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27"/>
  </p:notesMasterIdLst>
  <p:sldIdLst>
    <p:sldId id="338" r:id="rId2"/>
    <p:sldId id="340" r:id="rId3"/>
    <p:sldId id="393" r:id="rId4"/>
    <p:sldId id="377" r:id="rId5"/>
    <p:sldId id="385" r:id="rId6"/>
    <p:sldId id="378" r:id="rId7"/>
    <p:sldId id="379" r:id="rId8"/>
    <p:sldId id="380" r:id="rId9"/>
    <p:sldId id="381" r:id="rId10"/>
    <p:sldId id="386" r:id="rId11"/>
    <p:sldId id="356" r:id="rId12"/>
    <p:sldId id="394" r:id="rId13"/>
    <p:sldId id="383" r:id="rId14"/>
    <p:sldId id="384" r:id="rId15"/>
    <p:sldId id="399" r:id="rId16"/>
    <p:sldId id="398" r:id="rId17"/>
    <p:sldId id="388" r:id="rId18"/>
    <p:sldId id="395" r:id="rId19"/>
    <p:sldId id="365" r:id="rId20"/>
    <p:sldId id="389" r:id="rId21"/>
    <p:sldId id="364" r:id="rId22"/>
    <p:sldId id="396" r:id="rId23"/>
    <p:sldId id="397" r:id="rId24"/>
    <p:sldId id="367" r:id="rId25"/>
    <p:sldId id="390" r:id="rId26"/>
  </p:sldIdLst>
  <p:sldSz cx="9144000" cy="6858000" type="screen4x3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B5CE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4" autoAdjust="0"/>
    <p:restoredTop sz="94660"/>
  </p:normalViewPr>
  <p:slideViewPr>
    <p:cSldViewPr>
      <p:cViewPr>
        <p:scale>
          <a:sx n="75" d="100"/>
          <a:sy n="75" d="100"/>
        </p:scale>
        <p:origin x="374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image" Target="../media/image82.wmf"/><Relationship Id="rId7" Type="http://schemas.openxmlformats.org/officeDocument/2006/relationships/image" Target="../media/image86.emf"/><Relationship Id="rId2" Type="http://schemas.openxmlformats.org/officeDocument/2006/relationships/image" Target="../media/image81.wmf"/><Relationship Id="rId1" Type="http://schemas.openxmlformats.org/officeDocument/2006/relationships/image" Target="../media/image80.emf"/><Relationship Id="rId6" Type="http://schemas.openxmlformats.org/officeDocument/2006/relationships/image" Target="../media/image85.wmf"/><Relationship Id="rId5" Type="http://schemas.openxmlformats.org/officeDocument/2006/relationships/image" Target="../media/image84.emf"/><Relationship Id="rId4" Type="http://schemas.openxmlformats.org/officeDocument/2006/relationships/image" Target="../media/image8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png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png"/><Relationship Id="rId6" Type="http://schemas.openxmlformats.org/officeDocument/2006/relationships/image" Target="../media/image95.wmf"/><Relationship Id="rId5" Type="http://schemas.openxmlformats.org/officeDocument/2006/relationships/image" Target="../media/image94.wmf"/><Relationship Id="rId4" Type="http://schemas.openxmlformats.org/officeDocument/2006/relationships/image" Target="../media/image9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png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wmf"/><Relationship Id="rId3" Type="http://schemas.openxmlformats.org/officeDocument/2006/relationships/image" Target="../media/image101.wmf"/><Relationship Id="rId7" Type="http://schemas.openxmlformats.org/officeDocument/2006/relationships/image" Target="../media/image105.wmf"/><Relationship Id="rId2" Type="http://schemas.openxmlformats.org/officeDocument/2006/relationships/image" Target="../media/image100.wmf"/><Relationship Id="rId1" Type="http://schemas.openxmlformats.org/officeDocument/2006/relationships/image" Target="../media/image90.png"/><Relationship Id="rId6" Type="http://schemas.openxmlformats.org/officeDocument/2006/relationships/image" Target="../media/image104.wmf"/><Relationship Id="rId5" Type="http://schemas.openxmlformats.org/officeDocument/2006/relationships/image" Target="../media/image103.wmf"/><Relationship Id="rId4" Type="http://schemas.openxmlformats.org/officeDocument/2006/relationships/image" Target="../media/image10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2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12" Type="http://schemas.openxmlformats.org/officeDocument/2006/relationships/image" Target="../media/image43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11" Type="http://schemas.openxmlformats.org/officeDocument/2006/relationships/image" Target="../media/image42.wmf"/><Relationship Id="rId5" Type="http://schemas.openxmlformats.org/officeDocument/2006/relationships/image" Target="../media/image36.wmf"/><Relationship Id="rId10" Type="http://schemas.openxmlformats.org/officeDocument/2006/relationships/image" Target="../media/image41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139AE88-6047-4512-B5CD-C15E45C41877}" type="datetimeFigureOut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6FCF354-AC2B-490C-8C73-420731BBDDE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CF354-AC2B-490C-8C73-420731BBDDE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8203-58E7-41E8-8B0B-0A860B0DA16C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63852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8203-58E7-41E8-8B0B-0A860B0DA16C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81862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8203-58E7-41E8-8B0B-0A860B0DA16C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361440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8203-58E7-41E8-8B0B-0A860B0DA16C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318034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8203-58E7-41E8-8B0B-0A860B0DA16C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95258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8203-58E7-41E8-8B0B-0A860B0DA16C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154399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8203-58E7-41E8-8B0B-0A860B0DA16C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57604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8203-58E7-41E8-8B0B-0A860B0DA16C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961006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E3C-3146-4674-8AAD-867E48845855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283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8203-58E7-41E8-8B0B-0A860B0DA16C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37314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B8203-58E7-41E8-8B0B-0A860B0DA16C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896622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B8203-58E7-41E8-8B0B-0A860B0DA16C}" type="datetime1">
              <a:rPr lang="ko-KR" altLang="en-US" smtClean="0"/>
              <a:pPr/>
              <a:t>2022-06-06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995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28.bin"/><Relationship Id="rId18" Type="http://schemas.openxmlformats.org/officeDocument/2006/relationships/image" Target="../media/image39.wmf"/><Relationship Id="rId26" Type="http://schemas.openxmlformats.org/officeDocument/2006/relationships/image" Target="../media/image43.wmf"/><Relationship Id="rId3" Type="http://schemas.openxmlformats.org/officeDocument/2006/relationships/oleObject" Target="../embeddings/oleObject23.bin"/><Relationship Id="rId21" Type="http://schemas.openxmlformats.org/officeDocument/2006/relationships/oleObject" Target="../embeddings/oleObject32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36.wmf"/><Relationship Id="rId17" Type="http://schemas.openxmlformats.org/officeDocument/2006/relationships/oleObject" Target="../embeddings/oleObject30.bin"/><Relationship Id="rId25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8.wmf"/><Relationship Id="rId20" Type="http://schemas.openxmlformats.org/officeDocument/2006/relationships/image" Target="../media/image40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27.bin"/><Relationship Id="rId24" Type="http://schemas.openxmlformats.org/officeDocument/2006/relationships/image" Target="../media/image42.wmf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29.bin"/><Relationship Id="rId23" Type="http://schemas.openxmlformats.org/officeDocument/2006/relationships/oleObject" Target="../embeddings/oleObject33.bin"/><Relationship Id="rId10" Type="http://schemas.openxmlformats.org/officeDocument/2006/relationships/image" Target="../media/image35.wmf"/><Relationship Id="rId19" Type="http://schemas.openxmlformats.org/officeDocument/2006/relationships/oleObject" Target="../embeddings/oleObject31.bin"/><Relationship Id="rId4" Type="http://schemas.openxmlformats.org/officeDocument/2006/relationships/image" Target="../media/image32.w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37.wmf"/><Relationship Id="rId22" Type="http://schemas.openxmlformats.org/officeDocument/2006/relationships/image" Target="../media/image41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6.png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13" Type="http://schemas.openxmlformats.org/officeDocument/2006/relationships/oleObject" Target="../embeddings/oleObject42.bin"/><Relationship Id="rId18" Type="http://schemas.openxmlformats.org/officeDocument/2006/relationships/image" Target="../media/image55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52.wmf"/><Relationship Id="rId17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4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49.wmf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8.bin"/><Relationship Id="rId15" Type="http://schemas.openxmlformats.org/officeDocument/2006/relationships/oleObject" Target="../embeddings/oleObject43.bin"/><Relationship Id="rId10" Type="http://schemas.openxmlformats.org/officeDocument/2006/relationships/image" Target="../media/image51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40.bin"/><Relationship Id="rId14" Type="http://schemas.openxmlformats.org/officeDocument/2006/relationships/image" Target="../media/image5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oleObject" Target="../embeddings/oleObject29.bin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6.wmf"/><Relationship Id="rId11" Type="http://schemas.openxmlformats.org/officeDocument/2006/relationships/image" Target="../media/image59.png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58.png"/><Relationship Id="rId4" Type="http://schemas.openxmlformats.org/officeDocument/2006/relationships/image" Target="../media/image38.wmf"/><Relationship Id="rId9" Type="http://schemas.openxmlformats.org/officeDocument/2006/relationships/image" Target="../media/image57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51.bin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67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5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1.wmf"/><Relationship Id="rId11" Type="http://schemas.openxmlformats.org/officeDocument/2006/relationships/image" Target="../media/image66.png"/><Relationship Id="rId5" Type="http://schemas.openxmlformats.org/officeDocument/2006/relationships/oleObject" Target="../embeddings/oleObject48.bin"/><Relationship Id="rId15" Type="http://schemas.openxmlformats.org/officeDocument/2006/relationships/oleObject" Target="../embeddings/oleObject52.bin"/><Relationship Id="rId10" Type="http://schemas.openxmlformats.org/officeDocument/2006/relationships/image" Target="../media/image63.wmf"/><Relationship Id="rId4" Type="http://schemas.openxmlformats.org/officeDocument/2006/relationships/image" Target="../media/image60.wmf"/><Relationship Id="rId9" Type="http://schemas.openxmlformats.org/officeDocument/2006/relationships/oleObject" Target="../embeddings/oleObject50.bin"/><Relationship Id="rId14" Type="http://schemas.openxmlformats.org/officeDocument/2006/relationships/image" Target="../media/image6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image" Target="../media/image71.png"/><Relationship Id="rId7" Type="http://schemas.openxmlformats.org/officeDocument/2006/relationships/image" Target="../media/image7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2.png"/><Relationship Id="rId11" Type="http://schemas.openxmlformats.org/officeDocument/2006/relationships/image" Target="../media/image70.wmf"/><Relationship Id="rId5" Type="http://schemas.openxmlformats.org/officeDocument/2006/relationships/image" Target="../media/image68.wmf"/><Relationship Id="rId10" Type="http://schemas.openxmlformats.org/officeDocument/2006/relationships/oleObject" Target="../embeddings/oleObject55.bin"/><Relationship Id="rId4" Type="http://schemas.openxmlformats.org/officeDocument/2006/relationships/oleObject" Target="../embeddings/oleObject53.bin"/><Relationship Id="rId9" Type="http://schemas.openxmlformats.org/officeDocument/2006/relationships/image" Target="../media/image6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57.bin"/><Relationship Id="rId4" Type="http://schemas.openxmlformats.org/officeDocument/2006/relationships/image" Target="../media/image74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13" Type="http://schemas.openxmlformats.org/officeDocument/2006/relationships/oleObject" Target="../embeddings/oleObject62.bin"/><Relationship Id="rId18" Type="http://schemas.openxmlformats.org/officeDocument/2006/relationships/image" Target="../media/image86.emf"/><Relationship Id="rId3" Type="http://schemas.openxmlformats.org/officeDocument/2006/relationships/image" Target="../media/image88.png"/><Relationship Id="rId21" Type="http://schemas.openxmlformats.org/officeDocument/2006/relationships/image" Target="../media/image87.wmf"/><Relationship Id="rId7" Type="http://schemas.openxmlformats.org/officeDocument/2006/relationships/oleObject" Target="../embeddings/oleObject59.bin"/><Relationship Id="rId12" Type="http://schemas.openxmlformats.org/officeDocument/2006/relationships/image" Target="../media/image83.wmf"/><Relationship Id="rId17" Type="http://schemas.openxmlformats.org/officeDocument/2006/relationships/oleObject" Target="../embeddings/oleObject6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5.wmf"/><Relationship Id="rId20" Type="http://schemas.openxmlformats.org/officeDocument/2006/relationships/oleObject" Target="../embeddings/oleObject66.bin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0.emf"/><Relationship Id="rId11" Type="http://schemas.openxmlformats.org/officeDocument/2006/relationships/oleObject" Target="../embeddings/oleObject61.bin"/><Relationship Id="rId5" Type="http://schemas.openxmlformats.org/officeDocument/2006/relationships/oleObject" Target="../embeddings/oleObject58.bin"/><Relationship Id="rId15" Type="http://schemas.openxmlformats.org/officeDocument/2006/relationships/oleObject" Target="../embeddings/oleObject63.bin"/><Relationship Id="rId10" Type="http://schemas.openxmlformats.org/officeDocument/2006/relationships/image" Target="../media/image82.wmf"/><Relationship Id="rId19" Type="http://schemas.openxmlformats.org/officeDocument/2006/relationships/oleObject" Target="../embeddings/oleObject65.bin"/><Relationship Id="rId4" Type="http://schemas.openxmlformats.org/officeDocument/2006/relationships/image" Target="../media/image89.png"/><Relationship Id="rId9" Type="http://schemas.openxmlformats.org/officeDocument/2006/relationships/oleObject" Target="../embeddings/oleObject60.bin"/><Relationship Id="rId14" Type="http://schemas.openxmlformats.org/officeDocument/2006/relationships/image" Target="../media/image8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9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13" Type="http://schemas.openxmlformats.org/officeDocument/2006/relationships/image" Target="../media/image94.wmf"/><Relationship Id="rId3" Type="http://schemas.openxmlformats.org/officeDocument/2006/relationships/image" Target="../media/image96.png"/><Relationship Id="rId7" Type="http://schemas.openxmlformats.org/officeDocument/2006/relationships/image" Target="../media/image91.wmf"/><Relationship Id="rId12" Type="http://schemas.openxmlformats.org/officeDocument/2006/relationships/oleObject" Target="../embeddings/oleObject7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8.bin"/><Relationship Id="rId11" Type="http://schemas.openxmlformats.org/officeDocument/2006/relationships/image" Target="../media/image93.wmf"/><Relationship Id="rId5" Type="http://schemas.openxmlformats.org/officeDocument/2006/relationships/image" Target="../media/image90.png"/><Relationship Id="rId15" Type="http://schemas.openxmlformats.org/officeDocument/2006/relationships/image" Target="../media/image95.wmf"/><Relationship Id="rId10" Type="http://schemas.openxmlformats.org/officeDocument/2006/relationships/oleObject" Target="../embeddings/oleObject70.bin"/><Relationship Id="rId4" Type="http://schemas.openxmlformats.org/officeDocument/2006/relationships/oleObject" Target="../embeddings/oleObject67.bin"/><Relationship Id="rId9" Type="http://schemas.openxmlformats.org/officeDocument/2006/relationships/image" Target="../media/image92.wmf"/><Relationship Id="rId14" Type="http://schemas.openxmlformats.org/officeDocument/2006/relationships/oleObject" Target="../embeddings/oleObject7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7" Type="http://schemas.openxmlformats.org/officeDocument/2006/relationships/image" Target="../media/image9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13" Type="http://schemas.openxmlformats.org/officeDocument/2006/relationships/image" Target="../media/image107.png"/><Relationship Id="rId18" Type="http://schemas.openxmlformats.org/officeDocument/2006/relationships/oleObject" Target="../embeddings/oleObject80.bin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75.bin"/><Relationship Id="rId12" Type="http://schemas.openxmlformats.org/officeDocument/2006/relationships/image" Target="../media/image103.wmf"/><Relationship Id="rId17" Type="http://schemas.openxmlformats.org/officeDocument/2006/relationships/image" Target="../media/image10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9.bin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00.wmf"/><Relationship Id="rId11" Type="http://schemas.openxmlformats.org/officeDocument/2006/relationships/oleObject" Target="../embeddings/oleObject77.bin"/><Relationship Id="rId5" Type="http://schemas.openxmlformats.org/officeDocument/2006/relationships/oleObject" Target="../embeddings/oleObject74.bin"/><Relationship Id="rId15" Type="http://schemas.openxmlformats.org/officeDocument/2006/relationships/image" Target="../media/image104.wmf"/><Relationship Id="rId10" Type="http://schemas.openxmlformats.org/officeDocument/2006/relationships/image" Target="../media/image102.wmf"/><Relationship Id="rId19" Type="http://schemas.openxmlformats.org/officeDocument/2006/relationships/image" Target="../media/image106.wmf"/><Relationship Id="rId4" Type="http://schemas.openxmlformats.org/officeDocument/2006/relationships/image" Target="../media/image90.png"/><Relationship Id="rId9" Type="http://schemas.openxmlformats.org/officeDocument/2006/relationships/oleObject" Target="../embeddings/oleObject76.bin"/><Relationship Id="rId14" Type="http://schemas.openxmlformats.org/officeDocument/2006/relationships/oleObject" Target="../embeddings/oleObject78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5.emf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10" Type="http://schemas.openxmlformats.org/officeDocument/2006/relationships/image" Target="../media/image4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9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7.bin"/><Relationship Id="rId7" Type="http://schemas.openxmlformats.org/officeDocument/2006/relationships/image" Target="../media/image5.emf"/><Relationship Id="rId12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11" Type="http://schemas.openxmlformats.org/officeDocument/2006/relationships/image" Target="../media/image7.emf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5.emf"/><Relationship Id="rId4" Type="http://schemas.openxmlformats.org/officeDocument/2006/relationships/image" Target="../media/image22.wmf"/><Relationship Id="rId9" Type="http://schemas.openxmlformats.org/officeDocument/2006/relationships/image" Target="../media/image2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png"/><Relationship Id="rId11" Type="http://schemas.openxmlformats.org/officeDocument/2006/relationships/image" Target="../media/image28.wmf"/><Relationship Id="rId5" Type="http://schemas.openxmlformats.org/officeDocument/2006/relationships/image" Target="../media/image29.png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26.wmf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87624" y="2060848"/>
            <a:ext cx="7318596" cy="45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2000" b="1" dirty="0" smtClean="0">
                <a:latin typeface="Verdana" pitchFamily="34" charset="0"/>
              </a:rPr>
              <a:t>                       Su </a:t>
            </a:r>
            <a:r>
              <a:rPr lang="en-US" altLang="ko-KR" sz="2000" b="1" dirty="0">
                <a:latin typeface="Verdana" pitchFamily="34" charset="0"/>
              </a:rPr>
              <a:t>Houng </a:t>
            </a:r>
            <a:r>
              <a:rPr lang="en-US" altLang="ko-KR" sz="2000" b="1" dirty="0" smtClean="0">
                <a:latin typeface="Verdana" pitchFamily="34" charset="0"/>
              </a:rPr>
              <a:t>Lee</a:t>
            </a:r>
            <a:r>
              <a:rPr lang="en-US" altLang="ko-KR" dirty="0" smtClean="0">
                <a:solidFill>
                  <a:schemeClr val="bg1"/>
                </a:solidFill>
                <a:latin typeface="Verdana" pitchFamily="34" charset="0"/>
              </a:rPr>
              <a:t>  </a:t>
            </a:r>
            <a:endParaRPr lang="en-US" altLang="ko-KR" dirty="0" smtClean="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ko-KR" sz="1600" dirty="0" smtClean="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ko-KR" sz="1600" dirty="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 smtClean="0">
                <a:latin typeface="Verdana" pitchFamily="34" charset="0"/>
              </a:rPr>
              <a:t>Why is it interesting to measure Exotics in Heavy Ion Collision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 smtClean="0">
                <a:latin typeface="Verdana" pitchFamily="34" charset="0"/>
              </a:rPr>
              <a:t>Will use X(3872</a:t>
            </a:r>
            <a:r>
              <a:rPr lang="en-US" altLang="ko-KR" sz="1600" dirty="0" smtClean="0">
                <a:latin typeface="Verdana" pitchFamily="34" charset="0"/>
              </a:rPr>
              <a:t>) and </a:t>
            </a:r>
            <a:r>
              <a:rPr lang="en-US" altLang="ko-KR" sz="1600" dirty="0" err="1" smtClean="0">
                <a:latin typeface="Verdana" pitchFamily="34" charset="0"/>
              </a:rPr>
              <a:t>Tcc</a:t>
            </a:r>
            <a:r>
              <a:rPr lang="en-US" altLang="ko-KR" sz="1600" dirty="0">
                <a:latin typeface="Verdana" pitchFamily="34" charset="0"/>
              </a:rPr>
              <a:t> (</a:t>
            </a:r>
            <a:r>
              <a:rPr lang="en-US" altLang="ko-KR" sz="1600" dirty="0" smtClean="0">
                <a:latin typeface="Verdana" pitchFamily="34" charset="0"/>
              </a:rPr>
              <a:t>D</a:t>
            </a:r>
            <a:r>
              <a:rPr lang="en-US" altLang="ko-KR" sz="1600" baseline="30000" dirty="0" smtClean="0">
                <a:latin typeface="Verdana" pitchFamily="34" charset="0"/>
              </a:rPr>
              <a:t>0</a:t>
            </a:r>
            <a:r>
              <a:rPr lang="en-US" altLang="ko-KR" sz="1600" dirty="0" smtClean="0">
                <a:latin typeface="Verdana" pitchFamily="34" charset="0"/>
              </a:rPr>
              <a:t>D</a:t>
            </a:r>
            <a:r>
              <a:rPr lang="en-US" altLang="ko-KR" sz="1600" baseline="30000" dirty="0" smtClean="0">
                <a:latin typeface="Verdana" pitchFamily="34" charset="0"/>
              </a:rPr>
              <a:t>0</a:t>
            </a:r>
            <a:r>
              <a:rPr lang="en-US" altLang="ko-KR" sz="1600" dirty="0" smtClean="0">
                <a:latin typeface="Symbol" panose="05050102010706020507" pitchFamily="18" charset="2"/>
              </a:rPr>
              <a:t>p</a:t>
            </a:r>
            <a:r>
              <a:rPr lang="en-US" altLang="ko-KR" sz="1600" baseline="30000" dirty="0" smtClean="0">
                <a:latin typeface="Verdana" pitchFamily="34" charset="0"/>
              </a:rPr>
              <a:t>+</a:t>
            </a:r>
            <a:r>
              <a:rPr lang="en-US" altLang="ko-KR" sz="1600" dirty="0" smtClean="0">
                <a:latin typeface="Verdana" pitchFamily="34" charset="0"/>
              </a:rPr>
              <a:t>) as examples</a:t>
            </a:r>
            <a:endParaRPr lang="en-US" altLang="ko-KR" sz="1600" dirty="0" smtClean="0"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</a:pPr>
            <a:endParaRPr lang="en-US" altLang="ko-KR" sz="1600" b="1" dirty="0"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1600" b="1" dirty="0" smtClean="0">
                <a:latin typeface="Verdana" pitchFamily="34" charset="0"/>
              </a:rPr>
              <a:t>Ack</a:t>
            </a:r>
            <a:r>
              <a:rPr lang="en-US" altLang="ko-KR" sz="1400" b="1" dirty="0" smtClean="0">
                <a:latin typeface="Verdana" pitchFamily="34" charset="0"/>
              </a:rPr>
              <a:t>nowledgements</a:t>
            </a:r>
            <a:r>
              <a:rPr lang="en-US" altLang="ko-KR" sz="1400" b="1" dirty="0" smtClean="0">
                <a:latin typeface="Verdana" pitchFamily="34" charset="0"/>
              </a:rPr>
              <a:t>: </a:t>
            </a:r>
            <a:r>
              <a:rPr lang="en-US" altLang="ko-KR" sz="1400" dirty="0" smtClean="0">
                <a:latin typeface="Verdana" pitchFamily="34" charset="0"/>
              </a:rPr>
              <a:t>  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400" dirty="0" err="1" smtClean="0">
                <a:latin typeface="Verdana" pitchFamily="34" charset="0"/>
              </a:rPr>
              <a:t>Yonsei</a:t>
            </a:r>
            <a:r>
              <a:rPr lang="en-US" altLang="ko-KR" sz="1400" dirty="0" smtClean="0">
                <a:latin typeface="Verdana" pitchFamily="34" charset="0"/>
              </a:rPr>
              <a:t> group </a:t>
            </a:r>
            <a:r>
              <a:rPr lang="en-US" altLang="ko-KR" sz="1400" dirty="0" smtClean="0">
                <a:latin typeface="Verdana" pitchFamily="34" charset="0"/>
              </a:rPr>
              <a:t>: 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W. Park, A. Park, 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J. Hong, 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S. Noh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, H. Yoon, 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D. 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Park, </a:t>
            </a:r>
            <a:endParaRPr lang="en-US" altLang="ko-KR" sz="1400" dirty="0" smtClean="0">
              <a:solidFill>
                <a:srgbClr val="0070C0"/>
              </a:solidFill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400" dirty="0" smtClean="0">
                <a:latin typeface="Verdana" pitchFamily="34" charset="0"/>
              </a:rPr>
              <a:t>External: 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C. M. </a:t>
            </a:r>
            <a:r>
              <a:rPr lang="en-US" altLang="ko-KR" sz="1400" dirty="0" err="1" smtClean="0">
                <a:solidFill>
                  <a:srgbClr val="0070C0"/>
                </a:solidFill>
                <a:latin typeface="Verdana" pitchFamily="34" charset="0"/>
              </a:rPr>
              <a:t>Ko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, </a:t>
            </a:r>
            <a:r>
              <a:rPr lang="en-US" altLang="ko-KR" sz="1400" dirty="0" err="1" smtClean="0">
                <a:solidFill>
                  <a:srgbClr val="0070C0"/>
                </a:solidFill>
                <a:latin typeface="Verdana" pitchFamily="34" charset="0"/>
              </a:rPr>
              <a:t>Sungtae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 Cho, </a:t>
            </a:r>
            <a:r>
              <a:rPr lang="en-US" altLang="ko-KR" sz="1400" dirty="0" err="1" smtClean="0">
                <a:solidFill>
                  <a:srgbClr val="0070C0"/>
                </a:solidFill>
                <a:latin typeface="Verdana" pitchFamily="34" charset="0"/>
              </a:rPr>
              <a:t>Sanghoon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 Lim, </a:t>
            </a:r>
            <a:r>
              <a:rPr lang="en-US" altLang="ko-KR" sz="1400" dirty="0" err="1" smtClean="0">
                <a:solidFill>
                  <a:srgbClr val="0070C0"/>
                </a:solidFill>
                <a:latin typeface="Verdana" pitchFamily="34" charset="0"/>
              </a:rPr>
              <a:t>Yongsun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 Kim </a:t>
            </a:r>
            <a:endParaRPr lang="en-US" altLang="ko-KR" sz="1400" dirty="0" smtClean="0">
              <a:solidFill>
                <a:srgbClr val="0070C0"/>
              </a:solidFill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+ </a:t>
            </a:r>
            <a:r>
              <a:rPr lang="en-US" altLang="ko-KR" sz="1400" dirty="0" err="1" smtClean="0">
                <a:solidFill>
                  <a:srgbClr val="0070C0"/>
                </a:solidFill>
                <a:latin typeface="Verdana" pitchFamily="34" charset="0"/>
              </a:rPr>
              <a:t>ExHIC</a:t>
            </a: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 collaboration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ko-KR" sz="1600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84213" y="417502"/>
            <a:ext cx="7634287" cy="15113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tIns="118800" bIns="118800" anchor="ctr" anchorCtr="1"/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latin typeface="Times New Roman" pitchFamily="18" charset="0"/>
              </a:rPr>
              <a:t>Exotic Particles</a:t>
            </a:r>
            <a:endParaRPr lang="en-US" altLang="ko-KR" sz="3600" b="1" baseline="-25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" name="Picture 20" descr="영문_좌우_백색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0694" y="2156225"/>
            <a:ext cx="1714512" cy="47942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</p:pic>
      <p:pic>
        <p:nvPicPr>
          <p:cNvPr id="34818" name="Picture 2" descr="The 20th International Conference on Strangeness in Quark Matters 2022, 13-18 Jun 2022, Busan, Republic of Kore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620" y="5679735"/>
            <a:ext cx="3829868" cy="98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285720" y="692696"/>
            <a:ext cx="2630096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smtClean="0">
                <a:latin typeface="Comic Sans MS" pitchFamily="66" charset="0"/>
              </a:rPr>
              <a:t>X(3872): Belle 2003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graphicFrame>
        <p:nvGraphicFramePr>
          <p:cNvPr id="16" name="개체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4414142"/>
              </p:ext>
            </p:extLst>
          </p:nvPr>
        </p:nvGraphicFramePr>
        <p:xfrm>
          <a:off x="3207693" y="693539"/>
          <a:ext cx="2084387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19" name="Equation" r:id="rId3" imgW="1193760" imgH="279360" progId="Equation.DSMT4">
                  <p:embed/>
                </p:oleObj>
              </mc:Choice>
              <mc:Fallback>
                <p:oleObj name="Equation" r:id="rId3" imgW="1193760" imgH="279360" progId="Equation.DSMT4">
                  <p:embed/>
                  <p:pic>
                    <p:nvPicPr>
                      <p:cNvPr id="16" name="개체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7693" y="693539"/>
                        <a:ext cx="2084387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개체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601924"/>
              </p:ext>
            </p:extLst>
          </p:nvPr>
        </p:nvGraphicFramePr>
        <p:xfrm>
          <a:off x="7102220" y="2300566"/>
          <a:ext cx="1512168" cy="32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0" name="Equation" r:id="rId5" imgW="1168200" imgH="253800" progId="Equation.DSMT4">
                  <p:embed/>
                </p:oleObj>
              </mc:Choice>
              <mc:Fallback>
                <p:oleObj name="Equation" r:id="rId5" imgW="1168200" imgH="253800" progId="Equation.DSMT4">
                  <p:embed/>
                  <p:pic>
                    <p:nvPicPr>
                      <p:cNvPr id="17" name="개체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2220" y="2300566"/>
                        <a:ext cx="1512168" cy="32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개체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538794"/>
              </p:ext>
            </p:extLst>
          </p:nvPr>
        </p:nvGraphicFramePr>
        <p:xfrm>
          <a:off x="446088" y="1412776"/>
          <a:ext cx="6543675" cy="131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1" name="Equation" r:id="rId7" imgW="4698720" imgH="939600" progId="Equation.DSMT4">
                  <p:embed/>
                </p:oleObj>
              </mc:Choice>
              <mc:Fallback>
                <p:oleObj name="Equation" r:id="rId7" imgW="4698720" imgH="939600" progId="Equation.DSMT4">
                  <p:embed/>
                  <p:pic>
                    <p:nvPicPr>
                      <p:cNvPr id="18" name="개체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088" y="1412776"/>
                        <a:ext cx="6543675" cy="1312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개체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002468"/>
              </p:ext>
            </p:extLst>
          </p:nvPr>
        </p:nvGraphicFramePr>
        <p:xfrm>
          <a:off x="7164288" y="1513086"/>
          <a:ext cx="1478042" cy="32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2" name="Equation" r:id="rId9" imgW="1143000" imgH="253800" progId="Equation.DSMT4">
                  <p:embed/>
                </p:oleObj>
              </mc:Choice>
              <mc:Fallback>
                <p:oleObj name="Equation" r:id="rId9" imgW="1143000" imgH="253800" progId="Equation.DSMT4">
                  <p:embed/>
                  <p:pic>
                    <p:nvPicPr>
                      <p:cNvPr id="19" name="개체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1513086"/>
                        <a:ext cx="1478042" cy="32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개체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7664414"/>
              </p:ext>
            </p:extLst>
          </p:nvPr>
        </p:nvGraphicFramePr>
        <p:xfrm>
          <a:off x="7014814" y="786477"/>
          <a:ext cx="1251932" cy="412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3" name="Equation" r:id="rId11" imgW="774360" imgH="253800" progId="Equation.DSMT4">
                  <p:embed/>
                </p:oleObj>
              </mc:Choice>
              <mc:Fallback>
                <p:oleObj name="Equation" r:id="rId11" imgW="774360" imgH="253800" progId="Equation.DSMT4">
                  <p:embed/>
                  <p:pic>
                    <p:nvPicPr>
                      <p:cNvPr id="20" name="개체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4814" y="786477"/>
                        <a:ext cx="1251932" cy="4124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모서리가 둥근 직사각형 20"/>
          <p:cNvSpPr/>
          <p:nvPr/>
        </p:nvSpPr>
        <p:spPr>
          <a:xfrm>
            <a:off x="4644008" y="2045038"/>
            <a:ext cx="2390514" cy="7310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3" name="개체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431450"/>
              </p:ext>
            </p:extLst>
          </p:nvPr>
        </p:nvGraphicFramePr>
        <p:xfrm>
          <a:off x="4677643" y="2848074"/>
          <a:ext cx="1406525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4" name="Equation" r:id="rId13" imgW="761760" imgH="177480" progId="Equation.DSMT4">
                  <p:embed/>
                </p:oleObj>
              </mc:Choice>
              <mc:Fallback>
                <p:oleObj name="Equation" r:id="rId13" imgW="761760" imgH="177480" progId="Equation.DSMT4">
                  <p:embed/>
                  <p:pic>
                    <p:nvPicPr>
                      <p:cNvPr id="23" name="개체 22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677643" y="2848074"/>
                        <a:ext cx="1406525" cy="32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272302" y="3573016"/>
            <a:ext cx="2787530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err="1" smtClean="0">
                <a:latin typeface="Comic Sans MS" pitchFamily="66" charset="0"/>
              </a:rPr>
              <a:t>T</a:t>
            </a:r>
            <a:r>
              <a:rPr kumimoji="1" lang="en-US" altLang="ko-KR" sz="2000" baseline="-25000" dirty="0" err="1" smtClean="0">
                <a:latin typeface="Comic Sans MS" pitchFamily="66" charset="0"/>
              </a:rPr>
              <a:t>cc</a:t>
            </a:r>
            <a:r>
              <a:rPr kumimoji="1" lang="en-US" altLang="ko-KR" sz="2000" dirty="0" smtClean="0">
                <a:latin typeface="Comic Sans MS" pitchFamily="66" charset="0"/>
              </a:rPr>
              <a:t>(3875): </a:t>
            </a:r>
            <a:r>
              <a:rPr kumimoji="1" lang="en-US" altLang="ko-KR" sz="2000" dirty="0" err="1" smtClean="0">
                <a:latin typeface="Comic Sans MS" pitchFamily="66" charset="0"/>
              </a:rPr>
              <a:t>LHCb</a:t>
            </a:r>
            <a:r>
              <a:rPr kumimoji="1" lang="en-US" altLang="ko-KR" sz="2000" dirty="0" smtClean="0">
                <a:latin typeface="Comic Sans MS" pitchFamily="66" charset="0"/>
              </a:rPr>
              <a:t> 2021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graphicFrame>
        <p:nvGraphicFramePr>
          <p:cNvPr id="27" name="개체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2103816"/>
              </p:ext>
            </p:extLst>
          </p:nvPr>
        </p:nvGraphicFramePr>
        <p:xfrm>
          <a:off x="3716387" y="3574232"/>
          <a:ext cx="18637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5" name="Equation" r:id="rId15" imgW="1066680" imgH="279360" progId="Equation.DSMT4">
                  <p:embed/>
                </p:oleObj>
              </mc:Choice>
              <mc:Fallback>
                <p:oleObj name="Equation" r:id="rId15" imgW="1066680" imgH="279360" progId="Equation.DSMT4">
                  <p:embed/>
                  <p:pic>
                    <p:nvPicPr>
                      <p:cNvPr id="27" name="개체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6387" y="3574232"/>
                        <a:ext cx="1863725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개체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730347"/>
              </p:ext>
            </p:extLst>
          </p:nvPr>
        </p:nvGraphicFramePr>
        <p:xfrm>
          <a:off x="7080250" y="5245646"/>
          <a:ext cx="1528763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6" name="Equation" r:id="rId17" imgW="1180800" imgH="291960" progId="Equation.DSMT4">
                  <p:embed/>
                </p:oleObj>
              </mc:Choice>
              <mc:Fallback>
                <p:oleObj name="Equation" r:id="rId17" imgW="1180800" imgH="291960" progId="Equation.DSMT4">
                  <p:embed/>
                  <p:pic>
                    <p:nvPicPr>
                      <p:cNvPr id="30" name="개체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0250" y="5245646"/>
                        <a:ext cx="1528763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개체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604304"/>
              </p:ext>
            </p:extLst>
          </p:nvPr>
        </p:nvGraphicFramePr>
        <p:xfrm>
          <a:off x="432670" y="4381872"/>
          <a:ext cx="6543675" cy="1312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7" name="Equation" r:id="rId19" imgW="4698720" imgH="939600" progId="Equation.DSMT4">
                  <p:embed/>
                </p:oleObj>
              </mc:Choice>
              <mc:Fallback>
                <p:oleObj name="Equation" r:id="rId19" imgW="4698720" imgH="939600" progId="Equation.DSMT4">
                  <p:embed/>
                  <p:pic>
                    <p:nvPicPr>
                      <p:cNvPr id="32" name="개체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670" y="4381872"/>
                        <a:ext cx="6543675" cy="1312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개체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520247"/>
              </p:ext>
            </p:extLst>
          </p:nvPr>
        </p:nvGraphicFramePr>
        <p:xfrm>
          <a:off x="7126288" y="4458246"/>
          <a:ext cx="1528762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8" name="Equation" r:id="rId21" imgW="1180800" imgH="291960" progId="Equation.DSMT4">
                  <p:embed/>
                </p:oleObj>
              </mc:Choice>
              <mc:Fallback>
                <p:oleObj name="Equation" r:id="rId21" imgW="1180800" imgH="291960" progId="Equation.DSMT4">
                  <p:embed/>
                  <p:pic>
                    <p:nvPicPr>
                      <p:cNvPr id="34" name="개체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6288" y="4458246"/>
                        <a:ext cx="1528762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개체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675855"/>
              </p:ext>
            </p:extLst>
          </p:nvPr>
        </p:nvGraphicFramePr>
        <p:xfrm>
          <a:off x="7014814" y="3573016"/>
          <a:ext cx="1200499" cy="402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9" name="Equation" r:id="rId23" imgW="761760" imgH="253800" progId="Equation.DSMT4">
                  <p:embed/>
                </p:oleObj>
              </mc:Choice>
              <mc:Fallback>
                <p:oleObj name="Equation" r:id="rId23" imgW="761760" imgH="253800" progId="Equation.DSMT4">
                  <p:embed/>
                  <p:pic>
                    <p:nvPicPr>
                      <p:cNvPr id="39" name="개체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4814" y="3573016"/>
                        <a:ext cx="1200499" cy="4027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모서리가 둥근 직사각형 39"/>
          <p:cNvSpPr/>
          <p:nvPr/>
        </p:nvSpPr>
        <p:spPr>
          <a:xfrm>
            <a:off x="107504" y="5862854"/>
            <a:ext cx="2232248" cy="4464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Lowest Eigenvalues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graphicFrame>
        <p:nvGraphicFramePr>
          <p:cNvPr id="42" name="개체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417896"/>
              </p:ext>
            </p:extLst>
          </p:nvPr>
        </p:nvGraphicFramePr>
        <p:xfrm>
          <a:off x="2483297" y="5897579"/>
          <a:ext cx="1547813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0" name="Equation" r:id="rId25" imgW="838080" imgH="177480" progId="Equation.DSMT4">
                  <p:embed/>
                </p:oleObj>
              </mc:Choice>
              <mc:Fallback>
                <p:oleObj name="Equation" r:id="rId25" imgW="838080" imgH="177480" progId="Equation.DSMT4">
                  <p:embed/>
                  <p:pic>
                    <p:nvPicPr>
                      <p:cNvPr id="42" name="개체 41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2483297" y="5897579"/>
                        <a:ext cx="1547813" cy="328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모서리가 둥근 직사각형 43"/>
          <p:cNvSpPr/>
          <p:nvPr/>
        </p:nvSpPr>
        <p:spPr>
          <a:xfrm>
            <a:off x="2411760" y="4331444"/>
            <a:ext cx="2232248" cy="7705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873281" y="2838518"/>
            <a:ext cx="3600400" cy="4464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Assuming typical hadron size </a:t>
            </a:r>
            <a:r>
              <a:rPr lang="en-US" altLang="ko-KR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4113944" y="5862854"/>
            <a:ext cx="4458556" cy="4464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rgbClr val="0070C0"/>
                </a:solidFill>
              </a:rPr>
              <a:t>Note: addition Kinetic Energy -&gt; +100 MeV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-5448" y="25121"/>
            <a:ext cx="702572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K factor and attraction for X(3872) and </a:t>
            </a:r>
            <a:r>
              <a:rPr lang="en-US" altLang="ko-KR" sz="1400" dirty="0" err="1" smtClean="0"/>
              <a:t>Tcc</a:t>
            </a:r>
            <a:r>
              <a:rPr lang="en-US" altLang="ko-KR" sz="1400" dirty="0" smtClean="0"/>
              <a:t> : W. Park, Lee, NPA924(2014) 161</a:t>
            </a:r>
            <a:endParaRPr lang="ko-KR" altLang="en-US" sz="1400" dirty="0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6066544" y="2780928"/>
            <a:ext cx="2969952" cy="4464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rgbClr val="0070C0"/>
                </a:solidFill>
              </a:rPr>
              <a:t>Too small to be compact</a:t>
            </a:r>
            <a:endParaRPr lang="ko-KR" alt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89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7567" y="1063127"/>
            <a:ext cx="4760937" cy="5782797"/>
          </a:xfrm>
          <a:prstGeom prst="rect">
            <a:avLst/>
          </a:prstGeom>
        </p:spPr>
      </p:pic>
      <p:sp>
        <p:nvSpPr>
          <p:cNvPr id="95" name="Rectangle 25"/>
          <p:cNvSpPr>
            <a:spLocks noChangeArrowheads="1"/>
          </p:cNvSpPr>
          <p:nvPr/>
        </p:nvSpPr>
        <p:spPr bwMode="auto">
          <a:xfrm>
            <a:off x="4812732" y="593304"/>
            <a:ext cx="3863724" cy="410811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dirty="0" smtClean="0">
                <a:latin typeface="Comic Sans MS" pitchFamily="66" charset="0"/>
              </a:rPr>
              <a:t>-2021- </a:t>
            </a:r>
            <a:r>
              <a:rPr kumimoji="1" lang="en-US" altLang="ko-KR" dirty="0" err="1" smtClean="0">
                <a:latin typeface="Comic Sans MS" pitchFamily="66" charset="0"/>
              </a:rPr>
              <a:t>Tcc</a:t>
            </a:r>
            <a:r>
              <a:rPr kumimoji="1" lang="en-US" altLang="ko-KR" dirty="0" smtClean="0">
                <a:latin typeface="Comic Sans MS" pitchFamily="66" charset="0"/>
              </a:rPr>
              <a:t>(3875)  </a:t>
            </a:r>
            <a:r>
              <a:rPr kumimoji="1" lang="en-US" altLang="ko-KR" dirty="0" err="1" smtClean="0">
                <a:latin typeface="Comic Sans MS" pitchFamily="66" charset="0"/>
              </a:rPr>
              <a:t>LHCb</a:t>
            </a:r>
            <a:r>
              <a:rPr kumimoji="1" lang="en-US" altLang="ko-KR" dirty="0" smtClean="0">
                <a:latin typeface="Comic Sans MS" pitchFamily="66" charset="0"/>
              </a:rPr>
              <a:t> coll.</a:t>
            </a:r>
            <a:endParaRPr kumimoji="1" lang="en-US" altLang="ko-KR" baseline="30000" dirty="0" smtClean="0">
              <a:latin typeface="Comic Sans MS" pitchFamily="66" charset="0"/>
            </a:endParaRPr>
          </a:p>
        </p:txBody>
      </p:sp>
      <p:sp>
        <p:nvSpPr>
          <p:cNvPr id="106" name="Rectangle 5"/>
          <p:cNvSpPr>
            <a:spLocks noChangeArrowheads="1"/>
          </p:cNvSpPr>
          <p:nvPr/>
        </p:nvSpPr>
        <p:spPr bwMode="auto">
          <a:xfrm>
            <a:off x="89802" y="548680"/>
            <a:ext cx="4338182" cy="956773"/>
          </a:xfrm>
          <a:prstGeom prst="rect">
            <a:avLst/>
          </a:prstGeom>
          <a:solidFill>
            <a:schemeClr val="bg1">
              <a:alpha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8000" tIns="108000" rIns="108000" bIns="10800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1600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 </a:t>
            </a:r>
            <a:r>
              <a:rPr lang="en-US" altLang="ko-KR" sz="1600" b="1" dirty="0" smtClean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Verdana" pitchFamily="34" charset="0"/>
              </a:rPr>
              <a:t>Binding depends sensitively on parameters: </a:t>
            </a:r>
            <a:endParaRPr lang="en-US" altLang="ko-KR" sz="1400" dirty="0" smtClean="0">
              <a:latin typeface="Verdana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516216" y="2276872"/>
            <a:ext cx="2304256" cy="216024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" name="직사각형 112"/>
          <p:cNvSpPr/>
          <p:nvPr/>
        </p:nvSpPr>
        <p:spPr>
          <a:xfrm>
            <a:off x="6516216" y="2745016"/>
            <a:ext cx="2304256" cy="2160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" name="직사각형 113"/>
          <p:cNvSpPr/>
          <p:nvPr/>
        </p:nvSpPr>
        <p:spPr>
          <a:xfrm>
            <a:off x="6528064" y="4221088"/>
            <a:ext cx="2304256" cy="2160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" name="직사각형 114"/>
          <p:cNvSpPr/>
          <p:nvPr/>
        </p:nvSpPr>
        <p:spPr>
          <a:xfrm>
            <a:off x="6588224" y="6081448"/>
            <a:ext cx="2304256" cy="2160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772816"/>
            <a:ext cx="3045892" cy="2550849"/>
          </a:xfrm>
          <a:prstGeom prst="rect">
            <a:avLst/>
          </a:prstGeom>
        </p:spPr>
      </p:pic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323528" y="4653136"/>
            <a:ext cx="4032448" cy="1790848"/>
          </a:xfrm>
          <a:prstGeom prst="rect">
            <a:avLst/>
          </a:prstGeom>
          <a:solidFill>
            <a:schemeClr val="bg1">
              <a:alpha val="6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 lIns="108000" tIns="108000" rIns="108000" bIns="10800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FontTx/>
              <a:buChar char="-"/>
            </a:pPr>
            <a:r>
              <a:rPr lang="en-US" altLang="ko-KR" sz="1600" dirty="0" err="1" smtClean="0">
                <a:solidFill>
                  <a:srgbClr val="FF0000"/>
                </a:solidFill>
                <a:latin typeface="Verdana" pitchFamily="34" charset="0"/>
              </a:rPr>
              <a:t>Tcc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  is an attractive channel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1600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   and depending on  </a:t>
            </a:r>
            <a:endParaRPr lang="en-US" altLang="ko-KR" sz="1600" dirty="0" smtClean="0">
              <a:solidFill>
                <a:srgbClr val="FF0000"/>
              </a:solidFill>
              <a:latin typeface="Verdana" pitchFamily="34" charset="0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    could 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be 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a compact 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4-quark 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state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1400" dirty="0" smtClean="0">
                <a:solidFill>
                  <a:srgbClr val="0070C0"/>
                </a:solidFill>
                <a:latin typeface="Verdana" pitchFamily="34" charset="0"/>
              </a:rPr>
              <a:t>- X(3872) can not be compact !!</a:t>
            </a:r>
            <a:endParaRPr lang="en-US" altLang="ko-KR" sz="1400" dirty="0" smtClean="0">
              <a:solidFill>
                <a:srgbClr val="0070C0"/>
              </a:solidFill>
              <a:latin typeface="Verdana" pitchFamily="34" charset="0"/>
            </a:endParaRPr>
          </a:p>
        </p:txBody>
      </p:sp>
      <p:graphicFrame>
        <p:nvGraphicFramePr>
          <p:cNvPr id="3" name="개체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675367"/>
              </p:ext>
            </p:extLst>
          </p:nvPr>
        </p:nvGraphicFramePr>
        <p:xfrm>
          <a:off x="617386" y="1340768"/>
          <a:ext cx="3045693" cy="435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Equation" r:id="rId5" imgW="1777680" imgH="253800" progId="Equation.DSMT4">
                  <p:embed/>
                </p:oleObj>
              </mc:Choice>
              <mc:Fallback>
                <p:oleObj name="Equation" r:id="rId5" imgW="17776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7386" y="1340768"/>
                        <a:ext cx="3045693" cy="435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-5448" y="25121"/>
            <a:ext cx="702572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Full Quark Model calculation for </a:t>
            </a:r>
            <a:r>
              <a:rPr lang="en-US" altLang="ko-KR" sz="1400" dirty="0" err="1" smtClean="0"/>
              <a:t>Tcc</a:t>
            </a:r>
            <a:r>
              <a:rPr lang="en-US" altLang="ko-KR" sz="1400" dirty="0" smtClean="0"/>
              <a:t>:  </a:t>
            </a:r>
            <a:r>
              <a:rPr lang="en-US" altLang="ko-KR" sz="1400" dirty="0" err="1" smtClean="0"/>
              <a:t>S.Noh</a:t>
            </a:r>
            <a:r>
              <a:rPr lang="en-US" altLang="ko-KR" sz="1400" dirty="0" smtClean="0"/>
              <a:t>, </a:t>
            </a:r>
            <a:r>
              <a:rPr lang="en-US" altLang="ko-KR" sz="1400" dirty="0" err="1" smtClean="0"/>
              <a:t>W.Park</a:t>
            </a:r>
            <a:r>
              <a:rPr lang="en-US" altLang="ko-KR" sz="1400" dirty="0" smtClean="0"/>
              <a:t>, Lee, PRD10(2021)114009</a:t>
            </a:r>
            <a:endParaRPr lang="ko-KR" altLang="en-US" sz="1400" dirty="0"/>
          </a:p>
        </p:txBody>
      </p:sp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635791"/>
              </p:ext>
            </p:extLst>
          </p:nvPr>
        </p:nvGraphicFramePr>
        <p:xfrm>
          <a:off x="2622579" y="5171584"/>
          <a:ext cx="797293" cy="427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Equation" r:id="rId7" imgW="520560" imgH="279360" progId="Equation.DSMT4">
                  <p:embed/>
                </p:oleObj>
              </mc:Choice>
              <mc:Fallback>
                <p:oleObj name="Equation" r:id="rId7" imgW="52056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22579" y="5171584"/>
                        <a:ext cx="797293" cy="4278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083056" y="4417609"/>
            <a:ext cx="2480832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S. Noh et al. in preparation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6147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2" y="2103239"/>
            <a:ext cx="80648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II</a:t>
            </a:r>
            <a:r>
              <a:rPr lang="en-US" altLang="ko-KR" sz="2400" dirty="0" smtClean="0">
                <a:latin typeface="Verdana" pitchFamily="34" charset="0"/>
              </a:rPr>
              <a:t>:  </a:t>
            </a:r>
            <a:r>
              <a:rPr lang="en-US" altLang="ko-KR" sz="2400" dirty="0" smtClean="0">
                <a:latin typeface="Verdana" pitchFamily="34" charset="0"/>
              </a:rPr>
              <a:t>Long distance:   </a:t>
            </a:r>
          </a:p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Perspectives </a:t>
            </a:r>
            <a:r>
              <a:rPr lang="en-US" altLang="ko-KR" sz="2400" dirty="0" smtClean="0">
                <a:latin typeface="Verdana" pitchFamily="34" charset="0"/>
              </a:rPr>
              <a:t>from </a:t>
            </a:r>
            <a:r>
              <a:rPr lang="en-US" altLang="ko-KR" sz="2400" dirty="0" smtClean="0">
                <a:latin typeface="Verdana" pitchFamily="34" charset="0"/>
              </a:rPr>
              <a:t>the </a:t>
            </a:r>
            <a:r>
              <a:rPr lang="en-US" altLang="ko-KR" sz="2400" dirty="0" smtClean="0">
                <a:latin typeface="Symbol Tiger" panose="05050102010706020507" pitchFamily="18" charset="2"/>
              </a:rPr>
              <a:t>p</a:t>
            </a:r>
            <a:r>
              <a:rPr lang="en-US" altLang="ko-KR" sz="2400" dirty="0" smtClean="0">
                <a:latin typeface="Verdana" pitchFamily="34" charset="0"/>
              </a:rPr>
              <a:t>-exchange </a:t>
            </a:r>
            <a:endParaRPr lang="en-US" altLang="ko-KR" sz="2400" dirty="0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82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064625"/>
              </p:ext>
            </p:extLst>
          </p:nvPr>
        </p:nvGraphicFramePr>
        <p:xfrm>
          <a:off x="827585" y="692696"/>
          <a:ext cx="5902325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9" name="Equation" r:id="rId3" imgW="3377880" imgH="558720" progId="Equation.DSMT4">
                  <p:embed/>
                </p:oleObj>
              </mc:Choice>
              <mc:Fallback>
                <p:oleObj name="Equation" r:id="rId3" imgW="3377880" imgH="558720" progId="Equation.DSMT4">
                  <p:embed/>
                  <p:pic>
                    <p:nvPicPr>
                      <p:cNvPr id="1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5" y="692696"/>
                        <a:ext cx="5902325" cy="977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355562"/>
              </p:ext>
            </p:extLst>
          </p:nvPr>
        </p:nvGraphicFramePr>
        <p:xfrm>
          <a:off x="899592" y="2636912"/>
          <a:ext cx="6552728" cy="9976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0" name="Equation" r:id="rId5" imgW="3670200" imgH="558720" progId="Equation.DSMT4">
                  <p:embed/>
                </p:oleObj>
              </mc:Choice>
              <mc:Fallback>
                <p:oleObj name="Equation" r:id="rId5" imgW="367020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99592" y="2636912"/>
                        <a:ext cx="6552728" cy="9976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개체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551497"/>
              </p:ext>
            </p:extLst>
          </p:nvPr>
        </p:nvGraphicFramePr>
        <p:xfrm>
          <a:off x="971599" y="4437112"/>
          <a:ext cx="6408713" cy="1032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1" name="Equation" r:id="rId7" imgW="3466800" imgH="558720" progId="Equation.DSMT4">
                  <p:embed/>
                </p:oleObj>
              </mc:Choice>
              <mc:Fallback>
                <p:oleObj name="Equation" r:id="rId7" imgW="346680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71599" y="4437112"/>
                        <a:ext cx="6408713" cy="1032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7573310"/>
              </p:ext>
            </p:extLst>
          </p:nvPr>
        </p:nvGraphicFramePr>
        <p:xfrm>
          <a:off x="6213842" y="1614140"/>
          <a:ext cx="2330450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2" name="Equation" r:id="rId9" imgW="1549080" imgH="457200" progId="Equation.DSMT4">
                  <p:embed/>
                </p:oleObj>
              </mc:Choice>
              <mc:Fallback>
                <p:oleObj name="Equation" r:id="rId9" imgW="15490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213842" y="1614140"/>
                        <a:ext cx="2330450" cy="68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직사각형 6"/>
          <p:cNvSpPr/>
          <p:nvPr/>
        </p:nvSpPr>
        <p:spPr>
          <a:xfrm>
            <a:off x="272878" y="980728"/>
            <a:ext cx="41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323528" y="2924944"/>
            <a:ext cx="41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endParaRPr lang="ko-KR" altLang="en-US" dirty="0"/>
          </a:p>
        </p:txBody>
      </p:sp>
      <p:graphicFrame>
        <p:nvGraphicFramePr>
          <p:cNvPr id="8" name="개체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742334"/>
              </p:ext>
            </p:extLst>
          </p:nvPr>
        </p:nvGraphicFramePr>
        <p:xfrm>
          <a:off x="1076325" y="3789363"/>
          <a:ext cx="496093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3" name="Equation" r:id="rId11" imgW="3276360" imgH="253800" progId="Equation.DSMT4">
                  <p:embed/>
                </p:oleObj>
              </mc:Choice>
              <mc:Fallback>
                <p:oleObj name="Equation" r:id="rId11" imgW="32763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76325" y="3789363"/>
                        <a:ext cx="4960938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직사각형 13"/>
          <p:cNvSpPr/>
          <p:nvPr/>
        </p:nvSpPr>
        <p:spPr>
          <a:xfrm>
            <a:off x="323528" y="4725144"/>
            <a:ext cx="41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endParaRPr lang="ko-KR" altLang="en-US" dirty="0"/>
          </a:p>
        </p:txBody>
      </p:sp>
      <p:graphicFrame>
        <p:nvGraphicFramePr>
          <p:cNvPr id="9" name="개체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384639"/>
              </p:ext>
            </p:extLst>
          </p:nvPr>
        </p:nvGraphicFramePr>
        <p:xfrm>
          <a:off x="1230313" y="5516563"/>
          <a:ext cx="447675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4" name="Equation" r:id="rId13" imgW="2908080" imgH="253800" progId="Equation.DSMT4">
                  <p:embed/>
                </p:oleObj>
              </mc:Choice>
              <mc:Fallback>
                <p:oleObj name="Equation" r:id="rId13" imgW="29080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230313" y="5516563"/>
                        <a:ext cx="4476750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-5448" y="25121"/>
            <a:ext cx="702572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>
                <a:latin typeface="Symbol Tiger" panose="05050102010706020507" pitchFamily="18" charset="2"/>
              </a:rPr>
              <a:t>p</a:t>
            </a:r>
            <a:r>
              <a:rPr lang="en-US" altLang="ko-KR" sz="1400" dirty="0" smtClean="0"/>
              <a:t>-exchange potential for Deuteron, X(38722) and </a:t>
            </a:r>
            <a:r>
              <a:rPr lang="en-US" altLang="ko-KR" sz="1400" dirty="0" err="1" smtClean="0"/>
              <a:t>Tcc</a:t>
            </a:r>
            <a:r>
              <a:rPr lang="en-US" altLang="ko-KR" sz="1400" dirty="0" smtClean="0"/>
              <a:t>: N.A. </a:t>
            </a:r>
            <a:r>
              <a:rPr lang="en-US" altLang="ko-KR" sz="1400" dirty="0" err="1" smtClean="0"/>
              <a:t>Tornqvist</a:t>
            </a:r>
            <a:r>
              <a:rPr lang="en-US" altLang="ko-KR" sz="1400" dirty="0" smtClean="0"/>
              <a:t> (94)</a:t>
            </a:r>
            <a:endParaRPr lang="ko-KR" altLang="en-US" sz="1400" dirty="0"/>
          </a:p>
        </p:txBody>
      </p:sp>
      <p:graphicFrame>
        <p:nvGraphicFramePr>
          <p:cNvPr id="10" name="개체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5754789"/>
              </p:ext>
            </p:extLst>
          </p:nvPr>
        </p:nvGraphicFramePr>
        <p:xfrm>
          <a:off x="1619672" y="6042025"/>
          <a:ext cx="6135687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5" name="Equation" r:id="rId15" imgW="3682800" imgH="203040" progId="Equation.DSMT4">
                  <p:embed/>
                </p:oleObj>
              </mc:Choice>
              <mc:Fallback>
                <p:oleObj name="Equation" r:id="rId15" imgW="3682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619672" y="6042025"/>
                        <a:ext cx="6135687" cy="33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개체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5401522"/>
              </p:ext>
            </p:extLst>
          </p:nvPr>
        </p:nvGraphicFramePr>
        <p:xfrm>
          <a:off x="755576" y="1793136"/>
          <a:ext cx="5256584" cy="35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6" name="Equation" r:id="rId17" imgW="3009600" imgH="203040" progId="Equation.DSMT4">
                  <p:embed/>
                </p:oleObj>
              </mc:Choice>
              <mc:Fallback>
                <p:oleObj name="Equation" r:id="rId17" imgW="30096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55576" y="1793136"/>
                        <a:ext cx="5256584" cy="354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직선 연결선 17"/>
          <p:cNvCxnSpPr/>
          <p:nvPr/>
        </p:nvCxnSpPr>
        <p:spPr>
          <a:xfrm>
            <a:off x="0" y="234888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6032" y="42930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40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272302" y="836712"/>
            <a:ext cx="1285884" cy="490537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sz="2000" dirty="0" err="1" smtClean="0">
                <a:latin typeface="Comic Sans MS" pitchFamily="66" charset="0"/>
              </a:rPr>
              <a:t>T</a:t>
            </a:r>
            <a:r>
              <a:rPr kumimoji="1" lang="en-US" altLang="ko-KR" sz="2000" baseline="-25000" dirty="0" err="1" smtClean="0">
                <a:latin typeface="Comic Sans MS" pitchFamily="66" charset="0"/>
              </a:rPr>
              <a:t>cc</a:t>
            </a:r>
            <a:r>
              <a:rPr kumimoji="1" lang="en-US" altLang="ko-KR" sz="2000" dirty="0" smtClean="0">
                <a:latin typeface="Comic Sans MS" pitchFamily="66" charset="0"/>
              </a:rPr>
              <a:t>(3875)</a:t>
            </a:r>
            <a:endParaRPr kumimoji="1" lang="en-US" altLang="ko-KR" sz="2000" baseline="30000" dirty="0" smtClean="0">
              <a:latin typeface="Comic Sans MS" pitchFamily="66" charset="0"/>
            </a:endParaRPr>
          </a:p>
        </p:txBody>
      </p:sp>
      <p:graphicFrame>
        <p:nvGraphicFramePr>
          <p:cNvPr id="27" name="개체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7947854"/>
              </p:ext>
            </p:extLst>
          </p:nvPr>
        </p:nvGraphicFramePr>
        <p:xfrm>
          <a:off x="1730375" y="837928"/>
          <a:ext cx="18637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3" name="Equation" r:id="rId3" imgW="1066680" imgH="279360" progId="Equation.DSMT4">
                  <p:embed/>
                </p:oleObj>
              </mc:Choice>
              <mc:Fallback>
                <p:oleObj name="Equation" r:id="rId3" imgW="1066680" imgH="279360" progId="Equation.DSMT4">
                  <p:embed/>
                  <p:pic>
                    <p:nvPicPr>
                      <p:cNvPr id="27" name="개체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0375" y="837928"/>
                        <a:ext cx="1863725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개체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91034"/>
              </p:ext>
            </p:extLst>
          </p:nvPr>
        </p:nvGraphicFramePr>
        <p:xfrm>
          <a:off x="395536" y="2005137"/>
          <a:ext cx="4368056" cy="487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4" name="Equation" r:id="rId5" imgW="2286000" imgH="253800" progId="Equation.DSMT4">
                  <p:embed/>
                </p:oleObj>
              </mc:Choice>
              <mc:Fallback>
                <p:oleObj name="Equation" r:id="rId5" imgW="2286000" imgH="253800" progId="Equation.DSMT4">
                  <p:embed/>
                  <p:pic>
                    <p:nvPicPr>
                      <p:cNvPr id="32" name="개체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005137"/>
                        <a:ext cx="4368056" cy="4877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그림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0484" y="662127"/>
            <a:ext cx="3045892" cy="2550849"/>
          </a:xfrm>
          <a:prstGeom prst="rect">
            <a:avLst/>
          </a:prstGeom>
        </p:spPr>
      </p:pic>
      <p:sp>
        <p:nvSpPr>
          <p:cNvPr id="2" name="타원 1"/>
          <p:cNvSpPr/>
          <p:nvPr/>
        </p:nvSpPr>
        <p:spPr>
          <a:xfrm>
            <a:off x="5857110" y="1052736"/>
            <a:ext cx="421526" cy="504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 rot="3168648">
            <a:off x="6284321" y="1182106"/>
            <a:ext cx="421526" cy="1376994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위쪽/아래쪽 화살표 2"/>
          <p:cNvSpPr/>
          <p:nvPr/>
        </p:nvSpPr>
        <p:spPr>
          <a:xfrm>
            <a:off x="6206628" y="1268760"/>
            <a:ext cx="144016" cy="576064"/>
          </a:xfrm>
          <a:prstGeom prst="upDownArrow">
            <a:avLst/>
          </a:prstGeom>
          <a:solidFill>
            <a:schemeClr val="accent1">
              <a:alpha val="92000"/>
            </a:schemeClr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5206429"/>
              </p:ext>
            </p:extLst>
          </p:nvPr>
        </p:nvGraphicFramePr>
        <p:xfrm>
          <a:off x="6498034" y="1052736"/>
          <a:ext cx="1530350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5" name="Equation" r:id="rId8" imgW="787320" imgH="177480" progId="Equation.DSMT4">
                  <p:embed/>
                </p:oleObj>
              </mc:Choice>
              <mc:Fallback>
                <p:oleObj name="Equation" r:id="rId8" imgW="7873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98034" y="1052736"/>
                        <a:ext cx="1530350" cy="344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53"/>
          <p:cNvSpPr txBox="1">
            <a:spLocks noChangeArrowheads="1"/>
          </p:cNvSpPr>
          <p:nvPr/>
        </p:nvSpPr>
        <p:spPr bwMode="auto">
          <a:xfrm>
            <a:off x="107504" y="3356992"/>
            <a:ext cx="847453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Consistent to Lattice (HAL QCD): Phys. Lett. B 729 (2014) 85</a:t>
            </a:r>
            <a:endParaRPr kumimoji="1" lang="en-US" altLang="ko-KR" sz="1200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22623" y="3710412"/>
            <a:ext cx="3969047" cy="3064613"/>
          </a:xfrm>
          <a:prstGeom prst="rect">
            <a:avLst/>
          </a:prstGeom>
        </p:spPr>
      </p:pic>
      <p:sp>
        <p:nvSpPr>
          <p:cNvPr id="7" name="타원 6"/>
          <p:cNvSpPr/>
          <p:nvPr/>
        </p:nvSpPr>
        <p:spPr>
          <a:xfrm>
            <a:off x="3635896" y="4941168"/>
            <a:ext cx="504056" cy="3763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89802" y="1303549"/>
            <a:ext cx="4338182" cy="541275"/>
          </a:xfrm>
          <a:prstGeom prst="rect">
            <a:avLst/>
          </a:prstGeom>
          <a:solidFill>
            <a:schemeClr val="bg1">
              <a:alpha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8000" tIns="108000" rIns="108000" bIns="10800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1400" dirty="0" smtClean="0">
                <a:latin typeface="Verdana" pitchFamily="34" charset="0"/>
              </a:rPr>
              <a:t>(S. No, W. Park, SHL, PRD10 (2021)114009 )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68144" y="4005064"/>
            <a:ext cx="1266825" cy="2476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-5448" y="25121"/>
            <a:ext cx="702572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Attraction expected from quark Model: </a:t>
            </a:r>
            <a:r>
              <a:rPr lang="en-US" altLang="ko-KR" sz="1400" dirty="0" err="1" smtClean="0"/>
              <a:t>S.Noh</a:t>
            </a:r>
            <a:r>
              <a:rPr lang="en-US" altLang="ko-KR" sz="1400" dirty="0" smtClean="0"/>
              <a:t>, </a:t>
            </a:r>
            <a:r>
              <a:rPr lang="en-US" altLang="ko-KR" sz="1400" dirty="0" err="1" smtClean="0"/>
              <a:t>A.Park</a:t>
            </a:r>
            <a:r>
              <a:rPr lang="en-US" altLang="ko-KR" sz="1400" dirty="0" smtClean="0"/>
              <a:t>, </a:t>
            </a:r>
            <a:r>
              <a:rPr lang="en-US" altLang="ko-KR" sz="1400" dirty="0" err="1" smtClean="0"/>
              <a:t>D.Park</a:t>
            </a:r>
            <a:r>
              <a:rPr lang="en-US" altLang="ko-KR" sz="1400" dirty="0" smtClean="0"/>
              <a:t> Lee (in preparation)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9628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23528" y="1106041"/>
            <a:ext cx="41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endParaRPr lang="ko-KR" altLang="en-US" dirty="0"/>
          </a:p>
        </p:txBody>
      </p:sp>
      <p:graphicFrame>
        <p:nvGraphicFramePr>
          <p:cNvPr id="8" name="개체 7"/>
          <p:cNvGraphicFramePr>
            <a:graphicFrameLocks noChangeAspect="1"/>
          </p:cNvGraphicFramePr>
          <p:nvPr>
            <p:extLst/>
          </p:nvPr>
        </p:nvGraphicFramePr>
        <p:xfrm>
          <a:off x="683568" y="2023890"/>
          <a:ext cx="313213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2" name="Equation" r:id="rId3" imgW="2070000" imgH="253800" progId="Equation.DSMT4">
                  <p:embed/>
                </p:oleObj>
              </mc:Choice>
              <mc:Fallback>
                <p:oleObj name="Equation" r:id="rId3" imgW="2070000" imgH="253800" progId="Equation.DSMT4">
                  <p:embed/>
                  <p:pic>
                    <p:nvPicPr>
                      <p:cNvPr id="8" name="개체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568" y="2023890"/>
                        <a:ext cx="3132138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개체 9"/>
          <p:cNvGraphicFramePr>
            <a:graphicFrameLocks noChangeAspect="1"/>
          </p:cNvGraphicFramePr>
          <p:nvPr>
            <p:extLst/>
          </p:nvPr>
        </p:nvGraphicFramePr>
        <p:xfrm>
          <a:off x="981918" y="836712"/>
          <a:ext cx="6902450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3" name="Equation" r:id="rId5" imgW="4559040" imgH="558720" progId="Equation.DSMT4">
                  <p:embed/>
                </p:oleObj>
              </mc:Choice>
              <mc:Fallback>
                <p:oleObj name="Equation" r:id="rId5" imgW="4559040" imgH="558720" progId="Equation.DSMT4">
                  <p:embed/>
                  <p:pic>
                    <p:nvPicPr>
                      <p:cNvPr id="10" name="개체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81918" y="836712"/>
                        <a:ext cx="6902450" cy="846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개체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5154379"/>
              </p:ext>
            </p:extLst>
          </p:nvPr>
        </p:nvGraphicFramePr>
        <p:xfrm>
          <a:off x="5272088" y="2035175"/>
          <a:ext cx="191135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4" name="Equation" r:id="rId7" imgW="1320480" imgH="253800" progId="Equation.DSMT4">
                  <p:embed/>
                </p:oleObj>
              </mc:Choice>
              <mc:Fallback>
                <p:oleObj name="Equation" r:id="rId7" imgW="1320480" imgH="253800" progId="Equation.DSMT4">
                  <p:embed/>
                  <p:pic>
                    <p:nvPicPr>
                      <p:cNvPr id="20" name="개체 1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72088" y="2035175"/>
                        <a:ext cx="1911350" cy="366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직선 연결선 23"/>
          <p:cNvCxnSpPr/>
          <p:nvPr/>
        </p:nvCxnSpPr>
        <p:spPr>
          <a:xfrm>
            <a:off x="3985257" y="2203558"/>
            <a:ext cx="46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7344360" y="2203558"/>
            <a:ext cx="468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539552" y="2010114"/>
            <a:ext cx="7488832" cy="3920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7" name="개체 26"/>
          <p:cNvGraphicFramePr>
            <a:graphicFrameLocks noChangeAspect="1"/>
          </p:cNvGraphicFramePr>
          <p:nvPr>
            <p:extLst/>
          </p:nvPr>
        </p:nvGraphicFramePr>
        <p:xfrm>
          <a:off x="4673600" y="2029069"/>
          <a:ext cx="186432" cy="406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5" name="Equation" r:id="rId9" imgW="75960" imgH="164880" progId="Equation.DSMT4">
                  <p:embed/>
                </p:oleObj>
              </mc:Choice>
              <mc:Fallback>
                <p:oleObj name="Equation" r:id="rId9" imgW="75960" imgH="164880" progId="Equation.DSMT4">
                  <p:embed/>
                  <p:pic>
                    <p:nvPicPr>
                      <p:cNvPr id="27" name="개체 2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73600" y="2029069"/>
                        <a:ext cx="186432" cy="4063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-5448" y="25121"/>
            <a:ext cx="702572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>
                <a:latin typeface="Symbol Tiger" panose="05050102010706020507" pitchFamily="18" charset="2"/>
              </a:rPr>
              <a:t>p</a:t>
            </a:r>
            <a:r>
              <a:rPr lang="en-US" altLang="ko-KR" sz="1400" dirty="0" smtClean="0"/>
              <a:t>-exchange potential with short range attraction: D. Park et al. (in preparation)</a:t>
            </a:r>
            <a:endParaRPr lang="ko-KR" altLang="en-US" sz="1400" dirty="0"/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4DF5116B-2E83-AFFD-3D28-9FCD0006DF4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140968"/>
            <a:ext cx="3997137" cy="3276000"/>
          </a:xfrm>
          <a:prstGeom prst="rect">
            <a:avLst/>
          </a:prstGeom>
        </p:spPr>
      </p:pic>
      <p:pic>
        <p:nvPicPr>
          <p:cNvPr id="30" name="그림 29">
            <a:extLst>
              <a:ext uri="{FF2B5EF4-FFF2-40B4-BE49-F238E27FC236}">
                <a16:creationId xmlns:a16="http://schemas.microsoft.com/office/drawing/2014/main" id="{799FE9EB-C1B6-63E5-B312-CD1A6087944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99984"/>
            <a:ext cx="3925129" cy="3216983"/>
          </a:xfrm>
          <a:prstGeom prst="rect">
            <a:avLst/>
          </a:prstGeom>
        </p:spPr>
      </p:pic>
      <p:graphicFrame>
        <p:nvGraphicFramePr>
          <p:cNvPr id="19" name="개체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3273129"/>
              </p:ext>
            </p:extLst>
          </p:nvPr>
        </p:nvGraphicFramePr>
        <p:xfrm>
          <a:off x="1907704" y="2982329"/>
          <a:ext cx="1001925" cy="426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6" name="Equation" r:id="rId13" imgW="596880" imgH="253800" progId="Equation.DSMT4">
                  <p:embed/>
                </p:oleObj>
              </mc:Choice>
              <mc:Fallback>
                <p:oleObj name="Equation" r:id="rId13" imgW="596880" imgH="253800" progId="Equation.DSMT4">
                  <p:embed/>
                  <p:pic>
                    <p:nvPicPr>
                      <p:cNvPr id="19" name="개체 18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907704" y="2982329"/>
                        <a:ext cx="1001925" cy="42635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개체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722322"/>
              </p:ext>
            </p:extLst>
          </p:nvPr>
        </p:nvGraphicFramePr>
        <p:xfrm>
          <a:off x="6300192" y="3025183"/>
          <a:ext cx="1080120" cy="415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7" name="Equation" r:id="rId15" imgW="660240" imgH="253800" progId="Equation.DSMT4">
                  <p:embed/>
                </p:oleObj>
              </mc:Choice>
              <mc:Fallback>
                <p:oleObj name="Equation" r:id="rId15" imgW="660240" imgH="253800" progId="Equation.DSMT4">
                  <p:embed/>
                  <p:pic>
                    <p:nvPicPr>
                      <p:cNvPr id="22" name="개체 2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300192" y="3025183"/>
                        <a:ext cx="1080120" cy="41543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619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231" y="71248"/>
            <a:ext cx="4214217" cy="3059747"/>
          </a:xfrm>
          <a:prstGeom prst="rect">
            <a:avLst/>
          </a:prstGeom>
        </p:spPr>
      </p:pic>
      <p:graphicFrame>
        <p:nvGraphicFramePr>
          <p:cNvPr id="8" name="개체 7"/>
          <p:cNvGraphicFramePr>
            <a:graphicFrameLocks noChangeAspect="1"/>
          </p:cNvGraphicFramePr>
          <p:nvPr/>
        </p:nvGraphicFramePr>
        <p:xfrm>
          <a:off x="4894287" y="88622"/>
          <a:ext cx="3452210" cy="303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1" name="Equation" r:id="rId4" imgW="2311200" imgH="203040" progId="Equation.DSMT4">
                  <p:embed/>
                </p:oleObj>
              </mc:Choice>
              <mc:Fallback>
                <p:oleObj name="Equation" r:id="rId4" imgW="2311200" imgH="203040" progId="Equation.DSMT4">
                  <p:embed/>
                  <p:pic>
                    <p:nvPicPr>
                      <p:cNvPr id="8" name="개체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94287" y="88622"/>
                        <a:ext cx="3452210" cy="30349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53"/>
          <p:cNvSpPr txBox="1">
            <a:spLocks noChangeArrowheads="1"/>
          </p:cNvSpPr>
          <p:nvPr/>
        </p:nvSpPr>
        <p:spPr bwMode="auto">
          <a:xfrm>
            <a:off x="251520" y="476672"/>
            <a:ext cx="3816424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Wave functions: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>
                <a:latin typeface="Verdana" pitchFamily="34" charset="0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  Similar to that of Deuteron</a:t>
            </a:r>
            <a:endParaRPr kumimoji="1" lang="en-US" altLang="ko-KR" sz="1200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7D9EA6A8-AA2A-86AB-0021-6C6C58FBEA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44262"/>
            <a:ext cx="4038612" cy="3324721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DA0078A4-376C-07AD-10D6-095DDF730D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464" y="3284984"/>
            <a:ext cx="4110620" cy="3384000"/>
          </a:xfrm>
          <a:prstGeom prst="rect">
            <a:avLst/>
          </a:prstGeom>
        </p:spPr>
      </p:pic>
      <p:graphicFrame>
        <p:nvGraphicFramePr>
          <p:cNvPr id="7" name="개체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701813"/>
              </p:ext>
            </p:extLst>
          </p:nvPr>
        </p:nvGraphicFramePr>
        <p:xfrm>
          <a:off x="1428120" y="3182496"/>
          <a:ext cx="2494800" cy="3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2" name="Equation" r:id="rId8" imgW="1600200" imgH="253800" progId="Equation.DSMT4">
                  <p:embed/>
                </p:oleObj>
              </mc:Choice>
              <mc:Fallback>
                <p:oleObj name="Equation" r:id="rId8" imgW="1600200" imgH="253800" progId="Equation.DSMT4">
                  <p:embed/>
                  <p:pic>
                    <p:nvPicPr>
                      <p:cNvPr id="7" name="개체 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428120" y="3182496"/>
                        <a:ext cx="2494800" cy="396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7793156"/>
              </p:ext>
            </p:extLst>
          </p:nvPr>
        </p:nvGraphicFramePr>
        <p:xfrm>
          <a:off x="5529312" y="3212976"/>
          <a:ext cx="2593800" cy="3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3" name="Equation" r:id="rId10" imgW="1663560" imgH="253800" progId="Equation.DSMT4">
                  <p:embed/>
                </p:oleObj>
              </mc:Choice>
              <mc:Fallback>
                <p:oleObj name="Equation" r:id="rId10" imgW="1663560" imgH="253800" progId="Equation.DSMT4">
                  <p:embed/>
                  <p:pic>
                    <p:nvPicPr>
                      <p:cNvPr id="6" name="개체 5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29312" y="3212976"/>
                        <a:ext cx="2593800" cy="396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165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5"/>
          <p:cNvSpPr>
            <a:spLocks noChangeArrowheads="1"/>
          </p:cNvSpPr>
          <p:nvPr/>
        </p:nvSpPr>
        <p:spPr bwMode="auto">
          <a:xfrm>
            <a:off x="89802" y="563782"/>
            <a:ext cx="8586654" cy="587441"/>
          </a:xfrm>
          <a:prstGeom prst="rect">
            <a:avLst/>
          </a:prstGeom>
          <a:solidFill>
            <a:schemeClr val="bg1">
              <a:alpha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8000" tIns="108000" rIns="108000" bIns="10800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AutoNum type="arabicPeriod"/>
            </a:pPr>
            <a:r>
              <a:rPr lang="en-US" altLang="ko-KR" sz="1600" dirty="0" smtClean="0">
                <a:latin typeface="Verdana" pitchFamily="34" charset="0"/>
              </a:rPr>
              <a:t>Expectation for structure of X(3872) and </a:t>
            </a:r>
            <a:r>
              <a:rPr lang="en-US" altLang="ko-KR" sz="1600" dirty="0" err="1" smtClean="0">
                <a:latin typeface="Verdana" pitchFamily="34" charset="0"/>
              </a:rPr>
              <a:t>Tcc</a:t>
            </a:r>
            <a:endParaRPr lang="en-US" altLang="ko-KR" sz="1600" dirty="0" smtClean="0">
              <a:solidFill>
                <a:srgbClr val="0000FF"/>
              </a:solidFill>
              <a:latin typeface="Verdana" pitchFamily="34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96144" y="3932945"/>
            <a:ext cx="8586654" cy="1843170"/>
          </a:xfrm>
          <a:prstGeom prst="rect">
            <a:avLst/>
          </a:prstGeom>
          <a:solidFill>
            <a:schemeClr val="bg1">
              <a:alpha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8000" tIns="108000" rIns="108000" bIns="10800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AutoNum type="arabicPeriod" startAt="2"/>
            </a:pPr>
            <a:r>
              <a:rPr lang="en-US" altLang="ko-KR" sz="1600" dirty="0" smtClean="0">
                <a:latin typeface="Verdana" pitchFamily="34" charset="0"/>
              </a:rPr>
              <a:t>X should be a molecular configuration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AutoNum type="arabicPeriod" startAt="2"/>
            </a:pPr>
            <a:r>
              <a:rPr lang="en-US" altLang="ko-KR" sz="1600" dirty="0" smtClean="0">
                <a:latin typeface="Verdana" pitchFamily="34" charset="0"/>
              </a:rPr>
              <a:t>But </a:t>
            </a:r>
            <a:r>
              <a:rPr lang="en-US" altLang="ko-KR" sz="1600" dirty="0" err="1" smtClean="0">
                <a:solidFill>
                  <a:srgbClr val="FF0000"/>
                </a:solidFill>
                <a:latin typeface="Verdana" pitchFamily="34" charset="0"/>
              </a:rPr>
              <a:t>Tcc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altLang="ko-KR" sz="1600" dirty="0" smtClean="0">
                <a:latin typeface="Verdana" pitchFamily="34" charset="0"/>
              </a:rPr>
              <a:t>can either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 be compact </a:t>
            </a:r>
            <a:r>
              <a:rPr lang="en-US" altLang="ko-KR" sz="1600" dirty="0" err="1" smtClean="0">
                <a:solidFill>
                  <a:srgbClr val="FF0000"/>
                </a:solidFill>
                <a:latin typeface="Verdana" pitchFamily="34" charset="0"/>
              </a:rPr>
              <a:t>multiquark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altLang="ko-KR" sz="1600" dirty="0" smtClean="0">
                <a:latin typeface="Verdana" pitchFamily="34" charset="0"/>
              </a:rPr>
              <a:t>or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 molecular configuration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1600" dirty="0">
                <a:latin typeface="Verdana" pitchFamily="34" charset="0"/>
              </a:rPr>
              <a:t> </a:t>
            </a:r>
            <a:r>
              <a:rPr lang="en-US" altLang="ko-KR" sz="1600" dirty="0" smtClean="0">
                <a:latin typeface="Verdana" pitchFamily="34" charset="0"/>
              </a:rPr>
              <a:t>   </a:t>
            </a:r>
            <a:r>
              <a:rPr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</a:t>
            </a:r>
            <a:r>
              <a:rPr lang="en-US" altLang="ko-KR" sz="1600" dirty="0" smtClean="0">
                <a:latin typeface="Verdana" pitchFamily="34" charset="0"/>
              </a:rPr>
              <a:t> Identifying the structure will be important 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1600" dirty="0" smtClean="0">
                <a:latin typeface="Verdana" pitchFamily="34" charset="0"/>
              </a:rPr>
              <a:t>    </a:t>
            </a:r>
            <a:r>
              <a:rPr lang="en-US" altLang="ko-KR" sz="1600" dirty="0">
                <a:latin typeface="Verdana" pitchFamily="34" charset="0"/>
                <a:sym typeface="Wingdings" panose="05000000000000000000" pitchFamily="2" charset="2"/>
              </a:rPr>
              <a:t> </a:t>
            </a:r>
            <a:r>
              <a:rPr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Can be done </a:t>
            </a:r>
            <a:r>
              <a:rPr lang="en-US" altLang="ko-KR" sz="1600" dirty="0" smtClean="0">
                <a:latin typeface="Verdana" pitchFamily="34" charset="0"/>
              </a:rPr>
              <a:t>by measuring them in Heavy Ion collision</a:t>
            </a:r>
            <a:endParaRPr lang="en-US" altLang="ko-KR" sz="1600" dirty="0" smtClean="0">
              <a:solidFill>
                <a:srgbClr val="0000FF"/>
              </a:solidFill>
              <a:latin typeface="Verdana" pitchFamily="34" charset="0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733485"/>
              </p:ext>
            </p:extLst>
          </p:nvPr>
        </p:nvGraphicFramePr>
        <p:xfrm>
          <a:off x="323528" y="1397698"/>
          <a:ext cx="8280921" cy="1406015"/>
        </p:xfrm>
        <a:graphic>
          <a:graphicData uri="http://schemas.openxmlformats.org/drawingml/2006/table">
            <a:tbl>
              <a:tblPr/>
              <a:tblGrid>
                <a:gridCol w="1015593">
                  <a:extLst>
                    <a:ext uri="{9D8B030D-6E8A-4147-A177-3AD203B41FA5}">
                      <a16:colId xmlns:a16="http://schemas.microsoft.com/office/drawing/2014/main" val="941654224"/>
                    </a:ext>
                  </a:extLst>
                </a:gridCol>
                <a:gridCol w="1562451">
                  <a:extLst>
                    <a:ext uri="{9D8B030D-6E8A-4147-A177-3AD203B41FA5}">
                      <a16:colId xmlns:a16="http://schemas.microsoft.com/office/drawing/2014/main" val="3464002516"/>
                    </a:ext>
                  </a:extLst>
                </a:gridCol>
                <a:gridCol w="1406206">
                  <a:extLst>
                    <a:ext uri="{9D8B030D-6E8A-4147-A177-3AD203B41FA5}">
                      <a16:colId xmlns:a16="http://schemas.microsoft.com/office/drawing/2014/main" val="1794554291"/>
                    </a:ext>
                  </a:extLst>
                </a:gridCol>
                <a:gridCol w="1718696">
                  <a:extLst>
                    <a:ext uri="{9D8B030D-6E8A-4147-A177-3AD203B41FA5}">
                      <a16:colId xmlns:a16="http://schemas.microsoft.com/office/drawing/2014/main" val="3759642320"/>
                    </a:ext>
                  </a:extLst>
                </a:gridCol>
                <a:gridCol w="1145751">
                  <a:extLst>
                    <a:ext uri="{9D8B030D-6E8A-4147-A177-3AD203B41FA5}">
                      <a16:colId xmlns:a16="http://schemas.microsoft.com/office/drawing/2014/main" val="136740637"/>
                    </a:ext>
                  </a:extLst>
                </a:gridCol>
                <a:gridCol w="1432224">
                  <a:extLst>
                    <a:ext uri="{9D8B030D-6E8A-4147-A177-3AD203B41FA5}">
                      <a16:colId xmlns:a16="http://schemas.microsoft.com/office/drawing/2014/main" val="361067926"/>
                    </a:ext>
                  </a:extLst>
                </a:gridCol>
              </a:tblGrid>
              <a:tr h="35902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10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quark </a:t>
                      </a:r>
                      <a:r>
                        <a:rPr lang="en-US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content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/meson content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0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V</a:t>
                      </a:r>
                      <a:r>
                        <a:rPr lang="en-US" sz="1600" kern="100" spc="0" baseline="-25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Short</a:t>
                      </a:r>
                      <a:r>
                        <a:rPr lang="en-US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 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(Lee</a:t>
                      </a:r>
                      <a:r>
                        <a:rPr lang="en-US" sz="1600" kern="10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 et al.</a:t>
                      </a:r>
                      <a:r>
                        <a:rPr lang="ko-KR" altLang="en-US" sz="1600" kern="10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 </a:t>
                      </a:r>
                      <a:r>
                        <a:rPr lang="en-US" altLang="ko-KR" sz="1600" kern="10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)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0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V</a:t>
                      </a:r>
                      <a:r>
                        <a:rPr lang="en-US" altLang="ko-KR" sz="1600" kern="100" spc="0" baseline="-25000" dirty="0" err="1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ea typeface="바탕" panose="02030600000101010101" pitchFamily="18" charset="-127"/>
                        </a:rPr>
                        <a:t>p</a:t>
                      </a:r>
                      <a:r>
                        <a:rPr lang="en-US" altLang="ko-KR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 </a:t>
                      </a:r>
                    </a:p>
                    <a:p>
                      <a:pPr marL="0" marR="0" lvl="0" indent="0" algn="ctr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(</a:t>
                      </a:r>
                      <a:r>
                        <a:rPr lang="en-US" sz="1600" kern="10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Tornqvist</a:t>
                      </a:r>
                      <a:r>
                        <a:rPr lang="en-US" sz="1600" kern="100" spc="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 1994)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S/D mixing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Structure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638975"/>
                  </a:ext>
                </a:extLst>
              </a:tr>
              <a:tr h="35902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spc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X(3872)</a:t>
                      </a:r>
                      <a:endParaRPr lang="en-US" sz="1600" kern="10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10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small 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Attractive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Attractive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Molecule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879469"/>
                  </a:ext>
                </a:extLst>
              </a:tr>
              <a:tr h="359027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spc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T</a:t>
                      </a:r>
                      <a:r>
                        <a:rPr lang="en-US" sz="1600" kern="100" spc="0" baseline="-250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cc</a:t>
                      </a:r>
                      <a:r>
                        <a:rPr lang="en-US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(3875)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100" spc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spc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Attractiv</a:t>
                      </a:r>
                      <a:r>
                        <a:rPr lang="en-US" altLang="ko-KR" sz="1600" kern="100" spc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e </a:t>
                      </a:r>
                      <a:endParaRPr lang="en-US" sz="1600" kern="100" spc="0" dirty="0">
                        <a:solidFill>
                          <a:srgbClr val="FF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spc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바탕" panose="02030600000101010101" pitchFamily="18" charset="-127"/>
                        </a:rPr>
                        <a:t>Repulsive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바탕" panose="02030600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00" spc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Attractive</a:t>
                      </a:r>
                      <a:endParaRPr lang="en-US" sz="1600" kern="100" spc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100" spc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Compact or Molecule</a:t>
                      </a:r>
                      <a:endParaRPr lang="en-US" sz="1600" kern="100" spc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635762"/>
                  </a:ext>
                </a:extLst>
              </a:tr>
            </a:tbl>
          </a:graphicData>
        </a:graphic>
      </p:graphicFrame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251520" y="1789872"/>
            <a:ext cx="842493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4" name="개체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4308914"/>
              </p:ext>
            </p:extLst>
          </p:nvPr>
        </p:nvGraphicFramePr>
        <p:xfrm>
          <a:off x="1383184" y="2382624"/>
          <a:ext cx="12271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7" name="Equation" r:id="rId3" imgW="952200" imgH="253800" progId="Equation.DSMT4">
                  <p:embed/>
                </p:oleObj>
              </mc:Choice>
              <mc:Fallback>
                <p:oleObj name="Equation" r:id="rId3" imgW="952200" imgH="253800" progId="Equation.DSMT4">
                  <p:embed/>
                  <p:pic>
                    <p:nvPicPr>
                      <p:cNvPr id="25" name="개체 2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83184" y="2382624"/>
                        <a:ext cx="1227138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개체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449495"/>
              </p:ext>
            </p:extLst>
          </p:nvPr>
        </p:nvGraphicFramePr>
        <p:xfrm>
          <a:off x="1416522" y="1970162"/>
          <a:ext cx="1211262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8" name="Equation" r:id="rId5" imgW="939600" imgH="253800" progId="Equation.DSMT4">
                  <p:embed/>
                </p:oleObj>
              </mc:Choice>
              <mc:Fallback>
                <p:oleObj name="Equation" r:id="rId5" imgW="939600" imgH="253800" progId="Equation.DSMT4">
                  <p:embed/>
                  <p:pic>
                    <p:nvPicPr>
                      <p:cNvPr id="26" name="개체 2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16522" y="1970162"/>
                        <a:ext cx="1211262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-5448" y="25121"/>
            <a:ext cx="702572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Why measure X(3872) and </a:t>
            </a:r>
            <a:r>
              <a:rPr lang="en-US" altLang="ko-KR" sz="1400" dirty="0" err="1" smtClean="0"/>
              <a:t>Tcc</a:t>
            </a:r>
            <a:r>
              <a:rPr lang="en-US" altLang="ko-KR" sz="1400" dirty="0" smtClean="0"/>
              <a:t> in Heavy Ion Collision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4687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2" y="2103239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III:  Measuring Exotics in Heavy Ion Collision:   </a:t>
            </a:r>
          </a:p>
        </p:txBody>
      </p:sp>
    </p:spTree>
    <p:extLst>
      <p:ext uri="{BB962C8B-B14F-4D97-AF65-F5344CB8AC3E}">
        <p14:creationId xmlns:p14="http://schemas.microsoft.com/office/powerpoint/2010/main" val="59710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1" y="791111"/>
            <a:ext cx="8353425" cy="180022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7154" y="2204864"/>
            <a:ext cx="3181350" cy="33718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897" y="541646"/>
            <a:ext cx="1888937" cy="338554"/>
          </a:xfrm>
          <a:prstGeom prst="rect">
            <a:avLst/>
          </a:prstGeom>
          <a:noFill/>
          <a:ln w="158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Theory prediction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8834" y="2924944"/>
            <a:ext cx="3836467" cy="1511908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94" y="4095152"/>
            <a:ext cx="3107234" cy="279057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2533" y="3047827"/>
            <a:ext cx="1403123" cy="338554"/>
          </a:xfrm>
          <a:prstGeom prst="rect">
            <a:avLst/>
          </a:prstGeom>
          <a:noFill/>
          <a:ln w="158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Experiment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4943" y="2688738"/>
            <a:ext cx="593260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5940152" y="2677747"/>
            <a:ext cx="12998" cy="41698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-5448" y="25121"/>
            <a:ext cx="5009496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Original prediction from </a:t>
            </a:r>
            <a:r>
              <a:rPr lang="en-US" altLang="ko-KR" sz="1400" dirty="0" err="1" smtClean="0"/>
              <a:t>ExHIC</a:t>
            </a:r>
            <a:r>
              <a:rPr lang="en-US" altLang="ko-KR" sz="1400" dirty="0" smtClean="0"/>
              <a:t> collaboration (Theory)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0845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Line 40"/>
          <p:cNvSpPr>
            <a:spLocks noChangeShapeType="1"/>
          </p:cNvSpPr>
          <p:nvPr/>
        </p:nvSpPr>
        <p:spPr bwMode="auto">
          <a:xfrm flipH="1" flipV="1">
            <a:off x="4211960" y="1484784"/>
            <a:ext cx="0" cy="720000"/>
          </a:xfrm>
          <a:prstGeom prst="line">
            <a:avLst/>
          </a:prstGeom>
          <a:noFill/>
          <a:ln w="50800" cap="rnd">
            <a:solidFill>
              <a:srgbClr val="800080"/>
            </a:solidFill>
            <a:prstDash val="sysDot"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ko-K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-5448" y="25121"/>
            <a:ext cx="166811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200" dirty="0" smtClean="0"/>
              <a:t>Some perspectives </a:t>
            </a:r>
            <a:endParaRPr lang="ko-KR" altLang="en-US" sz="1200" dirty="0"/>
          </a:p>
        </p:txBody>
      </p:sp>
      <p:sp>
        <p:nvSpPr>
          <p:cNvPr id="55" name="Oval 14"/>
          <p:cNvSpPr>
            <a:spLocks noChangeArrowheads="1"/>
          </p:cNvSpPr>
          <p:nvPr/>
        </p:nvSpPr>
        <p:spPr bwMode="auto">
          <a:xfrm>
            <a:off x="3376613" y="959242"/>
            <a:ext cx="1728000" cy="1879822"/>
          </a:xfrm>
          <a:prstGeom prst="ellipse">
            <a:avLst/>
          </a:prstGeom>
          <a:noFill/>
          <a:ln w="2540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7" name="Oval 11"/>
          <p:cNvSpPr>
            <a:spLocks noChangeArrowheads="1"/>
          </p:cNvSpPr>
          <p:nvPr/>
        </p:nvSpPr>
        <p:spPr bwMode="auto">
          <a:xfrm>
            <a:off x="3899399" y="1021364"/>
            <a:ext cx="684000" cy="5040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58" name="Text Box 22"/>
          <p:cNvSpPr txBox="1">
            <a:spLocks noChangeArrowheads="1"/>
          </p:cNvSpPr>
          <p:nvPr/>
        </p:nvSpPr>
        <p:spPr bwMode="auto">
          <a:xfrm>
            <a:off x="3776860" y="1116538"/>
            <a:ext cx="935037" cy="30777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altLang="ko-KR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새굴림" pitchFamily="18" charset="-127"/>
                <a:cs typeface="Arial" panose="020B0604020202020204" pitchFamily="34" charset="0"/>
              </a:rPr>
              <a:t>Neutron</a:t>
            </a:r>
            <a:endParaRPr kumimoji="1" lang="en-US" altLang="ko-KR" sz="1400" b="1" dirty="0">
              <a:solidFill>
                <a:schemeClr val="bg1"/>
              </a:solidFill>
              <a:latin typeface="Arial" panose="020B0604020202020204" pitchFamily="34" charset="0"/>
              <a:ea typeface="새굴림" pitchFamily="18" charset="-127"/>
              <a:cs typeface="Arial" panose="020B0604020202020204" pitchFamily="34" charset="0"/>
            </a:endParaRPr>
          </a:p>
        </p:txBody>
      </p:sp>
      <p:sp>
        <p:nvSpPr>
          <p:cNvPr id="60" name="Oval 10"/>
          <p:cNvSpPr>
            <a:spLocks noChangeArrowheads="1"/>
          </p:cNvSpPr>
          <p:nvPr/>
        </p:nvSpPr>
        <p:spPr bwMode="auto">
          <a:xfrm>
            <a:off x="3900094" y="2276928"/>
            <a:ext cx="684000" cy="5040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61" name="Text Box 23"/>
          <p:cNvSpPr txBox="1">
            <a:spLocks noChangeArrowheads="1"/>
          </p:cNvSpPr>
          <p:nvPr/>
        </p:nvSpPr>
        <p:spPr bwMode="auto">
          <a:xfrm>
            <a:off x="3756078" y="2390779"/>
            <a:ext cx="935038" cy="307777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altLang="ko-KR" sz="1400" b="1" dirty="0" smtClean="0">
                <a:solidFill>
                  <a:schemeClr val="bg1"/>
                </a:solidFill>
                <a:latin typeface="Arial" pitchFamily="34" charset="0"/>
                <a:ea typeface="MS PGothic" pitchFamily="34" charset="-128"/>
              </a:rPr>
              <a:t>Proton</a:t>
            </a:r>
            <a:endParaRPr kumimoji="1" lang="en-US" altLang="ko-KR" sz="1400" b="1" dirty="0">
              <a:solidFill>
                <a:schemeClr val="bg1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9" name="Line 46"/>
          <p:cNvSpPr>
            <a:spLocks noChangeShapeType="1"/>
          </p:cNvSpPr>
          <p:nvPr/>
        </p:nvSpPr>
        <p:spPr bwMode="auto">
          <a:xfrm>
            <a:off x="4586665" y="1303986"/>
            <a:ext cx="1461877" cy="200105"/>
          </a:xfrm>
          <a:prstGeom prst="line">
            <a:avLst/>
          </a:prstGeom>
          <a:noFill/>
          <a:ln w="12700">
            <a:solidFill>
              <a:schemeClr val="bg2">
                <a:lumMod val="50000"/>
              </a:schemeClr>
            </a:solidFill>
            <a:prstDash val="sysDash"/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0" name="Line 47"/>
          <p:cNvSpPr>
            <a:spLocks noChangeShapeType="1"/>
          </p:cNvSpPr>
          <p:nvPr/>
        </p:nvSpPr>
        <p:spPr bwMode="auto">
          <a:xfrm flipV="1">
            <a:off x="4614218" y="2094891"/>
            <a:ext cx="1434323" cy="315651"/>
          </a:xfrm>
          <a:prstGeom prst="line">
            <a:avLst/>
          </a:prstGeom>
          <a:noFill/>
          <a:ln w="12700">
            <a:solidFill>
              <a:schemeClr val="bg2">
                <a:lumMod val="50000"/>
              </a:schemeClr>
            </a:solidFill>
            <a:prstDash val="sysDash"/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75" name="Text Box 4"/>
          <p:cNvSpPr txBox="1">
            <a:spLocks noChangeArrowheads="1"/>
          </p:cNvSpPr>
          <p:nvPr/>
        </p:nvSpPr>
        <p:spPr bwMode="auto">
          <a:xfrm>
            <a:off x="2771800" y="908720"/>
            <a:ext cx="11378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l">
              <a:lnSpc>
                <a:spcPct val="100000"/>
              </a:lnSpc>
              <a:spcBef>
                <a:spcPts val="1200"/>
              </a:spcBef>
            </a:pP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Nucleus</a:t>
            </a:r>
            <a:endParaRPr lang="ko-KR" altLang="en-US" sz="1200" i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7" name="Text Box 4"/>
          <p:cNvSpPr txBox="1">
            <a:spLocks noChangeArrowheads="1"/>
          </p:cNvSpPr>
          <p:nvPr/>
        </p:nvSpPr>
        <p:spPr bwMode="auto">
          <a:xfrm>
            <a:off x="6527627" y="930206"/>
            <a:ext cx="9967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l">
              <a:lnSpc>
                <a:spcPct val="100000"/>
              </a:lnSpc>
              <a:spcBef>
                <a:spcPts val="1200"/>
              </a:spcBef>
            </a:pP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Baryon</a:t>
            </a:r>
            <a:endParaRPr lang="ko-KR" altLang="en-US" sz="1200" i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899864" y="1700808"/>
            <a:ext cx="576064" cy="369332"/>
            <a:chOff x="1619672" y="3320896"/>
            <a:chExt cx="576064" cy="369332"/>
          </a:xfrm>
        </p:grpSpPr>
        <p:sp>
          <p:nvSpPr>
            <p:cNvPr id="80" name="Oval 11"/>
            <p:cNvSpPr>
              <a:spLocks noChangeArrowheads="1"/>
            </p:cNvSpPr>
            <p:nvPr/>
          </p:nvSpPr>
          <p:spPr bwMode="auto">
            <a:xfrm>
              <a:off x="1690985" y="3356793"/>
              <a:ext cx="504000" cy="324000"/>
            </a:xfrm>
            <a:prstGeom prst="ellipse">
              <a:avLst/>
            </a:prstGeom>
            <a:solidFill>
              <a:srgbClr val="0070C0"/>
            </a:solidFill>
            <a:ln w="15875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1" name="Text Box 22"/>
            <p:cNvSpPr txBox="1">
              <a:spLocks noChangeArrowheads="1"/>
            </p:cNvSpPr>
            <p:nvPr/>
          </p:nvSpPr>
          <p:spPr bwMode="auto">
            <a:xfrm>
              <a:off x="1619672" y="3320896"/>
              <a:ext cx="576064" cy="369332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en-US" altLang="ko-KR" b="1" dirty="0" smtClean="0">
                  <a:solidFill>
                    <a:schemeClr val="bg1"/>
                  </a:solidFill>
                  <a:latin typeface="Symbol" panose="05050102010706020507" pitchFamily="18" charset="2"/>
                  <a:ea typeface="새굴림" pitchFamily="18" charset="-127"/>
                </a:rPr>
                <a:t> p</a:t>
              </a:r>
              <a:endParaRPr kumimoji="1" lang="en-US" altLang="ko-KR" b="1" dirty="0">
                <a:solidFill>
                  <a:schemeClr val="bg1"/>
                </a:solidFill>
                <a:latin typeface="새굴림" pitchFamily="18" charset="-127"/>
                <a:ea typeface="새굴림" pitchFamily="18" charset="-127"/>
              </a:endParaRPr>
            </a:p>
          </p:txBody>
        </p:sp>
      </p:grpSp>
      <p:sp>
        <p:nvSpPr>
          <p:cNvPr id="86" name="Line 47"/>
          <p:cNvSpPr>
            <a:spLocks noChangeShapeType="1"/>
          </p:cNvSpPr>
          <p:nvPr/>
        </p:nvSpPr>
        <p:spPr bwMode="auto">
          <a:xfrm flipH="1">
            <a:off x="2838887" y="1916832"/>
            <a:ext cx="941025" cy="0"/>
          </a:xfrm>
          <a:prstGeom prst="line">
            <a:avLst/>
          </a:prstGeom>
          <a:noFill/>
          <a:ln w="12700">
            <a:solidFill>
              <a:schemeClr val="bg2">
                <a:lumMod val="50000"/>
              </a:schemeClr>
            </a:solidFill>
            <a:prstDash val="sysDash"/>
            <a:round/>
            <a:headEnd/>
            <a:tailEnd type="triangle" w="lg" len="lg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/>
          <a:lstStyle/>
          <a:p>
            <a:endParaRPr lang="ko-KR" altLang="en-US"/>
          </a:p>
        </p:txBody>
      </p:sp>
      <p:sp>
        <p:nvSpPr>
          <p:cNvPr id="91" name="Text Box 4"/>
          <p:cNvSpPr txBox="1">
            <a:spLocks noChangeArrowheads="1"/>
          </p:cNvSpPr>
          <p:nvPr/>
        </p:nvSpPr>
        <p:spPr bwMode="auto">
          <a:xfrm>
            <a:off x="1343051" y="930206"/>
            <a:ext cx="9967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l">
              <a:lnSpc>
                <a:spcPct val="100000"/>
              </a:lnSpc>
              <a:spcBef>
                <a:spcPts val="1200"/>
              </a:spcBef>
            </a:pP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Meson</a:t>
            </a:r>
            <a:endParaRPr lang="ko-KR" altLang="en-US" sz="1200" i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6" name="AutoShape 41"/>
          <p:cNvSpPr>
            <a:spLocks noChangeArrowheads="1"/>
          </p:cNvSpPr>
          <p:nvPr/>
        </p:nvSpPr>
        <p:spPr bwMode="auto">
          <a:xfrm>
            <a:off x="1259632" y="1412776"/>
            <a:ext cx="895350" cy="72027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7" name="Oval 39"/>
          <p:cNvSpPr>
            <a:spLocks noChangeArrowheads="1"/>
          </p:cNvSpPr>
          <p:nvPr/>
        </p:nvSpPr>
        <p:spPr bwMode="auto">
          <a:xfrm>
            <a:off x="1375324" y="1519766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q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8" name="Oval 25"/>
          <p:cNvSpPr>
            <a:spLocks noChangeArrowheads="1"/>
          </p:cNvSpPr>
          <p:nvPr/>
        </p:nvSpPr>
        <p:spPr bwMode="auto">
          <a:xfrm>
            <a:off x="1738228" y="1750205"/>
            <a:ext cx="287338" cy="28779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q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0" name="AutoShape 41"/>
          <p:cNvSpPr>
            <a:spLocks noChangeArrowheads="1"/>
          </p:cNvSpPr>
          <p:nvPr/>
        </p:nvSpPr>
        <p:spPr bwMode="auto">
          <a:xfrm>
            <a:off x="6588224" y="1412776"/>
            <a:ext cx="895350" cy="72027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1" name="Oval 39"/>
          <p:cNvSpPr>
            <a:spLocks noChangeArrowheads="1"/>
          </p:cNvSpPr>
          <p:nvPr/>
        </p:nvSpPr>
        <p:spPr bwMode="auto">
          <a:xfrm>
            <a:off x="6667820" y="1495702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q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3" name="Oval 39"/>
          <p:cNvSpPr>
            <a:spLocks noChangeArrowheads="1"/>
          </p:cNvSpPr>
          <p:nvPr/>
        </p:nvSpPr>
        <p:spPr bwMode="auto">
          <a:xfrm>
            <a:off x="6836196" y="1748068"/>
            <a:ext cx="287338" cy="287792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q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4" name="Oval 39"/>
          <p:cNvSpPr>
            <a:spLocks noChangeArrowheads="1"/>
          </p:cNvSpPr>
          <p:nvPr/>
        </p:nvSpPr>
        <p:spPr bwMode="auto">
          <a:xfrm>
            <a:off x="6984652" y="1484100"/>
            <a:ext cx="287338" cy="287792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q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7" name="Text Box 4"/>
          <p:cNvSpPr txBox="1">
            <a:spLocks noChangeArrowheads="1"/>
          </p:cNvSpPr>
          <p:nvPr/>
        </p:nvSpPr>
        <p:spPr bwMode="auto">
          <a:xfrm>
            <a:off x="3732719" y="156009"/>
            <a:ext cx="1055305" cy="338554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l">
              <a:lnSpc>
                <a:spcPct val="100000"/>
              </a:lnSpc>
              <a:spcBef>
                <a:spcPts val="1200"/>
              </a:spcBef>
            </a:pP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Hadrons</a:t>
            </a:r>
            <a:endParaRPr lang="ko-KR" altLang="en-US" sz="1200" i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" name="직선 화살표 연결선 6"/>
          <p:cNvCxnSpPr/>
          <p:nvPr/>
        </p:nvCxnSpPr>
        <p:spPr>
          <a:xfrm flipV="1">
            <a:off x="2343381" y="538581"/>
            <a:ext cx="716451" cy="292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H="1" flipV="1">
            <a:off x="5652120" y="494564"/>
            <a:ext cx="648072" cy="250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그룹 128"/>
          <p:cNvGrpSpPr/>
          <p:nvPr/>
        </p:nvGrpSpPr>
        <p:grpSpPr>
          <a:xfrm>
            <a:off x="1228378" y="4053008"/>
            <a:ext cx="895350" cy="720277"/>
            <a:chOff x="4900786" y="4005064"/>
            <a:chExt cx="895350" cy="720277"/>
          </a:xfrm>
        </p:grpSpPr>
        <p:sp>
          <p:nvSpPr>
            <p:cNvPr id="130" name="AutoShape 41"/>
            <p:cNvSpPr>
              <a:spLocks noChangeArrowheads="1"/>
            </p:cNvSpPr>
            <p:nvPr/>
          </p:nvSpPr>
          <p:spPr bwMode="auto">
            <a:xfrm>
              <a:off x="4900786" y="4005064"/>
              <a:ext cx="895350" cy="72027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1" name="Oval 25"/>
            <p:cNvSpPr>
              <a:spLocks noChangeArrowheads="1"/>
            </p:cNvSpPr>
            <p:nvPr/>
          </p:nvSpPr>
          <p:spPr bwMode="auto">
            <a:xfrm>
              <a:off x="5404842" y="4367145"/>
              <a:ext cx="287338" cy="28779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latin typeface="Comic Sans MS" pitchFamily="66" charset="0"/>
                </a:rPr>
                <a:t>c</a:t>
              </a:r>
              <a:endParaRPr kumimoji="1" lang="en-US" altLang="ko-KR" sz="2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132" name="Oval 25"/>
            <p:cNvSpPr>
              <a:spLocks noChangeArrowheads="1"/>
            </p:cNvSpPr>
            <p:nvPr/>
          </p:nvSpPr>
          <p:spPr bwMode="auto">
            <a:xfrm>
              <a:off x="4972794" y="4367145"/>
              <a:ext cx="287338" cy="28779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solidFill>
                    <a:schemeClr val="tx1"/>
                  </a:solidFill>
                  <a:latin typeface="Comic Sans MS" pitchFamily="66" charset="0"/>
                </a:rPr>
                <a:t>q</a:t>
              </a:r>
              <a:endParaRPr kumimoji="1" lang="en-US" altLang="ko-KR" sz="2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133" name="Oval 39"/>
            <p:cNvSpPr>
              <a:spLocks noChangeArrowheads="1"/>
            </p:cNvSpPr>
            <p:nvPr/>
          </p:nvSpPr>
          <p:spPr bwMode="auto">
            <a:xfrm>
              <a:off x="5404842" y="4043018"/>
              <a:ext cx="287338" cy="2877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solidFill>
                    <a:schemeClr val="bg1"/>
                  </a:solidFill>
                  <a:latin typeface="Comic Sans MS" pitchFamily="66" charset="0"/>
                </a:rPr>
                <a:t>c</a:t>
              </a:r>
            </a:p>
          </p:txBody>
        </p:sp>
        <p:sp>
          <p:nvSpPr>
            <p:cNvPr id="134" name="Oval 39"/>
            <p:cNvSpPr>
              <a:spLocks noChangeArrowheads="1"/>
            </p:cNvSpPr>
            <p:nvPr/>
          </p:nvSpPr>
          <p:spPr bwMode="auto">
            <a:xfrm>
              <a:off x="4972794" y="4043018"/>
              <a:ext cx="287338" cy="2877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solidFill>
                    <a:schemeClr val="bg1"/>
                  </a:solidFill>
                  <a:latin typeface="Comic Sans MS" pitchFamily="66" charset="0"/>
                </a:rPr>
                <a:t>q</a:t>
              </a:r>
              <a:endParaRPr kumimoji="1" lang="en-US" altLang="ko-KR" sz="20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</p:grpSp>
      <p:sp>
        <p:nvSpPr>
          <p:cNvPr id="135" name="Text Box 4"/>
          <p:cNvSpPr txBox="1">
            <a:spLocks noChangeArrowheads="1"/>
          </p:cNvSpPr>
          <p:nvPr/>
        </p:nvSpPr>
        <p:spPr bwMode="auto">
          <a:xfrm>
            <a:off x="3425335" y="3212976"/>
            <a:ext cx="1722729" cy="338554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l">
              <a:lnSpc>
                <a:spcPct val="100000"/>
              </a:lnSpc>
              <a:spcBef>
                <a:spcPts val="1200"/>
              </a:spcBef>
            </a:pPr>
            <a:r>
              <a:rPr lang="en-US" altLang="ko-KR" sz="1600" b="1" dirty="0" smtClean="0">
                <a:latin typeface="맑은 고딕" pitchFamily="50" charset="-127"/>
                <a:ea typeface="맑은 고딕" pitchFamily="50" charset="-127"/>
              </a:rPr>
              <a:t>Exotic Hadrons</a:t>
            </a:r>
            <a:endParaRPr lang="ko-KR" altLang="en-US" sz="1200" i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37" name="그룹 136"/>
          <p:cNvGrpSpPr/>
          <p:nvPr/>
        </p:nvGrpSpPr>
        <p:grpSpPr>
          <a:xfrm>
            <a:off x="6516505" y="4053008"/>
            <a:ext cx="1005363" cy="720277"/>
            <a:chOff x="2874657" y="4085586"/>
            <a:chExt cx="1005363" cy="720277"/>
          </a:xfrm>
        </p:grpSpPr>
        <p:sp>
          <p:nvSpPr>
            <p:cNvPr id="138" name="AutoShape 41"/>
            <p:cNvSpPr>
              <a:spLocks noChangeArrowheads="1"/>
            </p:cNvSpPr>
            <p:nvPr/>
          </p:nvSpPr>
          <p:spPr bwMode="auto">
            <a:xfrm>
              <a:off x="2874657" y="4085586"/>
              <a:ext cx="1005363" cy="72027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9" name="Oval 25"/>
            <p:cNvSpPr>
              <a:spLocks noChangeArrowheads="1"/>
            </p:cNvSpPr>
            <p:nvPr/>
          </p:nvSpPr>
          <p:spPr bwMode="auto">
            <a:xfrm>
              <a:off x="3527976" y="4437112"/>
              <a:ext cx="287338" cy="28779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latin typeface="Comic Sans MS" pitchFamily="66" charset="0"/>
                </a:rPr>
                <a:t>c</a:t>
              </a:r>
              <a:endParaRPr kumimoji="1" lang="en-US" altLang="ko-KR" sz="2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140" name="Oval 39"/>
            <p:cNvSpPr>
              <a:spLocks noChangeArrowheads="1"/>
            </p:cNvSpPr>
            <p:nvPr/>
          </p:nvSpPr>
          <p:spPr bwMode="auto">
            <a:xfrm>
              <a:off x="3203848" y="4437112"/>
              <a:ext cx="287338" cy="2877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solidFill>
                    <a:schemeClr val="bg1"/>
                  </a:solidFill>
                  <a:latin typeface="Comic Sans MS" pitchFamily="66" charset="0"/>
                </a:rPr>
                <a:t>q</a:t>
              </a:r>
              <a:endParaRPr kumimoji="1" lang="en-US" altLang="ko-KR" sz="20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141" name="Oval 39"/>
            <p:cNvSpPr>
              <a:spLocks noChangeArrowheads="1"/>
            </p:cNvSpPr>
            <p:nvPr/>
          </p:nvSpPr>
          <p:spPr bwMode="auto">
            <a:xfrm>
              <a:off x="3026446" y="4156480"/>
              <a:ext cx="287338" cy="2877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solidFill>
                    <a:schemeClr val="bg1"/>
                  </a:solidFill>
                  <a:latin typeface="Comic Sans MS" pitchFamily="66" charset="0"/>
                </a:rPr>
                <a:t>q</a:t>
              </a:r>
              <a:endParaRPr kumimoji="1" lang="en-US" altLang="ko-KR" sz="20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142" name="Oval 39"/>
            <p:cNvSpPr>
              <a:spLocks noChangeArrowheads="1"/>
            </p:cNvSpPr>
            <p:nvPr/>
          </p:nvSpPr>
          <p:spPr bwMode="auto">
            <a:xfrm>
              <a:off x="2903784" y="4461176"/>
              <a:ext cx="287338" cy="287792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 smtClean="0">
                  <a:solidFill>
                    <a:schemeClr val="bg1"/>
                  </a:solidFill>
                  <a:latin typeface="Comic Sans MS" pitchFamily="66" charset="0"/>
                </a:rPr>
                <a:t>q</a:t>
              </a:r>
              <a:endParaRPr kumimoji="1" lang="en-US" altLang="ko-KR" sz="20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143" name="Oval 39"/>
            <p:cNvSpPr>
              <a:spLocks noChangeArrowheads="1"/>
            </p:cNvSpPr>
            <p:nvPr/>
          </p:nvSpPr>
          <p:spPr bwMode="auto">
            <a:xfrm>
              <a:off x="3343278" y="4144878"/>
              <a:ext cx="287338" cy="287792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457200" indent="-457200" algn="ctr" latinLnBrk="1">
                <a:lnSpc>
                  <a:spcPct val="80000"/>
                </a:lnSpc>
                <a:spcBef>
                  <a:spcPct val="50000"/>
                </a:spcBef>
              </a:pPr>
              <a:r>
                <a:rPr kumimoji="1" lang="en-US" altLang="ko-KR" sz="2000" dirty="0">
                  <a:solidFill>
                    <a:schemeClr val="bg1"/>
                  </a:solidFill>
                  <a:latin typeface="Comic Sans MS" pitchFamily="66" charset="0"/>
                </a:rPr>
                <a:t>c</a:t>
              </a:r>
            </a:p>
          </p:txBody>
        </p:sp>
      </p:grpSp>
      <p:sp>
        <p:nvSpPr>
          <p:cNvPr id="144" name="Text Box 4"/>
          <p:cNvSpPr txBox="1">
            <a:spLocks noChangeArrowheads="1"/>
          </p:cNvSpPr>
          <p:nvPr/>
        </p:nvSpPr>
        <p:spPr bwMode="auto">
          <a:xfrm>
            <a:off x="6372200" y="3522494"/>
            <a:ext cx="13022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l">
              <a:lnSpc>
                <a:spcPct val="100000"/>
              </a:lnSpc>
              <a:spcBef>
                <a:spcPts val="1200"/>
              </a:spcBef>
            </a:pPr>
            <a:r>
              <a:rPr lang="en-US" altLang="ko-KR" sz="1600" b="1" dirty="0" err="1" smtClean="0">
                <a:latin typeface="맑은 고딕" pitchFamily="50" charset="-127"/>
                <a:ea typeface="맑은 고딕" pitchFamily="50" charset="-127"/>
              </a:rPr>
              <a:t>Pentaquark</a:t>
            </a:r>
            <a:endParaRPr lang="ko-KR" altLang="en-US" sz="1200" i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5" name="Text Box 4"/>
          <p:cNvSpPr txBox="1">
            <a:spLocks noChangeArrowheads="1"/>
          </p:cNvSpPr>
          <p:nvPr/>
        </p:nvSpPr>
        <p:spPr bwMode="auto">
          <a:xfrm>
            <a:off x="1055019" y="3522494"/>
            <a:ext cx="12847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l">
              <a:lnSpc>
                <a:spcPct val="100000"/>
              </a:lnSpc>
              <a:spcBef>
                <a:spcPts val="1200"/>
              </a:spcBef>
            </a:pPr>
            <a:r>
              <a:rPr lang="en-US" altLang="ko-KR" sz="1600" b="1" dirty="0" err="1" smtClean="0">
                <a:latin typeface="맑은 고딕" pitchFamily="50" charset="-127"/>
                <a:ea typeface="맑은 고딕" pitchFamily="50" charset="-127"/>
              </a:rPr>
              <a:t>Tetraquark</a:t>
            </a:r>
            <a:endParaRPr lang="ko-KR" altLang="en-US" sz="1200" i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6" name="아래쪽 화살표 145"/>
          <p:cNvSpPr/>
          <p:nvPr/>
        </p:nvSpPr>
        <p:spPr>
          <a:xfrm>
            <a:off x="6969770" y="2348880"/>
            <a:ext cx="132258" cy="2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" name="AutoShape 41"/>
          <p:cNvSpPr>
            <a:spLocks noChangeArrowheads="1"/>
          </p:cNvSpPr>
          <p:nvPr/>
        </p:nvSpPr>
        <p:spPr bwMode="auto">
          <a:xfrm>
            <a:off x="7277744" y="5205136"/>
            <a:ext cx="678632" cy="72027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0" name="Oval 39"/>
          <p:cNvSpPr>
            <a:spLocks noChangeArrowheads="1"/>
          </p:cNvSpPr>
          <p:nvPr/>
        </p:nvSpPr>
        <p:spPr bwMode="auto">
          <a:xfrm>
            <a:off x="7325872" y="5312126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q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51" name="Oval 25"/>
          <p:cNvSpPr>
            <a:spLocks noChangeArrowheads="1"/>
          </p:cNvSpPr>
          <p:nvPr/>
        </p:nvSpPr>
        <p:spPr bwMode="auto">
          <a:xfrm>
            <a:off x="7587750" y="5542565"/>
            <a:ext cx="287338" cy="28779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latin typeface="Comic Sans MS" pitchFamily="66" charset="0"/>
              </a:rPr>
              <a:t>c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52" name="AutoShape 41"/>
          <p:cNvSpPr>
            <a:spLocks noChangeArrowheads="1"/>
          </p:cNvSpPr>
          <p:nvPr/>
        </p:nvSpPr>
        <p:spPr bwMode="auto">
          <a:xfrm>
            <a:off x="5981600" y="5205136"/>
            <a:ext cx="758702" cy="72027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" name="Oval 39"/>
          <p:cNvSpPr>
            <a:spLocks noChangeArrowheads="1"/>
          </p:cNvSpPr>
          <p:nvPr/>
        </p:nvSpPr>
        <p:spPr bwMode="auto">
          <a:xfrm>
            <a:off x="6061196" y="5288062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q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54" name="Oval 39"/>
          <p:cNvSpPr>
            <a:spLocks noChangeArrowheads="1"/>
          </p:cNvSpPr>
          <p:nvPr/>
        </p:nvSpPr>
        <p:spPr bwMode="auto">
          <a:xfrm>
            <a:off x="6229572" y="5540428"/>
            <a:ext cx="287338" cy="287792"/>
          </a:xfrm>
          <a:prstGeom prst="ellipse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q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55" name="Oval 39"/>
          <p:cNvSpPr>
            <a:spLocks noChangeArrowheads="1"/>
          </p:cNvSpPr>
          <p:nvPr/>
        </p:nvSpPr>
        <p:spPr bwMode="auto">
          <a:xfrm>
            <a:off x="6378028" y="5276460"/>
            <a:ext cx="287338" cy="287792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156" name="Line 40"/>
          <p:cNvSpPr>
            <a:spLocks noChangeShapeType="1"/>
          </p:cNvSpPr>
          <p:nvPr/>
        </p:nvSpPr>
        <p:spPr bwMode="auto">
          <a:xfrm flipH="1" flipV="1">
            <a:off x="6773688" y="5577221"/>
            <a:ext cx="432048" cy="3424"/>
          </a:xfrm>
          <a:prstGeom prst="line">
            <a:avLst/>
          </a:prstGeom>
          <a:noFill/>
          <a:ln w="50800" cap="rnd">
            <a:solidFill>
              <a:srgbClr val="800080"/>
            </a:solidFill>
            <a:prstDash val="sysDot"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ko-KR" altLang="en-US"/>
          </a:p>
        </p:txBody>
      </p:sp>
      <p:sp>
        <p:nvSpPr>
          <p:cNvPr id="157" name="AutoShape 41"/>
          <p:cNvSpPr>
            <a:spLocks noChangeArrowheads="1"/>
          </p:cNvSpPr>
          <p:nvPr/>
        </p:nvSpPr>
        <p:spPr bwMode="auto">
          <a:xfrm>
            <a:off x="1907704" y="5205136"/>
            <a:ext cx="678632" cy="72027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8" name="Oval 39"/>
          <p:cNvSpPr>
            <a:spLocks noChangeArrowheads="1"/>
          </p:cNvSpPr>
          <p:nvPr/>
        </p:nvSpPr>
        <p:spPr bwMode="auto">
          <a:xfrm>
            <a:off x="1955832" y="5312126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solidFill>
                  <a:schemeClr val="bg1"/>
                </a:solidFill>
                <a:latin typeface="Comic Sans MS" pitchFamily="66" charset="0"/>
              </a:rPr>
              <a:t>c</a:t>
            </a:r>
          </a:p>
        </p:txBody>
      </p:sp>
      <p:sp>
        <p:nvSpPr>
          <p:cNvPr id="159" name="Oval 25"/>
          <p:cNvSpPr>
            <a:spLocks noChangeArrowheads="1"/>
          </p:cNvSpPr>
          <p:nvPr/>
        </p:nvSpPr>
        <p:spPr bwMode="auto">
          <a:xfrm>
            <a:off x="2217710" y="5542565"/>
            <a:ext cx="287338" cy="28779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tx1"/>
                </a:solidFill>
                <a:latin typeface="Comic Sans MS" pitchFamily="66" charset="0"/>
              </a:rPr>
              <a:t>q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60" name="Line 40"/>
          <p:cNvSpPr>
            <a:spLocks noChangeShapeType="1"/>
          </p:cNvSpPr>
          <p:nvPr/>
        </p:nvSpPr>
        <p:spPr bwMode="auto">
          <a:xfrm flipH="1" flipV="1">
            <a:off x="1403648" y="5577221"/>
            <a:ext cx="432048" cy="3424"/>
          </a:xfrm>
          <a:prstGeom prst="line">
            <a:avLst/>
          </a:prstGeom>
          <a:noFill/>
          <a:ln w="50800" cap="rnd">
            <a:solidFill>
              <a:srgbClr val="800080"/>
            </a:solidFill>
            <a:prstDash val="sysDot"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ko-KR" altLang="en-US"/>
          </a:p>
        </p:txBody>
      </p:sp>
      <p:sp>
        <p:nvSpPr>
          <p:cNvPr id="161" name="AutoShape 41"/>
          <p:cNvSpPr>
            <a:spLocks noChangeArrowheads="1"/>
          </p:cNvSpPr>
          <p:nvPr/>
        </p:nvSpPr>
        <p:spPr bwMode="auto">
          <a:xfrm>
            <a:off x="827584" y="5205136"/>
            <a:ext cx="678632" cy="72027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2" name="Oval 39"/>
          <p:cNvSpPr>
            <a:spLocks noChangeArrowheads="1"/>
          </p:cNvSpPr>
          <p:nvPr/>
        </p:nvSpPr>
        <p:spPr bwMode="auto">
          <a:xfrm>
            <a:off x="875712" y="5312126"/>
            <a:ext cx="287338" cy="28779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 smtClean="0">
                <a:solidFill>
                  <a:schemeClr val="bg1"/>
                </a:solidFill>
                <a:latin typeface="Comic Sans MS" pitchFamily="66" charset="0"/>
              </a:rPr>
              <a:t>q</a:t>
            </a:r>
            <a:endParaRPr kumimoji="1" lang="en-US" altLang="ko-K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63" name="Oval 25"/>
          <p:cNvSpPr>
            <a:spLocks noChangeArrowheads="1"/>
          </p:cNvSpPr>
          <p:nvPr/>
        </p:nvSpPr>
        <p:spPr bwMode="auto">
          <a:xfrm>
            <a:off x="1137590" y="5542565"/>
            <a:ext cx="287338" cy="28779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latinLnBrk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2000" dirty="0">
                <a:latin typeface="Comic Sans MS" pitchFamily="66" charset="0"/>
              </a:rPr>
              <a:t>c</a:t>
            </a:r>
            <a:endParaRPr kumimoji="1" lang="en-US" altLang="ko-KR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47" name="Text Box 4"/>
          <p:cNvSpPr txBox="1">
            <a:spLocks noChangeArrowheads="1"/>
          </p:cNvSpPr>
          <p:nvPr/>
        </p:nvSpPr>
        <p:spPr bwMode="auto">
          <a:xfrm>
            <a:off x="3280519" y="3996353"/>
            <a:ext cx="20996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l">
              <a:lnSpc>
                <a:spcPct val="100000"/>
              </a:lnSpc>
              <a:spcBef>
                <a:spcPts val="1200"/>
              </a:spcBef>
            </a:pP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Compact  configuration</a:t>
            </a:r>
            <a:endParaRPr lang="ko-KR" altLang="en-US" sz="1200" i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8" name="Text Box 4"/>
          <p:cNvSpPr txBox="1">
            <a:spLocks noChangeArrowheads="1"/>
          </p:cNvSpPr>
          <p:nvPr/>
        </p:nvSpPr>
        <p:spPr bwMode="auto">
          <a:xfrm>
            <a:off x="3280519" y="5157192"/>
            <a:ext cx="20996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l">
              <a:lnSpc>
                <a:spcPct val="100000"/>
              </a:lnSpc>
              <a:spcBef>
                <a:spcPts val="1200"/>
              </a:spcBef>
            </a:pP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Molecular configuration</a:t>
            </a:r>
            <a:endParaRPr lang="ko-KR" altLang="en-US" sz="1200" i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4" name="Text Box 4"/>
          <p:cNvSpPr txBox="1">
            <a:spLocks noChangeArrowheads="1"/>
          </p:cNvSpPr>
          <p:nvPr/>
        </p:nvSpPr>
        <p:spPr bwMode="auto">
          <a:xfrm>
            <a:off x="3491880" y="4681934"/>
            <a:ext cx="13681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66700" indent="-266700" algn="l">
              <a:lnSpc>
                <a:spcPct val="100000"/>
              </a:lnSpc>
              <a:spcBef>
                <a:spcPts val="1200"/>
              </a:spcBef>
            </a:pP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en-US" altLang="ko-KR" sz="1600" b="1" dirty="0" smtClean="0">
                <a:solidFill>
                  <a:schemeClr val="accent1"/>
                </a:solidFill>
                <a:latin typeface="맑은 고딕" pitchFamily="50" charset="-127"/>
                <a:ea typeface="맑은 고딕" pitchFamily="50" charset="-127"/>
              </a:rPr>
              <a:t>or</a:t>
            </a:r>
            <a:endParaRPr lang="ko-KR" altLang="en-US" sz="1200" i="0" dirty="0">
              <a:solidFill>
                <a:schemeClr val="accent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65" name="직선 연결선 164"/>
          <p:cNvCxnSpPr/>
          <p:nvPr/>
        </p:nvCxnSpPr>
        <p:spPr>
          <a:xfrm flipV="1">
            <a:off x="107504" y="2969568"/>
            <a:ext cx="8884096" cy="2738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 Box 7"/>
          <p:cNvSpPr txBox="1">
            <a:spLocks noChangeArrowheads="1"/>
          </p:cNvSpPr>
          <p:nvPr/>
        </p:nvSpPr>
        <p:spPr bwMode="auto">
          <a:xfrm>
            <a:off x="467544" y="6174479"/>
            <a:ext cx="7560840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b="1" dirty="0" smtClean="0">
                <a:latin typeface="Arial" charset="0"/>
                <a:sym typeface="Wingdings" pitchFamily="2" charset="2"/>
              </a:rPr>
              <a:t> Which structure?     short distance vs long distance interaction</a:t>
            </a:r>
            <a:endParaRPr kumimoji="1" lang="en-US" altLang="ko-KR" sz="1600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69" name="Rectangle 25"/>
          <p:cNvSpPr>
            <a:spLocks noChangeArrowheads="1"/>
          </p:cNvSpPr>
          <p:nvPr/>
        </p:nvSpPr>
        <p:spPr bwMode="auto">
          <a:xfrm>
            <a:off x="420244" y="2829549"/>
            <a:ext cx="2639588" cy="311419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dirty="0" smtClean="0">
                <a:latin typeface="Comic Sans MS" pitchFamily="66" charset="0"/>
              </a:rPr>
              <a:t>-2003- X(3872)  and  + </a:t>
            </a:r>
            <a:endParaRPr kumimoji="1" lang="en-US" altLang="ko-KR" baseline="30000" dirty="0" smtClean="0">
              <a:latin typeface="Comic Sans MS" pitchFamily="66" charset="0"/>
            </a:endParaRPr>
          </a:p>
        </p:txBody>
      </p:sp>
      <p:sp>
        <p:nvSpPr>
          <p:cNvPr id="170" name="Rectangle 25"/>
          <p:cNvSpPr>
            <a:spLocks noChangeArrowheads="1"/>
          </p:cNvSpPr>
          <p:nvPr/>
        </p:nvSpPr>
        <p:spPr bwMode="auto">
          <a:xfrm>
            <a:off x="5892852" y="2828872"/>
            <a:ext cx="2639588" cy="311419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en-US" altLang="ko-KR" dirty="0" smtClean="0">
                <a:latin typeface="Comic Sans MS" pitchFamily="66" charset="0"/>
              </a:rPr>
              <a:t>-2015-  Pc states</a:t>
            </a:r>
            <a:endParaRPr kumimoji="1" lang="en-US" altLang="ko-KR" baseline="30000" dirty="0" smtClean="0">
              <a:latin typeface="Comic Sans MS" pitchFamily="66" charset="0"/>
            </a:endParaRPr>
          </a:p>
        </p:txBody>
      </p:sp>
      <p:sp>
        <p:nvSpPr>
          <p:cNvPr id="71" name="아래쪽 화살표 70"/>
          <p:cNvSpPr/>
          <p:nvPr/>
        </p:nvSpPr>
        <p:spPr>
          <a:xfrm>
            <a:off x="6969046" y="3213008"/>
            <a:ext cx="132258" cy="2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아래쪽 화살표 71"/>
          <p:cNvSpPr/>
          <p:nvPr/>
        </p:nvSpPr>
        <p:spPr>
          <a:xfrm>
            <a:off x="1620396" y="2348880"/>
            <a:ext cx="132258" cy="2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아래쪽 화살표 72"/>
          <p:cNvSpPr/>
          <p:nvPr/>
        </p:nvSpPr>
        <p:spPr>
          <a:xfrm>
            <a:off x="1619672" y="3213008"/>
            <a:ext cx="132258" cy="2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20</a:t>
            </a:fld>
            <a:endParaRPr lang="ko-KR" altLang="en-US" dirty="0"/>
          </a:p>
        </p:txBody>
      </p:sp>
      <p:sp>
        <p:nvSpPr>
          <p:cNvPr id="3" name="모서리가 둥근 직사각형 2"/>
          <p:cNvSpPr/>
          <p:nvPr/>
        </p:nvSpPr>
        <p:spPr>
          <a:xfrm>
            <a:off x="2987824" y="1239839"/>
            <a:ext cx="1656184" cy="1368152"/>
          </a:xfrm>
          <a:prstGeom prst="roundRect">
            <a:avLst/>
          </a:prstGeom>
          <a:solidFill>
            <a:srgbClr val="FFCCFF">
              <a:alpha val="86000"/>
            </a:srgbClr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>
            <a:spLocks noChangeArrowheads="1"/>
          </p:cNvSpPr>
          <p:nvPr/>
        </p:nvSpPr>
        <p:spPr bwMode="auto">
          <a:xfrm>
            <a:off x="2428860" y="980728"/>
            <a:ext cx="1571625" cy="1928812"/>
          </a:xfrm>
          <a:prstGeom prst="rect">
            <a:avLst/>
          </a:prstGeom>
          <a:noFill/>
          <a:ln w="28575" algn="ctr">
            <a:noFill/>
            <a:prstDash val="sysDot"/>
            <a:round/>
            <a:headEnd/>
            <a:tailEnd/>
          </a:ln>
        </p:spPr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endParaRPr lang="ko-KR" altLang="en-US" sz="1800" b="0" i="0">
              <a:solidFill>
                <a:schemeClr val="tx1"/>
              </a:solidFill>
              <a:latin typeface="굴림" pitchFamily="50" charset="-127"/>
            </a:endParaRPr>
          </a:p>
        </p:txBody>
      </p:sp>
      <p:sp>
        <p:nvSpPr>
          <p:cNvPr id="5" name="Oval 30"/>
          <p:cNvSpPr>
            <a:spLocks noChangeAspect="1" noChangeArrowheads="1"/>
          </p:cNvSpPr>
          <p:nvPr/>
        </p:nvSpPr>
        <p:spPr bwMode="auto">
          <a:xfrm>
            <a:off x="4355976" y="1671887"/>
            <a:ext cx="108000" cy="108000"/>
          </a:xfrm>
          <a:prstGeom prst="ellipse">
            <a:avLst/>
          </a:prstGeom>
          <a:noFill/>
          <a:ln w="25400" algn="ctr">
            <a:solidFill>
              <a:srgbClr val="00FF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6" name="Oval 14"/>
          <p:cNvSpPr>
            <a:spLocks noChangeAspect="1" noChangeArrowheads="1"/>
          </p:cNvSpPr>
          <p:nvPr/>
        </p:nvSpPr>
        <p:spPr bwMode="auto">
          <a:xfrm>
            <a:off x="3447921" y="1726491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7" name="Oval 16"/>
          <p:cNvSpPr>
            <a:spLocks noChangeAspect="1" noChangeArrowheads="1"/>
          </p:cNvSpPr>
          <p:nvPr/>
        </p:nvSpPr>
        <p:spPr bwMode="auto">
          <a:xfrm>
            <a:off x="3286116" y="1327237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8" name="Oval 17"/>
          <p:cNvSpPr>
            <a:spLocks noChangeAspect="1" noChangeArrowheads="1"/>
          </p:cNvSpPr>
          <p:nvPr/>
        </p:nvSpPr>
        <p:spPr bwMode="auto">
          <a:xfrm>
            <a:off x="3749058" y="2184493"/>
            <a:ext cx="108000" cy="108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9" name="Oval 18"/>
          <p:cNvSpPr>
            <a:spLocks noChangeAspect="1" noChangeArrowheads="1"/>
          </p:cNvSpPr>
          <p:nvPr/>
        </p:nvSpPr>
        <p:spPr bwMode="auto">
          <a:xfrm>
            <a:off x="3599904" y="1959919"/>
            <a:ext cx="108000" cy="108000"/>
          </a:xfrm>
          <a:prstGeom prst="ellipse">
            <a:avLst/>
          </a:prstGeom>
          <a:noFill/>
          <a:ln w="25400" algn="ctr">
            <a:solidFill>
              <a:srgbClr val="00FF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0" name="Oval 19"/>
          <p:cNvSpPr>
            <a:spLocks noChangeAspect="1" noChangeArrowheads="1"/>
          </p:cNvSpPr>
          <p:nvPr/>
        </p:nvSpPr>
        <p:spPr bwMode="auto">
          <a:xfrm>
            <a:off x="3527896" y="2355975"/>
            <a:ext cx="108000" cy="108000"/>
          </a:xfrm>
          <a:prstGeom prst="ellips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1" name="Oval 20"/>
          <p:cNvSpPr>
            <a:spLocks noChangeAspect="1" noChangeArrowheads="1"/>
          </p:cNvSpPr>
          <p:nvPr/>
        </p:nvSpPr>
        <p:spPr bwMode="auto">
          <a:xfrm>
            <a:off x="3167856" y="1628066"/>
            <a:ext cx="108000" cy="1080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2" name="Oval 21"/>
          <p:cNvSpPr>
            <a:spLocks noChangeAspect="1" noChangeArrowheads="1"/>
          </p:cNvSpPr>
          <p:nvPr/>
        </p:nvSpPr>
        <p:spPr bwMode="auto">
          <a:xfrm>
            <a:off x="3635896" y="1563887"/>
            <a:ext cx="108000" cy="10800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3" name="Oval 27"/>
          <p:cNvSpPr>
            <a:spLocks noChangeAspect="1" noChangeArrowheads="1"/>
          </p:cNvSpPr>
          <p:nvPr/>
        </p:nvSpPr>
        <p:spPr bwMode="auto">
          <a:xfrm>
            <a:off x="4067944" y="2255931"/>
            <a:ext cx="108000" cy="10800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4" name="Oval 28"/>
          <p:cNvSpPr>
            <a:spLocks noChangeAspect="1" noChangeArrowheads="1"/>
          </p:cNvSpPr>
          <p:nvPr/>
        </p:nvSpPr>
        <p:spPr bwMode="auto">
          <a:xfrm>
            <a:off x="3779912" y="1887911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5" name="Oval 29"/>
          <p:cNvSpPr>
            <a:spLocks noChangeAspect="1" noChangeArrowheads="1"/>
          </p:cNvSpPr>
          <p:nvPr/>
        </p:nvSpPr>
        <p:spPr bwMode="auto">
          <a:xfrm>
            <a:off x="4336936" y="2067797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6" name="Oval 31"/>
          <p:cNvSpPr>
            <a:spLocks noChangeAspect="1" noChangeArrowheads="1"/>
          </p:cNvSpPr>
          <p:nvPr/>
        </p:nvSpPr>
        <p:spPr bwMode="auto">
          <a:xfrm>
            <a:off x="3997196" y="1990016"/>
            <a:ext cx="108000" cy="108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8360733" y="5399865"/>
            <a:ext cx="5794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2400" dirty="0" smtClean="0">
                <a:solidFill>
                  <a:schemeClr val="tx1"/>
                </a:solidFill>
                <a:latin typeface="Symbol" pitchFamily="18" charset="2"/>
              </a:rPr>
              <a:t>t</a:t>
            </a:r>
            <a:endParaRPr kumimoji="1" lang="ko-KR" altLang="en-US" sz="24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828424" y="5661248"/>
            <a:ext cx="756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lg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1714480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3428992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4429124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>
            <a:off x="7092950" y="5655269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1214414" y="5942607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800" dirty="0">
                <a:solidFill>
                  <a:schemeClr val="tx1"/>
                </a:solidFill>
                <a:latin typeface="Arial" pitchFamily="34" charset="0"/>
              </a:rPr>
              <a:t>1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2928926" y="5942607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800" dirty="0" smtClean="0">
                <a:solidFill>
                  <a:schemeClr val="tx1"/>
                </a:solidFill>
                <a:latin typeface="Arial" pitchFamily="34" charset="0"/>
              </a:rPr>
              <a:t>5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4071934" y="5936257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dirty="0">
                <a:latin typeface="Arial" pitchFamily="34" charset="0"/>
              </a:rPr>
              <a:t>7</a:t>
            </a:r>
            <a:r>
              <a:rPr kumimoji="1" lang="en-US" altLang="ko-KR" sz="1800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26" name="Text Box 22"/>
          <p:cNvSpPr txBox="1">
            <a:spLocks noChangeArrowheads="1"/>
          </p:cNvSpPr>
          <p:nvPr/>
        </p:nvSpPr>
        <p:spPr bwMode="auto">
          <a:xfrm>
            <a:off x="6661150" y="5936257"/>
            <a:ext cx="1366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atinLnBrk="1">
              <a:spcBef>
                <a:spcPct val="50000"/>
              </a:spcBef>
            </a:pPr>
            <a:r>
              <a:rPr kumimoji="1" lang="en-US" altLang="ko-KR" sz="1800" dirty="0" smtClean="0">
                <a:solidFill>
                  <a:schemeClr val="tx1"/>
                </a:solidFill>
                <a:latin typeface="Arial" pitchFamily="34" charset="0"/>
              </a:rPr>
              <a:t>17 </a:t>
            </a:r>
            <a:r>
              <a:rPr kumimoji="1" lang="en-US" altLang="ko-KR" sz="1800" dirty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fm/c</a:t>
            </a:r>
            <a:endParaRPr kumimoji="1" lang="ko-KR" altLang="en-US" sz="1800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2060566" y="5655269"/>
            <a:ext cx="1225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QGP</a:t>
            </a:r>
            <a:endParaRPr kumimoji="1" lang="ko-KR" altLang="en-US" dirty="0">
              <a:solidFill>
                <a:schemeClr val="tx1"/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642910" y="1255799"/>
            <a:ext cx="142876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842710" y="1255799"/>
            <a:ext cx="142876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오른쪽 화살표 29"/>
          <p:cNvSpPr/>
          <p:nvPr/>
        </p:nvSpPr>
        <p:spPr>
          <a:xfrm>
            <a:off x="142876" y="1684427"/>
            <a:ext cx="35715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오른쪽 화살표 30"/>
          <p:cNvSpPr/>
          <p:nvPr/>
        </p:nvSpPr>
        <p:spPr>
          <a:xfrm>
            <a:off x="1114150" y="1712323"/>
            <a:ext cx="357158" cy="35719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5000628" y="5652113"/>
            <a:ext cx="18684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dirty="0" err="1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Hadron</a:t>
            </a:r>
            <a:r>
              <a:rPr kumimoji="1" lang="en-US" altLang="ko-KR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phase</a:t>
            </a:r>
            <a:endParaRPr kumimoji="1" lang="ko-KR" altLang="en-US" dirty="0">
              <a:solidFill>
                <a:schemeClr val="tx1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pSp>
        <p:nvGrpSpPr>
          <p:cNvPr id="33" name="그룹 123"/>
          <p:cNvGrpSpPr>
            <a:grpSpLocks noChangeAspect="1"/>
          </p:cNvGrpSpPr>
          <p:nvPr/>
        </p:nvGrpSpPr>
        <p:grpSpPr>
          <a:xfrm>
            <a:off x="6300192" y="2133141"/>
            <a:ext cx="442290" cy="432000"/>
            <a:chOff x="7020272" y="5532310"/>
            <a:chExt cx="648072" cy="632994"/>
          </a:xfrm>
        </p:grpSpPr>
        <p:sp>
          <p:nvSpPr>
            <p:cNvPr id="34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6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37" name="그룹 102"/>
          <p:cNvGrpSpPr>
            <a:grpSpLocks noChangeAspect="1"/>
          </p:cNvGrpSpPr>
          <p:nvPr/>
        </p:nvGrpSpPr>
        <p:grpSpPr>
          <a:xfrm>
            <a:off x="7028460" y="1286365"/>
            <a:ext cx="495868" cy="486451"/>
            <a:chOff x="6496546" y="2133738"/>
            <a:chExt cx="718660" cy="705002"/>
          </a:xfrm>
        </p:grpSpPr>
        <p:sp>
          <p:nvSpPr>
            <p:cNvPr id="38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9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0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1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42" name="그룹 133"/>
          <p:cNvGrpSpPr>
            <a:grpSpLocks/>
          </p:cNvGrpSpPr>
          <p:nvPr/>
        </p:nvGrpSpPr>
        <p:grpSpPr>
          <a:xfrm>
            <a:off x="3110237" y="1938367"/>
            <a:ext cx="453651" cy="453600"/>
            <a:chOff x="7020272" y="5532310"/>
            <a:chExt cx="648072" cy="632994"/>
          </a:xfrm>
        </p:grpSpPr>
        <p:sp>
          <p:nvSpPr>
            <p:cNvPr id="43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4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5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46" name="Text Box 28"/>
          <p:cNvSpPr txBox="1">
            <a:spLocks noChangeArrowheads="1"/>
          </p:cNvSpPr>
          <p:nvPr/>
        </p:nvSpPr>
        <p:spPr bwMode="auto">
          <a:xfrm>
            <a:off x="6000760" y="5344046"/>
            <a:ext cx="2071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dirty="0" smtClean="0"/>
              <a:t>T</a:t>
            </a:r>
            <a:r>
              <a:rPr lang="en-US" altLang="ko-KR" baseline="-25000" dirty="0" smtClean="0"/>
              <a:t>F</a:t>
            </a:r>
            <a:endParaRPr kumimoji="1" lang="ko-KR" alt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직선 화살표 연결선 46"/>
          <p:cNvCxnSpPr/>
          <p:nvPr/>
        </p:nvCxnSpPr>
        <p:spPr>
          <a:xfrm flipV="1">
            <a:off x="850052" y="3789040"/>
            <a:ext cx="0" cy="18722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66152" y="335699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T</a:t>
            </a:r>
            <a:endParaRPr lang="ko-KR" altLang="en-US" b="1" dirty="0"/>
          </a:p>
        </p:txBody>
      </p:sp>
      <p:sp>
        <p:nvSpPr>
          <p:cNvPr id="49" name="자유형 48"/>
          <p:cNvSpPr/>
          <p:nvPr/>
        </p:nvSpPr>
        <p:spPr>
          <a:xfrm>
            <a:off x="4427984" y="4772715"/>
            <a:ext cx="2592288" cy="600501"/>
          </a:xfrm>
          <a:custGeom>
            <a:avLst/>
            <a:gdLst>
              <a:gd name="connsiteX0" fmla="*/ 0 w 1787857"/>
              <a:gd name="connsiteY0" fmla="*/ 0 h 600501"/>
              <a:gd name="connsiteX1" fmla="*/ 641445 w 1787857"/>
              <a:gd name="connsiteY1" fmla="*/ 368489 h 600501"/>
              <a:gd name="connsiteX2" fmla="*/ 1787857 w 1787857"/>
              <a:gd name="connsiteY2" fmla="*/ 600501 h 60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87857" h="600501">
                <a:moveTo>
                  <a:pt x="0" y="0"/>
                </a:moveTo>
                <a:cubicBezTo>
                  <a:pt x="171734" y="134203"/>
                  <a:pt x="343469" y="268406"/>
                  <a:pt x="641445" y="368489"/>
                </a:cubicBezTo>
                <a:cubicBezTo>
                  <a:pt x="939421" y="468572"/>
                  <a:pt x="1578591" y="555008"/>
                  <a:pt x="1787857" y="600501"/>
                </a:cubicBezTo>
              </a:path>
            </a:pathLst>
          </a:cu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자유형 49"/>
          <p:cNvSpPr/>
          <p:nvPr/>
        </p:nvSpPr>
        <p:spPr>
          <a:xfrm>
            <a:off x="1706364" y="3847918"/>
            <a:ext cx="1610436" cy="818866"/>
          </a:xfrm>
          <a:custGeom>
            <a:avLst/>
            <a:gdLst>
              <a:gd name="connsiteX0" fmla="*/ 0 w 1610436"/>
              <a:gd name="connsiteY0" fmla="*/ 0 h 818866"/>
              <a:gd name="connsiteX1" fmla="*/ 928048 w 1610436"/>
              <a:gd name="connsiteY1" fmla="*/ 586854 h 818866"/>
              <a:gd name="connsiteX2" fmla="*/ 1610436 w 1610436"/>
              <a:gd name="connsiteY2" fmla="*/ 818866 h 818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0436" h="818866">
                <a:moveTo>
                  <a:pt x="0" y="0"/>
                </a:moveTo>
                <a:cubicBezTo>
                  <a:pt x="329821" y="225188"/>
                  <a:pt x="659642" y="450376"/>
                  <a:pt x="928048" y="586854"/>
                </a:cubicBezTo>
                <a:cubicBezTo>
                  <a:pt x="1196454" y="723332"/>
                  <a:pt x="1403445" y="771099"/>
                  <a:pt x="1610436" y="818866"/>
                </a:cubicBezTo>
              </a:path>
            </a:pathLst>
          </a:cu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직선 연결선 50"/>
          <p:cNvCxnSpPr>
            <a:endCxn id="49" idx="0"/>
          </p:cNvCxnSpPr>
          <p:nvPr/>
        </p:nvCxnSpPr>
        <p:spPr>
          <a:xfrm>
            <a:off x="3303152" y="4667534"/>
            <a:ext cx="1124832" cy="105181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059832" y="471585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</a:t>
            </a:r>
            <a:r>
              <a:rPr lang="en-US" altLang="ko-KR" baseline="-25000" dirty="0" smtClean="0"/>
              <a:t>C</a:t>
            </a:r>
            <a:endParaRPr lang="ko-KR" altLang="en-US" baseline="-25000" dirty="0"/>
          </a:p>
        </p:txBody>
      </p:sp>
      <p:sp>
        <p:nvSpPr>
          <p:cNvPr id="53" name="Text Box 28"/>
          <p:cNvSpPr txBox="1">
            <a:spLocks noChangeArrowheads="1"/>
          </p:cNvSpPr>
          <p:nvPr/>
        </p:nvSpPr>
        <p:spPr bwMode="auto">
          <a:xfrm>
            <a:off x="4067944" y="4931876"/>
            <a:ext cx="7075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dirty="0" smtClean="0"/>
              <a:t>T</a:t>
            </a:r>
            <a:r>
              <a:rPr lang="en-US" altLang="ko-KR" baseline="-25000" dirty="0" smtClean="0">
                <a:latin typeface="Symbol" pitchFamily="18" charset="2"/>
              </a:rPr>
              <a:t>m</a:t>
            </a:r>
            <a:endParaRPr kumimoji="1" lang="ko-KR" altLang="en-US" dirty="0">
              <a:solidFill>
                <a:schemeClr val="tx1"/>
              </a:solidFill>
              <a:latin typeface="Symbol" pitchFamily="18" charset="2"/>
              <a:cs typeface="Arial" pitchFamily="34" charset="0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4441632" y="4645600"/>
            <a:ext cx="648072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오른쪽 화살표 54"/>
          <p:cNvSpPr/>
          <p:nvPr/>
        </p:nvSpPr>
        <p:spPr>
          <a:xfrm>
            <a:off x="4790906" y="1699183"/>
            <a:ext cx="35715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오른쪽 화살표 55"/>
          <p:cNvSpPr/>
          <p:nvPr/>
        </p:nvSpPr>
        <p:spPr>
          <a:xfrm>
            <a:off x="2486650" y="1716599"/>
            <a:ext cx="357158" cy="35719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7" name="그룹 102"/>
          <p:cNvGrpSpPr>
            <a:grpSpLocks noChangeAspect="1"/>
          </p:cNvGrpSpPr>
          <p:nvPr/>
        </p:nvGrpSpPr>
        <p:grpSpPr>
          <a:xfrm>
            <a:off x="3851920" y="1311847"/>
            <a:ext cx="495868" cy="486451"/>
            <a:chOff x="6496546" y="2133738"/>
            <a:chExt cx="718660" cy="705002"/>
          </a:xfrm>
        </p:grpSpPr>
        <p:sp>
          <p:nvSpPr>
            <p:cNvPr id="58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9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0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1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62" name="모서리가 둥근 직사각형 61"/>
          <p:cNvSpPr/>
          <p:nvPr/>
        </p:nvSpPr>
        <p:spPr>
          <a:xfrm>
            <a:off x="6156176" y="1239839"/>
            <a:ext cx="2160240" cy="13681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3" name="그룹 102"/>
          <p:cNvGrpSpPr>
            <a:grpSpLocks noChangeAspect="1"/>
          </p:cNvGrpSpPr>
          <p:nvPr/>
        </p:nvGrpSpPr>
        <p:grpSpPr>
          <a:xfrm>
            <a:off x="7676532" y="1959919"/>
            <a:ext cx="495868" cy="486451"/>
            <a:chOff x="6496546" y="2133738"/>
            <a:chExt cx="718660" cy="705002"/>
          </a:xfrm>
        </p:grpSpPr>
        <p:sp>
          <p:nvSpPr>
            <p:cNvPr id="64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5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6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7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68" name="그룹 133"/>
          <p:cNvGrpSpPr>
            <a:grpSpLocks/>
          </p:cNvGrpSpPr>
          <p:nvPr/>
        </p:nvGrpSpPr>
        <p:grpSpPr>
          <a:xfrm>
            <a:off x="6804248" y="2082383"/>
            <a:ext cx="453651" cy="453600"/>
            <a:chOff x="7020272" y="5532310"/>
            <a:chExt cx="648072" cy="632994"/>
          </a:xfrm>
        </p:grpSpPr>
        <p:sp>
          <p:nvSpPr>
            <p:cNvPr id="69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0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1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72" name="그룹 102"/>
          <p:cNvGrpSpPr>
            <a:grpSpLocks noChangeAspect="1"/>
          </p:cNvGrpSpPr>
          <p:nvPr/>
        </p:nvGrpSpPr>
        <p:grpSpPr>
          <a:xfrm>
            <a:off x="6372200" y="1401460"/>
            <a:ext cx="495868" cy="486451"/>
            <a:chOff x="6496546" y="2133738"/>
            <a:chExt cx="718660" cy="705002"/>
          </a:xfrm>
        </p:grpSpPr>
        <p:sp>
          <p:nvSpPr>
            <p:cNvPr id="73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4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5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76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77" name="그룹 133"/>
          <p:cNvGrpSpPr>
            <a:grpSpLocks/>
          </p:cNvGrpSpPr>
          <p:nvPr/>
        </p:nvGrpSpPr>
        <p:grpSpPr>
          <a:xfrm>
            <a:off x="7718749" y="1383855"/>
            <a:ext cx="453651" cy="453600"/>
            <a:chOff x="7020272" y="5532310"/>
            <a:chExt cx="648072" cy="632994"/>
          </a:xfrm>
        </p:grpSpPr>
        <p:sp>
          <p:nvSpPr>
            <p:cNvPr id="78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9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0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81" name="오른쪽 화살표 80"/>
          <p:cNvSpPr/>
          <p:nvPr/>
        </p:nvSpPr>
        <p:spPr>
          <a:xfrm>
            <a:off x="8463314" y="1712831"/>
            <a:ext cx="35715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오른쪽 화살표 81"/>
          <p:cNvSpPr/>
          <p:nvPr/>
        </p:nvSpPr>
        <p:spPr>
          <a:xfrm>
            <a:off x="5655002" y="1730247"/>
            <a:ext cx="357158" cy="35719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3059832" y="2780928"/>
            <a:ext cx="2428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Compact </a:t>
            </a:r>
            <a:r>
              <a:rPr lang="en-US" altLang="ko-KR" dirty="0" err="1" smtClean="0"/>
              <a:t>Multiquark</a:t>
            </a:r>
            <a:r>
              <a:rPr lang="en-US" altLang="ko-KR" dirty="0"/>
              <a:t> </a:t>
            </a:r>
            <a:r>
              <a:rPr lang="en-US" altLang="ko-KR" dirty="0" smtClean="0"/>
              <a:t>formation </a:t>
            </a:r>
            <a:r>
              <a:rPr lang="en-US" altLang="ko-KR" dirty="0" smtClean="0"/>
              <a:t>via </a:t>
            </a:r>
          </a:p>
          <a:p>
            <a:r>
              <a:rPr lang="en-US" altLang="ko-KR" dirty="0" smtClean="0"/>
              <a:t>quark </a:t>
            </a:r>
            <a:r>
              <a:rPr lang="en-US" altLang="ko-KR" dirty="0" smtClean="0"/>
              <a:t>coalescence + fit to normal hadron production</a:t>
            </a:r>
            <a:endParaRPr lang="ko-KR" alt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6357950" y="2852936"/>
            <a:ext cx="2428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Hadronic </a:t>
            </a:r>
            <a:r>
              <a:rPr lang="en-US" altLang="ko-KR" dirty="0" smtClean="0"/>
              <a:t>Molecule formation </a:t>
            </a:r>
            <a:r>
              <a:rPr lang="en-US" altLang="ko-KR" dirty="0" smtClean="0"/>
              <a:t>via hadron coalescence + </a:t>
            </a:r>
            <a:r>
              <a:rPr lang="en-US" altLang="ko-KR" dirty="0" smtClean="0"/>
              <a:t>observed hadron </a:t>
            </a:r>
            <a:r>
              <a:rPr lang="en-US" altLang="ko-KR" dirty="0" smtClean="0"/>
              <a:t>distributions</a:t>
            </a:r>
            <a:endParaRPr lang="ko-KR" altLang="en-US" dirty="0"/>
          </a:p>
        </p:txBody>
      </p:sp>
      <p:cxnSp>
        <p:nvCxnSpPr>
          <p:cNvPr id="85" name="직선 화살표 연결선 84"/>
          <p:cNvCxnSpPr/>
          <p:nvPr/>
        </p:nvCxnSpPr>
        <p:spPr>
          <a:xfrm>
            <a:off x="6876256" y="5157192"/>
            <a:ext cx="648072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화살표 연결선 85"/>
          <p:cNvCxnSpPr/>
          <p:nvPr/>
        </p:nvCxnSpPr>
        <p:spPr>
          <a:xfrm>
            <a:off x="5724128" y="4869160"/>
            <a:ext cx="648072" cy="0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모서리가 둥근 직사각형 89"/>
          <p:cNvSpPr/>
          <p:nvPr/>
        </p:nvSpPr>
        <p:spPr>
          <a:xfrm>
            <a:off x="6279872" y="2033036"/>
            <a:ext cx="1006148" cy="580934"/>
          </a:xfrm>
          <a:prstGeom prst="roundRect">
            <a:avLst/>
          </a:prstGeom>
          <a:noFill/>
          <a:ln w="19050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TextBox 90"/>
          <p:cNvSpPr txBox="1"/>
          <p:nvPr/>
        </p:nvSpPr>
        <p:spPr>
          <a:xfrm>
            <a:off x="-5448" y="25121"/>
            <a:ext cx="3749344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Hadron Production in Heavy Ion Collision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5065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872068"/>
            <a:ext cx="842493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546" y="4149080"/>
            <a:ext cx="3384335" cy="242316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477" y="1340768"/>
            <a:ext cx="3390691" cy="249578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4306" y="1940854"/>
            <a:ext cx="2160240" cy="830997"/>
          </a:xfrm>
          <a:prstGeom prst="rect">
            <a:avLst/>
          </a:prstGeom>
          <a:noFill/>
          <a:ln w="158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Input:</a:t>
            </a:r>
          </a:p>
          <a:p>
            <a:r>
              <a:rPr lang="en-US" altLang="ko-KR" sz="1600" dirty="0" smtClean="0">
                <a:solidFill>
                  <a:schemeClr val="tx2"/>
                </a:solidFill>
              </a:rPr>
              <a:t>Observed proton P</a:t>
            </a:r>
            <a:r>
              <a:rPr lang="en-US" altLang="ko-KR" sz="1600" baseline="-25000" dirty="0" smtClean="0">
                <a:solidFill>
                  <a:schemeClr val="tx2"/>
                </a:solidFill>
              </a:rPr>
              <a:t>T</a:t>
            </a:r>
            <a:r>
              <a:rPr lang="en-US" altLang="ko-KR" sz="1600" dirty="0" smtClean="0">
                <a:solidFill>
                  <a:schemeClr val="tx2"/>
                </a:solidFill>
              </a:rPr>
              <a:t> distribution </a:t>
            </a:r>
            <a:endParaRPr lang="ko-KR" altLang="en-US" sz="16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552" y="5079201"/>
            <a:ext cx="2160240" cy="830997"/>
          </a:xfrm>
          <a:prstGeom prst="rect">
            <a:avLst/>
          </a:prstGeom>
          <a:noFill/>
          <a:ln w="158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Input:</a:t>
            </a:r>
          </a:p>
          <a:p>
            <a:r>
              <a:rPr lang="en-US" altLang="ko-KR" sz="1600" dirty="0" smtClean="0">
                <a:solidFill>
                  <a:schemeClr val="tx2"/>
                </a:solidFill>
              </a:rPr>
              <a:t>Observed D </a:t>
            </a:r>
            <a:r>
              <a:rPr lang="en-US" altLang="ko-KR" sz="1600" dirty="0" err="1" smtClean="0">
                <a:solidFill>
                  <a:schemeClr val="tx2"/>
                </a:solidFill>
              </a:rPr>
              <a:t>D</a:t>
            </a:r>
            <a:r>
              <a:rPr lang="ko-KR" altLang="en-US" sz="1600" dirty="0" smtClean="0">
                <a:solidFill>
                  <a:schemeClr val="tx2"/>
                </a:solidFill>
              </a:rPr>
              <a:t>* </a:t>
            </a:r>
            <a:r>
              <a:rPr lang="en-US" altLang="ko-KR" sz="1600" dirty="0" smtClean="0">
                <a:solidFill>
                  <a:schemeClr val="tx2"/>
                </a:solidFill>
              </a:rPr>
              <a:t>P</a:t>
            </a:r>
            <a:r>
              <a:rPr lang="en-US" altLang="ko-KR" sz="1600" baseline="-25000" dirty="0" smtClean="0">
                <a:solidFill>
                  <a:schemeClr val="tx2"/>
                </a:solidFill>
              </a:rPr>
              <a:t>T</a:t>
            </a:r>
            <a:r>
              <a:rPr lang="en-US" altLang="ko-KR" sz="1600" dirty="0" smtClean="0">
                <a:solidFill>
                  <a:schemeClr val="tx2"/>
                </a:solidFill>
              </a:rPr>
              <a:t> distribution</a:t>
            </a:r>
            <a:endParaRPr lang="ko-KR" altLang="en-US" sz="16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2160" y="4674484"/>
            <a:ext cx="2664296" cy="338554"/>
          </a:xfrm>
          <a:prstGeom prst="rect">
            <a:avLst/>
          </a:prstGeom>
          <a:noFill/>
          <a:ln w="158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>
                <a:solidFill>
                  <a:srgbClr val="FF0000"/>
                </a:solidFill>
              </a:rPr>
              <a:t>Tcc</a:t>
            </a:r>
            <a:r>
              <a:rPr lang="en-US" altLang="ko-KR" sz="1600" dirty="0" smtClean="0">
                <a:solidFill>
                  <a:srgbClr val="FF0000"/>
                </a:solidFill>
              </a:rPr>
              <a:t> if Molecular </a:t>
            </a:r>
            <a:r>
              <a:rPr lang="en-US" altLang="ko-KR" sz="1600" dirty="0" smtClean="0">
                <a:solidFill>
                  <a:srgbClr val="FF0000"/>
                </a:solidFill>
              </a:rPr>
              <a:t>structure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sp>
        <p:nvSpPr>
          <p:cNvPr id="18" name="Text Box 53"/>
          <p:cNvSpPr txBox="1">
            <a:spLocks noChangeArrowheads="1"/>
          </p:cNvSpPr>
          <p:nvPr/>
        </p:nvSpPr>
        <p:spPr bwMode="auto">
          <a:xfrm>
            <a:off x="107504" y="620688"/>
            <a:ext cx="847453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Using coalescence model</a:t>
            </a:r>
            <a:endParaRPr kumimoji="1" lang="en-US" altLang="ko-KR" sz="1200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7" name="개체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5737100"/>
              </p:ext>
            </p:extLst>
          </p:nvPr>
        </p:nvGraphicFramePr>
        <p:xfrm>
          <a:off x="3419872" y="620688"/>
          <a:ext cx="5112568" cy="560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7" name="Equation" r:id="rId5" imgW="5969605" imgH="653783" progId="Equation.DSMT4">
                  <p:embed/>
                </p:oleObj>
              </mc:Choice>
              <mc:Fallback>
                <p:oleObj name="Equation" r:id="rId5" imgW="5969605" imgH="653783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19872" y="620688"/>
                        <a:ext cx="5112568" cy="5602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-5448" y="25121"/>
            <a:ext cx="774580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Predictions for Pt distribution: H Yoon </a:t>
            </a:r>
            <a:r>
              <a:rPr lang="en-US" altLang="ko-KR" sz="1400" dirty="0" err="1" smtClean="0"/>
              <a:t>Pararllel</a:t>
            </a:r>
            <a:r>
              <a:rPr lang="en-US" altLang="ko-KR" sz="1400" dirty="0" smtClean="0"/>
              <a:t> Talk </a:t>
            </a:r>
            <a:r>
              <a:rPr lang="en-US" altLang="ko-KR" sz="1400" dirty="0" smtClean="0">
                <a:solidFill>
                  <a:srgbClr val="FF0000"/>
                </a:solidFill>
              </a:rPr>
              <a:t>Wed 12:10 </a:t>
            </a:r>
            <a:r>
              <a:rPr lang="en-US" altLang="ko-KR" sz="1400" dirty="0" smtClean="0"/>
              <a:t>Resonances and </a:t>
            </a:r>
            <a:r>
              <a:rPr lang="en-US" altLang="ko-KR" sz="1400" dirty="0" err="1" smtClean="0"/>
              <a:t>Hypernuclei</a:t>
            </a:r>
            <a:endParaRPr lang="ko-KR" alt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300192" y="4149080"/>
            <a:ext cx="864096" cy="338554"/>
          </a:xfrm>
          <a:prstGeom prst="rect">
            <a:avLst/>
          </a:prstGeom>
          <a:noFill/>
          <a:ln w="158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chemeClr val="tx2"/>
                </a:solidFill>
              </a:rPr>
              <a:t>X(3872)</a:t>
            </a:r>
            <a:endParaRPr lang="ko-KR" altLang="en-US" sz="1600" dirty="0">
              <a:solidFill>
                <a:schemeClr val="tx2"/>
              </a:solidFill>
            </a:endParaRPr>
          </a:p>
        </p:txBody>
      </p:sp>
      <p:cxnSp>
        <p:nvCxnSpPr>
          <p:cNvPr id="9" name="직선 화살표 연결선 8"/>
          <p:cNvCxnSpPr/>
          <p:nvPr/>
        </p:nvCxnSpPr>
        <p:spPr>
          <a:xfrm flipH="1">
            <a:off x="5220072" y="4843761"/>
            <a:ext cx="79208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 flipH="1">
            <a:off x="5076152" y="5628124"/>
            <a:ext cx="8640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개체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75566"/>
              </p:ext>
            </p:extLst>
          </p:nvPr>
        </p:nvGraphicFramePr>
        <p:xfrm>
          <a:off x="4161160" y="3709536"/>
          <a:ext cx="950400" cy="2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8" name="Equation" r:id="rId7" imgW="838080" imgH="253800" progId="Equation.DSMT4">
                  <p:embed/>
                </p:oleObj>
              </mc:Choice>
              <mc:Fallback>
                <p:oleObj name="Equation" r:id="rId7" imgW="8380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61160" y="3709536"/>
                        <a:ext cx="950400" cy="28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097984"/>
              </p:ext>
            </p:extLst>
          </p:nvPr>
        </p:nvGraphicFramePr>
        <p:xfrm>
          <a:off x="2146300" y="1370013"/>
          <a:ext cx="647700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9" name="Equation" r:id="rId9" imgW="545760" imgH="380880" progId="Equation.DSMT4">
                  <p:embed/>
                </p:oleObj>
              </mc:Choice>
              <mc:Fallback>
                <p:oleObj name="Equation" r:id="rId9" imgW="54576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46300" y="1370013"/>
                        <a:ext cx="647700" cy="452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개체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158781"/>
              </p:ext>
            </p:extLst>
          </p:nvPr>
        </p:nvGraphicFramePr>
        <p:xfrm>
          <a:off x="3646810" y="1235278"/>
          <a:ext cx="16637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0" name="Equation" r:id="rId11" imgW="1663560" imgH="253800" progId="Equation.DSMT4">
                  <p:embed/>
                </p:oleObj>
              </mc:Choice>
              <mc:Fallback>
                <p:oleObj name="Equation" r:id="rId11" imgW="16635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646810" y="1235278"/>
                        <a:ext cx="1663700" cy="254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6372200" y="1926992"/>
            <a:ext cx="2448272" cy="584775"/>
          </a:xfrm>
          <a:prstGeom prst="rect">
            <a:avLst/>
          </a:prstGeom>
          <a:noFill/>
          <a:ln w="158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Output:</a:t>
            </a:r>
          </a:p>
          <a:p>
            <a:r>
              <a:rPr lang="en-US" altLang="ko-KR" sz="1600" dirty="0" smtClean="0">
                <a:solidFill>
                  <a:schemeClr val="tx2"/>
                </a:solidFill>
              </a:rPr>
              <a:t>Deuteron Pt distribution </a:t>
            </a:r>
            <a:endParaRPr lang="ko-KR" altLang="en-US" sz="1600" dirty="0">
              <a:solidFill>
                <a:schemeClr val="tx2"/>
              </a:solidFill>
            </a:endParaRPr>
          </a:p>
        </p:txBody>
      </p:sp>
      <p:cxnSp>
        <p:nvCxnSpPr>
          <p:cNvPr id="23" name="직선 화살표 연결선 22"/>
          <p:cNvCxnSpPr/>
          <p:nvPr/>
        </p:nvCxnSpPr>
        <p:spPr>
          <a:xfrm flipH="1">
            <a:off x="5076056" y="4328205"/>
            <a:ext cx="1039688" cy="338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2781960" y="5890895"/>
            <a:ext cx="2235095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6084168" y="5746879"/>
            <a:ext cx="2441847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solidFill>
                  <a:schemeClr val="tx1"/>
                </a:solidFill>
              </a:rPr>
              <a:t>S. Cho, Lee PRC101(2020)024902</a:t>
            </a:r>
            <a:endParaRPr lang="ko-KR" altLang="en-US" sz="1100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12160" y="5458847"/>
            <a:ext cx="2664296" cy="338554"/>
          </a:xfrm>
          <a:prstGeom prst="rect">
            <a:avLst/>
          </a:prstGeom>
          <a:noFill/>
          <a:ln w="158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>
                <a:solidFill>
                  <a:srgbClr val="FF0000"/>
                </a:solidFill>
              </a:rPr>
              <a:t>Tcc</a:t>
            </a:r>
            <a:r>
              <a:rPr lang="en-US" altLang="ko-KR" sz="1600" dirty="0" smtClean="0">
                <a:solidFill>
                  <a:srgbClr val="FF0000"/>
                </a:solidFill>
              </a:rPr>
              <a:t> if Compact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multiquark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  <p:graphicFrame>
        <p:nvGraphicFramePr>
          <p:cNvPr id="26" name="개체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0911425"/>
              </p:ext>
            </p:extLst>
          </p:nvPr>
        </p:nvGraphicFramePr>
        <p:xfrm>
          <a:off x="3779912" y="6443176"/>
          <a:ext cx="950400" cy="2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1" name="Equation" r:id="rId13" imgW="838503" imgH="254529" progId="Equation.DSMT4">
                  <p:embed/>
                </p:oleObj>
              </mc:Choice>
              <mc:Fallback>
                <p:oleObj name="Equation" r:id="rId13" imgW="838503" imgH="25452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779912" y="6443176"/>
                        <a:ext cx="950400" cy="28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개체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334600"/>
              </p:ext>
            </p:extLst>
          </p:nvPr>
        </p:nvGraphicFramePr>
        <p:xfrm>
          <a:off x="5847824" y="3613656"/>
          <a:ext cx="157893" cy="245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2" name="Equation" r:id="rId15" imgW="114120" imgH="177480" progId="Equation.DSMT4">
                  <p:embed/>
                </p:oleObj>
              </mc:Choice>
              <mc:Fallback>
                <p:oleObj name="Equation" r:id="rId15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847824" y="3613656"/>
                        <a:ext cx="157893" cy="24561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개체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511786"/>
              </p:ext>
            </p:extLst>
          </p:nvPr>
        </p:nvGraphicFramePr>
        <p:xfrm>
          <a:off x="5528424" y="6392817"/>
          <a:ext cx="158750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3" name="Equation" r:id="rId17" imgW="158772" imgH="245529" progId="Equation.DSMT4">
                  <p:embed/>
                </p:oleObj>
              </mc:Choice>
              <mc:Fallback>
                <p:oleObj name="Equation" r:id="rId17" imgW="158772" imgH="24552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528424" y="6392817"/>
                        <a:ext cx="158750" cy="24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개체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939683"/>
              </p:ext>
            </p:extLst>
          </p:nvPr>
        </p:nvGraphicFramePr>
        <p:xfrm>
          <a:off x="5558904" y="6381729"/>
          <a:ext cx="158750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4" name="Equation" r:id="rId19" imgW="158772" imgH="245529" progId="Equation.DSMT4">
                  <p:embed/>
                </p:oleObj>
              </mc:Choice>
              <mc:Fallback>
                <p:oleObj name="Equation" r:id="rId19" imgW="158772" imgH="245529" progId="Equation.DSMT4">
                  <p:embed/>
                  <p:pic>
                    <p:nvPicPr>
                      <p:cNvPr id="28" name="개체 27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558904" y="6381729"/>
                        <a:ext cx="158750" cy="24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개체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645822"/>
              </p:ext>
            </p:extLst>
          </p:nvPr>
        </p:nvGraphicFramePr>
        <p:xfrm>
          <a:off x="1818950" y="4082443"/>
          <a:ext cx="624213" cy="443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5" name="Equation" r:id="rId20" imgW="482400" imgH="342720" progId="Equation.DSMT4">
                  <p:embed/>
                </p:oleObj>
              </mc:Choice>
              <mc:Fallback>
                <p:oleObj name="Equation" r:id="rId20" imgW="48240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818950" y="4082443"/>
                        <a:ext cx="624213" cy="443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521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22</a:t>
            </a:fld>
            <a:endParaRPr lang="ko-KR" altLang="en-US" dirty="0"/>
          </a:p>
        </p:txBody>
      </p:sp>
      <p:graphicFrame>
        <p:nvGraphicFramePr>
          <p:cNvPr id="3" name="Object 17"/>
          <p:cNvGraphicFramePr>
            <a:graphicFrameLocks noChangeAspect="1"/>
          </p:cNvGraphicFramePr>
          <p:nvPr>
            <p:extLst/>
          </p:nvPr>
        </p:nvGraphicFramePr>
        <p:xfrm>
          <a:off x="-9526" y="-27384"/>
          <a:ext cx="9153526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9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3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-9526" y="-27384"/>
                        <a:ext cx="9153526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07504" y="116632"/>
            <a:ext cx="7992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Summary</a:t>
            </a:r>
            <a:endParaRPr lang="en-US" altLang="ko-KR" sz="2000" b="1" baseline="-250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6" name="Text Box 53"/>
          <p:cNvSpPr txBox="1">
            <a:spLocks noChangeArrowheads="1"/>
          </p:cNvSpPr>
          <p:nvPr/>
        </p:nvSpPr>
        <p:spPr bwMode="auto">
          <a:xfrm>
            <a:off x="255402" y="837287"/>
            <a:ext cx="8493062" cy="44012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1600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Heavy collision: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When strong short attraction exists (K factor)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Verdana" pitchFamily="34" charset="0"/>
                <a:sym typeface="Wingdings" panose="05000000000000000000" pitchFamily="2" charset="2"/>
              </a:rPr>
              <a:t>compact </a:t>
            </a:r>
            <a:r>
              <a:rPr kumimoji="1" lang="en-US" altLang="ko-KR" sz="1600" dirty="0" err="1" smtClean="0">
                <a:solidFill>
                  <a:srgbClr val="FF0000"/>
                </a:solidFill>
                <a:latin typeface="Verdana" pitchFamily="34" charset="0"/>
                <a:sym typeface="Wingdings" panose="05000000000000000000" pitchFamily="2" charset="2"/>
              </a:rPr>
              <a:t>multiquarks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Verdana" pitchFamily="34" charset="0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are formed at </a:t>
            </a:r>
            <a:r>
              <a:rPr kumimoji="1" lang="en-US" altLang="ko-KR" sz="1600" dirty="0" err="1" smtClean="0">
                <a:latin typeface="Verdana" pitchFamily="34" charset="0"/>
                <a:sym typeface="Wingdings" panose="05000000000000000000" pitchFamily="2" charset="2"/>
              </a:rPr>
              <a:t>hadronization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 point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kumimoji="1" lang="en-US" altLang="ko-KR" sz="1600" dirty="0">
              <a:latin typeface="Verdana" pitchFamily="34" charset="0"/>
              <a:sym typeface="Wingdings" panose="05000000000000000000" pitchFamily="2" charset="2"/>
            </a:endParaRPr>
          </a:p>
          <a:p>
            <a:pPr>
              <a:lnSpc>
                <a:spcPct val="200000"/>
              </a:lnSpc>
              <a:spcBef>
                <a:spcPct val="50000"/>
              </a:spcBef>
            </a:pPr>
            <a:endParaRPr kumimoji="1" lang="en-US" altLang="ko-KR" sz="1600" dirty="0" smtClean="0">
              <a:latin typeface="Verdana" pitchFamily="34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If no short attraction but strong pion attraction exist,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FF0000"/>
                </a:solidFill>
                <a:latin typeface="Verdana" pitchFamily="34" charset="0"/>
                <a:sym typeface="Wingdings" panose="05000000000000000000" pitchFamily="2" charset="2"/>
              </a:rPr>
              <a:t>molecular configurations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will form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at kinetic freeze-out point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kumimoji="1" lang="en-US" altLang="ko-KR" sz="1600" dirty="0">
              <a:latin typeface="Verdana" pitchFamily="34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Will have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Verdana" pitchFamily="34" charset="0"/>
                <a:sym typeface="Wingdings" panose="05000000000000000000" pitchFamily="2" charset="2"/>
              </a:rPr>
              <a:t>different production rates and Pt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distribution</a:t>
            </a:r>
            <a:endParaRPr kumimoji="1" lang="en-US" altLang="ko-KR" sz="1600" dirty="0">
              <a:latin typeface="Verdana" pitchFamily="34" charset="0"/>
              <a:sym typeface="Wingdings" panose="05000000000000000000" pitchFamily="2" charset="2"/>
            </a:endParaRPr>
          </a:p>
        </p:txBody>
      </p:sp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252558" y="5483898"/>
            <a:ext cx="8351890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Discriminating configuration will constraint short distance physics    </a:t>
            </a:r>
            <a:endParaRPr kumimoji="1" lang="en-US" altLang="ko-KR" sz="1600" dirty="0" smtClean="0">
              <a:latin typeface="Verdana" pitchFamily="34" charset="0"/>
              <a:sym typeface="Wingdings" panose="05000000000000000000" pitchFamily="2" charset="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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Important step towards understanding confinement and dense matter</a:t>
            </a:r>
            <a:endParaRPr kumimoji="1" lang="en-US" altLang="ko-KR" sz="1600" baseline="-25000" dirty="0">
              <a:latin typeface="Arial" charset="0"/>
              <a:sym typeface="Wingdings" panose="05000000000000000000" pitchFamily="2" charset="2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5940152" y="1340768"/>
            <a:ext cx="1656184" cy="1368152"/>
          </a:xfrm>
          <a:prstGeom prst="roundRect">
            <a:avLst/>
          </a:prstGeom>
          <a:solidFill>
            <a:srgbClr val="FFCCFF">
              <a:alpha val="86000"/>
            </a:srgbClr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30"/>
          <p:cNvSpPr>
            <a:spLocks noChangeAspect="1" noChangeArrowheads="1"/>
          </p:cNvSpPr>
          <p:nvPr/>
        </p:nvSpPr>
        <p:spPr bwMode="auto">
          <a:xfrm>
            <a:off x="7308304" y="1772816"/>
            <a:ext cx="108000" cy="108000"/>
          </a:xfrm>
          <a:prstGeom prst="ellipse">
            <a:avLst/>
          </a:prstGeom>
          <a:noFill/>
          <a:ln w="25400" algn="ctr">
            <a:solidFill>
              <a:srgbClr val="00FF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6" name="Oval 14"/>
          <p:cNvSpPr>
            <a:spLocks noChangeAspect="1" noChangeArrowheads="1"/>
          </p:cNvSpPr>
          <p:nvPr/>
        </p:nvSpPr>
        <p:spPr bwMode="auto">
          <a:xfrm>
            <a:off x="6400249" y="1827420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7" name="Oval 16"/>
          <p:cNvSpPr>
            <a:spLocks noChangeAspect="1" noChangeArrowheads="1"/>
          </p:cNvSpPr>
          <p:nvPr/>
        </p:nvSpPr>
        <p:spPr bwMode="auto">
          <a:xfrm>
            <a:off x="6238444" y="1428166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8" name="Oval 17"/>
          <p:cNvSpPr>
            <a:spLocks noChangeAspect="1" noChangeArrowheads="1"/>
          </p:cNvSpPr>
          <p:nvPr/>
        </p:nvSpPr>
        <p:spPr bwMode="auto">
          <a:xfrm>
            <a:off x="6701386" y="2285422"/>
            <a:ext cx="108000" cy="108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19" name="Oval 18"/>
          <p:cNvSpPr>
            <a:spLocks noChangeAspect="1" noChangeArrowheads="1"/>
          </p:cNvSpPr>
          <p:nvPr/>
        </p:nvSpPr>
        <p:spPr bwMode="auto">
          <a:xfrm>
            <a:off x="6552232" y="2060848"/>
            <a:ext cx="108000" cy="108000"/>
          </a:xfrm>
          <a:prstGeom prst="ellipse">
            <a:avLst/>
          </a:prstGeom>
          <a:noFill/>
          <a:ln w="25400" algn="ctr">
            <a:solidFill>
              <a:srgbClr val="00FF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20" name="Oval 19"/>
          <p:cNvSpPr>
            <a:spLocks noChangeAspect="1" noChangeArrowheads="1"/>
          </p:cNvSpPr>
          <p:nvPr/>
        </p:nvSpPr>
        <p:spPr bwMode="auto">
          <a:xfrm>
            <a:off x="6480224" y="2456904"/>
            <a:ext cx="108000" cy="108000"/>
          </a:xfrm>
          <a:prstGeom prst="ellips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21" name="Oval 20"/>
          <p:cNvSpPr>
            <a:spLocks noChangeAspect="1" noChangeArrowheads="1"/>
          </p:cNvSpPr>
          <p:nvPr/>
        </p:nvSpPr>
        <p:spPr bwMode="auto">
          <a:xfrm>
            <a:off x="6120184" y="1728995"/>
            <a:ext cx="108000" cy="1080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22" name="Oval 21"/>
          <p:cNvSpPr>
            <a:spLocks noChangeAspect="1" noChangeArrowheads="1"/>
          </p:cNvSpPr>
          <p:nvPr/>
        </p:nvSpPr>
        <p:spPr bwMode="auto">
          <a:xfrm>
            <a:off x="6588224" y="1664816"/>
            <a:ext cx="108000" cy="10800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23" name="Oval 27"/>
          <p:cNvSpPr>
            <a:spLocks noChangeAspect="1" noChangeArrowheads="1"/>
          </p:cNvSpPr>
          <p:nvPr/>
        </p:nvSpPr>
        <p:spPr bwMode="auto">
          <a:xfrm>
            <a:off x="7020272" y="2356860"/>
            <a:ext cx="108000" cy="108000"/>
          </a:xfrm>
          <a:prstGeom prst="ellipse">
            <a:avLst/>
          </a:prstGeom>
          <a:solidFill>
            <a:schemeClr val="tx2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24" name="Oval 28"/>
          <p:cNvSpPr>
            <a:spLocks noChangeAspect="1" noChangeArrowheads="1"/>
          </p:cNvSpPr>
          <p:nvPr/>
        </p:nvSpPr>
        <p:spPr bwMode="auto">
          <a:xfrm>
            <a:off x="6732240" y="1988840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25" name="Oval 29"/>
          <p:cNvSpPr>
            <a:spLocks noChangeAspect="1" noChangeArrowheads="1"/>
          </p:cNvSpPr>
          <p:nvPr/>
        </p:nvSpPr>
        <p:spPr bwMode="auto">
          <a:xfrm>
            <a:off x="7289264" y="2168726"/>
            <a:ext cx="108000" cy="108000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26" name="Oval 31"/>
          <p:cNvSpPr>
            <a:spLocks noChangeAspect="1" noChangeArrowheads="1"/>
          </p:cNvSpPr>
          <p:nvPr/>
        </p:nvSpPr>
        <p:spPr bwMode="auto">
          <a:xfrm>
            <a:off x="6949524" y="2090945"/>
            <a:ext cx="108000" cy="108000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ko-KR" altLang="en-US"/>
          </a:p>
        </p:txBody>
      </p:sp>
      <p:grpSp>
        <p:nvGrpSpPr>
          <p:cNvPr id="27" name="그룹 123"/>
          <p:cNvGrpSpPr>
            <a:grpSpLocks noChangeAspect="1"/>
          </p:cNvGrpSpPr>
          <p:nvPr/>
        </p:nvGrpSpPr>
        <p:grpSpPr>
          <a:xfrm>
            <a:off x="5868144" y="4106278"/>
            <a:ext cx="442290" cy="432000"/>
            <a:chOff x="7020272" y="5532310"/>
            <a:chExt cx="648072" cy="632994"/>
          </a:xfrm>
        </p:grpSpPr>
        <p:sp>
          <p:nvSpPr>
            <p:cNvPr id="28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0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31" name="그룹 102"/>
          <p:cNvGrpSpPr>
            <a:grpSpLocks noChangeAspect="1"/>
          </p:cNvGrpSpPr>
          <p:nvPr/>
        </p:nvGrpSpPr>
        <p:grpSpPr>
          <a:xfrm>
            <a:off x="6596412" y="3259502"/>
            <a:ext cx="495868" cy="486451"/>
            <a:chOff x="6496546" y="2133738"/>
            <a:chExt cx="718660" cy="705002"/>
          </a:xfrm>
        </p:grpSpPr>
        <p:sp>
          <p:nvSpPr>
            <p:cNvPr id="32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3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4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5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36" name="그룹 133"/>
          <p:cNvGrpSpPr>
            <a:grpSpLocks/>
          </p:cNvGrpSpPr>
          <p:nvPr/>
        </p:nvGrpSpPr>
        <p:grpSpPr>
          <a:xfrm>
            <a:off x="6062565" y="2039296"/>
            <a:ext cx="453651" cy="453600"/>
            <a:chOff x="7020272" y="5532310"/>
            <a:chExt cx="648072" cy="632994"/>
          </a:xfrm>
        </p:grpSpPr>
        <p:sp>
          <p:nvSpPr>
            <p:cNvPr id="37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8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39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40" name="오른쪽 화살표 39"/>
          <p:cNvSpPr/>
          <p:nvPr/>
        </p:nvSpPr>
        <p:spPr>
          <a:xfrm>
            <a:off x="7743234" y="1800112"/>
            <a:ext cx="35715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오른쪽 화살표 40"/>
          <p:cNvSpPr/>
          <p:nvPr/>
        </p:nvSpPr>
        <p:spPr>
          <a:xfrm>
            <a:off x="5438978" y="1817528"/>
            <a:ext cx="357158" cy="35719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2" name="그룹 102"/>
          <p:cNvGrpSpPr>
            <a:grpSpLocks noChangeAspect="1"/>
          </p:cNvGrpSpPr>
          <p:nvPr/>
        </p:nvGrpSpPr>
        <p:grpSpPr>
          <a:xfrm>
            <a:off x="6804248" y="1412776"/>
            <a:ext cx="495868" cy="486451"/>
            <a:chOff x="6496546" y="2133738"/>
            <a:chExt cx="718660" cy="705002"/>
          </a:xfrm>
        </p:grpSpPr>
        <p:sp>
          <p:nvSpPr>
            <p:cNvPr id="43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4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5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46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47" name="모서리가 둥근 직사각형 46"/>
          <p:cNvSpPr/>
          <p:nvPr/>
        </p:nvSpPr>
        <p:spPr>
          <a:xfrm>
            <a:off x="5724128" y="3212976"/>
            <a:ext cx="2160240" cy="13681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8" name="그룹 102"/>
          <p:cNvGrpSpPr>
            <a:grpSpLocks noChangeAspect="1"/>
          </p:cNvGrpSpPr>
          <p:nvPr/>
        </p:nvGrpSpPr>
        <p:grpSpPr>
          <a:xfrm>
            <a:off x="7244484" y="3933056"/>
            <a:ext cx="495868" cy="486451"/>
            <a:chOff x="6496546" y="2133738"/>
            <a:chExt cx="718660" cy="705002"/>
          </a:xfrm>
        </p:grpSpPr>
        <p:sp>
          <p:nvSpPr>
            <p:cNvPr id="49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0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1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2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53" name="그룹 133"/>
          <p:cNvGrpSpPr>
            <a:grpSpLocks/>
          </p:cNvGrpSpPr>
          <p:nvPr/>
        </p:nvGrpSpPr>
        <p:grpSpPr>
          <a:xfrm>
            <a:off x="6372200" y="4055520"/>
            <a:ext cx="453651" cy="453600"/>
            <a:chOff x="7020272" y="5532310"/>
            <a:chExt cx="648072" cy="632994"/>
          </a:xfrm>
        </p:grpSpPr>
        <p:sp>
          <p:nvSpPr>
            <p:cNvPr id="54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5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56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57" name="그룹 102"/>
          <p:cNvGrpSpPr>
            <a:grpSpLocks noChangeAspect="1"/>
          </p:cNvGrpSpPr>
          <p:nvPr/>
        </p:nvGrpSpPr>
        <p:grpSpPr>
          <a:xfrm>
            <a:off x="5940152" y="3374597"/>
            <a:ext cx="495868" cy="486451"/>
            <a:chOff x="6496546" y="2133738"/>
            <a:chExt cx="718660" cy="705002"/>
          </a:xfrm>
        </p:grpSpPr>
        <p:sp>
          <p:nvSpPr>
            <p:cNvPr id="58" name="Oval 15"/>
            <p:cNvSpPr>
              <a:spLocks noChangeArrowheads="1"/>
            </p:cNvSpPr>
            <p:nvPr/>
          </p:nvSpPr>
          <p:spPr bwMode="auto">
            <a:xfrm>
              <a:off x="6496546" y="2133738"/>
              <a:ext cx="718660" cy="705002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9" name="Oval 16"/>
            <p:cNvSpPr>
              <a:spLocks noChangeArrowheads="1"/>
            </p:cNvSpPr>
            <p:nvPr/>
          </p:nvSpPr>
          <p:spPr bwMode="auto">
            <a:xfrm>
              <a:off x="6624908" y="2267289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0" name="Oval 17"/>
            <p:cNvSpPr>
              <a:spLocks noChangeArrowheads="1"/>
            </p:cNvSpPr>
            <p:nvPr/>
          </p:nvSpPr>
          <p:spPr bwMode="auto">
            <a:xfrm>
              <a:off x="6935284" y="2259775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1" name="Oval 27"/>
            <p:cNvSpPr>
              <a:spLocks noChangeArrowheads="1"/>
            </p:cNvSpPr>
            <p:nvPr/>
          </p:nvSpPr>
          <p:spPr bwMode="auto">
            <a:xfrm>
              <a:off x="6791268" y="2544892"/>
              <a:ext cx="180000" cy="180000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grpSp>
        <p:nvGrpSpPr>
          <p:cNvPr id="62" name="그룹 133"/>
          <p:cNvGrpSpPr>
            <a:grpSpLocks/>
          </p:cNvGrpSpPr>
          <p:nvPr/>
        </p:nvGrpSpPr>
        <p:grpSpPr>
          <a:xfrm>
            <a:off x="7286701" y="3356992"/>
            <a:ext cx="453651" cy="453600"/>
            <a:chOff x="7020272" y="5532310"/>
            <a:chExt cx="648072" cy="632994"/>
          </a:xfrm>
        </p:grpSpPr>
        <p:sp>
          <p:nvSpPr>
            <p:cNvPr id="63" name="Oval 15"/>
            <p:cNvSpPr>
              <a:spLocks noChangeArrowheads="1"/>
            </p:cNvSpPr>
            <p:nvPr/>
          </p:nvSpPr>
          <p:spPr bwMode="auto">
            <a:xfrm>
              <a:off x="7020272" y="5532310"/>
              <a:ext cx="648072" cy="632994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4" name="Oval 17"/>
            <p:cNvSpPr>
              <a:spLocks noChangeArrowheads="1"/>
            </p:cNvSpPr>
            <p:nvPr/>
          </p:nvSpPr>
          <p:spPr bwMode="auto">
            <a:xfrm>
              <a:off x="7379760" y="5661248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65" name="Oval 20"/>
            <p:cNvSpPr>
              <a:spLocks noChangeArrowheads="1"/>
            </p:cNvSpPr>
            <p:nvPr/>
          </p:nvSpPr>
          <p:spPr bwMode="auto">
            <a:xfrm>
              <a:off x="7151544" y="5816904"/>
              <a:ext cx="180000" cy="18000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66" name="오른쪽 화살표 65"/>
          <p:cNvSpPr/>
          <p:nvPr/>
        </p:nvSpPr>
        <p:spPr>
          <a:xfrm>
            <a:off x="8031266" y="3685968"/>
            <a:ext cx="35715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오른쪽 화살표 66"/>
          <p:cNvSpPr/>
          <p:nvPr/>
        </p:nvSpPr>
        <p:spPr>
          <a:xfrm>
            <a:off x="5222954" y="3703384"/>
            <a:ext cx="357158" cy="357190"/>
          </a:xfrm>
          <a:prstGeom prst="rightArrow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모서리가 둥근 직사각형 67"/>
          <p:cNvSpPr/>
          <p:nvPr/>
        </p:nvSpPr>
        <p:spPr>
          <a:xfrm>
            <a:off x="5847824" y="4006173"/>
            <a:ext cx="1006148" cy="580934"/>
          </a:xfrm>
          <a:prstGeom prst="roundRect">
            <a:avLst/>
          </a:prstGeom>
          <a:noFill/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840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412776"/>
            <a:ext cx="2571750" cy="1371600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23</a:t>
            </a:fld>
            <a:endParaRPr lang="ko-KR" altLang="en-US" dirty="0"/>
          </a:p>
        </p:txBody>
      </p:sp>
      <p:graphicFrame>
        <p:nvGraphicFramePr>
          <p:cNvPr id="3" name="Object 17"/>
          <p:cNvGraphicFramePr>
            <a:graphicFrameLocks noChangeAspect="1"/>
          </p:cNvGraphicFramePr>
          <p:nvPr>
            <p:extLst/>
          </p:nvPr>
        </p:nvGraphicFramePr>
        <p:xfrm>
          <a:off x="-9526" y="-27384"/>
          <a:ext cx="9153526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2" name="Image" r:id="rId4" imgW="8857143" imgH="2409524" progId="">
                  <p:embed/>
                </p:oleObj>
              </mc:Choice>
              <mc:Fallback>
                <p:oleObj name="Image" r:id="rId4" imgW="8857143" imgH="2409524" progId="">
                  <p:embed/>
                  <p:pic>
                    <p:nvPicPr>
                      <p:cNvPr id="3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-9526" y="-27384"/>
                        <a:ext cx="9153526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07504" y="116632"/>
            <a:ext cx="7992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000" b="1" dirty="0" smtClean="0">
                <a:solidFill>
                  <a:schemeClr val="bg1"/>
                </a:solidFill>
                <a:latin typeface="Verdana" pitchFamily="34" charset="0"/>
              </a:rPr>
              <a:t>Additions - 1</a:t>
            </a:r>
            <a:endParaRPr lang="en-US" altLang="ko-KR" sz="2000" b="1" baseline="-250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" name="Text Box 53"/>
          <p:cNvSpPr txBox="1">
            <a:spLocks noChangeArrowheads="1"/>
          </p:cNvSpPr>
          <p:nvPr/>
        </p:nvSpPr>
        <p:spPr bwMode="auto">
          <a:xfrm>
            <a:off x="220916" y="764704"/>
            <a:ext cx="8815580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50000"/>
              </a:spcBef>
              <a:buAutoNum type="arabicPeriod"/>
            </a:pP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Searched all compact </a:t>
            </a:r>
            <a:r>
              <a:rPr kumimoji="1" lang="en-US" altLang="ko-KR" sz="1600" dirty="0" err="1" smtClean="0">
                <a:latin typeface="Verdana" pitchFamily="34" charset="0"/>
                <a:sym typeface="Wingdings" panose="05000000000000000000" pitchFamily="2" charset="2"/>
              </a:rPr>
              <a:t>pentaquark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 candidates: </a:t>
            </a:r>
            <a:r>
              <a:rPr kumimoji="1" lang="en-US" altLang="ko-KR" sz="1400" dirty="0" smtClean="0">
                <a:solidFill>
                  <a:schemeClr val="accent1"/>
                </a:solidFill>
                <a:latin typeface="Verdana" pitchFamily="34" charset="0"/>
                <a:sym typeface="Wingdings" panose="05000000000000000000" pitchFamily="2" charset="2"/>
              </a:rPr>
              <a:t>Park, Cho, Lee PRD99(2019)094023</a:t>
            </a:r>
            <a:endParaRPr kumimoji="1" lang="en-US" altLang="ko-KR" sz="1400" dirty="0">
              <a:solidFill>
                <a:schemeClr val="accent1"/>
              </a:solidFill>
              <a:latin typeface="Arial" charset="0"/>
              <a:sym typeface="Wingdings" panose="05000000000000000000" pitchFamily="2" charset="2"/>
            </a:endParaRPr>
          </a:p>
        </p:txBody>
      </p:sp>
      <p:graphicFrame>
        <p:nvGraphicFramePr>
          <p:cNvPr id="7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0818315"/>
              </p:ext>
            </p:extLst>
          </p:nvPr>
        </p:nvGraphicFramePr>
        <p:xfrm>
          <a:off x="4103948" y="3161984"/>
          <a:ext cx="431165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3" name="Equation" r:id="rId6" imgW="2869920" imgH="241200" progId="Equation.DSMT4">
                  <p:embed/>
                </p:oleObj>
              </mc:Choice>
              <mc:Fallback>
                <p:oleObj name="Equation" r:id="rId6" imgW="2869920" imgH="241200" progId="Equation.DSMT4">
                  <p:embed/>
                  <p:pic>
                    <p:nvPicPr>
                      <p:cNvPr id="7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3948" y="3161984"/>
                        <a:ext cx="4311650" cy="3651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411517"/>
              </p:ext>
            </p:extLst>
          </p:nvPr>
        </p:nvGraphicFramePr>
        <p:xfrm>
          <a:off x="3995936" y="2589213"/>
          <a:ext cx="3986213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4" name="Equation" r:id="rId8" imgW="2755800" imgH="253800" progId="Equation.DSMT4">
                  <p:embed/>
                </p:oleObj>
              </mc:Choice>
              <mc:Fallback>
                <p:oleObj name="Equation" r:id="rId8" imgW="2755800" imgH="253800" progId="Equation.DSMT4">
                  <p:embed/>
                  <p:pic>
                    <p:nvPicPr>
                      <p:cNvPr id="8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2589213"/>
                        <a:ext cx="3986213" cy="369887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00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137151"/>
              </p:ext>
            </p:extLst>
          </p:nvPr>
        </p:nvGraphicFramePr>
        <p:xfrm>
          <a:off x="335606" y="3941763"/>
          <a:ext cx="8124826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5" name="Equation" r:id="rId10" imgW="5054400" imgH="685800" progId="Equation.DSMT4">
                  <p:embed/>
                </p:oleObj>
              </mc:Choice>
              <mc:Fallback>
                <p:oleObj name="Equation" r:id="rId10" imgW="5054400" imgH="685800" progId="Equation.DSMT4">
                  <p:embed/>
                  <p:pic>
                    <p:nvPicPr>
                      <p:cNvPr id="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606" y="3941763"/>
                        <a:ext cx="8124826" cy="1109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075406"/>
              </p:ext>
            </p:extLst>
          </p:nvPr>
        </p:nvGraphicFramePr>
        <p:xfrm>
          <a:off x="3995936" y="2060525"/>
          <a:ext cx="3995738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6" name="Equation" r:id="rId12" imgW="2819160" imgH="253800" progId="Equation.DSMT4">
                  <p:embed/>
                </p:oleObj>
              </mc:Choice>
              <mc:Fallback>
                <p:oleObj name="Equation" r:id="rId12" imgW="2819160" imgH="253800" progId="Equation.DSMT4">
                  <p:embed/>
                  <p:pic>
                    <p:nvPicPr>
                      <p:cNvPr id="13" name="개체 1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995936" y="2060525"/>
                        <a:ext cx="3995738" cy="360363"/>
                      </a:xfrm>
                      <a:prstGeom prst="rect">
                        <a:avLst/>
                      </a:prstGeom>
                      <a:ln>
                        <a:solidFill>
                          <a:schemeClr val="tx2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개체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8670585"/>
              </p:ext>
            </p:extLst>
          </p:nvPr>
        </p:nvGraphicFramePr>
        <p:xfrm>
          <a:off x="819994" y="1130299"/>
          <a:ext cx="3968030" cy="2821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7" name="Equation" r:id="rId14" imgW="2857320" imgH="203040" progId="Equation.DSMT4">
                  <p:embed/>
                </p:oleObj>
              </mc:Choice>
              <mc:Fallback>
                <p:oleObj name="Equation" r:id="rId14" imgW="28573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19994" y="1130299"/>
                        <a:ext cx="3968030" cy="2821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직사각형 23"/>
          <p:cNvSpPr/>
          <p:nvPr/>
        </p:nvSpPr>
        <p:spPr>
          <a:xfrm>
            <a:off x="323528" y="2164794"/>
            <a:ext cx="1944216" cy="184086"/>
          </a:xfrm>
          <a:prstGeom prst="rect">
            <a:avLst/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323528" y="2564904"/>
            <a:ext cx="1944216" cy="201557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2411760" y="2164794"/>
            <a:ext cx="699542" cy="794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/>
          <p:cNvCxnSpPr/>
          <p:nvPr/>
        </p:nvCxnSpPr>
        <p:spPr>
          <a:xfrm>
            <a:off x="2303056" y="2274702"/>
            <a:ext cx="1548864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>
            <a:off x="2307472" y="2665682"/>
            <a:ext cx="154444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4860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개체 93"/>
          <p:cNvGraphicFramePr>
            <a:graphicFrameLocks noChangeAspect="1"/>
          </p:cNvGraphicFramePr>
          <p:nvPr>
            <p:extLst/>
          </p:nvPr>
        </p:nvGraphicFramePr>
        <p:xfrm>
          <a:off x="0" y="1"/>
          <a:ext cx="9144000" cy="548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7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94" name="개체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0" y="1"/>
                        <a:ext cx="9144000" cy="5486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92" y="2222125"/>
            <a:ext cx="4010794" cy="270771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584" y="2553218"/>
            <a:ext cx="6840860" cy="142970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5736" y="3982922"/>
            <a:ext cx="5324904" cy="2686438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96871" y="548680"/>
            <a:ext cx="8586654" cy="1744681"/>
          </a:xfrm>
          <a:prstGeom prst="rect">
            <a:avLst/>
          </a:prstGeom>
          <a:solidFill>
            <a:schemeClr val="bg1">
              <a:alpha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8000" tIns="108000" rIns="108000" bIns="10800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1600" dirty="0" smtClean="0">
                <a:latin typeface="Verdana" pitchFamily="34" charset="0"/>
              </a:rPr>
              <a:t>2. Study </a:t>
            </a:r>
            <a:r>
              <a:rPr lang="en-US" altLang="ko-KR" sz="1600" dirty="0" smtClean="0">
                <a:latin typeface="Verdana" pitchFamily="34" charset="0"/>
              </a:rPr>
              <a:t>production of Molecule, compact states, resonance states in heavy ion collision </a:t>
            </a:r>
            <a:r>
              <a:rPr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 study and model dynamics of  </a:t>
            </a:r>
            <a:r>
              <a:rPr lang="en-US" altLang="ko-KR" sz="1600" dirty="0" err="1" smtClean="0">
                <a:latin typeface="Verdana" pitchFamily="34" charset="0"/>
                <a:sym typeface="Wingdings" panose="05000000000000000000" pitchFamily="2" charset="2"/>
              </a:rPr>
              <a:t>multiquark</a:t>
            </a:r>
            <a:r>
              <a:rPr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 configuration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 All the way to confinement and </a:t>
            </a:r>
            <a:r>
              <a:rPr lang="en-US" altLang="ko-KR" sz="1600" dirty="0" err="1" smtClean="0">
                <a:latin typeface="Verdana" pitchFamily="34" charset="0"/>
                <a:sym typeface="Wingdings" panose="05000000000000000000" pitchFamily="2" charset="2"/>
              </a:rPr>
              <a:t>deconfinement</a:t>
            </a:r>
            <a:r>
              <a:rPr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 in QCD</a:t>
            </a:r>
            <a:r>
              <a:rPr lang="en-US" altLang="ko-KR" sz="1600" dirty="0" smtClean="0">
                <a:latin typeface="Verdana" pitchFamily="34" charset="0"/>
              </a:rPr>
              <a:t> : 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Need input from </a:t>
            </a:r>
            <a:r>
              <a:rPr lang="en-US" altLang="ko-KR" sz="1600" dirty="0" err="1" smtClean="0">
                <a:solidFill>
                  <a:srgbClr val="FF0000"/>
                </a:solidFill>
                <a:latin typeface="Verdana" pitchFamily="34" charset="0"/>
              </a:rPr>
              <a:t>multiquark</a:t>
            </a:r>
            <a:r>
              <a:rPr lang="en-US" altLang="ko-KR" sz="1600" dirty="0" smtClean="0">
                <a:solidFill>
                  <a:srgbClr val="FF0000"/>
                </a:solidFill>
                <a:latin typeface="Verdana" pitchFamily="34" charset="0"/>
              </a:rPr>
              <a:t> configurations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107504" y="116632"/>
            <a:ext cx="7992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000" b="1" dirty="0" smtClean="0">
                <a:solidFill>
                  <a:schemeClr val="bg1"/>
                </a:solidFill>
                <a:latin typeface="Verdana" pitchFamily="34" charset="0"/>
              </a:rPr>
              <a:t>Additions - 2</a:t>
            </a:r>
            <a:endParaRPr lang="en-US" altLang="ko-KR" sz="2000" b="1" baseline="-25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80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25</a:t>
            </a:fld>
            <a:endParaRPr lang="ko-KR" altLang="en-US" dirty="0"/>
          </a:p>
        </p:txBody>
      </p:sp>
      <p:graphicFrame>
        <p:nvGraphicFramePr>
          <p:cNvPr id="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1061648"/>
              </p:ext>
            </p:extLst>
          </p:nvPr>
        </p:nvGraphicFramePr>
        <p:xfrm>
          <a:off x="-9526" y="-27384"/>
          <a:ext cx="9153526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0" name="Image" r:id="rId3" imgW="8857143" imgH="2409524" progId="">
                  <p:embed/>
                </p:oleObj>
              </mc:Choice>
              <mc:Fallback>
                <p:oleObj name="Image" r:id="rId3" imgW="8857143" imgH="2409524" progId="">
                  <p:embed/>
                  <p:pic>
                    <p:nvPicPr>
                      <p:cNvPr id="11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9314"/>
                      <a:stretch>
                        <a:fillRect/>
                      </a:stretch>
                    </p:blipFill>
                    <p:spPr bwMode="auto">
                      <a:xfrm>
                        <a:off x="-9526" y="-27384"/>
                        <a:ext cx="9153526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07504" y="116632"/>
            <a:ext cx="7992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000" b="1" dirty="0" smtClean="0">
                <a:solidFill>
                  <a:schemeClr val="bg1"/>
                </a:solidFill>
                <a:latin typeface="Verdana" pitchFamily="34" charset="0"/>
              </a:rPr>
              <a:t>Additions - 3</a:t>
            </a:r>
            <a:endParaRPr lang="en-US" altLang="ko-KR" sz="2000" b="1" baseline="-250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252558" y="4005064"/>
            <a:ext cx="835189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4. Most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compact multi-quark candidates have more than one heavy quarks      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        (hidden or open)  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    But now experiments can observe them </a:t>
            </a:r>
            <a:endParaRPr kumimoji="1" lang="en-US" altLang="ko-KR" sz="1600" dirty="0">
              <a:latin typeface="Verdana" pitchFamily="34" charset="0"/>
              <a:sym typeface="Wingdings" panose="05000000000000000000" pitchFamily="2" charset="2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 Heavy Ion collision could be an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Verdana" pitchFamily="34" charset="0"/>
                <a:sym typeface="Wingdings" panose="05000000000000000000" pitchFamily="2" charset="2"/>
              </a:rPr>
              <a:t>EXOTICA FACTROY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!!</a:t>
            </a:r>
            <a:endParaRPr kumimoji="1" lang="en-US" altLang="ko-KR" sz="1600" baseline="-25000" dirty="0">
              <a:latin typeface="Arial" charset="0"/>
              <a:sym typeface="Wingdings" panose="05000000000000000000" pitchFamily="2" charset="2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881767"/>
              </p:ext>
            </p:extLst>
          </p:nvPr>
        </p:nvGraphicFramePr>
        <p:xfrm>
          <a:off x="251520" y="1772705"/>
          <a:ext cx="5328593" cy="104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6115">
                  <a:extLst>
                    <a:ext uri="{9D8B030D-6E8A-4147-A177-3AD203B41FA5}">
                      <a16:colId xmlns:a16="http://schemas.microsoft.com/office/drawing/2014/main" val="2777593824"/>
                    </a:ext>
                  </a:extLst>
                </a:gridCol>
                <a:gridCol w="1036115">
                  <a:extLst>
                    <a:ext uri="{9D8B030D-6E8A-4147-A177-3AD203B41FA5}">
                      <a16:colId xmlns:a16="http://schemas.microsoft.com/office/drawing/2014/main" val="4174956220"/>
                    </a:ext>
                  </a:extLst>
                </a:gridCol>
                <a:gridCol w="1110123">
                  <a:extLst>
                    <a:ext uri="{9D8B030D-6E8A-4147-A177-3AD203B41FA5}">
                      <a16:colId xmlns:a16="http://schemas.microsoft.com/office/drawing/2014/main" val="1272108440"/>
                    </a:ext>
                  </a:extLst>
                </a:gridCol>
                <a:gridCol w="1184132">
                  <a:extLst>
                    <a:ext uri="{9D8B030D-6E8A-4147-A177-3AD203B41FA5}">
                      <a16:colId xmlns:a16="http://schemas.microsoft.com/office/drawing/2014/main" val="537337841"/>
                    </a:ext>
                  </a:extLst>
                </a:gridCol>
                <a:gridCol w="962108">
                  <a:extLst>
                    <a:ext uri="{9D8B030D-6E8A-4147-A177-3AD203B41FA5}">
                      <a16:colId xmlns:a16="http://schemas.microsoft.com/office/drawing/2014/main" val="475339005"/>
                    </a:ext>
                  </a:extLst>
                </a:gridCol>
              </a:tblGrid>
              <a:tr h="3714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Exotic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X(3872)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Tcc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(3875)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X(5568)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Pc(4312)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557445"/>
                  </a:ext>
                </a:extLst>
              </a:tr>
              <a:tr h="1857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Quark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204662"/>
                  </a:ext>
                </a:extLst>
              </a:tr>
              <a:tr h="1857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Threshold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 near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703233"/>
                  </a:ext>
                </a:extLst>
              </a:tr>
            </a:tbl>
          </a:graphicData>
        </a:graphic>
      </p:graphicFrame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98190" y="1128042"/>
            <a:ext cx="8586654" cy="587441"/>
          </a:xfrm>
          <a:prstGeom prst="rect">
            <a:avLst/>
          </a:prstGeom>
          <a:solidFill>
            <a:schemeClr val="bg1">
              <a:alpha val="6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8000" tIns="108000" rIns="108000" bIns="10800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</a:pPr>
            <a:r>
              <a:rPr lang="en-US" altLang="ko-KR" sz="1600" dirty="0" smtClean="0">
                <a:latin typeface="Verdana" pitchFamily="34" charset="0"/>
              </a:rPr>
              <a:t>3.  Other Explicitly </a:t>
            </a:r>
            <a:r>
              <a:rPr lang="en-US" altLang="ko-KR" sz="1600" dirty="0" smtClean="0">
                <a:latin typeface="Verdana" pitchFamily="34" charset="0"/>
              </a:rPr>
              <a:t>exotic state observed : </a:t>
            </a:r>
            <a:endParaRPr lang="en-US" altLang="ko-KR" sz="1600" dirty="0" smtClean="0">
              <a:solidFill>
                <a:srgbClr val="0000FF"/>
              </a:solidFill>
              <a:latin typeface="Verdana" pitchFamily="34" charset="0"/>
            </a:endParaRPr>
          </a:p>
        </p:txBody>
      </p:sp>
      <p:graphicFrame>
        <p:nvGraphicFramePr>
          <p:cNvPr id="16" name="개체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6116099"/>
              </p:ext>
            </p:extLst>
          </p:nvPr>
        </p:nvGraphicFramePr>
        <p:xfrm>
          <a:off x="2505034" y="2133861"/>
          <a:ext cx="80168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1" name="Equation" r:id="rId5" imgW="622080" imgH="253800" progId="Equation.DSMT4">
                  <p:embed/>
                </p:oleObj>
              </mc:Choice>
              <mc:Fallback>
                <p:oleObj name="Equation" r:id="rId5" imgW="622080" imgH="253800" progId="Equation.DSMT4">
                  <p:embed/>
                  <p:pic>
                    <p:nvPicPr>
                      <p:cNvPr id="16" name="개체 1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05034" y="2133861"/>
                        <a:ext cx="801688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개체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21450"/>
              </p:ext>
            </p:extLst>
          </p:nvPr>
        </p:nvGraphicFramePr>
        <p:xfrm>
          <a:off x="1473233" y="2135391"/>
          <a:ext cx="768350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2" name="Equation" r:id="rId7" imgW="596880" imgH="253800" progId="Equation.DSMT4">
                  <p:embed/>
                </p:oleObj>
              </mc:Choice>
              <mc:Fallback>
                <p:oleObj name="Equation" r:id="rId7" imgW="596880" imgH="253800" progId="Equation.DSMT4">
                  <p:embed/>
                  <p:pic>
                    <p:nvPicPr>
                      <p:cNvPr id="17" name="개체 1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73233" y="2135391"/>
                        <a:ext cx="768350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개체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1986232"/>
              </p:ext>
            </p:extLst>
          </p:nvPr>
        </p:nvGraphicFramePr>
        <p:xfrm>
          <a:off x="3638550" y="2132646"/>
          <a:ext cx="78581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3" name="Equation" r:id="rId9" imgW="609480" imgH="279360" progId="Equation.DSMT4">
                  <p:embed/>
                </p:oleObj>
              </mc:Choice>
              <mc:Fallback>
                <p:oleObj name="Equation" r:id="rId9" imgW="609480" imgH="279360" progId="Equation.DSMT4">
                  <p:embed/>
                  <p:pic>
                    <p:nvPicPr>
                      <p:cNvPr id="19" name="개체 1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38550" y="2132646"/>
                        <a:ext cx="785813" cy="358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개체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823679"/>
              </p:ext>
            </p:extLst>
          </p:nvPr>
        </p:nvGraphicFramePr>
        <p:xfrm>
          <a:off x="4662488" y="2132646"/>
          <a:ext cx="868362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4" name="Equation" r:id="rId11" imgW="672840" imgH="253800" progId="Equation.DSMT4">
                  <p:embed/>
                </p:oleObj>
              </mc:Choice>
              <mc:Fallback>
                <p:oleObj name="Equation" r:id="rId11" imgW="672840" imgH="253800" progId="Equation.DSMT4">
                  <p:embed/>
                  <p:pic>
                    <p:nvPicPr>
                      <p:cNvPr id="20" name="개체 1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62488" y="2132646"/>
                        <a:ext cx="868362" cy="325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그림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35889" y="764704"/>
            <a:ext cx="2840567" cy="2771143"/>
          </a:xfrm>
          <a:prstGeom prst="rect">
            <a:avLst/>
          </a:prstGeom>
        </p:spPr>
      </p:pic>
      <p:graphicFrame>
        <p:nvGraphicFramePr>
          <p:cNvPr id="21" name="개체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015426"/>
              </p:ext>
            </p:extLst>
          </p:nvPr>
        </p:nvGraphicFramePr>
        <p:xfrm>
          <a:off x="2609239" y="2486536"/>
          <a:ext cx="557212" cy="24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5" name="Equation" r:id="rId14" imgW="431640" imgH="190440" progId="Equation.DSMT4">
                  <p:embed/>
                </p:oleObj>
              </mc:Choice>
              <mc:Fallback>
                <p:oleObj name="Equation" r:id="rId14" imgW="431640" imgH="190440" progId="Equation.DSMT4">
                  <p:embed/>
                  <p:pic>
                    <p:nvPicPr>
                      <p:cNvPr id="22" name="개체 2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609239" y="2486536"/>
                        <a:ext cx="557212" cy="24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개체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267458"/>
              </p:ext>
            </p:extLst>
          </p:nvPr>
        </p:nvGraphicFramePr>
        <p:xfrm>
          <a:off x="1501908" y="2514729"/>
          <a:ext cx="555625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6" name="Equation" r:id="rId16" imgW="431640" imgH="190440" progId="Equation.DSMT4">
                  <p:embed/>
                </p:oleObj>
              </mc:Choice>
              <mc:Fallback>
                <p:oleObj name="Equation" r:id="rId16" imgW="431640" imgH="190440" progId="Equation.DSMT4">
                  <p:embed/>
                  <p:pic>
                    <p:nvPicPr>
                      <p:cNvPr id="23" name="개체 22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01908" y="2514729"/>
                        <a:ext cx="555625" cy="24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개체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607854"/>
              </p:ext>
            </p:extLst>
          </p:nvPr>
        </p:nvGraphicFramePr>
        <p:xfrm>
          <a:off x="775430" y="2979113"/>
          <a:ext cx="3796570" cy="377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47" name="Equation" r:id="rId18" imgW="2552400" imgH="253800" progId="Equation.DSMT4">
                  <p:embed/>
                </p:oleObj>
              </mc:Choice>
              <mc:Fallback>
                <p:oleObj name="Equation" r:id="rId18" imgW="2552400" imgH="253800" progId="Equation.DSMT4">
                  <p:embed/>
                  <p:pic>
                    <p:nvPicPr>
                      <p:cNvPr id="3" name="개체 2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75430" y="2979113"/>
                        <a:ext cx="3796570" cy="3777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939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2" y="2103239"/>
            <a:ext cx="80648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I</a:t>
            </a:r>
            <a:r>
              <a:rPr lang="en-US" altLang="ko-KR" sz="2400" dirty="0" smtClean="0">
                <a:latin typeface="Verdana" pitchFamily="34" charset="0"/>
              </a:rPr>
              <a:t>:  </a:t>
            </a:r>
            <a:r>
              <a:rPr lang="en-US" altLang="ko-KR" sz="2400" dirty="0" smtClean="0">
                <a:latin typeface="Verdana" pitchFamily="34" charset="0"/>
              </a:rPr>
              <a:t>Short distance:   </a:t>
            </a:r>
          </a:p>
          <a:p>
            <a:pPr algn="ctr">
              <a:spcBef>
                <a:spcPct val="50000"/>
              </a:spcBef>
            </a:pPr>
            <a:r>
              <a:rPr lang="en-US" altLang="ko-KR" sz="2400" dirty="0" smtClean="0">
                <a:latin typeface="Verdana" pitchFamily="34" charset="0"/>
              </a:rPr>
              <a:t>Perspectives </a:t>
            </a:r>
            <a:r>
              <a:rPr lang="en-US" altLang="ko-KR" sz="2400" dirty="0" smtClean="0">
                <a:latin typeface="Verdana" pitchFamily="34" charset="0"/>
              </a:rPr>
              <a:t>from a quark </a:t>
            </a:r>
            <a:r>
              <a:rPr lang="en-US" altLang="ko-KR" sz="2400" dirty="0" smtClean="0">
                <a:latin typeface="Verdana" pitchFamily="34" charset="0"/>
              </a:rPr>
              <a:t>model</a:t>
            </a:r>
            <a:endParaRPr lang="en-US" altLang="ko-KR" sz="2400" dirty="0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03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-5448" y="25121"/>
            <a:ext cx="234520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200" dirty="0" smtClean="0"/>
              <a:t>There are attractive channels</a:t>
            </a:r>
            <a:endParaRPr lang="ko-KR" altLang="en-US" sz="1200" dirty="0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9570" y="1196752"/>
            <a:ext cx="3570750" cy="261253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2214" y="1124744"/>
            <a:ext cx="2805770" cy="2412601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411761" y="1158404"/>
            <a:ext cx="1080120" cy="25437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Paris Potential</a:t>
            </a:r>
            <a:endParaRPr lang="en-US" altLang="ko-KR" sz="1000" dirty="0"/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9799" y="4419636"/>
            <a:ext cx="3272681" cy="2273781"/>
          </a:xfrm>
          <a:prstGeom prst="rect">
            <a:avLst/>
          </a:prstGeom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4444" y="4365104"/>
            <a:ext cx="3359524" cy="2381641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704225" y="1006004"/>
            <a:ext cx="1612191" cy="2462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QCD HAL collaboration</a:t>
            </a:r>
            <a:endParaRPr lang="en-US" altLang="ko-KR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4111937" y="4293096"/>
            <a:ext cx="1612191" cy="2462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QCD HAL collaboration</a:t>
            </a:r>
            <a:endParaRPr lang="en-US" altLang="ko-KR" sz="1000" dirty="0"/>
          </a:p>
        </p:txBody>
      </p:sp>
      <p:graphicFrame>
        <p:nvGraphicFramePr>
          <p:cNvPr id="38" name="개체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6443616"/>
              </p:ext>
            </p:extLst>
          </p:nvPr>
        </p:nvGraphicFramePr>
        <p:xfrm>
          <a:off x="281970" y="3731959"/>
          <a:ext cx="6752304" cy="46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5" name="Equation" r:id="rId7" imgW="3644640" imgH="253800" progId="Equation.DSMT4">
                  <p:embed/>
                </p:oleObj>
              </mc:Choice>
              <mc:Fallback>
                <p:oleObj name="Equation" r:id="rId7" imgW="3644640" imgH="253800" progId="Equation.DSMT4">
                  <p:embed/>
                  <p:pic>
                    <p:nvPicPr>
                      <p:cNvPr id="17" name="개체 1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1970" y="3731959"/>
                        <a:ext cx="6752304" cy="46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897472"/>
              </p:ext>
            </p:extLst>
          </p:nvPr>
        </p:nvGraphicFramePr>
        <p:xfrm>
          <a:off x="261933" y="646113"/>
          <a:ext cx="5002335" cy="46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6" name="Equation" r:id="rId9" imgW="2717640" imgH="253800" progId="Equation.DSMT4">
                  <p:embed/>
                </p:oleObj>
              </mc:Choice>
              <mc:Fallback>
                <p:oleObj name="Equation" r:id="rId9" imgW="271764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1933" y="646113"/>
                        <a:ext cx="5002335" cy="46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58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-5448" y="25121"/>
            <a:ext cx="6953712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Quark Model perspectives on Interaction at short distance – Kinetic term </a:t>
            </a:r>
            <a:endParaRPr lang="ko-KR" altLang="en-US" sz="1400" dirty="0"/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09944"/>
              </p:ext>
            </p:extLst>
          </p:nvPr>
        </p:nvGraphicFramePr>
        <p:xfrm>
          <a:off x="251520" y="692696"/>
          <a:ext cx="4770438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2" name="Equation" r:id="rId3" imgW="2590560" imgH="203040" progId="Equation.DSMT4">
                  <p:embed/>
                </p:oleObj>
              </mc:Choice>
              <mc:Fallback>
                <p:oleObj name="Equation" r:id="rId3" imgW="2590560" imgH="203040" progId="Equation.DSMT4">
                  <p:embed/>
                  <p:pic>
                    <p:nvPicPr>
                      <p:cNvPr id="6" name="개체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692696"/>
                        <a:ext cx="4770438" cy="374650"/>
                      </a:xfrm>
                      <a:prstGeom prst="rect">
                        <a:avLst/>
                      </a:prstGeom>
                      <a:ln w="127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7220810"/>
              </p:ext>
            </p:extLst>
          </p:nvPr>
        </p:nvGraphicFramePr>
        <p:xfrm>
          <a:off x="1033463" y="1063625"/>
          <a:ext cx="7077075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3" name="Equation" r:id="rId5" imgW="4051080" imgH="507960" progId="Equation.DSMT4">
                  <p:embed/>
                </p:oleObj>
              </mc:Choice>
              <mc:Fallback>
                <p:oleObj name="Equation" r:id="rId5" imgW="4051080" imgH="507960" progId="Equation.DSMT4">
                  <p:embed/>
                  <p:pic>
                    <p:nvPicPr>
                      <p:cNvPr id="1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63" y="1063625"/>
                        <a:ext cx="7077075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53"/>
          <p:cNvSpPr txBox="1">
            <a:spLocks noChangeArrowheads="1"/>
          </p:cNvSpPr>
          <p:nvPr/>
        </p:nvSpPr>
        <p:spPr bwMode="auto">
          <a:xfrm>
            <a:off x="129912" y="2420888"/>
            <a:ext cx="847453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b="1" dirty="0">
                <a:solidFill>
                  <a:schemeClr val="tx2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When brought together need to overcome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Verdana" pitchFamily="34" charset="0"/>
                <a:sym typeface="Wingdings" panose="05000000000000000000" pitchFamily="2" charset="2"/>
              </a:rPr>
              <a:t>Additional Kinetic energy</a:t>
            </a:r>
            <a:endParaRPr kumimoji="1" lang="en-US" altLang="ko-KR" sz="1600" dirty="0">
              <a:solidFill>
                <a:srgbClr val="FF0000"/>
              </a:solidFill>
              <a:latin typeface="Verdana" pitchFamily="34" charset="0"/>
            </a:endParaRPr>
          </a:p>
        </p:txBody>
      </p:sp>
      <p:cxnSp>
        <p:nvCxnSpPr>
          <p:cNvPr id="37" name="직선 연결선 36"/>
          <p:cNvCxnSpPr/>
          <p:nvPr/>
        </p:nvCxnSpPr>
        <p:spPr>
          <a:xfrm>
            <a:off x="1619672" y="1938958"/>
            <a:ext cx="156000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7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557998"/>
              </p:ext>
            </p:extLst>
          </p:nvPr>
        </p:nvGraphicFramePr>
        <p:xfrm>
          <a:off x="3102386" y="3212976"/>
          <a:ext cx="2778497" cy="649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4" name="Equation" r:id="rId7" imgW="2120760" imgH="495000" progId="Equation.DSMT4">
                  <p:embed/>
                </p:oleObj>
              </mc:Choice>
              <mc:Fallback>
                <p:oleObj name="Equation" r:id="rId7" imgW="2120760" imgH="495000" progId="Equation.DSMT4">
                  <p:embed/>
                  <p:pic>
                    <p:nvPicPr>
                      <p:cNvPr id="7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2386" y="3212976"/>
                        <a:ext cx="2778497" cy="64964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Oval 37"/>
          <p:cNvSpPr>
            <a:spLocks noChangeArrowheads="1"/>
          </p:cNvSpPr>
          <p:nvPr/>
        </p:nvSpPr>
        <p:spPr bwMode="auto">
          <a:xfrm>
            <a:off x="2158647" y="4290097"/>
            <a:ext cx="877014" cy="92972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69" name="Oval 44"/>
          <p:cNvSpPr>
            <a:spLocks noChangeArrowheads="1"/>
          </p:cNvSpPr>
          <p:nvPr/>
        </p:nvSpPr>
        <p:spPr bwMode="auto">
          <a:xfrm>
            <a:off x="2283552" y="4464662"/>
            <a:ext cx="287338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1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0" name="Oval 45"/>
          <p:cNvSpPr>
            <a:spLocks noChangeArrowheads="1"/>
          </p:cNvSpPr>
          <p:nvPr/>
        </p:nvSpPr>
        <p:spPr bwMode="auto">
          <a:xfrm>
            <a:off x="2655027" y="4464662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2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1" name="Oval 47"/>
          <p:cNvSpPr>
            <a:spLocks noChangeArrowheads="1"/>
          </p:cNvSpPr>
          <p:nvPr/>
        </p:nvSpPr>
        <p:spPr bwMode="auto">
          <a:xfrm>
            <a:off x="2470877" y="4787769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3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2" name="Oval 48"/>
          <p:cNvSpPr>
            <a:spLocks noChangeArrowheads="1"/>
          </p:cNvSpPr>
          <p:nvPr/>
        </p:nvSpPr>
        <p:spPr bwMode="auto">
          <a:xfrm>
            <a:off x="5295797" y="4290097"/>
            <a:ext cx="877015" cy="92972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73" name="Oval 49"/>
          <p:cNvSpPr>
            <a:spLocks noChangeArrowheads="1"/>
          </p:cNvSpPr>
          <p:nvPr/>
        </p:nvSpPr>
        <p:spPr bwMode="auto">
          <a:xfrm>
            <a:off x="5420703" y="4464662"/>
            <a:ext cx="287337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4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4" name="Oval 50"/>
          <p:cNvSpPr>
            <a:spLocks noChangeArrowheads="1"/>
          </p:cNvSpPr>
          <p:nvPr/>
        </p:nvSpPr>
        <p:spPr bwMode="auto">
          <a:xfrm>
            <a:off x="5608028" y="4787898"/>
            <a:ext cx="276225" cy="302955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6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5" name="Oval 52"/>
          <p:cNvSpPr>
            <a:spLocks noChangeArrowheads="1"/>
          </p:cNvSpPr>
          <p:nvPr/>
        </p:nvSpPr>
        <p:spPr bwMode="auto">
          <a:xfrm>
            <a:off x="5750903" y="4455137"/>
            <a:ext cx="287337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5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76" name="Text Box 57"/>
          <p:cNvSpPr txBox="1">
            <a:spLocks noChangeArrowheads="1"/>
          </p:cNvSpPr>
          <p:nvPr/>
        </p:nvSpPr>
        <p:spPr bwMode="auto">
          <a:xfrm>
            <a:off x="2440715" y="3929546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B</a:t>
            </a:r>
            <a:endParaRPr lang="en-US" altLang="ko-KR" sz="1600" b="1" dirty="0"/>
          </a:p>
        </p:txBody>
      </p:sp>
      <p:sp>
        <p:nvSpPr>
          <p:cNvPr id="77" name="Text Box 57"/>
          <p:cNvSpPr txBox="1">
            <a:spLocks noChangeArrowheads="1"/>
          </p:cNvSpPr>
          <p:nvPr/>
        </p:nvSpPr>
        <p:spPr bwMode="auto">
          <a:xfrm>
            <a:off x="5606639" y="3923673"/>
            <a:ext cx="3603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latin typeface="Symbol" pitchFamily="18" charset="2"/>
              </a:rPr>
              <a:t>B</a:t>
            </a:r>
            <a:endParaRPr lang="en-US" altLang="ko-KR" sz="1600" b="1" dirty="0"/>
          </a:p>
        </p:txBody>
      </p:sp>
      <p:sp>
        <p:nvSpPr>
          <p:cNvPr id="78" name="왼쪽 화살표 77"/>
          <p:cNvSpPr/>
          <p:nvPr/>
        </p:nvSpPr>
        <p:spPr>
          <a:xfrm>
            <a:off x="4499992" y="4698775"/>
            <a:ext cx="461547" cy="15147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오른쪽 화살표 78"/>
          <p:cNvSpPr/>
          <p:nvPr/>
        </p:nvSpPr>
        <p:spPr>
          <a:xfrm>
            <a:off x="3275856" y="4698775"/>
            <a:ext cx="452502" cy="1610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Text Box 7"/>
          <p:cNvSpPr txBox="1">
            <a:spLocks noChangeArrowheads="1"/>
          </p:cNvSpPr>
          <p:nvPr/>
        </p:nvSpPr>
        <p:spPr bwMode="auto">
          <a:xfrm>
            <a:off x="339404" y="5238375"/>
            <a:ext cx="8278053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To have a compact configuration, short range attraction should be larger than 100 MeV</a:t>
            </a:r>
          </a:p>
        </p:txBody>
      </p:sp>
    </p:spTree>
    <p:extLst>
      <p:ext uri="{BB962C8B-B14F-4D97-AF65-F5344CB8AC3E}">
        <p14:creationId xmlns:p14="http://schemas.microsoft.com/office/powerpoint/2010/main" val="204209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6" name="Text Box 12"/>
          <p:cNvSpPr txBox="1">
            <a:spLocks noChangeArrowheads="1"/>
          </p:cNvSpPr>
          <p:nvPr/>
        </p:nvSpPr>
        <p:spPr bwMode="auto">
          <a:xfrm>
            <a:off x="2411760" y="44624"/>
            <a:ext cx="6696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solidFill>
                  <a:schemeClr val="bg1"/>
                </a:solidFill>
                <a:latin typeface="Verdana" pitchFamily="34" charset="0"/>
              </a:rPr>
              <a:t>N-N interaction at short distance</a:t>
            </a:r>
            <a:endParaRPr lang="en-US" altLang="ko-KR" sz="1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639727"/>
              </p:ext>
            </p:extLst>
          </p:nvPr>
        </p:nvGraphicFramePr>
        <p:xfrm>
          <a:off x="251520" y="714375"/>
          <a:ext cx="15430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0" name="Equation" r:id="rId3" imgW="838080" imgH="203040" progId="Equation.DSMT4">
                  <p:embed/>
                </p:oleObj>
              </mc:Choice>
              <mc:Fallback>
                <p:oleObj name="Equation" r:id="rId3" imgW="838080" imgH="203040" progId="Equation.DSMT4">
                  <p:embed/>
                  <p:pic>
                    <p:nvPicPr>
                      <p:cNvPr id="6" name="개체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714375"/>
                        <a:ext cx="1543050" cy="374650"/>
                      </a:xfrm>
                      <a:prstGeom prst="rect">
                        <a:avLst/>
                      </a:prstGeom>
                      <a:ln w="127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5221811"/>
              </p:ext>
            </p:extLst>
          </p:nvPr>
        </p:nvGraphicFramePr>
        <p:xfrm>
          <a:off x="1033463" y="1063625"/>
          <a:ext cx="7077075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1" name="Equation" r:id="rId5" imgW="4051080" imgH="507960" progId="Equation.DSMT4">
                  <p:embed/>
                </p:oleObj>
              </mc:Choice>
              <mc:Fallback>
                <p:oleObj name="Equation" r:id="rId5" imgW="4051080" imgH="507960" progId="Equation.DSMT4">
                  <p:embed/>
                  <p:pic>
                    <p:nvPicPr>
                      <p:cNvPr id="5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63" y="1063625"/>
                        <a:ext cx="7077075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159423"/>
              </p:ext>
            </p:extLst>
          </p:nvPr>
        </p:nvGraphicFramePr>
        <p:xfrm>
          <a:off x="395536" y="2833825"/>
          <a:ext cx="5945187" cy="164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2" name="Equation" r:id="rId7" imgW="3403440" imgH="939600" progId="Equation.DSMT4">
                  <p:embed/>
                </p:oleObj>
              </mc:Choice>
              <mc:Fallback>
                <p:oleObj name="Equation" r:id="rId7" imgW="3403440" imgH="939600" progId="Equation.DSMT4">
                  <p:embed/>
                  <p:pic>
                    <p:nvPicPr>
                      <p:cNvPr id="3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833825"/>
                        <a:ext cx="5945187" cy="164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53"/>
          <p:cNvSpPr txBox="1">
            <a:spLocks noChangeArrowheads="1"/>
          </p:cNvSpPr>
          <p:nvPr/>
        </p:nvSpPr>
        <p:spPr bwMode="auto">
          <a:xfrm>
            <a:off x="129912" y="2420888"/>
            <a:ext cx="847453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b="1" dirty="0">
                <a:solidFill>
                  <a:schemeClr val="tx2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Verdana" pitchFamily="34" charset="0"/>
                <a:sym typeface="Wingdings" panose="05000000000000000000" pitchFamily="2" charset="2"/>
              </a:rPr>
              <a:t>Color-Color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 interaction is not important for short range N-N interaction</a:t>
            </a:r>
            <a:endParaRPr kumimoji="1" lang="en-US" altLang="ko-KR" sz="1600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4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204747"/>
              </p:ext>
            </p:extLst>
          </p:nvPr>
        </p:nvGraphicFramePr>
        <p:xfrm>
          <a:off x="7331304" y="2926222"/>
          <a:ext cx="13716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3" name="Equation" r:id="rId9" imgW="888840" imgH="241200" progId="Equation.DSMT4">
                  <p:embed/>
                </p:oleObj>
              </mc:Choice>
              <mc:Fallback>
                <p:oleObj name="Equation" r:id="rId9" imgW="888840" imgH="241200" progId="Equation.DSMT4">
                  <p:embed/>
                  <p:pic>
                    <p:nvPicPr>
                      <p:cNvPr id="3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1304" y="2926222"/>
                        <a:ext cx="1371600" cy="3778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Oval 44"/>
          <p:cNvSpPr>
            <a:spLocks noChangeArrowheads="1"/>
          </p:cNvSpPr>
          <p:nvPr/>
        </p:nvSpPr>
        <p:spPr bwMode="auto">
          <a:xfrm>
            <a:off x="880481" y="5045003"/>
            <a:ext cx="287338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1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42" name="Oval 45"/>
          <p:cNvSpPr>
            <a:spLocks noChangeArrowheads="1"/>
          </p:cNvSpPr>
          <p:nvPr/>
        </p:nvSpPr>
        <p:spPr bwMode="auto">
          <a:xfrm>
            <a:off x="1251956" y="5045003"/>
            <a:ext cx="276225" cy="302955"/>
          </a:xfrm>
          <a:prstGeom prst="ellipse">
            <a:avLst/>
          </a:prstGeom>
          <a:solidFill>
            <a:srgbClr val="FF66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2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43" name="Oval 47"/>
          <p:cNvSpPr>
            <a:spLocks noChangeArrowheads="1"/>
          </p:cNvSpPr>
          <p:nvPr/>
        </p:nvSpPr>
        <p:spPr bwMode="auto">
          <a:xfrm>
            <a:off x="1067806" y="5368110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3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44" name="Oval 48"/>
          <p:cNvSpPr>
            <a:spLocks noChangeArrowheads="1"/>
          </p:cNvSpPr>
          <p:nvPr/>
        </p:nvSpPr>
        <p:spPr bwMode="auto">
          <a:xfrm>
            <a:off x="509408" y="4818526"/>
            <a:ext cx="1349042" cy="133427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45" name="Oval 49"/>
          <p:cNvSpPr>
            <a:spLocks noChangeArrowheads="1"/>
          </p:cNvSpPr>
          <p:nvPr/>
        </p:nvSpPr>
        <p:spPr bwMode="auto">
          <a:xfrm>
            <a:off x="1404343" y="5374494"/>
            <a:ext cx="287337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4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46" name="Oval 50"/>
          <p:cNvSpPr>
            <a:spLocks noChangeArrowheads="1"/>
          </p:cNvSpPr>
          <p:nvPr/>
        </p:nvSpPr>
        <p:spPr bwMode="auto">
          <a:xfrm>
            <a:off x="695375" y="5368239"/>
            <a:ext cx="276225" cy="302955"/>
          </a:xfrm>
          <a:prstGeom prst="ellipse">
            <a:avLst/>
          </a:prstGeom>
          <a:solidFill>
            <a:srgbClr val="FF66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6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47" name="Oval 52"/>
          <p:cNvSpPr>
            <a:spLocks noChangeArrowheads="1"/>
          </p:cNvSpPr>
          <p:nvPr/>
        </p:nvSpPr>
        <p:spPr bwMode="auto">
          <a:xfrm>
            <a:off x="1083800" y="5734534"/>
            <a:ext cx="287337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5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cxnSp>
        <p:nvCxnSpPr>
          <p:cNvPr id="48" name="직선 화살표 연결선 47"/>
          <p:cNvCxnSpPr/>
          <p:nvPr/>
        </p:nvCxnSpPr>
        <p:spPr>
          <a:xfrm flipV="1">
            <a:off x="1331640" y="5658171"/>
            <a:ext cx="120891" cy="1470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화살표 연결선 48"/>
          <p:cNvCxnSpPr>
            <a:endCxn id="41" idx="4"/>
          </p:cNvCxnSpPr>
          <p:nvPr/>
        </p:nvCxnSpPr>
        <p:spPr>
          <a:xfrm flipH="1" flipV="1">
            <a:off x="1024150" y="5347958"/>
            <a:ext cx="91466" cy="3288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>
            <a:endCxn id="47" idx="1"/>
          </p:cNvCxnSpPr>
          <p:nvPr/>
        </p:nvCxnSpPr>
        <p:spPr>
          <a:xfrm>
            <a:off x="937260" y="5658171"/>
            <a:ext cx="188620" cy="1207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37"/>
          <p:cNvSpPr>
            <a:spLocks noChangeArrowheads="1"/>
          </p:cNvSpPr>
          <p:nvPr/>
        </p:nvSpPr>
        <p:spPr bwMode="auto">
          <a:xfrm>
            <a:off x="3995936" y="5022838"/>
            <a:ext cx="877014" cy="92972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52" name="Oval 44"/>
          <p:cNvSpPr>
            <a:spLocks noChangeArrowheads="1"/>
          </p:cNvSpPr>
          <p:nvPr/>
        </p:nvSpPr>
        <p:spPr bwMode="auto">
          <a:xfrm>
            <a:off x="4120841" y="5197403"/>
            <a:ext cx="287338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1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53" name="Oval 45"/>
          <p:cNvSpPr>
            <a:spLocks noChangeArrowheads="1"/>
          </p:cNvSpPr>
          <p:nvPr/>
        </p:nvSpPr>
        <p:spPr bwMode="auto">
          <a:xfrm>
            <a:off x="4492316" y="5197403"/>
            <a:ext cx="276225" cy="302955"/>
          </a:xfrm>
          <a:prstGeom prst="ellipse">
            <a:avLst/>
          </a:prstGeom>
          <a:solidFill>
            <a:srgbClr val="FF66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2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54" name="Oval 47"/>
          <p:cNvSpPr>
            <a:spLocks noChangeArrowheads="1"/>
          </p:cNvSpPr>
          <p:nvPr/>
        </p:nvSpPr>
        <p:spPr bwMode="auto">
          <a:xfrm>
            <a:off x="4308166" y="5520510"/>
            <a:ext cx="287338" cy="303212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3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55" name="Oval 48"/>
          <p:cNvSpPr>
            <a:spLocks noChangeArrowheads="1"/>
          </p:cNvSpPr>
          <p:nvPr/>
        </p:nvSpPr>
        <p:spPr bwMode="auto">
          <a:xfrm>
            <a:off x="5567193" y="5022838"/>
            <a:ext cx="877015" cy="92972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+mn-lt"/>
              <a:ea typeface="굴림" pitchFamily="50" charset="-127"/>
            </a:endParaRPr>
          </a:p>
        </p:txBody>
      </p:sp>
      <p:sp>
        <p:nvSpPr>
          <p:cNvPr id="56" name="Oval 49"/>
          <p:cNvSpPr>
            <a:spLocks noChangeArrowheads="1"/>
          </p:cNvSpPr>
          <p:nvPr/>
        </p:nvSpPr>
        <p:spPr bwMode="auto">
          <a:xfrm>
            <a:off x="5692099" y="5197403"/>
            <a:ext cx="287337" cy="302955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4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57" name="Oval 50"/>
          <p:cNvSpPr>
            <a:spLocks noChangeArrowheads="1"/>
          </p:cNvSpPr>
          <p:nvPr/>
        </p:nvSpPr>
        <p:spPr bwMode="auto">
          <a:xfrm>
            <a:off x="5879424" y="5520639"/>
            <a:ext cx="276225" cy="302955"/>
          </a:xfrm>
          <a:prstGeom prst="ellipse">
            <a:avLst/>
          </a:prstGeom>
          <a:solidFill>
            <a:srgbClr val="FF66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6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sp>
        <p:nvSpPr>
          <p:cNvPr id="58" name="Oval 52"/>
          <p:cNvSpPr>
            <a:spLocks noChangeArrowheads="1"/>
          </p:cNvSpPr>
          <p:nvPr/>
        </p:nvSpPr>
        <p:spPr bwMode="auto">
          <a:xfrm>
            <a:off x="6022299" y="5187878"/>
            <a:ext cx="287337" cy="302955"/>
          </a:xfrm>
          <a:prstGeom prst="ellipse">
            <a:avLst/>
          </a:prstGeom>
          <a:solidFill>
            <a:srgbClr val="00FF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1000" b="1" dirty="0" smtClean="0">
                <a:latin typeface="+mn-lt"/>
                <a:ea typeface="굴림" pitchFamily="50" charset="-127"/>
              </a:rPr>
              <a:t>5</a:t>
            </a:r>
            <a:endParaRPr lang="en-US" altLang="ko-KR" sz="1000" b="1" dirty="0">
              <a:latin typeface="+mn-lt"/>
              <a:ea typeface="굴림" pitchFamily="50" charset="-127"/>
            </a:endParaRPr>
          </a:p>
        </p:txBody>
      </p:sp>
      <p:cxnSp>
        <p:nvCxnSpPr>
          <p:cNvPr id="59" name="직선 화살표 연결선 58"/>
          <p:cNvCxnSpPr/>
          <p:nvPr/>
        </p:nvCxnSpPr>
        <p:spPr>
          <a:xfrm flipV="1">
            <a:off x="1280884" y="5378102"/>
            <a:ext cx="119233" cy="3232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직선 화살표 연결선 59"/>
          <p:cNvCxnSpPr/>
          <p:nvPr/>
        </p:nvCxnSpPr>
        <p:spPr>
          <a:xfrm>
            <a:off x="4242104" y="5158470"/>
            <a:ext cx="36041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화살표 연결선 60"/>
          <p:cNvCxnSpPr/>
          <p:nvPr/>
        </p:nvCxnSpPr>
        <p:spPr>
          <a:xfrm flipV="1">
            <a:off x="4595125" y="5510547"/>
            <a:ext cx="120891" cy="1470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61"/>
          <p:cNvCxnSpPr/>
          <p:nvPr/>
        </p:nvCxnSpPr>
        <p:spPr>
          <a:xfrm>
            <a:off x="4180649" y="5480403"/>
            <a:ext cx="107421" cy="1615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/>
          <p:nvPr/>
        </p:nvCxnSpPr>
        <p:spPr>
          <a:xfrm>
            <a:off x="5806184" y="5158470"/>
            <a:ext cx="36041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화살표 연결선 63"/>
          <p:cNvCxnSpPr/>
          <p:nvPr/>
        </p:nvCxnSpPr>
        <p:spPr>
          <a:xfrm flipV="1">
            <a:off x="6159205" y="5510547"/>
            <a:ext cx="120891" cy="1470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>
            <a:off x="5744729" y="5480403"/>
            <a:ext cx="107421" cy="1615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개체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265954"/>
              </p:ext>
            </p:extLst>
          </p:nvPr>
        </p:nvGraphicFramePr>
        <p:xfrm>
          <a:off x="2629456" y="5294103"/>
          <a:ext cx="2772463" cy="321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4" name="Equation" r:id="rId11" imgW="1206360" imgH="139680" progId="Equation.DSMT4">
                  <p:embed/>
                </p:oleObj>
              </mc:Choice>
              <mc:Fallback>
                <p:oleObj name="Equation" r:id="rId11" imgW="1206360" imgH="139680" progId="Equation.DSMT4">
                  <p:embed/>
                  <p:pic>
                    <p:nvPicPr>
                      <p:cNvPr id="18" name="개체 1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629456" y="5294103"/>
                        <a:ext cx="2772463" cy="3210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직선 연결선 36"/>
          <p:cNvCxnSpPr/>
          <p:nvPr/>
        </p:nvCxnSpPr>
        <p:spPr>
          <a:xfrm>
            <a:off x="3660067" y="1938958"/>
            <a:ext cx="156000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-5448" y="25121"/>
            <a:ext cx="702572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Quark Model perspectives on Interaction at short distance – color-color interaction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9632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>
            <p:extLst/>
          </p:nvPr>
        </p:nvGraphicFramePr>
        <p:xfrm>
          <a:off x="251520" y="714375"/>
          <a:ext cx="15430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2" name="Equation" r:id="rId3" imgW="838080" imgH="203040" progId="Equation.DSMT4">
                  <p:embed/>
                </p:oleObj>
              </mc:Choice>
              <mc:Fallback>
                <p:oleObj name="Equation" r:id="rId3" imgW="838080" imgH="203040" progId="Equation.DSMT4">
                  <p:embed/>
                  <p:pic>
                    <p:nvPicPr>
                      <p:cNvPr id="6" name="개체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714375"/>
                        <a:ext cx="1543050" cy="374650"/>
                      </a:xfrm>
                      <a:prstGeom prst="rect">
                        <a:avLst/>
                      </a:prstGeom>
                      <a:ln w="127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2171611"/>
              </p:ext>
            </p:extLst>
          </p:nvPr>
        </p:nvGraphicFramePr>
        <p:xfrm>
          <a:off x="1033463" y="1063625"/>
          <a:ext cx="7077075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3" name="Equation" r:id="rId5" imgW="4051080" imgH="507960" progId="Equation.DSMT4">
                  <p:embed/>
                </p:oleObj>
              </mc:Choice>
              <mc:Fallback>
                <p:oleObj name="Equation" r:id="rId5" imgW="4051080" imgH="507960" progId="Equation.DSMT4">
                  <p:embed/>
                  <p:pic>
                    <p:nvPicPr>
                      <p:cNvPr id="1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63" y="1063625"/>
                        <a:ext cx="7077075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표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941152"/>
              </p:ext>
            </p:extLst>
          </p:nvPr>
        </p:nvGraphicFramePr>
        <p:xfrm>
          <a:off x="3966982" y="2494174"/>
          <a:ext cx="4932045" cy="1516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0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5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5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57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57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57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574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574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574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3305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Q-Q</a:t>
                      </a:r>
                      <a:endParaRPr kumimoji="0" lang="ko-KR" altLang="en-US" sz="16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600" i="1" dirty="0">
                        <a:solidFill>
                          <a:schemeClr val="bg1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600" i="1" dirty="0" smtClean="0">
                          <a:solidFill>
                            <a:srgbClr val="FF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Q-Q</a:t>
                      </a:r>
                      <a:endParaRPr lang="ko-KR" altLang="en-US" sz="1600" i="1" dirty="0">
                        <a:solidFill>
                          <a:srgbClr val="FF0000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600" i="1" dirty="0">
                        <a:solidFill>
                          <a:schemeClr val="bg1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0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aseline="0" dirty="0" smtClean="0">
                          <a:solidFill>
                            <a:schemeClr val="tx2"/>
                          </a:solidFill>
                        </a:rPr>
                        <a:t>Color</a:t>
                      </a:r>
                      <a:endParaRPr lang="ko-KR" altLang="en-US" sz="1200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0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aseline="0" dirty="0" smtClean="0">
                          <a:solidFill>
                            <a:schemeClr val="tx2"/>
                          </a:solidFill>
                        </a:rPr>
                        <a:t>Flavor</a:t>
                      </a:r>
                      <a:endParaRPr lang="ko-KR" altLang="en-US" sz="1200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056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aseline="0" dirty="0" smtClean="0">
                          <a:solidFill>
                            <a:schemeClr val="tx2"/>
                          </a:solidFill>
                        </a:rPr>
                        <a:t>Spin</a:t>
                      </a:r>
                      <a:endParaRPr lang="ko-KR" altLang="en-US" sz="1200" baseline="-25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A(0)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S(1)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S(1)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A(0)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0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0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ko-KR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77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i="1" dirty="0" smtClean="0">
                          <a:solidFill>
                            <a:srgbClr val="FF0000"/>
                          </a:solidFill>
                        </a:rPr>
                        <a:t>K</a:t>
                      </a:r>
                      <a:endParaRPr lang="ko-KR" altLang="en-US" sz="14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-8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-4/3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8/3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-16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16/3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</a:rPr>
                        <a:t>-2/3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202963"/>
              </p:ext>
            </p:extLst>
          </p:nvPr>
        </p:nvGraphicFramePr>
        <p:xfrm>
          <a:off x="765948" y="3430278"/>
          <a:ext cx="2549525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4" name="Equation" r:id="rId7" imgW="1460160" imgH="444240" progId="Equation.DSMT4">
                  <p:embed/>
                </p:oleObj>
              </mc:Choice>
              <mc:Fallback>
                <p:oleObj name="Equation" r:id="rId7" imgW="1460160" imgH="444240" progId="Equation.DSMT4">
                  <p:embed/>
                  <p:pic>
                    <p:nvPicPr>
                      <p:cNvPr id="3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948" y="3430278"/>
                        <a:ext cx="2549525" cy="77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Text Box 53"/>
          <p:cNvSpPr txBox="1">
            <a:spLocks noChangeArrowheads="1"/>
          </p:cNvSpPr>
          <p:nvPr/>
        </p:nvSpPr>
        <p:spPr bwMode="auto">
          <a:xfrm>
            <a:off x="107504" y="2492896"/>
            <a:ext cx="4680520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Verdana" pitchFamily="34" charset="0"/>
                <a:sym typeface="Wingdings" panose="05000000000000000000" pitchFamily="2" charset="2"/>
              </a:rPr>
              <a:t>Color-spin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interaction for 2 body: </a:t>
            </a:r>
            <a:endParaRPr kumimoji="1" lang="en-US" altLang="ko-KR" sz="1600" dirty="0">
              <a:solidFill>
                <a:srgbClr val="FF0000"/>
              </a:solidFill>
              <a:latin typeface="Verdana" pitchFamily="34" charset="0"/>
            </a:endParaRPr>
          </a:p>
        </p:txBody>
      </p:sp>
      <p:cxnSp>
        <p:nvCxnSpPr>
          <p:cNvPr id="68" name="직선 화살표 연결선 67"/>
          <p:cNvCxnSpPr/>
          <p:nvPr/>
        </p:nvCxnSpPr>
        <p:spPr>
          <a:xfrm>
            <a:off x="3317904" y="3835904"/>
            <a:ext cx="46855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9" name="개체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6982664"/>
              </p:ext>
            </p:extLst>
          </p:nvPr>
        </p:nvGraphicFramePr>
        <p:xfrm>
          <a:off x="728663" y="5229200"/>
          <a:ext cx="6208712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5" name="Equation" r:id="rId9" imgW="3555720" imgH="431640" progId="Equation.DSMT4">
                  <p:embed/>
                </p:oleObj>
              </mc:Choice>
              <mc:Fallback>
                <p:oleObj name="Equation" r:id="rId9" imgW="3555720" imgH="431640" progId="Equation.DSMT4">
                  <p:embed/>
                  <p:pic>
                    <p:nvPicPr>
                      <p:cNvPr id="4" name="개체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3" y="5229200"/>
                        <a:ext cx="6208712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Text Box 53"/>
          <p:cNvSpPr txBox="1">
            <a:spLocks noChangeArrowheads="1"/>
          </p:cNvSpPr>
          <p:nvPr/>
        </p:nvSpPr>
        <p:spPr bwMode="auto">
          <a:xfrm>
            <a:off x="129912" y="5445224"/>
            <a:ext cx="847453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b="1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endParaRPr kumimoji="1" lang="en-US" altLang="ko-KR" sz="160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71" name="모서리가 둥근 직사각형 70"/>
          <p:cNvSpPr/>
          <p:nvPr/>
        </p:nvSpPr>
        <p:spPr>
          <a:xfrm>
            <a:off x="8434034" y="3717032"/>
            <a:ext cx="421909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모서리가 둥근 직사각형 71"/>
          <p:cNvSpPr/>
          <p:nvPr/>
        </p:nvSpPr>
        <p:spPr>
          <a:xfrm>
            <a:off x="6876256" y="3717032"/>
            <a:ext cx="421909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모서리가 둥근 직사각형 72"/>
          <p:cNvSpPr/>
          <p:nvPr/>
        </p:nvSpPr>
        <p:spPr>
          <a:xfrm>
            <a:off x="5375136" y="3717032"/>
            <a:ext cx="421909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모서리가 둥근 직사각형 73"/>
          <p:cNvSpPr/>
          <p:nvPr/>
        </p:nvSpPr>
        <p:spPr>
          <a:xfrm>
            <a:off x="4860032" y="3717032"/>
            <a:ext cx="421909" cy="2880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5" name="직선 연결선 74"/>
          <p:cNvCxnSpPr/>
          <p:nvPr/>
        </p:nvCxnSpPr>
        <p:spPr>
          <a:xfrm>
            <a:off x="7956392" y="2564904"/>
            <a:ext cx="144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개체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369589"/>
              </p:ext>
            </p:extLst>
          </p:nvPr>
        </p:nvGraphicFramePr>
        <p:xfrm>
          <a:off x="701675" y="4437112"/>
          <a:ext cx="4870154" cy="41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6" name="Equation" r:id="rId11" imgW="2361960" imgH="203040" progId="Equation.DSMT4">
                  <p:embed/>
                </p:oleObj>
              </mc:Choice>
              <mc:Fallback>
                <p:oleObj name="Equation" r:id="rId11" imgW="2361960" imgH="203040" progId="Equation.DSMT4">
                  <p:embed/>
                  <p:pic>
                    <p:nvPicPr>
                      <p:cNvPr id="6" name="개체 5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01675" y="4437112"/>
                        <a:ext cx="4870154" cy="418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직선 연결선 19"/>
          <p:cNvCxnSpPr/>
          <p:nvPr/>
        </p:nvCxnSpPr>
        <p:spPr>
          <a:xfrm>
            <a:off x="5652120" y="1938958"/>
            <a:ext cx="156000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-5448" y="25121"/>
            <a:ext cx="702572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Quark Model perspectives on Interaction at short distance – color-spin interaction</a:t>
            </a:r>
            <a:endParaRPr lang="ko-KR" altLang="en-US" sz="1400" dirty="0"/>
          </a:p>
        </p:txBody>
      </p:sp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5917870"/>
              </p:ext>
            </p:extLst>
          </p:nvPr>
        </p:nvGraphicFramePr>
        <p:xfrm>
          <a:off x="3689350" y="6099655"/>
          <a:ext cx="2970882" cy="29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7" name="Equation" r:id="rId13" imgW="1765080" imgH="177480" progId="Equation.DSMT4">
                  <p:embed/>
                </p:oleObj>
              </mc:Choice>
              <mc:Fallback>
                <p:oleObj name="Equation" r:id="rId13" imgW="17650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689350" y="6099655"/>
                        <a:ext cx="2970882" cy="29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232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312743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ko-KR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976039"/>
              </p:ext>
            </p:extLst>
          </p:nvPr>
        </p:nvGraphicFramePr>
        <p:xfrm>
          <a:off x="506854" y="1268760"/>
          <a:ext cx="3170238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1" name="Equation" r:id="rId3" imgW="1815840" imgH="253800" progId="Equation.DSMT4">
                  <p:embed/>
                </p:oleObj>
              </mc:Choice>
              <mc:Fallback>
                <p:oleObj name="Equation" r:id="rId3" imgW="1815840" imgH="253800" progId="Equation.DSMT4">
                  <p:embed/>
                  <p:pic>
                    <p:nvPicPr>
                      <p:cNvPr id="2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854" y="1268760"/>
                        <a:ext cx="3170238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510269"/>
              </p:ext>
            </p:extLst>
          </p:nvPr>
        </p:nvGraphicFramePr>
        <p:xfrm>
          <a:off x="1075424" y="2268860"/>
          <a:ext cx="1350963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2" name="Equation" r:id="rId5" imgW="774360" imgH="457200" progId="Equation.DSMT4">
                  <p:embed/>
                </p:oleObj>
              </mc:Choice>
              <mc:Fallback>
                <p:oleObj name="Equation" r:id="rId5" imgW="774360" imgH="457200" progId="Equation.DSMT4">
                  <p:embed/>
                  <p:pic>
                    <p:nvPicPr>
                      <p:cNvPr id="2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424" y="2268860"/>
                        <a:ext cx="1350963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그림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69570" y="1196752"/>
            <a:ext cx="3570750" cy="2612534"/>
          </a:xfrm>
          <a:prstGeom prst="rect">
            <a:avLst/>
          </a:prstGeom>
        </p:spPr>
      </p:pic>
      <p:cxnSp>
        <p:nvCxnSpPr>
          <p:cNvPr id="24" name="직선 화살표 연결선 23"/>
          <p:cNvCxnSpPr/>
          <p:nvPr/>
        </p:nvCxnSpPr>
        <p:spPr>
          <a:xfrm flipV="1">
            <a:off x="4127827" y="1491010"/>
            <a:ext cx="2028349" cy="85787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 flipV="1">
            <a:off x="4127827" y="1814488"/>
            <a:ext cx="2028349" cy="1050495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07393" y="2503929"/>
            <a:ext cx="15772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dirty="0" smtClean="0">
                <a:sym typeface="Wingdings" panose="05000000000000000000" pitchFamily="2" charset="2"/>
              </a:rPr>
              <a:t> comparison</a:t>
            </a:r>
            <a:endParaRPr lang="ko-KR" altLang="en-US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27" name="Text Box 53"/>
          <p:cNvSpPr txBox="1">
            <a:spLocks noChangeArrowheads="1"/>
          </p:cNvSpPr>
          <p:nvPr/>
        </p:nvSpPr>
        <p:spPr bwMode="auto">
          <a:xfrm>
            <a:off x="107504" y="835434"/>
            <a:ext cx="847453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NN force in SU(2) spin 1 vs spin 0 channel: comparison to lattice</a:t>
            </a:r>
            <a:endParaRPr kumimoji="1" lang="en-US" altLang="ko-KR" sz="1200" dirty="0">
              <a:solidFill>
                <a:srgbClr val="FF0000"/>
              </a:solidFill>
              <a:latin typeface="Verdana" pitchFamily="34" charset="0"/>
            </a:endParaRPr>
          </a:p>
        </p:txBody>
      </p:sp>
      <p:graphicFrame>
        <p:nvGraphicFramePr>
          <p:cNvPr id="2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5644270"/>
              </p:ext>
            </p:extLst>
          </p:nvPr>
        </p:nvGraphicFramePr>
        <p:xfrm>
          <a:off x="3934197" y="5067300"/>
          <a:ext cx="128587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3" name="Equation" r:id="rId8" imgW="736560" imgH="457200" progId="Equation.DSMT4">
                  <p:embed/>
                </p:oleObj>
              </mc:Choice>
              <mc:Fallback>
                <p:oleObj name="Equation" r:id="rId8" imgW="736560" imgH="457200" progId="Equation.DSMT4">
                  <p:embed/>
                  <p:pic>
                    <p:nvPicPr>
                      <p:cNvPr id="3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4197" y="5067300"/>
                        <a:ext cx="1285875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" name="그림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18033" y="6586476"/>
            <a:ext cx="2018250" cy="239267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80983" y="4539595"/>
            <a:ext cx="3272681" cy="2273781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085" y="4471190"/>
            <a:ext cx="3359524" cy="2381641"/>
          </a:xfrm>
          <a:prstGeom prst="rect">
            <a:avLst/>
          </a:prstGeom>
        </p:spPr>
      </p:pic>
      <p:cxnSp>
        <p:nvCxnSpPr>
          <p:cNvPr id="33" name="직선 화살표 연결선 32"/>
          <p:cNvCxnSpPr/>
          <p:nvPr/>
        </p:nvCxnSpPr>
        <p:spPr>
          <a:xfrm flipH="1">
            <a:off x="683568" y="5657657"/>
            <a:ext cx="3231496" cy="75599"/>
          </a:xfrm>
          <a:prstGeom prst="straightConnector1">
            <a:avLst/>
          </a:prstGeom>
          <a:ln w="15875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/>
          <p:nvPr/>
        </p:nvCxnSpPr>
        <p:spPr>
          <a:xfrm flipV="1">
            <a:off x="4607532" y="4797152"/>
            <a:ext cx="1332620" cy="269488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43085" y="3789040"/>
            <a:ext cx="910091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53"/>
          <p:cNvSpPr txBox="1">
            <a:spLocks noChangeArrowheads="1"/>
          </p:cNvSpPr>
          <p:nvPr/>
        </p:nvSpPr>
        <p:spPr bwMode="auto">
          <a:xfrm>
            <a:off x="107504" y="3931778"/>
            <a:ext cx="847453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H </a:t>
            </a:r>
            <a:r>
              <a:rPr kumimoji="1" lang="en-US" altLang="ko-KR" sz="1600" dirty="0" err="1" smtClean="0">
                <a:latin typeface="Verdana" pitchFamily="34" charset="0"/>
                <a:sym typeface="Wingdings" panose="05000000000000000000" pitchFamily="2" charset="2"/>
              </a:rPr>
              <a:t>dibaryon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 channel: Flavor 1 vs Flavor 27</a:t>
            </a:r>
            <a:endParaRPr kumimoji="1" lang="en-US" altLang="ko-KR" sz="120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24305" y="995613"/>
            <a:ext cx="16121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QCD HAL collaboration</a:t>
            </a:r>
            <a:endParaRPr lang="en-US" altLang="ko-KR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-5448" y="25121"/>
            <a:ext cx="7025720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Quark Model perspectives on Interaction at short distance – Lattice comparison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769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8572500" y="6429375"/>
            <a:ext cx="419100" cy="4286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7596AD-634B-4081-8216-A8C94854F627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6" name="Text Box 12"/>
          <p:cNvSpPr txBox="1">
            <a:spLocks noChangeArrowheads="1"/>
          </p:cNvSpPr>
          <p:nvPr/>
        </p:nvSpPr>
        <p:spPr bwMode="auto">
          <a:xfrm>
            <a:off x="2411760" y="44624"/>
            <a:ext cx="66967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 dirty="0" smtClean="0">
                <a:solidFill>
                  <a:schemeClr val="bg1"/>
                </a:solidFill>
                <a:latin typeface="Verdana" pitchFamily="34" charset="0"/>
              </a:rPr>
              <a:t>More test in SU(3)</a:t>
            </a:r>
            <a:endParaRPr lang="en-US" altLang="ko-KR" sz="14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2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2825596"/>
              </p:ext>
            </p:extLst>
          </p:nvPr>
        </p:nvGraphicFramePr>
        <p:xfrm>
          <a:off x="4209429" y="764704"/>
          <a:ext cx="4918076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3" name="Equation" r:id="rId3" imgW="2819160" imgH="469800" progId="Equation.DSMT4">
                  <p:embed/>
                </p:oleObj>
              </mc:Choice>
              <mc:Fallback>
                <p:oleObj name="Equation" r:id="rId3" imgW="2819160" imgH="469800" progId="Equation.DSMT4">
                  <p:embed/>
                  <p:pic>
                    <p:nvPicPr>
                      <p:cNvPr id="2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9429" y="764704"/>
                        <a:ext cx="4918076" cy="82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53"/>
          <p:cNvSpPr txBox="1">
            <a:spLocks noChangeArrowheads="1"/>
          </p:cNvSpPr>
          <p:nvPr/>
        </p:nvSpPr>
        <p:spPr bwMode="auto">
          <a:xfrm>
            <a:off x="107504" y="936791"/>
            <a:ext cx="8474536" cy="2893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600" b="1" dirty="0">
                <a:solidFill>
                  <a:srgbClr val="FF0000"/>
                </a:solidFill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☞</a:t>
            </a:r>
            <a:r>
              <a:rPr lang="en-US" altLang="ko-KR" sz="1600" dirty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lang="en-US" altLang="ko-KR" sz="1600" dirty="0" smtClean="0">
                <a:latin typeface="바탕" panose="02030600000101010101" pitchFamily="18" charset="-127"/>
                <a:ea typeface="바탕" panose="02030600000101010101" pitchFamily="18" charset="-127"/>
                <a:sym typeface="Wingdings" panose="05000000000000000000" pitchFamily="2" charset="2"/>
              </a:rPr>
              <a:t> </a:t>
            </a:r>
            <a:r>
              <a:rPr kumimoji="1" lang="en-US" altLang="ko-KR" sz="1600" dirty="0" smtClean="0">
                <a:latin typeface="Verdana" pitchFamily="34" charset="0"/>
                <a:sym typeface="Wingdings" panose="05000000000000000000" pitchFamily="2" charset="2"/>
              </a:rPr>
              <a:t>Comparison to Lattice calculation</a:t>
            </a:r>
            <a:endParaRPr kumimoji="1" lang="en-US" altLang="ko-KR" sz="1200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106" y="1689517"/>
            <a:ext cx="3201328" cy="219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" y="1689517"/>
            <a:ext cx="3277718" cy="219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직선 화살표 연결선 24"/>
          <p:cNvCxnSpPr/>
          <p:nvPr/>
        </p:nvCxnSpPr>
        <p:spPr>
          <a:xfrm flipH="1">
            <a:off x="5796136" y="2019077"/>
            <a:ext cx="1060578" cy="115987"/>
          </a:xfrm>
          <a:prstGeom prst="straightConnector1">
            <a:avLst/>
          </a:prstGeom>
          <a:ln w="15875">
            <a:solidFill>
              <a:srgbClr val="FF0000"/>
            </a:solidFill>
            <a:prstDash val="dash"/>
            <a:tailEnd type="arrow"/>
          </a:ln>
          <a:scene3d>
            <a:camera prst="orthographicFront">
              <a:rot lat="0" lon="0" rev="3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개체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129841"/>
              </p:ext>
            </p:extLst>
          </p:nvPr>
        </p:nvGraphicFramePr>
        <p:xfrm>
          <a:off x="6804248" y="1795661"/>
          <a:ext cx="2352675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4" name="Equation" r:id="rId7" imgW="1587240" imgH="1269720" progId="Equation.DSMT4">
                  <p:embed/>
                </p:oleObj>
              </mc:Choice>
              <mc:Fallback>
                <p:oleObj name="Equation" r:id="rId7" imgW="1587240" imgH="1269720" progId="Equation.DSMT4">
                  <p:embed/>
                  <p:pic>
                    <p:nvPicPr>
                      <p:cNvPr id="42" name="개체 4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04248" y="1795661"/>
                        <a:ext cx="2352675" cy="187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직선 화살표 연결선 26"/>
          <p:cNvCxnSpPr/>
          <p:nvPr/>
        </p:nvCxnSpPr>
        <p:spPr>
          <a:xfrm flipH="1">
            <a:off x="6156176" y="2379117"/>
            <a:ext cx="680442" cy="0"/>
          </a:xfrm>
          <a:prstGeom prst="straightConnector1">
            <a:avLst/>
          </a:prstGeom>
          <a:ln w="158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 flipH="1" flipV="1">
            <a:off x="6228184" y="2787437"/>
            <a:ext cx="628530" cy="239752"/>
          </a:xfrm>
          <a:prstGeom prst="straightConnector1">
            <a:avLst/>
          </a:prstGeom>
          <a:ln w="158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 flipH="1" flipV="1">
            <a:off x="6228184" y="3099197"/>
            <a:ext cx="608434" cy="360040"/>
          </a:xfrm>
          <a:prstGeom prst="straightConnector1">
            <a:avLst/>
          </a:prstGeom>
          <a:ln w="1587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7" y="3947837"/>
            <a:ext cx="3258929" cy="2200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개체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0431049"/>
              </p:ext>
            </p:extLst>
          </p:nvPr>
        </p:nvGraphicFramePr>
        <p:xfrm>
          <a:off x="3881438" y="4391124"/>
          <a:ext cx="3824287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5" name="Equation" r:id="rId10" imgW="2489040" imgH="685800" progId="Equation.DSMT4">
                  <p:embed/>
                </p:oleObj>
              </mc:Choice>
              <mc:Fallback>
                <p:oleObj name="Equation" r:id="rId10" imgW="2489040" imgH="685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881438" y="4391124"/>
                        <a:ext cx="3824287" cy="1054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-5448" y="25121"/>
            <a:ext cx="7457768" cy="3795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indent="-342900"/>
            <a:r>
              <a:rPr lang="en-US" altLang="ko-KR" sz="1400" dirty="0" smtClean="0"/>
              <a:t>Full quark model calculation vs Lattice – </a:t>
            </a:r>
            <a:r>
              <a:rPr lang="en-US" altLang="ko-KR" sz="1400" dirty="0" err="1" smtClean="0"/>
              <a:t>A.Park</a:t>
            </a:r>
            <a:r>
              <a:rPr lang="en-US" altLang="ko-KR" sz="1400" dirty="0" smtClean="0"/>
              <a:t>, Lee, Inoue, </a:t>
            </a:r>
            <a:r>
              <a:rPr lang="en-US" altLang="ko-KR" sz="1400" dirty="0" err="1" smtClean="0"/>
              <a:t>Hatsuda</a:t>
            </a:r>
            <a:r>
              <a:rPr lang="en-US" altLang="ko-KR" sz="1400" dirty="0" smtClean="0"/>
              <a:t>, EPJA 56(20203,93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6635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44117</TotalTime>
  <Words>1005</Words>
  <Application>Microsoft Office PowerPoint</Application>
  <PresentationFormat>화면 슬라이드 쇼(4:3)</PresentationFormat>
  <Paragraphs>268</Paragraphs>
  <Slides>25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3</vt:i4>
      </vt:variant>
      <vt:variant>
        <vt:lpstr>슬라이드 제목</vt:lpstr>
      </vt:variant>
      <vt:variant>
        <vt:i4>25</vt:i4>
      </vt:variant>
    </vt:vector>
  </HeadingPairs>
  <TitlesOfParts>
    <vt:vector size="42" baseType="lpstr">
      <vt:lpstr>Arial Unicode MS</vt:lpstr>
      <vt:lpstr>MS PGothic</vt:lpstr>
      <vt:lpstr>굴림</vt:lpstr>
      <vt:lpstr>바탕</vt:lpstr>
      <vt:lpstr>새굴림</vt:lpstr>
      <vt:lpstr>Arial</vt:lpstr>
      <vt:lpstr>Comic Sans MS</vt:lpstr>
      <vt:lpstr>Symbol</vt:lpstr>
      <vt:lpstr>Symbol Tiger</vt:lpstr>
      <vt:lpstr>Times New Roman</vt:lpstr>
      <vt:lpstr>Verdana</vt:lpstr>
      <vt:lpstr>Wingdings</vt:lpstr>
      <vt:lpstr>맑은 고딕</vt:lpstr>
      <vt:lpstr>Office 테마</vt:lpstr>
      <vt:lpstr>Equation</vt:lpstr>
      <vt:lpstr>MathType 7.0 Equation</vt:lpstr>
      <vt:lpstr>Image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Su Houng Lee</cp:lastModifiedBy>
  <cp:revision>1222</cp:revision>
  <dcterms:created xsi:type="dcterms:W3CDTF">2006-10-05T04:04:58Z</dcterms:created>
  <dcterms:modified xsi:type="dcterms:W3CDTF">2022-06-12T16:26:03Z</dcterms:modified>
</cp:coreProperties>
</file>