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21"/>
  </p:notesMasterIdLst>
  <p:handoutMasterIdLst>
    <p:handoutMasterId r:id="rId22"/>
  </p:handoutMasterIdLst>
  <p:sldIdLst>
    <p:sldId id="256" r:id="rId3"/>
    <p:sldId id="263" r:id="rId4"/>
    <p:sldId id="287" r:id="rId5"/>
    <p:sldId id="307" r:id="rId6"/>
    <p:sldId id="308" r:id="rId7"/>
    <p:sldId id="294" r:id="rId8"/>
    <p:sldId id="299" r:id="rId9"/>
    <p:sldId id="300" r:id="rId10"/>
    <p:sldId id="301" r:id="rId11"/>
    <p:sldId id="296" r:id="rId12"/>
    <p:sldId id="302" r:id="rId13"/>
    <p:sldId id="288" r:id="rId14"/>
    <p:sldId id="303" r:id="rId15"/>
    <p:sldId id="309" r:id="rId16"/>
    <p:sldId id="284" r:id="rId17"/>
    <p:sldId id="304" r:id="rId18"/>
    <p:sldId id="306" r:id="rId19"/>
    <p:sldId id="291" r:id="rId20"/>
  </p:sldIdLst>
  <p:sldSz cx="9144000" cy="6858000" type="screen4x3"/>
  <p:notesSz cx="7102475" cy="1023461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1443">
          <p15:clr>
            <a:srgbClr val="A4A3A4"/>
          </p15:clr>
        </p15:guide>
        <p15:guide id="4" orient="horz" pos="966">
          <p15:clr>
            <a:srgbClr val="A4A3A4"/>
          </p15:clr>
        </p15:guide>
        <p15:guide id="5" orient="horz" pos="1876">
          <p15:clr>
            <a:srgbClr val="A4A3A4"/>
          </p15:clr>
        </p15:guide>
        <p15:guide id="6" orient="horz" pos="3616">
          <p15:clr>
            <a:srgbClr val="A4A3A4"/>
          </p15:clr>
        </p15:guide>
        <p15:guide id="7" pos="2190">
          <p15:clr>
            <a:srgbClr val="A4A3A4"/>
          </p15:clr>
        </p15:guide>
        <p15:guide id="8" pos="2188">
          <p15:clr>
            <a:srgbClr val="A4A3A4"/>
          </p15:clr>
        </p15:guide>
        <p15:guide id="9" pos="5026">
          <p15:clr>
            <a:srgbClr val="A4A3A4"/>
          </p15:clr>
        </p15:guide>
        <p15:guide id="10" pos="2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32547A"/>
    <a:srgbClr val="E95125"/>
    <a:srgbClr val="BC5F2B"/>
    <a:srgbClr val="3C5A77"/>
    <a:srgbClr val="F37C23"/>
    <a:srgbClr val="B8561A"/>
    <a:srgbClr val="B65A1F"/>
    <a:srgbClr val="5680AB"/>
    <a:srgbClr val="7A7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1" autoAdjust="0"/>
    <p:restoredTop sz="94400"/>
  </p:normalViewPr>
  <p:slideViewPr>
    <p:cSldViewPr snapToGrid="0" snapToObjects="1">
      <p:cViewPr>
        <p:scale>
          <a:sx n="75" d="100"/>
          <a:sy n="75" d="100"/>
        </p:scale>
        <p:origin x="1704" y="960"/>
      </p:cViewPr>
      <p:guideLst>
        <p:guide orient="horz" pos="4204"/>
        <p:guide orient="horz" pos="476"/>
        <p:guide orient="horz" pos="1443"/>
        <p:guide orient="horz" pos="966"/>
        <p:guide orient="horz" pos="1876"/>
        <p:guide orient="horz" pos="3616"/>
        <p:guide pos="2190"/>
        <p:guide pos="2188"/>
        <p:guide pos="5026"/>
        <p:guide pos="2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6/17/2021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6/17/2021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633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0416"/>
            <a:ext cx="8218488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2696827"/>
            <a:ext cx="8221663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538" y="5908511"/>
            <a:ext cx="757238" cy="75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462518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4029" y="1207770"/>
            <a:ext cx="8232771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X. Pons | FD2-VD Slow Controls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X. Pons | FD2-VD Slow Controls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1207770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1215721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X. Pons | FD2-VD Slow Controls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470059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4696050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X. Pons | FD2-VD Slow Controls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710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X. Pons | FD2-VD Slow Controls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X. Pons | FD2-VD Slow Controls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37"/>
            <a:ext cx="8229600" cy="448765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200">
                <a:solidFill>
                  <a:srgbClr val="3C5A77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839748"/>
            <a:ext cx="8229596" cy="4397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58988"/>
            <a:ext cx="8229600" cy="7019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X. Pons | FD2-VD Slow Controls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4" y="5101967"/>
            <a:ext cx="8231187" cy="5961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43346-8082-41BD-9BB0-5FD271CB212F}" type="datetime1">
              <a:rPr lang="en-US" smtClean="0"/>
              <a:t>6/17/2021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CHEP 2018 Conference, Sofia, Bulgaria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72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4.jp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57200" y="5760720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472239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3082" y="5953373"/>
            <a:ext cx="1370067" cy="578035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5095044" y="240226"/>
            <a:ext cx="3598105" cy="199542"/>
            <a:chOff x="5136243" y="672026"/>
            <a:chExt cx="3598105" cy="199542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6243" y="682088"/>
              <a:ext cx="1690006" cy="1894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47491" y="672026"/>
              <a:ext cx="1886857" cy="18948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18 June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892514" cy="170720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X. Pons | FD2-VD Slow Controls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357635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925" y="6412874"/>
            <a:ext cx="419477" cy="4187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  <p:sldLayoutId id="2147483687" r:id="rId8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FD2-VD </a:t>
            </a:r>
            <a:r>
              <a:rPr lang="en-GB" dirty="0" smtClean="0"/>
              <a:t>DAQ </a:t>
            </a:r>
            <a:r>
              <a:rPr lang="en-GB" dirty="0"/>
              <a:t>CDR:</a:t>
            </a:r>
            <a:br>
              <a:rPr lang="en-GB" dirty="0"/>
            </a:br>
            <a:r>
              <a:rPr lang="en-GB" dirty="0" smtClean="0"/>
              <a:t>Slow Control overview and requirements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1FB029-BC96-4879-B53D-2889EC053E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Xavier Pons</a:t>
            </a:r>
            <a:endParaRPr lang="en-US" dirty="0"/>
          </a:p>
          <a:p>
            <a:r>
              <a:rPr lang="en-US" dirty="0" smtClean="0"/>
              <a:t>CERN</a:t>
            </a:r>
            <a:endParaRPr lang="en-US" dirty="0"/>
          </a:p>
          <a:p>
            <a:r>
              <a:rPr lang="en-US" dirty="0" smtClean="0"/>
              <a:t>June 18</a:t>
            </a:r>
            <a:r>
              <a:rPr lang="en-US" dirty="0"/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1741762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5249009" y="1757729"/>
            <a:ext cx="3807068" cy="283332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89" y="293377"/>
            <a:ext cx="8823324" cy="647102"/>
          </a:xfrm>
        </p:spPr>
        <p:txBody>
          <a:bodyPr>
            <a:normAutofit/>
          </a:bodyPr>
          <a:lstStyle/>
          <a:p>
            <a:r>
              <a:rPr lang="en-US" sz="3200" dirty="0"/>
              <a:t>Slow Control </a:t>
            </a:r>
            <a:r>
              <a:rPr lang="en-US" sz="3200" dirty="0" smtClean="0"/>
              <a:t>requirement. Connectivity</a:t>
            </a:r>
            <a:endParaRPr lang="en-US" sz="3200" dirty="0"/>
          </a:p>
        </p:txBody>
      </p:sp>
      <p:sp>
        <p:nvSpPr>
          <p:cNvPr id="45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51585" y="1135643"/>
            <a:ext cx="7114528" cy="105381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GB" sz="1800" dirty="0" smtClean="0"/>
              <a:t>The essential point of the Slow Controls is the connectivity </a:t>
            </a:r>
          </a:p>
          <a:p>
            <a:pPr algn="just"/>
            <a:r>
              <a:rPr lang="en-GB" sz="1800" dirty="0" smtClean="0"/>
              <a:t>The openness to a comprehensive range of drivers or protocols</a:t>
            </a:r>
          </a:p>
          <a:p>
            <a:pPr algn="just"/>
            <a:r>
              <a:rPr lang="en-US" sz="1800" dirty="0" smtClean="0"/>
              <a:t>Vertical Drift DDCS gives priority to the OPC UA</a:t>
            </a:r>
            <a:endParaRPr lang="en-GB" sz="1800" dirty="0" smtClean="0"/>
          </a:p>
          <a:p>
            <a:pPr algn="just"/>
            <a:endParaRPr lang="en-US" sz="1800" dirty="0"/>
          </a:p>
        </p:txBody>
      </p:sp>
      <p:pic>
        <p:nvPicPr>
          <p:cNvPr id="2050" name="Picture 2" descr="OPC Unified Architecture (UA) Vector Logo - (.SVG + .PNG) -  GetVectorLogo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506" y="2798555"/>
            <a:ext cx="1373600" cy="76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nfrastructure Monitoring Softwa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209" y="3148701"/>
            <a:ext cx="1155244" cy="65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ROFINET | B&amp;amp;R Industrial Autom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680" y="2483468"/>
            <a:ext cx="1247864" cy="501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Use MQTT in IoT projects! And why SAP should support it too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232" y="3867735"/>
            <a:ext cx="1133080" cy="63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Modbus TCP/IP, RTU - Web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192" y="3292646"/>
            <a:ext cx="1105786" cy="110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Leistungsregelung - Ethernet IP - Gefra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315" y="2178763"/>
            <a:ext cx="1223021" cy="82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0700" y="59120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206" y="2902122"/>
            <a:ext cx="4734404" cy="32383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40372" y="4325648"/>
            <a:ext cx="770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32547A"/>
                </a:solidFill>
              </a:rPr>
              <a:t>Drivers/</a:t>
            </a:r>
          </a:p>
          <a:p>
            <a:pPr algn="ctr"/>
            <a:r>
              <a:rPr lang="en-US" sz="1200" dirty="0" smtClean="0">
                <a:solidFill>
                  <a:srgbClr val="32547A"/>
                </a:solidFill>
              </a:rPr>
              <a:t>Protocols</a:t>
            </a:r>
            <a:endParaRPr lang="en-GB" sz="1200" dirty="0">
              <a:solidFill>
                <a:srgbClr val="32547A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5116077" y="4177469"/>
            <a:ext cx="683272" cy="37790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4652151" y="4441328"/>
            <a:ext cx="335381" cy="23030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541" y="1524349"/>
            <a:ext cx="1898748" cy="9525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75348" y="2135210"/>
            <a:ext cx="1104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Hardware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901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67" y="3039188"/>
            <a:ext cx="4319966" cy="322363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176768"/>
            <a:ext cx="8518524" cy="64710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Slow Control Requirement. Scalability</a:t>
            </a:r>
            <a:endParaRPr lang="en-US" sz="2400" dirty="0"/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24448" y="377719"/>
            <a:ext cx="2743328" cy="4559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1200" dirty="0" smtClean="0"/>
              <a:t>From M. Verzocchi, Bottom Detector</a:t>
            </a:r>
          </a:p>
          <a:p>
            <a:pPr marL="0" indent="0" algn="just">
              <a:buNone/>
            </a:pP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3850" y="665617"/>
            <a:ext cx="4508499" cy="75257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3850" y="1520942"/>
            <a:ext cx="4391231" cy="43065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 txBox="1">
            <a:spLocks/>
          </p:cNvSpPr>
          <p:nvPr/>
        </p:nvSpPr>
        <p:spPr>
          <a:xfrm>
            <a:off x="3813850" y="2116044"/>
            <a:ext cx="5273501" cy="150051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Geneva" charset="0"/>
                <a:cs typeface="Geneva" charset="0"/>
              </a:defRPr>
            </a:lvl1pPr>
            <a:lvl2pPr marL="541338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2pPr>
            <a:lvl3pPr marL="898525" indent="-27305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3pPr>
            <a:lvl4pPr marL="11652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4pPr>
            <a:lvl5pPr marL="14319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GB" sz="1600" dirty="0" smtClean="0"/>
              <a:t>Total amount of WIENER channels =       678 channels</a:t>
            </a:r>
          </a:p>
          <a:p>
            <a:pPr marL="0" indent="0" algn="just">
              <a:buFont typeface="Arial"/>
              <a:buNone/>
            </a:pPr>
            <a:r>
              <a:rPr lang="en-GB" sz="1600" dirty="0" smtClean="0"/>
              <a:t>  X 37 OPC items /channel              =        </a:t>
            </a:r>
            <a:r>
              <a:rPr lang="en-GB" sz="1600" b="1" u="sng" dirty="0" smtClean="0"/>
              <a:t>25086 items   </a:t>
            </a:r>
          </a:p>
          <a:p>
            <a:pPr marL="0" indent="0" algn="just">
              <a:buFont typeface="Arial"/>
              <a:buNone/>
            </a:pPr>
            <a:endParaRPr lang="en-GB" sz="1600" dirty="0" smtClean="0"/>
          </a:p>
          <a:p>
            <a:pPr marL="0" indent="0" algn="just">
              <a:buFont typeface="Arial"/>
              <a:buNone/>
            </a:pPr>
            <a:endParaRPr lang="en-US" sz="16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895725" y="2044815"/>
            <a:ext cx="4905375" cy="0"/>
          </a:xfrm>
          <a:prstGeom prst="line">
            <a:avLst/>
          </a:prstGeom>
          <a:ln>
            <a:solidFill>
              <a:srgbClr val="E9512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 txBox="1">
            <a:spLocks/>
          </p:cNvSpPr>
          <p:nvPr/>
        </p:nvSpPr>
        <p:spPr>
          <a:xfrm>
            <a:off x="4713288" y="3434375"/>
            <a:ext cx="4072618" cy="198120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256032" indent="-265176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Geneva" charset="0"/>
                <a:cs typeface="Geneva" charset="0"/>
              </a:defRPr>
            </a:lvl1pPr>
            <a:lvl2pPr marL="541338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2pPr>
            <a:lvl3pPr marL="898525" indent="-27305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3pPr>
            <a:lvl4pPr marL="11652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4pPr>
            <a:lvl5pPr marL="14319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/>
              <a:buNone/>
            </a:pPr>
            <a:r>
              <a:rPr lang="en-GB" sz="1800" dirty="0" smtClean="0"/>
              <a:t>The Slow Controls has to provide the tools to facilitate and simplify the configuration, operation and archiving of such amount data/channels</a:t>
            </a:r>
          </a:p>
          <a:p>
            <a:pPr marL="0" indent="0" algn="just">
              <a:buFont typeface="Arial"/>
              <a:buNone/>
            </a:pPr>
            <a:endParaRPr lang="en-US" sz="1800" dirty="0"/>
          </a:p>
          <a:p>
            <a:pPr marL="0" indent="0" algn="just">
              <a:buFont typeface="Arial"/>
              <a:buNone/>
            </a:pPr>
            <a:endParaRPr lang="en-GB" sz="1800" dirty="0" smtClean="0"/>
          </a:p>
          <a:p>
            <a:pPr marL="0" indent="0" algn="just">
              <a:buFont typeface="Arial"/>
              <a:buNone/>
            </a:pPr>
            <a:endParaRPr lang="en-GB" sz="1800" dirty="0" smtClean="0"/>
          </a:p>
          <a:p>
            <a:pPr marL="0" indent="0" algn="just">
              <a:buFont typeface="Arial"/>
              <a:buNone/>
            </a:pP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333376" y="852743"/>
            <a:ext cx="3181350" cy="185762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401" y="927631"/>
            <a:ext cx="1199948" cy="51527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666674" y="852743"/>
            <a:ext cx="1787727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Single Phase Cold Electronics</a:t>
            </a:r>
            <a:endParaRPr lang="en-GB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97294" y="1586264"/>
            <a:ext cx="1911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Low Voltage Channels</a:t>
            </a:r>
          </a:p>
          <a:p>
            <a:pPr algn="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36 HV Channels</a:t>
            </a:r>
            <a:endParaRPr lang="en-GB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454026" y="2116044"/>
            <a:ext cx="2955265" cy="30022"/>
          </a:xfrm>
          <a:prstGeom prst="line">
            <a:avLst/>
          </a:prstGeom>
          <a:ln>
            <a:solidFill>
              <a:srgbClr val="E9512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1585" y="2239202"/>
            <a:ext cx="309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</a:schemeClr>
                </a:solidFill>
              </a:rPr>
              <a:t>X 37 OPC items /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channel  </a:t>
            </a:r>
            <a:r>
              <a:rPr lang="en-GB" u="sng" dirty="0" smtClean="0">
                <a:solidFill>
                  <a:schemeClr val="tx2">
                    <a:lumMod val="75000"/>
                  </a:schemeClr>
                </a:solidFill>
              </a:rPr>
              <a:t>1110 items</a:t>
            </a:r>
            <a:endParaRPr lang="en-GB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38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1" y="98163"/>
            <a:ext cx="9029700" cy="6471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Supervisory or Scada Software Requirements</a:t>
            </a:r>
            <a:endParaRPr lang="en-US" sz="3200" dirty="0"/>
          </a:p>
        </p:txBody>
      </p:sp>
      <p:sp>
        <p:nvSpPr>
          <p:cNvPr id="45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64810" y="895350"/>
            <a:ext cx="8408031" cy="535305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GB" sz="1800" dirty="0" smtClean="0"/>
              <a:t>Homogeneity. Ideally </a:t>
            </a:r>
            <a:r>
              <a:rPr lang="en-GB" sz="1800" dirty="0"/>
              <a:t>the </a:t>
            </a:r>
            <a:r>
              <a:rPr lang="en-GB" sz="1800" dirty="0" smtClean="0"/>
              <a:t>S</a:t>
            </a:r>
            <a:r>
              <a:rPr lang="en-GB" sz="1800" dirty="0"/>
              <a:t>C</a:t>
            </a:r>
            <a:r>
              <a:rPr lang="en-GB" sz="1800" dirty="0" smtClean="0"/>
              <a:t> </a:t>
            </a:r>
            <a:r>
              <a:rPr lang="en-GB" sz="1800" dirty="0"/>
              <a:t>provides a homogeneous environment into which all its parts can be </a:t>
            </a:r>
            <a:r>
              <a:rPr lang="en-GB" sz="1800" dirty="0" smtClean="0"/>
              <a:t>integrated</a:t>
            </a:r>
          </a:p>
          <a:p>
            <a:pPr algn="just"/>
            <a:r>
              <a:rPr lang="en-GB" sz="1800" dirty="0"/>
              <a:t>Scalability </a:t>
            </a:r>
            <a:r>
              <a:rPr lang="en-GB" sz="1800" dirty="0" smtClean="0"/>
              <a:t> </a:t>
            </a:r>
            <a:endParaRPr lang="en-GB" sz="1800" dirty="0" smtClean="0"/>
          </a:p>
          <a:p>
            <a:pPr lvl="4" algn="just"/>
            <a:r>
              <a:rPr lang="en-GB" dirty="0" smtClean="0"/>
              <a:t>To </a:t>
            </a:r>
            <a:r>
              <a:rPr lang="en-GB" dirty="0"/>
              <a:t>connect to different </a:t>
            </a:r>
            <a:r>
              <a:rPr lang="en-GB" dirty="0" smtClean="0"/>
              <a:t>subsystem and devices </a:t>
            </a:r>
          </a:p>
          <a:p>
            <a:pPr lvl="4" algn="just"/>
            <a:r>
              <a:rPr lang="en-GB" dirty="0" smtClean="0"/>
              <a:t>Capacity to handle </a:t>
            </a:r>
            <a:r>
              <a:rPr lang="en-GB" dirty="0"/>
              <a:t>huge amounts of data</a:t>
            </a:r>
            <a:r>
              <a:rPr lang="en-GB" dirty="0" smtClean="0"/>
              <a:t>.</a:t>
            </a:r>
          </a:p>
          <a:p>
            <a:pPr algn="just"/>
            <a:r>
              <a:rPr lang="en-GB" sz="1800" dirty="0"/>
              <a:t>Openness. </a:t>
            </a:r>
            <a:endParaRPr lang="en-GB" sz="1800" dirty="0" smtClean="0"/>
          </a:p>
          <a:p>
            <a:pPr lvl="4" algn="just"/>
            <a:r>
              <a:rPr lang="en-GB" dirty="0" smtClean="0"/>
              <a:t>Possibility of parallel developers </a:t>
            </a:r>
          </a:p>
          <a:p>
            <a:pPr lvl="4" algn="just"/>
            <a:r>
              <a:rPr lang="en-GB" dirty="0"/>
              <a:t>Comprehensive range of drivers and </a:t>
            </a:r>
            <a:r>
              <a:rPr lang="en-GB" dirty="0" smtClean="0"/>
              <a:t>Connectivity</a:t>
            </a:r>
          </a:p>
          <a:p>
            <a:pPr lvl="4" algn="just"/>
            <a:r>
              <a:rPr lang="en-GB" dirty="0" smtClean="0"/>
              <a:t>Priority </a:t>
            </a:r>
            <a:r>
              <a:rPr lang="en-GB" dirty="0"/>
              <a:t>to the OPC </a:t>
            </a:r>
            <a:r>
              <a:rPr lang="en-GB" dirty="0" smtClean="0"/>
              <a:t>UA</a:t>
            </a:r>
          </a:p>
          <a:p>
            <a:pPr algn="just"/>
            <a:r>
              <a:rPr lang="en-GB" sz="1800" dirty="0"/>
              <a:t>Data </a:t>
            </a:r>
            <a:r>
              <a:rPr lang="en-GB" sz="1800" dirty="0" smtClean="0"/>
              <a:t>Archiving &amp; Data retrieving</a:t>
            </a:r>
          </a:p>
          <a:p>
            <a:pPr algn="just"/>
            <a:r>
              <a:rPr lang="en-US" sz="1800" dirty="0" smtClean="0"/>
              <a:t>User Interface. Data reporting, trending…</a:t>
            </a:r>
            <a:endParaRPr lang="en-US" sz="1800" dirty="0"/>
          </a:p>
          <a:p>
            <a:pPr lvl="4" algn="just"/>
            <a:r>
              <a:rPr lang="en-GB" dirty="0"/>
              <a:t>Multi-user </a:t>
            </a:r>
            <a:r>
              <a:rPr lang="en-GB" dirty="0" smtClean="0"/>
              <a:t>system. User interface</a:t>
            </a:r>
            <a:endParaRPr lang="en-GB" dirty="0"/>
          </a:p>
          <a:p>
            <a:pPr lvl="4" algn="just"/>
            <a:r>
              <a:rPr lang="en-US" dirty="0"/>
              <a:t>Access </a:t>
            </a:r>
            <a:r>
              <a:rPr lang="en-US" dirty="0" smtClean="0"/>
              <a:t>Control. User rights</a:t>
            </a:r>
            <a:endParaRPr lang="en-US" dirty="0"/>
          </a:p>
          <a:p>
            <a:pPr lvl="4" algn="just"/>
            <a:r>
              <a:rPr lang="en-GB" dirty="0" smtClean="0"/>
              <a:t>Web </a:t>
            </a:r>
            <a:r>
              <a:rPr lang="en-GB" dirty="0"/>
              <a:t>User </a:t>
            </a:r>
            <a:r>
              <a:rPr lang="en-GB" dirty="0" smtClean="0"/>
              <a:t>Interface, Mobile </a:t>
            </a:r>
            <a:r>
              <a:rPr lang="en-GB" dirty="0"/>
              <a:t>User </a:t>
            </a:r>
            <a:r>
              <a:rPr lang="en-GB" dirty="0" smtClean="0"/>
              <a:t>Interface (only monitoring)</a:t>
            </a:r>
          </a:p>
          <a:p>
            <a:pPr algn="just"/>
            <a:r>
              <a:rPr lang="en-GB" sz="1800" dirty="0" smtClean="0"/>
              <a:t> Redundancy (Passive or Active), </a:t>
            </a:r>
            <a:r>
              <a:rPr lang="en-GB" sz="1800" dirty="0"/>
              <a:t>suitable.</a:t>
            </a:r>
          </a:p>
          <a:p>
            <a:pPr algn="just"/>
            <a:endParaRPr lang="en-US" sz="1800" dirty="0"/>
          </a:p>
          <a:p>
            <a:pPr algn="just"/>
            <a:endParaRPr lang="en-US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2481774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129717"/>
            <a:ext cx="8518524" cy="6471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Vertical Drift Today. Coldbox</a:t>
            </a:r>
            <a:endParaRPr lang="en-US" sz="3200" dirty="0"/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756272" y="882258"/>
            <a:ext cx="5063878" cy="4261242"/>
          </a:xfrm>
        </p:spPr>
        <p:txBody>
          <a:bodyPr>
            <a:noAutofit/>
          </a:bodyPr>
          <a:lstStyle/>
          <a:p>
            <a:pPr marL="285750" indent="-285750" algn="just">
              <a:buFontTx/>
              <a:buChar char="-"/>
            </a:pPr>
            <a:r>
              <a:rPr lang="en-US" sz="1400" dirty="0" smtClean="0"/>
              <a:t>The VD coldbox is being installed using the Dual Phase protoDUNE infrastructure including the isolation detector ground.</a:t>
            </a:r>
          </a:p>
          <a:p>
            <a:pPr marL="285750" indent="-285750" algn="just">
              <a:buFontTx/>
              <a:buChar char="-"/>
            </a:pPr>
            <a:r>
              <a:rPr lang="en-US" sz="1400" dirty="0" smtClean="0"/>
              <a:t>5 racks will be installed close the coldbox for allocating the detector and slow control equipment.</a:t>
            </a:r>
          </a:p>
          <a:p>
            <a:pPr marL="285750" indent="-285750" algn="just">
              <a:buFontTx/>
              <a:buChar char="-"/>
            </a:pPr>
            <a:r>
              <a:rPr lang="en-US" sz="1400" dirty="0" smtClean="0"/>
              <a:t>The SC will be based in the WINCC OA SCADA and using the facilities already in place for the Dual Phase Detector.</a:t>
            </a:r>
            <a:endParaRPr lang="en-GB" sz="1400" dirty="0" smtClean="0"/>
          </a:p>
          <a:p>
            <a:pPr marL="285750" indent="-285750" algn="just">
              <a:buFontTx/>
              <a:buChar char="-"/>
            </a:pPr>
            <a:r>
              <a:rPr lang="en-GB" sz="1400" dirty="0" smtClean="0"/>
              <a:t>Discussions are ongoing to define the specifications of the VD Slow control (DDCS and DDSS), the subsystems and the instrumentation</a:t>
            </a:r>
          </a:p>
          <a:p>
            <a:pPr marL="1461643" lvl="4" indent="-285750" algn="just">
              <a:buFontTx/>
              <a:buChar char="-"/>
            </a:pPr>
            <a:r>
              <a:rPr lang="en-US" dirty="0" smtClean="0"/>
              <a:t>The cryogenics SC already well defined and</a:t>
            </a:r>
          </a:p>
          <a:p>
            <a:pPr marL="1461643" lvl="4" indent="-285750" algn="just">
              <a:buFontTx/>
              <a:buChar char="-"/>
            </a:pPr>
            <a:r>
              <a:rPr lang="en-US" dirty="0" smtClean="0"/>
              <a:t> The instrumentation is already listed and the ports are assigned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623" y="776819"/>
            <a:ext cx="2370491" cy="2483950"/>
          </a:xfrm>
          <a:prstGeom prst="rect">
            <a:avLst/>
          </a:prstGeom>
        </p:spPr>
      </p:pic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 txBox="1">
            <a:spLocks/>
          </p:cNvSpPr>
          <p:nvPr/>
        </p:nvSpPr>
        <p:spPr>
          <a:xfrm>
            <a:off x="666623" y="3253185"/>
            <a:ext cx="2370491" cy="447482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256032" indent="-265176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Geneva" charset="0"/>
                <a:cs typeface="Geneva" charset="0"/>
              </a:defRPr>
            </a:lvl1pPr>
            <a:lvl2pPr marL="541338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2pPr>
            <a:lvl3pPr marL="898525" indent="-27305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3pPr>
            <a:lvl4pPr marL="11652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4pPr>
            <a:lvl5pPr marL="14319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US" sz="1000" dirty="0" smtClean="0"/>
              <a:t>First VD Coldbox layout including rack arrangement a port assignment</a:t>
            </a:r>
            <a:endParaRPr lang="en-US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624" y="3700666"/>
            <a:ext cx="3348884" cy="260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63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129717"/>
            <a:ext cx="8518524" cy="6471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Vertical Drift Today. Neutrino Test Lab</a:t>
            </a:r>
            <a:endParaRPr lang="en-US" sz="3200" dirty="0"/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6" y="838702"/>
            <a:ext cx="8250230" cy="4261242"/>
          </a:xfrm>
        </p:spPr>
        <p:txBody>
          <a:bodyPr>
            <a:noAutofit/>
          </a:bodyPr>
          <a:lstStyle/>
          <a:p>
            <a:pPr marL="285750" indent="-285750" algn="just">
              <a:buFontTx/>
              <a:buChar char="-"/>
            </a:pPr>
            <a:r>
              <a:rPr lang="en-US" sz="1600" dirty="0" smtClean="0"/>
              <a:t>Due to the high requests, a Slow Control project is being prepared for neutrino test facilities at CERN, mainly at Building 182</a:t>
            </a:r>
          </a:p>
          <a:p>
            <a:pPr marL="285750" indent="-285750" algn="just">
              <a:buFontTx/>
              <a:buChar char="-"/>
            </a:pPr>
            <a:r>
              <a:rPr lang="en-US" sz="1600" dirty="0" smtClean="0"/>
              <a:t>The aim of this project is to support the validation of the different tests that are ongoing:</a:t>
            </a:r>
          </a:p>
          <a:p>
            <a:pPr marL="928243" lvl="2" indent="-285750" algn="just">
              <a:buFontTx/>
              <a:buChar char="-"/>
            </a:pPr>
            <a:r>
              <a:rPr lang="en-US" sz="1600" dirty="0" smtClean="0"/>
              <a:t>Vertical Drift 50 liters test</a:t>
            </a:r>
          </a:p>
          <a:p>
            <a:pPr marL="928243" lvl="2" indent="-285750" algn="just">
              <a:buFontTx/>
              <a:buChar char="-"/>
            </a:pPr>
            <a:r>
              <a:rPr lang="en-US" sz="1600" dirty="0" smtClean="0"/>
              <a:t>300 kV High Voltage Feedthrough </a:t>
            </a:r>
            <a:r>
              <a:rPr lang="en-US" sz="1600" dirty="0" smtClean="0"/>
              <a:t>test</a:t>
            </a:r>
          </a:p>
          <a:p>
            <a:pPr marL="642493" lvl="2" indent="0" algn="just">
              <a:buNone/>
            </a:pPr>
            <a:endParaRPr lang="en-US" sz="1600" dirty="0" smtClean="0"/>
          </a:p>
        </p:txBody>
      </p: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 txBox="1">
            <a:spLocks/>
          </p:cNvSpPr>
          <p:nvPr/>
        </p:nvSpPr>
        <p:spPr>
          <a:xfrm>
            <a:off x="1649670" y="5736568"/>
            <a:ext cx="3238627" cy="447482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256032" indent="-265176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Geneva" charset="0"/>
                <a:cs typeface="Geneva" charset="0"/>
              </a:defRPr>
            </a:lvl1pPr>
            <a:lvl2pPr marL="541338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2pPr>
            <a:lvl3pPr marL="898525" indent="-27305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3pPr>
            <a:lvl4pPr marL="11652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4pPr>
            <a:lvl5pPr marL="14319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US" sz="1200" dirty="0" smtClean="0"/>
              <a:t>First </a:t>
            </a:r>
            <a:r>
              <a:rPr lang="en-US" sz="1200" dirty="0" smtClean="0"/>
              <a:t>NU Test Lab panel for CERN 50 Liters test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1866" y="3103613"/>
            <a:ext cx="3276431" cy="258557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368" y="2180547"/>
            <a:ext cx="2089116" cy="3543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 txBox="1">
            <a:spLocks/>
          </p:cNvSpPr>
          <p:nvPr/>
        </p:nvSpPr>
        <p:spPr>
          <a:xfrm>
            <a:off x="6354096" y="5882146"/>
            <a:ext cx="3238627" cy="447482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256032" indent="-265176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Geneva" charset="0"/>
                <a:cs typeface="Geneva" charset="0"/>
              </a:defRPr>
            </a:lvl1pPr>
            <a:lvl2pPr marL="541338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2pPr>
            <a:lvl3pPr marL="898525" indent="-27305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3pPr>
            <a:lvl4pPr marL="11652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4pPr>
            <a:lvl5pPr marL="14319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endParaRPr lang="en-US" sz="1000" dirty="0"/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 txBox="1">
            <a:spLocks/>
          </p:cNvSpPr>
          <p:nvPr/>
        </p:nvSpPr>
        <p:spPr>
          <a:xfrm>
            <a:off x="5882368" y="5689183"/>
            <a:ext cx="2350161" cy="447482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256032" indent="-265176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Geneva" charset="0"/>
                <a:cs typeface="Geneva" charset="0"/>
              </a:defRPr>
            </a:lvl1pPr>
            <a:lvl2pPr marL="541338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2pPr>
            <a:lvl3pPr marL="898525" indent="-27305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3pPr>
            <a:lvl4pPr marL="11652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4pPr>
            <a:lvl5pPr marL="14319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US" sz="1200" dirty="0" smtClean="0"/>
              <a:t>300 kV feedthrough </a:t>
            </a:r>
            <a:r>
              <a:rPr lang="en-US" sz="1200" dirty="0" smtClean="0"/>
              <a:t> test setup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4318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B736E2-5F0E-9942-84AE-59BE6EE478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6EC63A-033D-8C42-B46C-1B2A9B5A28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FCE95D-5C09-4943-949E-FA43E51E13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B489B6-441B-8D42-9614-EBD765F92CD7}"/>
              </a:ext>
            </a:extLst>
          </p:cNvPr>
          <p:cNvSpPr txBox="1">
            <a:spLocks/>
          </p:cNvSpPr>
          <p:nvPr/>
        </p:nvSpPr>
        <p:spPr>
          <a:xfrm>
            <a:off x="879219" y="454082"/>
            <a:ext cx="9950103" cy="1507376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000" b="1" i="0" kern="1200" baseline="0">
                <a:solidFill>
                  <a:srgbClr val="E95125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CH" dirty="0" smtClean="0"/>
              <a:t>VD SC CDR </a:t>
            </a:r>
            <a:r>
              <a:rPr lang="en-US" dirty="0" smtClean="0"/>
              <a:t>Summary</a:t>
            </a:r>
            <a:endParaRPr lang="en-CH" dirty="0"/>
          </a:p>
        </p:txBody>
      </p:sp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666623" y="1738466"/>
            <a:ext cx="7460427" cy="3141172"/>
          </a:xfrm>
        </p:spPr>
        <p:txBody>
          <a:bodyPr>
            <a:normAutofit/>
          </a:bodyPr>
          <a:lstStyle/>
          <a:p>
            <a:pPr marL="0" indent="0" algn="just">
              <a:buFont typeface="Arial" charset="0"/>
              <a:buNone/>
            </a:pPr>
            <a:endParaRPr lang="en-US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We have a conceptual design for the Vertical Drift Slow Controls.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This design follows the majority of the detectors as well the industrial control system standards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The </a:t>
            </a:r>
            <a:r>
              <a:rPr lang="en-US" sz="1800" dirty="0" smtClean="0"/>
              <a:t>main requirements </a:t>
            </a:r>
            <a:r>
              <a:rPr lang="en-US" sz="1800" dirty="0" smtClean="0"/>
              <a:t>are understood </a:t>
            </a:r>
            <a:r>
              <a:rPr lang="en-US" sz="1800" dirty="0" smtClean="0"/>
              <a:t>but </a:t>
            </a:r>
            <a:r>
              <a:rPr lang="en-US" sz="1800" dirty="0" smtClean="0"/>
              <a:t>they </a:t>
            </a:r>
            <a:r>
              <a:rPr lang="en-US" sz="1800" dirty="0" smtClean="0"/>
              <a:t>will be completed first in the Coldbox and later in protoDUNE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The team is not yet in place, meanwhile the project is driven by the CERN team in the interim</a:t>
            </a:r>
          </a:p>
          <a:p>
            <a:pPr marL="0" indent="0" algn="just">
              <a:buFont typeface="Arial" charset="0"/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75648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X. Pons | FD2-VD Slow Controls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79219" y="733425"/>
            <a:ext cx="1541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Backup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7643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OPC (Open Platform Communications)</a:t>
            </a:r>
            <a:endParaRPr lang="en-GB" sz="3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 anchor="ctr">
            <a:normAutofit/>
          </a:bodyPr>
          <a:lstStyle/>
          <a:p>
            <a:r>
              <a:rPr lang="en-US" sz="1200" dirty="0"/>
              <a:t>See more on: https://opcfoundation.org/</a:t>
            </a:r>
            <a:endParaRPr lang="en-GB" sz="12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marL="36576" indent="0">
              <a:buNone/>
            </a:pPr>
            <a:r>
              <a:rPr lang="en-US" dirty="0"/>
              <a:t>OPC Data Access</a:t>
            </a:r>
          </a:p>
          <a:p>
            <a:r>
              <a:rPr lang="en-GB" sz="1400" dirty="0"/>
              <a:t>OPC Data Access is a group of client-server </a:t>
            </a:r>
            <a:r>
              <a:rPr lang="en-GB" sz="1400" b="1" dirty="0"/>
              <a:t>standards</a:t>
            </a:r>
            <a:r>
              <a:rPr lang="en-GB" sz="1400" dirty="0"/>
              <a:t> that provides specifications for communicating </a:t>
            </a:r>
            <a:r>
              <a:rPr lang="en-GB" sz="1400" b="1" dirty="0"/>
              <a:t>real-time</a:t>
            </a:r>
            <a:r>
              <a:rPr lang="en-GB" sz="1400" dirty="0"/>
              <a:t> data.</a:t>
            </a:r>
          </a:p>
          <a:p>
            <a:r>
              <a:rPr lang="en-GB" sz="1400" dirty="0"/>
              <a:t>Is based on </a:t>
            </a:r>
            <a:r>
              <a:rPr lang="en-GB" sz="1400" b="1" dirty="0"/>
              <a:t>Microsoft Windows </a:t>
            </a:r>
            <a:r>
              <a:rPr lang="en-GB" sz="1400" dirty="0"/>
              <a:t>technology using the COM/DCOM (Distributed Component Object Model) for the exchange of data between software components. 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OPC Unified Architecture</a:t>
            </a:r>
          </a:p>
          <a:p>
            <a:r>
              <a:rPr lang="en-GB" sz="1500" dirty="0"/>
              <a:t>OPC UA was designed to enhance and surpass the capabilities of the OPC Classic specifications</a:t>
            </a:r>
          </a:p>
          <a:p>
            <a:pPr lvl="1"/>
            <a:r>
              <a:rPr lang="en-GB" sz="1500" b="1" dirty="0"/>
              <a:t>Functional Equivalence</a:t>
            </a:r>
          </a:p>
          <a:p>
            <a:pPr lvl="1"/>
            <a:r>
              <a:rPr lang="en-GB" sz="1500" b="1" dirty="0"/>
              <a:t>Platform Independence</a:t>
            </a:r>
          </a:p>
          <a:p>
            <a:pPr lvl="1"/>
            <a:r>
              <a:rPr lang="en-GB" sz="1500" b="1" dirty="0"/>
              <a:t>Security</a:t>
            </a:r>
          </a:p>
          <a:p>
            <a:pPr lvl="1"/>
            <a:r>
              <a:rPr lang="en-GB" sz="1500" b="1" dirty="0"/>
              <a:t>Extensible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3480-BC2C-4990-9280-9DA0A8571460}" type="datetime1">
              <a:rPr lang="en-US" smtClean="0"/>
              <a:t>6/17/2021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Picture 2" descr="Image result for OPC UA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454" y="4607087"/>
            <a:ext cx="1762848" cy="6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257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5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755663" y="1243288"/>
            <a:ext cx="7114528" cy="1053812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/>
              <a:t>Data storage</a:t>
            </a:r>
            <a:endParaRPr lang="en-US" sz="1800" dirty="0" smtClean="0"/>
          </a:p>
          <a:p>
            <a:pPr algn="just"/>
            <a:endParaRPr lang="en-GB" sz="1800" dirty="0" smtClean="0"/>
          </a:p>
          <a:p>
            <a:pPr algn="just"/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20" y="2425356"/>
            <a:ext cx="7453313" cy="2494306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3416797" y="3106086"/>
            <a:ext cx="2116184" cy="76165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3C5A77"/>
                </a:solidFill>
              </a:rPr>
              <a:t>Vertical Drift Slow Controls</a:t>
            </a:r>
            <a:endParaRPr lang="en-GB" sz="1600" dirty="0">
              <a:solidFill>
                <a:srgbClr val="3C5A7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235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1D582CC-157D-D345-AA53-065B45EAC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855440" y="1637943"/>
            <a:ext cx="8232771" cy="3991332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Introduction</a:t>
            </a:r>
          </a:p>
          <a:p>
            <a:r>
              <a:rPr lang="en-GB" sz="2800" dirty="0" smtClean="0"/>
              <a:t>protoDUNE </a:t>
            </a:r>
            <a:r>
              <a:rPr lang="en-GB" sz="2800" dirty="0"/>
              <a:t>Single Phase Slow Control </a:t>
            </a:r>
            <a:r>
              <a:rPr lang="en-GB" sz="2800" dirty="0" smtClean="0"/>
              <a:t>Layout</a:t>
            </a:r>
          </a:p>
          <a:p>
            <a:r>
              <a:rPr lang="en-US" sz="2800" dirty="0"/>
              <a:t>Vertical Drift </a:t>
            </a:r>
            <a:r>
              <a:rPr lang="en-US" sz="2800" dirty="0" smtClean="0"/>
              <a:t>Detector Control System DDCS</a:t>
            </a:r>
          </a:p>
          <a:p>
            <a:r>
              <a:rPr lang="en-US" sz="2800" dirty="0"/>
              <a:t>Vertical Drift Detector Safety </a:t>
            </a:r>
            <a:r>
              <a:rPr lang="en-US" sz="2800" dirty="0" smtClean="0"/>
              <a:t>System DDSS</a:t>
            </a:r>
          </a:p>
          <a:p>
            <a:r>
              <a:rPr lang="en-US" sz="2800" dirty="0"/>
              <a:t>R</a:t>
            </a:r>
            <a:r>
              <a:rPr lang="en-US" sz="2800" dirty="0" smtClean="0"/>
              <a:t>equirements</a:t>
            </a:r>
            <a:endParaRPr lang="en-US" sz="2800" dirty="0"/>
          </a:p>
          <a:p>
            <a:r>
              <a:rPr lang="en-US" sz="2800" dirty="0" smtClean="0"/>
              <a:t>Vertical </a:t>
            </a:r>
            <a:r>
              <a:rPr lang="en-US" sz="2800" dirty="0"/>
              <a:t>Drift </a:t>
            </a:r>
            <a:r>
              <a:rPr lang="en-US" sz="2800" dirty="0" smtClean="0"/>
              <a:t>Today: Coldbox, Facility Test </a:t>
            </a:r>
          </a:p>
          <a:p>
            <a:r>
              <a:rPr lang="en-US" sz="2800" dirty="0" smtClean="0"/>
              <a:t>Conclusion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803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138087"/>
            <a:ext cx="8229600" cy="647102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5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206259" y="947698"/>
            <a:ext cx="6921498" cy="1424027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/>
              <a:t>The Vertical Drift Slow Control SC is assured by two subsystems: </a:t>
            </a:r>
          </a:p>
          <a:p>
            <a:pPr lvl="4" algn="just"/>
            <a:r>
              <a:rPr lang="en-GB" sz="1800" dirty="0" smtClean="0"/>
              <a:t>Detector Control System DDCS </a:t>
            </a:r>
          </a:p>
          <a:p>
            <a:pPr lvl="4" algn="just"/>
            <a:r>
              <a:rPr lang="en-GB" sz="1800" dirty="0" smtClean="0"/>
              <a:t>Detector Safety </a:t>
            </a:r>
            <a:r>
              <a:rPr lang="en-GB" sz="1800" dirty="0"/>
              <a:t>System </a:t>
            </a:r>
            <a:r>
              <a:rPr lang="en-GB" sz="1800" dirty="0" smtClean="0"/>
              <a:t>DDSS </a:t>
            </a: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502" y="3369658"/>
            <a:ext cx="6577013" cy="2741034"/>
          </a:xfrm>
          <a:prstGeom prst="rect">
            <a:avLst/>
          </a:prstGeom>
        </p:spPr>
      </p:pic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 txBox="1">
            <a:spLocks/>
          </p:cNvSpPr>
          <p:nvPr/>
        </p:nvSpPr>
        <p:spPr>
          <a:xfrm>
            <a:off x="1260477" y="2419167"/>
            <a:ext cx="6416673" cy="142402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Geneva" charset="0"/>
                <a:cs typeface="Geneva" charset="0"/>
              </a:defRPr>
            </a:lvl1pPr>
            <a:lvl2pPr marL="541338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2pPr>
            <a:lvl3pPr marL="898525" indent="-27305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3pPr>
            <a:lvl4pPr marL="11652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4pPr>
            <a:lvl5pPr marL="14319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800" dirty="0" smtClean="0"/>
              <a:t>Communicating, exchanging data, controlled, operated by the Vertical Drift Slow Controls </a:t>
            </a:r>
          </a:p>
          <a:p>
            <a:pPr marL="0" indent="0">
              <a:buFont typeface="Arial"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1111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975" y="2136718"/>
            <a:ext cx="6367193" cy="393142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138087"/>
            <a:ext cx="8229600" cy="6471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Introduction. DDCS</a:t>
            </a:r>
            <a:endParaRPr lang="en-US" sz="3200" dirty="0"/>
          </a:p>
        </p:txBody>
      </p:sp>
      <p:sp>
        <p:nvSpPr>
          <p:cNvPr id="45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879219" y="997052"/>
            <a:ext cx="7883523" cy="1688998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/>
              <a:t>The Detector Control System DDCS involves </a:t>
            </a:r>
            <a:r>
              <a:rPr lang="en-GB" sz="1800" dirty="0"/>
              <a:t>all the </a:t>
            </a:r>
            <a:r>
              <a:rPr lang="en-GB" sz="1800" dirty="0" smtClean="0"/>
              <a:t>subsystems and elements </a:t>
            </a:r>
            <a:r>
              <a:rPr lang="en-GB" sz="1800" dirty="0"/>
              <a:t>(hardware and software) that </a:t>
            </a:r>
            <a:r>
              <a:rPr lang="en-GB" sz="1800" dirty="0" smtClean="0"/>
              <a:t>integrate the detector allowing its correct operation and supervision. </a:t>
            </a:r>
          </a:p>
          <a:p>
            <a:pPr algn="just"/>
            <a:endParaRPr lang="en-US" sz="1800" dirty="0"/>
          </a:p>
          <a:p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6227096" y="5945029"/>
            <a:ext cx="28472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solidFill>
                  <a:srgbClr val="104282"/>
                </a:solidFill>
              </a:rPr>
              <a:t>Original from protoDUNE SinglePhase CW 01/2019 </a:t>
            </a:r>
            <a:endParaRPr lang="en-GB" sz="1000" i="1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911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138087"/>
            <a:ext cx="8229600" cy="6471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Introduction. DDSS</a:t>
            </a:r>
            <a:endParaRPr lang="en-US" sz="3200" dirty="0"/>
          </a:p>
        </p:txBody>
      </p:sp>
      <p:sp>
        <p:nvSpPr>
          <p:cNvPr id="45" name="Content Placeholder 8">
            <a:extLst>
              <a:ext uri="{FF2B5EF4-FFF2-40B4-BE49-F238E27FC236}">
                <a16:creationId xmlns:a16="http://schemas.microsoft.com/office/drawing/2014/main" id="{0B85740B-5B6C-4045-89F6-D95516D04AE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800103" y="882752"/>
            <a:ext cx="7883523" cy="1688998"/>
          </a:xfrm>
        </p:spPr>
        <p:txBody>
          <a:bodyPr>
            <a:normAutofit/>
          </a:bodyPr>
          <a:lstStyle/>
          <a:p>
            <a:pPr algn="just"/>
            <a:r>
              <a:rPr lang="en-GB" sz="1800" dirty="0" smtClean="0"/>
              <a:t>The Detector Safety System DDSS assures the safety of the detectors , including all subsystems and elements </a:t>
            </a:r>
            <a:r>
              <a:rPr lang="en-GB" sz="1800" dirty="0"/>
              <a:t>(hardware and software) that </a:t>
            </a:r>
            <a:r>
              <a:rPr lang="en-GB" sz="1800" dirty="0" smtClean="0"/>
              <a:t>integrate the detector, allowing the operation in safe conditions</a:t>
            </a:r>
          </a:p>
          <a:p>
            <a:pPr algn="just"/>
            <a:endParaRPr lang="en-US" sz="1800" dirty="0"/>
          </a:p>
          <a:p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2188687"/>
            <a:ext cx="6325099" cy="403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03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310118"/>
            <a:ext cx="8518524" cy="64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protoDUNE Single Phase Slow Control Layout</a:t>
            </a:r>
            <a:endParaRPr lang="en-US" sz="2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26" y="1193792"/>
            <a:ext cx="8897734" cy="435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11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157718"/>
            <a:ext cx="8518524" cy="64710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protoDUNE Single Phase Slow Control. HV integration Example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3" y="1525130"/>
            <a:ext cx="2054809" cy="35982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544" y="4390368"/>
            <a:ext cx="2199744" cy="17553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4976" y="610384"/>
            <a:ext cx="832588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solidFill>
                  <a:srgbClr val="3C5A77"/>
                </a:solidFill>
              </a:rPr>
              <a:t>The data is transmitted to Real-Time controller, connected and integrated to the SCADA DCS program </a:t>
            </a:r>
            <a:r>
              <a:rPr lang="en-US" sz="1600" dirty="0" smtClean="0">
                <a:solidFill>
                  <a:srgbClr val="3C5A77"/>
                </a:solidFill>
              </a:rPr>
              <a:t>by</a:t>
            </a:r>
            <a:r>
              <a:rPr lang="en-US" sz="1400" dirty="0" smtClean="0">
                <a:solidFill>
                  <a:srgbClr val="3C5A77"/>
                </a:solidFill>
              </a:rPr>
              <a:t> means of the OPC UA driver for HV control, operation and monitor.</a:t>
            </a:r>
          </a:p>
          <a:p>
            <a:pPr marL="285750" indent="-285750" algn="just">
              <a:buFontTx/>
              <a:buChar char="-"/>
            </a:pPr>
            <a:endParaRPr lang="en-US" sz="1400" dirty="0" smtClean="0"/>
          </a:p>
          <a:p>
            <a:pPr marL="285750" indent="-285750" algn="just">
              <a:buFontTx/>
              <a:buChar char="-"/>
            </a:pPr>
            <a:endParaRPr lang="en-GB" sz="1400" dirty="0"/>
          </a:p>
        </p:txBody>
      </p:sp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4801404" y="4318489"/>
            <a:ext cx="2577595" cy="194945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2140" y="6000762"/>
            <a:ext cx="2300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smtClean="0">
                <a:solidFill>
                  <a:srgbClr val="3C5A77"/>
                </a:solidFill>
              </a:rPr>
              <a:t>Ramp up by steps on 20/09/2021 at 9:40 PM</a:t>
            </a:r>
            <a:endParaRPr lang="en-GB" sz="800" i="1" dirty="0">
              <a:solidFill>
                <a:srgbClr val="3C5A77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71960" y="5807150"/>
            <a:ext cx="1800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smtClean="0">
                <a:solidFill>
                  <a:srgbClr val="3C5A77"/>
                </a:solidFill>
              </a:rPr>
              <a:t>Ground Planes &amp; Beam Plug discharge </a:t>
            </a:r>
          </a:p>
          <a:p>
            <a:r>
              <a:rPr lang="en-US" sz="800" i="1" dirty="0" smtClean="0">
                <a:solidFill>
                  <a:srgbClr val="3C5A77"/>
                </a:solidFill>
              </a:rPr>
              <a:t>event on 14/09/2018</a:t>
            </a:r>
            <a:endParaRPr lang="en-GB" sz="800" i="1" dirty="0">
              <a:solidFill>
                <a:srgbClr val="3C5A77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63116" y="1579427"/>
            <a:ext cx="7786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C5A77"/>
                </a:solidFill>
              </a:rPr>
              <a:t>VD SC SCADA</a:t>
            </a:r>
            <a:endParaRPr lang="en-GB" sz="1000" dirty="0">
              <a:solidFill>
                <a:srgbClr val="3C5A77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2890" y="1206767"/>
            <a:ext cx="4606109" cy="294134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453936" y="2207188"/>
            <a:ext cx="14462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solidFill>
                  <a:srgbClr val="3C5A77"/>
                </a:solidFill>
              </a:rPr>
              <a:t>Heinzinger HV Control Panel</a:t>
            </a:r>
            <a:endParaRPr lang="en-GB" sz="800" i="1" dirty="0">
              <a:solidFill>
                <a:srgbClr val="3C5A7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4541" y="1566694"/>
            <a:ext cx="120456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04282"/>
                </a:solidFill>
              </a:rPr>
              <a:t>Slow Control</a:t>
            </a:r>
          </a:p>
          <a:p>
            <a:r>
              <a:rPr lang="en-US" sz="1200" dirty="0" smtClean="0">
                <a:solidFill>
                  <a:srgbClr val="104282"/>
                </a:solidFill>
              </a:rPr>
              <a:t>SCADA Software</a:t>
            </a:r>
            <a:endParaRPr lang="en-GB" sz="1200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ounded Rectangle 73"/>
          <p:cNvSpPr/>
          <p:nvPr/>
        </p:nvSpPr>
        <p:spPr>
          <a:xfrm>
            <a:off x="141245" y="1934831"/>
            <a:ext cx="1171233" cy="225209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Rounded Rectangle 65"/>
          <p:cNvSpPr/>
          <p:nvPr/>
        </p:nvSpPr>
        <p:spPr>
          <a:xfrm>
            <a:off x="3500457" y="891650"/>
            <a:ext cx="1213927" cy="780899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548" y="166775"/>
            <a:ext cx="8706092" cy="647102"/>
          </a:xfrm>
        </p:spPr>
        <p:txBody>
          <a:bodyPr>
            <a:noAutofit/>
          </a:bodyPr>
          <a:lstStyle/>
          <a:p>
            <a:r>
              <a:rPr lang="en-US" sz="2400" dirty="0" smtClean="0"/>
              <a:t>Vertical Drift DUNE Detector Control System Layout. DDCS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4535680" y="3547113"/>
            <a:ext cx="986823" cy="462507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502662" y="3557134"/>
            <a:ext cx="926392" cy="455531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3636452" y="1887387"/>
            <a:ext cx="953133" cy="892115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1899365" y="893859"/>
            <a:ext cx="1276349" cy="696700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>
          <a:xfrm flipV="1">
            <a:off x="141245" y="3038176"/>
            <a:ext cx="8875395" cy="15856"/>
          </a:xfrm>
          <a:prstGeom prst="line">
            <a:avLst/>
          </a:prstGeom>
          <a:ln w="571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49757" y="2779502"/>
            <a:ext cx="18149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32547A"/>
                </a:solidFill>
              </a:rPr>
              <a:t>Vertical Drift Detector </a:t>
            </a:r>
            <a:r>
              <a:rPr lang="en-GB" sz="1000" dirty="0">
                <a:solidFill>
                  <a:srgbClr val="32547A"/>
                </a:solidFill>
              </a:rPr>
              <a:t>Network</a:t>
            </a:r>
            <a:endParaRPr lang="en-US" sz="1000" dirty="0">
              <a:solidFill>
                <a:srgbClr val="32547A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939515" y="3089011"/>
            <a:ext cx="0" cy="463063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898268" y="3089011"/>
            <a:ext cx="0" cy="463063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2122445" y="2180647"/>
            <a:ext cx="1161708" cy="550571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245813" y="2264736"/>
            <a:ext cx="948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Vertical Drift </a:t>
            </a:r>
          </a:p>
          <a:p>
            <a:r>
              <a:rPr lang="en-GB" sz="1000" b="1" dirty="0" smtClean="0"/>
              <a:t>DDCS SCADA</a:t>
            </a:r>
            <a:endParaRPr lang="en-US" sz="1000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734519" y="2747768"/>
            <a:ext cx="0" cy="244058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805" y="1294842"/>
            <a:ext cx="260872" cy="26087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928713" y="919468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Remote &amp; Multiple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session UI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2018710" y="1883692"/>
            <a:ext cx="1062626" cy="3695"/>
          </a:xfrm>
          <a:prstGeom prst="line">
            <a:avLst/>
          </a:prstGeom>
          <a:ln>
            <a:solidFill>
              <a:srgbClr val="FF99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Left-Right Arrow 21"/>
          <p:cNvSpPr/>
          <p:nvPr/>
        </p:nvSpPr>
        <p:spPr>
          <a:xfrm>
            <a:off x="3303250" y="2428563"/>
            <a:ext cx="298736" cy="109413"/>
          </a:xfrm>
          <a:prstGeom prst="leftRightArrow">
            <a:avLst/>
          </a:prstGeom>
          <a:solidFill>
            <a:srgbClr val="3C5A77"/>
          </a:solidFill>
          <a:ln>
            <a:solidFill>
              <a:srgbClr val="3C5A7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923923" y="1887387"/>
            <a:ext cx="0" cy="277338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50971" y="1599062"/>
            <a:ext cx="0" cy="252743"/>
          </a:xfrm>
          <a:prstGeom prst="straightConnector1">
            <a:avLst/>
          </a:prstGeom>
          <a:ln w="15875"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306" y="1283762"/>
            <a:ext cx="274800" cy="274800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>
            <a:off x="2572347" y="1594164"/>
            <a:ext cx="0" cy="252743"/>
          </a:xfrm>
          <a:prstGeom prst="straightConnector1">
            <a:avLst/>
          </a:prstGeom>
          <a:ln w="15875"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616" y="1279789"/>
            <a:ext cx="272574" cy="272574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>
            <a:off x="2122445" y="1607703"/>
            <a:ext cx="0" cy="252743"/>
          </a:xfrm>
          <a:prstGeom prst="straightConnector1">
            <a:avLst/>
          </a:prstGeom>
          <a:ln w="15875"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611" y="1934831"/>
            <a:ext cx="707035" cy="858543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427753" y="3607267"/>
            <a:ext cx="1096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Power Supplies</a:t>
            </a:r>
            <a:r>
              <a:rPr lang="en-GB" sz="1000" b="1" dirty="0"/>
              <a:t> </a:t>
            </a:r>
            <a:r>
              <a:rPr lang="en-GB" sz="800" b="1" dirty="0" smtClean="0"/>
              <a:t>Wiener, </a:t>
            </a:r>
            <a:r>
              <a:rPr lang="en-US" sz="800" b="1" dirty="0" smtClean="0"/>
              <a:t>CAEN Other</a:t>
            </a:r>
            <a:endParaRPr lang="en-US" sz="800" b="1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975879" y="3073099"/>
            <a:ext cx="0" cy="463063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2559763" y="3562346"/>
            <a:ext cx="747916" cy="462507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502083" y="3649043"/>
            <a:ext cx="931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Top Detector</a:t>
            </a:r>
            <a:endParaRPr lang="en-GB" sz="1000" b="1" dirty="0" smtClean="0"/>
          </a:p>
        </p:txBody>
      </p:sp>
      <p:sp>
        <p:nvSpPr>
          <p:cNvPr id="35" name="Rounded Rectangle 34"/>
          <p:cNvSpPr/>
          <p:nvPr/>
        </p:nvSpPr>
        <p:spPr>
          <a:xfrm>
            <a:off x="3453601" y="3562346"/>
            <a:ext cx="962054" cy="462507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3404714" y="3649043"/>
            <a:ext cx="11356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Bottom Detector</a:t>
            </a:r>
            <a:endParaRPr lang="en-GB" sz="1000" b="1" dirty="0" smtClean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980347" y="3073778"/>
            <a:ext cx="0" cy="463063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20482" y="3647864"/>
            <a:ext cx="11230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Photon Detector</a:t>
            </a:r>
            <a:endParaRPr lang="en-GB" sz="1000" b="1" dirty="0" smtClean="0"/>
          </a:p>
        </p:txBody>
      </p:sp>
      <p:sp>
        <p:nvSpPr>
          <p:cNvPr id="39" name="Rounded Rectangle 38"/>
          <p:cNvSpPr/>
          <p:nvPr/>
        </p:nvSpPr>
        <p:spPr>
          <a:xfrm>
            <a:off x="5667695" y="3554179"/>
            <a:ext cx="858281" cy="462507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112362" y="3080844"/>
            <a:ext cx="0" cy="463063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647221" y="3584006"/>
            <a:ext cx="931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High Voltage System</a:t>
            </a:r>
            <a:endParaRPr lang="en-GB" sz="1000" b="1" dirty="0" smtClean="0"/>
          </a:p>
        </p:txBody>
      </p:sp>
      <p:sp>
        <p:nvSpPr>
          <p:cNvPr id="42" name="Rounded Rectangle 41"/>
          <p:cNvSpPr/>
          <p:nvPr/>
        </p:nvSpPr>
        <p:spPr>
          <a:xfrm>
            <a:off x="6684125" y="3554179"/>
            <a:ext cx="858281" cy="462507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7128792" y="3080844"/>
            <a:ext cx="0" cy="463063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673620" y="3505462"/>
            <a:ext cx="931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Instr. &amp; Calibration Systems</a:t>
            </a:r>
            <a:endParaRPr lang="en-GB" sz="1000" b="1" dirty="0" smtClean="0"/>
          </a:p>
        </p:txBody>
      </p:sp>
      <p:sp>
        <p:nvSpPr>
          <p:cNvPr id="45" name="Rounded Rectangle 44"/>
          <p:cNvSpPr/>
          <p:nvPr/>
        </p:nvSpPr>
        <p:spPr>
          <a:xfrm>
            <a:off x="310548" y="3527367"/>
            <a:ext cx="858281" cy="462507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755215" y="3054032"/>
            <a:ext cx="0" cy="463063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90074" y="3552371"/>
            <a:ext cx="9319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DDSS </a:t>
            </a:r>
          </a:p>
          <a:p>
            <a:pPr algn="ctr"/>
            <a:r>
              <a:rPr lang="en-US" sz="800" b="1" dirty="0" smtClean="0"/>
              <a:t>DUNE Detector Safety System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7650321" y="3546948"/>
            <a:ext cx="858281" cy="1147805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8094988" y="3073613"/>
            <a:ext cx="0" cy="463063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637703" y="3617535"/>
            <a:ext cx="93196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Services &amp; Facilities:</a:t>
            </a:r>
          </a:p>
          <a:p>
            <a:pPr algn="ctr"/>
            <a:endParaRPr lang="en-US" sz="800" b="1" dirty="0"/>
          </a:p>
          <a:p>
            <a:pPr algn="ctr"/>
            <a:r>
              <a:rPr lang="en-US" sz="800" b="1" dirty="0" smtClean="0"/>
              <a:t>Electrical</a:t>
            </a:r>
          </a:p>
          <a:p>
            <a:pPr algn="ctr"/>
            <a:r>
              <a:rPr lang="en-US" sz="800" b="1" dirty="0" smtClean="0"/>
              <a:t>Cryostat</a:t>
            </a:r>
          </a:p>
          <a:p>
            <a:pPr algn="ctr"/>
            <a:r>
              <a:rPr lang="en-US" sz="800" b="1" dirty="0" smtClean="0"/>
              <a:t>Cryogenics</a:t>
            </a:r>
          </a:p>
          <a:p>
            <a:pPr algn="ctr"/>
            <a:r>
              <a:rPr lang="en-US" sz="800" b="1" dirty="0" smtClean="0"/>
              <a:t>Environment</a:t>
            </a:r>
          </a:p>
          <a:p>
            <a:pPr algn="ctr"/>
            <a:r>
              <a:rPr lang="en-US" sz="800" b="1" dirty="0" smtClean="0"/>
              <a:t>…</a:t>
            </a:r>
            <a:endParaRPr lang="en-GB" sz="800" b="1" dirty="0" smtClean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108689" y="1689100"/>
            <a:ext cx="0" cy="171347"/>
          </a:xfrm>
          <a:prstGeom prst="straightConnector1">
            <a:avLst/>
          </a:prstGeom>
          <a:ln>
            <a:solidFill>
              <a:srgbClr val="32547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34422" y="863872"/>
            <a:ext cx="1199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WEB User Interface</a:t>
            </a:r>
          </a:p>
          <a:p>
            <a:pPr algn="ctr"/>
            <a:r>
              <a:rPr lang="en-US" sz="1000" dirty="0" smtClean="0"/>
              <a:t>Only Monitoring</a:t>
            </a:r>
            <a:endParaRPr lang="en-US" sz="10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13" y="1210161"/>
            <a:ext cx="549107" cy="41183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088" y="1215811"/>
            <a:ext cx="299589" cy="387273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168" y="1226302"/>
            <a:ext cx="383368" cy="383368"/>
          </a:xfrm>
          <a:prstGeom prst="rect">
            <a:avLst/>
          </a:prstGeom>
        </p:spPr>
      </p:pic>
      <p:sp>
        <p:nvSpPr>
          <p:cNvPr id="75" name="Rounded Rectangle 74"/>
          <p:cNvSpPr/>
          <p:nvPr/>
        </p:nvSpPr>
        <p:spPr>
          <a:xfrm>
            <a:off x="228600" y="2190172"/>
            <a:ext cx="949754" cy="550571"/>
          </a:xfrm>
          <a:prstGeom prst="round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150770" y="2264736"/>
            <a:ext cx="1161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    DDSS SCADA </a:t>
            </a:r>
          </a:p>
          <a:p>
            <a:r>
              <a:rPr lang="en-GB" sz="1000" b="1" dirty="0" smtClean="0"/>
              <a:t> </a:t>
            </a:r>
            <a:r>
              <a:rPr lang="en-US" sz="1000" b="1" dirty="0" smtClean="0"/>
              <a:t>USER INTERFACE</a:t>
            </a:r>
            <a:endParaRPr lang="en-GB" sz="1000" b="1" dirty="0" smtClean="0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753319" y="2757293"/>
            <a:ext cx="0" cy="244058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Left-Right Arrow 79"/>
          <p:cNvSpPr/>
          <p:nvPr/>
        </p:nvSpPr>
        <p:spPr>
          <a:xfrm>
            <a:off x="1346944" y="2410083"/>
            <a:ext cx="765976" cy="98119"/>
          </a:xfrm>
          <a:prstGeom prst="leftRightArrow">
            <a:avLst/>
          </a:prstGeom>
          <a:solidFill>
            <a:srgbClr val="3C5A77"/>
          </a:solidFill>
          <a:ln>
            <a:solidFill>
              <a:srgbClr val="3C5A7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65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92DCE4-0A73-7A4C-8175-BC412D62B0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</a:t>
            </a:r>
            <a:r>
              <a:rPr lang="en-US" dirty="0">
                <a:latin typeface="Helvetica"/>
                <a:cs typeface="Helvetica"/>
              </a:rPr>
              <a:t>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432F5-C60F-3A4E-877C-6930BE3DD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X. Pons | FD2-VD Slow Controls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C0626-1944-4B43-9A41-A6CA24452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8" name="Title 7">
            <a:extLst>
              <a:ext uri="{FF2B5EF4-FFF2-40B4-BE49-F238E27FC236}">
                <a16:creationId xmlns:a16="http://schemas.microsoft.com/office/drawing/2014/main" id="{D710547D-B8A5-9243-BB8D-2C3FF05F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238344"/>
            <a:ext cx="8518524" cy="64710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Vertical Drift DUNE Detector Safety System Layout. DDSS</a:t>
            </a:r>
            <a:endParaRPr lang="en-US" sz="2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57" y="1047749"/>
            <a:ext cx="5059064" cy="52292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135867" y="822801"/>
            <a:ext cx="683668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32547A"/>
                </a:solidFill>
              </a:rPr>
              <a:t>Highly reliable and available, as well simple and robust</a:t>
            </a:r>
          </a:p>
          <a:p>
            <a:pPr marL="285750" indent="-285750" algn="just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32547A"/>
                </a:solidFill>
              </a:rPr>
              <a:t>A cost-effective solution for experiment safety</a:t>
            </a:r>
          </a:p>
          <a:p>
            <a:pPr marL="285750" indent="-285750" algn="just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32547A"/>
                </a:solidFill>
              </a:rPr>
              <a:t>Operated permanently and independently of the </a:t>
            </a:r>
            <a:r>
              <a:rPr lang="en-US" sz="1600" dirty="0" smtClean="0">
                <a:solidFill>
                  <a:srgbClr val="32547A"/>
                </a:solidFill>
              </a:rPr>
              <a:t>DDCS </a:t>
            </a:r>
            <a:r>
              <a:rPr lang="en-US" sz="1600" dirty="0" smtClean="0">
                <a:solidFill>
                  <a:srgbClr val="32547A"/>
                </a:solidFill>
              </a:rPr>
              <a:t>state</a:t>
            </a:r>
          </a:p>
          <a:p>
            <a:pPr marL="285750" indent="-285750" algn="just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32547A"/>
                </a:solidFill>
              </a:rPr>
              <a:t>Able to take the immediate action to protect the equipment</a:t>
            </a:r>
          </a:p>
          <a:p>
            <a:pPr marL="285750" indent="-285750" algn="just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32547A"/>
                </a:solidFill>
              </a:rPr>
              <a:t>Scalable, that it may evolve with the experiments during their assembly, commissioning and operation</a:t>
            </a:r>
          </a:p>
          <a:p>
            <a:pPr marL="285750" indent="-285750" algn="just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32547A"/>
                </a:solidFill>
              </a:rPr>
              <a:t>Maintainable over the lifetime of the experiments</a:t>
            </a:r>
          </a:p>
          <a:p>
            <a:pPr marL="285750" indent="-285750" algn="just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32547A"/>
                </a:solidFill>
              </a:rPr>
              <a:t>Connectable to other detector, subdetector or any other equipment of the detector</a:t>
            </a:r>
            <a:endParaRPr lang="en-GB" sz="1600" dirty="0">
              <a:solidFill>
                <a:srgbClr val="32547A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8721" y="3262927"/>
            <a:ext cx="37438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2547A"/>
                </a:solidFill>
              </a:rPr>
              <a:t>The core of the </a:t>
            </a:r>
            <a:r>
              <a:rPr lang="en-US" sz="1600" dirty="0" smtClean="0">
                <a:solidFill>
                  <a:srgbClr val="32547A"/>
                </a:solidFill>
              </a:rPr>
              <a:t>DDSS </a:t>
            </a:r>
            <a:r>
              <a:rPr lang="en-US" sz="1600" dirty="0" smtClean="0">
                <a:solidFill>
                  <a:srgbClr val="32547A"/>
                </a:solidFill>
              </a:rPr>
              <a:t>is the redundant </a:t>
            </a:r>
            <a:r>
              <a:rPr lang="en-US" sz="1600" dirty="0" smtClean="0">
                <a:solidFill>
                  <a:srgbClr val="32547A"/>
                </a:solidFill>
              </a:rPr>
              <a:t>PLC, e.g. </a:t>
            </a:r>
            <a:r>
              <a:rPr lang="en-US" sz="1600" dirty="0" smtClean="0">
                <a:solidFill>
                  <a:srgbClr val="32547A"/>
                </a:solidFill>
              </a:rPr>
              <a:t>SIEMENS S7-400H.</a:t>
            </a:r>
          </a:p>
          <a:p>
            <a:pPr algn="just"/>
            <a:endParaRPr lang="en-US" sz="1600" dirty="0">
              <a:solidFill>
                <a:srgbClr val="32547A"/>
              </a:solidFill>
            </a:endParaRPr>
          </a:p>
          <a:p>
            <a:pPr algn="just"/>
            <a:r>
              <a:rPr lang="en-US" sz="1600" dirty="0" smtClean="0">
                <a:solidFill>
                  <a:srgbClr val="32547A"/>
                </a:solidFill>
              </a:rPr>
              <a:t>The two S7-400 CPUS synchronized with optical fiber, run the same code, comparing their states, in case of problem in one CPU, the redundant takes over</a:t>
            </a:r>
          </a:p>
          <a:p>
            <a:pPr algn="just"/>
            <a:endParaRPr lang="en-US" sz="1600" dirty="0">
              <a:solidFill>
                <a:srgbClr val="32547A"/>
              </a:solidFill>
            </a:endParaRPr>
          </a:p>
          <a:p>
            <a:pPr algn="just"/>
            <a:r>
              <a:rPr lang="en-US" sz="1600" dirty="0" smtClean="0">
                <a:solidFill>
                  <a:srgbClr val="32547A"/>
                </a:solidFill>
              </a:rPr>
              <a:t>The </a:t>
            </a:r>
            <a:r>
              <a:rPr lang="en-US" sz="1600" dirty="0">
                <a:solidFill>
                  <a:srgbClr val="32547A"/>
                </a:solidFill>
              </a:rPr>
              <a:t>two S7-400 </a:t>
            </a:r>
            <a:r>
              <a:rPr lang="en-US" sz="1600" dirty="0" smtClean="0">
                <a:solidFill>
                  <a:srgbClr val="32547A"/>
                </a:solidFill>
              </a:rPr>
              <a:t>CPUS are mounted in  different locations (e.g. one underground the other in the surface)</a:t>
            </a:r>
          </a:p>
        </p:txBody>
      </p:sp>
    </p:spTree>
    <p:extLst>
      <p:ext uri="{BB962C8B-B14F-4D97-AF65-F5344CB8AC3E}">
        <p14:creationId xmlns:p14="http://schemas.microsoft.com/office/powerpoint/2010/main" val="331221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une Template_051215">
  <a:themeElements>
    <a:clrScheme name="DUNE">
      <a:dk1>
        <a:srgbClr val="BC5F2B"/>
      </a:dk1>
      <a:lt1>
        <a:sysClr val="window" lastClr="FFFFFF"/>
      </a:lt1>
      <a:dk2>
        <a:srgbClr val="3C5A77"/>
      </a:dk2>
      <a:lt2>
        <a:srgbClr val="F37C23"/>
      </a:lt2>
      <a:accent1>
        <a:srgbClr val="4F81B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DUNE_Template</Template>
  <TotalTime>15948</TotalTime>
  <Words>1189</Words>
  <Application>Microsoft Office PowerPoint</Application>
  <PresentationFormat>On-screen Show (4:3)</PresentationFormat>
  <Paragraphs>192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Geneva</vt:lpstr>
      <vt:lpstr>Helvetica</vt:lpstr>
      <vt:lpstr>Lucida Grande</vt:lpstr>
      <vt:lpstr>Dune Template_051215</vt:lpstr>
      <vt:lpstr>LBNF Content-Footer Theme</vt:lpstr>
      <vt:lpstr>FD2-VD DAQ CDR: Slow Control overview and requirements</vt:lpstr>
      <vt:lpstr>Contents</vt:lpstr>
      <vt:lpstr>Introduction</vt:lpstr>
      <vt:lpstr>Introduction. DDCS</vt:lpstr>
      <vt:lpstr>Introduction. DDSS</vt:lpstr>
      <vt:lpstr>protoDUNE Single Phase Slow Control Layout</vt:lpstr>
      <vt:lpstr>protoDUNE Single Phase Slow Control. HV integration Example</vt:lpstr>
      <vt:lpstr>Vertical Drift DUNE Detector Control System Layout. DDCS</vt:lpstr>
      <vt:lpstr>Vertical Drift DUNE Detector Safety System Layout. DDSS</vt:lpstr>
      <vt:lpstr>Slow Control requirement. Connectivity</vt:lpstr>
      <vt:lpstr>Slow Control Requirement. Scalability</vt:lpstr>
      <vt:lpstr>Supervisory or Scada Software Requirements</vt:lpstr>
      <vt:lpstr>Vertical Drift Today. Coldbox</vt:lpstr>
      <vt:lpstr>Vertical Drift Today. Neutrino Test Lab</vt:lpstr>
      <vt:lpstr>PowerPoint Presentation</vt:lpstr>
      <vt:lpstr>PowerPoint Presentation</vt:lpstr>
      <vt:lpstr>OPC (Open Platform Communications)</vt:lpstr>
      <vt:lpstr>PowerPoint Presentation</vt:lpstr>
    </vt:vector>
  </TitlesOfParts>
  <Manager/>
  <Company>Sandbox Studio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 Consortium Activities  (Slides for Eric James presentation to US DUNE of 12/14/2018)</dc:title>
  <dc:subject/>
  <dc:creator>Marco Verzocchi x3289 14304N</dc:creator>
  <cp:keywords/>
  <dc:description>Modified by A. Weber</dc:description>
  <cp:lastModifiedBy>Xavier Pons</cp:lastModifiedBy>
  <cp:revision>199</cp:revision>
  <cp:lastPrinted>2021-06-14T14:36:19Z</cp:lastPrinted>
  <dcterms:created xsi:type="dcterms:W3CDTF">2018-12-12T03:45:49Z</dcterms:created>
  <dcterms:modified xsi:type="dcterms:W3CDTF">2021-06-17T15:16:36Z</dcterms:modified>
  <cp:category/>
</cp:coreProperties>
</file>