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73" r:id="rId2"/>
    <p:sldId id="271" r:id="rId3"/>
    <p:sldId id="257" r:id="rId4"/>
    <p:sldId id="270" r:id="rId5"/>
    <p:sldId id="256" r:id="rId6"/>
    <p:sldId id="269" r:id="rId7"/>
    <p:sldId id="268" r:id="rId8"/>
    <p:sldId id="258" r:id="rId9"/>
    <p:sldId id="259" r:id="rId10"/>
    <p:sldId id="265" r:id="rId11"/>
    <p:sldId id="266" r:id="rId12"/>
    <p:sldId id="267" r:id="rId13"/>
    <p:sldId id="260" r:id="rId14"/>
    <p:sldId id="261" r:id="rId15"/>
    <p:sldId id="262" r:id="rId16"/>
    <p:sldId id="264" r:id="rId17"/>
    <p:sldId id="263" r:id="rId18"/>
    <p:sldId id="272" r:id="rId1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21"/>
    <p:restoredTop sz="96197"/>
  </p:normalViewPr>
  <p:slideViewPr>
    <p:cSldViewPr snapToGrid="0" snapToObjects="1">
      <p:cViewPr varScale="1">
        <p:scale>
          <a:sx n="94" d="100"/>
          <a:sy n="94" d="100"/>
        </p:scale>
        <p:origin x="224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AD2AF7-F9F2-41AB-A765-2B51EB41F29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6C2B46A-2805-48D6-A7E1-B26F4BD327C4}">
      <dgm:prSet/>
      <dgm:spPr/>
      <dgm:t>
        <a:bodyPr/>
        <a:lstStyle/>
        <a:p>
          <a:r>
            <a:rPr lang="en-US"/>
            <a:t>The DAQ/SC consortium is developing solutions for all DUNE detectors, far and near</a:t>
          </a:r>
        </a:p>
      </dgm:t>
    </dgm:pt>
    <dgm:pt modelId="{A320B804-C68D-4AA1-88C0-2BE4D38D9D8A}" type="parTrans" cxnId="{DFB6E765-5D67-49DD-BB54-38173D14BFF9}">
      <dgm:prSet/>
      <dgm:spPr/>
      <dgm:t>
        <a:bodyPr/>
        <a:lstStyle/>
        <a:p>
          <a:endParaRPr lang="en-US"/>
        </a:p>
      </dgm:t>
    </dgm:pt>
    <dgm:pt modelId="{CC1D3134-A211-40AE-BD49-B64F13E25BC5}" type="sibTrans" cxnId="{DFB6E765-5D67-49DD-BB54-38173D14BFF9}">
      <dgm:prSet/>
      <dgm:spPr/>
      <dgm:t>
        <a:bodyPr/>
        <a:lstStyle/>
        <a:p>
          <a:endParaRPr lang="en-US"/>
        </a:p>
      </dgm:t>
    </dgm:pt>
    <dgm:pt modelId="{28A5CC08-871A-46BA-A348-3CB923BD23ED}">
      <dgm:prSet/>
      <dgm:spPr/>
      <dgm:t>
        <a:bodyPr/>
        <a:lstStyle/>
        <a:p>
          <a:r>
            <a:rPr lang="en-US"/>
            <a:t>Interfaces to all detector components are defined uniformly, in order to make this possible</a:t>
          </a:r>
        </a:p>
      </dgm:t>
    </dgm:pt>
    <dgm:pt modelId="{AC2DD1C8-CA20-47B4-9749-DF6E034102A5}" type="parTrans" cxnId="{715F9026-FDDD-489C-AE9B-02C572764ABA}">
      <dgm:prSet/>
      <dgm:spPr/>
      <dgm:t>
        <a:bodyPr/>
        <a:lstStyle/>
        <a:p>
          <a:endParaRPr lang="en-US"/>
        </a:p>
      </dgm:t>
    </dgm:pt>
    <dgm:pt modelId="{462B3DCD-864B-43CD-A3AE-AC4B09FA4EB3}" type="sibTrans" cxnId="{715F9026-FDDD-489C-AE9B-02C572764ABA}">
      <dgm:prSet/>
      <dgm:spPr/>
      <dgm:t>
        <a:bodyPr/>
        <a:lstStyle/>
        <a:p>
          <a:endParaRPr lang="en-US"/>
        </a:p>
      </dgm:t>
    </dgm:pt>
    <dgm:pt modelId="{D47083C3-7624-49A4-9F98-2F0D7C05FB1D}">
      <dgm:prSet/>
      <dgm:spPr/>
      <dgm:t>
        <a:bodyPr/>
        <a:lstStyle/>
        <a:p>
          <a:r>
            <a:rPr lang="en-US"/>
            <a:t>Wherever specific needs require custom interfaces or behaviors, this results in additional effort</a:t>
          </a:r>
        </a:p>
      </dgm:t>
    </dgm:pt>
    <dgm:pt modelId="{0C951979-1CBA-4BAC-9920-387B71FEACF5}" type="parTrans" cxnId="{6F38A0ED-474C-48A4-84C7-30B300A1F150}">
      <dgm:prSet/>
      <dgm:spPr/>
      <dgm:t>
        <a:bodyPr/>
        <a:lstStyle/>
        <a:p>
          <a:endParaRPr lang="en-US"/>
        </a:p>
      </dgm:t>
    </dgm:pt>
    <dgm:pt modelId="{4E1025D0-EE17-43B2-ABA0-B1D314A0437B}" type="sibTrans" cxnId="{6F38A0ED-474C-48A4-84C7-30B300A1F150}">
      <dgm:prSet/>
      <dgm:spPr/>
      <dgm:t>
        <a:bodyPr/>
        <a:lstStyle/>
        <a:p>
          <a:endParaRPr lang="en-US"/>
        </a:p>
      </dgm:t>
    </dgm:pt>
    <dgm:pt modelId="{508660FA-ED99-0442-B211-09329C830A2E}" type="pres">
      <dgm:prSet presAssocID="{C4AD2AF7-F9F2-41AB-A765-2B51EB41F29C}" presName="Name0" presStyleCnt="0">
        <dgm:presLayoutVars>
          <dgm:dir/>
          <dgm:animLvl val="lvl"/>
          <dgm:resizeHandles val="exact"/>
        </dgm:presLayoutVars>
      </dgm:prSet>
      <dgm:spPr/>
    </dgm:pt>
    <dgm:pt modelId="{9AA5A500-3673-164D-9738-D9CDCEEED9B2}" type="pres">
      <dgm:prSet presAssocID="{28A5CC08-871A-46BA-A348-3CB923BD23ED}" presName="boxAndChildren" presStyleCnt="0"/>
      <dgm:spPr/>
    </dgm:pt>
    <dgm:pt modelId="{540DB88C-0DC1-DF44-9E99-F13B5D88F04A}" type="pres">
      <dgm:prSet presAssocID="{28A5CC08-871A-46BA-A348-3CB923BD23ED}" presName="parentTextBox" presStyleLbl="node1" presStyleIdx="0" presStyleCnt="2"/>
      <dgm:spPr/>
    </dgm:pt>
    <dgm:pt modelId="{DC81912F-AD68-B74D-B6A3-8108B3357D30}" type="pres">
      <dgm:prSet presAssocID="{28A5CC08-871A-46BA-A348-3CB923BD23ED}" presName="entireBox" presStyleLbl="node1" presStyleIdx="0" presStyleCnt="2"/>
      <dgm:spPr/>
    </dgm:pt>
    <dgm:pt modelId="{645057F9-4C3A-DE40-81BE-8F64A3218E15}" type="pres">
      <dgm:prSet presAssocID="{28A5CC08-871A-46BA-A348-3CB923BD23ED}" presName="descendantBox" presStyleCnt="0"/>
      <dgm:spPr/>
    </dgm:pt>
    <dgm:pt modelId="{EEF2B8B6-14F7-0043-970D-60137B772033}" type="pres">
      <dgm:prSet presAssocID="{D47083C3-7624-49A4-9F98-2F0D7C05FB1D}" presName="childTextBox" presStyleLbl="fgAccFollowNode1" presStyleIdx="0" presStyleCnt="1">
        <dgm:presLayoutVars>
          <dgm:bulletEnabled val="1"/>
        </dgm:presLayoutVars>
      </dgm:prSet>
      <dgm:spPr/>
    </dgm:pt>
    <dgm:pt modelId="{5AD25D9C-8F24-754D-9BDE-91DD6C57560D}" type="pres">
      <dgm:prSet presAssocID="{CC1D3134-A211-40AE-BD49-B64F13E25BC5}" presName="sp" presStyleCnt="0"/>
      <dgm:spPr/>
    </dgm:pt>
    <dgm:pt modelId="{240C870C-BD14-5B4B-81F6-074D4C077BD4}" type="pres">
      <dgm:prSet presAssocID="{36C2B46A-2805-48D6-A7E1-B26F4BD327C4}" presName="arrowAndChildren" presStyleCnt="0"/>
      <dgm:spPr/>
    </dgm:pt>
    <dgm:pt modelId="{A4096296-6CB9-604F-B5E5-48AC668D20EA}" type="pres">
      <dgm:prSet presAssocID="{36C2B46A-2805-48D6-A7E1-B26F4BD327C4}" presName="parentTextArrow" presStyleLbl="node1" presStyleIdx="1" presStyleCnt="2"/>
      <dgm:spPr/>
    </dgm:pt>
  </dgm:ptLst>
  <dgm:cxnLst>
    <dgm:cxn modelId="{28B73724-0E1A-0543-BB36-5F30827A8C1F}" type="presOf" srcId="{D47083C3-7624-49A4-9F98-2F0D7C05FB1D}" destId="{EEF2B8B6-14F7-0043-970D-60137B772033}" srcOrd="0" destOrd="0" presId="urn:microsoft.com/office/officeart/2005/8/layout/process4"/>
    <dgm:cxn modelId="{715F9026-FDDD-489C-AE9B-02C572764ABA}" srcId="{C4AD2AF7-F9F2-41AB-A765-2B51EB41F29C}" destId="{28A5CC08-871A-46BA-A348-3CB923BD23ED}" srcOrd="1" destOrd="0" parTransId="{AC2DD1C8-CA20-47B4-9749-DF6E034102A5}" sibTransId="{462B3DCD-864B-43CD-A3AE-AC4B09FA4EB3}"/>
    <dgm:cxn modelId="{9CEC8544-CDD1-B142-93DB-FF0F4CBDEA38}" type="presOf" srcId="{C4AD2AF7-F9F2-41AB-A765-2B51EB41F29C}" destId="{508660FA-ED99-0442-B211-09329C830A2E}" srcOrd="0" destOrd="0" presId="urn:microsoft.com/office/officeart/2005/8/layout/process4"/>
    <dgm:cxn modelId="{BBEA1E5B-94EB-0445-9D60-73DFD32315BF}" type="presOf" srcId="{28A5CC08-871A-46BA-A348-3CB923BD23ED}" destId="{DC81912F-AD68-B74D-B6A3-8108B3357D30}" srcOrd="1" destOrd="0" presId="urn:microsoft.com/office/officeart/2005/8/layout/process4"/>
    <dgm:cxn modelId="{DFB6E765-5D67-49DD-BB54-38173D14BFF9}" srcId="{C4AD2AF7-F9F2-41AB-A765-2B51EB41F29C}" destId="{36C2B46A-2805-48D6-A7E1-B26F4BD327C4}" srcOrd="0" destOrd="0" parTransId="{A320B804-C68D-4AA1-88C0-2BE4D38D9D8A}" sibTransId="{CC1D3134-A211-40AE-BD49-B64F13E25BC5}"/>
    <dgm:cxn modelId="{C50F8177-EBE5-7443-BF7B-6C3C63A31858}" type="presOf" srcId="{36C2B46A-2805-48D6-A7E1-B26F4BD327C4}" destId="{A4096296-6CB9-604F-B5E5-48AC668D20EA}" srcOrd="0" destOrd="0" presId="urn:microsoft.com/office/officeart/2005/8/layout/process4"/>
    <dgm:cxn modelId="{7FBE00C9-1FC5-DD43-B069-3C57F12CF604}" type="presOf" srcId="{28A5CC08-871A-46BA-A348-3CB923BD23ED}" destId="{540DB88C-0DC1-DF44-9E99-F13B5D88F04A}" srcOrd="0" destOrd="0" presId="urn:microsoft.com/office/officeart/2005/8/layout/process4"/>
    <dgm:cxn modelId="{6F38A0ED-474C-48A4-84C7-30B300A1F150}" srcId="{28A5CC08-871A-46BA-A348-3CB923BD23ED}" destId="{D47083C3-7624-49A4-9F98-2F0D7C05FB1D}" srcOrd="0" destOrd="0" parTransId="{0C951979-1CBA-4BAC-9920-387B71FEACF5}" sibTransId="{4E1025D0-EE17-43B2-ABA0-B1D314A0437B}"/>
    <dgm:cxn modelId="{D46E876C-61BE-CD4F-B2FA-565F1B28B76B}" type="presParOf" srcId="{508660FA-ED99-0442-B211-09329C830A2E}" destId="{9AA5A500-3673-164D-9738-D9CDCEEED9B2}" srcOrd="0" destOrd="0" presId="urn:microsoft.com/office/officeart/2005/8/layout/process4"/>
    <dgm:cxn modelId="{02E05B69-69F1-9B42-BD72-9E2C10AF7C43}" type="presParOf" srcId="{9AA5A500-3673-164D-9738-D9CDCEEED9B2}" destId="{540DB88C-0DC1-DF44-9E99-F13B5D88F04A}" srcOrd="0" destOrd="0" presId="urn:microsoft.com/office/officeart/2005/8/layout/process4"/>
    <dgm:cxn modelId="{F2A6F9EF-7384-5240-9548-7541958668C5}" type="presParOf" srcId="{9AA5A500-3673-164D-9738-D9CDCEEED9B2}" destId="{DC81912F-AD68-B74D-B6A3-8108B3357D30}" srcOrd="1" destOrd="0" presId="urn:microsoft.com/office/officeart/2005/8/layout/process4"/>
    <dgm:cxn modelId="{94C3F1DC-79FA-B241-A4BB-B5224DC1ACD2}" type="presParOf" srcId="{9AA5A500-3673-164D-9738-D9CDCEEED9B2}" destId="{645057F9-4C3A-DE40-81BE-8F64A3218E15}" srcOrd="2" destOrd="0" presId="urn:microsoft.com/office/officeart/2005/8/layout/process4"/>
    <dgm:cxn modelId="{3D6DA742-507C-5344-AC9E-5AC2C4BE3F95}" type="presParOf" srcId="{645057F9-4C3A-DE40-81BE-8F64A3218E15}" destId="{EEF2B8B6-14F7-0043-970D-60137B772033}" srcOrd="0" destOrd="0" presId="urn:microsoft.com/office/officeart/2005/8/layout/process4"/>
    <dgm:cxn modelId="{CC204FED-3005-5844-8C09-BB41E58E3729}" type="presParOf" srcId="{508660FA-ED99-0442-B211-09329C830A2E}" destId="{5AD25D9C-8F24-754D-9BDE-91DD6C57560D}" srcOrd="1" destOrd="0" presId="urn:microsoft.com/office/officeart/2005/8/layout/process4"/>
    <dgm:cxn modelId="{24E203D7-A640-0B4D-9BD8-10CCA0C0581B}" type="presParOf" srcId="{508660FA-ED99-0442-B211-09329C830A2E}" destId="{240C870C-BD14-5B4B-81F6-074D4C077BD4}" srcOrd="2" destOrd="0" presId="urn:microsoft.com/office/officeart/2005/8/layout/process4"/>
    <dgm:cxn modelId="{67D439D9-693F-1546-B7D7-0C8295924E8C}" type="presParOf" srcId="{240C870C-BD14-5B4B-81F6-074D4C077BD4}" destId="{A4096296-6CB9-604F-B5E5-48AC668D20E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370BCE-0B42-402C-A2A3-BA51DB7086C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8465E70A-1411-4AA8-8C6E-34C792F250D4}">
      <dgm:prSet/>
      <dgm:spPr/>
      <dgm:t>
        <a:bodyPr/>
        <a:lstStyle/>
        <a:p>
          <a:r>
            <a:rPr lang="en-CH"/>
            <a:t>VD DAQ requirements</a:t>
          </a:r>
          <a:endParaRPr lang="en-US"/>
        </a:p>
      </dgm:t>
    </dgm:pt>
    <dgm:pt modelId="{29A98C52-5F67-4F7C-84DD-4ED243833A20}" type="parTrans" cxnId="{6B2B088D-BA12-4EEE-A39E-760753CE2352}">
      <dgm:prSet/>
      <dgm:spPr/>
      <dgm:t>
        <a:bodyPr/>
        <a:lstStyle/>
        <a:p>
          <a:endParaRPr lang="en-US"/>
        </a:p>
      </dgm:t>
    </dgm:pt>
    <dgm:pt modelId="{1737C7D7-495E-40AF-8272-C10BFFA6E00C}" type="sibTrans" cxnId="{6B2B088D-BA12-4EEE-A39E-760753CE2352}">
      <dgm:prSet/>
      <dgm:spPr/>
      <dgm:t>
        <a:bodyPr/>
        <a:lstStyle/>
        <a:p>
          <a:endParaRPr lang="en-US"/>
        </a:p>
      </dgm:t>
    </dgm:pt>
    <dgm:pt modelId="{7D5A87A3-2801-43B4-ADEA-5C6DB28E340B}">
      <dgm:prSet/>
      <dgm:spPr/>
      <dgm:t>
        <a:bodyPr/>
        <a:lstStyle/>
        <a:p>
          <a:r>
            <a:rPr lang="en-GB"/>
            <a:t>Detectors </a:t>
          </a:r>
          <a:endParaRPr lang="en-US"/>
        </a:p>
      </dgm:t>
    </dgm:pt>
    <dgm:pt modelId="{1B291ADD-C7AE-4AA9-B791-BDF669FCD5E9}" type="parTrans" cxnId="{3042B3CA-6851-41DB-BCB3-72E2B8711EF8}">
      <dgm:prSet/>
      <dgm:spPr/>
      <dgm:t>
        <a:bodyPr/>
        <a:lstStyle/>
        <a:p>
          <a:endParaRPr lang="en-US"/>
        </a:p>
      </dgm:t>
    </dgm:pt>
    <dgm:pt modelId="{06D2278A-D854-4F2E-8026-CE7C0D1D41B2}" type="sibTrans" cxnId="{3042B3CA-6851-41DB-BCB3-72E2B8711EF8}">
      <dgm:prSet/>
      <dgm:spPr/>
      <dgm:t>
        <a:bodyPr/>
        <a:lstStyle/>
        <a:p>
          <a:endParaRPr lang="en-US"/>
        </a:p>
      </dgm:t>
    </dgm:pt>
    <dgm:pt modelId="{09EAAEC3-AE15-4EC7-8940-47E059E80E27}">
      <dgm:prSet/>
      <dgm:spPr/>
      <dgm:t>
        <a:bodyPr/>
        <a:lstStyle/>
        <a:p>
          <a:r>
            <a:rPr lang="en-GB"/>
            <a:t>P</a:t>
          </a:r>
          <a:r>
            <a:rPr lang="en-CH"/>
            <a:t>hysics</a:t>
          </a:r>
          <a:endParaRPr lang="en-US"/>
        </a:p>
      </dgm:t>
    </dgm:pt>
    <dgm:pt modelId="{B75C113B-B03A-40FD-890C-5AFF8F6EB1A4}" type="parTrans" cxnId="{4A567936-3BC5-488B-998F-A62EE8685F07}">
      <dgm:prSet/>
      <dgm:spPr/>
      <dgm:t>
        <a:bodyPr/>
        <a:lstStyle/>
        <a:p>
          <a:endParaRPr lang="en-US"/>
        </a:p>
      </dgm:t>
    </dgm:pt>
    <dgm:pt modelId="{A9DFF863-AD97-4315-BB7D-1CAB8BE65D1B}" type="sibTrans" cxnId="{4A567936-3BC5-488B-998F-A62EE8685F07}">
      <dgm:prSet/>
      <dgm:spPr/>
      <dgm:t>
        <a:bodyPr/>
        <a:lstStyle/>
        <a:p>
          <a:endParaRPr lang="en-US"/>
        </a:p>
      </dgm:t>
    </dgm:pt>
    <dgm:pt modelId="{B82892FD-D798-454C-8CE8-90C15EB7C774}">
      <dgm:prSet/>
      <dgm:spPr/>
      <dgm:t>
        <a:bodyPr/>
        <a:lstStyle/>
        <a:p>
          <a:r>
            <a:rPr lang="en-CH"/>
            <a:t>Offline</a:t>
          </a:r>
          <a:endParaRPr lang="en-US"/>
        </a:p>
      </dgm:t>
    </dgm:pt>
    <dgm:pt modelId="{8721219B-F3E3-4FEA-889E-BD67468151AB}" type="parTrans" cxnId="{DD9152AE-9903-48B6-8BBE-796419D01664}">
      <dgm:prSet/>
      <dgm:spPr/>
      <dgm:t>
        <a:bodyPr/>
        <a:lstStyle/>
        <a:p>
          <a:endParaRPr lang="en-US"/>
        </a:p>
      </dgm:t>
    </dgm:pt>
    <dgm:pt modelId="{F0DA30E9-B2DE-4D11-A075-C76CA96B0D24}" type="sibTrans" cxnId="{DD9152AE-9903-48B6-8BBE-796419D01664}">
      <dgm:prSet/>
      <dgm:spPr/>
      <dgm:t>
        <a:bodyPr/>
        <a:lstStyle/>
        <a:p>
          <a:endParaRPr lang="en-US"/>
        </a:p>
      </dgm:t>
    </dgm:pt>
    <dgm:pt modelId="{1D4F38D0-E788-4B86-9203-0C71B747A490}">
      <dgm:prSet/>
      <dgm:spPr/>
      <dgm:t>
        <a:bodyPr/>
        <a:lstStyle/>
        <a:p>
          <a:r>
            <a:rPr lang="en-CH"/>
            <a:t>DAQ interfaces</a:t>
          </a:r>
          <a:endParaRPr lang="en-US"/>
        </a:p>
      </dgm:t>
    </dgm:pt>
    <dgm:pt modelId="{CE1DC510-F407-4D36-99E5-6D535381D72E}" type="parTrans" cxnId="{45A5961F-B19C-4E2B-8342-D61DC04CE34A}">
      <dgm:prSet/>
      <dgm:spPr/>
      <dgm:t>
        <a:bodyPr/>
        <a:lstStyle/>
        <a:p>
          <a:endParaRPr lang="en-US"/>
        </a:p>
      </dgm:t>
    </dgm:pt>
    <dgm:pt modelId="{71A4F3A9-2917-4CB8-A5F6-01B24DC6245C}" type="sibTrans" cxnId="{45A5961F-B19C-4E2B-8342-D61DC04CE34A}">
      <dgm:prSet/>
      <dgm:spPr/>
      <dgm:t>
        <a:bodyPr/>
        <a:lstStyle/>
        <a:p>
          <a:endParaRPr lang="en-US"/>
        </a:p>
      </dgm:t>
    </dgm:pt>
    <dgm:pt modelId="{B609DF8B-06C3-4A16-86B4-C4E14FB805E1}">
      <dgm:prSet/>
      <dgm:spPr/>
      <dgm:t>
        <a:bodyPr/>
        <a:lstStyle/>
        <a:p>
          <a:r>
            <a:rPr lang="en-CH"/>
            <a:t>DAQ overview</a:t>
          </a:r>
          <a:endParaRPr lang="en-US"/>
        </a:p>
      </dgm:t>
    </dgm:pt>
    <dgm:pt modelId="{F5B04717-F45B-48AF-A0FC-72DF8DEBB3AD}" type="parTrans" cxnId="{FD26899E-11F2-4A14-A182-ECCC2BCE9C32}">
      <dgm:prSet/>
      <dgm:spPr/>
      <dgm:t>
        <a:bodyPr/>
        <a:lstStyle/>
        <a:p>
          <a:endParaRPr lang="en-US"/>
        </a:p>
      </dgm:t>
    </dgm:pt>
    <dgm:pt modelId="{09721B9D-372F-46DA-B8E4-56F58114B6E8}" type="sibTrans" cxnId="{FD26899E-11F2-4A14-A182-ECCC2BCE9C32}">
      <dgm:prSet/>
      <dgm:spPr/>
      <dgm:t>
        <a:bodyPr/>
        <a:lstStyle/>
        <a:p>
          <a:endParaRPr lang="en-US"/>
        </a:p>
      </dgm:t>
    </dgm:pt>
    <dgm:pt modelId="{92228385-5B5A-4DDE-9AA7-49EF37CDEEF4}">
      <dgm:prSet/>
      <dgm:spPr/>
      <dgm:t>
        <a:bodyPr/>
        <a:lstStyle/>
        <a:p>
          <a:r>
            <a:rPr lang="en-CH"/>
            <a:t>Subsystems</a:t>
          </a:r>
          <a:endParaRPr lang="en-US"/>
        </a:p>
      </dgm:t>
    </dgm:pt>
    <dgm:pt modelId="{63FAC410-4317-4F56-862F-32B62FD1EE5D}" type="parTrans" cxnId="{3E03A1C7-19B8-4387-AF47-4DBFEB3C5DEE}">
      <dgm:prSet/>
      <dgm:spPr/>
      <dgm:t>
        <a:bodyPr/>
        <a:lstStyle/>
        <a:p>
          <a:endParaRPr lang="en-US"/>
        </a:p>
      </dgm:t>
    </dgm:pt>
    <dgm:pt modelId="{D1A352D5-F556-4D6E-B49E-6EA2DD821402}" type="sibTrans" cxnId="{3E03A1C7-19B8-4387-AF47-4DBFEB3C5DEE}">
      <dgm:prSet/>
      <dgm:spPr/>
      <dgm:t>
        <a:bodyPr/>
        <a:lstStyle/>
        <a:p>
          <a:endParaRPr lang="en-US"/>
        </a:p>
      </dgm:t>
    </dgm:pt>
    <dgm:pt modelId="{5B91935B-B262-4923-9E41-F047B8821DDC}">
      <dgm:prSet/>
      <dgm:spPr/>
      <dgm:t>
        <a:bodyPr/>
        <a:lstStyle/>
        <a:p>
          <a:r>
            <a:rPr lang="en-CH"/>
            <a:t>Components</a:t>
          </a:r>
          <a:endParaRPr lang="en-US"/>
        </a:p>
      </dgm:t>
    </dgm:pt>
    <dgm:pt modelId="{7C39F1C3-3235-4995-A306-0C9EE7513B32}" type="parTrans" cxnId="{53D4CB1B-601F-4652-9FBF-EFA2BFED52EF}">
      <dgm:prSet/>
      <dgm:spPr/>
      <dgm:t>
        <a:bodyPr/>
        <a:lstStyle/>
        <a:p>
          <a:endParaRPr lang="en-US"/>
        </a:p>
      </dgm:t>
    </dgm:pt>
    <dgm:pt modelId="{213D86C9-7664-42F2-88E2-DF0110787A2D}" type="sibTrans" cxnId="{53D4CB1B-601F-4652-9FBF-EFA2BFED52EF}">
      <dgm:prSet/>
      <dgm:spPr/>
      <dgm:t>
        <a:bodyPr/>
        <a:lstStyle/>
        <a:p>
          <a:endParaRPr lang="en-US"/>
        </a:p>
      </dgm:t>
    </dgm:pt>
    <dgm:pt modelId="{B81F276F-E3E9-461E-A7AB-2E39344C3591}" type="pres">
      <dgm:prSet presAssocID="{F1370BCE-0B42-402C-A2A3-BA51DB7086CD}" presName="root" presStyleCnt="0">
        <dgm:presLayoutVars>
          <dgm:dir/>
          <dgm:resizeHandles val="exact"/>
        </dgm:presLayoutVars>
      </dgm:prSet>
      <dgm:spPr/>
    </dgm:pt>
    <dgm:pt modelId="{B426A583-3ECB-466E-8B10-1725DF1C9F5F}" type="pres">
      <dgm:prSet presAssocID="{8465E70A-1411-4AA8-8C6E-34C792F250D4}" presName="compNode" presStyleCnt="0"/>
      <dgm:spPr/>
    </dgm:pt>
    <dgm:pt modelId="{7998151D-CA79-4F8B-B10A-E2D6170D191C}" type="pres">
      <dgm:prSet presAssocID="{8465E70A-1411-4AA8-8C6E-34C792F250D4}" presName="bgRect" presStyleLbl="bgShp" presStyleIdx="0" presStyleCnt="3"/>
      <dgm:spPr/>
    </dgm:pt>
    <dgm:pt modelId="{C5D13E4B-97C1-4E34-9C86-E9A028C25844}" type="pres">
      <dgm:prSet presAssocID="{8465E70A-1411-4AA8-8C6E-34C792F250D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50CAE4D-C845-4D35-B6DF-E74A924D1769}" type="pres">
      <dgm:prSet presAssocID="{8465E70A-1411-4AA8-8C6E-34C792F250D4}" presName="spaceRect" presStyleCnt="0"/>
      <dgm:spPr/>
    </dgm:pt>
    <dgm:pt modelId="{71F98564-3BA3-4556-A8CC-05825E78B626}" type="pres">
      <dgm:prSet presAssocID="{8465E70A-1411-4AA8-8C6E-34C792F250D4}" presName="parTx" presStyleLbl="revTx" presStyleIdx="0" presStyleCnt="5">
        <dgm:presLayoutVars>
          <dgm:chMax val="0"/>
          <dgm:chPref val="0"/>
        </dgm:presLayoutVars>
      </dgm:prSet>
      <dgm:spPr/>
    </dgm:pt>
    <dgm:pt modelId="{BF6E3066-91BE-4362-9016-CE136DD9BDA3}" type="pres">
      <dgm:prSet presAssocID="{8465E70A-1411-4AA8-8C6E-34C792F250D4}" presName="desTx" presStyleLbl="revTx" presStyleIdx="1" presStyleCnt="5">
        <dgm:presLayoutVars/>
      </dgm:prSet>
      <dgm:spPr/>
    </dgm:pt>
    <dgm:pt modelId="{BEC8F0F9-F147-415D-846B-09D46E962912}" type="pres">
      <dgm:prSet presAssocID="{1737C7D7-495E-40AF-8272-C10BFFA6E00C}" presName="sibTrans" presStyleCnt="0"/>
      <dgm:spPr/>
    </dgm:pt>
    <dgm:pt modelId="{00FF7CDC-A1B2-4908-A86B-8D4893C759A3}" type="pres">
      <dgm:prSet presAssocID="{1D4F38D0-E788-4B86-9203-0C71B747A490}" presName="compNode" presStyleCnt="0"/>
      <dgm:spPr/>
    </dgm:pt>
    <dgm:pt modelId="{1C3B3F2E-441B-43BB-9C4E-A4D830B13E77}" type="pres">
      <dgm:prSet presAssocID="{1D4F38D0-E788-4B86-9203-0C71B747A490}" presName="bgRect" presStyleLbl="bgShp" presStyleIdx="1" presStyleCnt="3"/>
      <dgm:spPr/>
    </dgm:pt>
    <dgm:pt modelId="{8E524098-7127-4CEE-BF7C-3F54C832B4E9}" type="pres">
      <dgm:prSet presAssocID="{1D4F38D0-E788-4B86-9203-0C71B747A49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1592F3E4-967D-466A-B515-E971167EA7BE}" type="pres">
      <dgm:prSet presAssocID="{1D4F38D0-E788-4B86-9203-0C71B747A490}" presName="spaceRect" presStyleCnt="0"/>
      <dgm:spPr/>
    </dgm:pt>
    <dgm:pt modelId="{642FE541-2F6A-4056-BBC3-837CD2572AD1}" type="pres">
      <dgm:prSet presAssocID="{1D4F38D0-E788-4B86-9203-0C71B747A490}" presName="parTx" presStyleLbl="revTx" presStyleIdx="2" presStyleCnt="5">
        <dgm:presLayoutVars>
          <dgm:chMax val="0"/>
          <dgm:chPref val="0"/>
        </dgm:presLayoutVars>
      </dgm:prSet>
      <dgm:spPr/>
    </dgm:pt>
    <dgm:pt modelId="{6BA08734-8405-4C44-9D6F-B9CD5946824E}" type="pres">
      <dgm:prSet presAssocID="{71A4F3A9-2917-4CB8-A5F6-01B24DC6245C}" presName="sibTrans" presStyleCnt="0"/>
      <dgm:spPr/>
    </dgm:pt>
    <dgm:pt modelId="{B2D5616A-C2E2-4630-9E3B-E761F77D8CC6}" type="pres">
      <dgm:prSet presAssocID="{B609DF8B-06C3-4A16-86B4-C4E14FB805E1}" presName="compNode" presStyleCnt="0"/>
      <dgm:spPr/>
    </dgm:pt>
    <dgm:pt modelId="{BE4C3E6C-9551-4367-B64C-2CD83D8A67E6}" type="pres">
      <dgm:prSet presAssocID="{B609DF8B-06C3-4A16-86B4-C4E14FB805E1}" presName="bgRect" presStyleLbl="bgShp" presStyleIdx="2" presStyleCnt="3"/>
      <dgm:spPr/>
    </dgm:pt>
    <dgm:pt modelId="{F576EF8A-4551-44EE-9937-03A4C37A522E}" type="pres">
      <dgm:prSet presAssocID="{B609DF8B-06C3-4A16-86B4-C4E14FB805E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EBC993CE-601F-497D-98F7-41F9BB9E2B8A}" type="pres">
      <dgm:prSet presAssocID="{B609DF8B-06C3-4A16-86B4-C4E14FB805E1}" presName="spaceRect" presStyleCnt="0"/>
      <dgm:spPr/>
    </dgm:pt>
    <dgm:pt modelId="{4ABAE08F-1E79-4A4F-B4C6-1E17089B7D70}" type="pres">
      <dgm:prSet presAssocID="{B609DF8B-06C3-4A16-86B4-C4E14FB805E1}" presName="parTx" presStyleLbl="revTx" presStyleIdx="3" presStyleCnt="5">
        <dgm:presLayoutVars>
          <dgm:chMax val="0"/>
          <dgm:chPref val="0"/>
        </dgm:presLayoutVars>
      </dgm:prSet>
      <dgm:spPr/>
    </dgm:pt>
    <dgm:pt modelId="{3A2BFC8C-F9A7-4E6B-87E2-1CFA0F7E5103}" type="pres">
      <dgm:prSet presAssocID="{B609DF8B-06C3-4A16-86B4-C4E14FB805E1}" presName="desTx" presStyleLbl="revTx" presStyleIdx="4" presStyleCnt="5">
        <dgm:presLayoutVars/>
      </dgm:prSet>
      <dgm:spPr/>
    </dgm:pt>
  </dgm:ptLst>
  <dgm:cxnLst>
    <dgm:cxn modelId="{39DEA504-F28A-E446-BEB8-89BBD01C9020}" type="presOf" srcId="{5B91935B-B262-4923-9E41-F047B8821DDC}" destId="{3A2BFC8C-F9A7-4E6B-87E2-1CFA0F7E5103}" srcOrd="0" destOrd="1" presId="urn:microsoft.com/office/officeart/2018/2/layout/IconVerticalSolidList"/>
    <dgm:cxn modelId="{53D4CB1B-601F-4652-9FBF-EFA2BFED52EF}" srcId="{B609DF8B-06C3-4A16-86B4-C4E14FB805E1}" destId="{5B91935B-B262-4923-9E41-F047B8821DDC}" srcOrd="1" destOrd="0" parTransId="{7C39F1C3-3235-4995-A306-0C9EE7513B32}" sibTransId="{213D86C9-7664-42F2-88E2-DF0110787A2D}"/>
    <dgm:cxn modelId="{45A5961F-B19C-4E2B-8342-D61DC04CE34A}" srcId="{F1370BCE-0B42-402C-A2A3-BA51DB7086CD}" destId="{1D4F38D0-E788-4B86-9203-0C71B747A490}" srcOrd="1" destOrd="0" parTransId="{CE1DC510-F407-4D36-99E5-6D535381D72E}" sibTransId="{71A4F3A9-2917-4CB8-A5F6-01B24DC6245C}"/>
    <dgm:cxn modelId="{CEC85334-5FC8-BF4E-9E7E-B8DB2D2A229B}" type="presOf" srcId="{09EAAEC3-AE15-4EC7-8940-47E059E80E27}" destId="{BF6E3066-91BE-4362-9016-CE136DD9BDA3}" srcOrd="0" destOrd="1" presId="urn:microsoft.com/office/officeart/2018/2/layout/IconVerticalSolidList"/>
    <dgm:cxn modelId="{4A567936-3BC5-488B-998F-A62EE8685F07}" srcId="{8465E70A-1411-4AA8-8C6E-34C792F250D4}" destId="{09EAAEC3-AE15-4EC7-8940-47E059E80E27}" srcOrd="1" destOrd="0" parTransId="{B75C113B-B03A-40FD-890C-5AFF8F6EB1A4}" sibTransId="{A9DFF863-AD97-4315-BB7D-1CAB8BE65D1B}"/>
    <dgm:cxn modelId="{6F77C565-AAA5-704E-8D75-EB7823F86D87}" type="presOf" srcId="{8465E70A-1411-4AA8-8C6E-34C792F250D4}" destId="{71F98564-3BA3-4556-A8CC-05825E78B626}" srcOrd="0" destOrd="0" presId="urn:microsoft.com/office/officeart/2018/2/layout/IconVerticalSolidList"/>
    <dgm:cxn modelId="{633E3F7B-6C11-F54F-A4AC-90B812FB7D86}" type="presOf" srcId="{1D4F38D0-E788-4B86-9203-0C71B747A490}" destId="{642FE541-2F6A-4056-BBC3-837CD2572AD1}" srcOrd="0" destOrd="0" presId="urn:microsoft.com/office/officeart/2018/2/layout/IconVerticalSolidList"/>
    <dgm:cxn modelId="{21C7C481-D3FC-2F41-A6F2-A8114DFD927E}" type="presOf" srcId="{B82892FD-D798-454C-8CE8-90C15EB7C774}" destId="{BF6E3066-91BE-4362-9016-CE136DD9BDA3}" srcOrd="0" destOrd="2" presId="urn:microsoft.com/office/officeart/2018/2/layout/IconVerticalSolidList"/>
    <dgm:cxn modelId="{6B2B088D-BA12-4EEE-A39E-760753CE2352}" srcId="{F1370BCE-0B42-402C-A2A3-BA51DB7086CD}" destId="{8465E70A-1411-4AA8-8C6E-34C792F250D4}" srcOrd="0" destOrd="0" parTransId="{29A98C52-5F67-4F7C-84DD-4ED243833A20}" sibTransId="{1737C7D7-495E-40AF-8272-C10BFFA6E00C}"/>
    <dgm:cxn modelId="{5D02FA95-7350-F24A-BF67-4332359A92F9}" type="presOf" srcId="{F1370BCE-0B42-402C-A2A3-BA51DB7086CD}" destId="{B81F276F-E3E9-461E-A7AB-2E39344C3591}" srcOrd="0" destOrd="0" presId="urn:microsoft.com/office/officeart/2018/2/layout/IconVerticalSolidList"/>
    <dgm:cxn modelId="{FD26899E-11F2-4A14-A182-ECCC2BCE9C32}" srcId="{F1370BCE-0B42-402C-A2A3-BA51DB7086CD}" destId="{B609DF8B-06C3-4A16-86B4-C4E14FB805E1}" srcOrd="2" destOrd="0" parTransId="{F5B04717-F45B-48AF-A0FC-72DF8DEBB3AD}" sibTransId="{09721B9D-372F-46DA-B8E4-56F58114B6E8}"/>
    <dgm:cxn modelId="{213A8FA2-6994-E64E-85E5-E24544EB9872}" type="presOf" srcId="{B609DF8B-06C3-4A16-86B4-C4E14FB805E1}" destId="{4ABAE08F-1E79-4A4F-B4C6-1E17089B7D70}" srcOrd="0" destOrd="0" presId="urn:microsoft.com/office/officeart/2018/2/layout/IconVerticalSolidList"/>
    <dgm:cxn modelId="{DD9152AE-9903-48B6-8BBE-796419D01664}" srcId="{8465E70A-1411-4AA8-8C6E-34C792F250D4}" destId="{B82892FD-D798-454C-8CE8-90C15EB7C774}" srcOrd="2" destOrd="0" parTransId="{8721219B-F3E3-4FEA-889E-BD67468151AB}" sibTransId="{F0DA30E9-B2DE-4D11-A075-C76CA96B0D24}"/>
    <dgm:cxn modelId="{3E03A1C7-19B8-4387-AF47-4DBFEB3C5DEE}" srcId="{B609DF8B-06C3-4A16-86B4-C4E14FB805E1}" destId="{92228385-5B5A-4DDE-9AA7-49EF37CDEEF4}" srcOrd="0" destOrd="0" parTransId="{63FAC410-4317-4F56-862F-32B62FD1EE5D}" sibTransId="{D1A352D5-F556-4D6E-B49E-6EA2DD821402}"/>
    <dgm:cxn modelId="{3042B3CA-6851-41DB-BCB3-72E2B8711EF8}" srcId="{8465E70A-1411-4AA8-8C6E-34C792F250D4}" destId="{7D5A87A3-2801-43B4-ADEA-5C6DB28E340B}" srcOrd="0" destOrd="0" parTransId="{1B291ADD-C7AE-4AA9-B791-BDF669FCD5E9}" sibTransId="{06D2278A-D854-4F2E-8026-CE7C0D1D41B2}"/>
    <dgm:cxn modelId="{56399FF3-388A-424F-B0B9-C6F1DA50C8AF}" type="presOf" srcId="{7D5A87A3-2801-43B4-ADEA-5C6DB28E340B}" destId="{BF6E3066-91BE-4362-9016-CE136DD9BDA3}" srcOrd="0" destOrd="0" presId="urn:microsoft.com/office/officeart/2018/2/layout/IconVerticalSolidList"/>
    <dgm:cxn modelId="{48A9DEFB-E44C-5D44-9BDF-E7AF4FC543BD}" type="presOf" srcId="{92228385-5B5A-4DDE-9AA7-49EF37CDEEF4}" destId="{3A2BFC8C-F9A7-4E6B-87E2-1CFA0F7E5103}" srcOrd="0" destOrd="0" presId="urn:microsoft.com/office/officeart/2018/2/layout/IconVerticalSolidList"/>
    <dgm:cxn modelId="{97DF34C0-DDED-9C4E-96C6-1313303F507D}" type="presParOf" srcId="{B81F276F-E3E9-461E-A7AB-2E39344C3591}" destId="{B426A583-3ECB-466E-8B10-1725DF1C9F5F}" srcOrd="0" destOrd="0" presId="urn:microsoft.com/office/officeart/2018/2/layout/IconVerticalSolidList"/>
    <dgm:cxn modelId="{F7EC667F-AC2B-4F49-A624-92F20E25ADD5}" type="presParOf" srcId="{B426A583-3ECB-466E-8B10-1725DF1C9F5F}" destId="{7998151D-CA79-4F8B-B10A-E2D6170D191C}" srcOrd="0" destOrd="0" presId="urn:microsoft.com/office/officeart/2018/2/layout/IconVerticalSolidList"/>
    <dgm:cxn modelId="{F20C258B-ED71-0244-9BE6-174556199D92}" type="presParOf" srcId="{B426A583-3ECB-466E-8B10-1725DF1C9F5F}" destId="{C5D13E4B-97C1-4E34-9C86-E9A028C25844}" srcOrd="1" destOrd="0" presId="urn:microsoft.com/office/officeart/2018/2/layout/IconVerticalSolidList"/>
    <dgm:cxn modelId="{710F8820-D479-D345-B25B-E7021B1E043F}" type="presParOf" srcId="{B426A583-3ECB-466E-8B10-1725DF1C9F5F}" destId="{D50CAE4D-C845-4D35-B6DF-E74A924D1769}" srcOrd="2" destOrd="0" presId="urn:microsoft.com/office/officeart/2018/2/layout/IconVerticalSolidList"/>
    <dgm:cxn modelId="{8D2F4589-774D-5049-B4C5-7F970D9806ED}" type="presParOf" srcId="{B426A583-3ECB-466E-8B10-1725DF1C9F5F}" destId="{71F98564-3BA3-4556-A8CC-05825E78B626}" srcOrd="3" destOrd="0" presId="urn:microsoft.com/office/officeart/2018/2/layout/IconVerticalSolidList"/>
    <dgm:cxn modelId="{AF4289A1-987E-E24E-B276-11C48C95404B}" type="presParOf" srcId="{B426A583-3ECB-466E-8B10-1725DF1C9F5F}" destId="{BF6E3066-91BE-4362-9016-CE136DD9BDA3}" srcOrd="4" destOrd="0" presId="urn:microsoft.com/office/officeart/2018/2/layout/IconVerticalSolidList"/>
    <dgm:cxn modelId="{2CBCA16B-1885-7E40-84CD-AFE470996A56}" type="presParOf" srcId="{B81F276F-E3E9-461E-A7AB-2E39344C3591}" destId="{BEC8F0F9-F147-415D-846B-09D46E962912}" srcOrd="1" destOrd="0" presId="urn:microsoft.com/office/officeart/2018/2/layout/IconVerticalSolidList"/>
    <dgm:cxn modelId="{13A390A2-B8A0-7A42-96C1-8F2365098B89}" type="presParOf" srcId="{B81F276F-E3E9-461E-A7AB-2E39344C3591}" destId="{00FF7CDC-A1B2-4908-A86B-8D4893C759A3}" srcOrd="2" destOrd="0" presId="urn:microsoft.com/office/officeart/2018/2/layout/IconVerticalSolidList"/>
    <dgm:cxn modelId="{4E2CDDB6-A7BE-4149-B077-CEC4B4EACD81}" type="presParOf" srcId="{00FF7CDC-A1B2-4908-A86B-8D4893C759A3}" destId="{1C3B3F2E-441B-43BB-9C4E-A4D830B13E77}" srcOrd="0" destOrd="0" presId="urn:microsoft.com/office/officeart/2018/2/layout/IconVerticalSolidList"/>
    <dgm:cxn modelId="{DE2EBC3E-A080-5C46-A31D-4339E3EE1F14}" type="presParOf" srcId="{00FF7CDC-A1B2-4908-A86B-8D4893C759A3}" destId="{8E524098-7127-4CEE-BF7C-3F54C832B4E9}" srcOrd="1" destOrd="0" presId="urn:microsoft.com/office/officeart/2018/2/layout/IconVerticalSolidList"/>
    <dgm:cxn modelId="{EC58E08B-4B00-3043-BA60-EFD068D1650F}" type="presParOf" srcId="{00FF7CDC-A1B2-4908-A86B-8D4893C759A3}" destId="{1592F3E4-967D-466A-B515-E971167EA7BE}" srcOrd="2" destOrd="0" presId="urn:microsoft.com/office/officeart/2018/2/layout/IconVerticalSolidList"/>
    <dgm:cxn modelId="{B79EFC19-547E-5742-B9ED-0FDDFCEB13A3}" type="presParOf" srcId="{00FF7CDC-A1B2-4908-A86B-8D4893C759A3}" destId="{642FE541-2F6A-4056-BBC3-837CD2572AD1}" srcOrd="3" destOrd="0" presId="urn:microsoft.com/office/officeart/2018/2/layout/IconVerticalSolidList"/>
    <dgm:cxn modelId="{8EE86731-7467-3D41-8AD3-57FB44157451}" type="presParOf" srcId="{B81F276F-E3E9-461E-A7AB-2E39344C3591}" destId="{6BA08734-8405-4C44-9D6F-B9CD5946824E}" srcOrd="3" destOrd="0" presId="urn:microsoft.com/office/officeart/2018/2/layout/IconVerticalSolidList"/>
    <dgm:cxn modelId="{8B3B7386-0FF4-864B-9E76-1892E7FC0EF3}" type="presParOf" srcId="{B81F276F-E3E9-461E-A7AB-2E39344C3591}" destId="{B2D5616A-C2E2-4630-9E3B-E761F77D8CC6}" srcOrd="4" destOrd="0" presId="urn:microsoft.com/office/officeart/2018/2/layout/IconVerticalSolidList"/>
    <dgm:cxn modelId="{94EC7648-0077-564B-81FF-825E1E5FCC9E}" type="presParOf" srcId="{B2D5616A-C2E2-4630-9E3B-E761F77D8CC6}" destId="{BE4C3E6C-9551-4367-B64C-2CD83D8A67E6}" srcOrd="0" destOrd="0" presId="urn:microsoft.com/office/officeart/2018/2/layout/IconVerticalSolidList"/>
    <dgm:cxn modelId="{10413935-6959-DB4B-892F-4DE117AD46DB}" type="presParOf" srcId="{B2D5616A-C2E2-4630-9E3B-E761F77D8CC6}" destId="{F576EF8A-4551-44EE-9937-03A4C37A522E}" srcOrd="1" destOrd="0" presId="urn:microsoft.com/office/officeart/2018/2/layout/IconVerticalSolidList"/>
    <dgm:cxn modelId="{1BA14B62-87AC-4F4C-9E86-B1B5E101AE77}" type="presParOf" srcId="{B2D5616A-C2E2-4630-9E3B-E761F77D8CC6}" destId="{EBC993CE-601F-497D-98F7-41F9BB9E2B8A}" srcOrd="2" destOrd="0" presId="urn:microsoft.com/office/officeart/2018/2/layout/IconVerticalSolidList"/>
    <dgm:cxn modelId="{9E02B7F4-3A44-B94C-B9C7-9C771BEAAB40}" type="presParOf" srcId="{B2D5616A-C2E2-4630-9E3B-E761F77D8CC6}" destId="{4ABAE08F-1E79-4A4F-B4C6-1E17089B7D70}" srcOrd="3" destOrd="0" presId="urn:microsoft.com/office/officeart/2018/2/layout/IconVerticalSolidList"/>
    <dgm:cxn modelId="{95A041BA-9A59-5840-9DB9-D94E8501D85F}" type="presParOf" srcId="{B2D5616A-C2E2-4630-9E3B-E761F77D8CC6}" destId="{3A2BFC8C-F9A7-4E6B-87E2-1CFA0F7E5103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558221-981B-4CBA-B415-130BDAD5645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7C898F-CE16-462F-91AA-897A593F6849}">
      <dgm:prSet/>
      <dgm:spPr/>
      <dgm:t>
        <a:bodyPr/>
        <a:lstStyle/>
        <a:p>
          <a:r>
            <a:rPr lang="en-CH" dirty="0"/>
            <a:t>Protocols ↔ detector electronics</a:t>
          </a:r>
          <a:endParaRPr lang="en-US" dirty="0"/>
        </a:p>
      </dgm:t>
    </dgm:pt>
    <dgm:pt modelId="{0A33CB18-E8B4-4870-81A7-C58272B52F9B}" type="parTrans" cxnId="{BD93BF10-F6B2-495F-8083-5143916C82FC}">
      <dgm:prSet/>
      <dgm:spPr/>
      <dgm:t>
        <a:bodyPr/>
        <a:lstStyle/>
        <a:p>
          <a:endParaRPr lang="en-US"/>
        </a:p>
      </dgm:t>
    </dgm:pt>
    <dgm:pt modelId="{3F146350-32FF-4611-BCD8-8FA4873C037B}" type="sibTrans" cxnId="{BD93BF10-F6B2-495F-8083-5143916C82FC}">
      <dgm:prSet/>
      <dgm:spPr/>
      <dgm:t>
        <a:bodyPr/>
        <a:lstStyle/>
        <a:p>
          <a:endParaRPr lang="en-US"/>
        </a:p>
      </dgm:t>
    </dgm:pt>
    <dgm:pt modelId="{DC56AE24-50D7-054F-8B58-3A52E008CDCC}">
      <dgm:prSet/>
      <dgm:spPr/>
      <dgm:t>
        <a:bodyPr/>
        <a:lstStyle/>
        <a:p>
          <a:r>
            <a:rPr lang="en-US" dirty="0"/>
            <a:t>Trigger strategy </a:t>
          </a:r>
          <a:r>
            <a:rPr lang="en-CH" dirty="0"/>
            <a:t>↔ Physics groups</a:t>
          </a:r>
          <a:endParaRPr lang="en-US" dirty="0"/>
        </a:p>
      </dgm:t>
    </dgm:pt>
    <dgm:pt modelId="{B0EB29F7-02BD-4447-98CA-981E7E3F406A}" type="parTrans" cxnId="{E33A1ABB-8FD8-E945-A55E-36CFAF6A0566}">
      <dgm:prSet/>
      <dgm:spPr/>
      <dgm:t>
        <a:bodyPr/>
        <a:lstStyle/>
        <a:p>
          <a:endParaRPr lang="en-GB"/>
        </a:p>
      </dgm:t>
    </dgm:pt>
    <dgm:pt modelId="{46DC54AC-F1CC-3E49-9DD7-E589650CFFB0}" type="sibTrans" cxnId="{E33A1ABB-8FD8-E945-A55E-36CFAF6A0566}">
      <dgm:prSet/>
      <dgm:spPr/>
      <dgm:t>
        <a:bodyPr/>
        <a:lstStyle/>
        <a:p>
          <a:endParaRPr lang="en-GB"/>
        </a:p>
      </dgm:t>
    </dgm:pt>
    <dgm:pt modelId="{F27E2BDB-E611-7343-8E4D-565CAED6C186}">
      <dgm:prSet/>
      <dgm:spPr/>
      <dgm:t>
        <a:bodyPr/>
        <a:lstStyle/>
        <a:p>
          <a:r>
            <a:rPr lang="en-CH" dirty="0"/>
            <a:t>Data formats, conditions ↔  offline computing</a:t>
          </a:r>
          <a:endParaRPr lang="en-US" dirty="0"/>
        </a:p>
      </dgm:t>
    </dgm:pt>
    <dgm:pt modelId="{307B9BF9-41BA-5241-B1B4-D1328358DE20}" type="parTrans" cxnId="{4AD03FEF-0ED4-1C4D-B36C-22C31118C769}">
      <dgm:prSet/>
      <dgm:spPr/>
      <dgm:t>
        <a:bodyPr/>
        <a:lstStyle/>
        <a:p>
          <a:endParaRPr lang="en-GB"/>
        </a:p>
      </dgm:t>
    </dgm:pt>
    <dgm:pt modelId="{4B8273ED-8E43-2A40-AD57-9D7A9378BFD9}" type="sibTrans" cxnId="{4AD03FEF-0ED4-1C4D-B36C-22C31118C769}">
      <dgm:prSet/>
      <dgm:spPr/>
      <dgm:t>
        <a:bodyPr/>
        <a:lstStyle/>
        <a:p>
          <a:endParaRPr lang="en-GB"/>
        </a:p>
      </dgm:t>
    </dgm:pt>
    <dgm:pt modelId="{57C56B71-13A2-634E-B062-D5AD0A89CA08}">
      <dgm:prSet/>
      <dgm:spPr/>
      <dgm:t>
        <a:bodyPr/>
        <a:lstStyle/>
        <a:p>
          <a:r>
            <a:rPr lang="en-CH" dirty="0"/>
            <a:t>Data taking procedures ↔ detector electronics, calibration devices</a:t>
          </a:r>
          <a:endParaRPr lang="en-US" dirty="0"/>
        </a:p>
      </dgm:t>
    </dgm:pt>
    <dgm:pt modelId="{3AF137B9-7D2D-F149-AA00-D84DA07C1B77}" type="parTrans" cxnId="{458CD515-5FC0-BD45-9B6B-84390CD13DE8}">
      <dgm:prSet/>
      <dgm:spPr/>
      <dgm:t>
        <a:bodyPr/>
        <a:lstStyle/>
        <a:p>
          <a:endParaRPr lang="en-GB"/>
        </a:p>
      </dgm:t>
    </dgm:pt>
    <dgm:pt modelId="{CD7DB09A-A053-DC4A-9797-069CEE8ED745}" type="sibTrans" cxnId="{458CD515-5FC0-BD45-9B6B-84390CD13DE8}">
      <dgm:prSet/>
      <dgm:spPr/>
      <dgm:t>
        <a:bodyPr/>
        <a:lstStyle/>
        <a:p>
          <a:endParaRPr lang="en-GB"/>
        </a:p>
      </dgm:t>
    </dgm:pt>
    <dgm:pt modelId="{4E720F35-1B40-6240-B1DE-DD2558679D7A}" type="pres">
      <dgm:prSet presAssocID="{FB558221-981B-4CBA-B415-130BDAD56454}" presName="diagram" presStyleCnt="0">
        <dgm:presLayoutVars>
          <dgm:dir/>
          <dgm:resizeHandles val="exact"/>
        </dgm:presLayoutVars>
      </dgm:prSet>
      <dgm:spPr/>
    </dgm:pt>
    <dgm:pt modelId="{8F9627C9-AABC-FB4F-978C-A73A06574A05}" type="pres">
      <dgm:prSet presAssocID="{E57C898F-CE16-462F-91AA-897A593F6849}" presName="node" presStyleLbl="node1" presStyleIdx="0" presStyleCnt="4">
        <dgm:presLayoutVars>
          <dgm:bulletEnabled val="1"/>
        </dgm:presLayoutVars>
      </dgm:prSet>
      <dgm:spPr/>
    </dgm:pt>
    <dgm:pt modelId="{72269E4F-81B6-9148-BDBA-41825E13CFFF}" type="pres">
      <dgm:prSet presAssocID="{3F146350-32FF-4611-BCD8-8FA4873C037B}" presName="sibTrans" presStyleCnt="0"/>
      <dgm:spPr/>
    </dgm:pt>
    <dgm:pt modelId="{03BD67E1-8D3E-254C-8AD8-3F845642A71F}" type="pres">
      <dgm:prSet presAssocID="{DC56AE24-50D7-054F-8B58-3A52E008CDCC}" presName="node" presStyleLbl="node1" presStyleIdx="1" presStyleCnt="4">
        <dgm:presLayoutVars>
          <dgm:bulletEnabled val="1"/>
        </dgm:presLayoutVars>
      </dgm:prSet>
      <dgm:spPr/>
    </dgm:pt>
    <dgm:pt modelId="{95FF2B79-C347-A547-9D22-5003326E8885}" type="pres">
      <dgm:prSet presAssocID="{46DC54AC-F1CC-3E49-9DD7-E589650CFFB0}" presName="sibTrans" presStyleCnt="0"/>
      <dgm:spPr/>
    </dgm:pt>
    <dgm:pt modelId="{525737DB-C5C9-654B-9B53-30FA8F7EB51E}" type="pres">
      <dgm:prSet presAssocID="{F27E2BDB-E611-7343-8E4D-565CAED6C186}" presName="node" presStyleLbl="node1" presStyleIdx="2" presStyleCnt="4">
        <dgm:presLayoutVars>
          <dgm:bulletEnabled val="1"/>
        </dgm:presLayoutVars>
      </dgm:prSet>
      <dgm:spPr/>
    </dgm:pt>
    <dgm:pt modelId="{716796C5-01DB-6544-A47A-5D1307E258CF}" type="pres">
      <dgm:prSet presAssocID="{4B8273ED-8E43-2A40-AD57-9D7A9378BFD9}" presName="sibTrans" presStyleCnt="0"/>
      <dgm:spPr/>
    </dgm:pt>
    <dgm:pt modelId="{5DE533BF-82C3-A743-A85D-4955EC19C3CB}" type="pres">
      <dgm:prSet presAssocID="{57C56B71-13A2-634E-B062-D5AD0A89CA08}" presName="node" presStyleLbl="node1" presStyleIdx="3" presStyleCnt="4">
        <dgm:presLayoutVars>
          <dgm:bulletEnabled val="1"/>
        </dgm:presLayoutVars>
      </dgm:prSet>
      <dgm:spPr/>
    </dgm:pt>
  </dgm:ptLst>
  <dgm:cxnLst>
    <dgm:cxn modelId="{BD93BF10-F6B2-495F-8083-5143916C82FC}" srcId="{FB558221-981B-4CBA-B415-130BDAD56454}" destId="{E57C898F-CE16-462F-91AA-897A593F6849}" srcOrd="0" destOrd="0" parTransId="{0A33CB18-E8B4-4870-81A7-C58272B52F9B}" sibTransId="{3F146350-32FF-4611-BCD8-8FA4873C037B}"/>
    <dgm:cxn modelId="{458CD515-5FC0-BD45-9B6B-84390CD13DE8}" srcId="{FB558221-981B-4CBA-B415-130BDAD56454}" destId="{57C56B71-13A2-634E-B062-D5AD0A89CA08}" srcOrd="3" destOrd="0" parTransId="{3AF137B9-7D2D-F149-AA00-D84DA07C1B77}" sibTransId="{CD7DB09A-A053-DC4A-9797-069CEE8ED745}"/>
    <dgm:cxn modelId="{36BAF617-1BF5-FD4C-B02A-3B5485FBC644}" type="presOf" srcId="{FB558221-981B-4CBA-B415-130BDAD56454}" destId="{4E720F35-1B40-6240-B1DE-DD2558679D7A}" srcOrd="0" destOrd="0" presId="urn:microsoft.com/office/officeart/2005/8/layout/default"/>
    <dgm:cxn modelId="{9A586725-AD72-FA46-B9E0-37088D29B311}" type="presOf" srcId="{DC56AE24-50D7-054F-8B58-3A52E008CDCC}" destId="{03BD67E1-8D3E-254C-8AD8-3F845642A71F}" srcOrd="0" destOrd="0" presId="urn:microsoft.com/office/officeart/2005/8/layout/default"/>
    <dgm:cxn modelId="{B326974A-0685-374E-B43A-15B1FC8CE209}" type="presOf" srcId="{F27E2BDB-E611-7343-8E4D-565CAED6C186}" destId="{525737DB-C5C9-654B-9B53-30FA8F7EB51E}" srcOrd="0" destOrd="0" presId="urn:microsoft.com/office/officeart/2005/8/layout/default"/>
    <dgm:cxn modelId="{E33A1ABB-8FD8-E945-A55E-36CFAF6A0566}" srcId="{FB558221-981B-4CBA-B415-130BDAD56454}" destId="{DC56AE24-50D7-054F-8B58-3A52E008CDCC}" srcOrd="1" destOrd="0" parTransId="{B0EB29F7-02BD-4447-98CA-981E7E3F406A}" sibTransId="{46DC54AC-F1CC-3E49-9DD7-E589650CFFB0}"/>
    <dgm:cxn modelId="{CE1FB8CB-65E8-CB45-9D6F-A7F1FB6AFA91}" type="presOf" srcId="{57C56B71-13A2-634E-B062-D5AD0A89CA08}" destId="{5DE533BF-82C3-A743-A85D-4955EC19C3CB}" srcOrd="0" destOrd="0" presId="urn:microsoft.com/office/officeart/2005/8/layout/default"/>
    <dgm:cxn modelId="{E01245EC-073E-0147-B8D8-0289A933FD36}" type="presOf" srcId="{E57C898F-CE16-462F-91AA-897A593F6849}" destId="{8F9627C9-AABC-FB4F-978C-A73A06574A05}" srcOrd="0" destOrd="0" presId="urn:microsoft.com/office/officeart/2005/8/layout/default"/>
    <dgm:cxn modelId="{4AD03FEF-0ED4-1C4D-B36C-22C31118C769}" srcId="{FB558221-981B-4CBA-B415-130BDAD56454}" destId="{F27E2BDB-E611-7343-8E4D-565CAED6C186}" srcOrd="2" destOrd="0" parTransId="{307B9BF9-41BA-5241-B1B4-D1328358DE20}" sibTransId="{4B8273ED-8E43-2A40-AD57-9D7A9378BFD9}"/>
    <dgm:cxn modelId="{6133EE4C-279F-A34F-8CD1-ED61FEAEB9E3}" type="presParOf" srcId="{4E720F35-1B40-6240-B1DE-DD2558679D7A}" destId="{8F9627C9-AABC-FB4F-978C-A73A06574A05}" srcOrd="0" destOrd="0" presId="urn:microsoft.com/office/officeart/2005/8/layout/default"/>
    <dgm:cxn modelId="{4198956A-2A8B-B846-885D-FEA8DC13AAFA}" type="presParOf" srcId="{4E720F35-1B40-6240-B1DE-DD2558679D7A}" destId="{72269E4F-81B6-9148-BDBA-41825E13CFFF}" srcOrd="1" destOrd="0" presId="urn:microsoft.com/office/officeart/2005/8/layout/default"/>
    <dgm:cxn modelId="{469BE708-C8B2-5F48-9E07-89D0919F8AB3}" type="presParOf" srcId="{4E720F35-1B40-6240-B1DE-DD2558679D7A}" destId="{03BD67E1-8D3E-254C-8AD8-3F845642A71F}" srcOrd="2" destOrd="0" presId="urn:microsoft.com/office/officeart/2005/8/layout/default"/>
    <dgm:cxn modelId="{55AB4952-64EE-C24B-AE51-42DE588C1653}" type="presParOf" srcId="{4E720F35-1B40-6240-B1DE-DD2558679D7A}" destId="{95FF2B79-C347-A547-9D22-5003326E8885}" srcOrd="3" destOrd="0" presId="urn:microsoft.com/office/officeart/2005/8/layout/default"/>
    <dgm:cxn modelId="{D3BDA519-E84C-7F44-AFAC-9E8734FF3D65}" type="presParOf" srcId="{4E720F35-1B40-6240-B1DE-DD2558679D7A}" destId="{525737DB-C5C9-654B-9B53-30FA8F7EB51E}" srcOrd="4" destOrd="0" presId="urn:microsoft.com/office/officeart/2005/8/layout/default"/>
    <dgm:cxn modelId="{56716FC5-B3D7-024F-A739-B0C1AF0BEBF4}" type="presParOf" srcId="{4E720F35-1B40-6240-B1DE-DD2558679D7A}" destId="{716796C5-01DB-6544-A47A-5D1307E258CF}" srcOrd="5" destOrd="0" presId="urn:microsoft.com/office/officeart/2005/8/layout/default"/>
    <dgm:cxn modelId="{F709FCC6-903B-4C4F-A26F-EFC69BB6AD9C}" type="presParOf" srcId="{4E720F35-1B40-6240-B1DE-DD2558679D7A}" destId="{5DE533BF-82C3-A743-A85D-4955EC19C3C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81912F-AD68-B74D-B6A3-8108B3357D30}">
      <dsp:nvSpPr>
        <dsp:cNvPr id="0" name=""/>
        <dsp:cNvSpPr/>
      </dsp:nvSpPr>
      <dsp:spPr>
        <a:xfrm>
          <a:off x="0" y="3102684"/>
          <a:ext cx="5787020" cy="20356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Interfaces to all detector components are defined uniformly, in order to make this possible</a:t>
          </a:r>
        </a:p>
      </dsp:txBody>
      <dsp:txXfrm>
        <a:off x="0" y="3102684"/>
        <a:ext cx="5787020" cy="1099276"/>
      </dsp:txXfrm>
    </dsp:sp>
    <dsp:sp modelId="{EEF2B8B6-14F7-0043-970D-60137B772033}">
      <dsp:nvSpPr>
        <dsp:cNvPr id="0" name=""/>
        <dsp:cNvSpPr/>
      </dsp:nvSpPr>
      <dsp:spPr>
        <a:xfrm>
          <a:off x="0" y="4161247"/>
          <a:ext cx="5787020" cy="9364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Wherever specific needs require custom interfaces or behaviors, this results in additional effort</a:t>
          </a:r>
        </a:p>
      </dsp:txBody>
      <dsp:txXfrm>
        <a:off x="0" y="4161247"/>
        <a:ext cx="5787020" cy="936420"/>
      </dsp:txXfrm>
    </dsp:sp>
    <dsp:sp modelId="{A4096296-6CB9-604F-B5E5-48AC668D20EA}">
      <dsp:nvSpPr>
        <dsp:cNvPr id="0" name=""/>
        <dsp:cNvSpPr/>
      </dsp:nvSpPr>
      <dsp:spPr>
        <a:xfrm rot="10800000">
          <a:off x="0" y="2318"/>
          <a:ext cx="5787020" cy="313090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The DAQ/SC consortium is developing solutions for all DUNE detectors, far and near</a:t>
          </a:r>
        </a:p>
      </dsp:txBody>
      <dsp:txXfrm rot="10800000">
        <a:off x="0" y="2318"/>
        <a:ext cx="5787020" cy="20343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8151D-CA79-4F8B-B10A-E2D6170D191C}">
      <dsp:nvSpPr>
        <dsp:cNvPr id="0" name=""/>
        <dsp:cNvSpPr/>
      </dsp:nvSpPr>
      <dsp:spPr>
        <a:xfrm>
          <a:off x="0" y="627"/>
          <a:ext cx="5787020" cy="146841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D13E4B-97C1-4E34-9C86-E9A028C25844}">
      <dsp:nvSpPr>
        <dsp:cNvPr id="0" name=""/>
        <dsp:cNvSpPr/>
      </dsp:nvSpPr>
      <dsp:spPr>
        <a:xfrm>
          <a:off x="444194" y="331020"/>
          <a:ext cx="807627" cy="8076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98564-3BA3-4556-A8CC-05825E78B626}">
      <dsp:nvSpPr>
        <dsp:cNvPr id="0" name=""/>
        <dsp:cNvSpPr/>
      </dsp:nvSpPr>
      <dsp:spPr>
        <a:xfrm>
          <a:off x="1696016" y="627"/>
          <a:ext cx="2604159" cy="1468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407" tIns="155407" rIns="155407" bIns="15540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VD DAQ requirements</a:t>
          </a:r>
          <a:endParaRPr lang="en-US" sz="2500" kern="1200"/>
        </a:p>
      </dsp:txBody>
      <dsp:txXfrm>
        <a:off x="1696016" y="627"/>
        <a:ext cx="2604159" cy="1468412"/>
      </dsp:txXfrm>
    </dsp:sp>
    <dsp:sp modelId="{BF6E3066-91BE-4362-9016-CE136DD9BDA3}">
      <dsp:nvSpPr>
        <dsp:cNvPr id="0" name=""/>
        <dsp:cNvSpPr/>
      </dsp:nvSpPr>
      <dsp:spPr>
        <a:xfrm>
          <a:off x="4300175" y="627"/>
          <a:ext cx="1486844" cy="1468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407" tIns="155407" rIns="155407" bIns="15540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Detectors 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P</a:t>
          </a:r>
          <a:r>
            <a:rPr lang="en-CH" sz="1400" kern="1200"/>
            <a:t>hysics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400" kern="1200"/>
            <a:t>Offline</a:t>
          </a:r>
          <a:endParaRPr lang="en-US" sz="1400" kern="1200"/>
        </a:p>
      </dsp:txBody>
      <dsp:txXfrm>
        <a:off x="4300175" y="627"/>
        <a:ext cx="1486844" cy="1468412"/>
      </dsp:txXfrm>
    </dsp:sp>
    <dsp:sp modelId="{1C3B3F2E-441B-43BB-9C4E-A4D830B13E77}">
      <dsp:nvSpPr>
        <dsp:cNvPr id="0" name=""/>
        <dsp:cNvSpPr/>
      </dsp:nvSpPr>
      <dsp:spPr>
        <a:xfrm>
          <a:off x="0" y="1836143"/>
          <a:ext cx="5787020" cy="146841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524098-7127-4CEE-BF7C-3F54C832B4E9}">
      <dsp:nvSpPr>
        <dsp:cNvPr id="0" name=""/>
        <dsp:cNvSpPr/>
      </dsp:nvSpPr>
      <dsp:spPr>
        <a:xfrm>
          <a:off x="444194" y="2166536"/>
          <a:ext cx="807627" cy="8076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2FE541-2F6A-4056-BBC3-837CD2572AD1}">
      <dsp:nvSpPr>
        <dsp:cNvPr id="0" name=""/>
        <dsp:cNvSpPr/>
      </dsp:nvSpPr>
      <dsp:spPr>
        <a:xfrm>
          <a:off x="1696016" y="1836143"/>
          <a:ext cx="4091003" cy="1468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407" tIns="155407" rIns="155407" bIns="15540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DAQ interfaces</a:t>
          </a:r>
          <a:endParaRPr lang="en-US" sz="2500" kern="1200"/>
        </a:p>
      </dsp:txBody>
      <dsp:txXfrm>
        <a:off x="1696016" y="1836143"/>
        <a:ext cx="4091003" cy="1468412"/>
      </dsp:txXfrm>
    </dsp:sp>
    <dsp:sp modelId="{BE4C3E6C-9551-4367-B64C-2CD83D8A67E6}">
      <dsp:nvSpPr>
        <dsp:cNvPr id="0" name=""/>
        <dsp:cNvSpPr/>
      </dsp:nvSpPr>
      <dsp:spPr>
        <a:xfrm>
          <a:off x="0" y="3671659"/>
          <a:ext cx="5787020" cy="146841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76EF8A-4551-44EE-9937-03A4C37A522E}">
      <dsp:nvSpPr>
        <dsp:cNvPr id="0" name=""/>
        <dsp:cNvSpPr/>
      </dsp:nvSpPr>
      <dsp:spPr>
        <a:xfrm>
          <a:off x="444194" y="4002052"/>
          <a:ext cx="807627" cy="80762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AE08F-1E79-4A4F-B4C6-1E17089B7D70}">
      <dsp:nvSpPr>
        <dsp:cNvPr id="0" name=""/>
        <dsp:cNvSpPr/>
      </dsp:nvSpPr>
      <dsp:spPr>
        <a:xfrm>
          <a:off x="1696016" y="3671659"/>
          <a:ext cx="2604159" cy="1468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407" tIns="155407" rIns="155407" bIns="15540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DAQ overview</a:t>
          </a:r>
          <a:endParaRPr lang="en-US" sz="2500" kern="1200"/>
        </a:p>
      </dsp:txBody>
      <dsp:txXfrm>
        <a:off x="1696016" y="3671659"/>
        <a:ext cx="2604159" cy="1468412"/>
      </dsp:txXfrm>
    </dsp:sp>
    <dsp:sp modelId="{3A2BFC8C-F9A7-4E6B-87E2-1CFA0F7E5103}">
      <dsp:nvSpPr>
        <dsp:cNvPr id="0" name=""/>
        <dsp:cNvSpPr/>
      </dsp:nvSpPr>
      <dsp:spPr>
        <a:xfrm>
          <a:off x="4300175" y="3671659"/>
          <a:ext cx="1486844" cy="1468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407" tIns="155407" rIns="155407" bIns="15540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400" kern="1200"/>
            <a:t>Subsystems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400" kern="1200"/>
            <a:t>Components</a:t>
          </a:r>
          <a:endParaRPr lang="en-US" sz="1400" kern="1200"/>
        </a:p>
      </dsp:txBody>
      <dsp:txXfrm>
        <a:off x="4300175" y="3671659"/>
        <a:ext cx="1486844" cy="1468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627C9-AABC-FB4F-978C-A73A06574A05}">
      <dsp:nvSpPr>
        <dsp:cNvPr id="0" name=""/>
        <dsp:cNvSpPr/>
      </dsp:nvSpPr>
      <dsp:spPr>
        <a:xfrm>
          <a:off x="757" y="587467"/>
          <a:ext cx="2954475" cy="17726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300" kern="1200" dirty="0"/>
            <a:t>Protocols ↔ detector electronics</a:t>
          </a:r>
          <a:endParaRPr lang="en-US" sz="2300" kern="1200" dirty="0"/>
        </a:p>
      </dsp:txBody>
      <dsp:txXfrm>
        <a:off x="757" y="587467"/>
        <a:ext cx="2954475" cy="1772685"/>
      </dsp:txXfrm>
    </dsp:sp>
    <dsp:sp modelId="{03BD67E1-8D3E-254C-8AD8-3F845642A71F}">
      <dsp:nvSpPr>
        <dsp:cNvPr id="0" name=""/>
        <dsp:cNvSpPr/>
      </dsp:nvSpPr>
      <dsp:spPr>
        <a:xfrm>
          <a:off x="3250680" y="587467"/>
          <a:ext cx="2954475" cy="17726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Trigger strategy </a:t>
          </a:r>
          <a:r>
            <a:rPr lang="en-CH" sz="2300" kern="1200" dirty="0"/>
            <a:t>↔ Physics groups</a:t>
          </a:r>
          <a:endParaRPr lang="en-US" sz="2300" kern="1200" dirty="0"/>
        </a:p>
      </dsp:txBody>
      <dsp:txXfrm>
        <a:off x="3250680" y="587467"/>
        <a:ext cx="2954475" cy="1772685"/>
      </dsp:txXfrm>
    </dsp:sp>
    <dsp:sp modelId="{525737DB-C5C9-654B-9B53-30FA8F7EB51E}">
      <dsp:nvSpPr>
        <dsp:cNvPr id="0" name=""/>
        <dsp:cNvSpPr/>
      </dsp:nvSpPr>
      <dsp:spPr>
        <a:xfrm>
          <a:off x="757" y="2655600"/>
          <a:ext cx="2954475" cy="17726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300" kern="1200" dirty="0"/>
            <a:t>Data formats, conditions ↔  offline computing</a:t>
          </a:r>
          <a:endParaRPr lang="en-US" sz="2300" kern="1200" dirty="0"/>
        </a:p>
      </dsp:txBody>
      <dsp:txXfrm>
        <a:off x="757" y="2655600"/>
        <a:ext cx="2954475" cy="1772685"/>
      </dsp:txXfrm>
    </dsp:sp>
    <dsp:sp modelId="{5DE533BF-82C3-A743-A85D-4955EC19C3CB}">
      <dsp:nvSpPr>
        <dsp:cNvPr id="0" name=""/>
        <dsp:cNvSpPr/>
      </dsp:nvSpPr>
      <dsp:spPr>
        <a:xfrm>
          <a:off x="3250680" y="2655600"/>
          <a:ext cx="2954475" cy="17726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300" kern="1200" dirty="0"/>
            <a:t>Data taking procedures ↔ detector electronics, calibration devices</a:t>
          </a:r>
          <a:endParaRPr lang="en-US" sz="2300" kern="1200" dirty="0"/>
        </a:p>
      </dsp:txBody>
      <dsp:txXfrm>
        <a:off x="3250680" y="2655600"/>
        <a:ext cx="2954475" cy="1772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0E613-1A49-9248-A0C2-80B41F2CB155}" type="datetimeFigureOut">
              <a:rPr lang="en-CH" smtClean="0"/>
              <a:t>18.06.21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5754A-630B-EF41-A441-39F9100EC0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931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56FB-E05E-443F-88A1-CFC906389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7" y="1597961"/>
            <a:ext cx="9144000" cy="316230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DA97A-281B-4A77-9D2C-C5E6A860E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7" y="4902488"/>
            <a:ext cx="9144000" cy="985075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7BAE-E194-4223-BB4E-5E487863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1209-E731-0840-96C8-EB828F0F9EBC}" type="datetime1">
              <a:rPr lang="de-CH" smtClean="0"/>
              <a:t>18.06.21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1F6C9-7279-4DF8-9462-3EFEFA03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57072-0A38-49AD-8D0D-0E42DD48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88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9E81-5CFF-4A28-B9C8-5D54E51D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A4CC8-DCB0-4E94-98A7-236E3D186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1F802-21C2-44B2-A419-55469D82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1DF-3F5A-B540-AC5B-E3583CC8B874}" type="datetime1">
              <a:rPr lang="de-CH" smtClean="0"/>
              <a:t>18.06.21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DB709-08FF-4C4A-8670-4CCA9146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5375-1CC8-4950-8439-877451C4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8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8BDF0-A155-454D-B3E2-AD15D0905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73242" y="827313"/>
            <a:ext cx="2280557" cy="5061857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44E0D-96EC-4B35-BA5C-5DAFCC728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27313"/>
            <a:ext cx="8115300" cy="5061857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ADC4E-9FB1-439F-B0FB-47F47B34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B2EB-6FF7-4948-9D59-75E4E783377E}" type="datetime1">
              <a:rPr lang="de-CH" smtClean="0"/>
              <a:t>18.06.21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E406-061A-4440-BA75-3B684FC8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D93CF-F5F3-4897-A51E-47D577FD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75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8199-C6CF-4DFF-A750-435F06CC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2D5EB-F993-411F-9DBA-971321FC0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5D216-27F9-4078-8349-ABC9F614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D59C6-6AAE-C44E-8B1A-E67860759A92}" type="datetime1">
              <a:rPr lang="de-CH" smtClean="0"/>
              <a:t>18.06.21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4F8A8-FBA7-4F25-ADEA-AF346495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09F8-5897-4724-8FA6-3EFDE8F2D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5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C0F0C-7BA8-490D-B4C9-CCE145DCD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1709738"/>
            <a:ext cx="9143999" cy="305052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90E61-B837-4BE4-9BC7-6AF706BCC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6" y="4902488"/>
            <a:ext cx="9143999" cy="9850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2E15F-E46D-44C6-9FB9-07B0BC54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CDE1-64B2-BF4B-BBC3-522A88E0A1AC}" type="datetime1">
              <a:rPr lang="de-CH" smtClean="0"/>
              <a:t>18.06.21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F6955-3667-4857-B35A-9E12F798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B309-D15E-4FA1-9B8D-8C1F3B56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1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19AB-91F9-4F80-9B5D-2E6FE925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9F334-D0CF-4DFD-BAA9-3ECD639B1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7362" y="2227809"/>
            <a:ext cx="4942438" cy="39491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5E0B5D-4613-4DA7-BA20-58B19BE8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27809"/>
            <a:ext cx="4855265" cy="394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311AB-0603-424D-BC42-0CEAB356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77CE-C60D-5945-A40C-A5136AE5E0A2}" type="datetime1">
              <a:rPr lang="de-CH" smtClean="0"/>
              <a:t>18.06.21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AA2AC-0C5F-4835-BE47-D780C298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4C0-DFDA-4778-9EE8-5E5C30E0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7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3603-5B09-4916-8324-A6BDAB4E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365125"/>
            <a:ext cx="994273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4073C-C15B-4218-9B84-675895517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5" y="1681163"/>
            <a:ext cx="4912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16D27-36F6-440B-A9BE-8B9499047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4726" y="2505075"/>
            <a:ext cx="4912849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010D-7AC4-4A70-A211-6A2927411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552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E85B5-3350-49A4-86A1-E5DAED491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5526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3E874-D08B-4D81-B82D-5DF242E4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5B66-BAE5-1C46-B7BD-7FAC23E99673}" type="datetime1">
              <a:rPr lang="de-CH" smtClean="0"/>
              <a:t>18.06.21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174067-0FFA-41C3-A3A6-E8907CC32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947985-FBC0-4118-8877-2E327F637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6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0282-3DE7-4AB9-83AC-AFEDD22A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7436C-706A-443F-86CD-4444C828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9A1E6-5450-FE4A-AB78-A1B268E2C753}" type="datetime1">
              <a:rPr lang="de-CH" smtClean="0"/>
              <a:t>18.06.21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53292-7EA5-45D0-957F-636A44FC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6F59D-34BB-462C-B506-040B9E98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2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55245-AB52-41B4-9B28-55E6527D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960D-8D29-4B42-9CC5-03C3B98107F3}" type="datetime1">
              <a:rPr lang="de-CH" smtClean="0"/>
              <a:t>18.06.21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3B8AE-58B0-4FDF-8430-9D8D3DD5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E4D91-8619-43C1-841B-B5F47DE01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3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A660-DF93-4947-B93F-BF118D3B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457200"/>
            <a:ext cx="368729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0292E-B3E1-4FD6-A7FA-C165BAC21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844277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B0ECC-817B-4A71-AFB5-FC60A2BC3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253343"/>
            <a:ext cx="3687298" cy="361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88E0B-6135-4F59-A35A-2CA1A8BA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9FE4-B787-CD4E-AEB9-FC36F1459ADD}" type="datetime1">
              <a:rPr lang="de-CH" smtClean="0"/>
              <a:t>18.06.21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DEF36-4037-4E6D-988F-CC8E3F11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C0D2D-D878-4723-A002-5A601EFB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3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59D5-B8A1-4C9C-A61F-E082A443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720433"/>
            <a:ext cx="3687298" cy="15873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B4F5F-E6E7-45C3-B35C-80F81FB1A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8277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633AB7-4F8E-4A9F-AC15-89E6A6E00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449286"/>
            <a:ext cx="3687298" cy="3419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4B526-866D-4E11-A7F9-081BD4E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628-1E92-3E41-B56C-A964A8C61BF0}" type="datetime1">
              <a:rPr lang="de-CH" smtClean="0"/>
              <a:t>18.06.21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58BF8-E962-4367-8495-62438FDD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20AE1-C97D-4E6C-9DB2-B2904C2C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1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E192E3E-68A9-4F36-936C-1C8D0B9EF132}"/>
              </a:ext>
            </a:extLst>
          </p:cNvPr>
          <p:cNvSpPr/>
          <p:nvPr/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214EB0-7E6D-4536-9350-5CB688B5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15073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5455E-4725-4924-BF7D-2E1FC9E39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7362" y="2427316"/>
            <a:ext cx="9950103" cy="3513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AD9D9-1A1D-4438-9F3D-E5E58FD72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3751" y="6356350"/>
            <a:ext cx="22966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34BEA5DE-74DF-0A43-B726-5F567BB2B452}" type="datetime1">
              <a:rPr lang="de-CH" smtClean="0"/>
              <a:t>18.06.21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0A827-D7BF-4CA4-8C29-5AE54ADA4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610380" y="1926575"/>
            <a:ext cx="3830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17188-1DE1-4DA5-8161-21179E4AD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0355" y="6356350"/>
            <a:ext cx="410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DEF7F31-0B8A-474A-B86C-91F381754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5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B5E4EA8-E8AF-4DE2-81FD-338A059AC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1886AB-8095-420A-9D8B-15F2933310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13" b="6418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F2A19A-CC19-4AE7-A29C-C80120466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283874"/>
            <a:ext cx="12191999" cy="4705352"/>
          </a:xfrm>
          <a:prstGeom prst="rect">
            <a:avLst/>
          </a:prstGeom>
          <a:gradFill flip="none" rotWithShape="1">
            <a:gsLst>
              <a:gs pos="45000">
                <a:srgbClr val="000000">
                  <a:alpha val="35000"/>
                </a:srgbClr>
              </a:gs>
              <a:gs pos="55000">
                <a:srgbClr val="000000">
                  <a:alpha val="35000"/>
                </a:srgbClr>
              </a:gs>
              <a:gs pos="25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  <a:gs pos="75000">
                <a:srgbClr val="000000">
                  <a:alpha val="2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5064B7-7F36-164C-86A1-4E6B12C730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7677" y="2030361"/>
            <a:ext cx="7816645" cy="1768430"/>
          </a:xfrm>
        </p:spPr>
        <p:txBody>
          <a:bodyPr>
            <a:normAutofit/>
          </a:bodyPr>
          <a:lstStyle/>
          <a:p>
            <a:pPr algn="ctr"/>
            <a:r>
              <a:rPr lang="en-CH">
                <a:solidFill>
                  <a:srgbClr val="FFFFFF"/>
                </a:solidFill>
              </a:rPr>
              <a:t>DAQ/SC Conceptual Design Review for FD2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D6AF19-08A6-C942-B481-9CB8DF5F5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7677" y="3892309"/>
            <a:ext cx="7816645" cy="802594"/>
          </a:xfrm>
        </p:spPr>
        <p:txBody>
          <a:bodyPr>
            <a:normAutofit/>
          </a:bodyPr>
          <a:lstStyle/>
          <a:p>
            <a:pPr algn="ctr"/>
            <a:r>
              <a:rPr lang="en-CH" dirty="0">
                <a:solidFill>
                  <a:srgbClr val="FFFFFF"/>
                </a:solidFill>
              </a:rPr>
              <a:t>G. Lehmann Miotto / CERN</a:t>
            </a:r>
          </a:p>
        </p:txBody>
      </p:sp>
    </p:spTree>
    <p:extLst>
      <p:ext uri="{BB962C8B-B14F-4D97-AF65-F5344CB8AC3E}">
        <p14:creationId xmlns:p14="http://schemas.microsoft.com/office/powerpoint/2010/main" val="1017260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98D6E90-577B-4973-B60A-2700290E6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E922E5-8C6C-9542-B9E4-443554852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081" y="715352"/>
            <a:ext cx="5965849" cy="8586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DAQ Physical Interfaces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FA95682-BEE6-4B33-BA34-7E7BE497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E738B4-472C-C240-9D16-CFEB88DDD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081" y="1573988"/>
            <a:ext cx="8939942" cy="493931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4602C-8A63-BB46-A9F7-B6C2EB7E9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45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1C08158-5BFB-475E-AFFD-3119675BE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5923A5-3EA5-4A1F-8FB1-6E9E4AC90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29852"/>
            <a:ext cx="6736976" cy="33281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1850567E-9970-49B5-8036-68DF198AB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3414824" cy="6864873"/>
          </a:xfrm>
          <a:custGeom>
            <a:avLst/>
            <a:gdLst>
              <a:gd name="connsiteX0" fmla="*/ 0 w 3414824"/>
              <a:gd name="connsiteY0" fmla="*/ 3376141 h 6864873"/>
              <a:gd name="connsiteX1" fmla="*/ 3414824 w 3414824"/>
              <a:gd name="connsiteY1" fmla="*/ 3376141 h 6864873"/>
              <a:gd name="connsiteX2" fmla="*/ 0 w 3414824"/>
              <a:gd name="connsiteY2" fmla="*/ 6864873 h 6864873"/>
              <a:gd name="connsiteX3" fmla="*/ 2 w 3414824"/>
              <a:gd name="connsiteY3" fmla="*/ 0 h 6864873"/>
              <a:gd name="connsiteX4" fmla="*/ 3414824 w 3414824"/>
              <a:gd name="connsiteY4" fmla="*/ 0 h 6864873"/>
              <a:gd name="connsiteX5" fmla="*/ 3414824 w 3414824"/>
              <a:gd name="connsiteY5" fmla="*/ 3376140 h 6864873"/>
              <a:gd name="connsiteX6" fmla="*/ 2 w 3414824"/>
              <a:gd name="connsiteY6" fmla="*/ 3376140 h 686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4824" h="6864873">
                <a:moveTo>
                  <a:pt x="0" y="3376141"/>
                </a:moveTo>
                <a:lnTo>
                  <a:pt x="3414824" y="3376141"/>
                </a:lnTo>
                <a:cubicBezTo>
                  <a:pt x="3414824" y="5302914"/>
                  <a:pt x="1885955" y="6864873"/>
                  <a:pt x="0" y="6864873"/>
                </a:cubicBezTo>
                <a:close/>
                <a:moveTo>
                  <a:pt x="2" y="0"/>
                </a:moveTo>
                <a:lnTo>
                  <a:pt x="3414824" y="0"/>
                </a:lnTo>
                <a:lnTo>
                  <a:pt x="3414824" y="3376140"/>
                </a:lnTo>
                <a:lnTo>
                  <a:pt x="2" y="337614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812E3C-EE76-2745-B497-06D53E03D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6" y="1597958"/>
            <a:ext cx="2401165" cy="2491904"/>
          </a:xfrm>
        </p:spPr>
        <p:txBody>
          <a:bodyPr anchor="t">
            <a:normAutofit/>
          </a:bodyPr>
          <a:lstStyle/>
          <a:p>
            <a:r>
              <a:rPr lang="en-CH" sz="2400"/>
              <a:t>DAQ Interfaces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52F6D40-1969-431D-97A1-D6439AD90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14823" y="-6876"/>
            <a:ext cx="8777176" cy="6871754"/>
          </a:xfrm>
          <a:custGeom>
            <a:avLst/>
            <a:gdLst>
              <a:gd name="connsiteX0" fmla="*/ 0 w 8777176"/>
              <a:gd name="connsiteY0" fmla="*/ 0 h 6871754"/>
              <a:gd name="connsiteX1" fmla="*/ 3414822 w 8777176"/>
              <a:gd name="connsiteY1" fmla="*/ 0 h 6871754"/>
              <a:gd name="connsiteX2" fmla="*/ 3414822 w 8777176"/>
              <a:gd name="connsiteY2" fmla="*/ 6875 h 6871754"/>
              <a:gd name="connsiteX3" fmla="*/ 8777176 w 8777176"/>
              <a:gd name="connsiteY3" fmla="*/ 6875 h 6871754"/>
              <a:gd name="connsiteX4" fmla="*/ 8777176 w 8777176"/>
              <a:gd name="connsiteY4" fmla="*/ 6871754 h 6871754"/>
              <a:gd name="connsiteX5" fmla="*/ 3251085 w 8777176"/>
              <a:gd name="connsiteY5" fmla="*/ 6871754 h 6871754"/>
              <a:gd name="connsiteX6" fmla="*/ 3251085 w 8777176"/>
              <a:gd name="connsiteY6" fmla="*/ 6860643 h 6871754"/>
              <a:gd name="connsiteX7" fmla="*/ 3239098 w 8777176"/>
              <a:gd name="connsiteY7" fmla="*/ 6860334 h 6871754"/>
              <a:gd name="connsiteX8" fmla="*/ 0 w 8777176"/>
              <a:gd name="connsiteY8" fmla="*/ 3376141 h 6871754"/>
              <a:gd name="connsiteX9" fmla="*/ 3251085 w 8777176"/>
              <a:gd name="connsiteY9" fmla="*/ 3376141 h 6871754"/>
              <a:gd name="connsiteX10" fmla="*/ 3251085 w 8777176"/>
              <a:gd name="connsiteY10" fmla="*/ 3376140 h 6871754"/>
              <a:gd name="connsiteX11" fmla="*/ 0 w 8777176"/>
              <a:gd name="connsiteY11" fmla="*/ 3376140 h 687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77176" h="6871754">
                <a:moveTo>
                  <a:pt x="0" y="0"/>
                </a:moveTo>
                <a:lnTo>
                  <a:pt x="3414822" y="0"/>
                </a:lnTo>
                <a:lnTo>
                  <a:pt x="3414822" y="6875"/>
                </a:lnTo>
                <a:lnTo>
                  <a:pt x="8777176" y="6875"/>
                </a:lnTo>
                <a:lnTo>
                  <a:pt x="8777176" y="6871754"/>
                </a:lnTo>
                <a:lnTo>
                  <a:pt x="3251085" y="6871754"/>
                </a:lnTo>
                <a:lnTo>
                  <a:pt x="3251085" y="6860643"/>
                </a:lnTo>
                <a:lnTo>
                  <a:pt x="3239098" y="6860334"/>
                </a:lnTo>
                <a:cubicBezTo>
                  <a:pt x="1434808" y="6766895"/>
                  <a:pt x="0" y="5242703"/>
                  <a:pt x="0" y="3376141"/>
                </a:cubicBezTo>
                <a:lnTo>
                  <a:pt x="3251085" y="3376141"/>
                </a:lnTo>
                <a:lnTo>
                  <a:pt x="3251085" y="3376140"/>
                </a:lnTo>
                <a:lnTo>
                  <a:pt x="0" y="33761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1CC56A-83E1-2142-AD28-2A9B335C0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0355" y="6356350"/>
            <a:ext cx="41097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EF7F31-0B8A-474A-B86C-91F381754329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2189532-BD03-419A-8044-34D5D52254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805209"/>
              </p:ext>
            </p:extLst>
          </p:nvPr>
        </p:nvGraphicFramePr>
        <p:xfrm>
          <a:off x="4908175" y="773206"/>
          <a:ext cx="6205913" cy="5015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1357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DA1766D0-745A-4921-A68E-56642A650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F12B81-3FF5-2846-A0FE-DA37C4A39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4" y="720435"/>
            <a:ext cx="4140096" cy="1507375"/>
          </a:xfrm>
        </p:spPr>
        <p:txBody>
          <a:bodyPr>
            <a:normAutofit/>
          </a:bodyPr>
          <a:lstStyle/>
          <a:p>
            <a:r>
              <a:rPr lang="en-CH" dirty="0"/>
              <a:t>DAQ – Detectors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CF6BA-BDBA-E042-982C-B541FAFAE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4" y="2427316"/>
            <a:ext cx="4140096" cy="3513514"/>
          </a:xfrm>
        </p:spPr>
        <p:txBody>
          <a:bodyPr>
            <a:normAutofit/>
          </a:bodyPr>
          <a:lstStyle/>
          <a:p>
            <a:r>
              <a:rPr lang="en-CH" dirty="0"/>
              <a:t>Besides the interfaces mentioned earlier, there are also finer grained aspects that need to be discussed and agreed upon</a:t>
            </a:r>
          </a:p>
          <a:p>
            <a:r>
              <a:rPr lang="en-CH" dirty="0"/>
              <a:t>Example: mapping of detector channels can complicate our lives</a:t>
            </a:r>
          </a:p>
        </p:txBody>
      </p:sp>
      <p:sp>
        <p:nvSpPr>
          <p:cNvPr id="20" name="Freeform: Shape 10">
            <a:extLst>
              <a:ext uri="{FF2B5EF4-FFF2-40B4-BE49-F238E27FC236}">
                <a16:creationId xmlns:a16="http://schemas.microsoft.com/office/drawing/2014/main" id="{583F1E3F-D7BF-4DB5-8016-70B9E385E3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12">
            <a:extLst>
              <a:ext uri="{FF2B5EF4-FFF2-40B4-BE49-F238E27FC236}">
                <a16:creationId xmlns:a16="http://schemas.microsoft.com/office/drawing/2014/main" id="{DD0D3E7A-8DF6-4A78-A03C-86AD69746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7088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F28C7A-FA64-674A-93FD-DAFFFB35E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40" y="1579212"/>
            <a:ext cx="5842101" cy="37535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B9379-F2F1-1F42-8CFB-5BB231BE4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06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98D6E90-577B-4973-B60A-2700290E6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2AAA44-9B1F-2149-BF66-0BD297290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8" y="1597961"/>
            <a:ext cx="2628969" cy="31623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/>
              <a:t>DAQ Hardware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102F4-343D-7945-807D-75AE0F496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859" y="1044623"/>
            <a:ext cx="3175038" cy="38769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600" dirty="0"/>
              <a:t>Largely based on commercial components</a:t>
            </a:r>
          </a:p>
          <a:p>
            <a:r>
              <a:rPr lang="en-US" sz="1600" dirty="0"/>
              <a:t>Distributed on underground cryo-mezzanine and surface MCR</a:t>
            </a:r>
          </a:p>
          <a:p>
            <a:r>
              <a:rPr lang="en-US" sz="1600" dirty="0"/>
              <a:t>DAQ VD M&amp;S of ~4.2 M$</a:t>
            </a:r>
          </a:p>
          <a:p>
            <a:r>
              <a:rPr lang="en-US" sz="1600" dirty="0"/>
              <a:t>VD procurement 2023 - 2027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FA95682-BEE6-4B33-BA34-7E7BE497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0BB61E-0062-4946-87FE-DB5552C99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097" y="1574459"/>
            <a:ext cx="6737862" cy="3655290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EF8CC31-7D22-1246-BE17-0EFF5BF8F214}"/>
              </a:ext>
            </a:extLst>
          </p:cNvPr>
          <p:cNvSpPr txBox="1">
            <a:spLocks/>
          </p:cNvSpPr>
          <p:nvPr/>
        </p:nvSpPr>
        <p:spPr>
          <a:xfrm>
            <a:off x="278269" y="5260039"/>
            <a:ext cx="8649093" cy="148945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System scale: </a:t>
            </a:r>
          </a:p>
          <a:p>
            <a:r>
              <a:rPr lang="en-US" sz="1600" dirty="0"/>
              <a:t>~200 servers, redundant network with aggregate bandwidth of ~600 Gb/s</a:t>
            </a:r>
          </a:p>
          <a:p>
            <a:r>
              <a:rPr lang="en-US" sz="1600" dirty="0"/>
              <a:t>125 kW in each DAQ barrack on top of the cryogenic mezzanines; Short term UPS</a:t>
            </a:r>
          </a:p>
          <a:p>
            <a:r>
              <a:rPr lang="en-US" sz="1600" dirty="0"/>
              <a:t>50 kW in a common counting room;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C53BE2-D3CF-E249-85E5-444DCFB0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4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9">
            <a:extLst>
              <a:ext uri="{FF2B5EF4-FFF2-40B4-BE49-F238E27FC236}">
                <a16:creationId xmlns:a16="http://schemas.microsoft.com/office/drawing/2014/main" id="{DA1766D0-745A-4921-A68E-56642A650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7EA3D0-6134-3D46-9D44-496960CA0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4" y="720435"/>
            <a:ext cx="4140096" cy="150737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DAQ Subsystems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6E031AE-6F52-42B9-91E6-FB3D19E75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4" y="2427316"/>
            <a:ext cx="4140096" cy="3513514"/>
          </a:xfrm>
        </p:spPr>
        <p:txBody>
          <a:bodyPr>
            <a:normAutofit/>
          </a:bodyPr>
          <a:lstStyle/>
          <a:p>
            <a:r>
              <a:rPr lang="en-US" sz="1700" dirty="0"/>
              <a:t>While timing, readout, trigger and data filter implement specific application-level functions of the DAQ system, the CCM, DQM and Dataflow are a mixture of application-level software and services/libraries used by all other components. As an example, the Dataflow implements the event building application logic, but also provides the DAQ network communication libraries.</a:t>
            </a:r>
          </a:p>
        </p:txBody>
      </p:sp>
      <p:sp>
        <p:nvSpPr>
          <p:cNvPr id="19" name="Freeform: Shape 21">
            <a:extLst>
              <a:ext uri="{FF2B5EF4-FFF2-40B4-BE49-F238E27FC236}">
                <a16:creationId xmlns:a16="http://schemas.microsoft.com/office/drawing/2014/main" id="{583F1E3F-D7BF-4DB5-8016-70B9E385E3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D0D3E7A-8DF6-4A78-A03C-86AD69746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7088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008C5B-B96F-264E-89A7-D1C70E331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27099"/>
            <a:ext cx="5126587" cy="42038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E2FABB-7053-E443-AC90-49CF816D0211}"/>
              </a:ext>
            </a:extLst>
          </p:cNvPr>
          <p:cNvSpPr txBox="1"/>
          <p:nvPr/>
        </p:nvSpPr>
        <p:spPr>
          <a:xfrm rot="20389238">
            <a:off x="4460487" y="5940549"/>
            <a:ext cx="214308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See talk by K. Biery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38FDFF-7561-434B-8C8B-033D3499392A}"/>
              </a:ext>
            </a:extLst>
          </p:cNvPr>
          <p:cNvSpPr txBox="1"/>
          <p:nvPr/>
        </p:nvSpPr>
        <p:spPr>
          <a:xfrm rot="20389238">
            <a:off x="6928585" y="5951633"/>
            <a:ext cx="213911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See talk by A. Thea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86D22-872A-B94A-A25B-D9F9B7089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88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98D6E90-577B-4973-B60A-2700290E6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ABBC82-528F-024E-A42F-02F76E844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158927" y="3053152"/>
            <a:ext cx="5745516" cy="70593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dirty="0"/>
              <a:t>DAQ overview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FA95682-BEE6-4B33-BA34-7E7BE497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C8E145-FD50-2D45-98B8-60AF24E1A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339" y="0"/>
            <a:ext cx="972766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FBE554-0E16-7641-9219-EBC24C7AE068}"/>
              </a:ext>
            </a:extLst>
          </p:cNvPr>
          <p:cNvSpPr txBox="1"/>
          <p:nvPr/>
        </p:nvSpPr>
        <p:spPr>
          <a:xfrm>
            <a:off x="1215482" y="5419493"/>
            <a:ext cx="345472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Only fiber connections to DAQ </a:t>
            </a:r>
            <a:br>
              <a:rPr lang="en-CH" dirty="0"/>
            </a:br>
            <a:r>
              <a:rPr lang="en-CH" dirty="0"/>
              <a:t>for electrical decoupling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DB03515-5D99-F94F-921F-273646A618FD}"/>
              </a:ext>
            </a:extLst>
          </p:cNvPr>
          <p:cNvCxnSpPr/>
          <p:nvPr/>
        </p:nvCxnSpPr>
        <p:spPr>
          <a:xfrm flipV="1">
            <a:off x="2642839" y="4170556"/>
            <a:ext cx="397146" cy="1248937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E9059B-F9CF-614D-8027-66D971E1C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4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98D6E90-577B-4973-B60A-2700290E6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ABBC82-528F-024E-A42F-02F76E844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158927" y="3053152"/>
            <a:ext cx="5745516" cy="70593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dirty="0"/>
              <a:t>DAQ overview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FA95682-BEE6-4B33-BA34-7E7BE497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43CB48-89F1-CE48-9443-C11CC9C07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171" y="0"/>
            <a:ext cx="9731829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76DD0-3E2E-C54D-AD7E-5645B90A4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95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89B6-441B-8D42-9614-EBD765F92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VD DAQ/SC CDR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D6228-8395-F84B-B988-AB52458F4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 this review we will focus on some of the DAQ and SC aspects that are relevant to address the CDR charge:</a:t>
            </a:r>
          </a:p>
          <a:p>
            <a:pPr marL="0" indent="0">
              <a:buNone/>
            </a:pPr>
            <a:r>
              <a:rPr lang="en-GB" dirty="0"/>
              <a:t>1. Are the requirements documented? Are they reasonable?</a:t>
            </a:r>
          </a:p>
          <a:p>
            <a:pPr marL="0" indent="0">
              <a:buNone/>
            </a:pPr>
            <a:r>
              <a:rPr lang="en-GB" dirty="0"/>
              <a:t>2. Is the scope understood? Is there a team in place? Which institutions are interested?</a:t>
            </a:r>
          </a:p>
          <a:p>
            <a:pPr marL="0" indent="0">
              <a:buNone/>
            </a:pPr>
            <a:r>
              <a:rPr lang="en-GB" dirty="0"/>
              <a:t>3. Is there a reasonable plan for R&amp;D and prototyping?</a:t>
            </a:r>
          </a:p>
          <a:p>
            <a:pPr marL="0" indent="0">
              <a:buNone/>
            </a:pPr>
            <a:r>
              <a:rPr lang="en-GB" dirty="0"/>
              <a:t>4. Is the design concept reasonable and feasible? Have appropriate mechanical and electrical calculations been performed?</a:t>
            </a:r>
            <a:r>
              <a:rPr lang="en-CH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9EBF0-3256-FF41-9584-D7F9511D6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01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998D6E90-577B-4973-B60A-2700290E6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7CD7-4402-BE41-B64B-335685A9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8" y="1597961"/>
            <a:ext cx="2628969" cy="31623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Agenda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FA95682-BEE6-4B33-BA34-7E7BE497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0" name="Content Placeholder 39">
            <a:extLst>
              <a:ext uri="{FF2B5EF4-FFF2-40B4-BE49-F238E27FC236}">
                <a16:creationId xmlns:a16="http://schemas.microsoft.com/office/drawing/2014/main" id="{80336832-AFC8-4F42-9721-9F09CBCC6E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7443"/>
          <a:stretch/>
        </p:blipFill>
        <p:spPr>
          <a:xfrm>
            <a:off x="4667372" y="40944"/>
            <a:ext cx="5096643" cy="667453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B8AB7-F365-9148-9FA5-ECDF95E6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0355" y="6356350"/>
            <a:ext cx="41097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EF7F31-0B8A-474A-B86C-91F381754329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50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E192E3E-68A9-4F36-936C-1C8D0B9EF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729A30-F429-4967-81E8-45F6757C88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FC137C-7F97-41FA-86A1-2E01C3837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967903" cy="68579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Freeform: Shape 50">
            <a:extLst>
              <a:ext uri="{FF2B5EF4-FFF2-40B4-BE49-F238E27FC236}">
                <a16:creationId xmlns:a16="http://schemas.microsoft.com/office/drawing/2014/main" id="{9FBFB9D3-7D34-4948-B4D0-73E7B6E52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54949" y="-54949"/>
            <a:ext cx="6858005" cy="6967903"/>
          </a:xfrm>
          <a:custGeom>
            <a:avLst/>
            <a:gdLst>
              <a:gd name="connsiteX0" fmla="*/ 0 w 2559050"/>
              <a:gd name="connsiteY0" fmla="*/ 0 h 2559050"/>
              <a:gd name="connsiteX1" fmla="*/ 2559050 w 2559050"/>
              <a:gd name="connsiteY1" fmla="*/ 0 h 2559050"/>
              <a:gd name="connsiteX2" fmla="*/ 0 w 2559050"/>
              <a:gd name="connsiteY2" fmla="*/ 2559050 h 255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9050" h="2559050">
                <a:moveTo>
                  <a:pt x="0" y="0"/>
                </a:moveTo>
                <a:lnTo>
                  <a:pt x="2559050" y="0"/>
                </a:lnTo>
                <a:cubicBezTo>
                  <a:pt x="2559050" y="1413324"/>
                  <a:pt x="1413324" y="2559050"/>
                  <a:pt x="0" y="255905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7CD7-4402-BE41-B64B-335685A9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8" y="2754999"/>
            <a:ext cx="4348578" cy="20052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Agenda</a:t>
            </a:r>
          </a:p>
        </p:txBody>
      </p:sp>
      <p:pic>
        <p:nvPicPr>
          <p:cNvPr id="40" name="Content Placeholder 39">
            <a:extLst>
              <a:ext uri="{FF2B5EF4-FFF2-40B4-BE49-F238E27FC236}">
                <a16:creationId xmlns:a16="http://schemas.microsoft.com/office/drawing/2014/main" id="{80336832-AFC8-4F42-9721-9F09CBCC6E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7443"/>
          <a:stretch/>
        </p:blipFill>
        <p:spPr>
          <a:xfrm>
            <a:off x="6967903" y="-14"/>
            <a:ext cx="5236733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B8AB7-F365-9148-9FA5-ECDF95E6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0355" y="6356350"/>
            <a:ext cx="41097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EF7F31-0B8A-474A-B86C-91F381754329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054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A929C1E-D8F4-4A72-B3A3-525B158CC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D7E00C-4EDA-C14A-9DAF-F45530C3D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3" y="1597960"/>
            <a:ext cx="3266037" cy="3720352"/>
          </a:xfrm>
        </p:spPr>
        <p:txBody>
          <a:bodyPr anchor="b">
            <a:normAutofit/>
          </a:bodyPr>
          <a:lstStyle/>
          <a:p>
            <a:r>
              <a:rPr lang="en-CH" sz="2800"/>
              <a:t>Preface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688C57F-18E6-4B7B-896C-59DF44273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142134A-5226-4CEC-B86C-75576E613F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491422"/>
              </p:ext>
            </p:extLst>
          </p:nvPr>
        </p:nvGraphicFramePr>
        <p:xfrm>
          <a:off x="5190565" y="809625"/>
          <a:ext cx="5787020" cy="514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A116F5-32A4-014A-B1E2-48380EEE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5D196-5A98-6549-B118-A4954AEF8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616909"/>
          </a:xfrm>
        </p:spPr>
        <p:txBody>
          <a:bodyPr/>
          <a:lstStyle/>
          <a:p>
            <a:r>
              <a:rPr lang="en-CH" dirty="0"/>
              <a:t>DAQ/SC Consortium 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259C31-C3CB-4F41-8BC1-4B2718022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4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D89D5CD-BB8D-104A-8E0D-2E92DC2B183F}"/>
              </a:ext>
            </a:extLst>
          </p:cNvPr>
          <p:cNvSpPr/>
          <p:nvPr/>
        </p:nvSpPr>
        <p:spPr>
          <a:xfrm>
            <a:off x="1022950" y="3838947"/>
            <a:ext cx="8837065" cy="28766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E3F6FDF-FB8D-D24A-B643-9A3868E8808B}"/>
              </a:ext>
            </a:extLst>
          </p:cNvPr>
          <p:cNvSpPr/>
          <p:nvPr/>
        </p:nvSpPr>
        <p:spPr>
          <a:xfrm>
            <a:off x="2812807" y="1558268"/>
            <a:ext cx="5253369" cy="189380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highlight>
                <a:srgbClr val="808000"/>
              </a:highlight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E7074A-5BBB-3044-AB37-266967878B6F}"/>
              </a:ext>
            </a:extLst>
          </p:cNvPr>
          <p:cNvSpPr/>
          <p:nvPr/>
        </p:nvSpPr>
        <p:spPr>
          <a:xfrm>
            <a:off x="3954883" y="5505915"/>
            <a:ext cx="1375182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Facility &amp; Integration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WG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5EBF9D8-B4B9-754B-856C-2F9041EF2BCC}"/>
              </a:ext>
            </a:extLst>
          </p:cNvPr>
          <p:cNvSpPr/>
          <p:nvPr/>
        </p:nvSpPr>
        <p:spPr>
          <a:xfrm>
            <a:off x="3065074" y="4371635"/>
            <a:ext cx="1330792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FD Upstream DAQ WG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E0CAD57-547C-2747-95C2-D71F1B3FB898}"/>
              </a:ext>
            </a:extLst>
          </p:cNvPr>
          <p:cNvSpPr/>
          <p:nvPr/>
        </p:nvSpPr>
        <p:spPr>
          <a:xfrm>
            <a:off x="4854499" y="4352992"/>
            <a:ext cx="1158923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Dataflow WG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12B2A41-B473-DD4D-9BB8-D98E597EEBA2}"/>
              </a:ext>
            </a:extLst>
          </p:cNvPr>
          <p:cNvSpPr/>
          <p:nvPr/>
        </p:nvSpPr>
        <p:spPr>
          <a:xfrm>
            <a:off x="6472055" y="4369719"/>
            <a:ext cx="1242190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FD Data Selection WG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2614AF1-7220-4A4B-9428-629D9EDADA61}"/>
              </a:ext>
            </a:extLst>
          </p:cNvPr>
          <p:cNvSpPr/>
          <p:nvPr/>
        </p:nvSpPr>
        <p:spPr>
          <a:xfrm>
            <a:off x="5435899" y="5505915"/>
            <a:ext cx="1694256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Control Configuration Monitoring WG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94420BF-9178-D44D-BB9D-4F25832A3A80}"/>
              </a:ext>
            </a:extLst>
          </p:cNvPr>
          <p:cNvSpPr/>
          <p:nvPr/>
        </p:nvSpPr>
        <p:spPr>
          <a:xfrm>
            <a:off x="2448272" y="5505915"/>
            <a:ext cx="1400776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Data Monitoring WG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2FC077-3ECD-1545-AA44-AF7BFB754519}"/>
              </a:ext>
            </a:extLst>
          </p:cNvPr>
          <p:cNvSpPr txBox="1"/>
          <p:nvPr/>
        </p:nvSpPr>
        <p:spPr>
          <a:xfrm>
            <a:off x="879604" y="1789040"/>
            <a:ext cx="1204821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DUNE/LBNF management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C2094A8-A800-1543-9F8D-DA410E99C51F}"/>
              </a:ext>
            </a:extLst>
          </p:cNvPr>
          <p:cNvSpPr/>
          <p:nvPr/>
        </p:nvSpPr>
        <p:spPr>
          <a:xfrm>
            <a:off x="7235990" y="5505915"/>
            <a:ext cx="1400776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Slow Control WG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5E20370-7C99-FC4F-BCD4-C10FAB0EAD33}"/>
              </a:ext>
            </a:extLst>
          </p:cNvPr>
          <p:cNvSpPr/>
          <p:nvPr/>
        </p:nvSpPr>
        <p:spPr>
          <a:xfrm>
            <a:off x="1389396" y="4369719"/>
            <a:ext cx="1330793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ND Upstream DAQ WG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3CAB664-648B-314D-9C43-828BE54E2A53}"/>
              </a:ext>
            </a:extLst>
          </p:cNvPr>
          <p:cNvSpPr/>
          <p:nvPr/>
        </p:nvSpPr>
        <p:spPr>
          <a:xfrm>
            <a:off x="8148163" y="4369719"/>
            <a:ext cx="1242189" cy="7808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ND Trigger WG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8CB67024-2F68-EB47-8EF4-AECACCDEC35C}"/>
              </a:ext>
            </a:extLst>
          </p:cNvPr>
          <p:cNvCxnSpPr>
            <a:cxnSpLocks/>
            <a:stCxn id="13" idx="2"/>
            <a:endCxn id="6" idx="1"/>
          </p:cNvCxnSpPr>
          <p:nvPr/>
        </p:nvCxnSpPr>
        <p:spPr>
          <a:xfrm rot="16200000" flipH="1">
            <a:off x="2004789" y="1697153"/>
            <a:ext cx="285245" cy="1330792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56C3A56-1FBC-FC45-A94A-E4F229C4FE09}"/>
              </a:ext>
            </a:extLst>
          </p:cNvPr>
          <p:cNvSpPr/>
          <p:nvPr/>
        </p:nvSpPr>
        <p:spPr>
          <a:xfrm>
            <a:off x="9178361" y="1581653"/>
            <a:ext cx="1772668" cy="7808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DAQ/SC management board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0F0CBA5-C46D-0544-9B55-72A44E833D83}"/>
              </a:ext>
            </a:extLst>
          </p:cNvPr>
          <p:cNvSpPr/>
          <p:nvPr/>
        </p:nvSpPr>
        <p:spPr>
          <a:xfrm>
            <a:off x="9200385" y="2687675"/>
            <a:ext cx="1772668" cy="7808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DAQ/SC institutes board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25F912D0-D390-FF4E-A1B0-62B535543828}"/>
              </a:ext>
            </a:extLst>
          </p:cNvPr>
          <p:cNvCxnSpPr>
            <a:stCxn id="6" idx="3"/>
            <a:endCxn id="18" idx="1"/>
          </p:cNvCxnSpPr>
          <p:nvPr/>
        </p:nvCxnSpPr>
        <p:spPr>
          <a:xfrm flipV="1">
            <a:off x="8066176" y="1972101"/>
            <a:ext cx="1112185" cy="533071"/>
          </a:xfrm>
          <a:prstGeom prst="bentConnector3">
            <a:avLst/>
          </a:prstGeom>
          <a:ln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B6AE6E85-90E7-6047-8A1B-2452068503A5}"/>
              </a:ext>
            </a:extLst>
          </p:cNvPr>
          <p:cNvCxnSpPr>
            <a:cxnSpLocks/>
            <a:stCxn id="6" idx="3"/>
            <a:endCxn id="19" idx="1"/>
          </p:cNvCxnSpPr>
          <p:nvPr/>
        </p:nvCxnSpPr>
        <p:spPr>
          <a:xfrm>
            <a:off x="8066176" y="2505172"/>
            <a:ext cx="1134209" cy="572951"/>
          </a:xfrm>
          <a:prstGeom prst="bentConnector3">
            <a:avLst>
              <a:gd name="adj1" fmla="val 49040"/>
            </a:avLst>
          </a:prstGeom>
          <a:ln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0A8B68B-A4A2-3D47-8ECE-760225D1BC89}"/>
              </a:ext>
            </a:extLst>
          </p:cNvPr>
          <p:cNvSpPr/>
          <p:nvPr/>
        </p:nvSpPr>
        <p:spPr>
          <a:xfrm>
            <a:off x="4682933" y="1658137"/>
            <a:ext cx="1513114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Consortium lead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8B15E56-08EA-BD47-B5D2-67199D05B85D}"/>
              </a:ext>
            </a:extLst>
          </p:cNvPr>
          <p:cNvSpPr/>
          <p:nvPr/>
        </p:nvSpPr>
        <p:spPr>
          <a:xfrm>
            <a:off x="3017419" y="2216881"/>
            <a:ext cx="1513114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FD technical lead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7DBE215-9C38-074C-834A-8D96AC7E845A}"/>
              </a:ext>
            </a:extLst>
          </p:cNvPr>
          <p:cNvSpPr/>
          <p:nvPr/>
        </p:nvSpPr>
        <p:spPr>
          <a:xfrm>
            <a:off x="6348447" y="2250863"/>
            <a:ext cx="1513114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ND technical lead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D5C1EEC-C663-6B43-9589-99DD2A127220}"/>
              </a:ext>
            </a:extLst>
          </p:cNvPr>
          <p:cNvSpPr/>
          <p:nvPr/>
        </p:nvSpPr>
        <p:spPr>
          <a:xfrm>
            <a:off x="4671816" y="2812024"/>
            <a:ext cx="1513114" cy="50774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Resources coordinator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342701-B7E5-9F43-B2ED-D3C908426628}"/>
              </a:ext>
            </a:extLst>
          </p:cNvPr>
          <p:cNvSpPr txBox="1"/>
          <p:nvPr/>
        </p:nvSpPr>
        <p:spPr>
          <a:xfrm>
            <a:off x="5206368" y="1581653"/>
            <a:ext cx="1880232" cy="28233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G. Lehmann Miotto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9F8CB5-EF7F-7442-9AB8-67A2C2F7920E}"/>
              </a:ext>
            </a:extLst>
          </p:cNvPr>
          <p:cNvSpPr txBox="1"/>
          <p:nvPr/>
        </p:nvSpPr>
        <p:spPr>
          <a:xfrm>
            <a:off x="9919975" y="3346955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F. Filthaut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F20558-8621-FE44-968D-5C693810C939}"/>
              </a:ext>
            </a:extLst>
          </p:cNvPr>
          <p:cNvSpPr txBox="1"/>
          <p:nvPr/>
        </p:nvSpPr>
        <p:spPr>
          <a:xfrm>
            <a:off x="5540829" y="3281322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D. Newbold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2B80E8-B901-3E40-91B0-7519B71C5E1A}"/>
              </a:ext>
            </a:extLst>
          </p:cNvPr>
          <p:cNvSpPr txBox="1"/>
          <p:nvPr/>
        </p:nvSpPr>
        <p:spPr>
          <a:xfrm>
            <a:off x="2853902" y="2125431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A. Thea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D07A1F-4C6F-0A48-A9FE-6A12C079F6D6}"/>
              </a:ext>
            </a:extLst>
          </p:cNvPr>
          <p:cNvSpPr txBox="1"/>
          <p:nvPr/>
        </p:nvSpPr>
        <p:spPr>
          <a:xfrm>
            <a:off x="6554257" y="2020501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A. Kaboth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1DC28D-AC80-794D-8989-77D2EF7457EA}"/>
              </a:ext>
            </a:extLst>
          </p:cNvPr>
          <p:cNvSpPr txBox="1"/>
          <p:nvPr/>
        </p:nvSpPr>
        <p:spPr>
          <a:xfrm>
            <a:off x="2963406" y="4114792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J. Brooke, R. Sipos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65A751-3070-EA43-B5E5-60162F988646}"/>
              </a:ext>
            </a:extLst>
          </p:cNvPr>
          <p:cNvSpPr txBox="1"/>
          <p:nvPr/>
        </p:nvSpPr>
        <p:spPr>
          <a:xfrm>
            <a:off x="6243517" y="4108858"/>
            <a:ext cx="1728510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J. Klein, P. Rodrigues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0AF53E-EB80-F048-A945-974451D67189}"/>
              </a:ext>
            </a:extLst>
          </p:cNvPr>
          <p:cNvSpPr txBox="1"/>
          <p:nvPr/>
        </p:nvSpPr>
        <p:spPr>
          <a:xfrm>
            <a:off x="4620575" y="4111223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K. Biery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D28964-8022-2C4A-8B6C-1A8C5FB48024}"/>
              </a:ext>
            </a:extLst>
          </p:cNvPr>
          <p:cNvSpPr txBox="1"/>
          <p:nvPr/>
        </p:nvSpPr>
        <p:spPr>
          <a:xfrm>
            <a:off x="1295494" y="4108858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P. J. Dunne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11908A-4395-704A-AD19-99B959AE4730}"/>
              </a:ext>
            </a:extLst>
          </p:cNvPr>
          <p:cNvSpPr txBox="1"/>
          <p:nvPr/>
        </p:nvSpPr>
        <p:spPr>
          <a:xfrm>
            <a:off x="7151620" y="6210804"/>
            <a:ext cx="192181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P. Mendez Lorenzo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BC783F-9EC6-A242-910C-2E3A42776FB5}"/>
              </a:ext>
            </a:extLst>
          </p:cNvPr>
          <p:cNvSpPr txBox="1"/>
          <p:nvPr/>
        </p:nvSpPr>
        <p:spPr>
          <a:xfrm>
            <a:off x="3869588" y="6224318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A. Habig, B. King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A511F6-DCE1-EE43-8C98-5CFDC2AE857B}"/>
              </a:ext>
            </a:extLst>
          </p:cNvPr>
          <p:cNvSpPr txBox="1"/>
          <p:nvPr/>
        </p:nvSpPr>
        <p:spPr>
          <a:xfrm>
            <a:off x="8080105" y="4117808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J. Hays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AAD2DA-2E9D-D04C-A228-493A2379DF97}"/>
              </a:ext>
            </a:extLst>
          </p:cNvPr>
          <p:cNvSpPr txBox="1"/>
          <p:nvPr/>
        </p:nvSpPr>
        <p:spPr>
          <a:xfrm>
            <a:off x="5511540" y="6224318"/>
            <a:ext cx="1545771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solidFill>
                  <a:schemeClr val="tx1"/>
                </a:solidFill>
              </a:rPr>
              <a:t>A. Tapper</a:t>
            </a:r>
          </a:p>
        </p:txBody>
      </p: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2CEECFA5-D822-934A-BB0E-9705119C0080}"/>
              </a:ext>
            </a:extLst>
          </p:cNvPr>
          <p:cNvCxnSpPr>
            <a:cxnSpLocks/>
            <a:stCxn id="5" idx="0"/>
            <a:endCxn id="6" idx="2"/>
          </p:cNvCxnSpPr>
          <p:nvPr/>
        </p:nvCxnSpPr>
        <p:spPr>
          <a:xfrm rot="16200000" flipV="1">
            <a:off x="5247052" y="3644515"/>
            <a:ext cx="386872" cy="1991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4FE244D-BFB1-B145-99AA-0EEC628F11E9}"/>
              </a:ext>
            </a:extLst>
          </p:cNvPr>
          <p:cNvSpPr txBox="1"/>
          <p:nvPr/>
        </p:nvSpPr>
        <p:spPr>
          <a:xfrm>
            <a:off x="10219791" y="444957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🇨🇦🇳🇱🇬🇧🇺🇸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F9EEC17-DE4D-5A4C-A4D9-73ABB7D8E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13" y="4873176"/>
            <a:ext cx="403172" cy="40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460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12E369B-5272-4644-973E-2039918BD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Video 3">
            <a:extLst>
              <a:ext uri="{FF2B5EF4-FFF2-40B4-BE49-F238E27FC236}">
                <a16:creationId xmlns:a16="http://schemas.microsoft.com/office/drawing/2014/main" id="{D45DC144-9002-444B-B81F-EC94BBBCC7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-1" b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80220E3-B484-45C4-87BC-D7A63CE3FD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" y="2650435"/>
            <a:ext cx="12191999" cy="4207565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35000"/>
                </a:srgbClr>
              </a:gs>
              <a:gs pos="100000">
                <a:srgbClr val="000000">
                  <a:alpha val="0"/>
                </a:srgbClr>
              </a:gs>
              <a:gs pos="37000">
                <a:srgbClr val="000000">
                  <a:alpha val="2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AEC540-61BA-514B-95D9-093C43CE4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5084" y="3428999"/>
            <a:ext cx="7688825" cy="1852371"/>
          </a:xfrm>
        </p:spPr>
        <p:txBody>
          <a:bodyPr>
            <a:normAutofit/>
          </a:bodyPr>
          <a:lstStyle/>
          <a:p>
            <a:pPr algn="ctr"/>
            <a:r>
              <a:rPr lang="en-CH" dirty="0">
                <a:solidFill>
                  <a:srgbClr val="FFFFFF"/>
                </a:solidFill>
              </a:rPr>
              <a:t>DAQ overview and requirements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1E4B94-EDF5-E443-9402-4DF437373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5083" y="6059934"/>
            <a:ext cx="7688825" cy="647820"/>
          </a:xfrm>
        </p:spPr>
        <p:txBody>
          <a:bodyPr>
            <a:normAutofit/>
          </a:bodyPr>
          <a:lstStyle/>
          <a:p>
            <a:pPr algn="ctr"/>
            <a:r>
              <a:rPr lang="en-CH" dirty="0">
                <a:solidFill>
                  <a:srgbClr val="FFFFFF"/>
                </a:solidFill>
              </a:rPr>
              <a:t>G. Lehmann Miotto / CERN</a:t>
            </a:r>
          </a:p>
        </p:txBody>
      </p:sp>
    </p:spTree>
    <p:extLst>
      <p:ext uri="{BB962C8B-B14F-4D97-AF65-F5344CB8AC3E}">
        <p14:creationId xmlns:p14="http://schemas.microsoft.com/office/powerpoint/2010/main" val="343435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A929C1E-D8F4-4A72-B3A3-525B158CC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D7E00C-4EDA-C14A-9DAF-F45530C3D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3" y="1597960"/>
            <a:ext cx="3266037" cy="3720352"/>
          </a:xfrm>
        </p:spPr>
        <p:txBody>
          <a:bodyPr anchor="b">
            <a:normAutofit/>
          </a:bodyPr>
          <a:lstStyle/>
          <a:p>
            <a:r>
              <a:rPr lang="en-CH" sz="2800"/>
              <a:t>Outline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688C57F-18E6-4B7B-896C-59DF44273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2E9C60D-6731-45A6-80E6-6A498AB70C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614962"/>
              </p:ext>
            </p:extLst>
          </p:nvPr>
        </p:nvGraphicFramePr>
        <p:xfrm>
          <a:off x="5190565" y="809625"/>
          <a:ext cx="5787020" cy="514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28DFA-F84C-2B47-AF51-AEF1B617A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054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8CE6-BD3C-5840-B312-18FF8FA58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DAQ Requirements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201A2-C57E-E046-B60B-898FD33B4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2" y="2427315"/>
            <a:ext cx="9950103" cy="4051543"/>
          </a:xfrm>
        </p:spPr>
        <p:txBody>
          <a:bodyPr>
            <a:normAutofit lnSpcReduction="10000"/>
          </a:bodyPr>
          <a:lstStyle/>
          <a:p>
            <a:r>
              <a:rPr lang="en-CH" dirty="0"/>
              <a:t>Distribute clock and unique timestamping to all detectors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GB" dirty="0"/>
              <a:t>Common c</a:t>
            </a:r>
            <a:r>
              <a:rPr lang="en-CH" dirty="0"/>
              <a:t>lock  (62.5 or 125 MHz)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1 us synchronization across FDs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~10 ns synchronization within one FD</a:t>
            </a:r>
          </a:p>
          <a:p>
            <a:r>
              <a:rPr lang="en-CH" dirty="0"/>
              <a:t>Configure, control and monitor the data taking process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Provide sw tools for detector experts to implement their specific functions within the DAQ framework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The DAQ shall introduce negligible downtime, compared to the experiment requirements</a:t>
            </a:r>
          </a:p>
          <a:p>
            <a:r>
              <a:rPr lang="en-CH" dirty="0"/>
              <a:t>Receive timestamped data over optical links from all detectors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Charge readout: data sampled at ~2 MHz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Photon detectors: 5 us waveforms of tiles that pass an internal trigger threshold</a:t>
            </a:r>
          </a:p>
          <a:p>
            <a:endParaRPr lang="en-CH" dirty="0"/>
          </a:p>
          <a:p>
            <a:pPr marL="560070" lvl="1" indent="-285750">
              <a:buFontTx/>
              <a:buChar char="-"/>
            </a:pPr>
            <a:endParaRPr lang="en-CH" dirty="0"/>
          </a:p>
          <a:p>
            <a:pPr marL="560070" lvl="1" indent="-285750">
              <a:buFontTx/>
              <a:buChar char="-"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324E93-6AA3-084E-A21A-C78015C15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8CE6-BD3C-5840-B312-18FF8FA58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DAQ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201A2-C57E-E046-B60B-898FD33B4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362" y="2427315"/>
            <a:ext cx="9950103" cy="4051543"/>
          </a:xfrm>
        </p:spPr>
        <p:txBody>
          <a:bodyPr>
            <a:normAutofit/>
          </a:bodyPr>
          <a:lstStyle/>
          <a:p>
            <a:r>
              <a:rPr lang="en-CH" dirty="0"/>
              <a:t>Buffer, select, aggregate and store detector data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Select data with &gt; 100 MeV of visible ionization energy with very high efficiency (&gt;90%)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Select data with &lt; 100 MeV and &gt; 10 MeV of neutrino visible energy with a good efficiency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Generate a SNB trigger candidate if there are more than 60 neutrino interactions wih E</a:t>
            </a:r>
            <a:r>
              <a:rPr lang="en-CH" i="1" baseline="-25000" dirty="0"/>
              <a:t>ν</a:t>
            </a:r>
            <a:r>
              <a:rPr lang="en-CH" dirty="0"/>
              <a:t>&gt;10 MeV </a:t>
            </a:r>
            <a:r>
              <a:rPr lang="en-GB" dirty="0"/>
              <a:t>w</a:t>
            </a:r>
            <a:r>
              <a:rPr lang="en-CH" dirty="0"/>
              <a:t>ithin 10 seconds with an efficiency &gt; 95%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Store all data for 30s corresponding to a SNB trigger (goal to reach 100 s)</a:t>
            </a:r>
          </a:p>
          <a:p>
            <a:pPr marL="231775" indent="-222250"/>
            <a:r>
              <a:rPr lang="en-CH" dirty="0"/>
              <a:t>Transfer the recorded data to FNAL over a dedicated WAN connection</a:t>
            </a:r>
          </a:p>
          <a:p>
            <a:pPr marL="550863" lvl="1" indent="-276225">
              <a:buFont typeface="Arial" panose="020B0604020202020204" pitchFamily="34" charset="0"/>
              <a:buChar char="•"/>
            </a:pPr>
            <a:r>
              <a:rPr lang="en-CH" dirty="0"/>
              <a:t>Cap of 30 PB/year for all far detectors raw data set by offline long-term storage capacity; </a:t>
            </a:r>
            <a:r>
              <a:rPr lang="en-US" dirty="0"/>
              <a:t>more data may be transferred to FNAL, but not for permanent storage</a:t>
            </a:r>
          </a:p>
          <a:p>
            <a:pPr marL="550863" lvl="1" indent="-276225">
              <a:buFont typeface="Arial" panose="020B0604020202020204" pitchFamily="34" charset="0"/>
              <a:buChar char="•"/>
            </a:pPr>
            <a:r>
              <a:rPr lang="en-US" dirty="0"/>
              <a:t>In addition, condition, configuration and monitoring data will be transferred to FNAL</a:t>
            </a:r>
            <a:endParaRPr lang="en-CH" dirty="0"/>
          </a:p>
          <a:p>
            <a:pPr lvl="1"/>
            <a:endParaRPr lang="en-CH" dirty="0"/>
          </a:p>
          <a:p>
            <a:endParaRPr lang="en-CH" dirty="0"/>
          </a:p>
          <a:p>
            <a:pPr marL="560070" lvl="1" indent="-285750">
              <a:buFontTx/>
              <a:buChar char="-"/>
            </a:pPr>
            <a:endParaRPr lang="en-CH" dirty="0"/>
          </a:p>
          <a:p>
            <a:pPr marL="560070" lvl="1" indent="-285750">
              <a:buFontTx/>
              <a:buChar char="-"/>
            </a:pP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393DA3-0A78-8F43-A680-13D8AD4C8F4C}"/>
              </a:ext>
            </a:extLst>
          </p:cNvPr>
          <p:cNvSpPr txBox="1"/>
          <p:nvPr/>
        </p:nvSpPr>
        <p:spPr>
          <a:xfrm rot="20389238">
            <a:off x="8734780" y="1826134"/>
            <a:ext cx="210660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See talk by J. Klein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2AF6A-959E-EE42-870B-B62AAFBF0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7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E16C6-A45E-304D-99EC-FEEAAFFBD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DAQ VD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C0000-462B-EB40-8D37-3E4976CD3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Readout 1040 WIB links (10G), 400 uTCA links (40G), few hundred PDS links (?)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While internal data organisation differs, all packets coming from the electronics shall have a 64b timestamp and a field fully specifying the origin</a:t>
            </a:r>
          </a:p>
          <a:p>
            <a:pPr marL="834390" lvl="2" indent="-285750"/>
            <a:r>
              <a:rPr lang="en-CH" dirty="0"/>
              <a:t>WIB frame has a header with the required info and 1 ADC value for 256 channels, </a:t>
            </a:r>
          </a:p>
          <a:p>
            <a:pPr marL="834390" lvl="2" indent="-285750"/>
            <a:r>
              <a:rPr lang="en-CH" dirty="0"/>
              <a:t>PDS data expected to have a header with the required info and 375 (750?) consecutive ADC values for 1 channel, </a:t>
            </a:r>
          </a:p>
          <a:p>
            <a:pPr marL="834390" lvl="2" indent="-285750"/>
            <a:r>
              <a:rPr lang="en-CH" dirty="0"/>
              <a:t>Data from uTCA boards will have the required info and N consecutive ADC values for 64 channels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It is a responsibility of the electronics experts to provide data decoders for their data</a:t>
            </a:r>
          </a:p>
          <a:p>
            <a:r>
              <a:rPr lang="en-CH" dirty="0"/>
              <a:t>Reduce data volume from ~2 TB/s to ~0.5 10</a:t>
            </a:r>
            <a:r>
              <a:rPr lang="en-CH" baseline="30000" dirty="0"/>
              <a:t>-3 </a:t>
            </a:r>
            <a:r>
              <a:rPr lang="en-CH" dirty="0"/>
              <a:t>TB/s -&gt; reduction factor </a:t>
            </a:r>
            <a:r>
              <a:rPr lang="en-CH" b="1" dirty="0"/>
              <a:t>4000</a:t>
            </a:r>
          </a:p>
          <a:p>
            <a:pPr marL="560070" lvl="1" indent="-285750">
              <a:buFont typeface="Arial" panose="020B0604020202020204" pitchFamily="34" charset="0"/>
              <a:buChar char="•"/>
            </a:pPr>
            <a:r>
              <a:rPr lang="en-CH" dirty="0"/>
              <a:t>Achieved through selection in time and geographic regions of activity based on the data themselves and through lossless data compression at the end of the chain</a:t>
            </a:r>
            <a:endParaRPr lang="en-CH" b="1" dirty="0"/>
          </a:p>
          <a:p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67DDCD-7C6F-B94F-AEB0-1F38E7BB868F}"/>
              </a:ext>
            </a:extLst>
          </p:cNvPr>
          <p:cNvSpPr txBox="1"/>
          <p:nvPr/>
        </p:nvSpPr>
        <p:spPr>
          <a:xfrm rot="20389238">
            <a:off x="9770621" y="2991542"/>
            <a:ext cx="219117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/>
              <a:t>See talk by R. Sipos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27293-D9F7-7947-ADCE-5FDDC2EE4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20120"/>
      </p:ext>
    </p:extLst>
  </p:cSld>
  <p:clrMapOvr>
    <a:masterClrMapping/>
  </p:clrMapOvr>
</p:sld>
</file>

<file path=ppt/theme/theme1.xml><?xml version="1.0" encoding="utf-8"?>
<a:theme xmlns:a="http://schemas.openxmlformats.org/drawingml/2006/main" name="BlocksVTI">
  <a:themeElements>
    <a:clrScheme name="AnalogousFromDarkSeedLeftStep">
      <a:dk1>
        <a:srgbClr val="000000"/>
      </a:dk1>
      <a:lt1>
        <a:srgbClr val="FFFFFF"/>
      </a:lt1>
      <a:dk2>
        <a:srgbClr val="1B2430"/>
      </a:dk2>
      <a:lt2>
        <a:srgbClr val="F0F3F1"/>
      </a:lt2>
      <a:accent1>
        <a:srgbClr val="C34DA6"/>
      </a:accent1>
      <a:accent2>
        <a:srgbClr val="9D3BB1"/>
      </a:accent2>
      <a:accent3>
        <a:srgbClr val="7E4DC3"/>
      </a:accent3>
      <a:accent4>
        <a:srgbClr val="4444B5"/>
      </a:accent4>
      <a:accent5>
        <a:srgbClr val="4D7EC3"/>
      </a:accent5>
      <a:accent6>
        <a:srgbClr val="3B9EB1"/>
      </a:accent6>
      <a:hlink>
        <a:srgbClr val="3F5FB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sVTI" id="{31656FE6-20D8-4105-85EA-706EC9332BE9}" vid="{039DFFC9-9B25-4063-9235-B287A446F5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3602</TotalTime>
  <Words>957</Words>
  <Application>Microsoft Macintosh PowerPoint</Application>
  <PresentationFormat>Widescreen</PresentationFormat>
  <Paragraphs>131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Avenir Next LT Pro</vt:lpstr>
      <vt:lpstr>Avenir Next LT Pro Light</vt:lpstr>
      <vt:lpstr>Calibri</vt:lpstr>
      <vt:lpstr>BlocksVTI</vt:lpstr>
      <vt:lpstr>DAQ/SC Conceptual Design Review for FD2</vt:lpstr>
      <vt:lpstr>Agenda</vt:lpstr>
      <vt:lpstr>Preface</vt:lpstr>
      <vt:lpstr>DAQ/SC Consortium organization</vt:lpstr>
      <vt:lpstr>DAQ overview and requirements</vt:lpstr>
      <vt:lpstr>Outline</vt:lpstr>
      <vt:lpstr>DAQ Requirements</vt:lpstr>
      <vt:lpstr>DAQ Requirements</vt:lpstr>
      <vt:lpstr>DAQ VD Specifications</vt:lpstr>
      <vt:lpstr>DAQ Physical Interfaces</vt:lpstr>
      <vt:lpstr>DAQ Interfaces</vt:lpstr>
      <vt:lpstr>DAQ – Detectors communication</vt:lpstr>
      <vt:lpstr>DAQ Hardware</vt:lpstr>
      <vt:lpstr>DAQ Subsystems</vt:lpstr>
      <vt:lpstr>DAQ overview</vt:lpstr>
      <vt:lpstr>DAQ overview</vt:lpstr>
      <vt:lpstr>VD DAQ/SC CDR Review</vt:lpstr>
      <vt:lpstr>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overview and requirements</dc:title>
  <dc:creator>Giovanna Lehmann Miotto</dc:creator>
  <cp:lastModifiedBy>Giovanna Lehmann Miotto</cp:lastModifiedBy>
  <cp:revision>35</cp:revision>
  <dcterms:created xsi:type="dcterms:W3CDTF">2021-06-08T11:49:07Z</dcterms:created>
  <dcterms:modified xsi:type="dcterms:W3CDTF">2021-06-18T12:34:25Z</dcterms:modified>
</cp:coreProperties>
</file>