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2"/>
  </p:notesMasterIdLst>
  <p:sldIdLst>
    <p:sldId id="256" r:id="rId2"/>
    <p:sldId id="260" r:id="rId3"/>
    <p:sldId id="308" r:id="rId4"/>
    <p:sldId id="309" r:id="rId5"/>
    <p:sldId id="318" r:id="rId6"/>
    <p:sldId id="267" r:id="rId7"/>
    <p:sldId id="323" r:id="rId8"/>
    <p:sldId id="314" r:id="rId9"/>
    <p:sldId id="315" r:id="rId10"/>
    <p:sldId id="316" r:id="rId11"/>
    <p:sldId id="317" r:id="rId12"/>
    <p:sldId id="303" r:id="rId13"/>
    <p:sldId id="302" r:id="rId14"/>
    <p:sldId id="257" r:id="rId15"/>
    <p:sldId id="258" r:id="rId16"/>
    <p:sldId id="320" r:id="rId17"/>
    <p:sldId id="270" r:id="rId18"/>
    <p:sldId id="321" r:id="rId19"/>
    <p:sldId id="307" r:id="rId20"/>
    <p:sldId id="319" r:id="rId2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ssandro Thea" initials="AT" lastIdx="3" clrIdx="0">
    <p:extLst>
      <p:ext uri="{19B8F6BF-5375-455C-9EA6-DF929625EA0E}">
        <p15:presenceInfo xmlns:p15="http://schemas.microsoft.com/office/powerpoint/2012/main" userId="S::alessandro.thea@cern.ch::853fdfaa-6677-4e60-ae2e-111653df54e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043"/>
    <a:srgbClr val="FF9300"/>
    <a:srgbClr val="FFD579"/>
    <a:srgbClr val="00A25F"/>
    <a:srgbClr val="0076AF"/>
    <a:srgbClr val="024C80"/>
    <a:srgbClr val="71BB56"/>
    <a:srgbClr val="0096FF"/>
    <a:srgbClr val="C93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/>
    <p:restoredTop sz="94350"/>
  </p:normalViewPr>
  <p:slideViewPr>
    <p:cSldViewPr snapToGrid="0" snapToObjects="1">
      <p:cViewPr>
        <p:scale>
          <a:sx n="76" d="100"/>
          <a:sy n="76" d="100"/>
        </p:scale>
        <p:origin x="1184" y="172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68" d="100"/>
          <a:sy n="168" d="100"/>
        </p:scale>
        <p:origin x="543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647BA-2017-264E-BACC-21CD5F973C74}" type="doc">
      <dgm:prSet loTypeId="urn:microsoft.com/office/officeart/2005/8/layout/hList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18D9487F-6AF8-5446-A02B-B325E9531EAD}">
      <dgm:prSet/>
      <dgm:spPr/>
      <dgm:t>
        <a:bodyPr/>
        <a:lstStyle/>
        <a:p>
          <a:r>
            <a:rPr lang="en-GB" dirty="0"/>
            <a:t>All detector data structures are marked with a unique sample ID (SID) </a:t>
          </a:r>
          <a:endParaRPr lang="en-CH" dirty="0"/>
        </a:p>
      </dgm:t>
    </dgm:pt>
    <dgm:pt modelId="{9AE04000-8FFD-B648-B961-D4F00B1AAE60}" type="parTrans" cxnId="{76B68B40-BA7A-8642-BFB9-443A7459E838}">
      <dgm:prSet/>
      <dgm:spPr/>
      <dgm:t>
        <a:bodyPr/>
        <a:lstStyle/>
        <a:p>
          <a:endParaRPr lang="en-GB"/>
        </a:p>
      </dgm:t>
    </dgm:pt>
    <dgm:pt modelId="{5F1074BC-E1FF-E047-B214-06F9A1C92F97}" type="sibTrans" cxnId="{76B68B40-BA7A-8642-BFB9-443A7459E838}">
      <dgm:prSet/>
      <dgm:spPr/>
      <dgm:t>
        <a:bodyPr/>
        <a:lstStyle/>
        <a:p>
          <a:endParaRPr lang="en-GB"/>
        </a:p>
      </dgm:t>
    </dgm:pt>
    <dgm:pt modelId="{60D03BC2-0412-6B4E-AD52-F9FE93155FE1}">
      <dgm:prSet/>
      <dgm:spPr/>
      <dgm:t>
        <a:bodyPr/>
        <a:lstStyle/>
        <a:p>
          <a:r>
            <a:rPr lang="en-GB" dirty="0"/>
            <a:t>Formerly known as “timestamp”</a:t>
          </a:r>
          <a:endParaRPr lang="en-CH" dirty="0"/>
        </a:p>
      </dgm:t>
    </dgm:pt>
    <dgm:pt modelId="{AC36B0B1-62F5-4F45-B28E-79782A71935A}" type="parTrans" cxnId="{1253F24F-A1BF-7F45-BE00-AE46F380A3A2}">
      <dgm:prSet/>
      <dgm:spPr/>
      <dgm:t>
        <a:bodyPr/>
        <a:lstStyle/>
        <a:p>
          <a:endParaRPr lang="en-GB"/>
        </a:p>
      </dgm:t>
    </dgm:pt>
    <dgm:pt modelId="{0148A6A0-CFA1-044F-84B3-A0978BA70A52}" type="sibTrans" cxnId="{1253F24F-A1BF-7F45-BE00-AE46F380A3A2}">
      <dgm:prSet/>
      <dgm:spPr/>
      <dgm:t>
        <a:bodyPr/>
        <a:lstStyle/>
        <a:p>
          <a:endParaRPr lang="en-GB"/>
        </a:p>
      </dgm:t>
    </dgm:pt>
    <dgm:pt modelId="{1FD35142-6305-2B4A-B0BC-C0A61AA188B7}">
      <dgm:prSet/>
      <dgm:spPr/>
      <dgm:t>
        <a:bodyPr/>
        <a:lstStyle/>
        <a:p>
          <a:r>
            <a:rPr lang="en-GB"/>
            <a:t>The SID is common across all subsystems in a module</a:t>
          </a:r>
          <a:endParaRPr lang="en-CH"/>
        </a:p>
      </dgm:t>
    </dgm:pt>
    <dgm:pt modelId="{466B378E-66F4-7A46-A4B3-C5B21240F6DE}" type="parTrans" cxnId="{C29B6421-68C2-3D48-A989-94D071924AD8}">
      <dgm:prSet/>
      <dgm:spPr/>
      <dgm:t>
        <a:bodyPr/>
        <a:lstStyle/>
        <a:p>
          <a:endParaRPr lang="en-GB"/>
        </a:p>
      </dgm:t>
    </dgm:pt>
    <dgm:pt modelId="{AC951C6A-0C72-5543-A187-41E01598A572}" type="sibTrans" cxnId="{C29B6421-68C2-3D48-A989-94D071924AD8}">
      <dgm:prSet/>
      <dgm:spPr/>
      <dgm:t>
        <a:bodyPr/>
        <a:lstStyle/>
        <a:p>
          <a:endParaRPr lang="en-GB"/>
        </a:p>
      </dgm:t>
    </dgm:pt>
    <dgm:pt modelId="{C3525795-224F-5F41-AD40-AEBFB54AF2FE}">
      <dgm:prSet/>
      <dgm:spPr/>
      <dgm:t>
        <a:bodyPr/>
        <a:lstStyle/>
        <a:p>
          <a:r>
            <a:rPr lang="en-GB" dirty="0"/>
            <a:t>The SID increases monotonically at the DUNE base clock frequency</a:t>
          </a:r>
          <a:endParaRPr lang="en-CH" dirty="0"/>
        </a:p>
      </dgm:t>
    </dgm:pt>
    <dgm:pt modelId="{E09D767E-B0E7-674B-8AE1-E4EAFA2579B5}" type="parTrans" cxnId="{08E4A2FE-06B7-F64B-9659-3BC2EA090EDD}">
      <dgm:prSet/>
      <dgm:spPr/>
      <dgm:t>
        <a:bodyPr/>
        <a:lstStyle/>
        <a:p>
          <a:endParaRPr lang="en-GB"/>
        </a:p>
      </dgm:t>
    </dgm:pt>
    <dgm:pt modelId="{92CBA02E-C3A5-1143-A775-765508AE4B20}" type="sibTrans" cxnId="{08E4A2FE-06B7-F64B-9659-3BC2EA090EDD}">
      <dgm:prSet/>
      <dgm:spPr/>
      <dgm:t>
        <a:bodyPr/>
        <a:lstStyle/>
        <a:p>
          <a:endParaRPr lang="en-GB"/>
        </a:p>
      </dgm:t>
    </dgm:pt>
    <dgm:pt modelId="{5CDB210C-155B-CA4F-BCBD-3F3DFE07CB3B}">
      <dgm:prSet/>
      <dgm:spPr/>
      <dgm:t>
        <a:bodyPr/>
        <a:lstStyle/>
        <a:p>
          <a:r>
            <a:rPr lang="en-GB" dirty="0"/>
            <a:t>a 64b firmware counter clocking at a common clock frequency, </a:t>
          </a:r>
          <a:br>
            <a:rPr lang="en-GB" dirty="0"/>
          </a:br>
          <a:r>
            <a:rPr lang="en-GB" dirty="0"/>
            <a:t>initialised at a common time to a common value across all subsystems</a:t>
          </a:r>
          <a:endParaRPr lang="en-CH" dirty="0"/>
        </a:p>
      </dgm:t>
    </dgm:pt>
    <dgm:pt modelId="{B5D05051-A727-A346-84FD-AF554D36FD2B}" type="parTrans" cxnId="{F6A63EF5-F1B2-9C4B-9EBF-75727082F3FC}">
      <dgm:prSet/>
      <dgm:spPr/>
      <dgm:t>
        <a:bodyPr/>
        <a:lstStyle/>
        <a:p>
          <a:endParaRPr lang="en-GB"/>
        </a:p>
      </dgm:t>
    </dgm:pt>
    <dgm:pt modelId="{D4ECB6FC-A58A-0642-9100-6D2806C2B6CF}" type="sibTrans" cxnId="{F6A63EF5-F1B2-9C4B-9EBF-75727082F3FC}">
      <dgm:prSet/>
      <dgm:spPr/>
      <dgm:t>
        <a:bodyPr/>
        <a:lstStyle/>
        <a:p>
          <a:endParaRPr lang="en-GB"/>
        </a:p>
      </dgm:t>
    </dgm:pt>
    <dgm:pt modelId="{327DF684-3401-8541-9194-1E3CE4CAC220}">
      <dgm:prSet/>
      <dgm:spPr/>
      <dgm:t>
        <a:bodyPr/>
        <a:lstStyle/>
        <a:p>
          <a:r>
            <a:rPr lang="en-GB" dirty="0"/>
            <a:t>SIDs are applied in FE electronics and are thereafter immutable</a:t>
          </a:r>
          <a:endParaRPr lang="en-CH" dirty="0"/>
        </a:p>
      </dgm:t>
    </dgm:pt>
    <dgm:pt modelId="{2FD9D7AF-0B76-7A42-A641-FFC14601031F}" type="parTrans" cxnId="{11D2001C-3C58-054B-8833-83A1ABBDCFEC}">
      <dgm:prSet/>
      <dgm:spPr/>
      <dgm:t>
        <a:bodyPr/>
        <a:lstStyle/>
        <a:p>
          <a:endParaRPr lang="en-GB"/>
        </a:p>
      </dgm:t>
    </dgm:pt>
    <dgm:pt modelId="{3BB3DF8A-04DB-5E4D-B16D-967700CC9BFB}" type="sibTrans" cxnId="{11D2001C-3C58-054B-8833-83A1ABBDCFEC}">
      <dgm:prSet/>
      <dgm:spPr/>
      <dgm:t>
        <a:bodyPr/>
        <a:lstStyle/>
        <a:p>
          <a:endParaRPr lang="en-GB"/>
        </a:p>
      </dgm:t>
    </dgm:pt>
    <dgm:pt modelId="{FFCA70B5-10AE-5C48-AE6C-E5C2F565BD0E}">
      <dgm:prSet/>
      <dgm:spPr/>
      <dgm:t>
        <a:bodyPr/>
        <a:lstStyle/>
        <a:p>
          <a:r>
            <a:rPr lang="en-GB" dirty="0"/>
            <a:t>Most DAQ entities only see sparse data, and must align data from many sources</a:t>
          </a:r>
          <a:endParaRPr lang="en-CH" dirty="0"/>
        </a:p>
      </dgm:t>
    </dgm:pt>
    <dgm:pt modelId="{34A8366B-81A2-7A43-AEB6-AD72F98BD3D2}" type="parTrans" cxnId="{9C935861-0C34-424C-B907-F50297B8C174}">
      <dgm:prSet/>
      <dgm:spPr/>
      <dgm:t>
        <a:bodyPr/>
        <a:lstStyle/>
        <a:p>
          <a:endParaRPr lang="en-GB"/>
        </a:p>
      </dgm:t>
    </dgm:pt>
    <dgm:pt modelId="{5B0549B0-526C-AB4E-8AE3-625CBC1E1A32}" type="sibTrans" cxnId="{9C935861-0C34-424C-B907-F50297B8C174}">
      <dgm:prSet/>
      <dgm:spPr/>
      <dgm:t>
        <a:bodyPr/>
        <a:lstStyle/>
        <a:p>
          <a:endParaRPr lang="en-GB"/>
        </a:p>
      </dgm:t>
    </dgm:pt>
    <dgm:pt modelId="{6FD7B2B0-4208-D445-9EEA-722847396C79}" type="pres">
      <dgm:prSet presAssocID="{823647BA-2017-264E-BACC-21CD5F973C74}" presName="Name0" presStyleCnt="0">
        <dgm:presLayoutVars>
          <dgm:dir/>
          <dgm:animLvl val="lvl"/>
          <dgm:resizeHandles val="exact"/>
        </dgm:presLayoutVars>
      </dgm:prSet>
      <dgm:spPr/>
    </dgm:pt>
    <dgm:pt modelId="{8A7F0FE0-EB7C-4F4F-BACF-C9238FE61620}" type="pres">
      <dgm:prSet presAssocID="{18D9487F-6AF8-5446-A02B-B325E9531EAD}" presName="composite" presStyleCnt="0"/>
      <dgm:spPr/>
    </dgm:pt>
    <dgm:pt modelId="{B423A9F9-7D9C-8F40-B378-DFDBE99967CD}" type="pres">
      <dgm:prSet presAssocID="{18D9487F-6AF8-5446-A02B-B325E9531EA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B6B6E7E7-835F-414B-B280-3D7A189C1F56}" type="pres">
      <dgm:prSet presAssocID="{18D9487F-6AF8-5446-A02B-B325E9531EAD}" presName="desTx" presStyleLbl="alignAccFollowNode1" presStyleIdx="0" presStyleCnt="4">
        <dgm:presLayoutVars>
          <dgm:bulletEnabled val="1"/>
        </dgm:presLayoutVars>
      </dgm:prSet>
      <dgm:spPr/>
    </dgm:pt>
    <dgm:pt modelId="{B799E0F8-0C4E-524F-8127-38D3BAC85749}" type="pres">
      <dgm:prSet presAssocID="{5F1074BC-E1FF-E047-B214-06F9A1C92F97}" presName="space" presStyleCnt="0"/>
      <dgm:spPr/>
    </dgm:pt>
    <dgm:pt modelId="{A28E12A6-4E60-3A49-8550-66ABB75E94E0}" type="pres">
      <dgm:prSet presAssocID="{1FD35142-6305-2B4A-B0BC-C0A61AA188B7}" presName="composite" presStyleCnt="0"/>
      <dgm:spPr/>
    </dgm:pt>
    <dgm:pt modelId="{4114E823-966F-B943-85CE-C64635242E7B}" type="pres">
      <dgm:prSet presAssocID="{1FD35142-6305-2B4A-B0BC-C0A61AA188B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EBBFD80E-DDE7-B047-8E1D-4122217C51FE}" type="pres">
      <dgm:prSet presAssocID="{1FD35142-6305-2B4A-B0BC-C0A61AA188B7}" presName="desTx" presStyleLbl="alignAccFollowNode1" presStyleIdx="1" presStyleCnt="4">
        <dgm:presLayoutVars>
          <dgm:bulletEnabled val="1"/>
        </dgm:presLayoutVars>
      </dgm:prSet>
      <dgm:spPr/>
    </dgm:pt>
    <dgm:pt modelId="{E176C21D-EBCD-D447-80C5-66AB7C66B983}" type="pres">
      <dgm:prSet presAssocID="{AC951C6A-0C72-5543-A187-41E01598A572}" presName="space" presStyleCnt="0"/>
      <dgm:spPr/>
    </dgm:pt>
    <dgm:pt modelId="{94034404-5682-E546-AC78-E6D112009D83}" type="pres">
      <dgm:prSet presAssocID="{C3525795-224F-5F41-AD40-AEBFB54AF2FE}" presName="composite" presStyleCnt="0"/>
      <dgm:spPr/>
    </dgm:pt>
    <dgm:pt modelId="{B1447893-3B11-8547-B297-7F42DA13E7D4}" type="pres">
      <dgm:prSet presAssocID="{C3525795-224F-5F41-AD40-AEBFB54AF2FE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FAA05EF-7779-B744-A60F-A8D4B2F7B17D}" type="pres">
      <dgm:prSet presAssocID="{C3525795-224F-5F41-AD40-AEBFB54AF2FE}" presName="desTx" presStyleLbl="alignAccFollowNode1" presStyleIdx="2" presStyleCnt="4">
        <dgm:presLayoutVars>
          <dgm:bulletEnabled val="1"/>
        </dgm:presLayoutVars>
      </dgm:prSet>
      <dgm:spPr/>
    </dgm:pt>
    <dgm:pt modelId="{E8688859-8720-0243-ACD6-AF62BEF978C0}" type="pres">
      <dgm:prSet presAssocID="{92CBA02E-C3A5-1143-A775-765508AE4B20}" presName="space" presStyleCnt="0"/>
      <dgm:spPr/>
    </dgm:pt>
    <dgm:pt modelId="{F5679188-B164-A849-80E8-6AAFE7AA515E}" type="pres">
      <dgm:prSet presAssocID="{327DF684-3401-8541-9194-1E3CE4CAC220}" presName="composite" presStyleCnt="0"/>
      <dgm:spPr/>
    </dgm:pt>
    <dgm:pt modelId="{6CBB3AC4-693D-C94B-81FB-0C4A183A18B9}" type="pres">
      <dgm:prSet presAssocID="{327DF684-3401-8541-9194-1E3CE4CAC22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310A2ED4-D3C4-0D43-BAFB-F80D5CFB5491}" type="pres">
      <dgm:prSet presAssocID="{327DF684-3401-8541-9194-1E3CE4CAC220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BD8EAF0A-CD39-D649-8F55-CEFB893C57E1}" type="presOf" srcId="{1FD35142-6305-2B4A-B0BC-C0A61AA188B7}" destId="{4114E823-966F-B943-85CE-C64635242E7B}" srcOrd="0" destOrd="0" presId="urn:microsoft.com/office/officeart/2005/8/layout/hList1"/>
    <dgm:cxn modelId="{80B2790C-8631-CE4D-AD9A-5B3646729B77}" type="presOf" srcId="{FFCA70B5-10AE-5C48-AE6C-E5C2F565BD0E}" destId="{B6B6E7E7-835F-414B-B280-3D7A189C1F56}" srcOrd="0" destOrd="1" presId="urn:microsoft.com/office/officeart/2005/8/layout/hList1"/>
    <dgm:cxn modelId="{11D2001C-3C58-054B-8833-83A1ABBDCFEC}" srcId="{823647BA-2017-264E-BACC-21CD5F973C74}" destId="{327DF684-3401-8541-9194-1E3CE4CAC220}" srcOrd="3" destOrd="0" parTransId="{2FD9D7AF-0B76-7A42-A641-FFC14601031F}" sibTransId="{3BB3DF8A-04DB-5E4D-B16D-967700CC9BFB}"/>
    <dgm:cxn modelId="{C29B6421-68C2-3D48-A989-94D071924AD8}" srcId="{823647BA-2017-264E-BACC-21CD5F973C74}" destId="{1FD35142-6305-2B4A-B0BC-C0A61AA188B7}" srcOrd="1" destOrd="0" parTransId="{466B378E-66F4-7A46-A4B3-C5B21240F6DE}" sibTransId="{AC951C6A-0C72-5543-A187-41E01598A572}"/>
    <dgm:cxn modelId="{7DD06037-80DB-934A-B124-9C2C02848ACE}" type="presOf" srcId="{5CDB210C-155B-CA4F-BCBD-3F3DFE07CB3B}" destId="{7FAA05EF-7779-B744-A60F-A8D4B2F7B17D}" srcOrd="0" destOrd="0" presId="urn:microsoft.com/office/officeart/2005/8/layout/hList1"/>
    <dgm:cxn modelId="{76B68B40-BA7A-8642-BFB9-443A7459E838}" srcId="{823647BA-2017-264E-BACC-21CD5F973C74}" destId="{18D9487F-6AF8-5446-A02B-B325E9531EAD}" srcOrd="0" destOrd="0" parTransId="{9AE04000-8FFD-B648-B961-D4F00B1AAE60}" sibTransId="{5F1074BC-E1FF-E047-B214-06F9A1C92F97}"/>
    <dgm:cxn modelId="{0FFC8342-FFD1-D04B-A528-708AF4EB1408}" type="presOf" srcId="{823647BA-2017-264E-BACC-21CD5F973C74}" destId="{6FD7B2B0-4208-D445-9EEA-722847396C79}" srcOrd="0" destOrd="0" presId="urn:microsoft.com/office/officeart/2005/8/layout/hList1"/>
    <dgm:cxn modelId="{1253F24F-A1BF-7F45-BE00-AE46F380A3A2}" srcId="{18D9487F-6AF8-5446-A02B-B325E9531EAD}" destId="{60D03BC2-0412-6B4E-AD52-F9FE93155FE1}" srcOrd="0" destOrd="0" parTransId="{AC36B0B1-62F5-4F45-B28E-79782A71935A}" sibTransId="{0148A6A0-CFA1-044F-84B3-A0978BA70A52}"/>
    <dgm:cxn modelId="{9C935861-0C34-424C-B907-F50297B8C174}" srcId="{18D9487F-6AF8-5446-A02B-B325E9531EAD}" destId="{FFCA70B5-10AE-5C48-AE6C-E5C2F565BD0E}" srcOrd="1" destOrd="0" parTransId="{34A8366B-81A2-7A43-AEB6-AD72F98BD3D2}" sibTransId="{5B0549B0-526C-AB4E-8AE3-625CBC1E1A32}"/>
    <dgm:cxn modelId="{F1E75A63-FD9D-A844-9469-B086B1519F57}" type="presOf" srcId="{327DF684-3401-8541-9194-1E3CE4CAC220}" destId="{6CBB3AC4-693D-C94B-81FB-0C4A183A18B9}" srcOrd="0" destOrd="0" presId="urn:microsoft.com/office/officeart/2005/8/layout/hList1"/>
    <dgm:cxn modelId="{32413C76-2F30-2446-942C-EC4D49D8504E}" type="presOf" srcId="{18D9487F-6AF8-5446-A02B-B325E9531EAD}" destId="{B423A9F9-7D9C-8F40-B378-DFDBE99967CD}" srcOrd="0" destOrd="0" presId="urn:microsoft.com/office/officeart/2005/8/layout/hList1"/>
    <dgm:cxn modelId="{05B7FDB1-EAF0-3A4E-B52F-9D3639F84271}" type="presOf" srcId="{C3525795-224F-5F41-AD40-AEBFB54AF2FE}" destId="{B1447893-3B11-8547-B297-7F42DA13E7D4}" srcOrd="0" destOrd="0" presId="urn:microsoft.com/office/officeart/2005/8/layout/hList1"/>
    <dgm:cxn modelId="{C8E809B5-0A65-6F4A-BC21-3AC1307DA0CF}" type="presOf" srcId="{60D03BC2-0412-6B4E-AD52-F9FE93155FE1}" destId="{B6B6E7E7-835F-414B-B280-3D7A189C1F56}" srcOrd="0" destOrd="0" presId="urn:microsoft.com/office/officeart/2005/8/layout/hList1"/>
    <dgm:cxn modelId="{F6A63EF5-F1B2-9C4B-9EBF-75727082F3FC}" srcId="{C3525795-224F-5F41-AD40-AEBFB54AF2FE}" destId="{5CDB210C-155B-CA4F-BCBD-3F3DFE07CB3B}" srcOrd="0" destOrd="0" parTransId="{B5D05051-A727-A346-84FD-AF554D36FD2B}" sibTransId="{D4ECB6FC-A58A-0642-9100-6D2806C2B6CF}"/>
    <dgm:cxn modelId="{08E4A2FE-06B7-F64B-9659-3BC2EA090EDD}" srcId="{823647BA-2017-264E-BACC-21CD5F973C74}" destId="{C3525795-224F-5F41-AD40-AEBFB54AF2FE}" srcOrd="2" destOrd="0" parTransId="{E09D767E-B0E7-674B-8AE1-E4EAFA2579B5}" sibTransId="{92CBA02E-C3A5-1143-A775-765508AE4B20}"/>
    <dgm:cxn modelId="{8F9D9A34-E8FC-7946-9FA0-461C817862FA}" type="presParOf" srcId="{6FD7B2B0-4208-D445-9EEA-722847396C79}" destId="{8A7F0FE0-EB7C-4F4F-BACF-C9238FE61620}" srcOrd="0" destOrd="0" presId="urn:microsoft.com/office/officeart/2005/8/layout/hList1"/>
    <dgm:cxn modelId="{A019EDD4-DFE5-C64C-85A5-A1456DF77752}" type="presParOf" srcId="{8A7F0FE0-EB7C-4F4F-BACF-C9238FE61620}" destId="{B423A9F9-7D9C-8F40-B378-DFDBE99967CD}" srcOrd="0" destOrd="0" presId="urn:microsoft.com/office/officeart/2005/8/layout/hList1"/>
    <dgm:cxn modelId="{4969E7B3-C10D-DB4E-AA35-2F98AE354C03}" type="presParOf" srcId="{8A7F0FE0-EB7C-4F4F-BACF-C9238FE61620}" destId="{B6B6E7E7-835F-414B-B280-3D7A189C1F56}" srcOrd="1" destOrd="0" presId="urn:microsoft.com/office/officeart/2005/8/layout/hList1"/>
    <dgm:cxn modelId="{7A2B1B03-3EB1-DE42-8E2C-DEABBDFB7B6A}" type="presParOf" srcId="{6FD7B2B0-4208-D445-9EEA-722847396C79}" destId="{B799E0F8-0C4E-524F-8127-38D3BAC85749}" srcOrd="1" destOrd="0" presId="urn:microsoft.com/office/officeart/2005/8/layout/hList1"/>
    <dgm:cxn modelId="{667E7D53-2474-734D-9A08-C191CF8CC41E}" type="presParOf" srcId="{6FD7B2B0-4208-D445-9EEA-722847396C79}" destId="{A28E12A6-4E60-3A49-8550-66ABB75E94E0}" srcOrd="2" destOrd="0" presId="urn:microsoft.com/office/officeart/2005/8/layout/hList1"/>
    <dgm:cxn modelId="{08E14140-E311-104F-A36F-3E32938BC1FB}" type="presParOf" srcId="{A28E12A6-4E60-3A49-8550-66ABB75E94E0}" destId="{4114E823-966F-B943-85CE-C64635242E7B}" srcOrd="0" destOrd="0" presId="urn:microsoft.com/office/officeart/2005/8/layout/hList1"/>
    <dgm:cxn modelId="{ED456F50-4EC6-2444-A9B9-BF8634D64601}" type="presParOf" srcId="{A28E12A6-4E60-3A49-8550-66ABB75E94E0}" destId="{EBBFD80E-DDE7-B047-8E1D-4122217C51FE}" srcOrd="1" destOrd="0" presId="urn:microsoft.com/office/officeart/2005/8/layout/hList1"/>
    <dgm:cxn modelId="{C919B601-77E3-6A42-8F23-67E8A32586DD}" type="presParOf" srcId="{6FD7B2B0-4208-D445-9EEA-722847396C79}" destId="{E176C21D-EBCD-D447-80C5-66AB7C66B983}" srcOrd="3" destOrd="0" presId="urn:microsoft.com/office/officeart/2005/8/layout/hList1"/>
    <dgm:cxn modelId="{F47FE83A-4772-4F4B-93A0-F958F3C8770A}" type="presParOf" srcId="{6FD7B2B0-4208-D445-9EEA-722847396C79}" destId="{94034404-5682-E546-AC78-E6D112009D83}" srcOrd="4" destOrd="0" presId="urn:microsoft.com/office/officeart/2005/8/layout/hList1"/>
    <dgm:cxn modelId="{922FD5F1-62A0-2C48-89CA-6D77E1C85F35}" type="presParOf" srcId="{94034404-5682-E546-AC78-E6D112009D83}" destId="{B1447893-3B11-8547-B297-7F42DA13E7D4}" srcOrd="0" destOrd="0" presId="urn:microsoft.com/office/officeart/2005/8/layout/hList1"/>
    <dgm:cxn modelId="{BB2DD50F-87E7-7D4F-97D1-0BBC18DAA55A}" type="presParOf" srcId="{94034404-5682-E546-AC78-E6D112009D83}" destId="{7FAA05EF-7779-B744-A60F-A8D4B2F7B17D}" srcOrd="1" destOrd="0" presId="urn:microsoft.com/office/officeart/2005/8/layout/hList1"/>
    <dgm:cxn modelId="{8903E945-F764-F34C-B194-EA37D758B558}" type="presParOf" srcId="{6FD7B2B0-4208-D445-9EEA-722847396C79}" destId="{E8688859-8720-0243-ACD6-AF62BEF978C0}" srcOrd="5" destOrd="0" presId="urn:microsoft.com/office/officeart/2005/8/layout/hList1"/>
    <dgm:cxn modelId="{373EB513-99F6-F94A-807D-69BFB3C4D1A0}" type="presParOf" srcId="{6FD7B2B0-4208-D445-9EEA-722847396C79}" destId="{F5679188-B164-A849-80E8-6AAFE7AA515E}" srcOrd="6" destOrd="0" presId="urn:microsoft.com/office/officeart/2005/8/layout/hList1"/>
    <dgm:cxn modelId="{7A2626C2-A47E-BD4D-9F2A-CA5A8199B6E5}" type="presParOf" srcId="{F5679188-B164-A849-80E8-6AAFE7AA515E}" destId="{6CBB3AC4-693D-C94B-81FB-0C4A183A18B9}" srcOrd="0" destOrd="0" presId="urn:microsoft.com/office/officeart/2005/8/layout/hList1"/>
    <dgm:cxn modelId="{97ADD76C-E8CB-7B46-967D-54FF1A9CCE92}" type="presParOf" srcId="{F5679188-B164-A849-80E8-6AAFE7AA515E}" destId="{310A2ED4-D3C4-0D43-BAFB-F80D5CFB549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624108-6FB7-404C-A6BA-88248E63C6D5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5DFA84D-EE18-E04D-8172-8C7D0EFBF6CC}">
      <dgm:prSet custT="1"/>
      <dgm:spPr/>
      <dgm:t>
        <a:bodyPr/>
        <a:lstStyle/>
        <a:p>
          <a:r>
            <a:rPr lang="en-GB" sz="1600" dirty="0"/>
            <a:t>Each FE system must be aligned to a common reference</a:t>
          </a:r>
          <a:endParaRPr lang="en-CH" sz="1600" dirty="0"/>
        </a:p>
      </dgm:t>
    </dgm:pt>
    <dgm:pt modelId="{4B7F622F-7466-404B-9436-F17B7E999FFE}" type="parTrans" cxnId="{3648E330-72A6-A64D-8860-23DD0EABE363}">
      <dgm:prSet/>
      <dgm:spPr/>
      <dgm:t>
        <a:bodyPr/>
        <a:lstStyle/>
        <a:p>
          <a:endParaRPr lang="en-GB" sz="1600"/>
        </a:p>
      </dgm:t>
    </dgm:pt>
    <dgm:pt modelId="{5FB9F6B9-3684-784D-80EC-C933E8BF3073}" type="sibTrans" cxnId="{3648E330-72A6-A64D-8860-23DD0EABE363}">
      <dgm:prSet/>
      <dgm:spPr/>
      <dgm:t>
        <a:bodyPr/>
        <a:lstStyle/>
        <a:p>
          <a:endParaRPr lang="en-GB" sz="1600"/>
        </a:p>
      </dgm:t>
    </dgm:pt>
    <dgm:pt modelId="{ABD55358-8F5F-1A4B-B8ED-8564E36024A6}">
      <dgm:prSet custT="1"/>
      <dgm:spPr/>
      <dgm:t>
        <a:bodyPr/>
        <a:lstStyle/>
        <a:p>
          <a:r>
            <a:rPr lang="en-GB" sz="1600"/>
            <a:t>Where SIDS are applied</a:t>
          </a:r>
          <a:endParaRPr lang="en-CH" sz="1600"/>
        </a:p>
      </dgm:t>
    </dgm:pt>
    <dgm:pt modelId="{F53B8624-9446-7848-B980-73F6159380F8}" type="parTrans" cxnId="{3614958B-C97E-AD45-B860-9E311DA1AE91}">
      <dgm:prSet/>
      <dgm:spPr/>
      <dgm:t>
        <a:bodyPr/>
        <a:lstStyle/>
        <a:p>
          <a:endParaRPr lang="en-GB" sz="1600"/>
        </a:p>
      </dgm:t>
    </dgm:pt>
    <dgm:pt modelId="{620AC3A4-71FD-934E-BF8B-43719DD3E993}" type="sibTrans" cxnId="{3614958B-C97E-AD45-B860-9E311DA1AE91}">
      <dgm:prSet/>
      <dgm:spPr/>
      <dgm:t>
        <a:bodyPr/>
        <a:lstStyle/>
        <a:p>
          <a:endParaRPr lang="en-GB" sz="1600"/>
        </a:p>
      </dgm:t>
    </dgm:pt>
    <dgm:pt modelId="{1E7161F6-1ADE-464B-9DE3-4EE2574E5829}">
      <dgm:prSet custT="1"/>
      <dgm:spPr/>
      <dgm:t>
        <a:bodyPr/>
        <a:lstStyle/>
        <a:p>
          <a:r>
            <a:rPr lang="en-GB" sz="1600" dirty="0"/>
            <a:t>Common clock frequency</a:t>
          </a:r>
          <a:endParaRPr lang="en-CH" sz="1600" dirty="0"/>
        </a:p>
      </dgm:t>
    </dgm:pt>
    <dgm:pt modelId="{492E9BE1-F008-B74F-A3F1-65AA1AB9A8AB}" type="parTrans" cxnId="{399DB9CD-3CBE-8746-AD2E-74BC00B69BE3}">
      <dgm:prSet/>
      <dgm:spPr/>
      <dgm:t>
        <a:bodyPr/>
        <a:lstStyle/>
        <a:p>
          <a:endParaRPr lang="en-GB" sz="1600"/>
        </a:p>
      </dgm:t>
    </dgm:pt>
    <dgm:pt modelId="{219D9B69-37ED-7145-B0B9-26D6AFB69DBE}" type="sibTrans" cxnId="{399DB9CD-3CBE-8746-AD2E-74BC00B69BE3}">
      <dgm:prSet/>
      <dgm:spPr/>
      <dgm:t>
        <a:bodyPr/>
        <a:lstStyle/>
        <a:p>
          <a:endParaRPr lang="en-GB" sz="1600"/>
        </a:p>
      </dgm:t>
    </dgm:pt>
    <dgm:pt modelId="{6FF521C2-FF7A-7D47-9604-ED5E87524F71}">
      <dgm:prSet custT="1"/>
      <dgm:spPr/>
      <dgm:t>
        <a:bodyPr/>
        <a:lstStyle/>
        <a:p>
          <a:r>
            <a:rPr lang="en-GB" sz="1600"/>
            <a:t>Common SID alignment</a:t>
          </a:r>
          <a:endParaRPr lang="en-CH" sz="1600"/>
        </a:p>
      </dgm:t>
    </dgm:pt>
    <dgm:pt modelId="{3B9A31BB-B2A6-9D41-B515-B500B14F830C}" type="parTrans" cxnId="{25BB9218-C00A-1F41-9359-E76982A77753}">
      <dgm:prSet/>
      <dgm:spPr/>
      <dgm:t>
        <a:bodyPr/>
        <a:lstStyle/>
        <a:p>
          <a:endParaRPr lang="en-GB" sz="1600"/>
        </a:p>
      </dgm:t>
    </dgm:pt>
    <dgm:pt modelId="{4D046066-B92F-0140-8EB5-AC64AE58855C}" type="sibTrans" cxnId="{25BB9218-C00A-1F41-9359-E76982A77753}">
      <dgm:prSet/>
      <dgm:spPr/>
      <dgm:t>
        <a:bodyPr/>
        <a:lstStyle/>
        <a:p>
          <a:endParaRPr lang="en-GB" sz="1600"/>
        </a:p>
      </dgm:t>
    </dgm:pt>
    <dgm:pt modelId="{A4BCABBB-7F6C-6247-9E70-6B962486EAD0}">
      <dgm:prSet custT="1"/>
      <dgm:spPr/>
      <dgm:t>
        <a:bodyPr/>
        <a:lstStyle/>
        <a:p>
          <a:r>
            <a:rPr lang="en-GB" sz="1600" dirty="0"/>
            <a:t>An </a:t>
          </a:r>
          <a:r>
            <a:rPr lang="en-GB" sz="1600" i="1" dirty="0"/>
            <a:t>initialisation event</a:t>
          </a:r>
          <a:r>
            <a:rPr lang="en-GB" sz="1600" dirty="0"/>
            <a:t> is when the SID in an FE system is aligned with the current master SID</a:t>
          </a:r>
          <a:endParaRPr lang="en-CH" sz="1600" dirty="0"/>
        </a:p>
      </dgm:t>
    </dgm:pt>
    <dgm:pt modelId="{8EC8D5EA-0923-4349-84EF-E8513A652B67}" type="parTrans" cxnId="{AA46FF75-8BE2-2E45-B21E-441871F15B8B}">
      <dgm:prSet/>
      <dgm:spPr/>
      <dgm:t>
        <a:bodyPr/>
        <a:lstStyle/>
        <a:p>
          <a:endParaRPr lang="en-GB" sz="1600"/>
        </a:p>
      </dgm:t>
    </dgm:pt>
    <dgm:pt modelId="{265131AE-F643-CF4B-8BB3-E2220E8F8C75}" type="sibTrans" cxnId="{AA46FF75-8BE2-2E45-B21E-441871F15B8B}">
      <dgm:prSet/>
      <dgm:spPr/>
      <dgm:t>
        <a:bodyPr/>
        <a:lstStyle/>
        <a:p>
          <a:endParaRPr lang="en-GB" sz="1600"/>
        </a:p>
      </dgm:t>
    </dgm:pt>
    <dgm:pt modelId="{0D6A0F71-1348-CD4C-9142-A8714076BA51}">
      <dgm:prSet custT="1"/>
      <dgm:spPr/>
      <dgm:t>
        <a:bodyPr/>
        <a:lstStyle/>
        <a:p>
          <a:r>
            <a:rPr lang="en-GB" sz="1600" dirty="0"/>
            <a:t>All FE systems must be able to re-synchronise their SID at any point, to allow entering / leaving without a global restart</a:t>
          </a:r>
          <a:endParaRPr lang="en-CH" sz="1600" dirty="0"/>
        </a:p>
      </dgm:t>
    </dgm:pt>
    <dgm:pt modelId="{FD6A7E3D-B5D3-6E40-89E1-20053AFE8F76}" type="parTrans" cxnId="{B57DE32C-926C-9747-B14A-CF829B36C637}">
      <dgm:prSet/>
      <dgm:spPr/>
      <dgm:t>
        <a:bodyPr/>
        <a:lstStyle/>
        <a:p>
          <a:endParaRPr lang="en-GB" sz="1600"/>
        </a:p>
      </dgm:t>
    </dgm:pt>
    <dgm:pt modelId="{A07F9325-BBB0-1748-AC13-68D53516CC87}" type="sibTrans" cxnId="{B57DE32C-926C-9747-B14A-CF829B36C637}">
      <dgm:prSet/>
      <dgm:spPr/>
      <dgm:t>
        <a:bodyPr/>
        <a:lstStyle/>
        <a:p>
          <a:endParaRPr lang="en-GB" sz="1600"/>
        </a:p>
      </dgm:t>
    </dgm:pt>
    <dgm:pt modelId="{F135FCE0-FF1A-EA4A-81BF-2AE98D8F82CD}">
      <dgm:prSet custT="1"/>
      <dgm:spPr/>
      <dgm:t>
        <a:bodyPr/>
        <a:lstStyle/>
        <a:p>
          <a:r>
            <a:rPr lang="en-GB" sz="1600"/>
            <a:t>Data formats at DAQ input</a:t>
          </a:r>
          <a:endParaRPr lang="en-CH" sz="1600"/>
        </a:p>
      </dgm:t>
    </dgm:pt>
    <dgm:pt modelId="{3E83B2F7-5479-7F4F-8B7D-7AC92F7CEDAF}" type="parTrans" cxnId="{301B2CD6-B0B4-CD4B-88AB-1CD68B82AF9E}">
      <dgm:prSet/>
      <dgm:spPr/>
      <dgm:t>
        <a:bodyPr/>
        <a:lstStyle/>
        <a:p>
          <a:endParaRPr lang="en-GB" sz="1600"/>
        </a:p>
      </dgm:t>
    </dgm:pt>
    <dgm:pt modelId="{94A70945-FE7F-E443-B772-9BBB78EEA6F4}" type="sibTrans" cxnId="{301B2CD6-B0B4-CD4B-88AB-1CD68B82AF9E}">
      <dgm:prSet/>
      <dgm:spPr/>
      <dgm:t>
        <a:bodyPr/>
        <a:lstStyle/>
        <a:p>
          <a:endParaRPr lang="en-GB" sz="1600"/>
        </a:p>
      </dgm:t>
    </dgm:pt>
    <dgm:pt modelId="{2B39B4B4-9E72-454A-B9DD-49C7589FF78C}">
      <dgm:prSet custT="1"/>
      <dgm:spPr/>
      <dgm:t>
        <a:bodyPr/>
        <a:lstStyle/>
        <a:p>
          <a:r>
            <a:rPr lang="en-GB" sz="1600" dirty="0"/>
            <a:t>All data structures must be marked with the SID</a:t>
          </a:r>
          <a:endParaRPr lang="en-CH" sz="1600" dirty="0"/>
        </a:p>
      </dgm:t>
    </dgm:pt>
    <dgm:pt modelId="{E3C45F64-E4D8-9A42-A9D4-FD483B756817}" type="parTrans" cxnId="{D8441A2A-EDE7-214E-AAD9-99300FAF8112}">
      <dgm:prSet/>
      <dgm:spPr/>
      <dgm:t>
        <a:bodyPr/>
        <a:lstStyle/>
        <a:p>
          <a:endParaRPr lang="en-GB" sz="1600"/>
        </a:p>
      </dgm:t>
    </dgm:pt>
    <dgm:pt modelId="{2546D73E-B979-C245-8F28-3644C77D30DB}" type="sibTrans" cxnId="{D8441A2A-EDE7-214E-AAD9-99300FAF8112}">
      <dgm:prSet/>
      <dgm:spPr/>
      <dgm:t>
        <a:bodyPr/>
        <a:lstStyle/>
        <a:p>
          <a:endParaRPr lang="en-GB" sz="1600"/>
        </a:p>
      </dgm:t>
    </dgm:pt>
    <dgm:pt modelId="{85DD7CB3-A538-4A43-9B6E-89CF97AC22C3}">
      <dgm:prSet custT="1"/>
      <dgm:spPr/>
      <dgm:t>
        <a:bodyPr/>
        <a:lstStyle/>
        <a:p>
          <a:r>
            <a:rPr lang="en-GB" sz="1600"/>
            <a:t>All packets should be marked with the SID to reserve the option to split or steer network data in future evolutions of the readout system</a:t>
          </a:r>
          <a:endParaRPr lang="en-CH" sz="1600"/>
        </a:p>
      </dgm:t>
    </dgm:pt>
    <dgm:pt modelId="{4F099CED-0D27-0C4A-A6AE-CD9C74AAF6A1}" type="parTrans" cxnId="{6B06A92E-C5E2-1946-BB0B-C0B4A635FBA2}">
      <dgm:prSet/>
      <dgm:spPr/>
      <dgm:t>
        <a:bodyPr/>
        <a:lstStyle/>
        <a:p>
          <a:endParaRPr lang="en-GB" sz="1600"/>
        </a:p>
      </dgm:t>
    </dgm:pt>
    <dgm:pt modelId="{5D2A9ED4-9A62-1748-BF5F-BB2F93F98D12}" type="sibTrans" cxnId="{6B06A92E-C5E2-1946-BB0B-C0B4A635FBA2}">
      <dgm:prSet/>
      <dgm:spPr/>
      <dgm:t>
        <a:bodyPr/>
        <a:lstStyle/>
        <a:p>
          <a:endParaRPr lang="en-GB" sz="1600"/>
        </a:p>
      </dgm:t>
    </dgm:pt>
    <dgm:pt modelId="{29133D87-4402-2F41-B63C-9E6B4E8A7AE0}">
      <dgm:prSet custT="1"/>
      <dgm:spPr/>
      <dgm:t>
        <a:bodyPr/>
        <a:lstStyle/>
        <a:p>
          <a:r>
            <a:rPr lang="en-GB" sz="1600" dirty="0"/>
            <a:t>Derived from common GPS</a:t>
          </a:r>
        </a:p>
      </dgm:t>
    </dgm:pt>
    <dgm:pt modelId="{A792487F-F8B0-8944-8AF1-94E89EE1EA34}" type="parTrans" cxnId="{2A452E1C-F2BE-BF43-8AA3-CEE8293AC01E}">
      <dgm:prSet/>
      <dgm:spPr/>
      <dgm:t>
        <a:bodyPr/>
        <a:lstStyle/>
        <a:p>
          <a:endParaRPr lang="en-GB"/>
        </a:p>
      </dgm:t>
    </dgm:pt>
    <dgm:pt modelId="{4EA9DCD6-253A-434D-880F-4958665E1130}" type="sibTrans" cxnId="{2A452E1C-F2BE-BF43-8AA3-CEE8293AC01E}">
      <dgm:prSet/>
      <dgm:spPr/>
      <dgm:t>
        <a:bodyPr/>
        <a:lstStyle/>
        <a:p>
          <a:endParaRPr lang="en-GB"/>
        </a:p>
      </dgm:t>
    </dgm:pt>
    <dgm:pt modelId="{19EF7B52-E8BF-3C42-B9AB-E8FA746187C0}">
      <dgm:prSet custT="1"/>
      <dgm:spPr/>
      <dgm:t>
        <a:bodyPr/>
        <a:lstStyle/>
        <a:p>
          <a:r>
            <a:rPr lang="en-GB" sz="1600" b="0" i="0" dirty="0"/>
            <a:t>Clocks locked everywhere in detector at nano-second</a:t>
          </a:r>
          <a:endParaRPr lang="en-GB" sz="1600" dirty="0"/>
        </a:p>
      </dgm:t>
    </dgm:pt>
    <dgm:pt modelId="{A1BFC7A4-EB01-3543-B08C-8669839D56B3}" type="parTrans" cxnId="{62FA11BC-58EB-824A-9FF7-4197D16E7EE3}">
      <dgm:prSet/>
      <dgm:spPr/>
      <dgm:t>
        <a:bodyPr/>
        <a:lstStyle/>
        <a:p>
          <a:endParaRPr lang="en-GB"/>
        </a:p>
      </dgm:t>
    </dgm:pt>
    <dgm:pt modelId="{F096B775-8515-7B4D-A20A-EAC742C56E7F}" type="sibTrans" cxnId="{62FA11BC-58EB-824A-9FF7-4197D16E7EE3}">
      <dgm:prSet/>
      <dgm:spPr/>
      <dgm:t>
        <a:bodyPr/>
        <a:lstStyle/>
        <a:p>
          <a:endParaRPr lang="en-GB"/>
        </a:p>
      </dgm:t>
    </dgm:pt>
    <dgm:pt modelId="{C8B254A9-A1F5-EC4C-B240-571A2CA58C6A}" type="pres">
      <dgm:prSet presAssocID="{46624108-6FB7-404C-A6BA-88248E63C6D5}" presName="Name0" presStyleCnt="0">
        <dgm:presLayoutVars>
          <dgm:dir/>
          <dgm:animLvl val="lvl"/>
          <dgm:resizeHandles val="exact"/>
        </dgm:presLayoutVars>
      </dgm:prSet>
      <dgm:spPr/>
    </dgm:pt>
    <dgm:pt modelId="{07A93DF3-B35E-8F47-82C0-3B00975FC6A8}" type="pres">
      <dgm:prSet presAssocID="{05DFA84D-EE18-E04D-8172-8C7D0EFBF6CC}" presName="composite" presStyleCnt="0"/>
      <dgm:spPr/>
    </dgm:pt>
    <dgm:pt modelId="{E52B120B-8A89-314B-A9B3-49050121FC6C}" type="pres">
      <dgm:prSet presAssocID="{05DFA84D-EE18-E04D-8172-8C7D0EFBF6CC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622CEA59-7A3E-F949-9630-3BEDAEBFCC2E}" type="pres">
      <dgm:prSet presAssocID="{05DFA84D-EE18-E04D-8172-8C7D0EFBF6CC}" presName="desTx" presStyleLbl="alignAccFollowNode1" presStyleIdx="0" presStyleCnt="4">
        <dgm:presLayoutVars>
          <dgm:bulletEnabled val="1"/>
        </dgm:presLayoutVars>
      </dgm:prSet>
      <dgm:spPr/>
    </dgm:pt>
    <dgm:pt modelId="{9DD785CB-FEF4-7543-9906-7F0A789D15A2}" type="pres">
      <dgm:prSet presAssocID="{5FB9F6B9-3684-784D-80EC-C933E8BF3073}" presName="space" presStyleCnt="0"/>
      <dgm:spPr/>
    </dgm:pt>
    <dgm:pt modelId="{F832E78F-6085-ED49-BD5E-0E3171023231}" type="pres">
      <dgm:prSet presAssocID="{1E7161F6-1ADE-464B-9DE3-4EE2574E5829}" presName="composite" presStyleCnt="0"/>
      <dgm:spPr/>
    </dgm:pt>
    <dgm:pt modelId="{836CD173-A6C6-A842-A56C-F2D9F01A4505}" type="pres">
      <dgm:prSet presAssocID="{1E7161F6-1ADE-464B-9DE3-4EE2574E582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65FB6F5B-E736-4B43-AF5A-F73805709D4D}" type="pres">
      <dgm:prSet presAssocID="{1E7161F6-1ADE-464B-9DE3-4EE2574E5829}" presName="desTx" presStyleLbl="alignAccFollowNode1" presStyleIdx="1" presStyleCnt="4">
        <dgm:presLayoutVars>
          <dgm:bulletEnabled val="1"/>
        </dgm:presLayoutVars>
      </dgm:prSet>
      <dgm:spPr/>
    </dgm:pt>
    <dgm:pt modelId="{59134AEF-20D9-4C48-8732-404247666EB6}" type="pres">
      <dgm:prSet presAssocID="{219D9B69-37ED-7145-B0B9-26D6AFB69DBE}" presName="space" presStyleCnt="0"/>
      <dgm:spPr/>
    </dgm:pt>
    <dgm:pt modelId="{D3B150D4-FC74-A94E-837F-3C3A29A9737C}" type="pres">
      <dgm:prSet presAssocID="{6FF521C2-FF7A-7D47-9604-ED5E87524F71}" presName="composite" presStyleCnt="0"/>
      <dgm:spPr/>
    </dgm:pt>
    <dgm:pt modelId="{443C0404-0FD9-544A-B3CA-7096B9D9FBDE}" type="pres">
      <dgm:prSet presAssocID="{6FF521C2-FF7A-7D47-9604-ED5E87524F71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3AF15302-6863-774F-8BA8-ED438E2864DA}" type="pres">
      <dgm:prSet presAssocID="{6FF521C2-FF7A-7D47-9604-ED5E87524F71}" presName="desTx" presStyleLbl="alignAccFollowNode1" presStyleIdx="2" presStyleCnt="4">
        <dgm:presLayoutVars>
          <dgm:bulletEnabled val="1"/>
        </dgm:presLayoutVars>
      </dgm:prSet>
      <dgm:spPr/>
    </dgm:pt>
    <dgm:pt modelId="{5F24D05A-886B-334C-976A-AE0582417464}" type="pres">
      <dgm:prSet presAssocID="{4D046066-B92F-0140-8EB5-AC64AE58855C}" presName="space" presStyleCnt="0"/>
      <dgm:spPr/>
    </dgm:pt>
    <dgm:pt modelId="{4C72A8AF-96EE-EB40-91CD-9188FB30BB20}" type="pres">
      <dgm:prSet presAssocID="{F135FCE0-FF1A-EA4A-81BF-2AE98D8F82CD}" presName="composite" presStyleCnt="0"/>
      <dgm:spPr/>
    </dgm:pt>
    <dgm:pt modelId="{DC3097CF-09E9-7D4C-AD7A-66A6DBC59C27}" type="pres">
      <dgm:prSet presAssocID="{F135FCE0-FF1A-EA4A-81BF-2AE98D8F82CD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7F92A03F-8311-FE44-8925-55E3F9DDAE9C}" type="pres">
      <dgm:prSet presAssocID="{F135FCE0-FF1A-EA4A-81BF-2AE98D8F82CD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25BB9218-C00A-1F41-9359-E76982A77753}" srcId="{46624108-6FB7-404C-A6BA-88248E63C6D5}" destId="{6FF521C2-FF7A-7D47-9604-ED5E87524F71}" srcOrd="2" destOrd="0" parTransId="{3B9A31BB-B2A6-9D41-B515-B500B14F830C}" sibTransId="{4D046066-B92F-0140-8EB5-AC64AE58855C}"/>
    <dgm:cxn modelId="{B5D0E61B-5D69-FB40-88E2-F7B51FC46A80}" type="presOf" srcId="{F135FCE0-FF1A-EA4A-81BF-2AE98D8F82CD}" destId="{DC3097CF-09E9-7D4C-AD7A-66A6DBC59C27}" srcOrd="0" destOrd="0" presId="urn:microsoft.com/office/officeart/2005/8/layout/hList1"/>
    <dgm:cxn modelId="{2A452E1C-F2BE-BF43-8AA3-CEE8293AC01E}" srcId="{1E7161F6-1ADE-464B-9DE3-4EE2574E5829}" destId="{29133D87-4402-2F41-B63C-9E6B4E8A7AE0}" srcOrd="0" destOrd="0" parTransId="{A792487F-F8B0-8944-8AF1-94E89EE1EA34}" sibTransId="{4EA9DCD6-253A-434D-880F-4958665E1130}"/>
    <dgm:cxn modelId="{D8441A2A-EDE7-214E-AAD9-99300FAF8112}" srcId="{F135FCE0-FF1A-EA4A-81BF-2AE98D8F82CD}" destId="{2B39B4B4-9E72-454A-B9DD-49C7589FF78C}" srcOrd="0" destOrd="0" parTransId="{E3C45F64-E4D8-9A42-A9D4-FD483B756817}" sibTransId="{2546D73E-B979-C245-8F28-3644C77D30DB}"/>
    <dgm:cxn modelId="{B57DE32C-926C-9747-B14A-CF829B36C637}" srcId="{6FF521C2-FF7A-7D47-9604-ED5E87524F71}" destId="{0D6A0F71-1348-CD4C-9142-A8714076BA51}" srcOrd="1" destOrd="0" parTransId="{FD6A7E3D-B5D3-6E40-89E1-20053AFE8F76}" sibTransId="{A07F9325-BBB0-1748-AC13-68D53516CC87}"/>
    <dgm:cxn modelId="{6B06A92E-C5E2-1946-BB0B-C0B4A635FBA2}" srcId="{F135FCE0-FF1A-EA4A-81BF-2AE98D8F82CD}" destId="{85DD7CB3-A538-4A43-9B6E-89CF97AC22C3}" srcOrd="1" destOrd="0" parTransId="{4F099CED-0D27-0C4A-A6AE-CD9C74AAF6A1}" sibTransId="{5D2A9ED4-9A62-1748-BF5F-BB2F93F98D12}"/>
    <dgm:cxn modelId="{3648E330-72A6-A64D-8860-23DD0EABE363}" srcId="{46624108-6FB7-404C-A6BA-88248E63C6D5}" destId="{05DFA84D-EE18-E04D-8172-8C7D0EFBF6CC}" srcOrd="0" destOrd="0" parTransId="{4B7F622F-7466-404B-9436-F17B7E999FFE}" sibTransId="{5FB9F6B9-3684-784D-80EC-C933E8BF3073}"/>
    <dgm:cxn modelId="{3B89393C-22F5-1B4E-A6D4-4F80BBFB24EB}" type="presOf" srcId="{46624108-6FB7-404C-A6BA-88248E63C6D5}" destId="{C8B254A9-A1F5-EC4C-B240-571A2CA58C6A}" srcOrd="0" destOrd="0" presId="urn:microsoft.com/office/officeart/2005/8/layout/hList1"/>
    <dgm:cxn modelId="{D1180D4B-3822-1A43-84DB-CF5EA5206CBF}" type="presOf" srcId="{ABD55358-8F5F-1A4B-B8ED-8564E36024A6}" destId="{622CEA59-7A3E-F949-9630-3BEDAEBFCC2E}" srcOrd="0" destOrd="0" presId="urn:microsoft.com/office/officeart/2005/8/layout/hList1"/>
    <dgm:cxn modelId="{006E884B-422F-3C46-BC59-755BAEFC4503}" type="presOf" srcId="{05DFA84D-EE18-E04D-8172-8C7D0EFBF6CC}" destId="{E52B120B-8A89-314B-A9B3-49050121FC6C}" srcOrd="0" destOrd="0" presId="urn:microsoft.com/office/officeart/2005/8/layout/hList1"/>
    <dgm:cxn modelId="{6B466065-1669-D649-9E2C-EF14D549DD81}" type="presOf" srcId="{A4BCABBB-7F6C-6247-9E70-6B962486EAD0}" destId="{3AF15302-6863-774F-8BA8-ED438E2864DA}" srcOrd="0" destOrd="0" presId="urn:microsoft.com/office/officeart/2005/8/layout/hList1"/>
    <dgm:cxn modelId="{47A26165-BE88-E04C-B6BE-06C75C66A89F}" type="presOf" srcId="{85DD7CB3-A538-4A43-9B6E-89CF97AC22C3}" destId="{7F92A03F-8311-FE44-8925-55E3F9DDAE9C}" srcOrd="0" destOrd="1" presId="urn:microsoft.com/office/officeart/2005/8/layout/hList1"/>
    <dgm:cxn modelId="{AA46FF75-8BE2-2E45-B21E-441871F15B8B}" srcId="{6FF521C2-FF7A-7D47-9604-ED5E87524F71}" destId="{A4BCABBB-7F6C-6247-9E70-6B962486EAD0}" srcOrd="0" destOrd="0" parTransId="{8EC8D5EA-0923-4349-84EF-E8513A652B67}" sibTransId="{265131AE-F643-CF4B-8BB3-E2220E8F8C75}"/>
    <dgm:cxn modelId="{3614958B-C97E-AD45-B860-9E311DA1AE91}" srcId="{05DFA84D-EE18-E04D-8172-8C7D0EFBF6CC}" destId="{ABD55358-8F5F-1A4B-B8ED-8564E36024A6}" srcOrd="0" destOrd="0" parTransId="{F53B8624-9446-7848-B980-73F6159380F8}" sibTransId="{620AC3A4-71FD-934E-BF8B-43719DD3E993}"/>
    <dgm:cxn modelId="{03D4068E-B84B-8B41-B1C6-85E7B9531DE3}" type="presOf" srcId="{2B39B4B4-9E72-454A-B9DD-49C7589FF78C}" destId="{7F92A03F-8311-FE44-8925-55E3F9DDAE9C}" srcOrd="0" destOrd="0" presId="urn:microsoft.com/office/officeart/2005/8/layout/hList1"/>
    <dgm:cxn modelId="{AB3A089D-10AC-9040-A871-5D48E8B1D4E5}" type="presOf" srcId="{29133D87-4402-2F41-B63C-9E6B4E8A7AE0}" destId="{65FB6F5B-E736-4B43-AF5A-F73805709D4D}" srcOrd="0" destOrd="0" presId="urn:microsoft.com/office/officeart/2005/8/layout/hList1"/>
    <dgm:cxn modelId="{040616AF-5B35-DE4C-9294-0C53B35D2BD2}" type="presOf" srcId="{1E7161F6-1ADE-464B-9DE3-4EE2574E5829}" destId="{836CD173-A6C6-A842-A56C-F2D9F01A4505}" srcOrd="0" destOrd="0" presId="urn:microsoft.com/office/officeart/2005/8/layout/hList1"/>
    <dgm:cxn modelId="{62FA11BC-58EB-824A-9FF7-4197D16E7EE3}" srcId="{1E7161F6-1ADE-464B-9DE3-4EE2574E5829}" destId="{19EF7B52-E8BF-3C42-B9AB-E8FA746187C0}" srcOrd="1" destOrd="0" parTransId="{A1BFC7A4-EB01-3543-B08C-8669839D56B3}" sibTransId="{F096B775-8515-7B4D-A20A-EAC742C56E7F}"/>
    <dgm:cxn modelId="{399DB9CD-3CBE-8746-AD2E-74BC00B69BE3}" srcId="{46624108-6FB7-404C-A6BA-88248E63C6D5}" destId="{1E7161F6-1ADE-464B-9DE3-4EE2574E5829}" srcOrd="1" destOrd="0" parTransId="{492E9BE1-F008-B74F-A3F1-65AA1AB9A8AB}" sibTransId="{219D9B69-37ED-7145-B0B9-26D6AFB69DBE}"/>
    <dgm:cxn modelId="{3A7273D5-60D4-7443-BADF-EF52C7BA2F0D}" type="presOf" srcId="{19EF7B52-E8BF-3C42-B9AB-E8FA746187C0}" destId="{65FB6F5B-E736-4B43-AF5A-F73805709D4D}" srcOrd="0" destOrd="1" presId="urn:microsoft.com/office/officeart/2005/8/layout/hList1"/>
    <dgm:cxn modelId="{301B2CD6-B0B4-CD4B-88AB-1CD68B82AF9E}" srcId="{46624108-6FB7-404C-A6BA-88248E63C6D5}" destId="{F135FCE0-FF1A-EA4A-81BF-2AE98D8F82CD}" srcOrd="3" destOrd="0" parTransId="{3E83B2F7-5479-7F4F-8B7D-7AC92F7CEDAF}" sibTransId="{94A70945-FE7F-E443-B772-9BBB78EEA6F4}"/>
    <dgm:cxn modelId="{3BBEC3F2-68FF-AE44-902D-475BB4999171}" type="presOf" srcId="{0D6A0F71-1348-CD4C-9142-A8714076BA51}" destId="{3AF15302-6863-774F-8BA8-ED438E2864DA}" srcOrd="0" destOrd="1" presId="urn:microsoft.com/office/officeart/2005/8/layout/hList1"/>
    <dgm:cxn modelId="{9B088FFF-2BCC-F442-9433-205AF2EECD36}" type="presOf" srcId="{6FF521C2-FF7A-7D47-9604-ED5E87524F71}" destId="{443C0404-0FD9-544A-B3CA-7096B9D9FBDE}" srcOrd="0" destOrd="0" presId="urn:microsoft.com/office/officeart/2005/8/layout/hList1"/>
    <dgm:cxn modelId="{DD19DC45-4EAB-3D4C-94BE-4D9A0FB340DE}" type="presParOf" srcId="{C8B254A9-A1F5-EC4C-B240-571A2CA58C6A}" destId="{07A93DF3-B35E-8F47-82C0-3B00975FC6A8}" srcOrd="0" destOrd="0" presId="urn:microsoft.com/office/officeart/2005/8/layout/hList1"/>
    <dgm:cxn modelId="{4FD99892-E575-7B47-BBC4-195B11DEB4B3}" type="presParOf" srcId="{07A93DF3-B35E-8F47-82C0-3B00975FC6A8}" destId="{E52B120B-8A89-314B-A9B3-49050121FC6C}" srcOrd="0" destOrd="0" presId="urn:microsoft.com/office/officeart/2005/8/layout/hList1"/>
    <dgm:cxn modelId="{A113FC71-A9DF-AF4B-AC36-730FF6D5169A}" type="presParOf" srcId="{07A93DF3-B35E-8F47-82C0-3B00975FC6A8}" destId="{622CEA59-7A3E-F949-9630-3BEDAEBFCC2E}" srcOrd="1" destOrd="0" presId="urn:microsoft.com/office/officeart/2005/8/layout/hList1"/>
    <dgm:cxn modelId="{8F78C9B3-D98B-E840-B3A2-FF10D269A39C}" type="presParOf" srcId="{C8B254A9-A1F5-EC4C-B240-571A2CA58C6A}" destId="{9DD785CB-FEF4-7543-9906-7F0A789D15A2}" srcOrd="1" destOrd="0" presId="urn:microsoft.com/office/officeart/2005/8/layout/hList1"/>
    <dgm:cxn modelId="{6AC847BC-FC6F-624D-AD49-3465ADE03616}" type="presParOf" srcId="{C8B254A9-A1F5-EC4C-B240-571A2CA58C6A}" destId="{F832E78F-6085-ED49-BD5E-0E3171023231}" srcOrd="2" destOrd="0" presId="urn:microsoft.com/office/officeart/2005/8/layout/hList1"/>
    <dgm:cxn modelId="{B71D6C79-50AA-E440-9016-9E2068B661F8}" type="presParOf" srcId="{F832E78F-6085-ED49-BD5E-0E3171023231}" destId="{836CD173-A6C6-A842-A56C-F2D9F01A4505}" srcOrd="0" destOrd="0" presId="urn:microsoft.com/office/officeart/2005/8/layout/hList1"/>
    <dgm:cxn modelId="{8D8CD492-3A9D-5240-8254-9D9F4BE5D6FF}" type="presParOf" srcId="{F832E78F-6085-ED49-BD5E-0E3171023231}" destId="{65FB6F5B-E736-4B43-AF5A-F73805709D4D}" srcOrd="1" destOrd="0" presId="urn:microsoft.com/office/officeart/2005/8/layout/hList1"/>
    <dgm:cxn modelId="{9109D9C7-4F18-1D4C-91D6-A3A5219A5723}" type="presParOf" srcId="{C8B254A9-A1F5-EC4C-B240-571A2CA58C6A}" destId="{59134AEF-20D9-4C48-8732-404247666EB6}" srcOrd="3" destOrd="0" presId="urn:microsoft.com/office/officeart/2005/8/layout/hList1"/>
    <dgm:cxn modelId="{4E3A312C-9FF1-444D-A537-7842301DB8DF}" type="presParOf" srcId="{C8B254A9-A1F5-EC4C-B240-571A2CA58C6A}" destId="{D3B150D4-FC74-A94E-837F-3C3A29A9737C}" srcOrd="4" destOrd="0" presId="urn:microsoft.com/office/officeart/2005/8/layout/hList1"/>
    <dgm:cxn modelId="{930E252B-86D9-024E-BA7E-49BB75322392}" type="presParOf" srcId="{D3B150D4-FC74-A94E-837F-3C3A29A9737C}" destId="{443C0404-0FD9-544A-B3CA-7096B9D9FBDE}" srcOrd="0" destOrd="0" presId="urn:microsoft.com/office/officeart/2005/8/layout/hList1"/>
    <dgm:cxn modelId="{FAAD84D1-CD5A-BC45-914E-1E2EC23CFB59}" type="presParOf" srcId="{D3B150D4-FC74-A94E-837F-3C3A29A9737C}" destId="{3AF15302-6863-774F-8BA8-ED438E2864DA}" srcOrd="1" destOrd="0" presId="urn:microsoft.com/office/officeart/2005/8/layout/hList1"/>
    <dgm:cxn modelId="{BCC261F2-BB39-D24D-BDDF-923B761C343E}" type="presParOf" srcId="{C8B254A9-A1F5-EC4C-B240-571A2CA58C6A}" destId="{5F24D05A-886B-334C-976A-AE0582417464}" srcOrd="5" destOrd="0" presId="urn:microsoft.com/office/officeart/2005/8/layout/hList1"/>
    <dgm:cxn modelId="{DBF4E111-145B-B44E-B4A1-1FCE4D8D53C0}" type="presParOf" srcId="{C8B254A9-A1F5-EC4C-B240-571A2CA58C6A}" destId="{4C72A8AF-96EE-EB40-91CD-9188FB30BB20}" srcOrd="6" destOrd="0" presId="urn:microsoft.com/office/officeart/2005/8/layout/hList1"/>
    <dgm:cxn modelId="{4AD348C8-337C-5248-9818-B7791DCB6E0E}" type="presParOf" srcId="{4C72A8AF-96EE-EB40-91CD-9188FB30BB20}" destId="{DC3097CF-09E9-7D4C-AD7A-66A6DBC59C27}" srcOrd="0" destOrd="0" presId="urn:microsoft.com/office/officeart/2005/8/layout/hList1"/>
    <dgm:cxn modelId="{99098581-D04E-DD4C-A05C-27FCE6C8E8E1}" type="presParOf" srcId="{4C72A8AF-96EE-EB40-91CD-9188FB30BB20}" destId="{7F92A03F-8311-FE44-8925-55E3F9DDAE9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23A9F9-7D9C-8F40-B378-DFDBE99967CD}">
      <dsp:nvSpPr>
        <dsp:cNvPr id="0" name=""/>
        <dsp:cNvSpPr/>
      </dsp:nvSpPr>
      <dsp:spPr>
        <a:xfrm>
          <a:off x="4070" y="1083307"/>
          <a:ext cx="2447861" cy="73617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All detector data structures are marked with a unique sample ID (SID) </a:t>
          </a:r>
          <a:endParaRPr lang="en-CH" sz="1600" kern="1200" dirty="0"/>
        </a:p>
      </dsp:txBody>
      <dsp:txXfrm>
        <a:off x="4070" y="1083307"/>
        <a:ext cx="2447861" cy="736170"/>
      </dsp:txXfrm>
    </dsp:sp>
    <dsp:sp modelId="{B6B6E7E7-835F-414B-B280-3D7A189C1F56}">
      <dsp:nvSpPr>
        <dsp:cNvPr id="0" name=""/>
        <dsp:cNvSpPr/>
      </dsp:nvSpPr>
      <dsp:spPr>
        <a:xfrm>
          <a:off x="4070" y="1819478"/>
          <a:ext cx="2447861" cy="144936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Formerly known as “timestamp”</a:t>
          </a:r>
          <a:endParaRPr lang="en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Most DAQ entities only see sparse data, and must align data from many sources</a:t>
          </a:r>
          <a:endParaRPr lang="en-CH" sz="1600" kern="1200" dirty="0"/>
        </a:p>
      </dsp:txBody>
      <dsp:txXfrm>
        <a:off x="4070" y="1819478"/>
        <a:ext cx="2447861" cy="1449360"/>
      </dsp:txXfrm>
    </dsp:sp>
    <dsp:sp modelId="{4114E823-966F-B943-85CE-C64635242E7B}">
      <dsp:nvSpPr>
        <dsp:cNvPr id="0" name=""/>
        <dsp:cNvSpPr/>
      </dsp:nvSpPr>
      <dsp:spPr>
        <a:xfrm>
          <a:off x="2794632" y="1083307"/>
          <a:ext cx="2447861" cy="73617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The SID is common across all subsystems in a module</a:t>
          </a:r>
          <a:endParaRPr lang="en-CH" sz="1600" kern="1200"/>
        </a:p>
      </dsp:txBody>
      <dsp:txXfrm>
        <a:off x="2794632" y="1083307"/>
        <a:ext cx="2447861" cy="736170"/>
      </dsp:txXfrm>
    </dsp:sp>
    <dsp:sp modelId="{EBBFD80E-DDE7-B047-8E1D-4122217C51FE}">
      <dsp:nvSpPr>
        <dsp:cNvPr id="0" name=""/>
        <dsp:cNvSpPr/>
      </dsp:nvSpPr>
      <dsp:spPr>
        <a:xfrm>
          <a:off x="2794632" y="1819478"/>
          <a:ext cx="2447861" cy="144936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447893-3B11-8547-B297-7F42DA13E7D4}">
      <dsp:nvSpPr>
        <dsp:cNvPr id="0" name=""/>
        <dsp:cNvSpPr/>
      </dsp:nvSpPr>
      <dsp:spPr>
        <a:xfrm>
          <a:off x="5585194" y="1083307"/>
          <a:ext cx="2447861" cy="73617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The SID increases monotonically at the DUNE base clock frequency</a:t>
          </a:r>
          <a:endParaRPr lang="en-CH" sz="1600" kern="1200" dirty="0"/>
        </a:p>
      </dsp:txBody>
      <dsp:txXfrm>
        <a:off x="5585194" y="1083307"/>
        <a:ext cx="2447861" cy="736170"/>
      </dsp:txXfrm>
    </dsp:sp>
    <dsp:sp modelId="{7FAA05EF-7779-B744-A60F-A8D4B2F7B17D}">
      <dsp:nvSpPr>
        <dsp:cNvPr id="0" name=""/>
        <dsp:cNvSpPr/>
      </dsp:nvSpPr>
      <dsp:spPr>
        <a:xfrm>
          <a:off x="5585194" y="1819478"/>
          <a:ext cx="2447861" cy="144936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a 64b firmware counter clocking at a common clock frequency, </a:t>
          </a:r>
          <a:br>
            <a:rPr lang="en-GB" sz="1600" kern="1200" dirty="0"/>
          </a:br>
          <a:r>
            <a:rPr lang="en-GB" sz="1600" kern="1200" dirty="0"/>
            <a:t>initialised at a common time to a common value across all subsystems</a:t>
          </a:r>
          <a:endParaRPr lang="en-CH" sz="1600" kern="1200" dirty="0"/>
        </a:p>
      </dsp:txBody>
      <dsp:txXfrm>
        <a:off x="5585194" y="1819478"/>
        <a:ext cx="2447861" cy="1449360"/>
      </dsp:txXfrm>
    </dsp:sp>
    <dsp:sp modelId="{6CBB3AC4-693D-C94B-81FB-0C4A183A18B9}">
      <dsp:nvSpPr>
        <dsp:cNvPr id="0" name=""/>
        <dsp:cNvSpPr/>
      </dsp:nvSpPr>
      <dsp:spPr>
        <a:xfrm>
          <a:off x="8375756" y="1083307"/>
          <a:ext cx="2447861" cy="73617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SIDs are applied in FE electronics and are thereafter immutable</a:t>
          </a:r>
          <a:endParaRPr lang="en-CH" sz="1600" kern="1200" dirty="0"/>
        </a:p>
      </dsp:txBody>
      <dsp:txXfrm>
        <a:off x="8375756" y="1083307"/>
        <a:ext cx="2447861" cy="736170"/>
      </dsp:txXfrm>
    </dsp:sp>
    <dsp:sp modelId="{310A2ED4-D3C4-0D43-BAFB-F80D5CFB5491}">
      <dsp:nvSpPr>
        <dsp:cNvPr id="0" name=""/>
        <dsp:cNvSpPr/>
      </dsp:nvSpPr>
      <dsp:spPr>
        <a:xfrm>
          <a:off x="8375756" y="1819478"/>
          <a:ext cx="2447861" cy="144936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2B120B-8A89-314B-A9B3-49050121FC6C}">
      <dsp:nvSpPr>
        <dsp:cNvPr id="0" name=""/>
        <dsp:cNvSpPr/>
      </dsp:nvSpPr>
      <dsp:spPr>
        <a:xfrm>
          <a:off x="4070" y="5024"/>
          <a:ext cx="2447861" cy="806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Each FE system must be aligned to a common reference</a:t>
          </a:r>
          <a:endParaRPr lang="en-CH" sz="1600" kern="1200" dirty="0"/>
        </a:p>
      </dsp:txBody>
      <dsp:txXfrm>
        <a:off x="4070" y="5024"/>
        <a:ext cx="2447861" cy="806400"/>
      </dsp:txXfrm>
    </dsp:sp>
    <dsp:sp modelId="{622CEA59-7A3E-F949-9630-3BEDAEBFCC2E}">
      <dsp:nvSpPr>
        <dsp:cNvPr id="0" name=""/>
        <dsp:cNvSpPr/>
      </dsp:nvSpPr>
      <dsp:spPr>
        <a:xfrm>
          <a:off x="4070" y="811424"/>
          <a:ext cx="2447861" cy="206080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Where SIDS are applied</a:t>
          </a:r>
          <a:endParaRPr lang="en-CH" sz="1600" kern="1200"/>
        </a:p>
      </dsp:txBody>
      <dsp:txXfrm>
        <a:off x="4070" y="811424"/>
        <a:ext cx="2447861" cy="2060808"/>
      </dsp:txXfrm>
    </dsp:sp>
    <dsp:sp modelId="{836CD173-A6C6-A842-A56C-F2D9F01A4505}">
      <dsp:nvSpPr>
        <dsp:cNvPr id="0" name=""/>
        <dsp:cNvSpPr/>
      </dsp:nvSpPr>
      <dsp:spPr>
        <a:xfrm>
          <a:off x="2794632" y="5024"/>
          <a:ext cx="2447861" cy="806400"/>
        </a:xfrm>
        <a:prstGeom prst="rect">
          <a:avLst/>
        </a:prstGeom>
        <a:solidFill>
          <a:schemeClr val="accent4">
            <a:hueOff val="488139"/>
            <a:satOff val="-139"/>
            <a:lumOff val="2353"/>
            <a:alphaOff val="0"/>
          </a:schemeClr>
        </a:solidFill>
        <a:ln w="12700" cap="flat" cmpd="sng" algn="ctr">
          <a:solidFill>
            <a:schemeClr val="accent4">
              <a:hueOff val="488139"/>
              <a:satOff val="-139"/>
              <a:lumOff val="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Common clock frequency</a:t>
          </a:r>
          <a:endParaRPr lang="en-CH" sz="1600" kern="1200" dirty="0"/>
        </a:p>
      </dsp:txBody>
      <dsp:txXfrm>
        <a:off x="2794632" y="5024"/>
        <a:ext cx="2447861" cy="806400"/>
      </dsp:txXfrm>
    </dsp:sp>
    <dsp:sp modelId="{65FB6F5B-E736-4B43-AF5A-F73805709D4D}">
      <dsp:nvSpPr>
        <dsp:cNvPr id="0" name=""/>
        <dsp:cNvSpPr/>
      </dsp:nvSpPr>
      <dsp:spPr>
        <a:xfrm>
          <a:off x="2794632" y="811424"/>
          <a:ext cx="2447861" cy="2060808"/>
        </a:xfrm>
        <a:prstGeom prst="rect">
          <a:avLst/>
        </a:prstGeom>
        <a:solidFill>
          <a:schemeClr val="accent4">
            <a:tint val="40000"/>
            <a:alpha val="90000"/>
            <a:hueOff val="671003"/>
            <a:satOff val="2775"/>
            <a:lumOff val="47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671003"/>
              <a:satOff val="2775"/>
              <a:lumOff val="4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Derived from common GPS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0" i="0" kern="1200" dirty="0"/>
            <a:t>Clocks locked everywhere in detector at nano-second</a:t>
          </a:r>
          <a:endParaRPr lang="en-GB" sz="1600" kern="1200" dirty="0"/>
        </a:p>
      </dsp:txBody>
      <dsp:txXfrm>
        <a:off x="2794632" y="811424"/>
        <a:ext cx="2447861" cy="2060808"/>
      </dsp:txXfrm>
    </dsp:sp>
    <dsp:sp modelId="{443C0404-0FD9-544A-B3CA-7096B9D9FBDE}">
      <dsp:nvSpPr>
        <dsp:cNvPr id="0" name=""/>
        <dsp:cNvSpPr/>
      </dsp:nvSpPr>
      <dsp:spPr>
        <a:xfrm>
          <a:off x="5585194" y="5024"/>
          <a:ext cx="2447861" cy="806400"/>
        </a:xfrm>
        <a:prstGeom prst="rect">
          <a:avLst/>
        </a:prstGeom>
        <a:solidFill>
          <a:schemeClr val="accent4">
            <a:hueOff val="976279"/>
            <a:satOff val="-279"/>
            <a:lumOff val="4705"/>
            <a:alphaOff val="0"/>
          </a:schemeClr>
        </a:solidFill>
        <a:ln w="12700" cap="flat" cmpd="sng" algn="ctr">
          <a:solidFill>
            <a:schemeClr val="accent4">
              <a:hueOff val="976279"/>
              <a:satOff val="-279"/>
              <a:lumOff val="47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Common SID alignment</a:t>
          </a:r>
          <a:endParaRPr lang="en-CH" sz="1600" kern="1200"/>
        </a:p>
      </dsp:txBody>
      <dsp:txXfrm>
        <a:off x="5585194" y="5024"/>
        <a:ext cx="2447861" cy="806400"/>
      </dsp:txXfrm>
    </dsp:sp>
    <dsp:sp modelId="{3AF15302-6863-774F-8BA8-ED438E2864DA}">
      <dsp:nvSpPr>
        <dsp:cNvPr id="0" name=""/>
        <dsp:cNvSpPr/>
      </dsp:nvSpPr>
      <dsp:spPr>
        <a:xfrm>
          <a:off x="5585194" y="811424"/>
          <a:ext cx="2447861" cy="2060808"/>
        </a:xfrm>
        <a:prstGeom prst="rect">
          <a:avLst/>
        </a:prstGeom>
        <a:solidFill>
          <a:schemeClr val="accent4">
            <a:tint val="40000"/>
            <a:alpha val="90000"/>
            <a:hueOff val="1342007"/>
            <a:satOff val="5550"/>
            <a:lumOff val="94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42007"/>
              <a:satOff val="5550"/>
              <a:lumOff val="9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An </a:t>
          </a:r>
          <a:r>
            <a:rPr lang="en-GB" sz="1600" i="1" kern="1200" dirty="0"/>
            <a:t>initialisation event</a:t>
          </a:r>
          <a:r>
            <a:rPr lang="en-GB" sz="1600" kern="1200" dirty="0"/>
            <a:t> is when the SID in an FE system is aligned with the current master SID</a:t>
          </a:r>
          <a:endParaRPr lang="en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All FE systems must be able to re-synchronise their SID at any point, to allow entering / leaving without a global restart</a:t>
          </a:r>
          <a:endParaRPr lang="en-CH" sz="1600" kern="1200" dirty="0"/>
        </a:p>
      </dsp:txBody>
      <dsp:txXfrm>
        <a:off x="5585194" y="811424"/>
        <a:ext cx="2447861" cy="2060808"/>
      </dsp:txXfrm>
    </dsp:sp>
    <dsp:sp modelId="{DC3097CF-09E9-7D4C-AD7A-66A6DBC59C27}">
      <dsp:nvSpPr>
        <dsp:cNvPr id="0" name=""/>
        <dsp:cNvSpPr/>
      </dsp:nvSpPr>
      <dsp:spPr>
        <a:xfrm>
          <a:off x="8375756" y="5024"/>
          <a:ext cx="2447861" cy="806400"/>
        </a:xfrm>
        <a:prstGeom prst="rect">
          <a:avLst/>
        </a:prstGeom>
        <a:solidFill>
          <a:schemeClr val="accent4">
            <a:hueOff val="1464418"/>
            <a:satOff val="-418"/>
            <a:lumOff val="7058"/>
            <a:alphaOff val="0"/>
          </a:schemeClr>
        </a:solidFill>
        <a:ln w="12700" cap="flat" cmpd="sng" algn="ctr">
          <a:solidFill>
            <a:schemeClr val="accent4">
              <a:hueOff val="1464418"/>
              <a:satOff val="-418"/>
              <a:lumOff val="705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Data formats at DAQ input</a:t>
          </a:r>
          <a:endParaRPr lang="en-CH" sz="1600" kern="1200"/>
        </a:p>
      </dsp:txBody>
      <dsp:txXfrm>
        <a:off x="8375756" y="5024"/>
        <a:ext cx="2447861" cy="806400"/>
      </dsp:txXfrm>
    </dsp:sp>
    <dsp:sp modelId="{7F92A03F-8311-FE44-8925-55E3F9DDAE9C}">
      <dsp:nvSpPr>
        <dsp:cNvPr id="0" name=""/>
        <dsp:cNvSpPr/>
      </dsp:nvSpPr>
      <dsp:spPr>
        <a:xfrm>
          <a:off x="8375756" y="811424"/>
          <a:ext cx="2447861" cy="2060808"/>
        </a:xfrm>
        <a:prstGeom prst="rect">
          <a:avLst/>
        </a:prstGeom>
        <a:solidFill>
          <a:schemeClr val="accent4">
            <a:tint val="40000"/>
            <a:alpha val="90000"/>
            <a:hueOff val="2013010"/>
            <a:satOff val="8325"/>
            <a:lumOff val="141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13010"/>
              <a:satOff val="8325"/>
              <a:lumOff val="14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All data structures must be marked with the SID</a:t>
          </a:r>
          <a:endParaRPr lang="en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All packets should be marked with the SID to reserve the option to split or steer network data in future evolutions of the readout system</a:t>
          </a:r>
          <a:endParaRPr lang="en-CH" sz="1600" kern="1200"/>
        </a:p>
      </dsp:txBody>
      <dsp:txXfrm>
        <a:off x="8375756" y="811424"/>
        <a:ext cx="2447861" cy="2060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41AA5-E6E2-C748-9C9C-14BEB30FA19F}" type="datetimeFigureOut">
              <a:rPr lang="en-CH" smtClean="0"/>
              <a:t>16.06.21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9243C-F451-CC48-B9B9-7DE67EA15C9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3158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6137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8894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3158-9158-EC47-9FA9-52A1BC317EB3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11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94008-1BEC-C54D-B03B-3C0E6CB77ADD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0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A8965-6354-E440-AAE8-71E772A3F765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1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78694"/>
            <a:ext cx="10827689" cy="12344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91" y="1719470"/>
            <a:ext cx="10827689" cy="43521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3BF0-CB6F-9E46-8FEB-AC2F239E2858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0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0AE51-5C23-F447-8C66-899C7760F71B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BBCB-FECE-9648-9545-6D7EED5FF647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3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9637A-B9B5-AE41-B9E7-B642126CE237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6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6C73-8C8A-904B-904E-E53DE9404FC4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17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E20A-88FB-9044-9ECD-4661A9F93F27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9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356" y="576607"/>
            <a:ext cx="4499481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356" y="2756452"/>
            <a:ext cx="4499481" cy="310459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59978-7C84-F04A-8F5E-35F0DF2E1C81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42AB8-3523-2643-A2C0-46ABCFCC0BAC}" type="datetime2">
              <a:rPr lang="de-CH" smtClean="0"/>
              <a:t>Donnerstag, 17. Juni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9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rgbClr val="FFFFFF"/>
                </a:solidFill>
              </a:defRPr>
            </a:lvl1pPr>
          </a:lstStyle>
          <a:p>
            <a:fld id="{AA2B41ED-71ED-F143-996A-A313B787E195}" type="datetime2">
              <a:rPr lang="de-CH" smtClean="0"/>
              <a:t>Donnerstag, 17. Juni 2021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7858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1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ilhouette of a construction site">
            <a:extLst>
              <a:ext uri="{FF2B5EF4-FFF2-40B4-BE49-F238E27FC236}">
                <a16:creationId xmlns:a16="http://schemas.microsoft.com/office/drawing/2014/main" id="{0AF8E6A5-A9A0-BA46-B7A2-0CD141FF1E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89" b="10122"/>
          <a:stretch/>
        </p:blipFill>
        <p:spPr>
          <a:xfrm>
            <a:off x="6625" y="10"/>
            <a:ext cx="12192000" cy="6875809"/>
          </a:xfrm>
          <a:prstGeom prst="rect">
            <a:avLst/>
          </a:prstGeom>
        </p:spPr>
      </p:pic>
      <p:sp>
        <p:nvSpPr>
          <p:cNvPr id="33" name="Rectangle 23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chemeClr val="accent2"/>
              </a:gs>
              <a:gs pos="100000">
                <a:schemeClr val="accent6">
                  <a:lumMod val="75000"/>
                  <a:alpha val="32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25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5">
                  <a:alpha val="65000"/>
                </a:schemeClr>
              </a:gs>
              <a:gs pos="100000">
                <a:schemeClr val="accent6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27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486E9C-1E2B-164B-96D2-083E82112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4370" y="2950387"/>
            <a:ext cx="3245409" cy="3531403"/>
          </a:xfrm>
        </p:spPr>
        <p:txBody>
          <a:bodyPr anchor="t">
            <a:normAutofit/>
          </a:bodyPr>
          <a:lstStyle/>
          <a:p>
            <a:pPr algn="r"/>
            <a:r>
              <a:rPr lang="en-GB" sz="3200">
                <a:solidFill>
                  <a:schemeClr val="bg1"/>
                </a:solidFill>
              </a:rPr>
              <a:t>R&amp;D towards the final system</a:t>
            </a:r>
            <a:endParaRPr lang="en-CH" sz="320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F96C7-37C6-7144-A34F-772EFCA9FD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026" y="525970"/>
            <a:ext cx="2937753" cy="1600225"/>
          </a:xfrm>
        </p:spPr>
        <p:txBody>
          <a:bodyPr anchor="b">
            <a:normAutofit/>
          </a:bodyPr>
          <a:lstStyle/>
          <a:p>
            <a:pPr algn="r"/>
            <a:r>
              <a:rPr lang="en-CH" sz="1200">
                <a:solidFill>
                  <a:schemeClr val="bg1"/>
                </a:solidFill>
              </a:rPr>
              <a:t>Alessandro Thea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0455B-24FC-584F-B0BA-CE3E84CB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5488" y="1915530"/>
            <a:ext cx="4114800" cy="45057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F8FCB-E74A-234E-992F-536B363E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01389E6-C847-4AD0-B56D-D205B2EAB1EE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10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29933-D6EF-1A4D-8366-DB4B1524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2808C-01DB-654B-971B-E078F39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4E84C1-AC53-744C-B9E2-E62636503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527" y="1930971"/>
            <a:ext cx="2826141" cy="24973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DC664C-C9A3-F348-91F1-C18357239D49}"/>
              </a:ext>
            </a:extLst>
          </p:cNvPr>
          <p:cNvSpPr txBox="1"/>
          <p:nvPr/>
        </p:nvSpPr>
        <p:spPr>
          <a:xfrm>
            <a:off x="4084668" y="2045053"/>
            <a:ext cx="3174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But noise level is about 20-30% 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higher than collection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C22B61-0DD2-7C4D-A1D4-C92A32CBA80F}"/>
              </a:ext>
            </a:extLst>
          </p:cNvPr>
          <p:cNvSpPr txBox="1"/>
          <p:nvPr/>
        </p:nvSpPr>
        <p:spPr>
          <a:xfrm>
            <a:off x="4839624" y="2840534"/>
            <a:ext cx="271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But helps in using topology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BD4714-9F0C-F547-A866-316E9175F9FF}"/>
              </a:ext>
            </a:extLst>
          </p:cNvPr>
          <p:cNvGrpSpPr/>
          <p:nvPr/>
        </p:nvGrpSpPr>
        <p:grpSpPr>
          <a:xfrm>
            <a:off x="7318174" y="1930971"/>
            <a:ext cx="3615299" cy="2761848"/>
            <a:chOff x="6290494" y="2454772"/>
            <a:chExt cx="3175759" cy="235371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307FE61-4410-1943-B6CC-AE101F331D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824"/>
            <a:stretch/>
          </p:blipFill>
          <p:spPr>
            <a:xfrm>
              <a:off x="6290494" y="2454772"/>
              <a:ext cx="3175759" cy="2159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379D9B-2D79-C642-BDDD-2723FA90C239}"/>
                </a:ext>
              </a:extLst>
            </p:cNvPr>
            <p:cNvSpPr txBox="1"/>
            <p:nvPr/>
          </p:nvSpPr>
          <p:spPr>
            <a:xfrm>
              <a:off x="8252351" y="4439156"/>
              <a:ext cx="1167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D. </a:t>
              </a:r>
              <a:r>
                <a:rPr lang="en-US" dirty="0" err="1"/>
                <a:t>Pershey</a:t>
              </a:r>
              <a:endParaRPr lang="en-US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91FD507-61CC-F347-8A9F-7FC58B5FF0A5}"/>
              </a:ext>
            </a:extLst>
          </p:cNvPr>
          <p:cNvSpPr txBox="1"/>
          <p:nvPr/>
        </p:nvSpPr>
        <p:spPr>
          <a:xfrm>
            <a:off x="2022167" y="4661471"/>
            <a:ext cx="835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More complete “reconstruction” can be done in High-Level Filter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9415E8-A085-764B-9FFD-9D3649047DDF}"/>
              </a:ext>
            </a:extLst>
          </p:cNvPr>
          <p:cNvSpPr txBox="1"/>
          <p:nvPr/>
        </p:nvSpPr>
        <p:spPr>
          <a:xfrm>
            <a:off x="2013322" y="5286696"/>
            <a:ext cx="7209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Need to examine impact of induction strip orientation on </a:t>
            </a:r>
            <a:r>
              <a:rPr lang="en-US" dirty="0" err="1">
                <a:solidFill>
                  <a:schemeClr val="accent2"/>
                </a:solidFill>
              </a:rPr>
              <a:t>fiducialization</a:t>
            </a:r>
            <a:r>
              <a:rPr lang="en-US" dirty="0">
                <a:solidFill>
                  <a:schemeClr val="accent2"/>
                </a:solidFill>
              </a:rPr>
              <a:t>, 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but fewer anode planes in VD should help with this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2A8AB3-1E1E-7642-ABC0-ABD04685D201}"/>
              </a:ext>
            </a:extLst>
          </p:cNvPr>
          <p:cNvSpPr txBox="1"/>
          <p:nvPr/>
        </p:nvSpPr>
        <p:spPr>
          <a:xfrm>
            <a:off x="9999989" y="5946795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2"/>
                </a:solidFill>
              </a:rPr>
              <a:t>Effort not started yet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1DC46F-2068-8D49-9D9B-52A44275F820}"/>
              </a:ext>
            </a:extLst>
          </p:cNvPr>
          <p:cNvSpPr txBox="1">
            <a:spLocks/>
          </p:cNvSpPr>
          <p:nvPr/>
        </p:nvSpPr>
        <p:spPr>
          <a:xfrm>
            <a:off x="785191" y="278694"/>
            <a:ext cx="10827689" cy="74184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 cap="all" spc="7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Triggering - </a:t>
            </a:r>
            <a:r>
              <a:rPr lang="en-US" dirty="0"/>
              <a:t>Induction strip TPs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D0E081-CB66-2141-9152-FE6B2E069260}"/>
              </a:ext>
            </a:extLst>
          </p:cNvPr>
          <p:cNvSpPr txBox="1"/>
          <p:nvPr/>
        </p:nvSpPr>
        <p:spPr>
          <a:xfrm>
            <a:off x="856705" y="1495793"/>
            <a:ext cx="6926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Induction strips TPs will help with neutron/electron discrimination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4D2C4E3-BD9E-554F-A3F7-11FA3DB54254}"/>
              </a:ext>
            </a:extLst>
          </p:cNvPr>
          <p:cNvCxnSpPr>
            <a:cxnSpLocks/>
          </p:cNvCxnSpPr>
          <p:nvPr/>
        </p:nvCxnSpPr>
        <p:spPr>
          <a:xfrm>
            <a:off x="6253037" y="2542233"/>
            <a:ext cx="1109652" cy="0"/>
          </a:xfrm>
          <a:prstGeom prst="straightConnector1">
            <a:avLst/>
          </a:prstGeom>
          <a:ln w="317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D5E6C5D-3E60-5646-AADC-65A985171383}"/>
              </a:ext>
            </a:extLst>
          </p:cNvPr>
          <p:cNvSpPr txBox="1"/>
          <p:nvPr/>
        </p:nvSpPr>
        <p:spPr>
          <a:xfrm>
            <a:off x="717234" y="3760074"/>
            <a:ext cx="698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D12C06-8C71-654D-97FD-D9E2B9428B5B}"/>
              </a:ext>
            </a:extLst>
          </p:cNvPr>
          <p:cNvSpPr txBox="1"/>
          <p:nvPr/>
        </p:nvSpPr>
        <p:spPr>
          <a:xfrm>
            <a:off x="10776693" y="3776997"/>
            <a:ext cx="698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HD</a:t>
            </a:r>
          </a:p>
        </p:txBody>
      </p:sp>
    </p:spTree>
    <p:extLst>
      <p:ext uri="{BB962C8B-B14F-4D97-AF65-F5344CB8AC3E}">
        <p14:creationId xmlns:p14="http://schemas.microsoft.com/office/powerpoint/2010/main" val="1367086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29933-D6EF-1A4D-8366-DB4B1524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2808C-01DB-654B-971B-E078F39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11</a:t>
            </a:fld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1DC46F-2068-8D49-9D9B-52A44275F820}"/>
              </a:ext>
            </a:extLst>
          </p:cNvPr>
          <p:cNvSpPr txBox="1">
            <a:spLocks/>
          </p:cNvSpPr>
          <p:nvPr/>
        </p:nvSpPr>
        <p:spPr>
          <a:xfrm>
            <a:off x="785191" y="278694"/>
            <a:ext cx="10827689" cy="74184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 cap="all" spc="7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Triggering- Including PDS</a:t>
            </a:r>
            <a:endParaRPr lang="en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503CAA-E167-3D48-B866-5BD94EFCD8DB}"/>
              </a:ext>
            </a:extLst>
          </p:cNvPr>
          <p:cNvSpPr/>
          <p:nvPr/>
        </p:nvSpPr>
        <p:spPr>
          <a:xfrm>
            <a:off x="1036863" y="1382286"/>
            <a:ext cx="969100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Naturally inclusive trigger (e.g., </a:t>
            </a:r>
            <a:r>
              <a:rPr lang="en-US" sz="2000" dirty="0" err="1"/>
              <a:t>Npe</a:t>
            </a:r>
            <a:r>
              <a:rPr lang="en-US" sz="2000" dirty="0"/>
              <a:t>&gt;threshold)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Efficiency likely easy(-</a:t>
            </a:r>
            <a:r>
              <a:rPr lang="en-US" sz="2000" dirty="0" err="1"/>
              <a:t>ier</a:t>
            </a:r>
            <a:r>
              <a:rPr lang="en-US" sz="2000" dirty="0"/>
              <a:t>) to model and measure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Can be fast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Can reduce background rates via </a:t>
            </a:r>
            <a:r>
              <a:rPr lang="en-US" sz="2000" dirty="0" err="1"/>
              <a:t>fiducialization</a:t>
            </a: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maybe in high-level filter</a:t>
            </a:r>
          </a:p>
          <a:p>
            <a:pPr lvl="1"/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Noise uncorrelated with TPC</a:t>
            </a:r>
          </a:p>
          <a:p>
            <a:pPr lvl="1"/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In principle singlet/triplet PID can reject </a:t>
            </a:r>
            <a:r>
              <a:rPr lang="en-US" sz="2000" dirty="0">
                <a:latin typeface="Symbol" pitchFamily="2" charset="2"/>
              </a:rPr>
              <a:t>a</a:t>
            </a:r>
            <a:r>
              <a:rPr lang="en-US" sz="2000" dirty="0"/>
              <a:t>s for very low-E program with u/g </a:t>
            </a:r>
            <a:r>
              <a:rPr lang="en-US" sz="2000" dirty="0" err="1"/>
              <a:t>Ar</a:t>
            </a:r>
            <a:endParaRPr lang="en-US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ED5E6AD-739B-2D47-9CC1-6B77172FC6D9}"/>
              </a:ext>
            </a:extLst>
          </p:cNvPr>
          <p:cNvSpPr txBox="1"/>
          <p:nvPr/>
        </p:nvSpPr>
        <p:spPr>
          <a:xfrm>
            <a:off x="3377837" y="5406577"/>
            <a:ext cx="532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Careful study of background rates needed - in progress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6F0C52-4174-BC4A-BD8E-2E7E56F26C9B}"/>
              </a:ext>
            </a:extLst>
          </p:cNvPr>
          <p:cNvSpPr txBox="1"/>
          <p:nvPr/>
        </p:nvSpPr>
        <p:spPr>
          <a:xfrm>
            <a:off x="8996543" y="5406577"/>
            <a:ext cx="3195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2"/>
                </a:solidFill>
              </a:rPr>
              <a:t>Requires TPC+PDS simulation with good background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1665573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80F31ED-C5DE-F346-BDF1-35E55C2D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178" y="514131"/>
            <a:ext cx="2861733" cy="1045355"/>
          </a:xfrm>
        </p:spPr>
        <p:txBody>
          <a:bodyPr/>
          <a:lstStyle/>
          <a:p>
            <a:r>
              <a:rPr lang="en-GB" dirty="0"/>
              <a:t>Including PDS</a:t>
            </a:r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56D896-352F-6D40-A738-17614E4FB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Alessandro Thea - VD DAQ CDR - 18 June 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C855F-7576-F749-9B48-2A9FCA493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BAB739F-42EF-694A-8B14-0C5FE12FC444}"/>
              </a:ext>
            </a:extLst>
          </p:cNvPr>
          <p:cNvGrpSpPr/>
          <p:nvPr/>
        </p:nvGrpSpPr>
        <p:grpSpPr>
          <a:xfrm>
            <a:off x="4082390" y="1036809"/>
            <a:ext cx="7460536" cy="5181697"/>
            <a:chOff x="2403219" y="816852"/>
            <a:chExt cx="7460536" cy="518169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B1BC2AA-094C-F84D-91AB-E87FABFD3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3219" y="1235440"/>
              <a:ext cx="7460536" cy="438712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A7246D-3FE2-A84D-A7AD-FB373C1444B0}"/>
                </a:ext>
              </a:extLst>
            </p:cNvPr>
            <p:cNvSpPr txBox="1"/>
            <p:nvPr/>
          </p:nvSpPr>
          <p:spPr>
            <a:xfrm>
              <a:off x="3803746" y="816852"/>
              <a:ext cx="4659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New tool (Chroma) for PDS simulation may help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5505752-4B57-754C-BF3E-4F3156072C39}"/>
                </a:ext>
              </a:extLst>
            </p:cNvPr>
            <p:cNvSpPr txBox="1"/>
            <p:nvPr/>
          </p:nvSpPr>
          <p:spPr>
            <a:xfrm>
              <a:off x="4693019" y="5629217"/>
              <a:ext cx="2805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 MeV single electron event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812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03C3F0-CFCF-214F-A587-1D6D09522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TRIGGERING-Moving Even Lower in E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5F3796-4FBC-5B49-AA9C-CD9ED4ECF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/>
              <a:t>Include induction strips trigger primitives</a:t>
            </a:r>
          </a:p>
          <a:p>
            <a:pPr marL="742950" lvl="1" indent="-285750"/>
            <a:r>
              <a:rPr lang="en-US" sz="2000" dirty="0"/>
              <a:t>Very little pulse shape information at low energies</a:t>
            </a:r>
          </a:p>
          <a:p>
            <a:pPr marL="285750" indent="-285750"/>
            <a:r>
              <a:rPr lang="en-US" dirty="0"/>
              <a:t>Write all of them continuously </a:t>
            </a:r>
          </a:p>
          <a:p>
            <a:pPr marL="285750" indent="-285750"/>
            <a:r>
              <a:rPr lang="en-US" dirty="0"/>
              <a:t>Threshold is ~250 keV</a:t>
            </a:r>
          </a:p>
          <a:p>
            <a:pPr marL="285750" indent="-285750"/>
            <a:r>
              <a:rPr lang="en-US" dirty="0"/>
              <a:t>Can run “offline” algorithms as sophisticated as desired</a:t>
            </a:r>
          </a:p>
          <a:p>
            <a:pPr marL="285750" indent="-285750"/>
            <a:r>
              <a:rPr lang="en-US" dirty="0"/>
              <a:t>Data will be overwhelmingly </a:t>
            </a:r>
            <a:r>
              <a:rPr lang="en-US" baseline="30000" dirty="0"/>
              <a:t>39</a:t>
            </a:r>
            <a:r>
              <a:rPr lang="en-US" dirty="0"/>
              <a:t>Ar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61685-289A-8048-8D54-0C9F5C4F2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Alessandro Thea - VD DAQ CDR - 18 June 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68DEE-878F-9640-9461-13FDD7828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8CBCB5-5AFC-844E-9FEA-A0BDBC0F4863}"/>
              </a:ext>
            </a:extLst>
          </p:cNvPr>
          <p:cNvSpPr txBox="1"/>
          <p:nvPr/>
        </p:nvSpPr>
        <p:spPr>
          <a:xfrm>
            <a:off x="6696085" y="5445445"/>
            <a:ext cx="4916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chemeClr val="accent2"/>
                </a:solidFill>
              </a:rPr>
              <a:t>Requires TP definition from induction TP studies</a:t>
            </a:r>
          </a:p>
        </p:txBody>
      </p:sp>
    </p:spTree>
    <p:extLst>
      <p:ext uri="{BB962C8B-B14F-4D97-AF65-F5344CB8AC3E}">
        <p14:creationId xmlns:p14="http://schemas.microsoft.com/office/powerpoint/2010/main" val="3478885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B071-5402-B84E-9740-AFFB7DCCA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365" y="802955"/>
            <a:ext cx="6318649" cy="1454051"/>
          </a:xfrm>
        </p:spPr>
        <p:txBody>
          <a:bodyPr>
            <a:normAutofit/>
          </a:bodyPr>
          <a:lstStyle/>
          <a:p>
            <a:r>
              <a:rPr lang="en-CH" sz="3600" dirty="0">
                <a:solidFill>
                  <a:srgbClr val="000000"/>
                </a:solidFill>
              </a:rPr>
              <a:t>Development needs towards final 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B995A4-A477-4C44-BAF1-EF4B2C64A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806" y="2421682"/>
            <a:ext cx="7595127" cy="3639289"/>
          </a:xfrm>
        </p:spPr>
        <p:txBody>
          <a:bodyPr anchor="ctr">
            <a:normAutofit/>
          </a:bodyPr>
          <a:lstStyle/>
          <a:p>
            <a:r>
              <a:rPr lang="en-CH" sz="2000" dirty="0">
                <a:solidFill>
                  <a:srgbClr val="000000"/>
                </a:solidFill>
              </a:rPr>
              <a:t>Continue requirements capture &amp; specifications</a:t>
            </a:r>
          </a:p>
          <a:p>
            <a:pPr lvl="1"/>
            <a:r>
              <a:rPr lang="en-GB" sz="2000" dirty="0">
                <a:solidFill>
                  <a:srgbClr val="000000"/>
                </a:solidFill>
              </a:rPr>
              <a:t>C</a:t>
            </a:r>
            <a:r>
              <a:rPr lang="en-CH" sz="2000" dirty="0">
                <a:solidFill>
                  <a:srgbClr val="000000"/>
                </a:solidFill>
              </a:rPr>
              <a:t>oldbox</a:t>
            </a:r>
          </a:p>
          <a:p>
            <a:pPr lvl="1"/>
            <a:r>
              <a:rPr lang="en-CH" sz="2000" dirty="0">
                <a:solidFill>
                  <a:srgbClr val="000000"/>
                </a:solidFill>
              </a:rPr>
              <a:t>ProtoDUNE-II</a:t>
            </a:r>
          </a:p>
          <a:p>
            <a:pPr lvl="1"/>
            <a:r>
              <a:rPr lang="en-CH" sz="2000" dirty="0">
                <a:solidFill>
                  <a:srgbClr val="000000"/>
                </a:solidFill>
              </a:rPr>
              <a:t>Formal interface documents</a:t>
            </a:r>
          </a:p>
          <a:p>
            <a:r>
              <a:rPr lang="en-CH" sz="2000" dirty="0">
                <a:solidFill>
                  <a:srgbClr val="000000"/>
                </a:solidFill>
              </a:rPr>
              <a:t>Choose the best suited SCADA tool based on</a:t>
            </a:r>
          </a:p>
          <a:p>
            <a:pPr lvl="1"/>
            <a:r>
              <a:rPr lang="en-GB" sz="2000" b="1" dirty="0">
                <a:solidFill>
                  <a:srgbClr val="000000"/>
                </a:solidFill>
              </a:rPr>
              <a:t>Features</a:t>
            </a:r>
          </a:p>
          <a:p>
            <a:pPr lvl="1"/>
            <a:r>
              <a:rPr lang="en-GB" sz="2000" dirty="0">
                <a:solidFill>
                  <a:srgbClr val="000000"/>
                </a:solidFill>
              </a:rPr>
              <a:t>A</a:t>
            </a:r>
            <a:r>
              <a:rPr lang="en-CH" sz="2000" dirty="0">
                <a:solidFill>
                  <a:srgbClr val="000000"/>
                </a:solidFill>
              </a:rPr>
              <a:t>vailable experience</a:t>
            </a:r>
          </a:p>
          <a:p>
            <a:pPr lvl="1"/>
            <a:r>
              <a:rPr lang="en-CH" sz="2000" dirty="0">
                <a:solidFill>
                  <a:srgbClr val="000000"/>
                </a:solidFill>
              </a:rPr>
              <a:t>People committed to developing and maintaining the system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59D42B-8AFB-2245-AA09-1EE2059F9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058" y="660681"/>
            <a:ext cx="2799978" cy="11339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20F7A5-F638-5147-92A3-CC0BC0394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7669" y="2071414"/>
            <a:ext cx="1941624" cy="1596985"/>
          </a:xfrm>
          <a:prstGeom prst="rect">
            <a:avLst/>
          </a:prstGeom>
        </p:spPr>
      </p:pic>
      <p:pic>
        <p:nvPicPr>
          <p:cNvPr id="1028" name="Picture 4" descr="EPICS Key Visual">
            <a:extLst>
              <a:ext uri="{FF2B5EF4-FFF2-40B4-BE49-F238E27FC236}">
                <a16:creationId xmlns:a16="http://schemas.microsoft.com/office/drawing/2014/main" id="{5165ECB0-E0D7-FB45-8763-422B42616A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5" r="11749"/>
          <a:stretch/>
        </p:blipFill>
        <p:spPr bwMode="auto">
          <a:xfrm>
            <a:off x="7473064" y="3988093"/>
            <a:ext cx="4370834" cy="144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741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566D1-8BAE-1949-935D-E184FCB3A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Features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7F212-7C3D-3F43-8976-3DF4E8220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H" b="1" dirty="0"/>
              <a:t>Reliable SCADA</a:t>
            </a:r>
          </a:p>
          <a:p>
            <a:pPr lvl="1"/>
            <a:r>
              <a:rPr lang="en-GB" dirty="0"/>
              <a:t>Mature product (all typical features ready: data collection, alerting, visualization, scripted logic and sequences, …)</a:t>
            </a:r>
          </a:p>
          <a:p>
            <a:pPr lvl="1"/>
            <a:r>
              <a:rPr lang="en-GB" dirty="0"/>
              <a:t>L</a:t>
            </a:r>
            <a:r>
              <a:rPr lang="en-CH" dirty="0"/>
              <a:t>ong term support and evolution</a:t>
            </a:r>
          </a:p>
          <a:p>
            <a:r>
              <a:rPr lang="en-CH" b="1" dirty="0"/>
              <a:t>Support of all main industrial protocols, in particular OPC UA</a:t>
            </a:r>
          </a:p>
          <a:p>
            <a:pPr lvl="1"/>
            <a:r>
              <a:rPr lang="en-CH" dirty="0"/>
              <a:t>Extensibility to custom protocol connections</a:t>
            </a:r>
          </a:p>
          <a:p>
            <a:r>
              <a:rPr lang="en-CH" b="1" dirty="0"/>
              <a:t>Scalability</a:t>
            </a:r>
          </a:p>
          <a:p>
            <a:pPr lvl="1"/>
            <a:r>
              <a:rPr lang="en-CH" dirty="0"/>
              <a:t>DUNE SC is large compared to many industrial plants</a:t>
            </a:r>
          </a:p>
          <a:p>
            <a:r>
              <a:rPr lang="en-CH" b="1" dirty="0"/>
              <a:t>Multi-user and multi-developers support</a:t>
            </a:r>
          </a:p>
          <a:p>
            <a:pPr lvl="1"/>
            <a:r>
              <a:rPr lang="en-CH" dirty="0"/>
              <a:t>Essential for a scientific collaboration and not so common for industrial SCADA systems</a:t>
            </a:r>
          </a:p>
          <a:p>
            <a:r>
              <a:rPr lang="en-CH" dirty="0"/>
              <a:t>Interface to </a:t>
            </a:r>
            <a:r>
              <a:rPr lang="en-CH" b="1" dirty="0"/>
              <a:t>powerful databases with effective data model </a:t>
            </a:r>
            <a:r>
              <a:rPr lang="en-CH" dirty="0"/>
              <a:t>for data archival and retrieval</a:t>
            </a:r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16487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61D01-BBDB-7E4F-B51D-65C20E1AE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Facilitating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82565-62B2-3649-B214-41E30A4CB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The SC team will create the framework and architecture to be able to integrate all systems coherently</a:t>
            </a:r>
          </a:p>
          <a:p>
            <a:r>
              <a:rPr lang="en-CH" dirty="0"/>
              <a:t>The experts of the different consortia shall be able to contribute to the development of the SC for their subsystem</a:t>
            </a:r>
          </a:p>
          <a:p>
            <a:pPr lvl="1"/>
            <a:r>
              <a:rPr lang="en-CH" dirty="0"/>
              <a:t>Available SCADA training/documentation is an important aspect</a:t>
            </a:r>
          </a:p>
          <a:p>
            <a:pPr lvl="1"/>
            <a:r>
              <a:rPr lang="en-CH" dirty="0"/>
              <a:t>Exploring QUASAR as a tool to generate OPC UA servers (first discussions started with one CAL expert) to interface custom electronics</a:t>
            </a:r>
          </a:p>
          <a:p>
            <a:pPr lvl="1"/>
            <a:r>
              <a:rPr lang="en-CH" dirty="0"/>
              <a:t>Centrally setup model for versioning, CI, etc. and a workflow to move from development to production versions</a:t>
            </a:r>
          </a:p>
        </p:txBody>
      </p:sp>
    </p:spTree>
    <p:extLst>
      <p:ext uri="{BB962C8B-B14F-4D97-AF65-F5344CB8AC3E}">
        <p14:creationId xmlns:p14="http://schemas.microsoft.com/office/powerpoint/2010/main" val="2637801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65CF2-EBBF-DE40-9F2F-BCCABC563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74A4C-7AC2-1F4A-97C3-8AD37E299A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DAQ R&amp;D is carried out in the DAQ consortium jointly for FD1-HD, FD2-VD and ND</a:t>
            </a:r>
            <a:endParaRPr lang="en-US" dirty="0"/>
          </a:p>
          <a:p>
            <a:r>
              <a:rPr lang="en-CH" dirty="0"/>
              <a:t>Areas where specific R&amp;D effort will be required for FD2-VD are</a:t>
            </a:r>
          </a:p>
          <a:p>
            <a:pPr lvl="1"/>
            <a:r>
              <a:rPr lang="en-CH" dirty="0"/>
              <a:t>Synchronisation and Timing Distribution</a:t>
            </a:r>
            <a:endParaRPr lang="en-US" dirty="0"/>
          </a:p>
          <a:p>
            <a:pPr lvl="1"/>
            <a:r>
              <a:rPr lang="en-CH" dirty="0"/>
              <a:t>Ethernet readout integration</a:t>
            </a:r>
            <a:endParaRPr lang="en-US" dirty="0"/>
          </a:p>
          <a:p>
            <a:pPr lvl="1"/>
            <a:r>
              <a:rPr lang="en-CH" dirty="0"/>
              <a:t>Trigger studies</a:t>
            </a:r>
            <a:endParaRPr lang="en-US" dirty="0"/>
          </a:p>
          <a:p>
            <a:pPr lvl="1"/>
            <a:r>
              <a:rPr lang="en-CH" dirty="0"/>
              <a:t>Slow Control R&amp;D</a:t>
            </a:r>
            <a:endParaRPr lang="en-GB" dirty="0"/>
          </a:p>
          <a:p>
            <a:r>
              <a:rPr lang="en-CH" dirty="0"/>
              <a:t>The DAQ consortium has the expertise to carry out these developments, in collaboration with the relevant cosortia in DUNE</a:t>
            </a:r>
          </a:p>
          <a:p>
            <a:r>
              <a:rPr lang="en-CH" dirty="0"/>
              <a:t>The overall manpower remains a concern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14171-9643-5B48-B448-10BFEA4CD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E3E8BB-07F7-C649-A238-58C895B5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08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D4C0BBB-0042-4603-A226-6117F3FD5B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C44F520-2598-460E-9F91-B02F60830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5EA7F1D-6737-4609-94CE-0E7C0CED7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0FCA68-3497-4CB3-8C25-B6AE87EFE0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0"/>
            <a:ext cx="12191999" cy="6858000"/>
          </a:xfrm>
          <a:prstGeom prst="rect">
            <a:avLst/>
          </a:prstGeom>
          <a:gradFill>
            <a:gsLst>
              <a:gs pos="0">
                <a:schemeClr val="accent4">
                  <a:alpha val="61000"/>
                </a:schemeClr>
              </a:gs>
              <a:gs pos="100000">
                <a:schemeClr val="accent2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AA3DC6B-18DE-4588-B321-8101DED54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80357" y="0"/>
            <a:ext cx="11711642" cy="6857998"/>
          </a:xfrm>
          <a:prstGeom prst="rect">
            <a:avLst/>
          </a:prstGeom>
          <a:gradFill>
            <a:gsLst>
              <a:gs pos="6000">
                <a:schemeClr val="accent6">
                  <a:lumMod val="75000"/>
                  <a:alpha val="93000"/>
                </a:schemeClr>
              </a:gs>
              <a:gs pos="100000">
                <a:schemeClr val="accent2">
                  <a:lumMod val="60000"/>
                  <a:lumOff val="40000"/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AA34BCD-93B4-45FF-9448-87F7C4311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038600" y="1494"/>
            <a:ext cx="8153399" cy="6399306"/>
          </a:xfrm>
          <a:prstGeom prst="rect">
            <a:avLst/>
          </a:prstGeom>
          <a:gradFill>
            <a:gsLst>
              <a:gs pos="22000">
                <a:schemeClr val="accent2">
                  <a:alpha val="68000"/>
                </a:schemeClr>
              </a:gs>
              <a:gs pos="99000">
                <a:schemeClr val="accent5"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BF7F8F0-28A9-4A24-96A8-E5E423FBF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988591">
            <a:off x="7897613" y="684022"/>
            <a:ext cx="5330585" cy="5218721"/>
          </a:xfrm>
          <a:custGeom>
            <a:avLst/>
            <a:gdLst>
              <a:gd name="connsiteX0" fmla="*/ 4721855 w 5330585"/>
              <a:gd name="connsiteY0" fmla="*/ 4361426 h 5218721"/>
              <a:gd name="connsiteX1" fmla="*/ 3457542 w 5330585"/>
              <a:gd name="connsiteY1" fmla="*/ 5211667 h 5218721"/>
              <a:gd name="connsiteX2" fmla="*/ 3430109 w 5330585"/>
              <a:gd name="connsiteY2" fmla="*/ 5218721 h 5218721"/>
              <a:gd name="connsiteX3" fmla="*/ 0 w 5330585"/>
              <a:gd name="connsiteY3" fmla="*/ 2647363 h 5218721"/>
              <a:gd name="connsiteX4" fmla="*/ 12834 w 5330585"/>
              <a:gd name="connsiteY4" fmla="*/ 2393199 h 5218721"/>
              <a:gd name="connsiteX5" fmla="*/ 2664828 w 5330585"/>
              <a:gd name="connsiteY5" fmla="*/ 0 h 5218721"/>
              <a:gd name="connsiteX6" fmla="*/ 5330585 w 5330585"/>
              <a:gd name="connsiteY6" fmla="*/ 2665757 h 5218721"/>
              <a:gd name="connsiteX7" fmla="*/ 4721855 w 5330585"/>
              <a:gd name="connsiteY7" fmla="*/ 4361426 h 5218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30585" h="5218721">
                <a:moveTo>
                  <a:pt x="4721855" y="4361426"/>
                </a:moveTo>
                <a:cubicBezTo>
                  <a:pt x="4395896" y="4756397"/>
                  <a:pt x="3958379" y="5055891"/>
                  <a:pt x="3457542" y="5211667"/>
                </a:cubicBezTo>
                <a:lnTo>
                  <a:pt x="3430109" y="5218721"/>
                </a:lnTo>
                <a:lnTo>
                  <a:pt x="0" y="2647363"/>
                </a:lnTo>
                <a:lnTo>
                  <a:pt x="12834" y="2393199"/>
                </a:lnTo>
                <a:cubicBezTo>
                  <a:pt x="149347" y="1048975"/>
                  <a:pt x="1284587" y="0"/>
                  <a:pt x="2664828" y="0"/>
                </a:cubicBezTo>
                <a:cubicBezTo>
                  <a:pt x="4137085" y="0"/>
                  <a:pt x="5330585" y="1193500"/>
                  <a:pt x="5330585" y="2665757"/>
                </a:cubicBezTo>
                <a:cubicBezTo>
                  <a:pt x="5330585" y="3309870"/>
                  <a:pt x="5102142" y="3900626"/>
                  <a:pt x="4721855" y="4361426"/>
                </a:cubicBezTo>
                <a:close/>
              </a:path>
            </a:pathLst>
          </a:custGeom>
          <a:gradFill>
            <a:gsLst>
              <a:gs pos="16000">
                <a:schemeClr val="accent6">
                  <a:alpha val="0"/>
                </a:schemeClr>
              </a:gs>
              <a:gs pos="85000">
                <a:schemeClr val="accent6">
                  <a:lumMod val="60000"/>
                  <a:lumOff val="40000"/>
                  <a:alpha val="2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DEE5410-5DAB-442C-8E7B-CDAB35E75B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-3"/>
            <a:ext cx="12191999" cy="4399229"/>
          </a:xfrm>
          <a:prstGeom prst="rect">
            <a:avLst/>
          </a:prstGeom>
          <a:gradFill>
            <a:gsLst>
              <a:gs pos="22000">
                <a:schemeClr val="accent2">
                  <a:alpha val="49000"/>
                </a:schemeClr>
              </a:gs>
              <a:gs pos="99000">
                <a:schemeClr val="accent5">
                  <a:alpha val="62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965CF2-EBBF-DE40-9F2F-BCCABC563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282" y="1584183"/>
            <a:ext cx="9194096" cy="2431226"/>
          </a:xfrm>
        </p:spPr>
        <p:txBody>
          <a:bodyPr vert="horz" lIns="0" tIns="0" rIns="0" bIns="0" rtlCol="0" anchor="t">
            <a:normAutofit/>
          </a:bodyPr>
          <a:lstStyle/>
          <a:p>
            <a:pPr algn="r"/>
            <a:r>
              <a:rPr lang="en-US">
                <a:solidFill>
                  <a:schemeClr val="bg1"/>
                </a:solidFill>
              </a:rPr>
              <a:t>BACKUP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C38423B-DDC9-0944-92BA-361C25268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6295" y="4848848"/>
            <a:ext cx="6808082" cy="1204320"/>
          </a:xfrm>
        </p:spPr>
        <p:txBody>
          <a:bodyPr vert="horz" lIns="0" tIns="0" rIns="0" bIns="0" rtlCol="0">
            <a:normAutofit/>
          </a:bodyPr>
          <a:lstStyle/>
          <a:p>
            <a:pPr>
              <a:lnSpc>
                <a:spcPct val="150000"/>
              </a:lnSpc>
            </a:pP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14171-9643-5B48-B448-10BFEA4CD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1" y="1912217"/>
            <a:ext cx="4114800" cy="4572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800" b="1" kern="1200">
                <a:solidFill>
                  <a:schemeClr val="bg1"/>
                </a:solidFill>
                <a:latin typeface="+mj-lt"/>
                <a:ea typeface="+mn-ea"/>
                <a:cs typeface="+mn-cs"/>
              </a:rPr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E3E8BB-07F7-C649-A238-58C895B5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01389E6-C847-4AD0-B56D-D205B2EAB1EE}" type="slidenum">
              <a:rPr lang="en-US" sz="800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505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CB21-EE61-0246-986B-82E4961AE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Control, Configuration &amp;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3D150-3FE1-184D-B86E-38B07834D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Services and interfaces that allow the experiment to behave a coherent system</a:t>
            </a:r>
            <a:endParaRPr lang="en-CH" dirty="0"/>
          </a:p>
          <a:p>
            <a:pPr lvl="1"/>
            <a:r>
              <a:rPr lang="en-CH" dirty="0"/>
              <a:t>Services for configuring the experiment</a:t>
            </a:r>
          </a:p>
          <a:p>
            <a:pPr lvl="1"/>
            <a:r>
              <a:rPr lang="en-CH" dirty="0"/>
              <a:t>Identifying and isolate faults, recover components, guarantee high uptime</a:t>
            </a:r>
          </a:p>
          <a:p>
            <a:pPr lvl="1"/>
            <a:r>
              <a:rPr lang="en-CH" dirty="0"/>
              <a:t>Fine-granied monitoring to inspect behaviour of the system in details</a:t>
            </a:r>
          </a:p>
          <a:p>
            <a:r>
              <a:rPr lang="en-CH" dirty="0"/>
              <a:t>CCM still in early prototyping stage</a:t>
            </a:r>
          </a:p>
          <a:p>
            <a:pPr lvl="1"/>
            <a:r>
              <a:rPr lang="en-CH" dirty="0"/>
              <a:t>Significat R&amp;D required to bring it to maturity</a:t>
            </a:r>
          </a:p>
          <a:p>
            <a:r>
              <a:rPr lang="en-CH" dirty="0"/>
              <a:t>FD2-VD procedures to be developed ad-hoc</a:t>
            </a:r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17330-AE0E-2A41-A74E-2244B0593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9BF29A-8928-554F-A20A-6C18BEAFF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0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8A96-5664-E84B-AF22-BFA24FB88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Synchronisation and Timing DistributioN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6EB9C-1EA8-A540-B092-EBA970AE9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FD2-VD Top and Bottom electronics use different technologies to achieve syncronisation and receive timing information</a:t>
            </a:r>
          </a:p>
          <a:p>
            <a:pPr lvl="1"/>
            <a:r>
              <a:rPr lang="en-CH" dirty="0"/>
              <a:t>Bottom electronics: </a:t>
            </a:r>
            <a:r>
              <a:rPr lang="en-GB" dirty="0"/>
              <a:t>DTS (developed from "Single Phase")</a:t>
            </a:r>
            <a:endParaRPr lang="en-CH" dirty="0"/>
          </a:p>
          <a:p>
            <a:pPr lvl="1"/>
            <a:r>
              <a:rPr lang="en-CH" dirty="0"/>
              <a:t>Top electronics: White-Rabbit based </a:t>
            </a:r>
          </a:p>
          <a:p>
            <a:r>
              <a:rPr lang="en-CH" dirty="0"/>
              <a:t>Both timing systems independently meet DUNE DAQ timing requirements</a:t>
            </a:r>
          </a:p>
          <a:p>
            <a:r>
              <a:rPr lang="en-CH" dirty="0"/>
              <a:t>Non-negligible costs/effort would be required to completely switch to a single VD timing sytem</a:t>
            </a:r>
          </a:p>
          <a:p>
            <a:r>
              <a:rPr lang="en-CH" dirty="0"/>
              <a:t>DAQ and Top-electronics experts think that the two systems can conceptually interoperate and saitsfy the overall DUNE timing requirements</a:t>
            </a:r>
          </a:p>
          <a:p>
            <a:pPr marL="457200" lvl="1" indent="0">
              <a:buNone/>
            </a:pP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D8728-4631-8647-9C06-F9BBC789E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49593-F6DF-7C42-9E38-71F9103E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71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5C62EE90-896F-5D40-B99B-1CFC9FB94DAA}"/>
              </a:ext>
            </a:extLst>
          </p:cNvPr>
          <p:cNvSpPr/>
          <p:nvPr/>
        </p:nvSpPr>
        <p:spPr>
          <a:xfrm>
            <a:off x="7495313" y="1910301"/>
            <a:ext cx="3833911" cy="90442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/>
          <p:cNvSpPr/>
          <p:nvPr/>
        </p:nvSpPr>
        <p:spPr>
          <a:xfrm>
            <a:off x="1360036" y="4236221"/>
            <a:ext cx="3389966" cy="16216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63576-D99D-4F5A-9303-254015D0EE0C}" type="slidenum">
              <a:rPr lang="fr-BE" smtClean="0"/>
              <a:pPr>
                <a:defRPr/>
              </a:pPr>
              <a:t>20</a:t>
            </a:fld>
            <a:endParaRPr lang="fr-BE"/>
          </a:p>
        </p:txBody>
      </p:sp>
      <p:sp>
        <p:nvSpPr>
          <p:cNvPr id="3" name="Rectangle 2"/>
          <p:cNvSpPr/>
          <p:nvPr/>
        </p:nvSpPr>
        <p:spPr>
          <a:xfrm>
            <a:off x="4837874" y="1277113"/>
            <a:ext cx="2407827" cy="554616"/>
          </a:xfrm>
          <a:prstGeom prst="rect">
            <a:avLst/>
          </a:prstGeom>
          <a:solidFill>
            <a:srgbClr val="0076AF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WR Grand Master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29384" y="2803933"/>
            <a:ext cx="1960179" cy="672662"/>
          </a:xfrm>
          <a:prstGeom prst="rect">
            <a:avLst/>
          </a:prstGeom>
          <a:solidFill>
            <a:srgbClr val="0076AF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WR Switch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41807" y="3986343"/>
            <a:ext cx="1960179" cy="672662"/>
          </a:xfrm>
          <a:prstGeom prst="rect">
            <a:avLst/>
          </a:prstGeom>
          <a:solidFill>
            <a:srgbClr val="0076AF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WR Switch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604338" y="4322674"/>
            <a:ext cx="1077310" cy="232697"/>
          </a:xfrm>
          <a:prstGeom prst="rect">
            <a:avLst/>
          </a:prstGeom>
          <a:solidFill>
            <a:srgbClr val="FFD579"/>
          </a:solidFill>
          <a:ln>
            <a:solidFill>
              <a:srgbClr val="FFB0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WR E.N.</a:t>
            </a:r>
            <a:endParaRPr lang="en-US" sz="1400" dirty="0"/>
          </a:p>
        </p:txBody>
      </p:sp>
      <p:cxnSp>
        <p:nvCxnSpPr>
          <p:cNvPr id="10" name="Connecteur droit 9"/>
          <p:cNvCxnSpPr>
            <a:cxnSpLocks/>
            <a:stCxn id="3" idx="2"/>
          </p:cNvCxnSpPr>
          <p:nvPr/>
        </p:nvCxnSpPr>
        <p:spPr>
          <a:xfrm flipH="1">
            <a:off x="4675920" y="1831729"/>
            <a:ext cx="1365868" cy="972205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617593" y="2262150"/>
            <a:ext cx="1077310" cy="232697"/>
          </a:xfrm>
          <a:prstGeom prst="rect">
            <a:avLst/>
          </a:prstGeom>
          <a:solidFill>
            <a:srgbClr val="FFD579"/>
          </a:solidFill>
          <a:ln>
            <a:solidFill>
              <a:srgbClr val="FFB0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WR E.N.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6313480" y="2820862"/>
            <a:ext cx="1077310" cy="232697"/>
          </a:xfrm>
          <a:prstGeom prst="rect">
            <a:avLst/>
          </a:prstGeom>
          <a:solidFill>
            <a:srgbClr val="FFD579"/>
          </a:solidFill>
          <a:ln>
            <a:solidFill>
              <a:srgbClr val="FFB0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WR E.N.</a:t>
            </a:r>
            <a:endParaRPr lang="en-US" sz="1400" dirty="0"/>
          </a:p>
        </p:txBody>
      </p:sp>
      <p:cxnSp>
        <p:nvCxnSpPr>
          <p:cNvPr id="13" name="Connecteur droit 12"/>
          <p:cNvCxnSpPr>
            <a:cxnSpLocks/>
            <a:stCxn id="3" idx="2"/>
            <a:endCxn id="11" idx="1"/>
          </p:cNvCxnSpPr>
          <p:nvPr/>
        </p:nvCxnSpPr>
        <p:spPr>
          <a:xfrm>
            <a:off x="6041788" y="1831729"/>
            <a:ext cx="1575805" cy="54677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cxnSpLocks/>
            <a:stCxn id="3" idx="2"/>
            <a:endCxn id="12" idx="0"/>
          </p:cNvCxnSpPr>
          <p:nvPr/>
        </p:nvCxnSpPr>
        <p:spPr>
          <a:xfrm>
            <a:off x="6041788" y="1831729"/>
            <a:ext cx="810347" cy="989133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cxnSpLocks/>
            <a:stCxn id="6" idx="2"/>
          </p:cNvCxnSpPr>
          <p:nvPr/>
        </p:nvCxnSpPr>
        <p:spPr>
          <a:xfrm>
            <a:off x="5109474" y="3476595"/>
            <a:ext cx="1855069" cy="509749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cxnSpLocks/>
            <a:stCxn id="7" idx="2"/>
            <a:endCxn id="30" idx="0"/>
          </p:cNvCxnSpPr>
          <p:nvPr/>
        </p:nvCxnSpPr>
        <p:spPr>
          <a:xfrm>
            <a:off x="7321897" y="4659005"/>
            <a:ext cx="65053" cy="1138603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cxnSpLocks/>
            <a:stCxn id="7" idx="2"/>
            <a:endCxn id="29" idx="0"/>
          </p:cNvCxnSpPr>
          <p:nvPr/>
        </p:nvCxnSpPr>
        <p:spPr>
          <a:xfrm>
            <a:off x="7321897" y="4659005"/>
            <a:ext cx="1082559" cy="650171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cxnSpLocks/>
            <a:stCxn id="7" idx="2"/>
          </p:cNvCxnSpPr>
          <p:nvPr/>
        </p:nvCxnSpPr>
        <p:spPr>
          <a:xfrm flipH="1">
            <a:off x="6662377" y="4659005"/>
            <a:ext cx="659520" cy="688431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cxnSpLocks/>
            <a:stCxn id="6" idx="2"/>
            <a:endCxn id="8" idx="0"/>
          </p:cNvCxnSpPr>
          <p:nvPr/>
        </p:nvCxnSpPr>
        <p:spPr>
          <a:xfrm flipH="1">
            <a:off x="4142993" y="3476595"/>
            <a:ext cx="966481" cy="846079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014649" y="4319699"/>
            <a:ext cx="1077310" cy="232697"/>
          </a:xfrm>
          <a:prstGeom prst="rect">
            <a:avLst/>
          </a:prstGeom>
          <a:solidFill>
            <a:srgbClr val="FFD579"/>
          </a:solidFill>
          <a:ln>
            <a:solidFill>
              <a:srgbClr val="FFB0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WR E.N.</a:t>
            </a:r>
            <a:endParaRPr lang="en-US" sz="1400" dirty="0"/>
          </a:p>
        </p:txBody>
      </p:sp>
      <p:cxnSp>
        <p:nvCxnSpPr>
          <p:cNvPr id="26" name="Connecteur droit 25"/>
          <p:cNvCxnSpPr>
            <a:cxnSpLocks/>
            <a:stCxn id="6" idx="2"/>
            <a:endCxn id="25" idx="0"/>
          </p:cNvCxnSpPr>
          <p:nvPr/>
        </p:nvCxnSpPr>
        <p:spPr>
          <a:xfrm>
            <a:off x="5109474" y="3476595"/>
            <a:ext cx="443830" cy="843104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842564" y="5324941"/>
            <a:ext cx="1077310" cy="232697"/>
          </a:xfrm>
          <a:prstGeom prst="rect">
            <a:avLst/>
          </a:prstGeom>
          <a:solidFill>
            <a:srgbClr val="FFD579"/>
          </a:solidFill>
          <a:ln>
            <a:solidFill>
              <a:srgbClr val="FFB0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WR E.N.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7865801" y="5309176"/>
            <a:ext cx="1077310" cy="232697"/>
          </a:xfrm>
          <a:prstGeom prst="rect">
            <a:avLst/>
          </a:prstGeom>
          <a:solidFill>
            <a:srgbClr val="FFD579"/>
          </a:solidFill>
          <a:ln>
            <a:solidFill>
              <a:srgbClr val="FFB0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WR E.N.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848295" y="5797608"/>
            <a:ext cx="1077310" cy="232697"/>
          </a:xfrm>
          <a:prstGeom prst="rect">
            <a:avLst/>
          </a:prstGeom>
          <a:solidFill>
            <a:srgbClr val="FFD579"/>
          </a:solidFill>
          <a:ln>
            <a:solidFill>
              <a:srgbClr val="FFB04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WR E.N.</a:t>
            </a:r>
            <a:endParaRPr lang="en-US" sz="14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C25EE0C-FAD4-DD44-9EDF-47E9930025B5}"/>
              </a:ext>
            </a:extLst>
          </p:cNvPr>
          <p:cNvGrpSpPr/>
          <p:nvPr/>
        </p:nvGrpSpPr>
        <p:grpSpPr>
          <a:xfrm>
            <a:off x="7672604" y="653752"/>
            <a:ext cx="719345" cy="620976"/>
            <a:chOff x="5927829" y="132850"/>
            <a:chExt cx="719345" cy="620976"/>
          </a:xfrm>
        </p:grpSpPr>
        <p:cxnSp>
          <p:nvCxnSpPr>
            <p:cNvPr id="33" name="Connecteur en angle 32"/>
            <p:cNvCxnSpPr>
              <a:cxnSpLocks/>
            </p:cNvCxnSpPr>
            <p:nvPr/>
          </p:nvCxnSpPr>
          <p:spPr>
            <a:xfrm>
              <a:off x="6151335" y="132850"/>
              <a:ext cx="338481" cy="319297"/>
            </a:xfrm>
            <a:prstGeom prst="bentConnector3">
              <a:avLst/>
            </a:prstGeom>
            <a:ln w="1905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ZoneTexte 53"/>
            <p:cNvSpPr txBox="1"/>
            <p:nvPr/>
          </p:nvSpPr>
          <p:spPr>
            <a:xfrm>
              <a:off x="5927829" y="446049"/>
              <a:ext cx="719345" cy="307777"/>
            </a:xfrm>
            <a:prstGeom prst="rect">
              <a:avLst/>
            </a:prstGeom>
            <a:noFill/>
          </p:spPr>
          <p:txBody>
            <a:bodyPr wrap="square" rtlCol="0" anchor="t" anchorCtr="1">
              <a:spAutoFit/>
            </a:bodyPr>
            <a:lstStyle/>
            <a:p>
              <a:pPr algn="ctr"/>
              <a:r>
                <a:rPr lang="fr-FR" sz="1400" dirty="0"/>
                <a:t>1PPS</a:t>
              </a:r>
              <a:endParaRPr lang="en-US" sz="1400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4EEB95F-0E1F-4D45-A9D4-0E1A4EA3C3D4}"/>
              </a:ext>
            </a:extLst>
          </p:cNvPr>
          <p:cNvGrpSpPr/>
          <p:nvPr/>
        </p:nvGrpSpPr>
        <p:grpSpPr>
          <a:xfrm>
            <a:off x="8208234" y="625851"/>
            <a:ext cx="807630" cy="643036"/>
            <a:chOff x="7046414" y="218588"/>
            <a:chExt cx="807630" cy="643036"/>
          </a:xfrm>
        </p:grpSpPr>
        <p:grpSp>
          <p:nvGrpSpPr>
            <p:cNvPr id="53" name="Groupe 52"/>
            <p:cNvGrpSpPr/>
            <p:nvPr/>
          </p:nvGrpSpPr>
          <p:grpSpPr>
            <a:xfrm>
              <a:off x="7236444" y="218588"/>
              <a:ext cx="351933" cy="369332"/>
              <a:chOff x="5798634" y="78059"/>
              <a:chExt cx="1379033" cy="665356"/>
            </a:xfrm>
          </p:grpSpPr>
          <p:sp>
            <p:nvSpPr>
              <p:cNvPr id="51" name="Forme libre 50"/>
              <p:cNvSpPr/>
              <p:nvPr/>
            </p:nvSpPr>
            <p:spPr>
              <a:xfrm>
                <a:off x="5798634" y="78059"/>
                <a:ext cx="713678" cy="367990"/>
              </a:xfrm>
              <a:custGeom>
                <a:avLst/>
                <a:gdLst>
                  <a:gd name="connsiteX0" fmla="*/ 0 w 713678"/>
                  <a:gd name="connsiteY0" fmla="*/ 367990 h 367990"/>
                  <a:gd name="connsiteX1" fmla="*/ 356839 w 713678"/>
                  <a:gd name="connsiteY1" fmla="*/ 0 h 367990"/>
                  <a:gd name="connsiteX2" fmla="*/ 713678 w 713678"/>
                  <a:gd name="connsiteY2" fmla="*/ 367990 h 367990"/>
                  <a:gd name="connsiteX3" fmla="*/ 713678 w 713678"/>
                  <a:gd name="connsiteY3" fmla="*/ 367990 h 36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3678" h="367990">
                    <a:moveTo>
                      <a:pt x="0" y="367990"/>
                    </a:moveTo>
                    <a:cubicBezTo>
                      <a:pt x="118946" y="183995"/>
                      <a:pt x="237893" y="0"/>
                      <a:pt x="356839" y="0"/>
                    </a:cubicBezTo>
                    <a:cubicBezTo>
                      <a:pt x="475785" y="0"/>
                      <a:pt x="713678" y="367990"/>
                      <a:pt x="713678" y="367990"/>
                    </a:cubicBezTo>
                    <a:lnTo>
                      <a:pt x="713678" y="367990"/>
                    </a:lnTo>
                  </a:path>
                </a:pathLst>
              </a:custGeom>
              <a:noFill/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Forme libre 51"/>
              <p:cNvSpPr/>
              <p:nvPr/>
            </p:nvSpPr>
            <p:spPr>
              <a:xfrm rot="10800000">
                <a:off x="6463989" y="375425"/>
                <a:ext cx="713678" cy="367990"/>
              </a:xfrm>
              <a:custGeom>
                <a:avLst/>
                <a:gdLst>
                  <a:gd name="connsiteX0" fmla="*/ 0 w 713678"/>
                  <a:gd name="connsiteY0" fmla="*/ 367990 h 367990"/>
                  <a:gd name="connsiteX1" fmla="*/ 356839 w 713678"/>
                  <a:gd name="connsiteY1" fmla="*/ 0 h 367990"/>
                  <a:gd name="connsiteX2" fmla="*/ 713678 w 713678"/>
                  <a:gd name="connsiteY2" fmla="*/ 367990 h 367990"/>
                  <a:gd name="connsiteX3" fmla="*/ 713678 w 713678"/>
                  <a:gd name="connsiteY3" fmla="*/ 367990 h 36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3678" h="367990">
                    <a:moveTo>
                      <a:pt x="0" y="367990"/>
                    </a:moveTo>
                    <a:cubicBezTo>
                      <a:pt x="118946" y="183995"/>
                      <a:pt x="237893" y="0"/>
                      <a:pt x="356839" y="0"/>
                    </a:cubicBezTo>
                    <a:cubicBezTo>
                      <a:pt x="475785" y="0"/>
                      <a:pt x="713678" y="367990"/>
                      <a:pt x="713678" y="367990"/>
                    </a:cubicBezTo>
                    <a:lnTo>
                      <a:pt x="713678" y="367990"/>
                    </a:lnTo>
                  </a:path>
                </a:pathLst>
              </a:custGeom>
              <a:noFill/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5" name="ZoneTexte 54"/>
            <p:cNvSpPr txBox="1"/>
            <p:nvPr/>
          </p:nvSpPr>
          <p:spPr>
            <a:xfrm>
              <a:off x="7046414" y="553847"/>
              <a:ext cx="807630" cy="30777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FR" sz="1400" dirty="0"/>
                <a:t>10 MHZ</a:t>
              </a:r>
              <a:endParaRPr lang="en-US" sz="1400" dirty="0"/>
            </a:p>
          </p:txBody>
        </p:sp>
      </p:grpSp>
      <p:sp>
        <p:nvSpPr>
          <p:cNvPr id="56" name="ZoneTexte 55"/>
          <p:cNvSpPr txBox="1"/>
          <p:nvPr/>
        </p:nvSpPr>
        <p:spPr>
          <a:xfrm>
            <a:off x="2437524" y="572073"/>
            <a:ext cx="4101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High </a:t>
            </a:r>
            <a:r>
              <a:rPr lang="fr-FR" dirty="0" err="1"/>
              <a:t>accuracy</a:t>
            </a:r>
            <a:r>
              <a:rPr lang="fr-FR" dirty="0"/>
              <a:t> </a:t>
            </a:r>
            <a:r>
              <a:rPr lang="fr-FR" dirty="0" err="1"/>
              <a:t>signals</a:t>
            </a:r>
            <a:r>
              <a:rPr lang="fr-FR" dirty="0"/>
              <a:t> 1 PPS, 10 MHz </a:t>
            </a:r>
            <a:r>
              <a:rPr lang="fr-FR" dirty="0" err="1"/>
              <a:t>from</a:t>
            </a:r>
            <a:r>
              <a:rPr lang="fr-FR" dirty="0"/>
              <a:t> GPSDO or </a:t>
            </a:r>
            <a:r>
              <a:rPr lang="fr-FR" dirty="0" err="1"/>
              <a:t>other</a:t>
            </a:r>
            <a:r>
              <a:rPr lang="fr-FR" dirty="0"/>
              <a:t> source (DUNE timing)</a:t>
            </a:r>
            <a:endParaRPr lang="en-US" dirty="0"/>
          </a:p>
        </p:txBody>
      </p:sp>
      <p:sp>
        <p:nvSpPr>
          <p:cNvPr id="57" name="Flèche vers le bas 56"/>
          <p:cNvSpPr/>
          <p:nvPr/>
        </p:nvSpPr>
        <p:spPr>
          <a:xfrm rot="3425652">
            <a:off x="7488793" y="880866"/>
            <a:ext cx="198584" cy="429238"/>
          </a:xfrm>
          <a:prstGeom prst="downArrow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5FB75A3-6F74-B342-9A56-85B450A8F389}"/>
              </a:ext>
            </a:extLst>
          </p:cNvPr>
          <p:cNvGrpSpPr/>
          <p:nvPr/>
        </p:nvGrpSpPr>
        <p:grpSpPr>
          <a:xfrm>
            <a:off x="1863086" y="4236220"/>
            <a:ext cx="1635029" cy="1621611"/>
            <a:chOff x="870869" y="3860243"/>
            <a:chExt cx="1635029" cy="1621611"/>
          </a:xfrm>
        </p:grpSpPr>
        <p:sp>
          <p:nvSpPr>
            <p:cNvPr id="5" name="Rectangle 4"/>
            <p:cNvSpPr/>
            <p:nvPr/>
          </p:nvSpPr>
          <p:spPr>
            <a:xfrm>
              <a:off x="870869" y="3860243"/>
              <a:ext cx="267150" cy="1621611"/>
            </a:xfrm>
            <a:prstGeom prst="rect">
              <a:avLst/>
            </a:prstGeom>
            <a:solidFill>
              <a:srgbClr val="FFB043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212839" y="3860243"/>
              <a:ext cx="267150" cy="1621611"/>
            </a:xfrm>
            <a:prstGeom prst="rect">
              <a:avLst/>
            </a:prstGeom>
            <a:solidFill>
              <a:srgbClr val="FFB043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554809" y="3860243"/>
              <a:ext cx="267150" cy="1621611"/>
            </a:xfrm>
            <a:prstGeom prst="rect">
              <a:avLst/>
            </a:prstGeom>
            <a:solidFill>
              <a:srgbClr val="FFB043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896779" y="3860243"/>
              <a:ext cx="267150" cy="1621611"/>
            </a:xfrm>
            <a:prstGeom prst="rect">
              <a:avLst/>
            </a:prstGeom>
            <a:solidFill>
              <a:srgbClr val="FFB043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238748" y="3860243"/>
              <a:ext cx="267150" cy="1621611"/>
            </a:xfrm>
            <a:prstGeom prst="rect">
              <a:avLst/>
            </a:prstGeom>
            <a:solidFill>
              <a:srgbClr val="FFB043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ZoneTexte 8"/>
          <p:cNvSpPr txBox="1"/>
          <p:nvPr/>
        </p:nvSpPr>
        <p:spPr>
          <a:xfrm flipH="1">
            <a:off x="3476093" y="5838476"/>
            <a:ext cx="211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TDE µTCA </a:t>
            </a:r>
            <a:r>
              <a:rPr lang="fr-FR" dirty="0" err="1"/>
              <a:t>crate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391951" y="4236220"/>
            <a:ext cx="269858" cy="1621612"/>
          </a:xfrm>
          <a:prstGeom prst="rect">
            <a:avLst/>
          </a:prstGeom>
          <a:solidFill>
            <a:srgbClr val="0076AF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7"/>
          <p:cNvSpPr txBox="1"/>
          <p:nvPr/>
        </p:nvSpPr>
        <p:spPr>
          <a:xfrm>
            <a:off x="2364461" y="389713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AMC</a:t>
            </a:r>
            <a:endParaRPr lang="en-US" dirty="0"/>
          </a:p>
        </p:txBody>
      </p:sp>
      <p:sp>
        <p:nvSpPr>
          <p:cNvPr id="22" name="Flèche vers le bas 21"/>
          <p:cNvSpPr/>
          <p:nvPr/>
        </p:nvSpPr>
        <p:spPr>
          <a:xfrm flipV="1">
            <a:off x="1422450" y="2630517"/>
            <a:ext cx="277665" cy="1219197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183385" y="2814727"/>
            <a:ext cx="932787" cy="9128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b="1" dirty="0"/>
              <a:t>DUNE SID</a:t>
            </a:r>
          </a:p>
          <a:p>
            <a:r>
              <a:rPr lang="fr-FR" sz="1000" b="1" dirty="0"/>
              <a:t>TAI TS</a:t>
            </a:r>
          </a:p>
          <a:p>
            <a:r>
              <a:rPr lang="fr-FR" sz="1000" b="1" dirty="0" err="1"/>
              <a:t>Xxxxx</a:t>
            </a:r>
            <a:endParaRPr lang="fr-FR" sz="1000" b="1" dirty="0"/>
          </a:p>
          <a:p>
            <a:r>
              <a:rPr lang="fr-FR" sz="1000" b="1" dirty="0" err="1"/>
              <a:t>Xxxxxx</a:t>
            </a:r>
            <a:endParaRPr lang="fr-FR" sz="1000" b="1" dirty="0"/>
          </a:p>
          <a:p>
            <a:r>
              <a:rPr lang="fr-FR" sz="1000" b="1" dirty="0" err="1"/>
              <a:t>Xxxxxxx</a:t>
            </a:r>
            <a:endParaRPr lang="fr-FR" sz="1000" b="1" dirty="0"/>
          </a:p>
          <a:p>
            <a:endParaRPr lang="en-US" sz="800" dirty="0"/>
          </a:p>
        </p:txBody>
      </p:sp>
      <p:sp>
        <p:nvSpPr>
          <p:cNvPr id="39" name="ZoneTexte 38"/>
          <p:cNvSpPr txBox="1"/>
          <p:nvPr/>
        </p:nvSpPr>
        <p:spPr>
          <a:xfrm>
            <a:off x="1895906" y="2332780"/>
            <a:ext cx="138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Data to DAQ</a:t>
            </a:r>
            <a:endParaRPr lang="en-US" dirty="0"/>
          </a:p>
        </p:txBody>
      </p:sp>
      <p:sp>
        <p:nvSpPr>
          <p:cNvPr id="41" name="ZoneTexte 40"/>
          <p:cNvSpPr txBox="1"/>
          <p:nvPr/>
        </p:nvSpPr>
        <p:spPr>
          <a:xfrm>
            <a:off x="9338081" y="2185168"/>
            <a:ext cx="184748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TDE DTS </a:t>
            </a:r>
            <a:r>
              <a:rPr lang="fr-FR" dirty="0" err="1"/>
              <a:t>endpoint</a:t>
            </a:r>
            <a:endParaRPr lang="en-US" dirty="0"/>
          </a:p>
        </p:txBody>
      </p:sp>
      <p:cxnSp>
        <p:nvCxnSpPr>
          <p:cNvPr id="47" name="Connecteur droit avec flèche 46"/>
          <p:cNvCxnSpPr>
            <a:cxnSpLocks/>
            <a:stCxn id="79" idx="2"/>
            <a:endCxn id="41" idx="0"/>
          </p:cNvCxnSpPr>
          <p:nvPr/>
        </p:nvCxnSpPr>
        <p:spPr>
          <a:xfrm>
            <a:off x="10261825" y="1344050"/>
            <a:ext cx="0" cy="841118"/>
          </a:xfrm>
          <a:prstGeom prst="straightConnector1">
            <a:avLst/>
          </a:prstGeom>
          <a:ln w="34925">
            <a:solidFill>
              <a:schemeClr val="accent6">
                <a:lumMod val="75000"/>
              </a:schemeClr>
            </a:solidFill>
            <a:headEnd w="lg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6771133" y="2317972"/>
            <a:ext cx="694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DTS SID</a:t>
            </a:r>
            <a:endParaRPr lang="en-US" sz="1200" b="1" dirty="0"/>
          </a:p>
        </p:txBody>
      </p:sp>
      <p:sp>
        <p:nvSpPr>
          <p:cNvPr id="72" name="Flèche droite 71"/>
          <p:cNvSpPr/>
          <p:nvPr/>
        </p:nvSpPr>
        <p:spPr>
          <a:xfrm rot="11834368">
            <a:off x="6928235" y="2102524"/>
            <a:ext cx="415613" cy="231771"/>
          </a:xfrm>
          <a:prstGeom prst="rightArrow">
            <a:avLst/>
          </a:prstGeom>
          <a:solidFill>
            <a:srgbClr val="92D050"/>
          </a:solidFill>
          <a:ln>
            <a:solidFill>
              <a:srgbClr val="00A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lèche droite 72"/>
          <p:cNvSpPr/>
          <p:nvPr/>
        </p:nvSpPr>
        <p:spPr>
          <a:xfrm rot="8695599">
            <a:off x="4962606" y="2335951"/>
            <a:ext cx="415613" cy="231771"/>
          </a:xfrm>
          <a:prstGeom prst="rightArrow">
            <a:avLst/>
          </a:prstGeom>
          <a:solidFill>
            <a:srgbClr val="92D050"/>
          </a:solidFill>
          <a:ln>
            <a:solidFill>
              <a:srgbClr val="00A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lèche droite 73"/>
          <p:cNvSpPr/>
          <p:nvPr/>
        </p:nvSpPr>
        <p:spPr>
          <a:xfrm rot="8435296">
            <a:off x="4398212" y="3811903"/>
            <a:ext cx="415613" cy="231771"/>
          </a:xfrm>
          <a:prstGeom prst="rightArrow">
            <a:avLst/>
          </a:prstGeom>
          <a:solidFill>
            <a:srgbClr val="92D050"/>
          </a:solidFill>
          <a:ln>
            <a:solidFill>
              <a:srgbClr val="00A2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ZoneTexte 74"/>
          <p:cNvSpPr txBox="1"/>
          <p:nvPr/>
        </p:nvSpPr>
        <p:spPr>
          <a:xfrm>
            <a:off x="3726666" y="3694841"/>
            <a:ext cx="694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DTS SID</a:t>
            </a:r>
            <a:endParaRPr lang="en-US" sz="1200" b="1" dirty="0"/>
          </a:p>
        </p:txBody>
      </p:sp>
      <p:sp>
        <p:nvSpPr>
          <p:cNvPr id="76" name="ZoneTexte 75"/>
          <p:cNvSpPr txBox="1"/>
          <p:nvPr/>
        </p:nvSpPr>
        <p:spPr>
          <a:xfrm>
            <a:off x="5363880" y="2322681"/>
            <a:ext cx="694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DTS SID</a:t>
            </a:r>
            <a:endParaRPr lang="en-US" sz="1200" b="1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E37A86C-3338-AE45-80DF-6B45C6C16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9" name="ZoneTexte 40">
            <a:extLst>
              <a:ext uri="{FF2B5EF4-FFF2-40B4-BE49-F238E27FC236}">
                <a16:creationId xmlns:a16="http://schemas.microsoft.com/office/drawing/2014/main" id="{14555A24-8D78-5447-97A7-9B34386AC400}"/>
              </a:ext>
            </a:extLst>
          </p:cNvPr>
          <p:cNvSpPr txBox="1"/>
          <p:nvPr/>
        </p:nvSpPr>
        <p:spPr>
          <a:xfrm>
            <a:off x="9507207" y="974718"/>
            <a:ext cx="150923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DTS master</a:t>
            </a:r>
            <a:endParaRPr lang="en-US" dirty="0"/>
          </a:p>
        </p:txBody>
      </p:sp>
      <p:sp>
        <p:nvSpPr>
          <p:cNvPr id="84" name="Flèche vers le bas 56">
            <a:extLst>
              <a:ext uri="{FF2B5EF4-FFF2-40B4-BE49-F238E27FC236}">
                <a16:creationId xmlns:a16="http://schemas.microsoft.com/office/drawing/2014/main" id="{DAE975F9-1F13-DF4C-AAA5-CF083BCCF578}"/>
              </a:ext>
            </a:extLst>
          </p:cNvPr>
          <p:cNvSpPr/>
          <p:nvPr/>
        </p:nvSpPr>
        <p:spPr>
          <a:xfrm rot="17767958">
            <a:off x="9063434" y="787284"/>
            <a:ext cx="198584" cy="429238"/>
          </a:xfrm>
          <a:prstGeom prst="downArrow">
            <a:avLst/>
          </a:prstGeom>
          <a:solidFill>
            <a:srgbClr val="0070C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34D0DC0-6DC0-6144-AC48-C7E64B73341D}"/>
              </a:ext>
            </a:extLst>
          </p:cNvPr>
          <p:cNvSpPr txBox="1"/>
          <p:nvPr/>
        </p:nvSpPr>
        <p:spPr>
          <a:xfrm>
            <a:off x="8099959" y="2847133"/>
            <a:ext cx="288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2"/>
                </a:solidFill>
              </a:rPr>
              <a:t>DTS-WR conceptual interface</a:t>
            </a:r>
          </a:p>
        </p:txBody>
      </p:sp>
    </p:spTree>
    <p:extLst>
      <p:ext uri="{BB962C8B-B14F-4D97-AF65-F5344CB8AC3E}">
        <p14:creationId xmlns:p14="http://schemas.microsoft.com/office/powerpoint/2010/main" val="3571733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8A96-5664-E84B-AF22-BFA24FB88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Timing DISTRIBUTION</a:t>
            </a:r>
            <a:br>
              <a:rPr lang="en-GB" dirty="0"/>
            </a:br>
            <a:r>
              <a:rPr lang="en-GB" dirty="0"/>
              <a:t>High-level requirements</a:t>
            </a:r>
            <a:endParaRPr lang="en-CH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16EDF0C-2E0C-544F-817C-A09AA362B4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0406167"/>
              </p:ext>
            </p:extLst>
          </p:nvPr>
        </p:nvGraphicFramePr>
        <p:xfrm>
          <a:off x="785191" y="1719470"/>
          <a:ext cx="10827689" cy="4352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D8728-4631-8647-9C06-F9BBC789E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49593-F6DF-7C42-9E38-71F9103E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2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8A96-5664-E84B-AF22-BFA24FB88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Requirements</a:t>
            </a:r>
            <a:endParaRPr lang="en-CH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9D6FECB-DB07-8B4D-A4AD-D432A79BB9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278599"/>
              </p:ext>
            </p:extLst>
          </p:nvPr>
        </p:nvGraphicFramePr>
        <p:xfrm>
          <a:off x="785190" y="1860396"/>
          <a:ext cx="10827689" cy="2877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D8728-4631-8647-9C06-F9BBC789E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49593-F6DF-7C42-9E38-71F9103E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4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88ACB-19AF-2247-AFEB-24F4DD42E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R&amp;D towards AN integrated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43F28-698B-9542-A6FE-B28CEC496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H" dirty="0"/>
              <a:t>Discussion between DAQ and TDE timing experts ongoing</a:t>
            </a:r>
          </a:p>
          <a:p>
            <a:pPr lvl="1"/>
            <a:r>
              <a:rPr lang="en-CH" dirty="0"/>
              <a:t>First meeting on June 14</a:t>
            </a:r>
          </a:p>
          <a:p>
            <a:pPr lvl="1"/>
            <a:r>
              <a:rPr lang="en-GB" dirty="0"/>
              <a:t>Timing experts </a:t>
            </a:r>
            <a:r>
              <a:rPr lang="en-CH" dirty="0"/>
              <a:t>agree that inter-operating the two systems is (conceptually) possible</a:t>
            </a:r>
          </a:p>
          <a:p>
            <a:pPr lvl="1"/>
            <a:r>
              <a:rPr lang="en-GB" dirty="0"/>
              <a:t>It’s possible to anticipate a combination of WR and DTS protocols</a:t>
            </a:r>
            <a:endParaRPr lang="en-CH" dirty="0"/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Short term: configm relative stability of the two systems planned on a short timescale - outlined in previous talk</a:t>
            </a:r>
          </a:p>
          <a:p>
            <a:r>
              <a:rPr lang="en-CH" dirty="0"/>
              <a:t>Details of the integrated system to be worked out in follow-up meetings between experts</a:t>
            </a:r>
          </a:p>
          <a:p>
            <a:pPr lvl="1"/>
            <a:r>
              <a:rPr lang="en-CH" dirty="0"/>
              <a:t>Targeting the second half of the VD coldbox test (Q1-Q2 2022) for complete demonstration</a:t>
            </a:r>
          </a:p>
          <a:p>
            <a:pPr lvl="1"/>
            <a:r>
              <a:rPr lang="en-CH" dirty="0"/>
              <a:t>And NP02-VD for a full system test</a:t>
            </a:r>
          </a:p>
          <a:p>
            <a:pPr lvl="1"/>
            <a:endParaRPr lang="en-CH" dirty="0"/>
          </a:p>
          <a:p>
            <a:pPr marL="285750" indent="-285750"/>
            <a:endParaRPr lang="en-GB" dirty="0"/>
          </a:p>
          <a:p>
            <a:pPr marL="285750" indent="-285750"/>
            <a:endParaRPr lang="en-GB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A7ABA5-7218-1D4A-8410-AEF253044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E8D38-6E85-3B47-9FD2-CC2F455FA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1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C1C31-D7F4-1D46-89D2-9D8C86196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FD2-VD Detector readouT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77C40-3684-704D-8976-C5D1DE1B5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40G ethernet readout baseline for FD2-VD TDE readout</a:t>
            </a:r>
          </a:p>
          <a:p>
            <a:r>
              <a:rPr lang="en-US" dirty="0"/>
              <a:t>FELIX 100 Gbps FULLMODE readout baseline for BDE readout</a:t>
            </a:r>
          </a:p>
          <a:p>
            <a:pPr lvl="1"/>
            <a:r>
              <a:rPr lang="en-GB" sz="2200" dirty="0"/>
              <a:t>D</a:t>
            </a:r>
            <a:r>
              <a:rPr lang="en-CH" sz="2200" dirty="0"/>
              <a:t>ata reception</a:t>
            </a:r>
          </a:p>
          <a:p>
            <a:pPr lvl="1"/>
            <a:r>
              <a:rPr lang="en-CH" sz="2200" dirty="0"/>
              <a:t>On FPGA pre-processing (TP generation)</a:t>
            </a:r>
          </a:p>
          <a:p>
            <a:pPr lvl="1"/>
            <a:r>
              <a:rPr lang="en-CH" sz="2200" dirty="0"/>
              <a:t>DMA to transfer host</a:t>
            </a:r>
            <a:endParaRPr lang="en-US" sz="2200" dirty="0"/>
          </a:p>
          <a:p>
            <a:r>
              <a:rPr lang="en-CH" dirty="0"/>
              <a:t>From the DAQ perspective</a:t>
            </a:r>
          </a:p>
          <a:p>
            <a:pPr lvl="1"/>
            <a:r>
              <a:rPr lang="en-CH" dirty="0"/>
              <a:t>Ethernet is “just” a different data transport layer</a:t>
            </a:r>
          </a:p>
          <a:p>
            <a:pPr lvl="1"/>
            <a:r>
              <a:rPr lang="en-CH"/>
              <a:t>No impact on the DAQ architecture, once proper abstraction is put in place</a:t>
            </a:r>
          </a:p>
          <a:p>
            <a:pPr lvl="2"/>
            <a:r>
              <a:rPr lang="en-CH" dirty="0"/>
              <a:t>Standard data format, receiver architecture, etc.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29933-D6EF-1A4D-8366-DB4B1524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2808C-01DB-654B-971B-E078F39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63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7FBD4-E2A9-374B-A3CE-40D21C05A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Ethernet readout Strategy&amp; Plan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B6724-02AE-B243-B78E-D12C20F842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H" dirty="0"/>
              <a:t>Maximise the symmetry with FELIX-based readout</a:t>
            </a:r>
          </a:p>
          <a:p>
            <a:pPr lvl="1"/>
            <a:r>
              <a:rPr lang="en-CH" dirty="0"/>
              <a:t>Maintain the capability for data-preprocessing and DMA</a:t>
            </a:r>
          </a:p>
          <a:p>
            <a:pPr lvl="1"/>
            <a:r>
              <a:rPr lang="en-CH" dirty="0"/>
              <a:t>Investigate solution that maximise the code and tool re-use</a:t>
            </a:r>
          </a:p>
          <a:p>
            <a:r>
              <a:rPr lang="en-CH" dirty="0"/>
              <a:t>R&amp;D Plans </a:t>
            </a:r>
          </a:p>
          <a:p>
            <a:pPr lvl="1"/>
            <a:r>
              <a:rPr lang="en-CH" dirty="0"/>
              <a:t>Short term : establish dataflow with 40G/100G NIC</a:t>
            </a:r>
          </a:p>
          <a:p>
            <a:pPr lvl="1"/>
            <a:r>
              <a:rPr lang="en-CH" dirty="0"/>
              <a:t>Medium term : identify viable FPGA-based solutions for 40G readout</a:t>
            </a:r>
          </a:p>
          <a:p>
            <a:pPr lvl="2"/>
            <a:r>
              <a:rPr lang="en-GB" dirty="0"/>
              <a:t>A</a:t>
            </a:r>
            <a:r>
              <a:rPr lang="en-CH" dirty="0"/>
              <a:t>nd prototype key functions: reception, processing, DMA</a:t>
            </a:r>
          </a:p>
          <a:p>
            <a:pPr lvl="2"/>
            <a:r>
              <a:rPr lang="en-CH" dirty="0"/>
              <a:t>Results presented by DP at the CERN collaboration meeting give confidence that this is doabe</a:t>
            </a:r>
          </a:p>
          <a:p>
            <a:pPr lvl="1"/>
            <a:r>
              <a:rPr lang="en-CH" dirty="0"/>
              <a:t>Long term : re-implement the full upstream readout path based on ethernet</a:t>
            </a:r>
          </a:p>
          <a:p>
            <a:pPr lvl="2"/>
            <a:r>
              <a:rPr lang="en-CH" dirty="0"/>
              <a:t>Target demonstration at NP02-VD</a:t>
            </a:r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C50D34-87D8-624D-8611-A00F813F1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E9092-F6F5-4141-8543-D0A56119A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19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C1C31-D7F4-1D46-89D2-9D8C86196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78694"/>
            <a:ext cx="10827689" cy="741842"/>
          </a:xfrm>
        </p:spPr>
        <p:txBody>
          <a:bodyPr/>
          <a:lstStyle/>
          <a:p>
            <a:r>
              <a:rPr lang="en-GB" dirty="0"/>
              <a:t>Triggering - VD High-Energy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29933-D6EF-1A4D-8366-DB4B1524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2808C-01DB-654B-971B-E078F39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3DB90C-91EE-9746-9210-D588EC190CFA}"/>
              </a:ext>
            </a:extLst>
          </p:cNvPr>
          <p:cNvSpPr txBox="1"/>
          <p:nvPr/>
        </p:nvSpPr>
        <p:spPr>
          <a:xfrm>
            <a:off x="940859" y="1361684"/>
            <a:ext cx="749589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A25F"/>
                </a:solidFill>
              </a:rPr>
              <a:t>Working right now </a:t>
            </a:r>
            <a:r>
              <a:rPr lang="en-US" dirty="0"/>
              <a:t>on looking at existing HE algorithms on VD strips/geometry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</a:rPr>
              <a:t>Will depend on signal/noise model for VD strips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</a:rPr>
              <a:t>Radiological rates/channel may be different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</a:rPr>
              <a:t>Pitch of collection wires will have an impact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757753-80D2-C941-8C4D-5578D06D9267}"/>
              </a:ext>
            </a:extLst>
          </p:cNvPr>
          <p:cNvGrpSpPr/>
          <p:nvPr/>
        </p:nvGrpSpPr>
        <p:grpSpPr>
          <a:xfrm>
            <a:off x="1035730" y="2995494"/>
            <a:ext cx="5163305" cy="3176475"/>
            <a:chOff x="3120723" y="2870958"/>
            <a:chExt cx="5163305" cy="317647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1E8A178-EDFF-2A43-9C5E-B6297DEE4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0723" y="2870958"/>
              <a:ext cx="5163305" cy="3176475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78950A-FF50-1841-98DE-063306ABFB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4148" y="3232999"/>
              <a:ext cx="0" cy="252056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B3ADBF9-7600-C041-B09F-930A123B818B}"/>
                </a:ext>
              </a:extLst>
            </p:cNvPr>
            <p:cNvSpPr txBox="1"/>
            <p:nvPr/>
          </p:nvSpPr>
          <p:spPr>
            <a:xfrm rot="16200000">
              <a:off x="3394923" y="3694056"/>
              <a:ext cx="1290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50% at 12 MeV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82CD627-6F99-8143-BCEF-08F519F4926C}"/>
                </a:ext>
              </a:extLst>
            </p:cNvPr>
            <p:cNvSpPr txBox="1"/>
            <p:nvPr/>
          </p:nvSpPr>
          <p:spPr>
            <a:xfrm>
              <a:off x="5525896" y="4645567"/>
              <a:ext cx="199383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</a:t>
              </a:r>
              <a:r>
                <a:rPr lang="en-US" sz="1600" dirty="0"/>
                <a:t>ntended for triggering on beam, atmospherics, and PDK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7FA88B-2AE7-8E48-B798-6395FBA0649F}"/>
                </a:ext>
              </a:extLst>
            </p:cNvPr>
            <p:cNvSpPr txBox="1"/>
            <p:nvPr/>
          </p:nvSpPr>
          <p:spPr>
            <a:xfrm>
              <a:off x="7519727" y="5199565"/>
              <a:ext cx="6980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</a:rPr>
                <a:t>HD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92DEE74-7ABA-5C49-93AD-611363D9BE5C}"/>
              </a:ext>
            </a:extLst>
          </p:cNvPr>
          <p:cNvSpPr/>
          <p:nvPr/>
        </p:nvSpPr>
        <p:spPr>
          <a:xfrm>
            <a:off x="6506812" y="2921798"/>
            <a:ext cx="50293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CAVEAT: quantitative results subject to availability of VD simulation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VD simulation (including detector response) is still undergoing active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reference configuration yet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Noise model, backgrounds, geometry need to be settled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C50ED7-92DF-F743-8DF7-AE2CDBBBF0F8}"/>
              </a:ext>
            </a:extLst>
          </p:cNvPr>
          <p:cNvSpPr txBox="1"/>
          <p:nvPr/>
        </p:nvSpPr>
        <p:spPr>
          <a:xfrm rot="21198484">
            <a:off x="9846159" y="5345048"/>
            <a:ext cx="2010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2"/>
                </a:solidFill>
              </a:rPr>
              <a:t>Applies to following</a:t>
            </a:r>
            <a:br>
              <a:rPr lang="en-CH" dirty="0">
                <a:solidFill>
                  <a:schemeClr val="accent2"/>
                </a:solidFill>
              </a:rPr>
            </a:br>
            <a:r>
              <a:rPr lang="en-CH" dirty="0">
                <a:solidFill>
                  <a:schemeClr val="accent2"/>
                </a:solidFill>
              </a:rPr>
              <a:t>slide as well</a:t>
            </a:r>
          </a:p>
        </p:txBody>
      </p:sp>
    </p:spTree>
    <p:extLst>
      <p:ext uri="{BB962C8B-B14F-4D97-AF65-F5344CB8AC3E}">
        <p14:creationId xmlns:p14="http://schemas.microsoft.com/office/powerpoint/2010/main" val="3022324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>
            <a:extLst>
              <a:ext uri="{FF2B5EF4-FFF2-40B4-BE49-F238E27FC236}">
                <a16:creationId xmlns:a16="http://schemas.microsoft.com/office/drawing/2014/main" id="{E4D08DA9-BA02-5443-9C5E-AC80F9406B8C}"/>
              </a:ext>
            </a:extLst>
          </p:cNvPr>
          <p:cNvSpPr txBox="1">
            <a:spLocks/>
          </p:cNvSpPr>
          <p:nvPr/>
        </p:nvSpPr>
        <p:spPr>
          <a:xfrm>
            <a:off x="785191" y="278694"/>
            <a:ext cx="10827689" cy="741842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i="0" kern="1200" cap="all" spc="7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Triggering - Moving Lower in E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29933-D6EF-1A4D-8366-DB4B1524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D2808C-01DB-654B-971B-E078F397E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9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7EEEF82B-BC51-254A-A9F5-72551F69D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133" y="2707877"/>
            <a:ext cx="5259440" cy="1704033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F1DA7DB8-F854-B741-AD51-EFCEE25B497B}"/>
              </a:ext>
            </a:extLst>
          </p:cNvPr>
          <p:cNvSpPr txBox="1"/>
          <p:nvPr/>
        </p:nvSpPr>
        <p:spPr>
          <a:xfrm>
            <a:off x="1627942" y="1168787"/>
            <a:ext cx="899445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have a higher trigger rate if data/trigger is smaller size: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Halve readout window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Write out only CRPs with trigger activity (TA)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</a:rPr>
              <a:t>Use a much narrower readout (100 </a:t>
            </a:r>
            <a:r>
              <a:rPr lang="en-US" sz="2000" dirty="0" err="1">
                <a:solidFill>
                  <a:schemeClr val="accent2"/>
                </a:solidFill>
                <a:latin typeface="Symbol" pitchFamily="2" charset="2"/>
              </a:rPr>
              <a:t>m</a:t>
            </a:r>
            <a:r>
              <a:rPr lang="en-US" sz="2000" dirty="0" err="1">
                <a:solidFill>
                  <a:schemeClr val="accent2"/>
                </a:solidFill>
              </a:rPr>
              <a:t>s</a:t>
            </a:r>
            <a:r>
              <a:rPr lang="en-US" sz="2000" dirty="0">
                <a:solidFill>
                  <a:schemeClr val="accent2"/>
                </a:solidFill>
              </a:rPr>
              <a:t>) window around hits (“zero suppression”)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accent2"/>
                </a:solidFill>
              </a:rPr>
              <a:t>Fully localize TA and use 100 </a:t>
            </a:r>
            <a:r>
              <a:rPr lang="en-US" sz="2000" dirty="0" err="1">
                <a:solidFill>
                  <a:schemeClr val="accent2"/>
                </a:solidFill>
                <a:latin typeface="Symbol" pitchFamily="2" charset="2"/>
              </a:rPr>
              <a:t>m</a:t>
            </a:r>
            <a:r>
              <a:rPr lang="en-US" sz="2000" dirty="0" err="1">
                <a:solidFill>
                  <a:schemeClr val="accent2"/>
                </a:solidFill>
              </a:rPr>
              <a:t>s</a:t>
            </a:r>
            <a:r>
              <a:rPr lang="en-US" sz="2000" dirty="0">
                <a:solidFill>
                  <a:schemeClr val="accent2"/>
                </a:solidFill>
              </a:rPr>
              <a:t> window for readout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5FE8D9-068F-2342-A5B0-EB0DA24A760B}"/>
              </a:ext>
            </a:extLst>
          </p:cNvPr>
          <p:cNvSpPr txBox="1"/>
          <p:nvPr/>
        </p:nvSpPr>
        <p:spPr>
          <a:xfrm>
            <a:off x="1562431" y="4683530"/>
            <a:ext cx="548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Of course, ROI can depend on type of Trigger Candidate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C6D0F33-7157-3440-9294-A697A830A483}"/>
              </a:ext>
            </a:extLst>
          </p:cNvPr>
          <p:cNvSpPr txBox="1"/>
          <p:nvPr/>
        </p:nvSpPr>
        <p:spPr>
          <a:xfrm>
            <a:off x="1731678" y="4037243"/>
            <a:ext cx="33388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Times" pitchFamily="2" charset="0"/>
              </a:rPr>
              <a:t>TA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052F46C-A8F0-1341-900A-07A3C5902477}"/>
              </a:ext>
            </a:extLst>
          </p:cNvPr>
          <p:cNvSpPr txBox="1"/>
          <p:nvPr/>
        </p:nvSpPr>
        <p:spPr>
          <a:xfrm>
            <a:off x="8707775" y="5006279"/>
            <a:ext cx="16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Single electrons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7C426C3-52D6-DC4A-AEE9-F7A426C851B7}"/>
              </a:ext>
            </a:extLst>
          </p:cNvPr>
          <p:cNvGrpSpPr/>
          <p:nvPr/>
        </p:nvGrpSpPr>
        <p:grpSpPr>
          <a:xfrm>
            <a:off x="6199035" y="4197096"/>
            <a:ext cx="5048322" cy="2094579"/>
            <a:chOff x="5574071" y="4268763"/>
            <a:chExt cx="5048322" cy="2094579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18B85404-A3A1-834F-AF66-8F25B7768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73926" y="4495290"/>
              <a:ext cx="3848467" cy="1868052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5DF1B76-87BE-6B45-AEF1-EDAAF4FF2ECA}"/>
                </a:ext>
              </a:extLst>
            </p:cNvPr>
            <p:cNvSpPr txBox="1"/>
            <p:nvPr/>
          </p:nvSpPr>
          <p:spPr>
            <a:xfrm rot="16200000">
              <a:off x="7053314" y="4976912"/>
              <a:ext cx="10552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50% at 5 MeV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1DC05A5-54E1-794C-A377-B37178D3E2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64277" y="4553519"/>
              <a:ext cx="0" cy="16502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38591D2-7254-FF43-97FD-1D438A3E4B85}"/>
                </a:ext>
              </a:extLst>
            </p:cNvPr>
            <p:cNvSpPr txBox="1"/>
            <p:nvPr/>
          </p:nvSpPr>
          <p:spPr>
            <a:xfrm>
              <a:off x="6977775" y="4268763"/>
              <a:ext cx="36140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Threshold set so background rate ~ 10 Hz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DAE2921-D37E-BC41-B844-B08B6697E7AD}"/>
                </a:ext>
              </a:extLst>
            </p:cNvPr>
            <p:cNvSpPr txBox="1"/>
            <p:nvPr/>
          </p:nvSpPr>
          <p:spPr>
            <a:xfrm>
              <a:off x="5574071" y="5968697"/>
              <a:ext cx="14163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Thiago </a:t>
              </a:r>
              <a:r>
                <a:rPr lang="en-US" sz="1600" dirty="0" err="1"/>
                <a:t>Bezerra</a:t>
              </a:r>
              <a:endParaRPr lang="en-US" sz="1600" dirty="0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1132E29-B47C-9545-B93A-D4EB5DCE5D64}"/>
              </a:ext>
            </a:extLst>
          </p:cNvPr>
          <p:cNvSpPr txBox="1"/>
          <p:nvPr/>
        </p:nvSpPr>
        <p:spPr>
          <a:xfrm>
            <a:off x="1597057" y="5209113"/>
            <a:ext cx="4790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Need to examine impact of VD - Can apply existing algorithms to simulation, maybe 2 months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E68FC9-4E39-A84E-A893-CA7B2276FC95}"/>
              </a:ext>
            </a:extLst>
          </p:cNvPr>
          <p:cNvSpPr txBox="1"/>
          <p:nvPr/>
        </p:nvSpPr>
        <p:spPr>
          <a:xfrm>
            <a:off x="7124586" y="909996"/>
            <a:ext cx="324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Region-of-Interest (ROI) Readout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440179D-FC3B-2149-917C-62FFCDD60A8F}"/>
              </a:ext>
            </a:extLst>
          </p:cNvPr>
          <p:cNvSpPr txBox="1"/>
          <p:nvPr/>
        </p:nvSpPr>
        <p:spPr>
          <a:xfrm>
            <a:off x="6608727" y="4073956"/>
            <a:ext cx="698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HD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A25484-5E48-C042-94B9-B4A458B3A687}"/>
              </a:ext>
            </a:extLst>
          </p:cNvPr>
          <p:cNvSpPr txBox="1"/>
          <p:nvPr/>
        </p:nvSpPr>
        <p:spPr>
          <a:xfrm>
            <a:off x="10549284" y="4860854"/>
            <a:ext cx="698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HD</a:t>
            </a:r>
          </a:p>
        </p:txBody>
      </p:sp>
    </p:spTree>
    <p:extLst>
      <p:ext uri="{BB962C8B-B14F-4D97-AF65-F5344CB8AC3E}">
        <p14:creationId xmlns:p14="http://schemas.microsoft.com/office/powerpoint/2010/main" val="1128375355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RegularSeed_2SEEDS">
      <a:dk1>
        <a:srgbClr val="000000"/>
      </a:dk1>
      <a:lt1>
        <a:srgbClr val="FFFFFF"/>
      </a:lt1>
      <a:dk2>
        <a:srgbClr val="242C41"/>
      </a:dk2>
      <a:lt2>
        <a:srgbClr val="E2E6E8"/>
      </a:lt2>
      <a:accent1>
        <a:srgbClr val="B1653B"/>
      </a:accent1>
      <a:accent2>
        <a:srgbClr val="C34D54"/>
      </a:accent2>
      <a:accent3>
        <a:srgbClr val="BBA149"/>
      </a:accent3>
      <a:accent4>
        <a:srgbClr val="3BB1A3"/>
      </a:accent4>
      <a:accent5>
        <a:srgbClr val="4DA1C3"/>
      </a:accent5>
      <a:accent6>
        <a:srgbClr val="3B5DB1"/>
      </a:accent6>
      <a:hlink>
        <a:srgbClr val="3C8AB5"/>
      </a:hlink>
      <a:folHlink>
        <a:srgbClr val="7F7F7F"/>
      </a:folHlink>
    </a:clrScheme>
    <a:fontScheme name="Avenir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3322</TotalTime>
  <Words>1624</Words>
  <Application>Microsoft Macintosh PowerPoint</Application>
  <PresentationFormat>Widescreen</PresentationFormat>
  <Paragraphs>234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Symbol</vt:lpstr>
      <vt:lpstr>Times</vt:lpstr>
      <vt:lpstr>Tw Cen MT</vt:lpstr>
      <vt:lpstr>GradientRiseVTI</vt:lpstr>
      <vt:lpstr>R&amp;D towards the final system</vt:lpstr>
      <vt:lpstr>Synchronisation and Timing DistributioN</vt:lpstr>
      <vt:lpstr>Timing DISTRIBUTION High-level requirements</vt:lpstr>
      <vt:lpstr>Practical Requirements</vt:lpstr>
      <vt:lpstr>R&amp;D towards AN integrated system</vt:lpstr>
      <vt:lpstr>FD2-VD Detector readouT</vt:lpstr>
      <vt:lpstr>Ethernet readout Strategy&amp; Plan</vt:lpstr>
      <vt:lpstr>Triggering - VD High-Energy</vt:lpstr>
      <vt:lpstr>PowerPoint Presentation</vt:lpstr>
      <vt:lpstr>PowerPoint Presentation</vt:lpstr>
      <vt:lpstr>PowerPoint Presentation</vt:lpstr>
      <vt:lpstr>Including PDS</vt:lpstr>
      <vt:lpstr>TRIGGERING-Moving Even Lower in E</vt:lpstr>
      <vt:lpstr>Development needs towards final SC</vt:lpstr>
      <vt:lpstr>Features required</vt:lpstr>
      <vt:lpstr>Facilitating development</vt:lpstr>
      <vt:lpstr>Summary</vt:lpstr>
      <vt:lpstr>BACKUP</vt:lpstr>
      <vt:lpstr>Control, Configuration &amp; Monitoring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Development Process</dc:title>
  <dc:creator>Alessandro Thea</dc:creator>
  <cp:lastModifiedBy>Alessandro Thea</cp:lastModifiedBy>
  <cp:revision>114</cp:revision>
  <dcterms:created xsi:type="dcterms:W3CDTF">2021-06-16T08:56:26Z</dcterms:created>
  <dcterms:modified xsi:type="dcterms:W3CDTF">2021-06-18T16:19:04Z</dcterms:modified>
</cp:coreProperties>
</file>