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0"/>
    <p:restoredTop sz="96197"/>
  </p:normalViewPr>
  <p:slideViewPr>
    <p:cSldViewPr snapToGrid="0" snapToObjects="1">
      <p:cViewPr varScale="1">
        <p:scale>
          <a:sx n="115" d="100"/>
          <a:sy n="115" d="100"/>
        </p:scale>
        <p:origin x="23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945E43-3117-46A3-A728-7A5D3B1C2EED}" type="doc">
      <dgm:prSet loTypeId="urn:microsoft.com/office/officeart/2018/2/layout/IconCircle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85AA909-9471-4F52-AB28-F5E4509547D7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1. Are the requirements documented? Are they reasonable?</a:t>
          </a:r>
          <a:endParaRPr lang="en-US"/>
        </a:p>
      </dgm:t>
    </dgm:pt>
    <dgm:pt modelId="{CFB7557F-7A3A-43E6-AD8F-43E08599083C}" type="parTrans" cxnId="{E44BBC43-41F9-4990-8A21-580CD05E1AC8}">
      <dgm:prSet/>
      <dgm:spPr/>
      <dgm:t>
        <a:bodyPr/>
        <a:lstStyle/>
        <a:p>
          <a:endParaRPr lang="en-US"/>
        </a:p>
      </dgm:t>
    </dgm:pt>
    <dgm:pt modelId="{E1338075-2311-4EE0-B9A3-6C91417552C3}" type="sibTrans" cxnId="{E44BBC43-41F9-4990-8A21-580CD05E1AC8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A11AC13-9B85-49F1-B88E-6AB471AA031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2. Is the scope understood? Is there a team in place? Which institutions are interested?</a:t>
          </a:r>
          <a:endParaRPr lang="en-US"/>
        </a:p>
      </dgm:t>
    </dgm:pt>
    <dgm:pt modelId="{25F3E4EF-CC87-468E-990E-45A1D247230E}" type="parTrans" cxnId="{F2F8A3F8-5CEF-4C30-94BF-CA7D236CCC62}">
      <dgm:prSet/>
      <dgm:spPr/>
      <dgm:t>
        <a:bodyPr/>
        <a:lstStyle/>
        <a:p>
          <a:endParaRPr lang="en-US"/>
        </a:p>
      </dgm:t>
    </dgm:pt>
    <dgm:pt modelId="{753FE4E7-966C-490E-94C9-FFF96B21FD68}" type="sibTrans" cxnId="{F2F8A3F8-5CEF-4C30-94BF-CA7D236CCC6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B0924173-15D4-433B-B808-7C8E8F3B57DC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3. Is there a reasonable plan for R&amp;D and prototyping?</a:t>
          </a:r>
          <a:endParaRPr lang="en-US"/>
        </a:p>
      </dgm:t>
    </dgm:pt>
    <dgm:pt modelId="{6F6F10BF-56CF-45D2-8428-B78B48E2F7D6}" type="parTrans" cxnId="{89B73015-9592-4EAD-95E9-02CBEF17B9C0}">
      <dgm:prSet/>
      <dgm:spPr/>
      <dgm:t>
        <a:bodyPr/>
        <a:lstStyle/>
        <a:p>
          <a:endParaRPr lang="en-US"/>
        </a:p>
      </dgm:t>
    </dgm:pt>
    <dgm:pt modelId="{C176D708-8FB6-45C9-92D8-292B57F6CFFE}" type="sibTrans" cxnId="{89B73015-9592-4EAD-95E9-02CBEF17B9C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2CDE6B2-4A3F-4BE6-AA9C-3FEFF10A3D93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4. Is the design concept reasonable and feasible? Have appropriate mechanical and electrical calculations been performed? </a:t>
          </a:r>
          <a:endParaRPr lang="en-US"/>
        </a:p>
      </dgm:t>
    </dgm:pt>
    <dgm:pt modelId="{63853E17-99EC-4CE7-A2F9-E517F41F631E}" type="parTrans" cxnId="{F65AFDFB-7999-44F8-879A-DB6D761101A2}">
      <dgm:prSet/>
      <dgm:spPr/>
      <dgm:t>
        <a:bodyPr/>
        <a:lstStyle/>
        <a:p>
          <a:endParaRPr lang="en-US"/>
        </a:p>
      </dgm:t>
    </dgm:pt>
    <dgm:pt modelId="{8A32BD5E-2E0F-4C01-A66A-3DB90EEB548A}" type="sibTrans" cxnId="{F65AFDFB-7999-44F8-879A-DB6D761101A2}">
      <dgm:prSet/>
      <dgm:spPr/>
      <dgm:t>
        <a:bodyPr/>
        <a:lstStyle/>
        <a:p>
          <a:endParaRPr lang="en-US"/>
        </a:p>
      </dgm:t>
    </dgm:pt>
    <dgm:pt modelId="{2B4D7BEA-4E04-4463-A1E1-7D58B161D2E4}" type="pres">
      <dgm:prSet presAssocID="{18945E43-3117-46A3-A728-7A5D3B1C2EED}" presName="root" presStyleCnt="0">
        <dgm:presLayoutVars>
          <dgm:dir/>
          <dgm:resizeHandles val="exact"/>
        </dgm:presLayoutVars>
      </dgm:prSet>
      <dgm:spPr/>
    </dgm:pt>
    <dgm:pt modelId="{A555337B-29DA-4245-9285-C1DF5C2C846B}" type="pres">
      <dgm:prSet presAssocID="{18945E43-3117-46A3-A728-7A5D3B1C2EED}" presName="container" presStyleCnt="0">
        <dgm:presLayoutVars>
          <dgm:dir/>
          <dgm:resizeHandles val="exact"/>
        </dgm:presLayoutVars>
      </dgm:prSet>
      <dgm:spPr/>
    </dgm:pt>
    <dgm:pt modelId="{1042FEB5-ABED-43F0-9E9E-CB27DE9FA189}" type="pres">
      <dgm:prSet presAssocID="{B85AA909-9471-4F52-AB28-F5E4509547D7}" presName="compNode" presStyleCnt="0"/>
      <dgm:spPr/>
    </dgm:pt>
    <dgm:pt modelId="{882F953A-63D3-4B9A-9E97-C407798FDE4F}" type="pres">
      <dgm:prSet presAssocID="{B85AA909-9471-4F52-AB28-F5E4509547D7}" presName="iconBgRect" presStyleLbl="bgShp" presStyleIdx="0" presStyleCnt="4"/>
      <dgm:spPr/>
    </dgm:pt>
    <dgm:pt modelId="{3908E434-E816-4324-8D77-2530FBC26AB9}" type="pres">
      <dgm:prSet presAssocID="{B85AA909-9471-4F52-AB28-F5E4509547D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aper"/>
        </a:ext>
      </dgm:extLst>
    </dgm:pt>
    <dgm:pt modelId="{52D06E26-D45B-40CE-8F98-0C7E60162B30}" type="pres">
      <dgm:prSet presAssocID="{B85AA909-9471-4F52-AB28-F5E4509547D7}" presName="spaceRect" presStyleCnt="0"/>
      <dgm:spPr/>
    </dgm:pt>
    <dgm:pt modelId="{CF16398F-499E-424D-8794-5C292CFF2371}" type="pres">
      <dgm:prSet presAssocID="{B85AA909-9471-4F52-AB28-F5E4509547D7}" presName="textRect" presStyleLbl="revTx" presStyleIdx="0" presStyleCnt="4">
        <dgm:presLayoutVars>
          <dgm:chMax val="1"/>
          <dgm:chPref val="1"/>
        </dgm:presLayoutVars>
      </dgm:prSet>
      <dgm:spPr/>
    </dgm:pt>
    <dgm:pt modelId="{12486A99-5272-426F-8158-6F2285EE1F36}" type="pres">
      <dgm:prSet presAssocID="{E1338075-2311-4EE0-B9A3-6C91417552C3}" presName="sibTrans" presStyleLbl="sibTrans2D1" presStyleIdx="0" presStyleCnt="0"/>
      <dgm:spPr/>
    </dgm:pt>
    <dgm:pt modelId="{BC574804-85A2-4B02-ADD9-6D94DAF72083}" type="pres">
      <dgm:prSet presAssocID="{FA11AC13-9B85-49F1-B88E-6AB471AA0316}" presName="compNode" presStyleCnt="0"/>
      <dgm:spPr/>
    </dgm:pt>
    <dgm:pt modelId="{287D9D6F-8FC8-4D16-B758-661EBB261CC8}" type="pres">
      <dgm:prSet presAssocID="{FA11AC13-9B85-49F1-B88E-6AB471AA0316}" presName="iconBgRect" presStyleLbl="bgShp" presStyleIdx="1" presStyleCnt="4"/>
      <dgm:spPr/>
    </dgm:pt>
    <dgm:pt modelId="{5E9D4DA6-D29B-4570-AC65-E7B8959971CA}" type="pres">
      <dgm:prSet presAssocID="{FA11AC13-9B85-49F1-B88E-6AB471AA031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ank"/>
        </a:ext>
      </dgm:extLst>
    </dgm:pt>
    <dgm:pt modelId="{02C22F5F-1291-4271-996D-DAF4DA30A150}" type="pres">
      <dgm:prSet presAssocID="{FA11AC13-9B85-49F1-B88E-6AB471AA0316}" presName="spaceRect" presStyleCnt="0"/>
      <dgm:spPr/>
    </dgm:pt>
    <dgm:pt modelId="{8FF5F2B3-13D2-420D-808E-9BE753AA680E}" type="pres">
      <dgm:prSet presAssocID="{FA11AC13-9B85-49F1-B88E-6AB471AA0316}" presName="textRect" presStyleLbl="revTx" presStyleIdx="1" presStyleCnt="4">
        <dgm:presLayoutVars>
          <dgm:chMax val="1"/>
          <dgm:chPref val="1"/>
        </dgm:presLayoutVars>
      </dgm:prSet>
      <dgm:spPr/>
    </dgm:pt>
    <dgm:pt modelId="{03CF4603-2448-44DD-955A-C21B73371684}" type="pres">
      <dgm:prSet presAssocID="{753FE4E7-966C-490E-94C9-FFF96B21FD68}" presName="sibTrans" presStyleLbl="sibTrans2D1" presStyleIdx="0" presStyleCnt="0"/>
      <dgm:spPr/>
    </dgm:pt>
    <dgm:pt modelId="{6B176BBF-4C28-467F-89F7-8EF0DDF9C96F}" type="pres">
      <dgm:prSet presAssocID="{B0924173-15D4-433B-B808-7C8E8F3B57DC}" presName="compNode" presStyleCnt="0"/>
      <dgm:spPr/>
    </dgm:pt>
    <dgm:pt modelId="{00BB62F9-2FC4-48B8-B98C-5813C0EA4926}" type="pres">
      <dgm:prSet presAssocID="{B0924173-15D4-433B-B808-7C8E8F3B57DC}" presName="iconBgRect" presStyleLbl="bgShp" presStyleIdx="2" presStyleCnt="4"/>
      <dgm:spPr/>
    </dgm:pt>
    <dgm:pt modelId="{F5281387-9CED-4B64-A3B8-D37807D824EF}" type="pres">
      <dgm:prSet presAssocID="{B0924173-15D4-433B-B808-7C8E8F3B57D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6B452641-3663-48F4-8A25-D3DF6943702E}" type="pres">
      <dgm:prSet presAssocID="{B0924173-15D4-433B-B808-7C8E8F3B57DC}" presName="spaceRect" presStyleCnt="0"/>
      <dgm:spPr/>
    </dgm:pt>
    <dgm:pt modelId="{FCB81B0E-1793-47BD-84BC-458D7EBD2D9D}" type="pres">
      <dgm:prSet presAssocID="{B0924173-15D4-433B-B808-7C8E8F3B57DC}" presName="textRect" presStyleLbl="revTx" presStyleIdx="2" presStyleCnt="4">
        <dgm:presLayoutVars>
          <dgm:chMax val="1"/>
          <dgm:chPref val="1"/>
        </dgm:presLayoutVars>
      </dgm:prSet>
      <dgm:spPr/>
    </dgm:pt>
    <dgm:pt modelId="{2A919923-5C16-4F12-9F94-378C92DDC4F7}" type="pres">
      <dgm:prSet presAssocID="{C176D708-8FB6-45C9-92D8-292B57F6CFFE}" presName="sibTrans" presStyleLbl="sibTrans2D1" presStyleIdx="0" presStyleCnt="0"/>
      <dgm:spPr/>
    </dgm:pt>
    <dgm:pt modelId="{BA8B1845-B5F3-4129-9FD3-6D9BC8148175}" type="pres">
      <dgm:prSet presAssocID="{62CDE6B2-4A3F-4BE6-AA9C-3FEFF10A3D93}" presName="compNode" presStyleCnt="0"/>
      <dgm:spPr/>
    </dgm:pt>
    <dgm:pt modelId="{669F4BD0-651F-4244-A85D-F280EC0B746C}" type="pres">
      <dgm:prSet presAssocID="{62CDE6B2-4A3F-4BE6-AA9C-3FEFF10A3D93}" presName="iconBgRect" presStyleLbl="bgShp" presStyleIdx="3" presStyleCnt="4"/>
      <dgm:spPr/>
    </dgm:pt>
    <dgm:pt modelId="{AD1449BD-B3C4-4CF3-AAE3-D7E99CEC94D8}" type="pres">
      <dgm:prSet presAssocID="{62CDE6B2-4A3F-4BE6-AA9C-3FEFF10A3D9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lectrician"/>
        </a:ext>
      </dgm:extLst>
    </dgm:pt>
    <dgm:pt modelId="{74959847-97DF-48D0-B569-D873D7F69FDF}" type="pres">
      <dgm:prSet presAssocID="{62CDE6B2-4A3F-4BE6-AA9C-3FEFF10A3D93}" presName="spaceRect" presStyleCnt="0"/>
      <dgm:spPr/>
    </dgm:pt>
    <dgm:pt modelId="{B43C1A02-F205-4972-8A19-8DB64C2F9CDA}" type="pres">
      <dgm:prSet presAssocID="{62CDE6B2-4A3F-4BE6-AA9C-3FEFF10A3D9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AB021C15-6B13-4241-8D8E-6FF1F94F05E8}" type="presOf" srcId="{C176D708-8FB6-45C9-92D8-292B57F6CFFE}" destId="{2A919923-5C16-4F12-9F94-378C92DDC4F7}" srcOrd="0" destOrd="0" presId="urn:microsoft.com/office/officeart/2018/2/layout/IconCircleList"/>
    <dgm:cxn modelId="{89B73015-9592-4EAD-95E9-02CBEF17B9C0}" srcId="{18945E43-3117-46A3-A728-7A5D3B1C2EED}" destId="{B0924173-15D4-433B-B808-7C8E8F3B57DC}" srcOrd="2" destOrd="0" parTransId="{6F6F10BF-56CF-45D2-8428-B78B48E2F7D6}" sibTransId="{C176D708-8FB6-45C9-92D8-292B57F6CFFE}"/>
    <dgm:cxn modelId="{EE332F30-8C68-413A-9B38-AE6687D7FE89}" type="presOf" srcId="{B85AA909-9471-4F52-AB28-F5E4509547D7}" destId="{CF16398F-499E-424D-8794-5C292CFF2371}" srcOrd="0" destOrd="0" presId="urn:microsoft.com/office/officeart/2018/2/layout/IconCircleList"/>
    <dgm:cxn modelId="{E44BBC43-41F9-4990-8A21-580CD05E1AC8}" srcId="{18945E43-3117-46A3-A728-7A5D3B1C2EED}" destId="{B85AA909-9471-4F52-AB28-F5E4509547D7}" srcOrd="0" destOrd="0" parTransId="{CFB7557F-7A3A-43E6-AD8F-43E08599083C}" sibTransId="{E1338075-2311-4EE0-B9A3-6C91417552C3}"/>
    <dgm:cxn modelId="{72410C47-9773-4E00-B81A-733F1BED7ED0}" type="presOf" srcId="{FA11AC13-9B85-49F1-B88E-6AB471AA0316}" destId="{8FF5F2B3-13D2-420D-808E-9BE753AA680E}" srcOrd="0" destOrd="0" presId="urn:microsoft.com/office/officeart/2018/2/layout/IconCircleList"/>
    <dgm:cxn modelId="{CC3BB1BA-0C9B-4E37-90F8-6D357F96F6D0}" type="presOf" srcId="{E1338075-2311-4EE0-B9A3-6C91417552C3}" destId="{12486A99-5272-426F-8158-6F2285EE1F36}" srcOrd="0" destOrd="0" presId="urn:microsoft.com/office/officeart/2018/2/layout/IconCircleList"/>
    <dgm:cxn modelId="{B855DAC7-77DA-4C91-9C84-1FE7A86F9EDD}" type="presOf" srcId="{62CDE6B2-4A3F-4BE6-AA9C-3FEFF10A3D93}" destId="{B43C1A02-F205-4972-8A19-8DB64C2F9CDA}" srcOrd="0" destOrd="0" presId="urn:microsoft.com/office/officeart/2018/2/layout/IconCircleList"/>
    <dgm:cxn modelId="{71A383DC-19A6-4BC0-9F65-9994C24635EB}" type="presOf" srcId="{18945E43-3117-46A3-A728-7A5D3B1C2EED}" destId="{2B4D7BEA-4E04-4463-A1E1-7D58B161D2E4}" srcOrd="0" destOrd="0" presId="urn:microsoft.com/office/officeart/2018/2/layout/IconCircleList"/>
    <dgm:cxn modelId="{2BEF96DC-2AE0-443A-A745-F3FECA4D2B3D}" type="presOf" srcId="{B0924173-15D4-433B-B808-7C8E8F3B57DC}" destId="{FCB81B0E-1793-47BD-84BC-458D7EBD2D9D}" srcOrd="0" destOrd="0" presId="urn:microsoft.com/office/officeart/2018/2/layout/IconCircleList"/>
    <dgm:cxn modelId="{D35FDAE4-9CCA-4B69-A42E-0BE8975B26D3}" type="presOf" srcId="{753FE4E7-966C-490E-94C9-FFF96B21FD68}" destId="{03CF4603-2448-44DD-955A-C21B73371684}" srcOrd="0" destOrd="0" presId="urn:microsoft.com/office/officeart/2018/2/layout/IconCircleList"/>
    <dgm:cxn modelId="{F2F8A3F8-5CEF-4C30-94BF-CA7D236CCC62}" srcId="{18945E43-3117-46A3-A728-7A5D3B1C2EED}" destId="{FA11AC13-9B85-49F1-B88E-6AB471AA0316}" srcOrd="1" destOrd="0" parTransId="{25F3E4EF-CC87-468E-990E-45A1D247230E}" sibTransId="{753FE4E7-966C-490E-94C9-FFF96B21FD68}"/>
    <dgm:cxn modelId="{F65AFDFB-7999-44F8-879A-DB6D761101A2}" srcId="{18945E43-3117-46A3-A728-7A5D3B1C2EED}" destId="{62CDE6B2-4A3F-4BE6-AA9C-3FEFF10A3D93}" srcOrd="3" destOrd="0" parTransId="{63853E17-99EC-4CE7-A2F9-E517F41F631E}" sibTransId="{8A32BD5E-2E0F-4C01-A66A-3DB90EEB548A}"/>
    <dgm:cxn modelId="{94DEC479-E761-4436-8CBA-CC58809E03F4}" type="presParOf" srcId="{2B4D7BEA-4E04-4463-A1E1-7D58B161D2E4}" destId="{A555337B-29DA-4245-9285-C1DF5C2C846B}" srcOrd="0" destOrd="0" presId="urn:microsoft.com/office/officeart/2018/2/layout/IconCircleList"/>
    <dgm:cxn modelId="{FC1AEC46-6EAC-46F6-86D1-3F565842F17F}" type="presParOf" srcId="{A555337B-29DA-4245-9285-C1DF5C2C846B}" destId="{1042FEB5-ABED-43F0-9E9E-CB27DE9FA189}" srcOrd="0" destOrd="0" presId="urn:microsoft.com/office/officeart/2018/2/layout/IconCircleList"/>
    <dgm:cxn modelId="{E63FEA09-6CE6-46CD-969E-B3F8FEE3E11C}" type="presParOf" srcId="{1042FEB5-ABED-43F0-9E9E-CB27DE9FA189}" destId="{882F953A-63D3-4B9A-9E97-C407798FDE4F}" srcOrd="0" destOrd="0" presId="urn:microsoft.com/office/officeart/2018/2/layout/IconCircleList"/>
    <dgm:cxn modelId="{A0910E9A-21B8-4268-968C-3671AD96463D}" type="presParOf" srcId="{1042FEB5-ABED-43F0-9E9E-CB27DE9FA189}" destId="{3908E434-E816-4324-8D77-2530FBC26AB9}" srcOrd="1" destOrd="0" presId="urn:microsoft.com/office/officeart/2018/2/layout/IconCircleList"/>
    <dgm:cxn modelId="{AEC59CA6-B26D-49A7-8FB9-9551DBBC9A67}" type="presParOf" srcId="{1042FEB5-ABED-43F0-9E9E-CB27DE9FA189}" destId="{52D06E26-D45B-40CE-8F98-0C7E60162B30}" srcOrd="2" destOrd="0" presId="urn:microsoft.com/office/officeart/2018/2/layout/IconCircleList"/>
    <dgm:cxn modelId="{07F83D4A-D012-4742-A819-E43DF3DAD871}" type="presParOf" srcId="{1042FEB5-ABED-43F0-9E9E-CB27DE9FA189}" destId="{CF16398F-499E-424D-8794-5C292CFF2371}" srcOrd="3" destOrd="0" presId="urn:microsoft.com/office/officeart/2018/2/layout/IconCircleList"/>
    <dgm:cxn modelId="{783ACBA1-A53F-4B7D-A9E1-1060F76C7AD5}" type="presParOf" srcId="{A555337B-29DA-4245-9285-C1DF5C2C846B}" destId="{12486A99-5272-426F-8158-6F2285EE1F36}" srcOrd="1" destOrd="0" presId="urn:microsoft.com/office/officeart/2018/2/layout/IconCircleList"/>
    <dgm:cxn modelId="{3BE07D0C-B8C8-414F-B5C5-3A684D2EC203}" type="presParOf" srcId="{A555337B-29DA-4245-9285-C1DF5C2C846B}" destId="{BC574804-85A2-4B02-ADD9-6D94DAF72083}" srcOrd="2" destOrd="0" presId="urn:microsoft.com/office/officeart/2018/2/layout/IconCircleList"/>
    <dgm:cxn modelId="{D4943CA2-79C8-43EF-ACA3-2120581E639E}" type="presParOf" srcId="{BC574804-85A2-4B02-ADD9-6D94DAF72083}" destId="{287D9D6F-8FC8-4D16-B758-661EBB261CC8}" srcOrd="0" destOrd="0" presId="urn:microsoft.com/office/officeart/2018/2/layout/IconCircleList"/>
    <dgm:cxn modelId="{2111714E-3F9C-4FDF-85E7-406DF4B14232}" type="presParOf" srcId="{BC574804-85A2-4B02-ADD9-6D94DAF72083}" destId="{5E9D4DA6-D29B-4570-AC65-E7B8959971CA}" srcOrd="1" destOrd="0" presId="urn:microsoft.com/office/officeart/2018/2/layout/IconCircleList"/>
    <dgm:cxn modelId="{1DF58679-F2E6-41D4-A9C7-F8829BA4E783}" type="presParOf" srcId="{BC574804-85A2-4B02-ADD9-6D94DAF72083}" destId="{02C22F5F-1291-4271-996D-DAF4DA30A150}" srcOrd="2" destOrd="0" presId="urn:microsoft.com/office/officeart/2018/2/layout/IconCircleList"/>
    <dgm:cxn modelId="{31AA2139-9E01-49CA-9C5E-6E7F0629C3B0}" type="presParOf" srcId="{BC574804-85A2-4B02-ADD9-6D94DAF72083}" destId="{8FF5F2B3-13D2-420D-808E-9BE753AA680E}" srcOrd="3" destOrd="0" presId="urn:microsoft.com/office/officeart/2018/2/layout/IconCircleList"/>
    <dgm:cxn modelId="{63E3DA09-E147-4022-B821-5A3228C6F17F}" type="presParOf" srcId="{A555337B-29DA-4245-9285-C1DF5C2C846B}" destId="{03CF4603-2448-44DD-955A-C21B73371684}" srcOrd="3" destOrd="0" presId="urn:microsoft.com/office/officeart/2018/2/layout/IconCircleList"/>
    <dgm:cxn modelId="{20F67C0D-DA17-4EFD-A160-DE7D4827B8A6}" type="presParOf" srcId="{A555337B-29DA-4245-9285-C1DF5C2C846B}" destId="{6B176BBF-4C28-467F-89F7-8EF0DDF9C96F}" srcOrd="4" destOrd="0" presId="urn:microsoft.com/office/officeart/2018/2/layout/IconCircleList"/>
    <dgm:cxn modelId="{606BFED1-E9BE-44FA-90DA-C7C899BA80DB}" type="presParOf" srcId="{6B176BBF-4C28-467F-89F7-8EF0DDF9C96F}" destId="{00BB62F9-2FC4-48B8-B98C-5813C0EA4926}" srcOrd="0" destOrd="0" presId="urn:microsoft.com/office/officeart/2018/2/layout/IconCircleList"/>
    <dgm:cxn modelId="{91DE50C3-46F5-4514-A8C9-7C1AAB051EE0}" type="presParOf" srcId="{6B176BBF-4C28-467F-89F7-8EF0DDF9C96F}" destId="{F5281387-9CED-4B64-A3B8-D37807D824EF}" srcOrd="1" destOrd="0" presId="urn:microsoft.com/office/officeart/2018/2/layout/IconCircleList"/>
    <dgm:cxn modelId="{746E2F13-B485-4C1E-9E36-BBFE5908A621}" type="presParOf" srcId="{6B176BBF-4C28-467F-89F7-8EF0DDF9C96F}" destId="{6B452641-3663-48F4-8A25-D3DF6943702E}" srcOrd="2" destOrd="0" presId="urn:microsoft.com/office/officeart/2018/2/layout/IconCircleList"/>
    <dgm:cxn modelId="{98B603A9-BAB9-4FFE-BF65-04E76BD97009}" type="presParOf" srcId="{6B176BBF-4C28-467F-89F7-8EF0DDF9C96F}" destId="{FCB81B0E-1793-47BD-84BC-458D7EBD2D9D}" srcOrd="3" destOrd="0" presId="urn:microsoft.com/office/officeart/2018/2/layout/IconCircleList"/>
    <dgm:cxn modelId="{56CEE177-C88E-45C5-AD12-7217675D949A}" type="presParOf" srcId="{A555337B-29DA-4245-9285-C1DF5C2C846B}" destId="{2A919923-5C16-4F12-9F94-378C92DDC4F7}" srcOrd="5" destOrd="0" presId="urn:microsoft.com/office/officeart/2018/2/layout/IconCircleList"/>
    <dgm:cxn modelId="{12341372-0C9D-4F24-BF13-E66A4C6FEA0F}" type="presParOf" srcId="{A555337B-29DA-4245-9285-C1DF5C2C846B}" destId="{BA8B1845-B5F3-4129-9FD3-6D9BC8148175}" srcOrd="6" destOrd="0" presId="urn:microsoft.com/office/officeart/2018/2/layout/IconCircleList"/>
    <dgm:cxn modelId="{3D9B9E79-C7AA-49EC-9D1F-3B3FAAC1635F}" type="presParOf" srcId="{BA8B1845-B5F3-4129-9FD3-6D9BC8148175}" destId="{669F4BD0-651F-4244-A85D-F280EC0B746C}" srcOrd="0" destOrd="0" presId="urn:microsoft.com/office/officeart/2018/2/layout/IconCircleList"/>
    <dgm:cxn modelId="{08333DF2-FE33-4E34-80B0-6D225AB1BC19}" type="presParOf" srcId="{BA8B1845-B5F3-4129-9FD3-6D9BC8148175}" destId="{AD1449BD-B3C4-4CF3-AAE3-D7E99CEC94D8}" srcOrd="1" destOrd="0" presId="urn:microsoft.com/office/officeart/2018/2/layout/IconCircleList"/>
    <dgm:cxn modelId="{B0C668EA-EC8B-4453-86F8-25D7298D1A45}" type="presParOf" srcId="{BA8B1845-B5F3-4129-9FD3-6D9BC8148175}" destId="{74959847-97DF-48D0-B569-D873D7F69FDF}" srcOrd="2" destOrd="0" presId="urn:microsoft.com/office/officeart/2018/2/layout/IconCircleList"/>
    <dgm:cxn modelId="{DE7B1B48-AD86-45DB-A794-3A2F5E6A75D2}" type="presParOf" srcId="{BA8B1845-B5F3-4129-9FD3-6D9BC8148175}" destId="{B43C1A02-F205-4972-8A19-8DB64C2F9CDA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F953A-63D3-4B9A-9E97-C407798FDE4F}">
      <dsp:nvSpPr>
        <dsp:cNvPr id="0" name=""/>
        <dsp:cNvSpPr/>
      </dsp:nvSpPr>
      <dsp:spPr>
        <a:xfrm>
          <a:off x="42339" y="86079"/>
          <a:ext cx="1483870" cy="148387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08E434-E816-4324-8D77-2530FBC26AB9}">
      <dsp:nvSpPr>
        <dsp:cNvPr id="0" name=""/>
        <dsp:cNvSpPr/>
      </dsp:nvSpPr>
      <dsp:spPr>
        <a:xfrm>
          <a:off x="353951" y="397692"/>
          <a:ext cx="860644" cy="8606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16398F-499E-424D-8794-5C292CFF2371}">
      <dsp:nvSpPr>
        <dsp:cNvPr id="0" name=""/>
        <dsp:cNvSpPr/>
      </dsp:nvSpPr>
      <dsp:spPr>
        <a:xfrm>
          <a:off x="1844181" y="86079"/>
          <a:ext cx="3497694" cy="1483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1. Are the requirements documented? Are they reasonable?</a:t>
          </a:r>
          <a:endParaRPr lang="en-US" sz="1800" kern="1200"/>
        </a:p>
      </dsp:txBody>
      <dsp:txXfrm>
        <a:off x="1844181" y="86079"/>
        <a:ext cx="3497694" cy="1483870"/>
      </dsp:txXfrm>
    </dsp:sp>
    <dsp:sp modelId="{287D9D6F-8FC8-4D16-B758-661EBB261CC8}">
      <dsp:nvSpPr>
        <dsp:cNvPr id="0" name=""/>
        <dsp:cNvSpPr/>
      </dsp:nvSpPr>
      <dsp:spPr>
        <a:xfrm>
          <a:off x="5951323" y="86079"/>
          <a:ext cx="1483870" cy="148387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E9D4DA6-D29B-4570-AC65-E7B8959971CA}">
      <dsp:nvSpPr>
        <dsp:cNvPr id="0" name=""/>
        <dsp:cNvSpPr/>
      </dsp:nvSpPr>
      <dsp:spPr>
        <a:xfrm>
          <a:off x="6262936" y="397692"/>
          <a:ext cx="860644" cy="8606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5F2B3-13D2-420D-808E-9BE753AA680E}">
      <dsp:nvSpPr>
        <dsp:cNvPr id="0" name=""/>
        <dsp:cNvSpPr/>
      </dsp:nvSpPr>
      <dsp:spPr>
        <a:xfrm>
          <a:off x="7753166" y="86079"/>
          <a:ext cx="3497694" cy="1483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2. Is the scope understood? Is there a team in place? Which institutions are interested?</a:t>
          </a:r>
          <a:endParaRPr lang="en-US" sz="1800" kern="1200"/>
        </a:p>
      </dsp:txBody>
      <dsp:txXfrm>
        <a:off x="7753166" y="86079"/>
        <a:ext cx="3497694" cy="1483870"/>
      </dsp:txXfrm>
    </dsp:sp>
    <dsp:sp modelId="{00BB62F9-2FC4-48B8-B98C-5813C0EA4926}">
      <dsp:nvSpPr>
        <dsp:cNvPr id="0" name=""/>
        <dsp:cNvSpPr/>
      </dsp:nvSpPr>
      <dsp:spPr>
        <a:xfrm>
          <a:off x="42339" y="2213062"/>
          <a:ext cx="1483870" cy="148387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281387-9CED-4B64-A3B8-D37807D824EF}">
      <dsp:nvSpPr>
        <dsp:cNvPr id="0" name=""/>
        <dsp:cNvSpPr/>
      </dsp:nvSpPr>
      <dsp:spPr>
        <a:xfrm>
          <a:off x="353951" y="2524675"/>
          <a:ext cx="860644" cy="8606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81B0E-1793-47BD-84BC-458D7EBD2D9D}">
      <dsp:nvSpPr>
        <dsp:cNvPr id="0" name=""/>
        <dsp:cNvSpPr/>
      </dsp:nvSpPr>
      <dsp:spPr>
        <a:xfrm>
          <a:off x="1844181" y="2213062"/>
          <a:ext cx="3497694" cy="1483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3. Is there a reasonable plan for R&amp;D and prototyping?</a:t>
          </a:r>
          <a:endParaRPr lang="en-US" sz="1800" kern="1200"/>
        </a:p>
      </dsp:txBody>
      <dsp:txXfrm>
        <a:off x="1844181" y="2213062"/>
        <a:ext cx="3497694" cy="1483870"/>
      </dsp:txXfrm>
    </dsp:sp>
    <dsp:sp modelId="{669F4BD0-651F-4244-A85D-F280EC0B746C}">
      <dsp:nvSpPr>
        <dsp:cNvPr id="0" name=""/>
        <dsp:cNvSpPr/>
      </dsp:nvSpPr>
      <dsp:spPr>
        <a:xfrm>
          <a:off x="5951323" y="2213062"/>
          <a:ext cx="1483870" cy="1483870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1449BD-B3C4-4CF3-AAE3-D7E99CEC94D8}">
      <dsp:nvSpPr>
        <dsp:cNvPr id="0" name=""/>
        <dsp:cNvSpPr/>
      </dsp:nvSpPr>
      <dsp:spPr>
        <a:xfrm>
          <a:off x="6262936" y="2524675"/>
          <a:ext cx="860644" cy="86064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3C1A02-F205-4972-8A19-8DB64C2F9CDA}">
      <dsp:nvSpPr>
        <dsp:cNvPr id="0" name=""/>
        <dsp:cNvSpPr/>
      </dsp:nvSpPr>
      <dsp:spPr>
        <a:xfrm>
          <a:off x="7753166" y="2213062"/>
          <a:ext cx="3497694" cy="14838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/>
            <a:t>4. Is the design concept reasonable and feasible? Have appropriate mechanical and electrical calculations been performed? </a:t>
          </a:r>
          <a:endParaRPr lang="en-US" sz="1800" kern="1200"/>
        </a:p>
      </dsp:txBody>
      <dsp:txXfrm>
        <a:off x="7753166" y="2213062"/>
        <a:ext cx="3497694" cy="1483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21818-E75A-458F-AC5B-0E9A2C76B8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6" y="448056"/>
            <a:ext cx="11292840" cy="3401568"/>
          </a:xfrm>
        </p:spPr>
        <p:txBody>
          <a:bodyPr anchor="b">
            <a:normAutofit/>
          </a:bodyPr>
          <a:lstStyle>
            <a:lvl1pPr algn="l">
              <a:defRPr sz="64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EE64DE-978B-4F95-BB3C-D027D8008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056" y="4471416"/>
            <a:ext cx="11292840" cy="1481328"/>
          </a:xfrm>
        </p:spPr>
        <p:txBody>
          <a:bodyPr/>
          <a:lstStyle>
            <a:lvl1pPr marL="0" indent="0" algn="l">
              <a:lnSpc>
                <a:spcPct val="120000"/>
              </a:lnSpc>
              <a:buNone/>
              <a:defRPr sz="2400">
                <a:solidFill>
                  <a:schemeClr val="tx2">
                    <a:alpha val="5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66CC717-08C5-4F3E-B8AA-BA93C8755982}"/>
              </a:ext>
            </a:extLst>
          </p:cNvPr>
          <p:cNvCxnSpPr>
            <a:cxnSpLocks/>
          </p:cNvCxnSpPr>
          <p:nvPr/>
        </p:nvCxnSpPr>
        <p:spPr>
          <a:xfrm>
            <a:off x="449400" y="4122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896B5700-AA45-4E20-8BE5-2762041130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7C5B7199-CC00-4D38-8B48-F8A5391129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16BC76EC-3453-4CE0-A71D-BD21940757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June 14,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16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733FC-38A1-463C-BF3D-0D99784E0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FD076A-A004-4560-A43B-028624E20D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48056" y="1956816"/>
            <a:ext cx="11301984" cy="3995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CFBA60-9309-4F2A-9FA9-305C4AFBEC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53CF612A-4CB0-4F57-9A87-F049CECB184D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BF451-928F-4E55-8A76-111D0E211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EC161-BA80-4E93-AEB1-B61E38C09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50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A44E3E-5EFE-4FCB-86A2-5E20CC6525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0232136" y="448056"/>
            <a:ext cx="1581912" cy="55046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95005E-2E0C-4200-BF29-1135A35EE9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38912" y="438912"/>
            <a:ext cx="9436608" cy="55046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BBBED-3B21-4271-BC0F-BBA258B59D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F397F40-C8F7-4897-A6B8-241042F913A9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9CED5-56F3-4943-8143-918F7A860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87180-7248-4741-8E3B-9AAFB414D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91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B7685-BDD9-488F-B082-33592E0F1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CB5FF-7FB5-4B8A-BF1C-48765D40B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735200"/>
            <a:ext cx="11293200" cy="3783013"/>
          </a:xfrm>
        </p:spPr>
        <p:txBody>
          <a:bodyPr wrap="square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DA03860-F8F0-4186-B5D0-72C935B2C2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0B9D802-9E36-42DA-B6CA-6C937CBE8A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227B5A7-BF66-4C50-9DAD-A24070310B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June 14,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77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6E2B8D-DB20-44D1-84BC-F76685913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448056"/>
            <a:ext cx="11311128" cy="3401568"/>
          </a:xfrm>
        </p:spPr>
        <p:txBody>
          <a:bodyPr anchor="b">
            <a:norm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94C298-618E-4642-8F2B-8DD253ED5C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4471416"/>
            <a:ext cx="11292840" cy="1481328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400">
                <a:solidFill>
                  <a:schemeClr val="tx2">
                    <a:alpha val="5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B3ECD5-2EEA-457B-9C93-36F8AF368E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10EDCA73-0A86-4195-A787-75037827079D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15D4-F172-4025-9290-C8F5D419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6CD73-9984-4E1D-BD74-37115C1F4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99FAD47-5E44-4EE5-A422-A77593F8F3A3}"/>
              </a:ext>
            </a:extLst>
          </p:cNvPr>
          <p:cNvCxnSpPr>
            <a:cxnSpLocks/>
          </p:cNvCxnSpPr>
          <p:nvPr/>
        </p:nvCxnSpPr>
        <p:spPr>
          <a:xfrm>
            <a:off x="449400" y="4122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5425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74E41-AB27-418C-AA9E-8F863DDE3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9E10A-E18D-4122-A71B-0A22F695E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8056" y="1735200"/>
            <a:ext cx="5431536" cy="4214750"/>
          </a:xfrm>
        </p:spPr>
        <p:txBody>
          <a:bodyPr/>
          <a:lstStyle>
            <a:lvl1pPr marL="450000">
              <a:defRPr/>
            </a:lvl1pPr>
            <a:lvl2pPr marL="900000">
              <a:defRPr/>
            </a:lvl2pPr>
            <a:lvl3pPr marL="1350000">
              <a:defRPr/>
            </a:lvl3pPr>
            <a:lvl4pPr marL="1800000">
              <a:defRPr/>
            </a:lvl4pPr>
            <a:lvl5pPr marL="22500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B980D-2720-431B-88C8-4D837023BB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9360" y="1735200"/>
            <a:ext cx="5431536" cy="4214750"/>
          </a:xfrm>
        </p:spPr>
        <p:txBody>
          <a:bodyPr/>
          <a:lstStyle>
            <a:lvl2pPr marL="900000">
              <a:defRPr/>
            </a:lvl2pPr>
            <a:lvl3pPr marL="1350000">
              <a:defRPr/>
            </a:lvl3pPr>
            <a:lvl4pPr marL="1800000">
              <a:defRPr/>
            </a:lvl4pPr>
            <a:lvl5pPr marL="2430000"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8EB211-F6F7-4C53-B25F-F1EBF7A8BF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3C75374-B296-498E-A935-80631EA9020D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A830D-482E-415E-B855-D561B94BD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7FB2AC-9F49-4D35-8C5E-ECECC6B13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5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025D59-DC0A-4295-8714-902B54B983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11128" cy="11412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7A33E2-E7AE-4E37-9DF1-69697E45D2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1774952"/>
            <a:ext cx="5431536" cy="612648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000" b="0" i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2E79D5-E651-4B82-AFAA-DE6E16AC3E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8056" y="2752344"/>
            <a:ext cx="5431536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A91196-F771-42C3-A726-A4ECF561F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9360" y="1774952"/>
            <a:ext cx="5431536" cy="612648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000" b="0" i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776BA18-D373-4B5F-B812-5D5E4C2378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09360" y="2752344"/>
            <a:ext cx="5431536" cy="3200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95D0EB-9F99-4C95-ADA6-AC6B493CC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B098B728-214A-4ABC-8432-5B3A5A66A987}" type="datetime2">
              <a:rPr lang="en-US" smtClean="0"/>
              <a:t>Monday, June 14, 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7EB69A9-1E48-4683-8873-D888C39E6E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7E419C-3010-4562-BA4B-ECBC2DBE6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78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58066-A255-4886-A4B0-2AC829A76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11128" cy="5559552"/>
          </a:xfrm>
        </p:spPr>
        <p:txBody>
          <a:bodyPr wrap="square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68D80A-6560-46E3-AF30-9CEC54EA74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015F02D0-6806-43AF-9888-2359BF40C204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B673C2-FB1E-46F5-8CFB-93B9DB80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1E2120-410F-4382-81AB-37F161F72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Ins="219456"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894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802222-E41B-48E7-BF06-5C5509D621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8EE14D2D-B1AF-4197-82D6-FC1F8BD05681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A636E3-B721-46E8-882F-C123530F0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FC1178-3E0E-449A-B799-009C04C06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593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23392-4FF4-4922-A14E-8AA23A9BDD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47288" cy="1069848"/>
          </a:xfrm>
        </p:spPr>
        <p:txBody>
          <a:bodyPr wrap="square"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FB38E-5055-4C9B-9A3B-A7B3A4887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70832" y="393192"/>
            <a:ext cx="7379208" cy="5559552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2EC2DB-2ED3-408C-BFF2-F413C9D8F9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056" y="1733550"/>
            <a:ext cx="3447288" cy="421919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374FDF-3000-4B2C-AC88-8CE34D6805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98771CEB-9838-4245-91B8-EFBAFE2D8B44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A0B7F4-5B8C-49BD-9BDA-FCBD13E24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2BC00-0803-4A53-8657-91CE0DB80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2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2A98-C272-40D9-B75A-77A3D5867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3447288" cy="1069848"/>
          </a:xfrm>
        </p:spPr>
        <p:txBody>
          <a:bodyPr wrap="square"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D50DAC-9AC3-4A9A-91B7-6C95E43625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70832" y="441324"/>
            <a:ext cx="7373112" cy="55114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721B04-C243-49A9-B5D3-4833792909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8056" y="1735200"/>
            <a:ext cx="3447288" cy="421475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8E949C-DD35-44F6-B45A-35134D7E12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38912" y="6153912"/>
            <a:ext cx="3456432" cy="502920"/>
          </a:xfrm>
          <a:prstGeom prst="rect">
            <a:avLst/>
          </a:prstGeom>
        </p:spPr>
        <p:txBody>
          <a:bodyPr/>
          <a:lstStyle/>
          <a:p>
            <a:fld id="{51D3F6BF-A585-41F8-88DF-7E5D069F892A}" type="datetime2">
              <a:rPr lang="en-US" smtClean="0"/>
              <a:t>Monday, June 14, 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C70102-4B8E-4FEC-9BB7-97FDC1EAB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693AF-08A9-4388-A9B8-174D53955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09695-DEC3-40DA-9DF5-330280C9D0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19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DDBCE8-F60C-4E3A-83C0-BDE8DD2DE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388800"/>
            <a:ext cx="11301984" cy="11412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BC57F-72F2-48BC-B1EE-1F2C6155D7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8056" y="1733550"/>
            <a:ext cx="11293200" cy="3783013"/>
          </a:xfrm>
          <a:prstGeom prst="rect">
            <a:avLst/>
          </a:prstGeom>
        </p:spPr>
        <p:txBody>
          <a:bodyPr vert="horz" lIns="0" tIns="0" rIns="9144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FBC45-A4BC-4EE5-82B1-8BC7912255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70832" y="6153912"/>
            <a:ext cx="5397056" cy="502920"/>
          </a:xfrm>
          <a:prstGeom prst="rect">
            <a:avLst/>
          </a:prstGeom>
        </p:spPr>
        <p:txBody>
          <a:bodyPr vert="horz" lIns="0" tIns="0" rIns="91440" bIns="0" rtlCol="0" anchor="ctr"/>
          <a:lstStyle>
            <a:lvl1pPr algn="l">
              <a:defRPr sz="900" cap="all" spc="200" baseline="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r>
              <a:rPr lang="en-US" spc="200" dirty="0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5E1300-1995-409E-B058-59180872B6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38232" y="6153912"/>
            <a:ext cx="1510856" cy="50292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2">
                    <a:alpha val="55000"/>
                  </a:schemeClr>
                </a:solidFill>
              </a:defRPr>
            </a:lvl1pPr>
          </a:lstStyle>
          <a:p>
            <a:fld id="{0D309695-DEC3-40DA-9DF5-330280C9D0E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639030E9-7F3B-403F-96B2-7C2C627C3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2912" y="6152968"/>
            <a:ext cx="3457576" cy="502920"/>
          </a:xfrm>
          <a:prstGeom prst="rect">
            <a:avLst/>
          </a:prstGeom>
        </p:spPr>
        <p:txBody>
          <a:bodyPr wrap="square" lIns="0" tIns="0" rIns="0" bIns="0" anchor="ctr" anchorCtr="0">
            <a:normAutofit/>
          </a:bodyPr>
          <a:lstStyle>
            <a:lvl1pPr>
              <a:defRPr sz="900" cap="all" spc="200" baseline="0">
                <a:solidFill>
                  <a:schemeClr val="tx1">
                    <a:alpha val="55000"/>
                  </a:schemeClr>
                </a:solidFill>
              </a:defRPr>
            </a:lvl1pPr>
          </a:lstStyle>
          <a:p>
            <a:fld id="{8256C2ED-54A4-480D-B5C8-65C0D62359B9}" type="datetime2">
              <a:rPr lang="en-US" smtClean="0"/>
              <a:pPr/>
              <a:t>Monday, June 14, 2021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1983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i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0000" indent="-448056" algn="l" defTabSz="914400" rtl="0" eaLnBrk="1" latinLnBrk="0" hangingPunct="1">
        <a:lnSpc>
          <a:spcPct val="140000"/>
        </a:lnSpc>
        <a:spcBef>
          <a:spcPts val="10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1pPr>
      <a:lvl2pPr marL="90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2pPr>
      <a:lvl3pPr marL="135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3pPr>
      <a:lvl4pPr marL="180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4pPr>
      <a:lvl5pPr marL="2250000" indent="-448056" algn="l" defTabSz="914400" rtl="0" eaLnBrk="1" latinLnBrk="0" hangingPunct="1">
        <a:lnSpc>
          <a:spcPct val="140000"/>
        </a:lnSpc>
        <a:spcBef>
          <a:spcPts val="500"/>
        </a:spcBef>
        <a:buFont typeface="Calibri Light" panose="020F0302020204030204" pitchFamily="34" charset="0"/>
        <a:buChar char="→"/>
        <a:defRPr sz="1800" kern="1200">
          <a:solidFill>
            <a:schemeClr val="tx2">
              <a:alpha val="5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2E5B6AE-5EFE-45F0-A2AE-ED771CA3D7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81BAEE-8B07-9D4E-8257-B35C95BB4A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055" y="662400"/>
            <a:ext cx="11293200" cy="1000800"/>
          </a:xfrm>
        </p:spPr>
        <p:txBody>
          <a:bodyPr anchor="ctr">
            <a:normAutofit/>
          </a:bodyPr>
          <a:lstStyle/>
          <a:p>
            <a:r>
              <a:rPr lang="en-CH" dirty="0"/>
              <a:t>Summary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00D5D3-FF95-5640-8605-9399922122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8055" y="1652400"/>
            <a:ext cx="11293200" cy="984885"/>
          </a:xfrm>
        </p:spPr>
        <p:txBody>
          <a:bodyPr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en-CH" sz="5900"/>
              <a:t>G. Lehmann Miotto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255B435-D9F3-4A31-B89E-36741390DB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0000" y="450000"/>
            <a:ext cx="11293200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4F2CDCC-D9C5-4BC1-AF29-98A207A931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4107" b="27985"/>
          <a:stretch/>
        </p:blipFill>
        <p:spPr>
          <a:xfrm>
            <a:off x="20" y="2959198"/>
            <a:ext cx="12191980" cy="389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6047-4EBA-0D48-9F81-59455884A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Charge Questions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055BE5F3-14DB-4EBE-9EC5-19022D658F7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8056" y="1735200"/>
          <a:ext cx="11293200" cy="37830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20460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AC3F2-E196-5046-BED1-6E5C6815E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Are the requirements documented and reasonable?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D1AB4-CBE6-3843-89FF-700C64D890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The requirements for </a:t>
            </a:r>
            <a:r>
              <a:rPr lang="en-GB" dirty="0" err="1"/>
              <a:t>th</a:t>
            </a:r>
            <a:r>
              <a:rPr lang="en-CH" dirty="0"/>
              <a:t>e VD far detector are understood and documented</a:t>
            </a:r>
          </a:p>
          <a:p>
            <a:pPr lvl="1"/>
            <a:r>
              <a:rPr lang="en-CH" dirty="0"/>
              <a:t>Overall far detector requirements (TDR)</a:t>
            </a:r>
          </a:p>
          <a:p>
            <a:pPr lvl="1"/>
            <a:r>
              <a:rPr lang="en-CH" dirty="0"/>
              <a:t>The VD CDR will re-state and highlight the requirements: no changes expected for DAQ/SC</a:t>
            </a:r>
          </a:p>
          <a:p>
            <a:r>
              <a:rPr lang="en-CH" dirty="0"/>
              <a:t>The requirements are reasonable and achievable</a:t>
            </a:r>
          </a:p>
          <a:p>
            <a:pPr lvl="1"/>
            <a:r>
              <a:rPr lang="en-CH" dirty="0"/>
              <a:t>The requirement of 30 s of continuous storage for a SNB candidate is reasonable; is the goal of 100 s of continuous storage needed? This does not have design implications, but cost.</a:t>
            </a:r>
          </a:p>
          <a:p>
            <a:pPr lvl="1"/>
            <a:r>
              <a:rPr lang="en-CH" dirty="0"/>
              <a:t>The requirement of reducing the data volume to 30 PB/y for the full far detector is reasonable; the push to extend t</a:t>
            </a:r>
            <a:r>
              <a:rPr lang="en-GB" dirty="0"/>
              <a:t>he</a:t>
            </a:r>
            <a:r>
              <a:rPr lang="en-CH" dirty="0"/>
              <a:t> physics reach to lower energies wrt the DUNE goal, requires careful tuning of the trigger/filter and data compression</a:t>
            </a:r>
          </a:p>
        </p:txBody>
      </p:sp>
    </p:spTree>
    <p:extLst>
      <p:ext uri="{BB962C8B-B14F-4D97-AF65-F5344CB8AC3E}">
        <p14:creationId xmlns:p14="http://schemas.microsoft.com/office/powerpoint/2010/main" val="177126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C1113-1B6A-CC4F-8482-1C58BEC73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Is the scope understood? Is there a team in place? Which institutions are interested?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BAD24-82D5-1340-BBEF-D17D67BBE3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The scope of DAQ and SC for VD is understood</a:t>
            </a:r>
          </a:p>
          <a:p>
            <a:pPr lvl="1"/>
            <a:r>
              <a:rPr lang="en-CH" dirty="0"/>
              <a:t>Interface documents need to be revised/completed with all VD consortia (PDS, CALCI in particular)</a:t>
            </a:r>
          </a:p>
          <a:p>
            <a:pPr lvl="1"/>
            <a:r>
              <a:rPr lang="en-CH" dirty="0"/>
              <a:t>The 3D configuration produces more data than HD, but at manageable level</a:t>
            </a:r>
          </a:p>
          <a:p>
            <a:r>
              <a:rPr lang="en-CH" dirty="0"/>
              <a:t>A team is in place but not complete</a:t>
            </a:r>
          </a:p>
          <a:p>
            <a:pPr lvl="1"/>
            <a:r>
              <a:rPr lang="en-CH" dirty="0"/>
              <a:t>The DAQ team can carry out the development, support, installation &amp; commissioning  programme, with careful planning</a:t>
            </a:r>
          </a:p>
          <a:p>
            <a:pPr lvl="1"/>
            <a:r>
              <a:rPr lang="en-CH" dirty="0"/>
              <a:t>The SC team is insufficient; SC for coldbox and ProtoDUNE-II relies on expertise at CERN</a:t>
            </a:r>
          </a:p>
          <a:p>
            <a:r>
              <a:rPr lang="en-CH" dirty="0"/>
              <a:t>DAQ Institutions: Canada, CERN, Netherlands, UK, US</a:t>
            </a:r>
          </a:p>
        </p:txBody>
      </p:sp>
    </p:spTree>
    <p:extLst>
      <p:ext uri="{BB962C8B-B14F-4D97-AF65-F5344CB8AC3E}">
        <p14:creationId xmlns:p14="http://schemas.microsoft.com/office/powerpoint/2010/main" val="592105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9E1EC-BE83-8343-B57E-8869E455E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Is the design concept reasonable and feasible? Have appropriate mechanical and electrical calculations been performed?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EF437-9B84-F040-93F7-4312E2022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1735200"/>
            <a:ext cx="11293200" cy="4386820"/>
          </a:xfrm>
        </p:spPr>
        <p:txBody>
          <a:bodyPr>
            <a:normAutofit fontScale="85000" lnSpcReduction="10000"/>
          </a:bodyPr>
          <a:lstStyle/>
          <a:p>
            <a:r>
              <a:rPr lang="en-CH" dirty="0"/>
              <a:t>We believe that </a:t>
            </a:r>
            <a:r>
              <a:rPr lang="en-GB" dirty="0" err="1"/>
              <a:t>th</a:t>
            </a:r>
            <a:r>
              <a:rPr lang="en-CH" dirty="0"/>
              <a:t>e design concepts for DAQ and SC are reasonable</a:t>
            </a:r>
          </a:p>
          <a:p>
            <a:pPr lvl="1"/>
            <a:r>
              <a:rPr lang="en-CH" dirty="0"/>
              <a:t>More work is needed for t</a:t>
            </a:r>
            <a:r>
              <a:rPr lang="en-GB" dirty="0"/>
              <a:t>he</a:t>
            </a:r>
            <a:r>
              <a:rPr lang="en-CH"/>
              <a:t> layout of </a:t>
            </a:r>
            <a:r>
              <a:rPr lang="en-CH" dirty="0"/>
              <a:t>the </a:t>
            </a:r>
            <a:r>
              <a:rPr lang="en-CH"/>
              <a:t>timing system, but the relevant experts are actively working on this</a:t>
            </a:r>
            <a:endParaRPr lang="en-CH" dirty="0"/>
          </a:p>
          <a:p>
            <a:r>
              <a:rPr lang="en-CH" dirty="0"/>
              <a:t>The feasibility is linked to the pledged resources becoming available timely</a:t>
            </a:r>
          </a:p>
          <a:p>
            <a:pPr lvl="1"/>
            <a:r>
              <a:rPr lang="en-CH" dirty="0"/>
              <a:t>SC is not covered sufficiently from an effort point of view</a:t>
            </a:r>
          </a:p>
          <a:p>
            <a:pPr lvl="1"/>
            <a:r>
              <a:rPr lang="en-CH" dirty="0"/>
              <a:t>DAQ is covered but may be stretched on the M&amp;S</a:t>
            </a:r>
          </a:p>
          <a:p>
            <a:pPr lvl="2"/>
            <a:r>
              <a:rPr lang="en-GB" dirty="0"/>
              <a:t>S</a:t>
            </a:r>
            <a:r>
              <a:rPr lang="en-CH" dirty="0"/>
              <a:t>taging scenarios are possible and will not put the VD at risk</a:t>
            </a:r>
          </a:p>
          <a:p>
            <a:r>
              <a:rPr lang="en-CH" dirty="0"/>
              <a:t>Mechanical and electrical requirements have been discussed and agreed upon with the technical coordination and I&amp;I</a:t>
            </a:r>
          </a:p>
          <a:p>
            <a:pPr lvl="1"/>
            <a:r>
              <a:rPr lang="en-CH" dirty="0"/>
              <a:t>Room, racks, power &amp; cooling for DAQ/SC underground is sufficient ; power &amp; cooling for DAQ/SC on surface is scarse , but sufficient</a:t>
            </a:r>
          </a:p>
          <a:p>
            <a:pPr lvl="1"/>
            <a:r>
              <a:rPr lang="en-CH" dirty="0"/>
              <a:t>The DAQ is electrically decoupled from the VD, in order to avoid any noise injection</a:t>
            </a:r>
          </a:p>
          <a:p>
            <a:pPr lvl="1"/>
            <a:r>
              <a:rPr lang="en-CH" dirty="0"/>
              <a:t>The SC equipment is partially on detector ground; any connection to equipment on building ground is electrically decoupled</a:t>
            </a:r>
          </a:p>
        </p:txBody>
      </p:sp>
    </p:spTree>
    <p:extLst>
      <p:ext uri="{BB962C8B-B14F-4D97-AF65-F5344CB8AC3E}">
        <p14:creationId xmlns:p14="http://schemas.microsoft.com/office/powerpoint/2010/main" val="838279958"/>
      </p:ext>
    </p:extLst>
  </p:cSld>
  <p:clrMapOvr>
    <a:masterClrMapping/>
  </p:clrMapOvr>
</p:sld>
</file>

<file path=ppt/theme/theme1.xml><?xml version="1.0" encoding="utf-8"?>
<a:theme xmlns:a="http://schemas.openxmlformats.org/drawingml/2006/main" name="ThinLineVTI">
  <a:themeElements>
    <a:clrScheme name="AnalogousFromDarkSeedLeftStep">
      <a:dk1>
        <a:srgbClr val="000000"/>
      </a:dk1>
      <a:lt1>
        <a:srgbClr val="FFFFFF"/>
      </a:lt1>
      <a:dk2>
        <a:srgbClr val="213A21"/>
      </a:dk2>
      <a:lt2>
        <a:srgbClr val="E8E4E2"/>
      </a:lt2>
      <a:accent1>
        <a:srgbClr val="23ADE0"/>
      </a:accent1>
      <a:accent2>
        <a:srgbClr val="14B59D"/>
      </a:accent2>
      <a:accent3>
        <a:srgbClr val="20B762"/>
      </a:accent3>
      <a:accent4>
        <a:srgbClr val="14BB17"/>
      </a:accent4>
      <a:accent5>
        <a:srgbClr val="5DB620"/>
      </a:accent5>
      <a:accent6>
        <a:srgbClr val="90AC13"/>
      </a:accent6>
      <a:hlink>
        <a:srgbClr val="479130"/>
      </a:hlink>
      <a:folHlink>
        <a:srgbClr val="7F7F7F"/>
      </a:folHlink>
    </a:clrScheme>
    <a:fontScheme name="Custom 3">
      <a:majorFont>
        <a:latin typeface="Source Sans Pro Light"/>
        <a:ea typeface=""/>
        <a:cs typeface=""/>
      </a:majorFont>
      <a:minorFont>
        <a:latin typeface="Source Sans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inLineVTI" id="{DA2A884B-D36C-4F63-9FE8-3C89F2B99A40}" vid="{62C1F77B-42AE-47B9-869B-5CE48C8ED8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497</Words>
  <Application>Microsoft Macintosh PowerPoint</Application>
  <PresentationFormat>Widescreen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 Light</vt:lpstr>
      <vt:lpstr>Source Sans Pro</vt:lpstr>
      <vt:lpstr>Source Sans Pro Light</vt:lpstr>
      <vt:lpstr>ThinLineVTI</vt:lpstr>
      <vt:lpstr>Summary</vt:lpstr>
      <vt:lpstr>Charge Questions</vt:lpstr>
      <vt:lpstr>Are the requirements documented and reasonable? </vt:lpstr>
      <vt:lpstr>Is the scope understood? Is there a team in place? Which institutions are interested?</vt:lpstr>
      <vt:lpstr>Is the design concept reasonable and feasible? Have appropriate mechanical and electrical calculations been performed?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</dc:title>
  <dc:creator>Giovanna Lehmann Miotto</dc:creator>
  <cp:lastModifiedBy>Giovanna Lehmann Miotto</cp:lastModifiedBy>
  <cp:revision>6</cp:revision>
  <dcterms:created xsi:type="dcterms:W3CDTF">2021-06-13T13:19:34Z</dcterms:created>
  <dcterms:modified xsi:type="dcterms:W3CDTF">2021-06-14T13:55:59Z</dcterms:modified>
</cp:coreProperties>
</file>