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5"/>
  </p:notesMasterIdLst>
  <p:handoutMasterIdLst>
    <p:handoutMasterId r:id="rId16"/>
  </p:handoutMasterIdLst>
  <p:sldIdLst>
    <p:sldId id="256" r:id="rId3"/>
    <p:sldId id="274" r:id="rId4"/>
    <p:sldId id="275" r:id="rId5"/>
    <p:sldId id="276" r:id="rId6"/>
    <p:sldId id="281" r:id="rId7"/>
    <p:sldId id="272" r:id="rId8"/>
    <p:sldId id="282" r:id="rId9"/>
    <p:sldId id="283" r:id="rId10"/>
    <p:sldId id="284" r:id="rId11"/>
    <p:sldId id="285" r:id="rId12"/>
    <p:sldId id="286" r:id="rId13"/>
    <p:sldId id="271"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720" userDrawn="1">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A8E1"/>
    <a:srgbClr val="E95125"/>
    <a:srgbClr val="F37C23"/>
    <a:srgbClr val="3C5A77"/>
    <a:srgbClr val="BC5F2B"/>
    <a:srgbClr val="32547A"/>
    <a:srgbClr val="B8561A"/>
    <a:srgbClr val="B65A1F"/>
    <a:srgbClr val="5680AB"/>
    <a:srgbClr val="7A7A7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43" autoAdjust="0"/>
    <p:restoredTop sz="94694"/>
  </p:normalViewPr>
  <p:slideViewPr>
    <p:cSldViewPr snapToGrid="0" snapToObjects="1">
      <p:cViewPr varScale="1">
        <p:scale>
          <a:sx n="117" d="100"/>
          <a:sy n="117" d="100"/>
        </p:scale>
        <p:origin x="2560" y="168"/>
      </p:cViewPr>
      <p:guideLst>
        <p:guide orient="horz" pos="4204"/>
        <p:guide orient="horz" pos="720"/>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5/27/21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5/27/21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dirty="0"/>
              <a:t>Click to edit Master title style</a:t>
            </a:r>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pic>
        <p:nvPicPr>
          <p:cNvPr id="5" name="Picture 4" descr="A picture containing drawing&#10;&#10;Description automatically generated">
            <a:extLst>
              <a:ext uri="{FF2B5EF4-FFF2-40B4-BE49-F238E27FC236}">
                <a16:creationId xmlns:a16="http://schemas.microsoft.com/office/drawing/2014/main" id="{377CEB35-9578-B747-9B63-51C7FB769B2E}"/>
              </a:ext>
            </a:extLst>
          </p:cNvPr>
          <p:cNvPicPr>
            <a:picLocks noChangeAspect="1"/>
          </p:cNvPicPr>
          <p:nvPr userDrawn="1"/>
        </p:nvPicPr>
        <p:blipFill>
          <a:blip r:embed="rId2"/>
          <a:stretch>
            <a:fillRect/>
          </a:stretch>
        </p:blipFill>
        <p:spPr>
          <a:xfrm>
            <a:off x="5270354" y="5788822"/>
            <a:ext cx="1963345" cy="1059017"/>
          </a:xfrm>
          <a:prstGeom prst="rect">
            <a:avLst/>
          </a:prstGeom>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556502" y="0"/>
            <a:ext cx="8229600" cy="647102"/>
          </a:xfrm>
          <a:prstGeom prst="rect">
            <a:avLst/>
          </a:prstGeom>
        </p:spPr>
        <p:txBody>
          <a:bodyPr vert="horz" lIns="0" tIns="0" rIns="0" bIns="0">
            <a:normAutofit/>
          </a:bodyPr>
          <a:lstStyle>
            <a:lvl1pPr algn="ctr">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75557" y="708709"/>
            <a:ext cx="8981733" cy="5597497"/>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1188120"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9" name="Footer Placeholder 4"/>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581250" y="-23180"/>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1098668"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3" name="Text Placeholder 2">
            <a:extLst>
              <a:ext uri="{FF2B5EF4-FFF2-40B4-BE49-F238E27FC236}">
                <a16:creationId xmlns:a16="http://schemas.microsoft.com/office/drawing/2014/main" id="{2BB9AC23-5ED3-764D-BA72-9135C7CEF14B}"/>
              </a:ext>
            </a:extLst>
          </p:cNvPr>
          <p:cNvSpPr>
            <a:spLocks noGrp="1"/>
          </p:cNvSpPr>
          <p:nvPr>
            <p:ph type="body" sz="quarter" idx="10"/>
          </p:nvPr>
        </p:nvSpPr>
        <p:spPr>
          <a:xfrm>
            <a:off x="173746" y="730456"/>
            <a:ext cx="8850984" cy="5580891"/>
          </a:xfrm>
          <a:prstGeom prst="rect">
            <a:avLst/>
          </a:prstGeom>
        </p:spPr>
        <p:txBody>
          <a:bodyPr/>
          <a:lstStyle>
            <a:lvl1pPr>
              <a:defRPr sz="2400" baseline="0">
                <a:latin typeface="Helvetica" pitchFamily="2" charset="0"/>
              </a:defRPr>
            </a:lvl1pPr>
            <a:lvl2pPr marL="457200" indent="0">
              <a:buNone/>
              <a:defRPr/>
            </a:lvl2pPr>
          </a:lstStyle>
          <a:p>
            <a:pPr lvl="0"/>
            <a:r>
              <a:rPr lang="en-US" dirty="0"/>
              <a:t>Click to edit Master text styles</a:t>
            </a:r>
          </a:p>
        </p:txBody>
      </p:sp>
      <p:sp>
        <p:nvSpPr>
          <p:cNvPr id="11" name="Footer Placeholder 4">
            <a:extLst>
              <a:ext uri="{FF2B5EF4-FFF2-40B4-BE49-F238E27FC236}">
                <a16:creationId xmlns:a16="http://schemas.microsoft.com/office/drawing/2014/main" id="{E9F807A8-4BA4-824D-BC23-02E7D413BB52}"/>
              </a:ext>
            </a:extLst>
          </p:cNvPr>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Tree>
    <p:extLst>
      <p:ext uri="{BB962C8B-B14F-4D97-AF65-F5344CB8AC3E}">
        <p14:creationId xmlns:p14="http://schemas.microsoft.com/office/powerpoint/2010/main" val="148206358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20" y="6549548"/>
            <a:ext cx="1114867" cy="183420"/>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rPr>
              <a:t>28 May 2021</a:t>
            </a:r>
            <a:endParaRPr lang="en-US" dirty="0">
              <a:latin typeface="Helvetica"/>
              <a:cs typeface="Helvetica"/>
            </a:endParaRPr>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sp>
        <p:nvSpPr>
          <p:cNvPr id="9" name="Footer Placeholder 4">
            <a:extLst>
              <a:ext uri="{FF2B5EF4-FFF2-40B4-BE49-F238E27FC236}">
                <a16:creationId xmlns:a16="http://schemas.microsoft.com/office/drawing/2014/main" id="{CAD98CF5-3D71-1D4D-8420-D9B839897976}"/>
              </a:ext>
            </a:extLst>
          </p:cNvPr>
          <p:cNvSpPr>
            <a:spLocks noGrp="1"/>
          </p:cNvSpPr>
          <p:nvPr>
            <p:ph type="ftr" sz="quarter" idx="3"/>
          </p:nvPr>
        </p:nvSpPr>
        <p:spPr>
          <a:xfrm>
            <a:off x="2156791" y="6549548"/>
            <a:ext cx="4070305"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10" name="Picture 9" descr="A picture containing drawing&#10;&#10;Description automatically generated">
            <a:extLst>
              <a:ext uri="{FF2B5EF4-FFF2-40B4-BE49-F238E27FC236}">
                <a16:creationId xmlns:a16="http://schemas.microsoft.com/office/drawing/2014/main" id="{E24A7AB7-5D62-D04D-854E-5A7D3585FDB6}"/>
              </a:ext>
            </a:extLst>
          </p:cNvPr>
          <p:cNvPicPr>
            <a:picLocks noChangeAspect="1"/>
          </p:cNvPicPr>
          <p:nvPr userDrawn="1"/>
        </p:nvPicPr>
        <p:blipFill>
          <a:blip r:embed="rId5"/>
          <a:stretch>
            <a:fillRect/>
          </a:stretch>
        </p:blipFill>
        <p:spPr>
          <a:xfrm>
            <a:off x="7218825" y="6416919"/>
            <a:ext cx="817735" cy="441081"/>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dms.cern.ch/document/2590797"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Bottom Electronics Overview and Requirements</a:t>
            </a:r>
          </a:p>
        </p:txBody>
      </p:sp>
      <p:sp>
        <p:nvSpPr>
          <p:cNvPr id="3" name="Text Placeholder 2"/>
          <p:cNvSpPr>
            <a:spLocks noGrp="1"/>
          </p:cNvSpPr>
          <p:nvPr>
            <p:ph type="body" sz="quarter" idx="10"/>
          </p:nvPr>
        </p:nvSpPr>
        <p:spPr>
          <a:xfrm>
            <a:off x="440171" y="2696827"/>
            <a:ext cx="8221663" cy="1721069"/>
          </a:xfrm>
        </p:spPr>
        <p:txBody>
          <a:bodyPr/>
          <a:lstStyle/>
          <a:p>
            <a:endParaRPr lang="en-GB" dirty="0"/>
          </a:p>
          <a:p>
            <a:endParaRPr lang="en-GB" dirty="0"/>
          </a:p>
          <a:p>
            <a:r>
              <a:rPr lang="en-GB" dirty="0"/>
              <a:t>Cheng-Ju Lin  (Lawrence Berkeley National Lab)</a:t>
            </a:r>
          </a:p>
          <a:p>
            <a:endParaRPr lang="en-GB" dirty="0"/>
          </a:p>
          <a:p>
            <a:r>
              <a:rPr lang="en-GB" dirty="0"/>
              <a:t>Conceptual Design Review for Bottom CRP Electronics (FD2-VD)</a:t>
            </a:r>
          </a:p>
          <a:p>
            <a:r>
              <a:rPr lang="en-GB" dirty="0"/>
              <a:t>28 May 2021</a:t>
            </a: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10</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510308"/>
            <a:ext cx="9144000" cy="5141828"/>
          </a:xfrm>
        </p:spPr>
        <p:txBody>
          <a:bodyPr/>
          <a:lstStyle/>
          <a:p>
            <a:r>
              <a:rPr lang="en-US" sz="2000" dirty="0"/>
              <a:t>Additional requirements or specifications under consideration at the CE Consortium level</a:t>
            </a:r>
          </a:p>
          <a:p>
            <a:r>
              <a:rPr lang="en-US" sz="2000" dirty="0"/>
              <a:t>Listing sample requirements here. See </a:t>
            </a:r>
            <a:r>
              <a:rPr lang="en-US" sz="2000" dirty="0">
                <a:hlinkClick r:id="rId2"/>
              </a:rPr>
              <a:t>EDMS#2590797 </a:t>
            </a:r>
            <a:r>
              <a:rPr lang="en-US" sz="2000" dirty="0"/>
              <a:t>for a complete list</a:t>
            </a:r>
          </a:p>
          <a:p>
            <a:r>
              <a:rPr lang="en-US" sz="2000" dirty="0"/>
              <a:t>Data transmission:</a:t>
            </a:r>
          </a:p>
          <a:p>
            <a:pPr marL="742950" lvl="1" indent="-285750">
              <a:buFontTx/>
              <a:buChar char="-"/>
            </a:pPr>
            <a:r>
              <a:rPr lang="en-US" sz="1600" dirty="0">
                <a:solidFill>
                  <a:srgbClr val="6FA8E1"/>
                </a:solidFill>
              </a:rPr>
              <a:t>FEMB can drive signal over cold cable &gt; 25m (open eye diagram)</a:t>
            </a:r>
          </a:p>
          <a:p>
            <a:r>
              <a:rPr lang="en-US" sz="2000" dirty="0"/>
              <a:t>ADC linearity requirements: </a:t>
            </a:r>
            <a:r>
              <a:rPr lang="en-US" sz="1600" dirty="0">
                <a:solidFill>
                  <a:srgbClr val="6FA8E1"/>
                </a:solidFill>
              </a:rPr>
              <a:t>INL, DNL and ENOB</a:t>
            </a:r>
          </a:p>
          <a:p>
            <a:r>
              <a:rPr lang="en-US" sz="2000" dirty="0"/>
              <a:t>Warm interface crates, WIB, and PTC requirements:</a:t>
            </a:r>
          </a:p>
          <a:p>
            <a:pPr marL="800100" lvl="1" indent="-342900">
              <a:buFontTx/>
              <a:buChar char="-"/>
            </a:pPr>
            <a:r>
              <a:rPr lang="en-US" sz="1600" dirty="0">
                <a:solidFill>
                  <a:srgbClr val="6FA8E1"/>
                </a:solidFill>
              </a:rPr>
              <a:t>WIB calibration</a:t>
            </a:r>
          </a:p>
          <a:p>
            <a:pPr marL="800100" lvl="1" indent="-342900">
              <a:buFontTx/>
              <a:buChar char="-"/>
            </a:pPr>
            <a:r>
              <a:rPr lang="en-US" sz="1600" dirty="0">
                <a:solidFill>
                  <a:srgbClr val="6FA8E1"/>
                </a:solidFill>
              </a:rPr>
              <a:t>Clock jitter from WIB to FEMB</a:t>
            </a:r>
          </a:p>
          <a:p>
            <a:pPr marL="800100" lvl="1" indent="-342900">
              <a:buFontTx/>
              <a:buChar char="-"/>
            </a:pPr>
            <a:r>
              <a:rPr lang="en-US" sz="1600" dirty="0">
                <a:solidFill>
                  <a:srgbClr val="6FA8E1"/>
                </a:solidFill>
              </a:rPr>
              <a:t>PTC output voltage ripple, etc.</a:t>
            </a:r>
          </a:p>
          <a:p>
            <a:r>
              <a:rPr lang="en-US" sz="2000" dirty="0"/>
              <a:t>Power supply requirements:</a:t>
            </a:r>
          </a:p>
          <a:p>
            <a:pPr marL="800100" lvl="1" indent="-342900">
              <a:buFontTx/>
              <a:buChar char="-"/>
            </a:pPr>
            <a:r>
              <a:rPr lang="en-US" sz="1600" dirty="0">
                <a:solidFill>
                  <a:srgbClr val="6FA8E1"/>
                </a:solidFill>
              </a:rPr>
              <a:t>Current and voltage requirements</a:t>
            </a:r>
          </a:p>
          <a:p>
            <a:pPr marL="800100" lvl="1" indent="-342900">
              <a:buFontTx/>
              <a:buChar char="-"/>
            </a:pPr>
            <a:r>
              <a:rPr lang="en-US" sz="1600" dirty="0">
                <a:solidFill>
                  <a:srgbClr val="6FA8E1"/>
                </a:solidFill>
              </a:rPr>
              <a:t>Noise ripple, V/I readback rate, etc.</a:t>
            </a:r>
            <a:endParaRPr lang="en-US" sz="2000" dirty="0">
              <a:solidFill>
                <a:srgbClr val="6FA8E1"/>
              </a:solidFill>
            </a:endParaRPr>
          </a:p>
          <a:p>
            <a:r>
              <a:rPr lang="en-US" sz="2000" dirty="0"/>
              <a:t>Offline physics requirements:</a:t>
            </a:r>
          </a:p>
          <a:p>
            <a:pPr marL="800100" lvl="1" indent="-342900">
              <a:buFontTx/>
              <a:buChar char="-"/>
            </a:pPr>
            <a:r>
              <a:rPr lang="en-US" sz="1600" dirty="0">
                <a:solidFill>
                  <a:srgbClr val="6FA8E1"/>
                </a:solidFill>
              </a:rPr>
              <a:t>ADC overflow logic</a:t>
            </a:r>
          </a:p>
          <a:p>
            <a:pPr marL="800100" lvl="1" indent="-342900">
              <a:buFontTx/>
              <a:buChar char="-"/>
            </a:pPr>
            <a:r>
              <a:rPr lang="en-US" sz="1600" dirty="0">
                <a:solidFill>
                  <a:srgbClr val="6FA8E1"/>
                </a:solidFill>
              </a:rPr>
              <a:t>Double pulse resolution</a:t>
            </a:r>
          </a:p>
          <a:p>
            <a:pPr marL="800100" lvl="1" indent="-342900">
              <a:buFontTx/>
              <a:buChar char="-"/>
            </a:pPr>
            <a:r>
              <a:rPr lang="en-US" sz="1600" dirty="0">
                <a:solidFill>
                  <a:srgbClr val="6FA8E1"/>
                </a:solidFill>
              </a:rPr>
              <a:t>Saturation recovery</a:t>
            </a:r>
          </a:p>
          <a:p>
            <a:pPr marL="800100" lvl="1" indent="-342900">
              <a:buFontTx/>
              <a:buChar char="-"/>
            </a:pPr>
            <a:r>
              <a:rPr lang="en-US" sz="1600" dirty="0">
                <a:solidFill>
                  <a:srgbClr val="6FA8E1"/>
                </a:solidFill>
              </a:rPr>
              <a:t>Channel-to-channel cross talk, etc.</a:t>
            </a:r>
          </a:p>
          <a:p>
            <a:endParaRPr lang="en-US" sz="1600" dirty="0"/>
          </a:p>
          <a:p>
            <a:endParaRPr lang="en-US" sz="1600" dirty="0"/>
          </a:p>
          <a:p>
            <a:endParaRPr lang="en-US" sz="2000" dirty="0"/>
          </a:p>
          <a:p>
            <a:endParaRPr lang="en-US" sz="2000" dirty="0"/>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Tree>
    <p:extLst>
      <p:ext uri="{BB962C8B-B14F-4D97-AF65-F5344CB8AC3E}">
        <p14:creationId xmlns:p14="http://schemas.microsoft.com/office/powerpoint/2010/main" val="3245978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2509278" y="0"/>
            <a:ext cx="8172577" cy="647102"/>
          </a:xfrm>
        </p:spPr>
        <p:txBody>
          <a:bodyPr/>
          <a:lstStyle/>
          <a:p>
            <a:r>
              <a:rPr lang="en-US" sz="3200" dirty="0"/>
              <a:t>Bottom CE Risks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11</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647102"/>
            <a:ext cx="9144000" cy="5141828"/>
          </a:xfrm>
        </p:spPr>
        <p:txBody>
          <a:bodyPr/>
          <a:lstStyle/>
          <a:p>
            <a:r>
              <a:rPr lang="en-US" sz="2000" dirty="0"/>
              <a:t>Have started to evaluate bottom CE risks and mitigation plans</a:t>
            </a:r>
          </a:p>
          <a:p>
            <a:pPr marL="0" indent="0">
              <a:buNone/>
            </a:pPr>
            <a:endParaRPr lang="en-US" sz="2000" dirty="0"/>
          </a:p>
          <a:p>
            <a:r>
              <a:rPr lang="en-US" sz="2000" dirty="0"/>
              <a:t>A number of risks are already opened in the Fermilab risk registry</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Will continue to define and refine risks associated with Bottom CE in the coming months</a:t>
            </a:r>
            <a:endParaRPr lang="en-US" sz="1600" dirty="0"/>
          </a:p>
          <a:p>
            <a:endParaRPr lang="en-US" sz="1600" dirty="0"/>
          </a:p>
          <a:p>
            <a:endParaRPr lang="en-US" sz="2000" dirty="0"/>
          </a:p>
          <a:p>
            <a:endParaRPr lang="en-US" sz="2000" dirty="0"/>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12" name="Picture 11" descr="Graphical user interface, text, application&#10;&#10;Description automatically generated">
            <a:extLst>
              <a:ext uri="{FF2B5EF4-FFF2-40B4-BE49-F238E27FC236}">
                <a16:creationId xmlns:a16="http://schemas.microsoft.com/office/drawing/2014/main" id="{4DD4706E-426F-4443-A373-E61927ADD9CE}"/>
              </a:ext>
            </a:extLst>
          </p:cNvPr>
          <p:cNvPicPr>
            <a:picLocks noChangeAspect="1"/>
          </p:cNvPicPr>
          <p:nvPr/>
        </p:nvPicPr>
        <p:blipFill>
          <a:blip r:embed="rId2"/>
          <a:stretch>
            <a:fillRect/>
          </a:stretch>
        </p:blipFill>
        <p:spPr>
          <a:xfrm>
            <a:off x="332509" y="1891145"/>
            <a:ext cx="8607923" cy="17729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32363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085F5-6F43-3F46-A737-D718A7E9F61D}"/>
              </a:ext>
            </a:extLst>
          </p:cNvPr>
          <p:cNvSpPr>
            <a:spLocks noGrp="1"/>
          </p:cNvSpPr>
          <p:nvPr>
            <p:ph type="title"/>
          </p:nvPr>
        </p:nvSpPr>
        <p:spPr>
          <a:xfrm>
            <a:off x="3005865" y="0"/>
            <a:ext cx="2687467" cy="647102"/>
          </a:xfrm>
        </p:spPr>
        <p:txBody>
          <a:bodyPr/>
          <a:lstStyle/>
          <a:p>
            <a:r>
              <a:rPr lang="en-US" dirty="0"/>
              <a:t>Summary</a:t>
            </a:r>
          </a:p>
        </p:txBody>
      </p:sp>
      <p:sp>
        <p:nvSpPr>
          <p:cNvPr id="3" name="Date Placeholder 2">
            <a:extLst>
              <a:ext uri="{FF2B5EF4-FFF2-40B4-BE49-F238E27FC236}">
                <a16:creationId xmlns:a16="http://schemas.microsoft.com/office/drawing/2014/main" id="{CD3BCF1B-BB25-F548-A76C-9B3FBE090AD4}"/>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Footer Placeholder 3">
            <a:extLst>
              <a:ext uri="{FF2B5EF4-FFF2-40B4-BE49-F238E27FC236}">
                <a16:creationId xmlns:a16="http://schemas.microsoft.com/office/drawing/2014/main" id="{DE6538BF-69F6-8B45-9552-717D4C70B707}"/>
              </a:ext>
            </a:extLst>
          </p:cNvPr>
          <p:cNvSpPr>
            <a:spLocks noGrp="1"/>
          </p:cNvSpPr>
          <p:nvPr>
            <p:ph type="ftr" sz="quarter" idx="3"/>
          </p:nvPr>
        </p:nvSpPr>
        <p:spPr>
          <a:xfrm>
            <a:off x="2156791" y="6549548"/>
            <a:ext cx="4070305" cy="158697"/>
          </a:xfrm>
        </p:spPr>
        <p:txBody>
          <a:bodyPr/>
          <a:lstStyle/>
          <a:p>
            <a:pPr>
              <a:defRPr/>
            </a:pPr>
            <a:r>
              <a:rPr lang="de-DE"/>
              <a:t>Cheng-Ju Lin </a:t>
            </a:r>
            <a:endParaRPr lang="en-US" dirty="0"/>
          </a:p>
        </p:txBody>
      </p:sp>
      <p:sp>
        <p:nvSpPr>
          <p:cNvPr id="5" name="Slide Number Placeholder 4">
            <a:extLst>
              <a:ext uri="{FF2B5EF4-FFF2-40B4-BE49-F238E27FC236}">
                <a16:creationId xmlns:a16="http://schemas.microsoft.com/office/drawing/2014/main" id="{D75987EB-1939-9C41-9B09-6BF7C4C03EC0}"/>
              </a:ext>
            </a:extLst>
          </p:cNvPr>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sp>
        <p:nvSpPr>
          <p:cNvPr id="6" name="Text Placeholder 5">
            <a:extLst>
              <a:ext uri="{FF2B5EF4-FFF2-40B4-BE49-F238E27FC236}">
                <a16:creationId xmlns:a16="http://schemas.microsoft.com/office/drawing/2014/main" id="{D8B924B8-0375-7348-8386-E492E7D4DAB7}"/>
              </a:ext>
            </a:extLst>
          </p:cNvPr>
          <p:cNvSpPr>
            <a:spLocks noGrp="1"/>
          </p:cNvSpPr>
          <p:nvPr>
            <p:ph type="body" sz="quarter" idx="10"/>
          </p:nvPr>
        </p:nvSpPr>
        <p:spPr>
          <a:xfrm>
            <a:off x="180110" y="638554"/>
            <a:ext cx="8672946" cy="5580891"/>
          </a:xfrm>
        </p:spPr>
        <p:txBody>
          <a:bodyPr/>
          <a:lstStyle/>
          <a:p>
            <a:r>
              <a:rPr lang="en-US" dirty="0"/>
              <a:t>FD1-HD readout electronics can be used to readout CRPs with “minimal” modifications</a:t>
            </a:r>
          </a:p>
          <a:p>
            <a:r>
              <a:rPr lang="en-US" dirty="0"/>
              <a:t>Scope of the Bottom CE subproject is well defined. Some interface issues with other Consortia will need to be ironed out soon</a:t>
            </a:r>
          </a:p>
          <a:p>
            <a:r>
              <a:rPr lang="en-US" dirty="0"/>
              <a:t>A joint FD1 and FD2 team of collaborators are contributing to the CE efforts</a:t>
            </a:r>
          </a:p>
          <a:p>
            <a:r>
              <a:rPr lang="en-US" dirty="0"/>
              <a:t>Most FD1-HD requirements are applicable for VD with some additional ones unique to VD </a:t>
            </a:r>
          </a:p>
          <a:p>
            <a:r>
              <a:rPr lang="en-US" dirty="0"/>
              <a:t>Also in discussion with I&amp;I to formulate the installation plan at SURF</a:t>
            </a:r>
          </a:p>
          <a:p>
            <a:r>
              <a:rPr lang="en-US" dirty="0"/>
              <a:t>System integration tests (See </a:t>
            </a:r>
            <a:r>
              <a:rPr lang="en-US" dirty="0" err="1"/>
              <a:t>Serhan</a:t>
            </a:r>
            <a:r>
              <a:rPr lang="en-US" dirty="0"/>
              <a:t> and Filippo’s talk) using the CERN cold box and NP02 to validate the design</a:t>
            </a:r>
          </a:p>
          <a:p>
            <a:r>
              <a:rPr lang="en-US" dirty="0"/>
              <a:t>See rest of the talks in </a:t>
            </a:r>
            <a:r>
              <a:rPr lang="en-US"/>
              <a:t>this Review </a:t>
            </a:r>
            <a:r>
              <a:rPr lang="en-US" dirty="0"/>
              <a:t>for more details</a:t>
            </a:r>
          </a:p>
        </p:txBody>
      </p:sp>
    </p:spTree>
    <p:extLst>
      <p:ext uri="{BB962C8B-B14F-4D97-AF65-F5344CB8AC3E}">
        <p14:creationId xmlns:p14="http://schemas.microsoft.com/office/powerpoint/2010/main" val="2020916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6AE97-66A9-F641-957E-378E37AFF6EB}"/>
              </a:ext>
            </a:extLst>
          </p:cNvPr>
          <p:cNvSpPr>
            <a:spLocks noGrp="1"/>
          </p:cNvSpPr>
          <p:nvPr>
            <p:ph type="title"/>
          </p:nvPr>
        </p:nvSpPr>
        <p:spPr/>
        <p:txBody>
          <a:bodyPr/>
          <a:lstStyle/>
          <a:p>
            <a:pPr algn="ctr"/>
            <a:r>
              <a:rPr lang="en-US" sz="3600" dirty="0"/>
              <a:t>Bottom Cold Electronics</a:t>
            </a:r>
          </a:p>
        </p:txBody>
      </p:sp>
      <p:sp>
        <p:nvSpPr>
          <p:cNvPr id="3" name="Date Placeholder 2">
            <a:extLst>
              <a:ext uri="{FF2B5EF4-FFF2-40B4-BE49-F238E27FC236}">
                <a16:creationId xmlns:a16="http://schemas.microsoft.com/office/drawing/2014/main" id="{60B5BE97-1FD4-714D-A661-F74368986278}"/>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CFA04D0D-421C-CB49-A633-F09E571BB121}"/>
              </a:ext>
            </a:extLst>
          </p:cNvPr>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
        <p:nvSpPr>
          <p:cNvPr id="6" name="Footer Placeholder 5">
            <a:extLst>
              <a:ext uri="{FF2B5EF4-FFF2-40B4-BE49-F238E27FC236}">
                <a16:creationId xmlns:a16="http://schemas.microsoft.com/office/drawing/2014/main" id="{D32C8F81-A590-434E-8F44-1B3741312305}"/>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7" name="Picture 6">
            <a:extLst>
              <a:ext uri="{FF2B5EF4-FFF2-40B4-BE49-F238E27FC236}">
                <a16:creationId xmlns:a16="http://schemas.microsoft.com/office/drawing/2014/main" id="{FB440C79-97EB-D247-B394-90BA209782E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9931" r="37193" b="5145"/>
          <a:stretch/>
        </p:blipFill>
        <p:spPr>
          <a:xfrm>
            <a:off x="0" y="623922"/>
            <a:ext cx="6045200" cy="3207951"/>
          </a:xfrm>
          <a:prstGeom prst="rect">
            <a:avLst/>
          </a:prstGeom>
        </p:spPr>
      </p:pic>
      <p:sp>
        <p:nvSpPr>
          <p:cNvPr id="5" name="Text Placeholder 4">
            <a:extLst>
              <a:ext uri="{FF2B5EF4-FFF2-40B4-BE49-F238E27FC236}">
                <a16:creationId xmlns:a16="http://schemas.microsoft.com/office/drawing/2014/main" id="{6ED1C01E-9A2B-C84E-A22F-02806D0A37B0}"/>
              </a:ext>
            </a:extLst>
          </p:cNvPr>
          <p:cNvSpPr>
            <a:spLocks noGrp="1"/>
          </p:cNvSpPr>
          <p:nvPr>
            <p:ph type="body" sz="quarter" idx="10"/>
          </p:nvPr>
        </p:nvSpPr>
        <p:spPr>
          <a:xfrm>
            <a:off x="1928907" y="3730449"/>
            <a:ext cx="7433734" cy="3652813"/>
          </a:xfrm>
        </p:spPr>
        <p:txBody>
          <a:bodyPr/>
          <a:lstStyle/>
          <a:p>
            <a:pPr marL="0" indent="0">
              <a:buNone/>
            </a:pPr>
            <a:r>
              <a:rPr lang="en-US" sz="2400" dirty="0"/>
              <a:t>Scope: </a:t>
            </a:r>
          </a:p>
          <a:p>
            <a:r>
              <a:rPr lang="en-US" sz="2400" dirty="0"/>
              <a:t>Responsible for the electronics to read out </a:t>
            </a:r>
            <a:r>
              <a:rPr lang="en-US" dirty="0"/>
              <a:t>80</a:t>
            </a:r>
            <a:r>
              <a:rPr lang="en-US" sz="2400" dirty="0"/>
              <a:t> CRPs at the bottom of the cryostat</a:t>
            </a:r>
          </a:p>
          <a:p>
            <a:r>
              <a:rPr lang="en-US" dirty="0"/>
              <a:t>Penetration and warm electronic crates</a:t>
            </a:r>
          </a:p>
          <a:p>
            <a:r>
              <a:rPr lang="en-US" dirty="0"/>
              <a:t>Power supplies (including bottom CRP bias and FC termination) and DDSS</a:t>
            </a:r>
          </a:p>
        </p:txBody>
      </p:sp>
      <p:sp>
        <p:nvSpPr>
          <p:cNvPr id="8" name="TextBox 7">
            <a:extLst>
              <a:ext uri="{FF2B5EF4-FFF2-40B4-BE49-F238E27FC236}">
                <a16:creationId xmlns:a16="http://schemas.microsoft.com/office/drawing/2014/main" id="{935ABBFC-2BB0-A846-97FF-89C2994B461D}"/>
              </a:ext>
            </a:extLst>
          </p:cNvPr>
          <p:cNvSpPr txBox="1"/>
          <p:nvPr/>
        </p:nvSpPr>
        <p:spPr>
          <a:xfrm>
            <a:off x="5223933" y="2878667"/>
            <a:ext cx="1083734" cy="397933"/>
          </a:xfrm>
          <a:prstGeom prst="rect">
            <a:avLst/>
          </a:prstGeom>
          <a:solidFill>
            <a:schemeClr val="bg1"/>
          </a:solidFill>
        </p:spPr>
        <p:txBody>
          <a:bodyPr wrap="square" rtlCol="0">
            <a:spAutoFit/>
          </a:bodyPr>
          <a:lstStyle/>
          <a:p>
            <a:endParaRPr lang="en-US" dirty="0"/>
          </a:p>
        </p:txBody>
      </p:sp>
      <p:sp>
        <p:nvSpPr>
          <p:cNvPr id="9" name="TextBox 8">
            <a:extLst>
              <a:ext uri="{FF2B5EF4-FFF2-40B4-BE49-F238E27FC236}">
                <a16:creationId xmlns:a16="http://schemas.microsoft.com/office/drawing/2014/main" id="{9F5D0B64-E271-EA4B-87F1-5BBFFAC3EF8C}"/>
              </a:ext>
            </a:extLst>
          </p:cNvPr>
          <p:cNvSpPr txBox="1"/>
          <p:nvPr/>
        </p:nvSpPr>
        <p:spPr>
          <a:xfrm rot="8499170">
            <a:off x="5712139" y="2527302"/>
            <a:ext cx="529164" cy="397933"/>
          </a:xfrm>
          <a:prstGeom prst="rect">
            <a:avLst/>
          </a:prstGeom>
          <a:solidFill>
            <a:schemeClr val="bg1"/>
          </a:solidFill>
        </p:spPr>
        <p:txBody>
          <a:bodyPr wrap="square" rtlCol="0">
            <a:spAutoFit/>
          </a:bodyPr>
          <a:lstStyle/>
          <a:p>
            <a:endParaRPr lang="en-US" dirty="0"/>
          </a:p>
        </p:txBody>
      </p:sp>
      <p:sp>
        <p:nvSpPr>
          <p:cNvPr id="10" name="TextBox 9">
            <a:extLst>
              <a:ext uri="{FF2B5EF4-FFF2-40B4-BE49-F238E27FC236}">
                <a16:creationId xmlns:a16="http://schemas.microsoft.com/office/drawing/2014/main" id="{E4BCC9F0-BEB2-4E4E-B097-584F02F2C8CE}"/>
              </a:ext>
            </a:extLst>
          </p:cNvPr>
          <p:cNvSpPr txBox="1"/>
          <p:nvPr/>
        </p:nvSpPr>
        <p:spPr>
          <a:xfrm rot="20602748">
            <a:off x="3835398" y="2921112"/>
            <a:ext cx="1284134" cy="338554"/>
          </a:xfrm>
          <a:prstGeom prst="rect">
            <a:avLst/>
          </a:prstGeom>
          <a:solidFill>
            <a:schemeClr val="bg1"/>
          </a:solidFill>
        </p:spPr>
        <p:txBody>
          <a:bodyPr wrap="none" rtlCol="0">
            <a:spAutoFit/>
          </a:bodyPr>
          <a:lstStyle/>
          <a:p>
            <a:r>
              <a:rPr lang="en-US" sz="1600" b="1" dirty="0"/>
              <a:t>Bottom CRPs</a:t>
            </a:r>
          </a:p>
        </p:txBody>
      </p:sp>
    </p:spTree>
    <p:extLst>
      <p:ext uri="{BB962C8B-B14F-4D97-AF65-F5344CB8AC3E}">
        <p14:creationId xmlns:p14="http://schemas.microsoft.com/office/powerpoint/2010/main" val="507862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6AE97-66A9-F641-957E-378E37AFF6EB}"/>
              </a:ext>
            </a:extLst>
          </p:cNvPr>
          <p:cNvSpPr>
            <a:spLocks noGrp="1"/>
          </p:cNvSpPr>
          <p:nvPr>
            <p:ph type="title"/>
          </p:nvPr>
        </p:nvSpPr>
        <p:spPr/>
        <p:txBody>
          <a:bodyPr/>
          <a:lstStyle/>
          <a:p>
            <a:pPr algn="ctr"/>
            <a:r>
              <a:rPr lang="en-US" sz="3600" dirty="0"/>
              <a:t>Bottom Cold Electronics</a:t>
            </a:r>
          </a:p>
        </p:txBody>
      </p:sp>
      <p:sp>
        <p:nvSpPr>
          <p:cNvPr id="3" name="Date Placeholder 2">
            <a:extLst>
              <a:ext uri="{FF2B5EF4-FFF2-40B4-BE49-F238E27FC236}">
                <a16:creationId xmlns:a16="http://schemas.microsoft.com/office/drawing/2014/main" id="{60B5BE97-1FD4-714D-A661-F74368986278}"/>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CFA04D0D-421C-CB49-A633-F09E571BB121}"/>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sp>
        <p:nvSpPr>
          <p:cNvPr id="5" name="Text Placeholder 4">
            <a:extLst>
              <a:ext uri="{FF2B5EF4-FFF2-40B4-BE49-F238E27FC236}">
                <a16:creationId xmlns:a16="http://schemas.microsoft.com/office/drawing/2014/main" id="{6ED1C01E-9A2B-C84E-A22F-02806D0A37B0}"/>
              </a:ext>
            </a:extLst>
          </p:cNvPr>
          <p:cNvSpPr>
            <a:spLocks noGrp="1"/>
          </p:cNvSpPr>
          <p:nvPr>
            <p:ph type="body" sz="quarter" idx="10"/>
          </p:nvPr>
        </p:nvSpPr>
        <p:spPr>
          <a:xfrm>
            <a:off x="146508" y="423731"/>
            <a:ext cx="8997492" cy="5580891"/>
          </a:xfrm>
        </p:spPr>
        <p:txBody>
          <a:bodyPr/>
          <a:lstStyle/>
          <a:p>
            <a:r>
              <a:rPr lang="en-US" sz="1800" dirty="0"/>
              <a:t>CE requirements are similar between HD and VD</a:t>
            </a:r>
          </a:p>
          <a:p>
            <a:r>
              <a:rPr lang="en-US" sz="1800" dirty="0"/>
              <a:t>Final version for FD1-HD will also be the ~version for FD2-VD</a:t>
            </a:r>
          </a:p>
          <a:p>
            <a:r>
              <a:rPr lang="en-US" sz="1800" dirty="0"/>
              <a:t>Frontend motherboard (FEMB) with 3 types of ASICs to readout CRP strips</a:t>
            </a:r>
          </a:p>
          <a:p>
            <a:r>
              <a:rPr lang="en-US" sz="1800" dirty="0"/>
              <a:t>FEMB mounted on the CRP to minimize noise. Digitized signal sent over long (~25m) cable to the warm electronics on top of the cryostat</a:t>
            </a:r>
          </a:p>
        </p:txBody>
      </p:sp>
      <p:sp>
        <p:nvSpPr>
          <p:cNvPr id="6" name="Footer Placeholder 5">
            <a:extLst>
              <a:ext uri="{FF2B5EF4-FFF2-40B4-BE49-F238E27FC236}">
                <a16:creationId xmlns:a16="http://schemas.microsoft.com/office/drawing/2014/main" id="{D32C8F81-A590-434E-8F44-1B3741312305}"/>
              </a:ext>
            </a:extLst>
          </p:cNvPr>
          <p:cNvSpPr>
            <a:spLocks noGrp="1"/>
          </p:cNvSpPr>
          <p:nvPr>
            <p:ph type="ftr" sz="quarter" idx="3"/>
          </p:nvPr>
        </p:nvSpPr>
        <p:spPr/>
        <p:txBody>
          <a:bodyPr/>
          <a:lstStyle/>
          <a:p>
            <a:pPr>
              <a:defRPr/>
            </a:pPr>
            <a:r>
              <a:rPr lang="de-DE"/>
              <a:t>CRP and Bottom CE Interface</a:t>
            </a:r>
            <a:endParaRPr lang="en-US" dirty="0"/>
          </a:p>
        </p:txBody>
      </p:sp>
      <p:pic>
        <p:nvPicPr>
          <p:cNvPr id="7" name="Picture 6">
            <a:extLst>
              <a:ext uri="{FF2B5EF4-FFF2-40B4-BE49-F238E27FC236}">
                <a16:creationId xmlns:a16="http://schemas.microsoft.com/office/drawing/2014/main" id="{2C8664B6-FDDD-B14F-B5C4-2C0F6746AC1A}"/>
              </a:ext>
            </a:extLst>
          </p:cNvPr>
          <p:cNvPicPr>
            <a:picLocks noChangeAspect="1"/>
          </p:cNvPicPr>
          <p:nvPr/>
        </p:nvPicPr>
        <p:blipFill>
          <a:blip r:embed="rId2"/>
          <a:stretch>
            <a:fillRect/>
          </a:stretch>
        </p:blipFill>
        <p:spPr>
          <a:xfrm>
            <a:off x="4377184" y="2476606"/>
            <a:ext cx="4381228" cy="3263794"/>
          </a:xfrm>
          <a:prstGeom prst="rect">
            <a:avLst/>
          </a:prstGeom>
        </p:spPr>
      </p:pic>
      <p:pic>
        <p:nvPicPr>
          <p:cNvPr id="9" name="Picture 8">
            <a:extLst>
              <a:ext uri="{FF2B5EF4-FFF2-40B4-BE49-F238E27FC236}">
                <a16:creationId xmlns:a16="http://schemas.microsoft.com/office/drawing/2014/main" id="{F0597298-9980-3F4D-AF97-A2F11FCDE1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946302" y="1971836"/>
            <a:ext cx="2280605" cy="2173467"/>
          </a:xfrm>
          <a:prstGeom prst="rect">
            <a:avLst/>
          </a:prstGeom>
        </p:spPr>
      </p:pic>
      <p:sp>
        <p:nvSpPr>
          <p:cNvPr id="10" name="TextBox 9">
            <a:extLst>
              <a:ext uri="{FF2B5EF4-FFF2-40B4-BE49-F238E27FC236}">
                <a16:creationId xmlns:a16="http://schemas.microsoft.com/office/drawing/2014/main" id="{2ACD2813-F8B7-9F4A-9D75-57628A19BFD0}"/>
              </a:ext>
            </a:extLst>
          </p:cNvPr>
          <p:cNvSpPr txBox="1"/>
          <p:nvPr/>
        </p:nvSpPr>
        <p:spPr>
          <a:xfrm>
            <a:off x="840531" y="4272626"/>
            <a:ext cx="2722128" cy="523220"/>
          </a:xfrm>
          <a:prstGeom prst="rect">
            <a:avLst/>
          </a:prstGeom>
          <a:noFill/>
        </p:spPr>
        <p:txBody>
          <a:bodyPr wrap="square" rtlCol="0">
            <a:spAutoFit/>
          </a:bodyPr>
          <a:lstStyle/>
          <a:p>
            <a:r>
              <a:rPr lang="en-US" sz="1400" dirty="0">
                <a:solidFill>
                  <a:srgbClr val="6FA8E1"/>
                </a:solidFill>
              </a:rPr>
              <a:t>Monolithic FEMB with 3-ASICs : </a:t>
            </a:r>
            <a:r>
              <a:rPr lang="en-US" sz="1400" dirty="0" err="1">
                <a:solidFill>
                  <a:srgbClr val="6FA8E1"/>
                </a:solidFill>
              </a:rPr>
              <a:t>LArASIC+ColdADC+COLDATA</a:t>
            </a:r>
            <a:endParaRPr lang="en-US" sz="1400" dirty="0">
              <a:solidFill>
                <a:srgbClr val="6FA8E1"/>
              </a:solidFill>
            </a:endParaRPr>
          </a:p>
        </p:txBody>
      </p:sp>
      <p:sp>
        <p:nvSpPr>
          <p:cNvPr id="11" name="TextBox 10">
            <a:extLst>
              <a:ext uri="{FF2B5EF4-FFF2-40B4-BE49-F238E27FC236}">
                <a16:creationId xmlns:a16="http://schemas.microsoft.com/office/drawing/2014/main" id="{F1B62171-2F60-784C-98CC-F6B03C5FB278}"/>
              </a:ext>
            </a:extLst>
          </p:cNvPr>
          <p:cNvSpPr txBox="1"/>
          <p:nvPr/>
        </p:nvSpPr>
        <p:spPr>
          <a:xfrm>
            <a:off x="1094363" y="1989379"/>
            <a:ext cx="1795941" cy="307777"/>
          </a:xfrm>
          <a:prstGeom prst="rect">
            <a:avLst/>
          </a:prstGeom>
          <a:noFill/>
        </p:spPr>
        <p:txBody>
          <a:bodyPr wrap="none" rtlCol="0">
            <a:spAutoFit/>
          </a:bodyPr>
          <a:lstStyle/>
          <a:p>
            <a:r>
              <a:rPr lang="en-US" sz="1400" dirty="0">
                <a:solidFill>
                  <a:srgbClr val="6FA8E1"/>
                </a:solidFill>
              </a:rPr>
              <a:t>Warm Interface Board</a:t>
            </a:r>
          </a:p>
        </p:txBody>
      </p:sp>
      <p:sp>
        <p:nvSpPr>
          <p:cNvPr id="12" name="TextBox 11">
            <a:extLst>
              <a:ext uri="{FF2B5EF4-FFF2-40B4-BE49-F238E27FC236}">
                <a16:creationId xmlns:a16="http://schemas.microsoft.com/office/drawing/2014/main" id="{0A4E23C7-ABCF-DE4F-9249-F473203DF850}"/>
              </a:ext>
            </a:extLst>
          </p:cNvPr>
          <p:cNvSpPr txBox="1"/>
          <p:nvPr/>
        </p:nvSpPr>
        <p:spPr>
          <a:xfrm>
            <a:off x="4719115" y="2793484"/>
            <a:ext cx="1813382" cy="369332"/>
          </a:xfrm>
          <a:prstGeom prst="rect">
            <a:avLst/>
          </a:prstGeom>
          <a:noFill/>
        </p:spPr>
        <p:txBody>
          <a:bodyPr wrap="none" rtlCol="0">
            <a:spAutoFit/>
          </a:bodyPr>
          <a:lstStyle/>
          <a:p>
            <a:r>
              <a:rPr lang="en-US" dirty="0">
                <a:solidFill>
                  <a:srgbClr val="6FA8E1"/>
                </a:solidFill>
              </a:rPr>
              <a:t>CE Block Diagram</a:t>
            </a:r>
          </a:p>
        </p:txBody>
      </p:sp>
      <p:cxnSp>
        <p:nvCxnSpPr>
          <p:cNvPr id="14" name="Straight Arrow Connector 13">
            <a:extLst>
              <a:ext uri="{FF2B5EF4-FFF2-40B4-BE49-F238E27FC236}">
                <a16:creationId xmlns:a16="http://schemas.microsoft.com/office/drawing/2014/main" id="{7133ED82-874E-224A-B790-A5A811743DFD}"/>
              </a:ext>
            </a:extLst>
          </p:cNvPr>
          <p:cNvCxnSpPr>
            <a:cxnSpLocks/>
          </p:cNvCxnSpPr>
          <p:nvPr/>
        </p:nvCxnSpPr>
        <p:spPr>
          <a:xfrm>
            <a:off x="3344304" y="2134671"/>
            <a:ext cx="3493858" cy="5614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63FB6C9B-E20E-1042-8151-204891388F61}"/>
              </a:ext>
            </a:extLst>
          </p:cNvPr>
          <p:cNvCxnSpPr>
            <a:cxnSpLocks/>
          </p:cNvCxnSpPr>
          <p:nvPr/>
        </p:nvCxnSpPr>
        <p:spPr>
          <a:xfrm flipV="1">
            <a:off x="3345047" y="4685218"/>
            <a:ext cx="2280759" cy="7744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6" name="Picture 3">
            <a:extLst>
              <a:ext uri="{FF2B5EF4-FFF2-40B4-BE49-F238E27FC236}">
                <a16:creationId xmlns:a16="http://schemas.microsoft.com/office/drawing/2014/main" id="{069E95F1-ECB0-5349-B976-E6F8AC8905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6264" y="4734511"/>
            <a:ext cx="2097100" cy="1596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2635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6AE97-66A9-F641-957E-378E37AFF6EB}"/>
              </a:ext>
            </a:extLst>
          </p:cNvPr>
          <p:cNvSpPr>
            <a:spLocks noGrp="1"/>
          </p:cNvSpPr>
          <p:nvPr>
            <p:ph type="title"/>
          </p:nvPr>
        </p:nvSpPr>
        <p:spPr/>
        <p:txBody>
          <a:bodyPr/>
          <a:lstStyle/>
          <a:p>
            <a:pPr algn="ctr"/>
            <a:r>
              <a:rPr lang="en-US" sz="4000" dirty="0"/>
              <a:t>Warm Electronics</a:t>
            </a:r>
          </a:p>
        </p:txBody>
      </p:sp>
      <p:sp>
        <p:nvSpPr>
          <p:cNvPr id="3" name="Date Placeholder 2">
            <a:extLst>
              <a:ext uri="{FF2B5EF4-FFF2-40B4-BE49-F238E27FC236}">
                <a16:creationId xmlns:a16="http://schemas.microsoft.com/office/drawing/2014/main" id="{60B5BE97-1FD4-714D-A661-F74368986278}"/>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CFA04D0D-421C-CB49-A633-F09E571BB121}"/>
              </a:ext>
            </a:extLst>
          </p:cNvPr>
          <p:cNvSpPr>
            <a:spLocks noGrp="1"/>
          </p:cNvSpPr>
          <p:nvPr>
            <p:ph type="sldNum" sz="quarter" idx="4"/>
          </p:nvPr>
        </p:nvSpPr>
        <p:spPr/>
        <p:txBody>
          <a:bodyPr/>
          <a:lstStyle/>
          <a:p>
            <a:pPr>
              <a:defRPr/>
            </a:pPr>
            <a:fld id="{0C39C72E-2A13-EB4D-AD45-6D4E6ACAED8D}" type="slidenum">
              <a:rPr lang="en-US" smtClean="0"/>
              <a:pPr>
                <a:defRPr/>
              </a:pPr>
              <a:t>4</a:t>
            </a:fld>
            <a:endParaRPr lang="en-US" dirty="0"/>
          </a:p>
        </p:txBody>
      </p:sp>
      <p:sp>
        <p:nvSpPr>
          <p:cNvPr id="6" name="Footer Placeholder 5">
            <a:extLst>
              <a:ext uri="{FF2B5EF4-FFF2-40B4-BE49-F238E27FC236}">
                <a16:creationId xmlns:a16="http://schemas.microsoft.com/office/drawing/2014/main" id="{D32C8F81-A590-434E-8F44-1B3741312305}"/>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10" name="Picture 9">
            <a:extLst>
              <a:ext uri="{FF2B5EF4-FFF2-40B4-BE49-F238E27FC236}">
                <a16:creationId xmlns:a16="http://schemas.microsoft.com/office/drawing/2014/main" id="{38CAEF0F-9569-224D-914A-3698C84F95C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68383" y="897554"/>
            <a:ext cx="3086100" cy="2472713"/>
          </a:xfrm>
          <a:prstGeom prst="rect">
            <a:avLst/>
          </a:prstGeom>
          <a:noFill/>
        </p:spPr>
      </p:pic>
      <p:pic>
        <p:nvPicPr>
          <p:cNvPr id="11" name="Picture 10" descr="Diagram&#10;&#10;Description automatically generated">
            <a:extLst>
              <a:ext uri="{FF2B5EF4-FFF2-40B4-BE49-F238E27FC236}">
                <a16:creationId xmlns:a16="http://schemas.microsoft.com/office/drawing/2014/main" id="{8E262510-947E-054F-BE91-C4C373804A40}"/>
              </a:ext>
            </a:extLst>
          </p:cNvPr>
          <p:cNvPicPr>
            <a:picLocks noChangeAspect="1"/>
          </p:cNvPicPr>
          <p:nvPr/>
        </p:nvPicPr>
        <p:blipFill>
          <a:blip r:embed="rId3"/>
          <a:stretch>
            <a:fillRect/>
          </a:stretch>
        </p:blipFill>
        <p:spPr>
          <a:xfrm>
            <a:off x="789517" y="786287"/>
            <a:ext cx="3763203" cy="2249199"/>
          </a:xfrm>
          <a:prstGeom prst="rect">
            <a:avLst/>
          </a:prstGeom>
        </p:spPr>
      </p:pic>
      <p:graphicFrame>
        <p:nvGraphicFramePr>
          <p:cNvPr id="12" name="Table 9">
            <a:extLst>
              <a:ext uri="{FF2B5EF4-FFF2-40B4-BE49-F238E27FC236}">
                <a16:creationId xmlns:a16="http://schemas.microsoft.com/office/drawing/2014/main" id="{95025CDB-90C0-6546-8286-5FA311715C81}"/>
              </a:ext>
            </a:extLst>
          </p:cNvPr>
          <p:cNvGraphicFramePr>
            <a:graphicFrameLocks/>
          </p:cNvGraphicFramePr>
          <p:nvPr>
            <p:extLst>
              <p:ext uri="{D42A27DB-BD31-4B8C-83A1-F6EECF244321}">
                <p14:modId xmlns:p14="http://schemas.microsoft.com/office/powerpoint/2010/main" val="3584210096"/>
              </p:ext>
            </p:extLst>
          </p:nvPr>
        </p:nvGraphicFramePr>
        <p:xfrm>
          <a:off x="224274" y="3103653"/>
          <a:ext cx="4893688" cy="2834640"/>
        </p:xfrm>
        <a:graphic>
          <a:graphicData uri="http://schemas.openxmlformats.org/drawingml/2006/table">
            <a:tbl>
              <a:tblPr firstRow="1" bandRow="1">
                <a:tableStyleId>{5C22544A-7EE6-4342-B048-85BDC9FD1C3A}</a:tableStyleId>
              </a:tblPr>
              <a:tblGrid>
                <a:gridCol w="1978048">
                  <a:extLst>
                    <a:ext uri="{9D8B030D-6E8A-4147-A177-3AD203B41FA5}">
                      <a16:colId xmlns:a16="http://schemas.microsoft.com/office/drawing/2014/main" val="3208561963"/>
                    </a:ext>
                  </a:extLst>
                </a:gridCol>
                <a:gridCol w="1564039">
                  <a:extLst>
                    <a:ext uri="{9D8B030D-6E8A-4147-A177-3AD203B41FA5}">
                      <a16:colId xmlns:a16="http://schemas.microsoft.com/office/drawing/2014/main" val="3443282464"/>
                    </a:ext>
                  </a:extLst>
                </a:gridCol>
                <a:gridCol w="1351601">
                  <a:extLst>
                    <a:ext uri="{9D8B030D-6E8A-4147-A177-3AD203B41FA5}">
                      <a16:colId xmlns:a16="http://schemas.microsoft.com/office/drawing/2014/main" val="1835819366"/>
                    </a:ext>
                  </a:extLst>
                </a:gridCol>
              </a:tblGrid>
              <a:tr h="573623">
                <a:tc>
                  <a:txBody>
                    <a:bodyPr/>
                    <a:lstStyle/>
                    <a:p>
                      <a:endParaRPr lang="en-US" sz="140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DUNE SP </a:t>
                      </a:r>
                      <a:r>
                        <a:rPr lang="en-US" sz="1200" dirty="0" err="1"/>
                        <a:t>LArTPC</a:t>
                      </a:r>
                      <a:endParaRPr lang="en-US" sz="1200" dirty="0"/>
                    </a:p>
                    <a:p>
                      <a:r>
                        <a:rPr lang="en-US" sz="1200" dirty="0"/>
                        <a:t>(half drift)</a:t>
                      </a:r>
                    </a:p>
                  </a:txBody>
                  <a:tcPr/>
                </a:tc>
                <a:tc>
                  <a:txBody>
                    <a:bodyPr/>
                    <a:lstStyle/>
                    <a:p>
                      <a:r>
                        <a:rPr lang="en-US" sz="1200" dirty="0"/>
                        <a:t>Vertical Drift </a:t>
                      </a:r>
                    </a:p>
                    <a:p>
                      <a:r>
                        <a:rPr lang="en-US" sz="1200" dirty="0"/>
                        <a:t>3-view config</a:t>
                      </a:r>
                    </a:p>
                    <a:p>
                      <a:endParaRPr lang="en-US" sz="1200" dirty="0"/>
                    </a:p>
                  </a:txBody>
                  <a:tcPr/>
                </a:tc>
                <a:extLst>
                  <a:ext uri="{0D108BD9-81ED-4DB2-BD59-A6C34878D82A}">
                    <a16:rowId xmlns:a16="http://schemas.microsoft.com/office/drawing/2014/main" val="3361018594"/>
                  </a:ext>
                </a:extLst>
              </a:tr>
              <a:tr h="239378">
                <a:tc>
                  <a:txBody>
                    <a:bodyPr/>
                    <a:lstStyle/>
                    <a:p>
                      <a:r>
                        <a:rPr lang="en-US" sz="1200" b="1" dirty="0"/>
                        <a:t>LV supplies</a:t>
                      </a:r>
                    </a:p>
                  </a:txBody>
                  <a:tcPr/>
                </a:tc>
                <a:tc>
                  <a:txBody>
                    <a:bodyPr/>
                    <a:lstStyle/>
                    <a:p>
                      <a:r>
                        <a:rPr lang="en-US" sz="1200" dirty="0"/>
                        <a:t>25/2</a:t>
                      </a:r>
                    </a:p>
                  </a:txBody>
                  <a:tcPr/>
                </a:tc>
                <a:tc>
                  <a:txBody>
                    <a:bodyPr/>
                    <a:lstStyle/>
                    <a:p>
                      <a:r>
                        <a:rPr lang="en-US" sz="1200" dirty="0"/>
                        <a:t>17</a:t>
                      </a:r>
                    </a:p>
                  </a:txBody>
                  <a:tcPr/>
                </a:tc>
                <a:extLst>
                  <a:ext uri="{0D108BD9-81ED-4DB2-BD59-A6C34878D82A}">
                    <a16:rowId xmlns:a16="http://schemas.microsoft.com/office/drawing/2014/main" val="4151837080"/>
                  </a:ext>
                </a:extLst>
              </a:tr>
              <a:tr h="239378">
                <a:tc>
                  <a:txBody>
                    <a:bodyPr/>
                    <a:lstStyle/>
                    <a:p>
                      <a:r>
                        <a:rPr lang="en-US" sz="1200" b="1" dirty="0"/>
                        <a:t>Bias voltage crates</a:t>
                      </a:r>
                    </a:p>
                  </a:txBody>
                  <a:tcPr/>
                </a:tc>
                <a:tc>
                  <a:txBody>
                    <a:bodyPr/>
                    <a:lstStyle/>
                    <a:p>
                      <a:r>
                        <a:rPr lang="en-US" sz="1200" dirty="0"/>
                        <a:t>5</a:t>
                      </a:r>
                    </a:p>
                  </a:txBody>
                  <a:tcPr/>
                </a:tc>
                <a:tc>
                  <a:txBody>
                    <a:bodyPr/>
                    <a:lstStyle/>
                    <a:p>
                      <a:r>
                        <a:rPr lang="en-US" sz="1200" dirty="0"/>
                        <a:t>4</a:t>
                      </a:r>
                      <a:r>
                        <a:rPr lang="en-US" sz="1200" dirty="0">
                          <a:solidFill>
                            <a:srgbClr val="FF0000"/>
                          </a:solidFill>
                        </a:rPr>
                        <a:t>*</a:t>
                      </a:r>
                    </a:p>
                  </a:txBody>
                  <a:tcPr/>
                </a:tc>
                <a:extLst>
                  <a:ext uri="{0D108BD9-81ED-4DB2-BD59-A6C34878D82A}">
                    <a16:rowId xmlns:a16="http://schemas.microsoft.com/office/drawing/2014/main" val="497000706"/>
                  </a:ext>
                </a:extLst>
              </a:tr>
              <a:tr h="239378">
                <a:tc>
                  <a:txBody>
                    <a:bodyPr/>
                    <a:lstStyle/>
                    <a:p>
                      <a:r>
                        <a:rPr lang="en-US" sz="1200" b="1" dirty="0"/>
                        <a:t>Bias voltage channels</a:t>
                      </a:r>
                    </a:p>
                  </a:txBody>
                  <a:tcPr/>
                </a:tc>
                <a:tc>
                  <a:txBody>
                    <a:bodyPr/>
                    <a:lstStyle/>
                    <a:p>
                      <a:r>
                        <a:rPr lang="en-US" sz="1200" dirty="0"/>
                        <a:t>450 (+208 FC)</a:t>
                      </a:r>
                    </a:p>
                  </a:txBody>
                  <a:tcPr/>
                </a:tc>
                <a:tc>
                  <a:txBody>
                    <a:bodyPr/>
                    <a:lstStyle/>
                    <a:p>
                      <a:r>
                        <a:rPr lang="en-US" sz="1200" dirty="0"/>
                        <a:t>160</a:t>
                      </a:r>
                    </a:p>
                  </a:txBody>
                  <a:tcPr/>
                </a:tc>
                <a:extLst>
                  <a:ext uri="{0D108BD9-81ED-4DB2-BD59-A6C34878D82A}">
                    <a16:rowId xmlns:a16="http://schemas.microsoft.com/office/drawing/2014/main" val="1260943631"/>
                  </a:ext>
                </a:extLst>
              </a:tr>
              <a:tr h="239378">
                <a:tc>
                  <a:txBody>
                    <a:bodyPr/>
                    <a:lstStyle/>
                    <a:p>
                      <a:r>
                        <a:rPr lang="en-US" sz="1200" b="1" dirty="0"/>
                        <a:t>DDSS panels</a:t>
                      </a:r>
                    </a:p>
                  </a:txBody>
                  <a:tcPr/>
                </a:tc>
                <a:tc>
                  <a:txBody>
                    <a:bodyPr/>
                    <a:lstStyle/>
                    <a:p>
                      <a:r>
                        <a:rPr lang="en-US" sz="1200" dirty="0"/>
                        <a:t>30</a:t>
                      </a:r>
                    </a:p>
                  </a:txBody>
                  <a:tcPr/>
                </a:tc>
                <a:tc>
                  <a:txBody>
                    <a:bodyPr/>
                    <a:lstStyle/>
                    <a:p>
                      <a:r>
                        <a:rPr lang="en-US" sz="1200" dirty="0"/>
                        <a:t>18</a:t>
                      </a:r>
                    </a:p>
                  </a:txBody>
                  <a:tcPr/>
                </a:tc>
                <a:extLst>
                  <a:ext uri="{0D108BD9-81ED-4DB2-BD59-A6C34878D82A}">
                    <a16:rowId xmlns:a16="http://schemas.microsoft.com/office/drawing/2014/main" val="1172261670"/>
                  </a:ext>
                </a:extLst>
              </a:tr>
              <a:tr h="239378">
                <a:tc>
                  <a:txBody>
                    <a:bodyPr/>
                    <a:lstStyle/>
                    <a:p>
                      <a:r>
                        <a:rPr lang="en-US" sz="1200" b="1" dirty="0"/>
                        <a:t>Cryostat penetrations</a:t>
                      </a:r>
                    </a:p>
                  </a:txBody>
                  <a:tcPr/>
                </a:tc>
                <a:tc>
                  <a:txBody>
                    <a:bodyPr/>
                    <a:lstStyle/>
                    <a:p>
                      <a:r>
                        <a:rPr lang="en-US" sz="1200" dirty="0"/>
                        <a:t>75/2</a:t>
                      </a:r>
                    </a:p>
                  </a:txBody>
                  <a:tcPr/>
                </a:tc>
                <a:tc>
                  <a:txBody>
                    <a:bodyPr/>
                    <a:lstStyle/>
                    <a:p>
                      <a:r>
                        <a:rPr lang="en-US" sz="1200" dirty="0"/>
                        <a:t>40</a:t>
                      </a:r>
                    </a:p>
                  </a:txBody>
                  <a:tcPr/>
                </a:tc>
                <a:extLst>
                  <a:ext uri="{0D108BD9-81ED-4DB2-BD59-A6C34878D82A}">
                    <a16:rowId xmlns:a16="http://schemas.microsoft.com/office/drawing/2014/main" val="2092769343"/>
                  </a:ext>
                </a:extLst>
              </a:tr>
              <a:tr h="239378">
                <a:tc>
                  <a:txBody>
                    <a:bodyPr/>
                    <a:lstStyle/>
                    <a:p>
                      <a:r>
                        <a:rPr lang="en-US" sz="1200" b="1" dirty="0"/>
                        <a:t>WIECs</a:t>
                      </a:r>
                    </a:p>
                  </a:txBody>
                  <a:tcPr/>
                </a:tc>
                <a:tc>
                  <a:txBody>
                    <a:bodyPr/>
                    <a:lstStyle/>
                    <a:p>
                      <a:r>
                        <a:rPr lang="en-US" sz="1200" dirty="0"/>
                        <a:t>75</a:t>
                      </a:r>
                    </a:p>
                  </a:txBody>
                  <a:tcPr/>
                </a:tc>
                <a:tc>
                  <a:txBody>
                    <a:bodyPr/>
                    <a:lstStyle/>
                    <a:p>
                      <a:r>
                        <a:rPr lang="en-US" sz="1200" dirty="0"/>
                        <a:t>100</a:t>
                      </a:r>
                    </a:p>
                  </a:txBody>
                  <a:tcPr/>
                </a:tc>
                <a:extLst>
                  <a:ext uri="{0D108BD9-81ED-4DB2-BD59-A6C34878D82A}">
                    <a16:rowId xmlns:a16="http://schemas.microsoft.com/office/drawing/2014/main" val="3829735886"/>
                  </a:ext>
                </a:extLst>
              </a:tr>
              <a:tr h="239378">
                <a:tc>
                  <a:txBody>
                    <a:bodyPr/>
                    <a:lstStyle/>
                    <a:p>
                      <a:r>
                        <a:rPr lang="en-US" sz="1200" b="1" dirty="0"/>
                        <a:t>WIBs</a:t>
                      </a:r>
                    </a:p>
                  </a:txBody>
                  <a:tcPr/>
                </a:tc>
                <a:tc>
                  <a:txBody>
                    <a:bodyPr/>
                    <a:lstStyle/>
                    <a:p>
                      <a:r>
                        <a:rPr lang="en-US" sz="1200" dirty="0"/>
                        <a:t>375</a:t>
                      </a:r>
                    </a:p>
                  </a:txBody>
                  <a:tcPr/>
                </a:tc>
                <a:tc>
                  <a:txBody>
                    <a:bodyPr/>
                    <a:lstStyle/>
                    <a:p>
                      <a:r>
                        <a:rPr lang="en-US" sz="1200" dirty="0"/>
                        <a:t>520</a:t>
                      </a:r>
                    </a:p>
                  </a:txBody>
                  <a:tcPr/>
                </a:tc>
                <a:extLst>
                  <a:ext uri="{0D108BD9-81ED-4DB2-BD59-A6C34878D82A}">
                    <a16:rowId xmlns:a16="http://schemas.microsoft.com/office/drawing/2014/main" val="2784880049"/>
                  </a:ext>
                </a:extLst>
              </a:tr>
              <a:tr h="239378">
                <a:tc>
                  <a:txBody>
                    <a:bodyPr/>
                    <a:lstStyle/>
                    <a:p>
                      <a:r>
                        <a:rPr lang="en-US" sz="1200" b="1" dirty="0"/>
                        <a:t>PTCs</a:t>
                      </a:r>
                    </a:p>
                  </a:txBody>
                  <a:tcPr/>
                </a:tc>
                <a:tc>
                  <a:txBody>
                    <a:bodyPr/>
                    <a:lstStyle/>
                    <a:p>
                      <a:r>
                        <a:rPr lang="en-US" sz="1200" dirty="0"/>
                        <a:t>75</a:t>
                      </a:r>
                    </a:p>
                  </a:txBody>
                  <a:tcPr/>
                </a:tc>
                <a:tc>
                  <a:txBody>
                    <a:bodyPr/>
                    <a:lstStyle/>
                    <a:p>
                      <a:r>
                        <a:rPr lang="en-US" sz="1200" dirty="0"/>
                        <a:t>100</a:t>
                      </a:r>
                    </a:p>
                  </a:txBody>
                  <a:tcPr/>
                </a:tc>
                <a:extLst>
                  <a:ext uri="{0D108BD9-81ED-4DB2-BD59-A6C34878D82A}">
                    <a16:rowId xmlns:a16="http://schemas.microsoft.com/office/drawing/2014/main" val="1315326781"/>
                  </a:ext>
                </a:extLst>
              </a:tr>
            </a:tbl>
          </a:graphicData>
        </a:graphic>
      </p:graphicFrame>
      <p:pic>
        <p:nvPicPr>
          <p:cNvPr id="13" name="Picture 12">
            <a:extLst>
              <a:ext uri="{FF2B5EF4-FFF2-40B4-BE49-F238E27FC236}">
                <a16:creationId xmlns:a16="http://schemas.microsoft.com/office/drawing/2014/main" id="{4DD99D28-B04E-654B-AEBB-AD3375F9AC06}"/>
              </a:ext>
            </a:extLst>
          </p:cNvPr>
          <p:cNvPicPr>
            <a:picLocks noChangeAspect="1"/>
          </p:cNvPicPr>
          <p:nvPr/>
        </p:nvPicPr>
        <p:blipFill>
          <a:blip r:embed="rId4"/>
          <a:stretch>
            <a:fillRect/>
          </a:stretch>
        </p:blipFill>
        <p:spPr>
          <a:xfrm>
            <a:off x="5932611" y="3632252"/>
            <a:ext cx="2141577" cy="2688748"/>
          </a:xfrm>
          <a:prstGeom prst="rect">
            <a:avLst/>
          </a:prstGeom>
        </p:spPr>
      </p:pic>
      <p:sp>
        <p:nvSpPr>
          <p:cNvPr id="14" name="TextBox 13">
            <a:extLst>
              <a:ext uri="{FF2B5EF4-FFF2-40B4-BE49-F238E27FC236}">
                <a16:creationId xmlns:a16="http://schemas.microsoft.com/office/drawing/2014/main" id="{98F33AE2-7B3B-5145-BACD-38B5B11A25F2}"/>
              </a:ext>
            </a:extLst>
          </p:cNvPr>
          <p:cNvSpPr txBox="1"/>
          <p:nvPr/>
        </p:nvSpPr>
        <p:spPr>
          <a:xfrm>
            <a:off x="7283826" y="3841561"/>
            <a:ext cx="1837716" cy="307777"/>
          </a:xfrm>
          <a:prstGeom prst="rect">
            <a:avLst/>
          </a:prstGeom>
          <a:noFill/>
        </p:spPr>
        <p:txBody>
          <a:bodyPr wrap="square" rtlCol="0">
            <a:spAutoFit/>
          </a:bodyPr>
          <a:lstStyle/>
          <a:p>
            <a:r>
              <a:rPr lang="en-US" sz="1400" dirty="0"/>
              <a:t>3-Crates Configuration</a:t>
            </a:r>
          </a:p>
        </p:txBody>
      </p:sp>
      <p:sp>
        <p:nvSpPr>
          <p:cNvPr id="18" name="TextBox 17">
            <a:extLst>
              <a:ext uri="{FF2B5EF4-FFF2-40B4-BE49-F238E27FC236}">
                <a16:creationId xmlns:a16="http://schemas.microsoft.com/office/drawing/2014/main" id="{FB56AC2A-D685-DB43-A4E8-B9B429D45BFF}"/>
              </a:ext>
            </a:extLst>
          </p:cNvPr>
          <p:cNvSpPr txBox="1"/>
          <p:nvPr/>
        </p:nvSpPr>
        <p:spPr>
          <a:xfrm>
            <a:off x="1024467" y="609209"/>
            <a:ext cx="2241802" cy="307777"/>
          </a:xfrm>
          <a:prstGeom prst="rect">
            <a:avLst/>
          </a:prstGeom>
          <a:noFill/>
        </p:spPr>
        <p:txBody>
          <a:bodyPr wrap="square" rtlCol="0">
            <a:spAutoFit/>
          </a:bodyPr>
          <a:lstStyle/>
          <a:p>
            <a:r>
              <a:rPr lang="en-US" sz="1400" dirty="0"/>
              <a:t>Warm Electronics Assembly</a:t>
            </a:r>
          </a:p>
        </p:txBody>
      </p:sp>
      <p:sp>
        <p:nvSpPr>
          <p:cNvPr id="19" name="TextBox 18">
            <a:extLst>
              <a:ext uri="{FF2B5EF4-FFF2-40B4-BE49-F238E27FC236}">
                <a16:creationId xmlns:a16="http://schemas.microsoft.com/office/drawing/2014/main" id="{1B738DDD-8CFD-E74B-B1F6-D97E942FF6BD}"/>
              </a:ext>
            </a:extLst>
          </p:cNvPr>
          <p:cNvSpPr txBox="1"/>
          <p:nvPr/>
        </p:nvSpPr>
        <p:spPr>
          <a:xfrm>
            <a:off x="6506501" y="662835"/>
            <a:ext cx="1837716" cy="307777"/>
          </a:xfrm>
          <a:prstGeom prst="rect">
            <a:avLst/>
          </a:prstGeom>
          <a:noFill/>
        </p:spPr>
        <p:txBody>
          <a:bodyPr wrap="square" rtlCol="0">
            <a:spAutoFit/>
          </a:bodyPr>
          <a:lstStyle/>
          <a:p>
            <a:r>
              <a:rPr lang="en-US" sz="1400" dirty="0"/>
              <a:t>2-Crates Configuration</a:t>
            </a:r>
          </a:p>
        </p:txBody>
      </p:sp>
      <p:sp>
        <p:nvSpPr>
          <p:cNvPr id="5" name="TextBox 4">
            <a:extLst>
              <a:ext uri="{FF2B5EF4-FFF2-40B4-BE49-F238E27FC236}">
                <a16:creationId xmlns:a16="http://schemas.microsoft.com/office/drawing/2014/main" id="{CA560356-465F-6041-A7F4-694CA310F440}"/>
              </a:ext>
            </a:extLst>
          </p:cNvPr>
          <p:cNvSpPr txBox="1"/>
          <p:nvPr/>
        </p:nvSpPr>
        <p:spPr>
          <a:xfrm>
            <a:off x="2276347" y="5850499"/>
            <a:ext cx="3589195" cy="584775"/>
          </a:xfrm>
          <a:prstGeom prst="rect">
            <a:avLst/>
          </a:prstGeom>
          <a:noFill/>
        </p:spPr>
        <p:txBody>
          <a:bodyPr wrap="square" rtlCol="0">
            <a:spAutoFit/>
          </a:bodyPr>
          <a:lstStyle/>
          <a:p>
            <a:r>
              <a:rPr lang="en-US" sz="1600" dirty="0">
                <a:solidFill>
                  <a:srgbClr val="FF0000"/>
                </a:solidFill>
              </a:rPr>
              <a:t>*</a:t>
            </a:r>
            <a:r>
              <a:rPr lang="en-US" sz="1600" dirty="0"/>
              <a:t> Bottom CE also provides bias voltage to the field cage termination electrodes</a:t>
            </a:r>
          </a:p>
        </p:txBody>
      </p:sp>
    </p:spTree>
    <p:extLst>
      <p:ext uri="{BB962C8B-B14F-4D97-AF65-F5344CB8AC3E}">
        <p14:creationId xmlns:p14="http://schemas.microsoft.com/office/powerpoint/2010/main" val="3024741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581250" y="-23180"/>
            <a:ext cx="8443480" cy="647102"/>
          </a:xfrm>
        </p:spPr>
        <p:txBody>
          <a:bodyPr/>
          <a:lstStyle/>
          <a:p>
            <a:r>
              <a:rPr lang="en-US" sz="3600" dirty="0"/>
              <a:t>FEMB Layout on CRU (3-view design)</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230990" y="139274"/>
            <a:ext cx="9144000" cy="5580891"/>
          </a:xfrm>
        </p:spPr>
        <p:txBody>
          <a:bodyPr/>
          <a:lstStyle/>
          <a:p>
            <a:pPr marL="0" indent="0">
              <a:buNone/>
            </a:pPr>
            <a:endParaRPr lang="en-US" dirty="0"/>
          </a:p>
          <a:p>
            <a:endParaRPr lang="en-US" sz="2000" dirty="0">
              <a:sym typeface="Wingdings" pitchFamily="2" charset="2"/>
            </a:endParaRPr>
          </a:p>
          <a:p>
            <a:r>
              <a:rPr lang="en-US" sz="2000" dirty="0">
                <a:sym typeface="Wingdings" pitchFamily="2" charset="2"/>
              </a:rPr>
              <a:t>Each CRU pair has 1600 channels</a:t>
            </a:r>
          </a:p>
          <a:p>
            <a:r>
              <a:rPr lang="en-US" sz="2000" dirty="0">
                <a:sym typeface="Wingdings" pitchFamily="2" charset="2"/>
              </a:rPr>
              <a:t>Read out with 13 128-channel FEMBs</a:t>
            </a:r>
          </a:p>
          <a:p>
            <a:r>
              <a:rPr lang="en-US" sz="2000" dirty="0">
                <a:sym typeface="Wingdings" pitchFamily="2" charset="2"/>
              </a:rPr>
              <a:t>64 unused channels per CRU</a:t>
            </a:r>
            <a:endParaRPr lang="en-US"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7" name="Picture 6">
            <a:extLst>
              <a:ext uri="{FF2B5EF4-FFF2-40B4-BE49-F238E27FC236}">
                <a16:creationId xmlns:a16="http://schemas.microsoft.com/office/drawing/2014/main" id="{28827F13-0CAB-6242-B2A8-C2BCC15384EE}"/>
              </a:ext>
            </a:extLst>
          </p:cNvPr>
          <p:cNvPicPr>
            <a:picLocks noChangeAspect="1"/>
          </p:cNvPicPr>
          <p:nvPr/>
        </p:nvPicPr>
        <p:blipFill>
          <a:blip r:embed="rId2"/>
          <a:stretch>
            <a:fillRect/>
          </a:stretch>
        </p:blipFill>
        <p:spPr>
          <a:xfrm>
            <a:off x="-7730" y="2929720"/>
            <a:ext cx="5739663" cy="3287534"/>
          </a:xfrm>
          <a:prstGeom prst="rect">
            <a:avLst/>
          </a:prstGeom>
        </p:spPr>
      </p:pic>
      <p:pic>
        <p:nvPicPr>
          <p:cNvPr id="8" name="Picture 7">
            <a:extLst>
              <a:ext uri="{FF2B5EF4-FFF2-40B4-BE49-F238E27FC236}">
                <a16:creationId xmlns:a16="http://schemas.microsoft.com/office/drawing/2014/main" id="{E697513A-7332-444D-8AA3-0FCC248F85E6}"/>
              </a:ext>
            </a:extLst>
          </p:cNvPr>
          <p:cNvPicPr>
            <a:picLocks noChangeAspect="1"/>
          </p:cNvPicPr>
          <p:nvPr/>
        </p:nvPicPr>
        <p:blipFill>
          <a:blip r:embed="rId3"/>
          <a:stretch>
            <a:fillRect/>
          </a:stretch>
        </p:blipFill>
        <p:spPr>
          <a:xfrm>
            <a:off x="5537200" y="881373"/>
            <a:ext cx="3363452" cy="2818779"/>
          </a:xfrm>
          <a:prstGeom prst="rect">
            <a:avLst/>
          </a:prstGeom>
        </p:spPr>
      </p:pic>
      <p:sp>
        <p:nvSpPr>
          <p:cNvPr id="9" name="TextBox 8">
            <a:extLst>
              <a:ext uri="{FF2B5EF4-FFF2-40B4-BE49-F238E27FC236}">
                <a16:creationId xmlns:a16="http://schemas.microsoft.com/office/drawing/2014/main" id="{80AC1344-F197-2840-93F4-A7CB197E5C67}"/>
              </a:ext>
            </a:extLst>
          </p:cNvPr>
          <p:cNvSpPr txBox="1"/>
          <p:nvPr/>
        </p:nvSpPr>
        <p:spPr>
          <a:xfrm>
            <a:off x="1380066" y="2672269"/>
            <a:ext cx="2849947" cy="369332"/>
          </a:xfrm>
          <a:prstGeom prst="rect">
            <a:avLst/>
          </a:prstGeom>
          <a:noFill/>
        </p:spPr>
        <p:txBody>
          <a:bodyPr wrap="none" rtlCol="0">
            <a:spAutoFit/>
          </a:bodyPr>
          <a:lstStyle/>
          <a:p>
            <a:r>
              <a:rPr lang="en-US" dirty="0"/>
              <a:t>Placement of FEMB on CRU</a:t>
            </a:r>
          </a:p>
        </p:txBody>
      </p:sp>
      <p:sp>
        <p:nvSpPr>
          <p:cNvPr id="10" name="TextBox 9">
            <a:extLst>
              <a:ext uri="{FF2B5EF4-FFF2-40B4-BE49-F238E27FC236}">
                <a16:creationId xmlns:a16="http://schemas.microsoft.com/office/drawing/2014/main" id="{F3A6FC11-B930-5044-9A6F-9860007212FD}"/>
              </a:ext>
            </a:extLst>
          </p:cNvPr>
          <p:cNvSpPr txBox="1"/>
          <p:nvPr/>
        </p:nvSpPr>
        <p:spPr>
          <a:xfrm>
            <a:off x="5987880" y="3646139"/>
            <a:ext cx="3193567" cy="646331"/>
          </a:xfrm>
          <a:prstGeom prst="rect">
            <a:avLst/>
          </a:prstGeom>
          <a:noFill/>
        </p:spPr>
        <p:txBody>
          <a:bodyPr wrap="none" rtlCol="0">
            <a:spAutoFit/>
          </a:bodyPr>
          <a:lstStyle/>
          <a:p>
            <a:r>
              <a:rPr lang="en-US" dirty="0"/>
              <a:t>FEMB Mounting Concept on the</a:t>
            </a:r>
          </a:p>
          <a:p>
            <a:r>
              <a:rPr lang="en-US" dirty="0"/>
              <a:t>CRP Interface Board</a:t>
            </a:r>
          </a:p>
        </p:txBody>
      </p:sp>
    </p:spTree>
    <p:extLst>
      <p:ext uri="{BB962C8B-B14F-4D97-AF65-F5344CB8AC3E}">
        <p14:creationId xmlns:p14="http://schemas.microsoft.com/office/powerpoint/2010/main" val="3414434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040696" y="0"/>
            <a:ext cx="8172577" cy="647102"/>
          </a:xfrm>
        </p:spPr>
        <p:txBody>
          <a:bodyPr/>
          <a:lstStyle/>
          <a:p>
            <a:r>
              <a:rPr lang="en-US" sz="3200" dirty="0"/>
              <a:t>Possible CE Changes for FD2-VD</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69273" y="432823"/>
            <a:ext cx="9144000" cy="5141828"/>
          </a:xfrm>
        </p:spPr>
        <p:txBody>
          <a:bodyPr/>
          <a:lstStyle/>
          <a:p>
            <a:r>
              <a:rPr lang="en-US" sz="2000" dirty="0"/>
              <a:t>Plan to keep design changes relative to FD1-HD to minimal</a:t>
            </a:r>
          </a:p>
          <a:p>
            <a:r>
              <a:rPr lang="en-US" sz="2000" dirty="0"/>
              <a:t>CRP Consortium expressed concern about the weight of the CE boxes. For FD2-VD, will use aluminum CE box instead of SS to reduce weight</a:t>
            </a:r>
          </a:p>
          <a:p>
            <a:r>
              <a:rPr lang="en-US" sz="2000" dirty="0"/>
              <a:t>Explore the possibility of connecting FEMB cables at the CRP Factory:</a:t>
            </a:r>
          </a:p>
          <a:p>
            <a:pPr marL="800100" lvl="1" indent="-342900">
              <a:buFontTx/>
              <a:buChar char="-"/>
            </a:pPr>
            <a:r>
              <a:rPr lang="en-US" sz="1600" dirty="0"/>
              <a:t>CRP installation is dominated by cabling (~4 tech/</a:t>
            </a:r>
            <a:r>
              <a:rPr lang="en-US" sz="1600" dirty="0" err="1"/>
              <a:t>hrs</a:t>
            </a:r>
            <a:r>
              <a:rPr lang="en-US" sz="1600" dirty="0"/>
              <a:t> per CRP) and testing (~1.5 </a:t>
            </a:r>
            <a:r>
              <a:rPr lang="en-US" sz="1600" dirty="0" err="1"/>
              <a:t>hrs</a:t>
            </a:r>
            <a:r>
              <a:rPr lang="en-US" sz="1600" dirty="0"/>
              <a:t>)</a:t>
            </a:r>
          </a:p>
          <a:p>
            <a:pPr marL="800100" lvl="1" indent="-342900">
              <a:buFontTx/>
              <a:buChar char="-"/>
            </a:pPr>
            <a:r>
              <a:rPr lang="en-US" sz="1600" dirty="0"/>
              <a:t>Have the FEMB cables pre-installed significantly simplifies the CRP installation inside the cryostat at SURF. Less fixture, manipulation and testing needed</a:t>
            </a:r>
          </a:p>
          <a:p>
            <a:pPr marL="800100" lvl="1" indent="-342900">
              <a:buFontTx/>
              <a:buChar char="-"/>
            </a:pPr>
            <a:r>
              <a:rPr lang="en-US" sz="1600" dirty="0"/>
              <a:t>Connect short cables from FEMBs to a patch panel on the side of CRP</a:t>
            </a:r>
          </a:p>
          <a:p>
            <a:pPr marL="800100" lvl="1" indent="-342900">
              <a:buFontTx/>
              <a:buChar char="-"/>
            </a:pPr>
            <a:r>
              <a:rPr lang="en-US" sz="1600" dirty="0"/>
              <a:t>May need a version of FEMB with a different connector</a:t>
            </a:r>
          </a:p>
          <a:p>
            <a:pPr marL="800100" lvl="1" indent="-342900">
              <a:buFontTx/>
              <a:buChar char="-"/>
            </a:pPr>
            <a:r>
              <a:rPr lang="en-US" sz="1600" dirty="0"/>
              <a:t>Prototyping and testing ongoing. See </a:t>
            </a:r>
            <a:r>
              <a:rPr lang="en-US" sz="1600" dirty="0" err="1"/>
              <a:t>Manhong</a:t>
            </a:r>
            <a:r>
              <a:rPr lang="en-US" sz="1600" dirty="0"/>
              <a:t> and Shanshan’s talks for details</a:t>
            </a:r>
          </a:p>
          <a:p>
            <a:r>
              <a:rPr lang="en-US" sz="2000" dirty="0"/>
              <a:t>Cryostat penetration design may need to be modified to accommodate Photon Detector System and maybe also the FC support system</a:t>
            </a:r>
          </a:p>
          <a:p>
            <a:r>
              <a:rPr lang="en-US" sz="2000" dirty="0"/>
              <a:t>If White Rabbit Timing System is used for FD2-VD instead of the FD1-HD Timing system, significant modification to the warm electronics is needed. See Marco’s talk on “Warm infrastructures”</a:t>
            </a:r>
          </a:p>
          <a:p>
            <a:r>
              <a:rPr lang="en-US" sz="2000" dirty="0"/>
              <a:t>A request to change the CRP strip size. A change for CRP not CE. See Marco’s talk on “Interfaces” </a:t>
            </a:r>
          </a:p>
          <a:p>
            <a:r>
              <a:rPr lang="en-US" sz="2000" dirty="0"/>
              <a:t>Most other changes are minor (e.g. WIB firmware update for channel maps)</a:t>
            </a:r>
          </a:p>
          <a:p>
            <a:endParaRPr lang="en-US" sz="20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spTree>
    <p:extLst>
      <p:ext uri="{BB962C8B-B14F-4D97-AF65-F5344CB8AC3E}">
        <p14:creationId xmlns:p14="http://schemas.microsoft.com/office/powerpoint/2010/main" val="397525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666623" y="6085"/>
            <a:ext cx="8172577" cy="647102"/>
          </a:xfrm>
        </p:spPr>
        <p:txBody>
          <a:bodyPr/>
          <a:lstStyle/>
          <a:p>
            <a:r>
              <a:rPr lang="en-US" sz="3200" dirty="0"/>
              <a:t>Institutions for FD2-VD Bottom CE</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7</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69273" y="474385"/>
            <a:ext cx="9144000" cy="5141828"/>
          </a:xfrm>
        </p:spPr>
        <p:txBody>
          <a:bodyPr/>
          <a:lstStyle/>
          <a:p>
            <a:r>
              <a:rPr lang="en-US" sz="2000" dirty="0"/>
              <a:t>Expect most (if not all) institutions involved in FD1-HD CE to continue in similar roles for FD2-VD</a:t>
            </a:r>
          </a:p>
          <a:p>
            <a:endParaRPr lang="en-US" sz="800" dirty="0"/>
          </a:p>
          <a:p>
            <a:r>
              <a:rPr lang="en-US" sz="2000" dirty="0"/>
              <a:t>QC test stands from FD1-HD will be re-used</a:t>
            </a:r>
          </a:p>
          <a:p>
            <a:endParaRPr lang="en-US" sz="800" dirty="0"/>
          </a:p>
          <a:p>
            <a:r>
              <a:rPr lang="en-US" sz="2000" dirty="0"/>
              <a:t>ASIC/FEMB </a:t>
            </a:r>
            <a:r>
              <a:rPr lang="en-US" sz="2000" dirty="0" err="1"/>
              <a:t>testings</a:t>
            </a:r>
            <a:r>
              <a:rPr lang="en-US" sz="2000" dirty="0"/>
              <a:t>: </a:t>
            </a:r>
            <a:r>
              <a:rPr lang="en-US" sz="2000" dirty="0">
                <a:solidFill>
                  <a:srgbClr val="6FA8E1"/>
                </a:solidFill>
                <a:latin typeface="Helvetica" pitchFamily="2" charset="0"/>
              </a:rPr>
              <a:t>BNL, FNAL, LBNL, MSU, LSU, UC-Irvine, </a:t>
            </a:r>
          </a:p>
          <a:p>
            <a:pPr marL="0" indent="0">
              <a:buNone/>
            </a:pPr>
            <a:r>
              <a:rPr lang="en-US" sz="2000" dirty="0"/>
              <a:t>       </a:t>
            </a:r>
            <a:r>
              <a:rPr lang="en-US" sz="2000" dirty="0">
                <a:solidFill>
                  <a:srgbClr val="6FA8E1"/>
                </a:solidFill>
                <a:latin typeface="Helvetica" pitchFamily="2" charset="0"/>
              </a:rPr>
              <a:t>Cincinnati, Florida, Iowa State</a:t>
            </a:r>
          </a:p>
          <a:p>
            <a:pPr marL="0" indent="0">
              <a:buNone/>
            </a:pPr>
            <a:endParaRPr lang="en-US" sz="800" dirty="0">
              <a:latin typeface="Helvetica" pitchFamily="2" charset="0"/>
            </a:endParaRPr>
          </a:p>
          <a:p>
            <a:r>
              <a:rPr lang="en-US" sz="2000" dirty="0"/>
              <a:t>WIB/PTC hardware, firmware, and </a:t>
            </a:r>
          </a:p>
          <a:p>
            <a:pPr marL="0" indent="0">
              <a:buNone/>
            </a:pPr>
            <a:r>
              <a:rPr lang="en-US" sz="2000" dirty="0"/>
              <a:t>       software: </a:t>
            </a:r>
            <a:r>
              <a:rPr lang="en-US" sz="2000" dirty="0">
                <a:solidFill>
                  <a:srgbClr val="6FA8E1"/>
                </a:solidFill>
                <a:latin typeface="Helvetica" pitchFamily="2" charset="0"/>
              </a:rPr>
              <a:t>BNL, Florida, U. Penn</a:t>
            </a:r>
          </a:p>
          <a:p>
            <a:pPr marL="0" indent="0">
              <a:buNone/>
            </a:pPr>
            <a:endParaRPr lang="en-US" sz="800" dirty="0">
              <a:latin typeface="Helvetica" pitchFamily="2" charset="0"/>
            </a:endParaRPr>
          </a:p>
          <a:p>
            <a:r>
              <a:rPr lang="en-US" sz="2000" dirty="0"/>
              <a:t>Cold Cables: </a:t>
            </a:r>
            <a:r>
              <a:rPr lang="en-US" sz="2000" dirty="0">
                <a:solidFill>
                  <a:srgbClr val="6FA8E1"/>
                </a:solidFill>
                <a:latin typeface="Helvetica" pitchFamily="2" charset="0"/>
              </a:rPr>
              <a:t>BNL</a:t>
            </a:r>
          </a:p>
          <a:p>
            <a:endParaRPr lang="en-US" sz="800" dirty="0">
              <a:latin typeface="Helvetica" pitchFamily="2" charset="0"/>
            </a:endParaRPr>
          </a:p>
          <a:p>
            <a:r>
              <a:rPr lang="en-US" sz="2000" dirty="0"/>
              <a:t>Mechanical:</a:t>
            </a:r>
            <a:r>
              <a:rPr lang="en-US" sz="2000" dirty="0">
                <a:latin typeface="Helvetica" pitchFamily="2" charset="0"/>
              </a:rPr>
              <a:t> </a:t>
            </a:r>
            <a:r>
              <a:rPr lang="en-US" sz="2000" dirty="0">
                <a:solidFill>
                  <a:srgbClr val="6FA8E1"/>
                </a:solidFill>
                <a:latin typeface="Helvetica" pitchFamily="2" charset="0"/>
              </a:rPr>
              <a:t>BNL, CSU</a:t>
            </a:r>
          </a:p>
          <a:p>
            <a:endParaRPr lang="en-US" sz="800" dirty="0">
              <a:latin typeface="Helvetica" pitchFamily="2" charset="0"/>
            </a:endParaRPr>
          </a:p>
          <a:p>
            <a:r>
              <a:rPr lang="en-US" sz="2000" dirty="0"/>
              <a:t>Power supplies and Detector Safety System: </a:t>
            </a:r>
            <a:r>
              <a:rPr lang="en-US" sz="2000" dirty="0">
                <a:solidFill>
                  <a:srgbClr val="6FA8E1"/>
                </a:solidFill>
              </a:rPr>
              <a:t>BNL, FNAL</a:t>
            </a:r>
          </a:p>
          <a:p>
            <a:endParaRPr lang="en-US" sz="800" dirty="0"/>
          </a:p>
          <a:p>
            <a:r>
              <a:rPr lang="en-US" sz="2000" dirty="0"/>
              <a:t>Integration and Installation: </a:t>
            </a:r>
            <a:r>
              <a:rPr lang="en-US" sz="2000" dirty="0">
                <a:solidFill>
                  <a:srgbClr val="6FA8E1"/>
                </a:solidFill>
              </a:rPr>
              <a:t>BNL, FNAL, LBNL</a:t>
            </a:r>
          </a:p>
          <a:p>
            <a:endParaRPr lang="en-US" sz="800" dirty="0"/>
          </a:p>
          <a:p>
            <a:r>
              <a:rPr lang="en-US" sz="2000" dirty="0"/>
              <a:t>Recruiting more institutions (e.g. UC-Davis, Hawaii, SLAC, etc.) to help out with above and additional online</a:t>
            </a:r>
            <a:r>
              <a:rPr lang="en-US" sz="2000"/>
              <a:t>/offline </a:t>
            </a:r>
            <a:r>
              <a:rPr lang="en-US" sz="2000" dirty="0"/>
              <a:t>software tasks</a:t>
            </a:r>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pic>
        <p:nvPicPr>
          <p:cNvPr id="7" name="Picture 6" descr="Diagram&#10;&#10;Description automatically generated">
            <a:extLst>
              <a:ext uri="{FF2B5EF4-FFF2-40B4-BE49-F238E27FC236}">
                <a16:creationId xmlns:a16="http://schemas.microsoft.com/office/drawing/2014/main" id="{292F577A-BD49-6A4E-951D-6CF7EA8ADD45}"/>
              </a:ext>
            </a:extLst>
          </p:cNvPr>
          <p:cNvPicPr>
            <a:picLocks noChangeAspect="1"/>
          </p:cNvPicPr>
          <p:nvPr/>
        </p:nvPicPr>
        <p:blipFill>
          <a:blip r:embed="rId2"/>
          <a:stretch>
            <a:fillRect/>
          </a:stretch>
        </p:blipFill>
        <p:spPr>
          <a:xfrm>
            <a:off x="4480205" y="2164251"/>
            <a:ext cx="4594522" cy="2467932"/>
          </a:xfrm>
          <a:prstGeom prst="rect">
            <a:avLst/>
          </a:prstGeom>
        </p:spPr>
      </p:pic>
    </p:spTree>
    <p:extLst>
      <p:ext uri="{BB962C8B-B14F-4D97-AF65-F5344CB8AC3E}">
        <p14:creationId xmlns:p14="http://schemas.microsoft.com/office/powerpoint/2010/main" val="1866344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8</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683489"/>
            <a:ext cx="9144000" cy="5141828"/>
          </a:xfrm>
        </p:spPr>
        <p:txBody>
          <a:bodyPr/>
          <a:lstStyle/>
          <a:p>
            <a:pPr marL="0" indent="0">
              <a:buNone/>
            </a:pPr>
            <a:r>
              <a:rPr lang="en-US" sz="2000" dirty="0"/>
              <a:t>Executive Board held requirements for FD1-HD are also valid for FD2-VD</a:t>
            </a:r>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graphicFrame>
        <p:nvGraphicFramePr>
          <p:cNvPr id="8" name="Table 8">
            <a:extLst>
              <a:ext uri="{FF2B5EF4-FFF2-40B4-BE49-F238E27FC236}">
                <a16:creationId xmlns:a16="http://schemas.microsoft.com/office/drawing/2014/main" id="{3429A4A4-C8EF-1A4B-AF09-99644028B290}"/>
              </a:ext>
            </a:extLst>
          </p:cNvPr>
          <p:cNvGraphicFramePr>
            <a:graphicFrameLocks noGrp="1"/>
          </p:cNvGraphicFramePr>
          <p:nvPr>
            <p:extLst>
              <p:ext uri="{D42A27DB-BD31-4B8C-83A1-F6EECF244321}">
                <p14:modId xmlns:p14="http://schemas.microsoft.com/office/powerpoint/2010/main" val="887237561"/>
              </p:ext>
            </p:extLst>
          </p:nvPr>
        </p:nvGraphicFramePr>
        <p:xfrm>
          <a:off x="131619" y="1341582"/>
          <a:ext cx="8880761" cy="4483735"/>
        </p:xfrm>
        <a:graphic>
          <a:graphicData uri="http://schemas.openxmlformats.org/drawingml/2006/table">
            <a:tbl>
              <a:tblPr firstRow="1" bandRow="1">
                <a:tableStyleId>{5C22544A-7EE6-4342-B048-85BDC9FD1C3A}</a:tableStyleId>
              </a:tblPr>
              <a:tblGrid>
                <a:gridCol w="965785">
                  <a:extLst>
                    <a:ext uri="{9D8B030D-6E8A-4147-A177-3AD203B41FA5}">
                      <a16:colId xmlns:a16="http://schemas.microsoft.com/office/drawing/2014/main" val="2498149434"/>
                    </a:ext>
                  </a:extLst>
                </a:gridCol>
                <a:gridCol w="1920971">
                  <a:extLst>
                    <a:ext uri="{9D8B030D-6E8A-4147-A177-3AD203B41FA5}">
                      <a16:colId xmlns:a16="http://schemas.microsoft.com/office/drawing/2014/main" val="808330679"/>
                    </a:ext>
                  </a:extLst>
                </a:gridCol>
                <a:gridCol w="4520781">
                  <a:extLst>
                    <a:ext uri="{9D8B030D-6E8A-4147-A177-3AD203B41FA5}">
                      <a16:colId xmlns:a16="http://schemas.microsoft.com/office/drawing/2014/main" val="2406963044"/>
                    </a:ext>
                  </a:extLst>
                </a:gridCol>
                <a:gridCol w="1473224">
                  <a:extLst>
                    <a:ext uri="{9D8B030D-6E8A-4147-A177-3AD203B41FA5}">
                      <a16:colId xmlns:a16="http://schemas.microsoft.com/office/drawing/2014/main" val="3232309897"/>
                    </a:ext>
                  </a:extLst>
                </a:gridCol>
              </a:tblGrid>
              <a:tr h="370840">
                <a:tc>
                  <a:txBody>
                    <a:bodyPr/>
                    <a:lstStyle/>
                    <a:p>
                      <a:r>
                        <a:rPr lang="en-US" sz="1200" dirty="0"/>
                        <a:t>TDR ID</a:t>
                      </a:r>
                    </a:p>
                  </a:txBody>
                  <a:tcPr/>
                </a:tc>
                <a:tc>
                  <a:txBody>
                    <a:bodyPr/>
                    <a:lstStyle/>
                    <a:p>
                      <a:r>
                        <a:rPr lang="en-US" sz="1200" dirty="0"/>
                        <a:t>Name</a:t>
                      </a:r>
                    </a:p>
                  </a:txBody>
                  <a:tcPr/>
                </a:tc>
                <a:tc>
                  <a:txBody>
                    <a:bodyPr/>
                    <a:lstStyle/>
                    <a:p>
                      <a:r>
                        <a:rPr lang="en-US" sz="1200" dirty="0"/>
                        <a:t>Primary Text</a:t>
                      </a:r>
                    </a:p>
                  </a:txBody>
                  <a:tcPr/>
                </a:tc>
                <a:tc>
                  <a:txBody>
                    <a:bodyPr/>
                    <a:lstStyle/>
                    <a:p>
                      <a:r>
                        <a:rPr lang="en-US" sz="1200" dirty="0"/>
                        <a:t>Value</a:t>
                      </a:r>
                    </a:p>
                  </a:txBody>
                  <a:tcPr/>
                </a:tc>
                <a:extLst>
                  <a:ext uri="{0D108BD9-81ED-4DB2-BD59-A6C34878D82A}">
                    <a16:rowId xmlns:a16="http://schemas.microsoft.com/office/drawing/2014/main" val="1355756812"/>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SP-FD-2</a:t>
                      </a:r>
                    </a:p>
                  </a:txBody>
                  <a:tcPr/>
                </a:tc>
                <a:tc>
                  <a:txBody>
                    <a:bodyPr/>
                    <a:lstStyle/>
                    <a:p>
                      <a:endParaRPr lang="en-US" sz="1100" dirty="0">
                        <a:latin typeface="+mn-lt"/>
                      </a:endParaRPr>
                    </a:p>
                    <a:p>
                      <a:r>
                        <a:rPr lang="en-US" sz="1100" dirty="0">
                          <a:latin typeface="+mn-lt"/>
                        </a:rPr>
                        <a:t>System noise</a:t>
                      </a:r>
                    </a:p>
                  </a:txBody>
                  <a:tcPr/>
                </a:tc>
                <a:tc>
                  <a:txBody>
                    <a:bodyPr/>
                    <a:lstStyle/>
                    <a:p>
                      <a:r>
                        <a:rPr lang="en-US" sz="1200" dirty="0">
                          <a:latin typeface="+mn-lt"/>
                        </a:rPr>
                        <a:t>The total system noise seen by each wire should be no more than 1000 enc of noise. It is expected that random noise on the FE amplifier will be the dominant contribution to the total system noise.</a:t>
                      </a:r>
                    </a:p>
                  </a:txBody>
                  <a:tcPr/>
                </a:tc>
                <a:tc>
                  <a:txBody>
                    <a:bodyPr/>
                    <a:lstStyle/>
                    <a:p>
                      <a:r>
                        <a:rPr lang="en-US" sz="1200" dirty="0">
                          <a:latin typeface="+mn-lt"/>
                        </a:rPr>
                        <a:t>&lt;1000 electrons</a:t>
                      </a:r>
                    </a:p>
                  </a:txBody>
                  <a:tcPr/>
                </a:tc>
                <a:extLst>
                  <a:ext uri="{0D108BD9-81ED-4DB2-BD59-A6C34878D82A}">
                    <a16:rowId xmlns:a16="http://schemas.microsoft.com/office/drawing/2014/main" val="2695858378"/>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SP-FD-13</a:t>
                      </a:r>
                    </a:p>
                  </a:txBody>
                  <a:tcPr/>
                </a:tc>
                <a:tc>
                  <a:txBody>
                    <a:bodyPr/>
                    <a:lstStyle/>
                    <a:p>
                      <a:endParaRPr lang="en-US" sz="1100" dirty="0">
                        <a:latin typeface="+mn-lt"/>
                      </a:endParaRPr>
                    </a:p>
                    <a:p>
                      <a:r>
                        <a:rPr lang="en-US" sz="1100" dirty="0">
                          <a:latin typeface="+mn-lt"/>
                        </a:rPr>
                        <a:t>Front-end peaking time</a:t>
                      </a:r>
                    </a:p>
                  </a:txBody>
                  <a:tcPr/>
                </a:tc>
                <a:tc>
                  <a:txBody>
                    <a:bodyPr/>
                    <a:lstStyle/>
                    <a:p>
                      <a:pPr algn="l" fontAlgn="b"/>
                      <a:r>
                        <a:rPr lang="en-US" sz="1200" b="0" i="0" u="none" strike="noStrike" dirty="0">
                          <a:solidFill>
                            <a:srgbClr val="000000"/>
                          </a:solidFill>
                          <a:effectLst/>
                          <a:latin typeface="+mn-lt"/>
                        </a:rPr>
                        <a:t>The FE peaking time shall be set so as to optimize vertex resolution. </a:t>
                      </a:r>
                    </a:p>
                    <a:p>
                      <a:pPr algn="l" fontAlgn="b"/>
                      <a:endParaRPr lang="en-US" sz="1200" b="0" i="0" u="none" strike="noStrike" dirty="0">
                        <a:solidFill>
                          <a:srgbClr val="000000"/>
                        </a:solidFill>
                        <a:effectLst/>
                        <a:latin typeface="+mn-lt"/>
                      </a:endParaRP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 microsecond (goal: adjustable to be able to take advantage </a:t>
                      </a:r>
                      <a:br>
                        <a:rPr lang="en-US" sz="1000" b="0" i="0" u="none" strike="noStrike" dirty="0">
                          <a:solidFill>
                            <a:srgbClr val="000000"/>
                          </a:solidFill>
                          <a:effectLst/>
                          <a:latin typeface="+mn-lt"/>
                        </a:rPr>
                      </a:br>
                      <a:r>
                        <a:rPr lang="en-US" sz="1000" b="0" i="0" u="none" strike="noStrike" dirty="0">
                          <a:solidFill>
                            <a:srgbClr val="000000"/>
                          </a:solidFill>
                          <a:effectLst/>
                          <a:latin typeface="+mn-lt"/>
                        </a:rPr>
                        <a:t>of lower noise if the noise depends on peaking time)</a:t>
                      </a:r>
                    </a:p>
                  </a:txBody>
                  <a:tcPr marL="9525" marR="9525" marT="9525" marB="0" anchor="b"/>
                </a:tc>
                <a:extLst>
                  <a:ext uri="{0D108BD9-81ED-4DB2-BD59-A6C34878D82A}">
                    <a16:rowId xmlns:a16="http://schemas.microsoft.com/office/drawing/2014/main" val="2906929823"/>
                  </a:ext>
                </a:extLst>
              </a:tr>
              <a:tr h="370840">
                <a:tc>
                  <a:txBody>
                    <a:bodyPr/>
                    <a:lstStyle/>
                    <a:p>
                      <a:pPr algn="ctr">
                        <a:lnSpc>
                          <a:spcPct val="100000"/>
                        </a:lnSpc>
                      </a:pPr>
                      <a:endParaRPr lang="en-US" sz="1200" dirty="0">
                        <a:latin typeface="+mn-lt"/>
                      </a:endParaRPr>
                    </a:p>
                    <a:p>
                      <a:pPr algn="ctr">
                        <a:lnSpc>
                          <a:spcPct val="100000"/>
                        </a:lnSpc>
                      </a:pPr>
                      <a:r>
                        <a:rPr lang="en-US" sz="1200" dirty="0">
                          <a:latin typeface="+mn-lt"/>
                        </a:rPr>
                        <a:t>SP-FD-14</a:t>
                      </a:r>
                    </a:p>
                  </a:txBody>
                  <a:tcPr/>
                </a:tc>
                <a:tc>
                  <a:txBody>
                    <a:bodyPr/>
                    <a:lstStyle/>
                    <a:p>
                      <a:endParaRPr lang="en-US" sz="1100" dirty="0">
                        <a:latin typeface="+mn-lt"/>
                      </a:endParaRPr>
                    </a:p>
                    <a:p>
                      <a:r>
                        <a:rPr lang="en-US" sz="1100" dirty="0">
                          <a:latin typeface="+mn-lt"/>
                        </a:rPr>
                        <a:t>SP signal saturation level</a:t>
                      </a:r>
                    </a:p>
                  </a:txBody>
                  <a:tcPr/>
                </a:tc>
                <a:tc>
                  <a:txBody>
                    <a:bodyPr/>
                    <a:lstStyle/>
                    <a:p>
                      <a:pPr algn="l" fontAlgn="b"/>
                      <a:r>
                        <a:rPr lang="en-US" sz="1200" b="0" i="0" u="none" strike="noStrike" dirty="0">
                          <a:solidFill>
                            <a:srgbClr val="000000"/>
                          </a:solidFill>
                          <a:effectLst/>
                          <a:latin typeface="+mn-lt"/>
                        </a:rPr>
                        <a:t>~500,000 electrons</a:t>
                      </a:r>
                    </a:p>
                    <a:p>
                      <a:pPr algn="l" fontAlgn="b"/>
                      <a:endParaRPr lang="en-US" sz="1200" b="0" i="0" u="none" strike="noStrike" dirty="0">
                        <a:solidFill>
                          <a:srgbClr val="000000"/>
                        </a:solidFill>
                        <a:effectLst/>
                        <a:latin typeface="+mn-lt"/>
                      </a:endParaRP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~500,000 electrons (goal: Adjustable so as to see saturation in less than 10% of beam-produced events)</a:t>
                      </a:r>
                    </a:p>
                  </a:txBody>
                  <a:tcPr marL="9525" marR="9525" marT="9525" marB="0" anchor="b"/>
                </a:tc>
                <a:extLst>
                  <a:ext uri="{0D108BD9-81ED-4DB2-BD59-A6C34878D82A}">
                    <a16:rowId xmlns:a16="http://schemas.microsoft.com/office/drawing/2014/main" val="448262909"/>
                  </a:ext>
                </a:extLst>
              </a:tr>
              <a:tr h="370840">
                <a:tc>
                  <a:txBody>
                    <a:bodyPr/>
                    <a:lstStyle/>
                    <a:p>
                      <a:pPr algn="ctr">
                        <a:lnSpc>
                          <a:spcPct val="100000"/>
                        </a:lnSpc>
                      </a:pPr>
                      <a:r>
                        <a:rPr lang="en-US" sz="1200" dirty="0">
                          <a:latin typeface="+mn-lt"/>
                        </a:rPr>
                        <a:t>SP-FD-19</a:t>
                      </a:r>
                    </a:p>
                  </a:txBody>
                  <a:tcPr/>
                </a:tc>
                <a:tc>
                  <a:txBody>
                    <a:bodyPr/>
                    <a:lstStyle/>
                    <a:p>
                      <a:r>
                        <a:rPr lang="en-US" sz="1100" dirty="0">
                          <a:latin typeface="+mn-lt"/>
                        </a:rPr>
                        <a:t>ADC sampling frequency</a:t>
                      </a:r>
                    </a:p>
                  </a:txBody>
                  <a:tcPr/>
                </a:tc>
                <a:tc>
                  <a:txBody>
                    <a:bodyPr/>
                    <a:lstStyle/>
                    <a:p>
                      <a:pPr algn="l" fontAlgn="b"/>
                      <a:r>
                        <a:rPr lang="en-US" sz="1200" b="0" i="0" u="none" strike="noStrike" dirty="0">
                          <a:solidFill>
                            <a:srgbClr val="000000"/>
                          </a:solidFill>
                          <a:effectLst/>
                          <a:latin typeface="+mn-lt"/>
                        </a:rPr>
                        <a:t>The ADC sampling frequency shall be set so as to extract maximal information without unnecessarily increasing data rate.</a:t>
                      </a:r>
                    </a:p>
                  </a:txBody>
                  <a:tcPr marL="9525" marR="9525" marT="9525" marB="0" anchor="b"/>
                </a:tc>
                <a:tc>
                  <a:txBody>
                    <a:bodyPr/>
                    <a:lstStyle/>
                    <a:p>
                      <a:r>
                        <a:rPr lang="en-US" sz="1200" dirty="0">
                          <a:latin typeface="+mn-lt"/>
                        </a:rPr>
                        <a:t>~ 2MHz</a:t>
                      </a:r>
                    </a:p>
                  </a:txBody>
                  <a:tcPr/>
                </a:tc>
                <a:extLst>
                  <a:ext uri="{0D108BD9-81ED-4DB2-BD59-A6C34878D82A}">
                    <a16:rowId xmlns:a16="http://schemas.microsoft.com/office/drawing/2014/main" val="2281171795"/>
                  </a:ext>
                </a:extLst>
              </a:tr>
              <a:tr h="370840">
                <a:tc>
                  <a:txBody>
                    <a:bodyPr/>
                    <a:lstStyle/>
                    <a:p>
                      <a:pPr algn="ctr" fontAlgn="b">
                        <a:lnSpc>
                          <a:spcPct val="100000"/>
                        </a:lnSpc>
                      </a:pPr>
                      <a:r>
                        <a:rPr lang="en-US" sz="1200" b="0" i="0" u="none" strike="noStrike" dirty="0">
                          <a:solidFill>
                            <a:srgbClr val="000000"/>
                          </a:solidFill>
                          <a:effectLst/>
                          <a:latin typeface="+mn-lt"/>
                        </a:rPr>
                        <a:t>SP-FD-20</a:t>
                      </a:r>
                    </a:p>
                    <a:p>
                      <a:pPr algn="ctr" fontAlgn="b">
                        <a:lnSpc>
                          <a:spcPct val="100000"/>
                        </a:lnSpc>
                      </a:pPr>
                      <a:endParaRPr lang="en-US" sz="1200" b="0" i="0" u="none" strike="noStrike" dirty="0">
                        <a:solidFill>
                          <a:srgbClr val="000000"/>
                        </a:solidFill>
                        <a:effectLst/>
                        <a:latin typeface="+mn-lt"/>
                      </a:endParaRPr>
                    </a:p>
                  </a:txBody>
                  <a:tcPr marL="9525" marR="9525" marT="9525" marB="0" anchor="b"/>
                </a:tc>
                <a:tc>
                  <a:txBody>
                    <a:bodyPr/>
                    <a:lstStyle/>
                    <a:p>
                      <a:r>
                        <a:rPr lang="en-US" sz="1100" dirty="0">
                          <a:latin typeface="+mn-lt"/>
                        </a:rPr>
                        <a:t>Number of ADC bits</a:t>
                      </a:r>
                    </a:p>
                  </a:txBody>
                  <a:tcPr/>
                </a:tc>
                <a:tc>
                  <a:txBody>
                    <a:bodyPr/>
                    <a:lstStyle/>
                    <a:p>
                      <a:r>
                        <a:rPr lang="en-US" sz="1200" dirty="0">
                          <a:latin typeface="+mn-lt"/>
                        </a:rPr>
                        <a:t>The ADC shall digitize the charge deposited on the wires with 12 bits precision</a:t>
                      </a:r>
                    </a:p>
                  </a:txBody>
                  <a:tcPr/>
                </a:tc>
                <a:tc>
                  <a:txBody>
                    <a:bodyPr/>
                    <a:lstStyle/>
                    <a:p>
                      <a:r>
                        <a:rPr lang="en-US" sz="1200" dirty="0">
                          <a:latin typeface="+mn-lt"/>
                        </a:rPr>
                        <a:t>12 bits</a:t>
                      </a:r>
                    </a:p>
                  </a:txBody>
                  <a:tcPr/>
                </a:tc>
                <a:extLst>
                  <a:ext uri="{0D108BD9-81ED-4DB2-BD59-A6C34878D82A}">
                    <a16:rowId xmlns:a16="http://schemas.microsoft.com/office/drawing/2014/main" val="1329565892"/>
                  </a:ext>
                </a:extLst>
              </a:tr>
              <a:tr h="370840">
                <a:tc>
                  <a:txBody>
                    <a:bodyPr/>
                    <a:lstStyle/>
                    <a:p>
                      <a:pPr algn="ctr">
                        <a:lnSpc>
                          <a:spcPct val="100000"/>
                        </a:lnSpc>
                      </a:pPr>
                      <a:r>
                        <a:rPr lang="en-US" sz="1200" dirty="0">
                          <a:latin typeface="+mn-lt"/>
                        </a:rPr>
                        <a:t>SP-FD-21</a:t>
                      </a:r>
                    </a:p>
                  </a:txBody>
                  <a:tcPr/>
                </a:tc>
                <a:tc>
                  <a:txBody>
                    <a:bodyPr/>
                    <a:lstStyle/>
                    <a:p>
                      <a:r>
                        <a:rPr lang="en-US" sz="1100" dirty="0">
                          <a:latin typeface="+mn-lt"/>
                        </a:rPr>
                        <a:t>SP cold electronics power consumption</a:t>
                      </a:r>
                    </a:p>
                  </a:txBody>
                  <a:tcPr/>
                </a:tc>
                <a:tc>
                  <a:txBody>
                    <a:bodyPr/>
                    <a:lstStyle/>
                    <a:p>
                      <a:r>
                        <a:rPr lang="en-US" sz="1200" dirty="0">
                          <a:latin typeface="+mn-lt"/>
                        </a:rPr>
                        <a:t>The SP CE power consumption shall remain below 50 </a:t>
                      </a:r>
                      <a:r>
                        <a:rPr lang="en-US" sz="1200" dirty="0" err="1">
                          <a:latin typeface="+mn-lt"/>
                        </a:rPr>
                        <a:t>mW</a:t>
                      </a:r>
                      <a:r>
                        <a:rPr lang="en-US" sz="1200" dirty="0">
                          <a:latin typeface="+mn-lt"/>
                        </a:rPr>
                        <a:t>/channel</a:t>
                      </a:r>
                    </a:p>
                  </a:txBody>
                  <a:tcPr/>
                </a:tc>
                <a:tc>
                  <a:txBody>
                    <a:bodyPr/>
                    <a:lstStyle/>
                    <a:p>
                      <a:r>
                        <a:rPr lang="en-US" sz="1200" dirty="0">
                          <a:latin typeface="+mn-lt"/>
                        </a:rPr>
                        <a:t>&lt; 50mW/channel</a:t>
                      </a:r>
                    </a:p>
                  </a:txBody>
                  <a:tcPr/>
                </a:tc>
                <a:extLst>
                  <a:ext uri="{0D108BD9-81ED-4DB2-BD59-A6C34878D82A}">
                    <a16:rowId xmlns:a16="http://schemas.microsoft.com/office/drawing/2014/main" val="2991017196"/>
                  </a:ext>
                </a:extLst>
              </a:tr>
              <a:tr h="370840">
                <a:tc>
                  <a:txBody>
                    <a:bodyPr/>
                    <a:lstStyle/>
                    <a:p>
                      <a:pPr algn="ctr">
                        <a:lnSpc>
                          <a:spcPct val="100000"/>
                        </a:lnSpc>
                      </a:pPr>
                      <a:r>
                        <a:rPr lang="en-US" sz="1200" dirty="0">
                          <a:latin typeface="+mn-lt"/>
                        </a:rPr>
                        <a:t>SP-FD-25</a:t>
                      </a:r>
                    </a:p>
                  </a:txBody>
                  <a:tcPr/>
                </a:tc>
                <a:tc>
                  <a:txBody>
                    <a:bodyPr/>
                    <a:lstStyle/>
                    <a:p>
                      <a:r>
                        <a:rPr lang="en-US" sz="1100" dirty="0">
                          <a:latin typeface="+mn-lt"/>
                        </a:rPr>
                        <a:t>Non-FE noise contributions</a:t>
                      </a:r>
                    </a:p>
                  </a:txBody>
                  <a:tcPr/>
                </a:tc>
                <a:tc>
                  <a:txBody>
                    <a:bodyPr/>
                    <a:lstStyle/>
                    <a:p>
                      <a:r>
                        <a:rPr lang="en-US" sz="1200" dirty="0">
                          <a:latin typeface="+mn-lt"/>
                        </a:rPr>
                        <a:t>All non-FE noise contributions shall be much lower than the targeted system noise level</a:t>
                      </a:r>
                    </a:p>
                  </a:txBody>
                  <a:tcPr/>
                </a:tc>
                <a:tc>
                  <a:txBody>
                    <a:bodyPr/>
                    <a:lstStyle/>
                    <a:p>
                      <a:r>
                        <a:rPr lang="en-US" sz="1200" dirty="0">
                          <a:latin typeface="+mn-lt"/>
                        </a:rPr>
                        <a:t>&lt;&lt; 1000 electrons</a:t>
                      </a:r>
                    </a:p>
                  </a:txBody>
                  <a:tcPr/>
                </a:tc>
                <a:extLst>
                  <a:ext uri="{0D108BD9-81ED-4DB2-BD59-A6C34878D82A}">
                    <a16:rowId xmlns:a16="http://schemas.microsoft.com/office/drawing/2014/main" val="3294557615"/>
                  </a:ext>
                </a:extLst>
              </a:tr>
            </a:tbl>
          </a:graphicData>
        </a:graphic>
      </p:graphicFrame>
    </p:spTree>
    <p:extLst>
      <p:ext uri="{BB962C8B-B14F-4D97-AF65-F5344CB8AC3E}">
        <p14:creationId xmlns:p14="http://schemas.microsoft.com/office/powerpoint/2010/main" val="2709431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B4D1A-B839-0C42-BF52-94480673C90C}"/>
              </a:ext>
            </a:extLst>
          </p:cNvPr>
          <p:cNvSpPr>
            <a:spLocks noGrp="1"/>
          </p:cNvSpPr>
          <p:nvPr>
            <p:ph type="title"/>
          </p:nvPr>
        </p:nvSpPr>
        <p:spPr>
          <a:xfrm>
            <a:off x="1802696" y="0"/>
            <a:ext cx="8172577" cy="647102"/>
          </a:xfrm>
        </p:spPr>
        <p:txBody>
          <a:bodyPr/>
          <a:lstStyle/>
          <a:p>
            <a:r>
              <a:rPr lang="en-US" sz="3200" dirty="0"/>
              <a:t>Bottom CE Requirements</a:t>
            </a:r>
          </a:p>
        </p:txBody>
      </p:sp>
      <p:sp>
        <p:nvSpPr>
          <p:cNvPr id="3" name="Date Placeholder 2">
            <a:extLst>
              <a:ext uri="{FF2B5EF4-FFF2-40B4-BE49-F238E27FC236}">
                <a16:creationId xmlns:a16="http://schemas.microsoft.com/office/drawing/2014/main" id="{5CB56F9E-1306-2542-961C-D0C2712875E9}"/>
              </a:ext>
            </a:extLst>
          </p:cNvPr>
          <p:cNvSpPr>
            <a:spLocks noGrp="1"/>
          </p:cNvSpPr>
          <p:nvPr>
            <p:ph type="dt" sz="half" idx="2"/>
          </p:nvPr>
        </p:nvSpPr>
        <p:spPr/>
        <p:txBody>
          <a:bodyPr/>
          <a:lstStyle/>
          <a:p>
            <a:pPr>
              <a:defRPr/>
            </a:pPr>
            <a:r>
              <a:rPr lang="en-US" dirty="0">
                <a:latin typeface="Helvetica"/>
              </a:rPr>
              <a:t>28 May 2021</a:t>
            </a:r>
            <a:endParaRPr lang="en-US" dirty="0">
              <a:latin typeface="Helvetica"/>
              <a:cs typeface="Helvetica"/>
            </a:endParaRPr>
          </a:p>
        </p:txBody>
      </p:sp>
      <p:sp>
        <p:nvSpPr>
          <p:cNvPr id="4" name="Slide Number Placeholder 3">
            <a:extLst>
              <a:ext uri="{FF2B5EF4-FFF2-40B4-BE49-F238E27FC236}">
                <a16:creationId xmlns:a16="http://schemas.microsoft.com/office/drawing/2014/main" id="{A47B9599-7F8B-E145-A091-BCAB925F3B96}"/>
              </a:ext>
            </a:extLst>
          </p:cNvPr>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
        <p:nvSpPr>
          <p:cNvPr id="5" name="Text Placeholder 4">
            <a:extLst>
              <a:ext uri="{FF2B5EF4-FFF2-40B4-BE49-F238E27FC236}">
                <a16:creationId xmlns:a16="http://schemas.microsoft.com/office/drawing/2014/main" id="{1492CC39-E762-5C43-AA7A-AFA09B0E0D15}"/>
              </a:ext>
            </a:extLst>
          </p:cNvPr>
          <p:cNvSpPr>
            <a:spLocks noGrp="1"/>
          </p:cNvSpPr>
          <p:nvPr>
            <p:ph type="body" sz="quarter" idx="10"/>
          </p:nvPr>
        </p:nvSpPr>
        <p:spPr>
          <a:xfrm>
            <a:off x="0" y="510308"/>
            <a:ext cx="9144000" cy="5141828"/>
          </a:xfrm>
        </p:spPr>
        <p:txBody>
          <a:bodyPr/>
          <a:lstStyle/>
          <a:p>
            <a:r>
              <a:rPr lang="en-US" sz="2000" dirty="0"/>
              <a:t>Most consortium held requirements for FD1-HD are also valid for FD1-HD</a:t>
            </a:r>
          </a:p>
          <a:p>
            <a:r>
              <a:rPr lang="en-US" sz="2000" dirty="0"/>
              <a:t>Combination of requirements, design choice and specifications</a:t>
            </a:r>
          </a:p>
          <a:p>
            <a:pPr marL="0" indent="0">
              <a:buNone/>
            </a:pPr>
            <a:endParaRPr lang="en-US" sz="800" dirty="0"/>
          </a:p>
        </p:txBody>
      </p:sp>
      <p:sp>
        <p:nvSpPr>
          <p:cNvPr id="6" name="Footer Placeholder 5">
            <a:extLst>
              <a:ext uri="{FF2B5EF4-FFF2-40B4-BE49-F238E27FC236}">
                <a16:creationId xmlns:a16="http://schemas.microsoft.com/office/drawing/2014/main" id="{82DF86E4-2252-6F42-AC0A-6E99E9C35769}"/>
              </a:ext>
            </a:extLst>
          </p:cNvPr>
          <p:cNvSpPr>
            <a:spLocks noGrp="1"/>
          </p:cNvSpPr>
          <p:nvPr>
            <p:ph type="ftr" sz="quarter" idx="3"/>
          </p:nvPr>
        </p:nvSpPr>
        <p:spPr/>
        <p:txBody>
          <a:bodyPr/>
          <a:lstStyle/>
          <a:p>
            <a:pPr>
              <a:defRPr/>
            </a:pPr>
            <a:r>
              <a:rPr lang="de-DE" dirty="0" err="1"/>
              <a:t>Bottom</a:t>
            </a:r>
            <a:r>
              <a:rPr lang="de-DE" dirty="0"/>
              <a:t> CRP Electronics </a:t>
            </a:r>
            <a:r>
              <a:rPr lang="de-DE" dirty="0" err="1"/>
              <a:t>Overview</a:t>
            </a:r>
            <a:r>
              <a:rPr lang="de-DE" dirty="0"/>
              <a:t> </a:t>
            </a:r>
            <a:r>
              <a:rPr lang="de-DE" dirty="0" err="1"/>
              <a:t>and</a:t>
            </a:r>
            <a:r>
              <a:rPr lang="de-DE" dirty="0"/>
              <a:t> </a:t>
            </a:r>
            <a:r>
              <a:rPr lang="de-DE" dirty="0" err="1"/>
              <a:t>Requirements</a:t>
            </a:r>
            <a:r>
              <a:rPr lang="de-DE" dirty="0"/>
              <a:t> </a:t>
            </a:r>
            <a:endParaRPr lang="en-US" dirty="0"/>
          </a:p>
        </p:txBody>
      </p:sp>
      <p:graphicFrame>
        <p:nvGraphicFramePr>
          <p:cNvPr id="8" name="Table 8">
            <a:extLst>
              <a:ext uri="{FF2B5EF4-FFF2-40B4-BE49-F238E27FC236}">
                <a16:creationId xmlns:a16="http://schemas.microsoft.com/office/drawing/2014/main" id="{3429A4A4-C8EF-1A4B-AF09-99644028B290}"/>
              </a:ext>
            </a:extLst>
          </p:cNvPr>
          <p:cNvGraphicFramePr>
            <a:graphicFrameLocks noGrp="1"/>
          </p:cNvGraphicFramePr>
          <p:nvPr>
            <p:extLst>
              <p:ext uri="{D42A27DB-BD31-4B8C-83A1-F6EECF244321}">
                <p14:modId xmlns:p14="http://schemas.microsoft.com/office/powerpoint/2010/main" val="16480142"/>
              </p:ext>
            </p:extLst>
          </p:nvPr>
        </p:nvGraphicFramePr>
        <p:xfrm>
          <a:off x="131619" y="1341582"/>
          <a:ext cx="8880761" cy="4759960"/>
        </p:xfrm>
        <a:graphic>
          <a:graphicData uri="http://schemas.openxmlformats.org/drawingml/2006/table">
            <a:tbl>
              <a:tblPr firstRow="1" bandRow="1">
                <a:tableStyleId>{5C22544A-7EE6-4342-B048-85BDC9FD1C3A}</a:tableStyleId>
              </a:tblPr>
              <a:tblGrid>
                <a:gridCol w="965785">
                  <a:extLst>
                    <a:ext uri="{9D8B030D-6E8A-4147-A177-3AD203B41FA5}">
                      <a16:colId xmlns:a16="http://schemas.microsoft.com/office/drawing/2014/main" val="2498149434"/>
                    </a:ext>
                  </a:extLst>
                </a:gridCol>
                <a:gridCol w="1920971">
                  <a:extLst>
                    <a:ext uri="{9D8B030D-6E8A-4147-A177-3AD203B41FA5}">
                      <a16:colId xmlns:a16="http://schemas.microsoft.com/office/drawing/2014/main" val="808330679"/>
                    </a:ext>
                  </a:extLst>
                </a:gridCol>
                <a:gridCol w="4520781">
                  <a:extLst>
                    <a:ext uri="{9D8B030D-6E8A-4147-A177-3AD203B41FA5}">
                      <a16:colId xmlns:a16="http://schemas.microsoft.com/office/drawing/2014/main" val="2406963044"/>
                    </a:ext>
                  </a:extLst>
                </a:gridCol>
                <a:gridCol w="1473224">
                  <a:extLst>
                    <a:ext uri="{9D8B030D-6E8A-4147-A177-3AD203B41FA5}">
                      <a16:colId xmlns:a16="http://schemas.microsoft.com/office/drawing/2014/main" val="3232309897"/>
                    </a:ext>
                  </a:extLst>
                </a:gridCol>
              </a:tblGrid>
              <a:tr h="370840">
                <a:tc>
                  <a:txBody>
                    <a:bodyPr/>
                    <a:lstStyle/>
                    <a:p>
                      <a:r>
                        <a:rPr lang="en-US" sz="1200" dirty="0"/>
                        <a:t>TDR ID</a:t>
                      </a:r>
                    </a:p>
                  </a:txBody>
                  <a:tcPr/>
                </a:tc>
                <a:tc>
                  <a:txBody>
                    <a:bodyPr/>
                    <a:lstStyle/>
                    <a:p>
                      <a:r>
                        <a:rPr lang="en-US" sz="1200" dirty="0"/>
                        <a:t>Name</a:t>
                      </a:r>
                    </a:p>
                  </a:txBody>
                  <a:tcPr/>
                </a:tc>
                <a:tc>
                  <a:txBody>
                    <a:bodyPr/>
                    <a:lstStyle/>
                    <a:p>
                      <a:r>
                        <a:rPr lang="en-US" sz="1200" dirty="0"/>
                        <a:t>Primary Text</a:t>
                      </a:r>
                    </a:p>
                  </a:txBody>
                  <a:tcPr/>
                </a:tc>
                <a:tc>
                  <a:txBody>
                    <a:bodyPr/>
                    <a:lstStyle/>
                    <a:p>
                      <a:r>
                        <a:rPr lang="en-US" sz="1200" dirty="0"/>
                        <a:t>Value</a:t>
                      </a:r>
                    </a:p>
                  </a:txBody>
                  <a:tcPr/>
                </a:tc>
                <a:extLst>
                  <a:ext uri="{0D108BD9-81ED-4DB2-BD59-A6C34878D82A}">
                    <a16:rowId xmlns:a16="http://schemas.microsoft.com/office/drawing/2014/main" val="1355756812"/>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SP-ELEC-2</a:t>
                      </a:r>
                    </a:p>
                  </a:txBody>
                  <a:tcPr/>
                </a:tc>
                <a:tc>
                  <a:txBody>
                    <a:bodyPr/>
                    <a:lstStyle/>
                    <a:p>
                      <a:endParaRPr lang="en-US" sz="1100" dirty="0">
                        <a:latin typeface="+mn-lt"/>
                      </a:endParaRPr>
                    </a:p>
                    <a:p>
                      <a:r>
                        <a:rPr lang="en-US" sz="1100" dirty="0">
                          <a:latin typeface="+mn-lt"/>
                        </a:rPr>
                        <a:t>Gain of the SP TPC elec. front-end amplifier</a:t>
                      </a:r>
                    </a:p>
                  </a:txBody>
                  <a:tcPr/>
                </a:tc>
                <a:tc>
                  <a:txBody>
                    <a:bodyPr/>
                    <a:lstStyle/>
                    <a:p>
                      <a:endParaRPr lang="en-US" sz="1200" dirty="0">
                        <a:latin typeface="+mn-lt"/>
                      </a:endParaRPr>
                    </a:p>
                    <a:p>
                      <a:r>
                        <a:rPr lang="en-US" sz="1200" dirty="0">
                          <a:latin typeface="+mn-lt"/>
                        </a:rPr>
                        <a:t>Gain of the front-end amplifier</a:t>
                      </a:r>
                    </a:p>
                  </a:txBody>
                  <a:tcPr/>
                </a:tc>
                <a:tc>
                  <a:txBody>
                    <a:bodyPr/>
                    <a:lstStyle/>
                    <a:p>
                      <a:r>
                        <a:rPr lang="en-US" sz="1200" dirty="0">
                          <a:latin typeface="+mn-lt"/>
                        </a:rPr>
                        <a:t>10 mV/</a:t>
                      </a:r>
                      <a:r>
                        <a:rPr lang="en-US" sz="1200" dirty="0" err="1">
                          <a:latin typeface="+mn-lt"/>
                        </a:rPr>
                        <a:t>fC</a:t>
                      </a:r>
                      <a:r>
                        <a:rPr lang="en-US" sz="1200" dirty="0">
                          <a:latin typeface="+mn-lt"/>
                        </a:rPr>
                        <a:t> (adjustable in the range of 5-25 mV/</a:t>
                      </a:r>
                      <a:r>
                        <a:rPr lang="en-US" sz="1200" dirty="0" err="1">
                          <a:latin typeface="+mn-lt"/>
                        </a:rPr>
                        <a:t>fC</a:t>
                      </a:r>
                      <a:r>
                        <a:rPr lang="en-US" sz="1200" dirty="0">
                          <a:latin typeface="+mn-lt"/>
                        </a:rPr>
                        <a:t>)</a:t>
                      </a:r>
                    </a:p>
                  </a:txBody>
                  <a:tcPr/>
                </a:tc>
                <a:extLst>
                  <a:ext uri="{0D108BD9-81ED-4DB2-BD59-A6C34878D82A}">
                    <a16:rowId xmlns:a16="http://schemas.microsoft.com/office/drawing/2014/main" val="2695858378"/>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SP-ELEC-3</a:t>
                      </a:r>
                    </a:p>
                  </a:txBody>
                  <a:tcPr/>
                </a:tc>
                <a:tc>
                  <a:txBody>
                    <a:bodyPr/>
                    <a:lstStyle/>
                    <a:p>
                      <a:endParaRPr lang="en-US" sz="1100" dirty="0">
                        <a:latin typeface="+mn-lt"/>
                      </a:endParaRPr>
                    </a:p>
                    <a:p>
                      <a:r>
                        <a:rPr lang="en-US" sz="1100" dirty="0">
                          <a:latin typeface="+mn-lt"/>
                        </a:rPr>
                        <a:t>SP TPC </a:t>
                      </a:r>
                      <a:r>
                        <a:rPr lang="en-US" sz="1100" dirty="0" err="1">
                          <a:latin typeface="+mn-lt"/>
                        </a:rPr>
                        <a:t>elec</a:t>
                      </a:r>
                      <a:r>
                        <a:rPr lang="en-US" sz="1100" dirty="0">
                          <a:latin typeface="+mn-lt"/>
                        </a:rPr>
                        <a:t> system synchronization</a:t>
                      </a:r>
                    </a:p>
                  </a:txBody>
                  <a:tcPr/>
                </a:tc>
                <a:tc>
                  <a:txBody>
                    <a:bodyPr/>
                    <a:lstStyle/>
                    <a:p>
                      <a:pPr algn="l" fontAlgn="b"/>
                      <a:r>
                        <a:rPr lang="en-US" sz="1200" b="0" i="0" u="none" strike="noStrike" dirty="0">
                          <a:solidFill>
                            <a:srgbClr val="000000"/>
                          </a:solidFill>
                          <a:effectLst/>
                          <a:latin typeface="+mn-lt"/>
                        </a:rPr>
                        <a:t>Maximum time difference between ADC samples on different wires</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16 ns</a:t>
                      </a:r>
                    </a:p>
                    <a:p>
                      <a:pPr algn="l" fontAlgn="b"/>
                      <a:endParaRPr lang="en-US" sz="10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2906929823"/>
                  </a:ext>
                </a:extLst>
              </a:tr>
              <a:tr h="370840">
                <a:tc>
                  <a:txBody>
                    <a:bodyPr/>
                    <a:lstStyle/>
                    <a:p>
                      <a:pPr algn="ctr">
                        <a:lnSpc>
                          <a:spcPct val="100000"/>
                        </a:lnSpc>
                      </a:pPr>
                      <a:endParaRPr lang="en-US" sz="1100" dirty="0">
                        <a:latin typeface="+mn-lt"/>
                      </a:endParaRPr>
                    </a:p>
                    <a:p>
                      <a:pPr algn="ctr">
                        <a:lnSpc>
                          <a:spcPct val="100000"/>
                        </a:lnSpc>
                      </a:pPr>
                      <a:r>
                        <a:rPr lang="en-US" sz="1100" dirty="0">
                          <a:latin typeface="+mn-lt"/>
                        </a:rPr>
                        <a:t>SP-ELEC-4</a:t>
                      </a:r>
                    </a:p>
                  </a:txBody>
                  <a:tcPr/>
                </a:tc>
                <a:tc>
                  <a:txBody>
                    <a:bodyPr/>
                    <a:lstStyle/>
                    <a:p>
                      <a:endParaRPr lang="en-US" sz="1100" dirty="0">
                        <a:latin typeface="+mn-lt"/>
                      </a:endParaRPr>
                    </a:p>
                    <a:p>
                      <a:r>
                        <a:rPr lang="en-US" sz="1100" dirty="0">
                          <a:latin typeface="+mn-lt"/>
                        </a:rPr>
                        <a:t>Number of channels per SP TPC </a:t>
                      </a:r>
                      <a:r>
                        <a:rPr lang="en-US" sz="1100" dirty="0" err="1">
                          <a:latin typeface="+mn-lt"/>
                        </a:rPr>
                        <a:t>elec</a:t>
                      </a:r>
                      <a:r>
                        <a:rPr lang="en-US" sz="1100" dirty="0">
                          <a:latin typeface="+mn-lt"/>
                        </a:rPr>
                        <a:t> front-end motherboard</a:t>
                      </a:r>
                    </a:p>
                  </a:txBody>
                  <a:tcPr/>
                </a:tc>
                <a:tc>
                  <a:txBody>
                    <a:bodyPr/>
                    <a:lstStyle/>
                    <a:p>
                      <a:pPr algn="l" fontAlgn="b"/>
                      <a:r>
                        <a:rPr lang="en-US" sz="1200" b="0" i="0" u="none" strike="noStrike" dirty="0">
                          <a:solidFill>
                            <a:srgbClr val="000000"/>
                          </a:solidFill>
                          <a:effectLst/>
                          <a:latin typeface="+mn-lt"/>
                        </a:rPr>
                        <a:t>Number of channels in each front-end motherboard</a:t>
                      </a:r>
                    </a:p>
                    <a:p>
                      <a:pPr algn="l" fontAlgn="b"/>
                      <a:endParaRPr lang="en-US" sz="12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128</a:t>
                      </a:r>
                    </a:p>
                    <a:p>
                      <a:pPr algn="l" fontAlgn="b"/>
                      <a:endParaRPr lang="en-US" sz="1000" b="0" i="0" u="none" strike="noStrike" dirty="0">
                        <a:solidFill>
                          <a:srgbClr val="000000"/>
                        </a:solidFill>
                        <a:effectLst/>
                        <a:latin typeface="+mn-lt"/>
                      </a:endParaRPr>
                    </a:p>
                    <a:p>
                      <a:pPr algn="l" fontAlgn="b"/>
                      <a:endParaRPr lang="en-US" sz="10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448262909"/>
                  </a:ext>
                </a:extLst>
              </a:tr>
              <a:tr h="370840">
                <a:tc>
                  <a:txBody>
                    <a:bodyPr/>
                    <a:lstStyle/>
                    <a:p>
                      <a:pPr algn="ctr">
                        <a:lnSpc>
                          <a:spcPct val="100000"/>
                        </a:lnSpc>
                      </a:pPr>
                      <a:r>
                        <a:rPr lang="en-US" sz="1100" dirty="0">
                          <a:latin typeface="+mn-lt"/>
                        </a:rPr>
                        <a:t>SP-ELEC-5</a:t>
                      </a:r>
                    </a:p>
                  </a:txBody>
                  <a:tcPr/>
                </a:tc>
                <a:tc>
                  <a:txBody>
                    <a:bodyPr/>
                    <a:lstStyle/>
                    <a:p>
                      <a:r>
                        <a:rPr lang="en-US" sz="1100" dirty="0">
                          <a:latin typeface="+mn-lt"/>
                        </a:rPr>
                        <a:t>Number of links between the SP TPC </a:t>
                      </a:r>
                      <a:r>
                        <a:rPr lang="en-US" sz="1100" dirty="0" err="1">
                          <a:latin typeface="+mn-lt"/>
                        </a:rPr>
                        <a:t>elec</a:t>
                      </a:r>
                      <a:r>
                        <a:rPr lang="en-US" sz="1100" dirty="0">
                          <a:latin typeface="+mn-lt"/>
                        </a:rPr>
                        <a:t> FEMB and the WIB</a:t>
                      </a:r>
                    </a:p>
                  </a:txBody>
                  <a:tcPr/>
                </a:tc>
                <a:tc>
                  <a:txBody>
                    <a:bodyPr/>
                    <a:lstStyle/>
                    <a:p>
                      <a:r>
                        <a:rPr lang="en-US" sz="1200" dirty="0">
                          <a:latin typeface="+mn-lt"/>
                        </a:rPr>
                        <a:t>Maximum number and speed of links used for data transmission between the FEMB and the WIB</a:t>
                      </a:r>
                    </a:p>
                    <a:p>
                      <a:endParaRPr lang="en-US" sz="1200" dirty="0">
                        <a:latin typeface="+mn-lt"/>
                      </a:endParaRPr>
                    </a:p>
                  </a:txBody>
                  <a:tcPr marL="9525" marR="9525" marT="9525" marB="0" anchor="b"/>
                </a:tc>
                <a:tc>
                  <a:txBody>
                    <a:bodyPr/>
                    <a:lstStyle/>
                    <a:p>
                      <a:endParaRPr lang="en-US" sz="1200" dirty="0">
                        <a:latin typeface="+mn-lt"/>
                      </a:endParaRPr>
                    </a:p>
                    <a:p>
                      <a:r>
                        <a:rPr lang="en-US" sz="1200" dirty="0">
                          <a:latin typeface="+mn-lt"/>
                        </a:rPr>
                        <a:t>4 at ~ 1.28 Gbps</a:t>
                      </a:r>
                    </a:p>
                  </a:txBody>
                  <a:tcPr/>
                </a:tc>
                <a:extLst>
                  <a:ext uri="{0D108BD9-81ED-4DB2-BD59-A6C34878D82A}">
                    <a16:rowId xmlns:a16="http://schemas.microsoft.com/office/drawing/2014/main" val="2281171795"/>
                  </a:ext>
                </a:extLst>
              </a:tr>
              <a:tr h="370840">
                <a:tc>
                  <a:txBody>
                    <a:bodyPr/>
                    <a:lstStyle/>
                    <a:p>
                      <a:pPr algn="ctr" fontAlgn="b">
                        <a:lnSpc>
                          <a:spcPct val="100000"/>
                        </a:lnSpc>
                      </a:pPr>
                      <a:r>
                        <a:rPr lang="en-US" sz="1100" b="0" i="0" u="none" strike="noStrike" dirty="0">
                          <a:solidFill>
                            <a:srgbClr val="000000"/>
                          </a:solidFill>
                          <a:effectLst/>
                          <a:latin typeface="+mn-lt"/>
                        </a:rPr>
                        <a:t>SP-ELEC-6</a:t>
                      </a:r>
                    </a:p>
                    <a:p>
                      <a:pPr algn="ctr" fontAlgn="b">
                        <a:lnSpc>
                          <a:spcPct val="100000"/>
                        </a:lnSpc>
                      </a:pPr>
                      <a:endParaRPr lang="en-US" sz="1100" b="0" i="0" u="none" strike="noStrike" dirty="0">
                        <a:solidFill>
                          <a:srgbClr val="000000"/>
                        </a:solidFill>
                        <a:effectLst/>
                        <a:latin typeface="+mn-lt"/>
                      </a:endParaRPr>
                    </a:p>
                  </a:txBody>
                  <a:tcPr marL="9525" marR="9525" marT="9525" marB="0" anchor="b"/>
                </a:tc>
                <a:tc>
                  <a:txBody>
                    <a:bodyPr/>
                    <a:lstStyle/>
                    <a:p>
                      <a:r>
                        <a:rPr lang="en-US" sz="1100" dirty="0" err="1">
                          <a:latin typeface="+mn-lt"/>
                        </a:rPr>
                        <a:t>Nunber</a:t>
                      </a:r>
                      <a:r>
                        <a:rPr lang="en-US" sz="1100" dirty="0">
                          <a:latin typeface="+mn-lt"/>
                        </a:rPr>
                        <a:t> of SP TPC </a:t>
                      </a:r>
                      <a:r>
                        <a:rPr lang="en-US" sz="1100" dirty="0" err="1">
                          <a:latin typeface="+mn-lt"/>
                        </a:rPr>
                        <a:t>elec</a:t>
                      </a:r>
                      <a:r>
                        <a:rPr lang="en-US" sz="1100" dirty="0">
                          <a:latin typeface="+mn-lt"/>
                        </a:rPr>
                        <a:t> FEMBs per WIB</a:t>
                      </a:r>
                    </a:p>
                  </a:txBody>
                  <a:tcPr/>
                </a:tc>
                <a:tc>
                  <a:txBody>
                    <a:bodyPr/>
                    <a:lstStyle/>
                    <a:p>
                      <a:r>
                        <a:rPr lang="en-US" sz="1200" dirty="0">
                          <a:latin typeface="+mn-lt"/>
                        </a:rPr>
                        <a:t>Number of FEMB connected to each WIB</a:t>
                      </a:r>
                    </a:p>
                  </a:txBody>
                  <a:tcPr/>
                </a:tc>
                <a:tc>
                  <a:txBody>
                    <a:bodyPr/>
                    <a:lstStyle/>
                    <a:p>
                      <a:r>
                        <a:rPr lang="en-US" sz="1200" dirty="0">
                          <a:latin typeface="+mn-lt"/>
                        </a:rPr>
                        <a:t>4</a:t>
                      </a:r>
                    </a:p>
                  </a:txBody>
                  <a:tcPr/>
                </a:tc>
                <a:extLst>
                  <a:ext uri="{0D108BD9-81ED-4DB2-BD59-A6C34878D82A}">
                    <a16:rowId xmlns:a16="http://schemas.microsoft.com/office/drawing/2014/main" val="1329565892"/>
                  </a:ext>
                </a:extLst>
              </a:tr>
              <a:tr h="370840">
                <a:tc>
                  <a:txBody>
                    <a:bodyPr/>
                    <a:lstStyle/>
                    <a:p>
                      <a:pPr algn="ctr">
                        <a:lnSpc>
                          <a:spcPct val="100000"/>
                        </a:lnSpc>
                      </a:pPr>
                      <a:r>
                        <a:rPr lang="en-US" sz="1100" dirty="0">
                          <a:latin typeface="+mn-lt"/>
                        </a:rPr>
                        <a:t>SP-ELEC-7</a:t>
                      </a:r>
                    </a:p>
                  </a:txBody>
                  <a:tcPr/>
                </a:tc>
                <a:tc>
                  <a:txBody>
                    <a:bodyPr/>
                    <a:lstStyle/>
                    <a:p>
                      <a:r>
                        <a:rPr lang="en-US" sz="1100" dirty="0">
                          <a:latin typeface="+mn-lt"/>
                        </a:rPr>
                        <a:t>Data transmission speed between the SP TPC </a:t>
                      </a:r>
                      <a:r>
                        <a:rPr lang="en-US" sz="1100" dirty="0" err="1">
                          <a:latin typeface="+mn-lt"/>
                        </a:rPr>
                        <a:t>elec</a:t>
                      </a:r>
                      <a:r>
                        <a:rPr lang="en-US" sz="1100" dirty="0">
                          <a:latin typeface="+mn-lt"/>
                        </a:rPr>
                        <a:t> WIB and the DAQ backend</a:t>
                      </a:r>
                    </a:p>
                  </a:txBody>
                  <a:tcPr/>
                </a:tc>
                <a:tc>
                  <a:txBody>
                    <a:bodyPr/>
                    <a:lstStyle/>
                    <a:p>
                      <a:r>
                        <a:rPr lang="en-US" sz="1200" dirty="0">
                          <a:latin typeface="+mn-lt"/>
                        </a:rPr>
                        <a:t>Each WIB should transmit data to the DAQ backend at a speed of 10 Gbps</a:t>
                      </a:r>
                    </a:p>
                  </a:txBody>
                  <a:tcPr/>
                </a:tc>
                <a:tc>
                  <a:txBody>
                    <a:bodyPr/>
                    <a:lstStyle/>
                    <a:p>
                      <a:endParaRPr lang="en-US" sz="1200" dirty="0">
                        <a:latin typeface="+mn-lt"/>
                      </a:endParaRPr>
                    </a:p>
                    <a:p>
                      <a:r>
                        <a:rPr lang="en-US" sz="1200" dirty="0">
                          <a:latin typeface="+mn-lt"/>
                        </a:rPr>
                        <a:t>10 Gbps</a:t>
                      </a:r>
                    </a:p>
                  </a:txBody>
                  <a:tcPr/>
                </a:tc>
                <a:extLst>
                  <a:ext uri="{0D108BD9-81ED-4DB2-BD59-A6C34878D82A}">
                    <a16:rowId xmlns:a16="http://schemas.microsoft.com/office/drawing/2014/main" val="2991017196"/>
                  </a:ext>
                </a:extLst>
              </a:tr>
              <a:tr h="370840">
                <a:tc>
                  <a:txBody>
                    <a:bodyPr/>
                    <a:lstStyle/>
                    <a:p>
                      <a:pPr algn="ctr">
                        <a:lnSpc>
                          <a:spcPct val="100000"/>
                        </a:lnSpc>
                      </a:pPr>
                      <a:endParaRPr lang="en-US" sz="1100" dirty="0">
                        <a:latin typeface="+mn-lt"/>
                      </a:endParaRPr>
                    </a:p>
                    <a:p>
                      <a:pPr algn="ctr">
                        <a:lnSpc>
                          <a:spcPct val="100000"/>
                        </a:lnSpc>
                      </a:pPr>
                      <a:r>
                        <a:rPr lang="en-US" sz="1100" strike="sngStrike" dirty="0">
                          <a:latin typeface="+mn-lt"/>
                        </a:rPr>
                        <a:t>SP-ELEC-8</a:t>
                      </a:r>
                    </a:p>
                  </a:txBody>
                  <a:tcPr/>
                </a:tc>
                <a:tc>
                  <a:txBody>
                    <a:bodyPr/>
                    <a:lstStyle/>
                    <a:p>
                      <a:r>
                        <a:rPr lang="en-US" sz="1100" strike="sngStrike" dirty="0">
                          <a:latin typeface="+mn-lt"/>
                        </a:rPr>
                        <a:t>Maximum diameter of conduit enclosing the SP TPC </a:t>
                      </a:r>
                      <a:r>
                        <a:rPr lang="en-US" sz="1100" strike="sngStrike" dirty="0" err="1">
                          <a:latin typeface="+mn-lt"/>
                        </a:rPr>
                        <a:t>elec</a:t>
                      </a:r>
                      <a:r>
                        <a:rPr lang="en-US" sz="1100" strike="sngStrike" dirty="0">
                          <a:latin typeface="+mn-lt"/>
                        </a:rPr>
                        <a:t> cold cables</a:t>
                      </a:r>
                    </a:p>
                  </a:txBody>
                  <a:tcPr/>
                </a:tc>
                <a:tc>
                  <a:txBody>
                    <a:bodyPr/>
                    <a:lstStyle/>
                    <a:p>
                      <a:r>
                        <a:rPr lang="en-US" sz="1200" strike="sngStrike" dirty="0">
                          <a:latin typeface="+mn-lt"/>
                        </a:rPr>
                        <a:t>Maximum diameter of conduit enclosing the cold cables while they are routed through the APA frame</a:t>
                      </a:r>
                    </a:p>
                  </a:txBody>
                  <a:tcPr/>
                </a:tc>
                <a:tc>
                  <a:txBody>
                    <a:bodyPr/>
                    <a:lstStyle/>
                    <a:p>
                      <a:endParaRPr lang="en-US" sz="1200" dirty="0">
                        <a:latin typeface="+mn-lt"/>
                      </a:endParaRPr>
                    </a:p>
                    <a:p>
                      <a:r>
                        <a:rPr lang="en-US" sz="1200" strike="sngStrike" dirty="0">
                          <a:latin typeface="+mn-lt"/>
                        </a:rPr>
                        <a:t>6.35 cm</a:t>
                      </a:r>
                    </a:p>
                  </a:txBody>
                  <a:tcPr/>
                </a:tc>
                <a:extLst>
                  <a:ext uri="{0D108BD9-81ED-4DB2-BD59-A6C34878D82A}">
                    <a16:rowId xmlns:a16="http://schemas.microsoft.com/office/drawing/2014/main" val="3294557615"/>
                  </a:ext>
                </a:extLst>
              </a:tr>
            </a:tbl>
          </a:graphicData>
        </a:graphic>
      </p:graphicFrame>
    </p:spTree>
    <p:extLst>
      <p:ext uri="{BB962C8B-B14F-4D97-AF65-F5344CB8AC3E}">
        <p14:creationId xmlns:p14="http://schemas.microsoft.com/office/powerpoint/2010/main" val="2830529391"/>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5619</TotalTime>
  <Words>1410</Words>
  <Application>Microsoft Macintosh PowerPoint</Application>
  <PresentationFormat>On-screen Show (4:3)</PresentationFormat>
  <Paragraphs>258</Paragraphs>
  <Slides>12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Helvetica</vt:lpstr>
      <vt:lpstr>Lucida Grande</vt:lpstr>
      <vt:lpstr>Dune Template_051215</vt:lpstr>
      <vt:lpstr>LBNF Content-Footer Theme</vt:lpstr>
      <vt:lpstr>Bottom Electronics Overview and Requirements</vt:lpstr>
      <vt:lpstr>Bottom Cold Electronics</vt:lpstr>
      <vt:lpstr>Bottom Cold Electronics</vt:lpstr>
      <vt:lpstr>Warm Electronics</vt:lpstr>
      <vt:lpstr>FEMB Layout on CRU (3-view design)</vt:lpstr>
      <vt:lpstr>Possible CE Changes for FD2-VD</vt:lpstr>
      <vt:lpstr>Institutions for FD2-VD Bottom CE</vt:lpstr>
      <vt:lpstr>Bottom CE Requirements</vt:lpstr>
      <vt:lpstr>Bottom CE Requirements</vt:lpstr>
      <vt:lpstr>Bottom CE Requirements</vt:lpstr>
      <vt:lpstr>Bottom CE Risks</vt:lpstr>
      <vt:lpstr>Summary</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subject/>
  <dc:creator>Sandbox Studio</dc:creator>
  <cp:keywords/>
  <dc:description>Modified by A. Weber</dc:description>
  <cp:lastModifiedBy>Cheng-Ju Stephen Lin</cp:lastModifiedBy>
  <cp:revision>201</cp:revision>
  <cp:lastPrinted>2021-04-20T12:43:49Z</cp:lastPrinted>
  <dcterms:created xsi:type="dcterms:W3CDTF">2015-04-30T14:29:22Z</dcterms:created>
  <dcterms:modified xsi:type="dcterms:W3CDTF">2021-05-28T03:58:34Z</dcterms:modified>
  <cp:category/>
</cp:coreProperties>
</file>