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21"/>
  </p:notesMasterIdLst>
  <p:handoutMasterIdLst>
    <p:handoutMasterId r:id="rId22"/>
  </p:handoutMasterIdLst>
  <p:sldIdLst>
    <p:sldId id="256" r:id="rId3"/>
    <p:sldId id="262" r:id="rId4"/>
    <p:sldId id="263" r:id="rId5"/>
    <p:sldId id="266" r:id="rId6"/>
    <p:sldId id="264" r:id="rId7"/>
    <p:sldId id="265" r:id="rId8"/>
    <p:sldId id="267" r:id="rId9"/>
    <p:sldId id="268" r:id="rId10"/>
    <p:sldId id="269" r:id="rId11"/>
    <p:sldId id="270" r:id="rId12"/>
    <p:sldId id="271" r:id="rId13"/>
    <p:sldId id="273" r:id="rId14"/>
    <p:sldId id="272" r:id="rId15"/>
    <p:sldId id="274" r:id="rId16"/>
    <p:sldId id="275" r:id="rId17"/>
    <p:sldId id="276" r:id="rId18"/>
    <p:sldId id="277" r:id="rId19"/>
    <p:sldId id="278" r:id="rId2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204">
          <p15:clr>
            <a:srgbClr val="A4A3A4"/>
          </p15:clr>
        </p15:guide>
        <p15:guide id="2" orient="horz" pos="476">
          <p15:clr>
            <a:srgbClr val="A4A3A4"/>
          </p15:clr>
        </p15:guide>
        <p15:guide id="3" orient="horz" pos="1443">
          <p15:clr>
            <a:srgbClr val="A4A3A4"/>
          </p15:clr>
        </p15:guide>
        <p15:guide id="4" orient="horz" pos="966">
          <p15:clr>
            <a:srgbClr val="A4A3A4"/>
          </p15:clr>
        </p15:guide>
        <p15:guide id="5" orient="horz" pos="1876">
          <p15:clr>
            <a:srgbClr val="A4A3A4"/>
          </p15:clr>
        </p15:guide>
        <p15:guide id="6" orient="horz" pos="3616">
          <p15:clr>
            <a:srgbClr val="A4A3A4"/>
          </p15:clr>
        </p15:guide>
        <p15:guide id="7" pos="2190">
          <p15:clr>
            <a:srgbClr val="A4A3A4"/>
          </p15:clr>
        </p15:guide>
        <p15:guide id="8" pos="2188">
          <p15:clr>
            <a:srgbClr val="A4A3A4"/>
          </p15:clr>
        </p15:guide>
        <p15:guide id="9" pos="5026">
          <p15:clr>
            <a:srgbClr val="A4A3A4"/>
          </p15:clr>
        </p15:guide>
        <p15:guide id="10"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5125"/>
    <a:srgbClr val="F37C23"/>
    <a:srgbClr val="3C5A77"/>
    <a:srgbClr val="BC5F2B"/>
    <a:srgbClr val="32547A"/>
    <a:srgbClr val="B8561A"/>
    <a:srgbClr val="B65A1F"/>
    <a:srgbClr val="5680AB"/>
    <a:srgbClr val="7A7A7A"/>
    <a:srgbClr val="6FA8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00" autoAdjust="0"/>
    <p:restoredTop sz="94660"/>
  </p:normalViewPr>
  <p:slideViewPr>
    <p:cSldViewPr snapToGrid="0" snapToObjects="1">
      <p:cViewPr varScale="1">
        <p:scale>
          <a:sx n="68" d="100"/>
          <a:sy n="68" d="100"/>
        </p:scale>
        <p:origin x="1398" y="60"/>
      </p:cViewPr>
      <p:guideLst>
        <p:guide orient="horz" pos="4204"/>
        <p:guide orient="horz" pos="476"/>
        <p:guide orient="horz" pos="1443"/>
        <p:guide orient="horz" pos="966"/>
        <p:guide orient="horz" pos="1876"/>
        <p:guide orient="horz" pos="3616"/>
        <p:guide pos="2190"/>
        <p:guide pos="2188"/>
        <p:guide pos="5026"/>
        <p:guide pos="28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5/27/2021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5/27/2021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230416"/>
            <a:ext cx="8218488" cy="1143000"/>
          </a:xfrm>
          <a:prstGeom prst="rect">
            <a:avLst/>
          </a:prstGeom>
        </p:spPr>
        <p:txBody>
          <a:bodyPr vert="horz" lIns="0" tIns="0" rIns="0" bIns="0" anchor="b" anchorCtr="0"/>
          <a:lstStyle>
            <a:lvl1pPr algn="l">
              <a:defRPr sz="3200" b="1" i="0" baseline="0">
                <a:solidFill>
                  <a:srgbClr val="E95125"/>
                </a:solidFill>
                <a:latin typeface="Helvetica"/>
                <a:cs typeface="Helvetica"/>
              </a:defRPr>
            </a:lvl1pPr>
          </a:lstStyle>
          <a:p>
            <a:r>
              <a:rPr lang="en-US"/>
              <a:t>Click to edit Master title style</a:t>
            </a:r>
            <a:endParaRPr lang="en-US" dirty="0"/>
          </a:p>
        </p:txBody>
      </p:sp>
      <p:sp>
        <p:nvSpPr>
          <p:cNvPr id="4" name="Text Placeholder 3"/>
          <p:cNvSpPr>
            <a:spLocks noGrp="1"/>
          </p:cNvSpPr>
          <p:nvPr>
            <p:ph type="body" sz="quarter" idx="10"/>
          </p:nvPr>
        </p:nvSpPr>
        <p:spPr>
          <a:xfrm>
            <a:off x="454025" y="2696827"/>
            <a:ext cx="8221663" cy="1721069"/>
          </a:xfrm>
          <a:prstGeom prst="rect">
            <a:avLst/>
          </a:prstGeom>
        </p:spPr>
        <p:txBody>
          <a:bodyPr vert="horz" lIns="0" tIns="0" rIns="0" bIns="0"/>
          <a:lstStyle>
            <a:lvl1pPr marL="0" indent="0">
              <a:buFontTx/>
              <a:buNone/>
              <a:defRPr sz="2200" b="0" i="0" baseline="0">
                <a:solidFill>
                  <a:srgbClr val="E95125"/>
                </a:solidFill>
                <a:latin typeface="Helvetica"/>
                <a:cs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a:t>Edit Master text styles</a:t>
            </a:r>
          </a:p>
        </p:txBody>
      </p:sp>
      <p:pic>
        <p:nvPicPr>
          <p:cNvPr id="1028" name="Picture 4" descr="http://www.fnal.gov/faw/designstandards/filesfordownload/FNAL-Logo-NAL-Blue.png">
            <a:extLst>
              <a:ext uri="{FF2B5EF4-FFF2-40B4-BE49-F238E27FC236}">
                <a16:creationId xmlns:a16="http://schemas.microsoft.com/office/drawing/2014/main" id="{FDD80DFC-16A7-4D40-A252-2B9F20929BF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17403" y="6059478"/>
            <a:ext cx="2096291" cy="396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02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p>
        </p:txBody>
      </p:sp>
      <p:sp>
        <p:nvSpPr>
          <p:cNvPr id="14" name="Title 1"/>
          <p:cNvSpPr>
            <a:spLocks noGrp="1"/>
          </p:cNvSpPr>
          <p:nvPr>
            <p:ph type="title"/>
          </p:nvPr>
        </p:nvSpPr>
        <p:spPr>
          <a:xfrm>
            <a:off x="454026" y="462518"/>
            <a:ext cx="8229600" cy="647102"/>
          </a:xfrm>
          <a:prstGeom prst="rect">
            <a:avLst/>
          </a:prstGeom>
        </p:spPr>
        <p:txBody>
          <a:bodyPr vert="horz" lIns="0" tIns="0" rIns="0" bIns="0">
            <a:normAutofit/>
          </a:bodyPr>
          <a:lstStyle>
            <a:lvl1pPr algn="l">
              <a:defRPr sz="4000" b="1" i="0" baseline="0">
                <a:solidFill>
                  <a:srgbClr val="E95125"/>
                </a:solidFill>
                <a:latin typeface="Helvetica"/>
              </a:defRPr>
            </a:lvl1pPr>
          </a:lstStyle>
          <a:p>
            <a:r>
              <a:rPr lang="en-US" dirty="0"/>
              <a:t>Click to edit Master title style</a:t>
            </a:r>
          </a:p>
        </p:txBody>
      </p:sp>
      <p:sp>
        <p:nvSpPr>
          <p:cNvPr id="15" name="Content Placeholder 2"/>
          <p:cNvSpPr>
            <a:spLocks noGrp="1"/>
          </p:cNvSpPr>
          <p:nvPr>
            <p:ph idx="11"/>
          </p:nvPr>
        </p:nvSpPr>
        <p:spPr>
          <a:xfrm>
            <a:off x="454029" y="1207770"/>
            <a:ext cx="8232771" cy="5070302"/>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a:t>M. Verzocchi | FD2-VD Interface Documents</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a:t>M. Verzocchi | FD2-VD Interface Documents</a:t>
            </a:r>
            <a:endParaRPr lang="en-US"/>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p:nvPr>
        </p:nvSpPr>
        <p:spPr>
          <a:xfrm>
            <a:off x="454026" y="1207770"/>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4696050" y="1215721"/>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2"/>
          <p:cNvSpPr>
            <a:spLocks noGrp="1"/>
          </p:cNvSpPr>
          <p:nvPr>
            <p:ph type="body" idx="13"/>
          </p:nvPr>
        </p:nvSpPr>
        <p:spPr>
          <a:xfrm>
            <a:off x="4683195"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0"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11"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a:t>M. Verzocchi | FD2-VD Interface Documents</a:t>
            </a:r>
            <a:endParaRPr lang="en-US"/>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6" name="Content Placeholder 2"/>
          <p:cNvSpPr>
            <a:spLocks noGrp="1"/>
          </p:cNvSpPr>
          <p:nvPr>
            <p:ph idx="11"/>
          </p:nvPr>
        </p:nvSpPr>
        <p:spPr>
          <a:xfrm>
            <a:off x="470059"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idx="14"/>
          </p:nvPr>
        </p:nvSpPr>
        <p:spPr>
          <a:xfrm>
            <a:off x="4696050"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962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457200" y="1238250"/>
            <a:ext cx="8229600" cy="5009097"/>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15"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7"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8"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a:t>M. Verzocchi | FD2-VD Interface Documents</a:t>
            </a:r>
            <a:endParaRPr lang="en-US"/>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5078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237106"/>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6"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7"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a:t>M. Verzocchi | FD2-VD Interface Documents</a:t>
            </a:r>
            <a:endParaRPr lang="en-US"/>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345808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340612"/>
            <a:ext cx="3017520" cy="915332"/>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08366"/>
            <a:ext cx="4959767" cy="5047578"/>
          </a:xfrm>
          <a:prstGeom prst="rect">
            <a:avLst/>
          </a:prstGeom>
        </p:spPr>
        <p:txBody>
          <a:bodyPr vert="horz" lIns="0" rIns="0"/>
          <a:lstStyle>
            <a:lvl1pPr marL="0" indent="0">
              <a:buFontTx/>
              <a:buNone/>
              <a:defRPr>
                <a:solidFill>
                  <a:srgbClr val="3C5A77"/>
                </a:solidFill>
                <a:latin typeface="Helvetica"/>
              </a:defRPr>
            </a:lvl1pPr>
          </a:lstStyle>
          <a:p>
            <a:pPr lvl="0"/>
            <a:endParaRPr lang="en-US" noProof="0" dirty="0"/>
          </a:p>
        </p:txBody>
      </p:sp>
      <p:sp>
        <p:nvSpPr>
          <p:cNvPr id="2"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endParaRPr lang="en-US" dirty="0"/>
          </a:p>
        </p:txBody>
      </p:sp>
      <p:sp>
        <p:nvSpPr>
          <p:cNvPr id="9"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10"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a:t>M. Verzocchi | FD2-VD Interface Documents</a:t>
            </a:r>
            <a:endParaRPr lang="en-US"/>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3" name="Content Placeholder 2"/>
          <p:cNvSpPr>
            <a:spLocks noGrp="1"/>
          </p:cNvSpPr>
          <p:nvPr>
            <p:ph idx="16"/>
          </p:nvPr>
        </p:nvSpPr>
        <p:spPr>
          <a:xfrm>
            <a:off x="470059" y="1206941"/>
            <a:ext cx="3004665" cy="404697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54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5" y="1227137"/>
            <a:ext cx="8229600" cy="4487650"/>
          </a:xfrm>
          <a:prstGeom prst="rect">
            <a:avLst/>
          </a:prstGeom>
        </p:spPr>
        <p:txBody>
          <a:bodyPr lIns="0" rIns="0"/>
          <a:lstStyle>
            <a:lvl1pPr marL="0" indent="0">
              <a:buNone/>
              <a:defRPr sz="3200">
                <a:solidFill>
                  <a:srgbClr val="3C5A77"/>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2" name="Text Placeholder 2"/>
          <p:cNvSpPr>
            <a:spLocks noGrp="1"/>
          </p:cNvSpPr>
          <p:nvPr>
            <p:ph type="body" idx="11"/>
          </p:nvPr>
        </p:nvSpPr>
        <p:spPr>
          <a:xfrm>
            <a:off x="457204" y="5839748"/>
            <a:ext cx="8229596" cy="439738"/>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457204" y="458988"/>
            <a:ext cx="8229600" cy="7019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a:t>M. Verzocchi | FD2-VD Interface Documents</a:t>
            </a:r>
            <a:endParaRPr lang="en-US"/>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412412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4.png"/><Relationship Id="rId4" Type="http://schemas.openxmlformats.org/officeDocument/2006/relationships/slideLayout" Target="../slideLayouts/slideLayout5.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a:off x="457200" y="5760720"/>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57200" y="472239"/>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7323082" y="5953373"/>
            <a:ext cx="1370067" cy="578035"/>
          </a:xfrm>
          <a:prstGeom prst="rect">
            <a:avLst/>
          </a:prstGeom>
        </p:spPr>
      </p:pic>
      <p:grpSp>
        <p:nvGrpSpPr>
          <p:cNvPr id="3" name="Group 2"/>
          <p:cNvGrpSpPr/>
          <p:nvPr userDrawn="1"/>
        </p:nvGrpSpPr>
        <p:grpSpPr>
          <a:xfrm>
            <a:off x="5095044" y="240226"/>
            <a:ext cx="3598105" cy="199542"/>
            <a:chOff x="5136243" y="672026"/>
            <a:chExt cx="3598105" cy="199542"/>
          </a:xfrm>
        </p:grpSpPr>
        <p:pic>
          <p:nvPicPr>
            <p:cNvPr id="9" name="Picture 8"/>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136243" y="682088"/>
              <a:ext cx="1690006" cy="189480"/>
            </a:xfrm>
            <a:prstGeom prst="rect">
              <a:avLst/>
            </a:prstGeom>
          </p:spPr>
        </p:pic>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6847491" y="672026"/>
              <a:ext cx="1886857" cy="189480"/>
            </a:xfrm>
            <a:prstGeom prst="rect">
              <a:avLst/>
            </a:prstGeom>
          </p:spPr>
        </p:pic>
      </p:grpSp>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5" name="Footer Placeholder 4"/>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a:t>M. Verzocchi | FD2-VD Interface Documents</a:t>
            </a:r>
            <a:endParaRPr lang="en-GB" dirty="0"/>
          </a:p>
        </p:txBody>
      </p:sp>
      <p:sp>
        <p:nvSpPr>
          <p:cNvPr id="6"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cxnSp>
        <p:nvCxnSpPr>
          <p:cNvPr id="7" name="Straight Connector 6"/>
          <p:cNvCxnSpPr/>
          <p:nvPr/>
        </p:nvCxnSpPr>
        <p:spPr>
          <a:xfrm>
            <a:off x="457200" y="6357635"/>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9" cstate="print">
            <a:extLst>
              <a:ext uri="{28A0092B-C50C-407E-A947-70E740481C1C}">
                <a14:useLocalDpi xmlns:a14="http://schemas.microsoft.com/office/drawing/2010/main"/>
              </a:ext>
            </a:extLst>
          </a:blip>
          <a:srcRect/>
          <a:stretch/>
        </p:blipFill>
        <p:spPr>
          <a:xfrm>
            <a:off x="8131175" y="6489520"/>
            <a:ext cx="561974" cy="237098"/>
          </a:xfrm>
          <a:prstGeom prst="rect">
            <a:avLst/>
          </a:prstGeom>
        </p:spPr>
      </p:pic>
      <p:pic>
        <p:nvPicPr>
          <p:cNvPr id="2050" name="Picture 2" descr="http://www.fnal.gov/faw/designstandards/filesfordownload/FNAL-Logo-NAL-Blue.png">
            <a:extLst>
              <a:ext uri="{FF2B5EF4-FFF2-40B4-BE49-F238E27FC236}">
                <a16:creationId xmlns:a16="http://schemas.microsoft.com/office/drawing/2014/main" id="{3E547273-4979-4377-AEE2-D06AF3637801}"/>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862482" y="6502402"/>
            <a:ext cx="1101069" cy="20811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dms.cern.ch/project/CERN-0000195974"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FD2-VD Bottom CRP Electronics CDR:</a:t>
            </a:r>
            <a:br>
              <a:rPr lang="en-GB" dirty="0"/>
            </a:br>
            <a:r>
              <a:rPr lang="en-GB" dirty="0"/>
              <a:t>Interfaces</a:t>
            </a:r>
          </a:p>
        </p:txBody>
      </p:sp>
      <p:sp>
        <p:nvSpPr>
          <p:cNvPr id="5" name="Text Placeholder 4">
            <a:extLst>
              <a:ext uri="{FF2B5EF4-FFF2-40B4-BE49-F238E27FC236}">
                <a16:creationId xmlns:a16="http://schemas.microsoft.com/office/drawing/2014/main" id="{5A1FB029-BC96-4879-B53D-2889EC053EA0}"/>
              </a:ext>
            </a:extLst>
          </p:cNvPr>
          <p:cNvSpPr>
            <a:spLocks noGrp="1"/>
          </p:cNvSpPr>
          <p:nvPr>
            <p:ph type="body" sz="quarter" idx="10"/>
          </p:nvPr>
        </p:nvSpPr>
        <p:spPr/>
        <p:txBody>
          <a:bodyPr/>
          <a:lstStyle/>
          <a:p>
            <a:r>
              <a:rPr lang="en-US" dirty="0"/>
              <a:t>Marco Verzocchi</a:t>
            </a:r>
          </a:p>
          <a:p>
            <a:r>
              <a:rPr lang="en-US" dirty="0" err="1"/>
              <a:t>Fermilab</a:t>
            </a:r>
            <a:endParaRPr lang="en-US" dirty="0"/>
          </a:p>
          <a:p>
            <a:r>
              <a:rPr lang="en-US" dirty="0"/>
              <a:t>Date</a:t>
            </a:r>
          </a:p>
        </p:txBody>
      </p:sp>
    </p:spTree>
    <p:extLst>
      <p:ext uri="{BB962C8B-B14F-4D97-AF65-F5344CB8AC3E}">
        <p14:creationId xmlns:p14="http://schemas.microsoft.com/office/powerpoint/2010/main" val="1741762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Interfaces for FD2-VD – CRP (ii)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pPr marL="342900" indent="-342900"/>
            <a:r>
              <a:rPr lang="en-US" dirty="0"/>
              <a:t>Most recent design of CRP support structure takes into account the needs of accessing the FEMBs / routing cables</a:t>
            </a:r>
          </a:p>
          <a:p>
            <a:pPr marL="342900" indent="-342900"/>
            <a:r>
              <a:rPr lang="en-US" dirty="0"/>
              <a:t>Mount point for FEMBs/CE boxes on the adapter cards</a:t>
            </a:r>
          </a:p>
          <a:p>
            <a:pPr marL="342900" indent="-342900"/>
            <a:r>
              <a:rPr lang="en-US" dirty="0"/>
              <a:t>TPC Electronics consortium replaced stainless steel with aluminum in the CE boxes (reduce weight by 50%)</a:t>
            </a:r>
          </a:p>
          <a:p>
            <a:pPr marL="342900" indent="-342900"/>
            <a:r>
              <a:rPr lang="en-US" dirty="0"/>
              <a:t>Will investigate whether CE boxes are absolutely necessary next year during test of full CRP with TPC Electronics</a:t>
            </a:r>
          </a:p>
          <a:p>
            <a:pPr marL="342900" indent="-342900"/>
            <a:endParaRPr lang="en-US" dirty="0"/>
          </a:p>
          <a:p>
            <a:pPr marL="342900" indent="-342900"/>
            <a:r>
              <a:rPr lang="en-US" dirty="0"/>
              <a:t>Design so far has focused on “top” CRP (for cold box/</a:t>
            </a:r>
            <a:r>
              <a:rPr lang="en-US" dirty="0" err="1"/>
              <a:t>ProtoDUNE</a:t>
            </a:r>
            <a:r>
              <a:rPr lang="en-US" dirty="0"/>
              <a:t>-VD) with support structure above the CRP</a:t>
            </a:r>
          </a:p>
          <a:p>
            <a:pPr marL="342900" indent="-342900"/>
            <a:r>
              <a:rPr lang="en-US" dirty="0"/>
              <a:t>Bottom CRP is different, need to take into account installation procedure in the design of the support structure</a:t>
            </a:r>
          </a:p>
          <a:p>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10</a:t>
            </a:fld>
            <a:endParaRPr lang="en-US" dirty="0"/>
          </a:p>
        </p:txBody>
      </p:sp>
    </p:spTree>
    <p:extLst>
      <p:ext uri="{BB962C8B-B14F-4D97-AF65-F5344CB8AC3E}">
        <p14:creationId xmlns:p14="http://schemas.microsoft.com/office/powerpoint/2010/main" val="2606559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Changing the number of strips (</a:t>
            </a:r>
            <a:r>
              <a:rPr lang="en-US" dirty="0" err="1"/>
              <a:t>i</a:t>
            </a:r>
            <a:r>
              <a:rPr lang="en-US" dirty="0"/>
              <a:t>)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pPr marL="342900" indent="-342900"/>
            <a:r>
              <a:rPr lang="en-US" dirty="0"/>
              <a:t>Current design of the CRU</a:t>
            </a:r>
          </a:p>
          <a:p>
            <a:pPr marL="628206" lvl="1" indent="-342900"/>
            <a:r>
              <a:rPr lang="en-US" dirty="0"/>
              <a:t>Collection: 576 strips (perpendicular to the beam)</a:t>
            </a:r>
          </a:p>
          <a:p>
            <a:pPr marL="628206" lvl="1" indent="-342900"/>
            <a:r>
              <a:rPr lang="en-US" dirty="0"/>
              <a:t>Induction 1: 384 strips (48 degrees)</a:t>
            </a:r>
          </a:p>
          <a:p>
            <a:pPr marL="628206" lvl="1" indent="-342900"/>
            <a:r>
              <a:rPr lang="en-US" dirty="0"/>
              <a:t>Induction 2: 640 strips (parallel to the beam)</a:t>
            </a:r>
          </a:p>
          <a:p>
            <a:pPr marL="342900" indent="-342900"/>
            <a:r>
              <a:rPr lang="en-US" dirty="0"/>
              <a:t>Alternative design</a:t>
            </a:r>
          </a:p>
          <a:p>
            <a:pPr marL="628206" lvl="1" indent="-342900"/>
            <a:r>
              <a:rPr lang="en-US" dirty="0"/>
              <a:t>Collection: 608 strips (perpendicular to the beam)</a:t>
            </a:r>
          </a:p>
          <a:p>
            <a:pPr marL="628206" lvl="1" indent="-342900"/>
            <a:r>
              <a:rPr lang="en-US" dirty="0"/>
              <a:t>Induction 1 / 2: 496 strips (+/- 30 degrees)</a:t>
            </a:r>
          </a:p>
          <a:p>
            <a:pPr marL="342900" indent="-342900"/>
            <a:r>
              <a:rPr lang="en-US" dirty="0"/>
              <a:t>In both cases:</a:t>
            </a:r>
          </a:p>
          <a:p>
            <a:pPr marL="628206" lvl="1" indent="-342900"/>
            <a:r>
              <a:rPr lang="en-US" dirty="0"/>
              <a:t>Total number of strips per CRP: 1,600</a:t>
            </a:r>
          </a:p>
          <a:p>
            <a:pPr marL="628206" lvl="1" indent="-342900"/>
            <a:r>
              <a:rPr lang="en-US" dirty="0"/>
              <a:t>13 FEMBs per CRU</a:t>
            </a:r>
          </a:p>
          <a:p>
            <a:pPr marL="628206" lvl="1" indent="-342900"/>
            <a:r>
              <a:rPr lang="en-US" dirty="0"/>
              <a:t>2 FEMBs each with 32 unused channels</a:t>
            </a:r>
          </a:p>
          <a:p>
            <a:pPr marL="628206" lvl="1" indent="-342900"/>
            <a:endParaRPr lang="en-US" dirty="0"/>
          </a:p>
          <a:p>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11</a:t>
            </a:fld>
            <a:endParaRPr lang="en-US" dirty="0"/>
          </a:p>
        </p:txBody>
      </p:sp>
    </p:spTree>
    <p:extLst>
      <p:ext uri="{BB962C8B-B14F-4D97-AF65-F5344CB8AC3E}">
        <p14:creationId xmlns:p14="http://schemas.microsoft.com/office/powerpoint/2010/main" val="1567362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Changing the number of strips (</a:t>
            </a:r>
            <a:r>
              <a:rPr lang="en-US" dirty="0" err="1"/>
              <a:t>i</a:t>
            </a:r>
            <a:r>
              <a:rPr lang="en-US" dirty="0"/>
              <a:t>)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pPr marL="342900" indent="-342900"/>
            <a:r>
              <a:rPr lang="en-US" dirty="0"/>
              <a:t>What are the consequences of having 13 FEMBs/CRU:</a:t>
            </a:r>
          </a:p>
          <a:p>
            <a:pPr marL="628206" lvl="1" indent="-342900"/>
            <a:r>
              <a:rPr lang="en-US" dirty="0"/>
              <a:t>You need 5 flanges on 2 cryostat penetrations to connect the 104 FEMBs (4 WIECs with 5 WIBs/20 FEMBs, 1 WIEC with 6 WIBs/24 FEMBs), 5 flanges for 4 CRPs</a:t>
            </a:r>
          </a:p>
          <a:p>
            <a:pPr marL="628206" lvl="1" indent="-342900"/>
            <a:endParaRPr lang="en-US" dirty="0"/>
          </a:p>
          <a:p>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12</a:t>
            </a:fld>
            <a:endParaRPr lang="en-US" dirty="0"/>
          </a:p>
        </p:txBody>
      </p:sp>
      <p:pic>
        <p:nvPicPr>
          <p:cNvPr id="13" name="Picture 12" descr="Diagram&#10;&#10;Description automatically generated">
            <a:extLst>
              <a:ext uri="{FF2B5EF4-FFF2-40B4-BE49-F238E27FC236}">
                <a16:creationId xmlns:a16="http://schemas.microsoft.com/office/drawing/2014/main" id="{28D8915F-EB81-4108-9D93-2B76CE333ED5}"/>
              </a:ext>
            </a:extLst>
          </p:cNvPr>
          <p:cNvPicPr>
            <a:picLocks noChangeAspect="1"/>
          </p:cNvPicPr>
          <p:nvPr/>
        </p:nvPicPr>
        <p:blipFill>
          <a:blip r:embed="rId2"/>
          <a:stretch>
            <a:fillRect/>
          </a:stretch>
        </p:blipFill>
        <p:spPr>
          <a:xfrm>
            <a:off x="2158201" y="2866291"/>
            <a:ext cx="5217959" cy="3290669"/>
          </a:xfrm>
          <a:prstGeom prst="rect">
            <a:avLst/>
          </a:prstGeom>
        </p:spPr>
      </p:pic>
    </p:spTree>
    <p:extLst>
      <p:ext uri="{BB962C8B-B14F-4D97-AF65-F5344CB8AC3E}">
        <p14:creationId xmlns:p14="http://schemas.microsoft.com/office/powerpoint/2010/main" val="3935570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Changing the number of strips (ii)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pPr marL="342900" indent="-342900"/>
            <a:r>
              <a:rPr lang="en-US" dirty="0"/>
              <a:t>This introduces all sorts of complications</a:t>
            </a:r>
          </a:p>
          <a:p>
            <a:pPr marL="628206" lvl="1" indent="-342900"/>
            <a:r>
              <a:rPr lang="en-US" dirty="0"/>
              <a:t>Bias voltage distribution at the CRU or CRP level</a:t>
            </a:r>
          </a:p>
          <a:p>
            <a:pPr marL="628206" lvl="1" indent="-342900"/>
            <a:r>
              <a:rPr lang="en-US" dirty="0"/>
              <a:t>Each CRP should be referenced to 1 flange</a:t>
            </a:r>
          </a:p>
          <a:p>
            <a:pPr marL="628206" lvl="1" indent="-342900"/>
            <a:r>
              <a:rPr lang="en-US" dirty="0"/>
              <a:t>But here 1 CRP is always referenced to 2 flanges, and in some cases the two flanges may be on different cryostat penetrations</a:t>
            </a:r>
          </a:p>
          <a:p>
            <a:pPr marL="342900" indent="-342900"/>
            <a:r>
              <a:rPr lang="en-US" dirty="0"/>
              <a:t>Clearly this design is non-optimal</a:t>
            </a:r>
          </a:p>
          <a:p>
            <a:pPr marL="628206" lvl="1" indent="-342900"/>
            <a:r>
              <a:rPr lang="en-US" dirty="0"/>
              <a:t>From the point of view of keeping match between CRP and CE flange (desirable in order to minimize noise)</a:t>
            </a:r>
          </a:p>
          <a:p>
            <a:pPr marL="628206" lvl="1" indent="-342900"/>
            <a:r>
              <a:rPr lang="en-US" dirty="0"/>
              <a:t>[ASIDE: We are even sharing 1 WIB between 2 CRPs in this design (to avoid this increase the number of WIBs from 520 to 560, increase the number of crates with 6 WIBs from 20 to 60) ]</a:t>
            </a:r>
          </a:p>
          <a:p>
            <a:pPr marL="628206" lvl="1" indent="-342900"/>
            <a:endParaRPr lang="en-US" dirty="0"/>
          </a:p>
          <a:p>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13</a:t>
            </a:fld>
            <a:endParaRPr lang="en-US" dirty="0"/>
          </a:p>
        </p:txBody>
      </p:sp>
    </p:spTree>
    <p:extLst>
      <p:ext uri="{BB962C8B-B14F-4D97-AF65-F5344CB8AC3E}">
        <p14:creationId xmlns:p14="http://schemas.microsoft.com/office/powerpoint/2010/main" val="1713259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fontScale="90000"/>
          </a:bodyPr>
          <a:lstStyle/>
          <a:p>
            <a:r>
              <a:rPr lang="en-US" dirty="0"/>
              <a:t>Changing the number of strips (iii)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pPr marL="342900" indent="-342900"/>
            <a:r>
              <a:rPr lang="en-US" dirty="0"/>
              <a:t>Optimal design</a:t>
            </a:r>
          </a:p>
          <a:p>
            <a:pPr marL="628206" lvl="1" indent="-342900"/>
            <a:r>
              <a:rPr lang="en-US" dirty="0">
                <a:highlight>
                  <a:srgbClr val="FFFF00"/>
                </a:highlight>
              </a:rPr>
              <a:t>Match 1 CRP to 1 CE flange</a:t>
            </a:r>
          </a:p>
          <a:p>
            <a:pPr marL="628206" lvl="1" indent="-342900"/>
            <a:r>
              <a:rPr lang="en-US" dirty="0"/>
              <a:t>Maximum number of FEMBs per CRP: 24</a:t>
            </a:r>
          </a:p>
          <a:p>
            <a:pPr marL="628206" lvl="1" indent="-342900"/>
            <a:r>
              <a:rPr lang="en-US" dirty="0"/>
              <a:t>Maximum number of FEMBs per CRU: 12</a:t>
            </a:r>
          </a:p>
          <a:p>
            <a:pPr marL="628206" lvl="1" indent="-342900"/>
            <a:r>
              <a:rPr lang="en-US" dirty="0"/>
              <a:t>With no unused channels: 1,536 channels instead of 1,600</a:t>
            </a:r>
          </a:p>
          <a:p>
            <a:pPr marL="628206" lvl="1" indent="-342900"/>
            <a:r>
              <a:rPr lang="en-US" dirty="0"/>
              <a:t>4% reduction in the number of channels</a:t>
            </a:r>
          </a:p>
          <a:p>
            <a:pPr marL="628206" lvl="1" indent="-342900"/>
            <a:endParaRPr lang="en-US" dirty="0"/>
          </a:p>
          <a:p>
            <a:pPr marL="0" indent="0">
              <a:buNone/>
            </a:pPr>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14</a:t>
            </a:fld>
            <a:endParaRPr lang="en-US" dirty="0"/>
          </a:p>
        </p:txBody>
      </p:sp>
    </p:spTree>
    <p:extLst>
      <p:ext uri="{BB962C8B-B14F-4D97-AF65-F5344CB8AC3E}">
        <p14:creationId xmlns:p14="http://schemas.microsoft.com/office/powerpoint/2010/main" val="422270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fontScale="90000"/>
          </a:bodyPr>
          <a:lstStyle/>
          <a:p>
            <a:r>
              <a:rPr lang="en-US" dirty="0"/>
              <a:t>Changing the number of strips (iv)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pPr marL="342900" indent="-342900"/>
            <a:r>
              <a:rPr lang="en-US" dirty="0"/>
              <a:t>Other consequences</a:t>
            </a:r>
          </a:p>
          <a:p>
            <a:pPr marL="628206" lvl="1" indent="-342900"/>
            <a:r>
              <a:rPr lang="en-US" dirty="0"/>
              <a:t>Number of WIBs reduced from 520 (or 560) to 480</a:t>
            </a:r>
          </a:p>
          <a:p>
            <a:pPr marL="628206" lvl="1" indent="-342900"/>
            <a:r>
              <a:rPr lang="en-US" dirty="0"/>
              <a:t>Total number of FEMBs reduced from 2,080 to 1,920 </a:t>
            </a:r>
          </a:p>
          <a:p>
            <a:pPr marL="628206" lvl="1" indent="-342900"/>
            <a:r>
              <a:rPr lang="en-US" dirty="0"/>
              <a:t>Total number of WIECs/PTCs reduced from 100 to 80</a:t>
            </a:r>
          </a:p>
          <a:p>
            <a:pPr marL="628206" lvl="1" indent="-342900"/>
            <a:r>
              <a:rPr lang="en-US" dirty="0"/>
              <a:t>Freed up 20 flanges for photon detector (increase from 20 to 40)</a:t>
            </a:r>
          </a:p>
          <a:p>
            <a:pPr marL="628206" lvl="1" indent="-342900"/>
            <a:r>
              <a:rPr lang="en-US" dirty="0"/>
              <a:t>Preliminary estimate of cost reduction: -$620k</a:t>
            </a:r>
          </a:p>
          <a:p>
            <a:pPr marL="628206" lvl="1" indent="-342900"/>
            <a:endParaRPr lang="en-US" dirty="0"/>
          </a:p>
          <a:p>
            <a:pPr marL="342900" indent="-342900"/>
            <a:r>
              <a:rPr lang="en-US" dirty="0"/>
              <a:t>Double the number of available flanges for PD: 20 </a:t>
            </a:r>
            <a:r>
              <a:rPr lang="en-US" dirty="0">
                <a:sym typeface="Symbol" panose="05050102010706020507" pitchFamily="18" charset="2"/>
              </a:rPr>
              <a:t> </a:t>
            </a:r>
            <a:r>
              <a:rPr lang="en-US" dirty="0"/>
              <a:t>40</a:t>
            </a:r>
          </a:p>
          <a:p>
            <a:pPr marL="628206" lvl="1" indent="-342900"/>
            <a:endParaRPr lang="en-US" dirty="0"/>
          </a:p>
          <a:p>
            <a:pPr marL="0" indent="0">
              <a:buNone/>
            </a:pPr>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15</a:t>
            </a:fld>
            <a:endParaRPr lang="en-US" dirty="0"/>
          </a:p>
        </p:txBody>
      </p:sp>
    </p:spTree>
    <p:extLst>
      <p:ext uri="{BB962C8B-B14F-4D97-AF65-F5344CB8AC3E}">
        <p14:creationId xmlns:p14="http://schemas.microsoft.com/office/powerpoint/2010/main" val="2392521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Changing the number of strips (v)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pPr marL="342900" indent="-342900"/>
            <a:r>
              <a:rPr lang="en-US" dirty="0"/>
              <a:t>Drawbacks ?</a:t>
            </a:r>
          </a:p>
          <a:p>
            <a:pPr marL="628206" lvl="1" indent="-342900"/>
            <a:r>
              <a:rPr lang="en-US" dirty="0"/>
              <a:t>Make the same change also for the top CRP ?</a:t>
            </a:r>
          </a:p>
          <a:p>
            <a:pPr marL="628206" lvl="1" indent="-342900"/>
            <a:r>
              <a:rPr lang="en-US" dirty="0"/>
              <a:t>Accept different anode plane design for top and bottom CRP ?</a:t>
            </a:r>
          </a:p>
          <a:p>
            <a:pPr marL="985393" lvl="2" indent="-342900"/>
            <a:r>
              <a:rPr lang="en-US" dirty="0"/>
              <a:t>Note that adapter cards are already different (top/bottom)</a:t>
            </a:r>
          </a:p>
          <a:p>
            <a:pPr marL="628206" lvl="1" indent="-342900"/>
            <a:endParaRPr lang="en-US" dirty="0"/>
          </a:p>
          <a:p>
            <a:pPr marL="342900" indent="-342900"/>
            <a:r>
              <a:rPr lang="en-US" dirty="0"/>
              <a:t>Double the number of available flanges for PD: 20 </a:t>
            </a:r>
            <a:r>
              <a:rPr lang="en-US" dirty="0">
                <a:sym typeface="Symbol" panose="05050102010706020507" pitchFamily="18" charset="2"/>
              </a:rPr>
              <a:t> </a:t>
            </a:r>
            <a:r>
              <a:rPr lang="en-US" dirty="0"/>
              <a:t>40</a:t>
            </a:r>
          </a:p>
          <a:p>
            <a:pPr marL="628206" lvl="1" indent="-342900"/>
            <a:endParaRPr lang="en-US" dirty="0"/>
          </a:p>
          <a:p>
            <a:pPr marL="0" indent="0">
              <a:buNone/>
            </a:pPr>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16</a:t>
            </a:fld>
            <a:endParaRPr lang="en-US" dirty="0"/>
          </a:p>
        </p:txBody>
      </p:sp>
    </p:spTree>
    <p:extLst>
      <p:ext uri="{BB962C8B-B14F-4D97-AF65-F5344CB8AC3E}">
        <p14:creationId xmlns:p14="http://schemas.microsoft.com/office/powerpoint/2010/main" val="36048107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fontScale="90000"/>
          </a:bodyPr>
          <a:lstStyle/>
          <a:p>
            <a:r>
              <a:rPr lang="en-US" dirty="0"/>
              <a:t>Going back to the interface with HV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pPr marL="342900" indent="-342900"/>
            <a:r>
              <a:rPr lang="en-US" dirty="0"/>
              <a:t>Which cryostat penetrations support the field cage ?</a:t>
            </a:r>
          </a:p>
          <a:p>
            <a:pPr marL="342900" indent="-342900"/>
            <a:r>
              <a:rPr lang="en-US" dirty="0"/>
              <a:t>If the field cage is supported by bottom CRP electronics cryostat penetrations</a:t>
            </a:r>
          </a:p>
          <a:p>
            <a:pPr marL="628206" lvl="1" indent="-342900"/>
            <a:r>
              <a:rPr lang="en-US" dirty="0"/>
              <a:t>One more reason to reduce the number of FEMBs / cold cables / WIBs / flanges used by bottom CRP electronics</a:t>
            </a:r>
          </a:p>
          <a:p>
            <a:pPr marL="628206" lvl="1" indent="-342900"/>
            <a:r>
              <a:rPr lang="en-US" dirty="0"/>
              <a:t>Compatibility between having mechanical support for field cage and fibers for photon detector ?</a:t>
            </a:r>
          </a:p>
          <a:p>
            <a:pPr marL="628206" lvl="1" indent="-342900"/>
            <a:r>
              <a:rPr lang="en-US" dirty="0"/>
              <a:t>Need to redesign completely the spool piece to support weight of several hundreds of kg</a:t>
            </a:r>
          </a:p>
          <a:p>
            <a:pPr marL="628206" lvl="1" indent="-342900"/>
            <a:r>
              <a:rPr lang="en-US" dirty="0"/>
              <a:t>Unclear we can fit cables for 48 FEMBs, fibers for the photon detector, and a rod / cable to support the field cage in the same 213.5 mm inner diameter tube</a:t>
            </a:r>
          </a:p>
          <a:p>
            <a:pPr marL="628206" lvl="1" indent="-342900"/>
            <a:endParaRPr lang="en-US" dirty="0"/>
          </a:p>
          <a:p>
            <a:pPr marL="628206" lvl="1" indent="-342900"/>
            <a:endParaRPr lang="en-US" dirty="0"/>
          </a:p>
          <a:p>
            <a:pPr marL="0" indent="0">
              <a:buNone/>
            </a:pPr>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17</a:t>
            </a:fld>
            <a:endParaRPr lang="en-US" dirty="0"/>
          </a:p>
        </p:txBody>
      </p:sp>
    </p:spTree>
    <p:extLst>
      <p:ext uri="{BB962C8B-B14F-4D97-AF65-F5344CB8AC3E}">
        <p14:creationId xmlns:p14="http://schemas.microsoft.com/office/powerpoint/2010/main" val="227602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Conclusions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pPr marL="342900" indent="-342900"/>
            <a:r>
              <a:rPr lang="en-US" dirty="0"/>
              <a:t>Work on interface with CRP ongoing but</a:t>
            </a:r>
          </a:p>
          <a:p>
            <a:pPr marL="628206" lvl="1" indent="-342900"/>
            <a:r>
              <a:rPr lang="en-US" dirty="0"/>
              <a:t>We need to look into support for bottom CRP (once the design of the CRP to be used in cold box tests and </a:t>
            </a:r>
            <a:r>
              <a:rPr lang="en-US" dirty="0" err="1"/>
              <a:t>ProtoDUNE</a:t>
            </a:r>
            <a:r>
              <a:rPr lang="en-US" dirty="0"/>
              <a:t> is completed)</a:t>
            </a:r>
          </a:p>
          <a:p>
            <a:pPr marL="628206" lvl="1" indent="-342900"/>
            <a:r>
              <a:rPr lang="en-US" dirty="0"/>
              <a:t>Shall we plan for a cold box test of a bottom CRP installed in the appropriate direction ?</a:t>
            </a:r>
          </a:p>
          <a:p>
            <a:pPr marL="628206" lvl="1" indent="-342900"/>
            <a:r>
              <a:rPr lang="en-US" dirty="0"/>
              <a:t>There are serious reasons to reconsider the design of the anode planes for the bottom CRP and reduce the number of strips per CRU to 1,536</a:t>
            </a:r>
          </a:p>
          <a:p>
            <a:pPr marL="342900" indent="-342900"/>
            <a:r>
              <a:rPr lang="en-US" dirty="0"/>
              <a:t>Decision of support of field cage / needs of photon detector system for flanges may force us to reconsider the design of the cryostat penetrations / spool piece</a:t>
            </a:r>
          </a:p>
          <a:p>
            <a:pPr marL="342900" indent="-342900"/>
            <a:r>
              <a:rPr lang="en-US" dirty="0"/>
              <a:t>Needs of other consortia for the cryostat penetrations used by the bottom CRP electronics ?</a:t>
            </a:r>
          </a:p>
          <a:p>
            <a:pPr marL="628206" lvl="1" indent="-342900"/>
            <a:endParaRPr lang="en-US" dirty="0"/>
          </a:p>
          <a:p>
            <a:pPr marL="628206" lvl="1" indent="-342900"/>
            <a:endParaRPr lang="en-US" dirty="0"/>
          </a:p>
          <a:p>
            <a:pPr marL="0" indent="0">
              <a:buNone/>
            </a:pPr>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18</a:t>
            </a:fld>
            <a:endParaRPr lang="en-US" dirty="0"/>
          </a:p>
        </p:txBody>
      </p:sp>
    </p:spTree>
    <p:extLst>
      <p:ext uri="{BB962C8B-B14F-4D97-AF65-F5344CB8AC3E}">
        <p14:creationId xmlns:p14="http://schemas.microsoft.com/office/powerpoint/2010/main" val="2040524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Contents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r>
              <a:rPr lang="en-US" dirty="0"/>
              <a:t>Reminder: interfaces for FD1-HD</a:t>
            </a:r>
          </a:p>
          <a:p>
            <a:pPr marL="0" indent="0">
              <a:buNone/>
            </a:pPr>
            <a:endParaRPr lang="en-US" dirty="0"/>
          </a:p>
          <a:p>
            <a:r>
              <a:rPr lang="en-US" dirty="0"/>
              <a:t>Interface with the DAQ</a:t>
            </a:r>
          </a:p>
          <a:p>
            <a:r>
              <a:rPr lang="en-US" dirty="0"/>
              <a:t>Interface with the HV system</a:t>
            </a:r>
          </a:p>
          <a:p>
            <a:r>
              <a:rPr lang="en-US" dirty="0"/>
              <a:t>Interface with the photon detector</a:t>
            </a:r>
          </a:p>
          <a:p>
            <a:r>
              <a:rPr lang="en-US" dirty="0"/>
              <a:t>Interface with the CRP</a:t>
            </a:r>
          </a:p>
          <a:p>
            <a:endParaRPr lang="en-US" dirty="0"/>
          </a:p>
          <a:p>
            <a:r>
              <a:rPr lang="en-US" dirty="0"/>
              <a:t>Request to change the strip size on the CRP</a:t>
            </a:r>
          </a:p>
          <a:p>
            <a:pPr lvl="1"/>
            <a:endParaRPr lang="en-US" dirty="0"/>
          </a:p>
          <a:p>
            <a:pPr lvl="1"/>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2</a:t>
            </a:fld>
            <a:endParaRPr lang="en-US" dirty="0"/>
          </a:p>
        </p:txBody>
      </p:sp>
    </p:spTree>
    <p:extLst>
      <p:ext uri="{BB962C8B-B14F-4D97-AF65-F5344CB8AC3E}">
        <p14:creationId xmlns:p14="http://schemas.microsoft.com/office/powerpoint/2010/main" val="1624585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Interfaces for FD1-HD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r>
              <a:rPr lang="en-US" dirty="0"/>
              <a:t>The main interface is “respect the grounding rules, please…..”</a:t>
            </a:r>
          </a:p>
          <a:p>
            <a:endParaRPr lang="en-US" dirty="0"/>
          </a:p>
          <a:p>
            <a:r>
              <a:rPr lang="en-US" dirty="0"/>
              <a:t>Interface documents available in </a:t>
            </a:r>
            <a:r>
              <a:rPr lang="en-US" dirty="0">
                <a:hlinkClick r:id="rId2"/>
              </a:rPr>
              <a:t>https://edms.cern.ch/project/CERN-0000195974</a:t>
            </a:r>
            <a:endParaRPr lang="en-US" dirty="0"/>
          </a:p>
          <a:p>
            <a:endParaRPr lang="en-US" dirty="0"/>
          </a:p>
          <a:p>
            <a:r>
              <a:rPr lang="en-US" dirty="0"/>
              <a:t>Drafts available for every interface except for physics and algorithms (had 1</a:t>
            </a:r>
            <a:r>
              <a:rPr lang="en-US" baseline="30000" dirty="0"/>
              <a:t>st</a:t>
            </a:r>
            <a:r>
              <a:rPr lang="en-US" dirty="0"/>
              <a:t> discussion a few weeks ago, need to write document)</a:t>
            </a:r>
          </a:p>
          <a:p>
            <a:endParaRPr lang="en-US" dirty="0"/>
          </a:p>
          <a:p>
            <a:r>
              <a:rPr lang="en-US" dirty="0"/>
              <a:t>All interface documents have gone through at least 2 revisions, most are fairly detailed and include engineering drawings</a:t>
            </a:r>
          </a:p>
          <a:p>
            <a:pPr lvl="1"/>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3</a:t>
            </a:fld>
            <a:endParaRPr lang="en-US" dirty="0"/>
          </a:p>
        </p:txBody>
      </p:sp>
    </p:spTree>
    <p:extLst>
      <p:ext uri="{BB962C8B-B14F-4D97-AF65-F5344CB8AC3E}">
        <p14:creationId xmlns:p14="http://schemas.microsoft.com/office/powerpoint/2010/main" val="4242898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Interfaces for FD2-VD – DAQ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r>
              <a:rPr lang="en-US" dirty="0"/>
              <a:t>Have not yet had an explicit discussion with the DAQ consortium, but it would make a lot of sense to keep the interface between the two system exactly the same as for FD1-HD </a:t>
            </a:r>
          </a:p>
          <a:p>
            <a:pPr lvl="1"/>
            <a:r>
              <a:rPr lang="en-US" dirty="0"/>
              <a:t>Need to decide whether to send the data ordered by plane (collection, induction 1, induction 2) like in the case of FD1-HD</a:t>
            </a:r>
          </a:p>
          <a:p>
            <a:pPr lvl="1"/>
            <a:r>
              <a:rPr lang="en-US" dirty="0"/>
              <a:t>Many aspects of software interface between DAQ (CCM and SC modules) not yet fully defined (communication protocols, number of connections, architecture)</a:t>
            </a:r>
          </a:p>
          <a:p>
            <a:pPr lvl="2"/>
            <a:r>
              <a:rPr lang="en-US" dirty="0"/>
              <a:t>Some of these are being discussed in the context of FD1-HD, expect to use same approach for FD2-VD</a:t>
            </a:r>
          </a:p>
          <a:p>
            <a:pPr lvl="1"/>
            <a:r>
              <a:rPr lang="en-US" dirty="0"/>
              <a:t>Top CRP Electronics uses different timing distribution system. How is this going to be handled ? (discussed previous presentation)</a:t>
            </a:r>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4</a:t>
            </a:fld>
            <a:endParaRPr lang="en-US" dirty="0"/>
          </a:p>
        </p:txBody>
      </p:sp>
    </p:spTree>
    <p:extLst>
      <p:ext uri="{BB962C8B-B14F-4D97-AF65-F5344CB8AC3E}">
        <p14:creationId xmlns:p14="http://schemas.microsoft.com/office/powerpoint/2010/main" val="2244393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fontScale="90000"/>
          </a:bodyPr>
          <a:lstStyle/>
          <a:p>
            <a:r>
              <a:rPr lang="en-US" dirty="0"/>
              <a:t>Interfaces for FD2-VD – HV system (</a:t>
            </a:r>
            <a:r>
              <a:rPr lang="en-US" dirty="0" err="1"/>
              <a:t>i</a:t>
            </a:r>
            <a:r>
              <a:rPr lang="en-US" dirty="0"/>
              <a:t>)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lnSpcReduction="10000"/>
          </a:bodyPr>
          <a:lstStyle/>
          <a:p>
            <a:r>
              <a:rPr lang="en-US" dirty="0"/>
              <a:t>TPC Electronics consortium provides bias voltage to field cage termination electrodes</a:t>
            </a:r>
          </a:p>
          <a:p>
            <a:pPr lvl="1"/>
            <a:r>
              <a:rPr lang="en-US" dirty="0"/>
              <a:t>48 FC on the bottom of the detector (FC segmented in 20 sections along major axis of the cryostat, 4 sections in the end wall area)</a:t>
            </a:r>
          </a:p>
          <a:p>
            <a:pPr lvl="1"/>
            <a:r>
              <a:rPr lang="en-US" dirty="0"/>
              <a:t>HV consortium wants us to provide bias voltage also for the 48 FC termination electrodes on the top of the detector</a:t>
            </a:r>
          </a:p>
          <a:p>
            <a:pPr lvl="1"/>
            <a:r>
              <a:rPr lang="en-US" dirty="0"/>
              <a:t>Bottom of the detector</a:t>
            </a:r>
          </a:p>
          <a:p>
            <a:pPr lvl="2"/>
            <a:r>
              <a:rPr lang="en-US" dirty="0"/>
              <a:t>Bias voltage goes from the WIENER MPOD crates to the CE flanges warm interface electronics crates, where the voltage is filtered (Bo Yu designs the filter card)</a:t>
            </a:r>
          </a:p>
          <a:p>
            <a:pPr lvl="2"/>
            <a:r>
              <a:rPr lang="en-US" dirty="0"/>
              <a:t>Inside the CE flange SHV cable goes to the bottom of the detector where there is sufficient cable length to go to a termination card on the field cage</a:t>
            </a:r>
          </a:p>
          <a:p>
            <a:pPr lvl="2"/>
            <a:r>
              <a:rPr lang="en-US" dirty="0"/>
              <a:t>The termination card also has a failsafe return for the ground current (AWG20 wire that is connected on the CE flange)</a:t>
            </a:r>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5</a:t>
            </a:fld>
            <a:endParaRPr lang="en-US" dirty="0"/>
          </a:p>
        </p:txBody>
      </p:sp>
    </p:spTree>
    <p:extLst>
      <p:ext uri="{BB962C8B-B14F-4D97-AF65-F5344CB8AC3E}">
        <p14:creationId xmlns:p14="http://schemas.microsoft.com/office/powerpoint/2010/main" val="4230114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fontScale="90000"/>
          </a:bodyPr>
          <a:lstStyle/>
          <a:p>
            <a:r>
              <a:rPr lang="en-US" dirty="0"/>
              <a:t>Interfaces for FD2-VD – HV system (ii)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a:xfrm>
            <a:off x="450855" y="1109620"/>
            <a:ext cx="8232771" cy="5070302"/>
          </a:xfrm>
        </p:spPr>
        <p:txBody>
          <a:bodyPr>
            <a:normAutofit lnSpcReduction="10000"/>
          </a:bodyPr>
          <a:lstStyle/>
          <a:p>
            <a:r>
              <a:rPr lang="en-US" dirty="0"/>
              <a:t>TPC Electronics consortium provides bias voltage to field cage termination electrodes</a:t>
            </a:r>
          </a:p>
          <a:p>
            <a:pPr lvl="1"/>
            <a:r>
              <a:rPr lang="en-US" dirty="0"/>
              <a:t>Not yet discussed / understood</a:t>
            </a:r>
          </a:p>
          <a:p>
            <a:pPr lvl="2"/>
            <a:r>
              <a:rPr lang="en-US" dirty="0"/>
              <a:t>Does this distribution scheme work for the 8 connections on the end walls ? </a:t>
            </a:r>
          </a:p>
          <a:p>
            <a:pPr lvl="2"/>
            <a:r>
              <a:rPr lang="en-US" dirty="0"/>
              <a:t>How do we route the cables for the field cage termination electrodes for the top field cages ? Which cryostat penetrations are we going to use ?</a:t>
            </a:r>
          </a:p>
          <a:p>
            <a:pPr lvl="2"/>
            <a:endParaRPr lang="en-US" dirty="0"/>
          </a:p>
          <a:p>
            <a:pPr lvl="2"/>
            <a:endParaRPr lang="en-US" dirty="0"/>
          </a:p>
          <a:p>
            <a:pPr lvl="2"/>
            <a:endParaRPr lang="en-US" dirty="0"/>
          </a:p>
          <a:p>
            <a:pPr lvl="2"/>
            <a:endParaRPr lang="en-US" dirty="0"/>
          </a:p>
          <a:p>
            <a:endParaRPr lang="en-US" dirty="0"/>
          </a:p>
          <a:p>
            <a:r>
              <a:rPr lang="en-US" dirty="0"/>
              <a:t>Where does the field cage hang from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6</a:t>
            </a:fld>
            <a:endParaRPr lang="en-US" dirty="0"/>
          </a:p>
        </p:txBody>
      </p:sp>
      <p:pic>
        <p:nvPicPr>
          <p:cNvPr id="1026" name="Picture 2" descr="SURFACING THE ELEPHANT IN THE ROOM | Lauron Buys Coaching">
            <a:extLst>
              <a:ext uri="{FF2B5EF4-FFF2-40B4-BE49-F238E27FC236}">
                <a16:creationId xmlns:a16="http://schemas.microsoft.com/office/drawing/2014/main" id="{4557190F-66CE-4994-8D07-90EEDD084C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7786" y="3568403"/>
            <a:ext cx="5523673" cy="2061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4221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Interfaces for FD2-VD – PDS (</a:t>
            </a:r>
            <a:r>
              <a:rPr lang="en-US" dirty="0" err="1"/>
              <a:t>i</a:t>
            </a:r>
            <a:r>
              <a:rPr lang="en-US" dirty="0"/>
              <a:t>)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r>
              <a:rPr lang="en-US" dirty="0"/>
              <a:t>In FD1-HD the photon detector system uses the 3</a:t>
            </a:r>
            <a:r>
              <a:rPr lang="en-US" baseline="30000" dirty="0"/>
              <a:t>rd</a:t>
            </a:r>
            <a:r>
              <a:rPr lang="en-US" dirty="0"/>
              <a:t> flange on the spool piece of the TPC electronics consortium cryostat penetrations</a:t>
            </a:r>
          </a:p>
          <a:p>
            <a:pPr lvl="1"/>
            <a:r>
              <a:rPr lang="en-US" dirty="0"/>
              <a:t>We are responsible for cable routing (and some of the studies about cable routing): 20 PD cables + 4 RTD cables (from the APAs)</a:t>
            </a:r>
          </a:p>
          <a:p>
            <a:pPr lvl="1"/>
            <a:r>
              <a:rPr lang="en-US" dirty="0"/>
              <a:t>This includes the fibers for the PD monitoring</a:t>
            </a:r>
          </a:p>
          <a:p>
            <a:pPr lvl="1"/>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7</a:t>
            </a:fld>
            <a:endParaRPr lang="en-US" dirty="0"/>
          </a:p>
        </p:txBody>
      </p:sp>
      <p:pic>
        <p:nvPicPr>
          <p:cNvPr id="7" name="Picture 6">
            <a:extLst>
              <a:ext uri="{FF2B5EF4-FFF2-40B4-BE49-F238E27FC236}">
                <a16:creationId xmlns:a16="http://schemas.microsoft.com/office/drawing/2014/main" id="{5E0D3771-6330-46DE-8669-ACB32AA143EC}"/>
              </a:ext>
            </a:extLst>
          </p:cNvPr>
          <p:cNvPicPr>
            <a:picLocks noChangeAspect="1"/>
          </p:cNvPicPr>
          <p:nvPr/>
        </p:nvPicPr>
        <p:blipFill>
          <a:blip r:embed="rId2"/>
          <a:stretch>
            <a:fillRect/>
          </a:stretch>
        </p:blipFill>
        <p:spPr>
          <a:xfrm>
            <a:off x="1877785" y="3742921"/>
            <a:ext cx="5651307" cy="2481351"/>
          </a:xfrm>
          <a:prstGeom prst="rect">
            <a:avLst/>
          </a:prstGeom>
        </p:spPr>
      </p:pic>
    </p:spTree>
    <p:extLst>
      <p:ext uri="{BB962C8B-B14F-4D97-AF65-F5344CB8AC3E}">
        <p14:creationId xmlns:p14="http://schemas.microsoft.com/office/powerpoint/2010/main" val="1129855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Interfaces for FD2-VD – PDS (ii)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r>
              <a:rPr lang="en-US" dirty="0"/>
              <a:t>FD2-VD: no cables, just fibers</a:t>
            </a:r>
          </a:p>
          <a:p>
            <a:r>
              <a:rPr lang="en-US" dirty="0"/>
              <a:t>How many fibers ?</a:t>
            </a:r>
          </a:p>
          <a:p>
            <a:pPr lvl="1"/>
            <a:r>
              <a:rPr lang="en-US" dirty="0"/>
              <a:t>Analog readout: 4288 fibers (22 fibers per 6” flange, ~200 flanges)</a:t>
            </a:r>
          </a:p>
          <a:p>
            <a:pPr lvl="1"/>
            <a:r>
              <a:rPr lang="en-US" dirty="0"/>
              <a:t>Digital readout: 448 fibers (no redundancy)</a:t>
            </a:r>
          </a:p>
          <a:p>
            <a:r>
              <a:rPr lang="en-US" dirty="0"/>
              <a:t>No engineering on this yet</a:t>
            </a:r>
          </a:p>
          <a:p>
            <a:pPr lvl="1"/>
            <a:r>
              <a:rPr lang="en-US" dirty="0"/>
              <a:t>With a 14” flange it is reasonable to be able to house ~120 fibers per flange</a:t>
            </a:r>
          </a:p>
          <a:p>
            <a:pPr lvl="2"/>
            <a:r>
              <a:rPr lang="en-US" dirty="0"/>
              <a:t>This would require ~40 flanges</a:t>
            </a:r>
          </a:p>
          <a:p>
            <a:pPr lvl="1"/>
            <a:r>
              <a:rPr lang="en-US" dirty="0"/>
              <a:t>It may be almost impossible to house 215 fibers per flange</a:t>
            </a:r>
          </a:p>
          <a:p>
            <a:pPr lvl="2"/>
            <a:r>
              <a:rPr lang="en-US" dirty="0"/>
              <a:t>This is what is required if there are only 20 flanges available</a:t>
            </a:r>
          </a:p>
          <a:p>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8</a:t>
            </a:fld>
            <a:endParaRPr lang="en-US" dirty="0"/>
          </a:p>
        </p:txBody>
      </p:sp>
    </p:spTree>
    <p:extLst>
      <p:ext uri="{BB962C8B-B14F-4D97-AF65-F5344CB8AC3E}">
        <p14:creationId xmlns:p14="http://schemas.microsoft.com/office/powerpoint/2010/main" val="2151692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Interfaces for FD2-VD – CRP (</a:t>
            </a:r>
            <a:r>
              <a:rPr lang="en-US" dirty="0" err="1"/>
              <a:t>i</a:t>
            </a:r>
            <a:r>
              <a:rPr lang="en-US" dirty="0"/>
              <a:t>)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a:bodyPr>
          <a:lstStyle/>
          <a:p>
            <a:r>
              <a:rPr lang="en-US" dirty="0"/>
              <a:t>FEMBs are mounted on the adapter cards</a:t>
            </a:r>
          </a:p>
          <a:p>
            <a:pPr lvl="1"/>
            <a:r>
              <a:rPr lang="en-US" dirty="0"/>
              <a:t>Mechanical and electrical interfaces</a:t>
            </a:r>
          </a:p>
          <a:p>
            <a:r>
              <a:rPr lang="en-US" dirty="0"/>
              <a:t>FEMBs are housed in CE boxes (Faraday cages)</a:t>
            </a:r>
          </a:p>
          <a:p>
            <a:pPr lvl="1"/>
            <a:r>
              <a:rPr lang="en-US" dirty="0"/>
              <a:t>Mechanical support</a:t>
            </a:r>
          </a:p>
          <a:p>
            <a:r>
              <a:rPr lang="en-US" dirty="0"/>
              <a:t>TPC Electronics consortium provides bias voltage to anode planes</a:t>
            </a:r>
          </a:p>
          <a:p>
            <a:pPr lvl="1"/>
            <a:r>
              <a:rPr lang="en-US" dirty="0"/>
              <a:t>Interface via SHV connectors</a:t>
            </a:r>
          </a:p>
          <a:p>
            <a:r>
              <a:rPr lang="en-US" dirty="0"/>
              <a:t>FEMB cabling part of the interface</a:t>
            </a:r>
          </a:p>
          <a:p>
            <a:pPr lvl="1"/>
            <a:r>
              <a:rPr lang="en-US" dirty="0"/>
              <a:t>Need cable restraint, need to understand whether we are going to have single cable between CE flange and FEMB or whether we have short permanent cable on the CRP and patch panel (easier installation, one extra point of failures)</a:t>
            </a:r>
          </a:p>
          <a:p>
            <a:endParaRPr lang="en-US" dirty="0"/>
          </a:p>
          <a:p>
            <a:pPr lvl="2"/>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it-IT"/>
              <a:t>M. Verzocchi | FD2-VD Interface Documents</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9</a:t>
            </a:fld>
            <a:endParaRPr lang="en-US" dirty="0"/>
          </a:p>
        </p:txBody>
      </p:sp>
    </p:spTree>
    <p:extLst>
      <p:ext uri="{BB962C8B-B14F-4D97-AF65-F5344CB8AC3E}">
        <p14:creationId xmlns:p14="http://schemas.microsoft.com/office/powerpoint/2010/main" val="4249157021"/>
      </p:ext>
    </p:extLst>
  </p:cSld>
  <p:clrMapOvr>
    <a:masterClrMapping/>
  </p:clrMapOvr>
</p:sld>
</file>

<file path=ppt/theme/theme1.xml><?xml version="1.0" encoding="utf-8"?>
<a:theme xmlns:a="http://schemas.openxmlformats.org/drawingml/2006/main" name="Dune Template_051215">
  <a:themeElements>
    <a:clrScheme name="DUNE">
      <a:dk1>
        <a:srgbClr val="BC5F2B"/>
      </a:dk1>
      <a:lt1>
        <a:sysClr val="window" lastClr="FFFFFF"/>
      </a:lt1>
      <a:dk2>
        <a:srgbClr val="3C5A77"/>
      </a:dk2>
      <a:lt2>
        <a:srgbClr val="F37C23"/>
      </a:lt2>
      <a:accent1>
        <a:srgbClr val="4F81BD"/>
      </a:accent1>
      <a:accent2>
        <a:srgbClr val="FFFFFF"/>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DUNE_Template</Template>
  <TotalTime>4211</TotalTime>
  <Words>1740</Words>
  <Application>Microsoft Office PowerPoint</Application>
  <PresentationFormat>On-screen Show (4:3)</PresentationFormat>
  <Paragraphs>198</Paragraphs>
  <Slides>18</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Arial</vt:lpstr>
      <vt:lpstr>Calibri</vt:lpstr>
      <vt:lpstr>Helvetica</vt:lpstr>
      <vt:lpstr>Lucida Grande</vt:lpstr>
      <vt:lpstr>Dune Template_051215</vt:lpstr>
      <vt:lpstr>LBNF Content-Footer Theme</vt:lpstr>
      <vt:lpstr>FD2-VD Bottom CRP Electronics CDR: Interfaces</vt:lpstr>
      <vt:lpstr>Contents </vt:lpstr>
      <vt:lpstr>Interfaces for FD1-HD </vt:lpstr>
      <vt:lpstr>Interfaces for FD2-VD – DAQ </vt:lpstr>
      <vt:lpstr>Interfaces for FD2-VD – HV system (i) </vt:lpstr>
      <vt:lpstr>Interfaces for FD2-VD – HV system (ii) </vt:lpstr>
      <vt:lpstr>Interfaces for FD2-VD – PDS (i) </vt:lpstr>
      <vt:lpstr>Interfaces for FD2-VD – PDS (ii) </vt:lpstr>
      <vt:lpstr>Interfaces for FD2-VD – CRP (i) </vt:lpstr>
      <vt:lpstr>Interfaces for FD2-VD – CRP (ii) </vt:lpstr>
      <vt:lpstr>Changing the number of strips (i) </vt:lpstr>
      <vt:lpstr>Changing the number of strips (i) </vt:lpstr>
      <vt:lpstr>Changing the number of strips (ii) </vt:lpstr>
      <vt:lpstr>Changing the number of strips (iii) </vt:lpstr>
      <vt:lpstr>Changing the number of strips (iv) </vt:lpstr>
      <vt:lpstr>Changing the number of strips (v) </vt:lpstr>
      <vt:lpstr>Going back to the interface with HV </vt:lpstr>
      <vt:lpstr>Conclusions </vt:lpstr>
    </vt:vector>
  </TitlesOfParts>
  <Manager/>
  <Company>Sandbox Studio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Consortium Activities  (Slides for Eric James presentation to US DUNE of 12/14/2018)</dc:title>
  <dc:subject/>
  <dc:creator>Marco Verzocchi x3289 14304N</dc:creator>
  <cp:keywords/>
  <dc:description>Modified by A. Weber</dc:description>
  <cp:lastModifiedBy>Marco Verzocchi</cp:lastModifiedBy>
  <cp:revision>57</cp:revision>
  <dcterms:created xsi:type="dcterms:W3CDTF">2018-12-12T03:45:49Z</dcterms:created>
  <dcterms:modified xsi:type="dcterms:W3CDTF">2021-05-27T20:50:09Z</dcterms:modified>
  <cp:category/>
</cp:coreProperties>
</file>