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14"/>
  </p:notesMasterIdLst>
  <p:handoutMasterIdLst>
    <p:handoutMasterId r:id="rId15"/>
  </p:handoutMasterIdLst>
  <p:sldIdLst>
    <p:sldId id="256" r:id="rId3"/>
    <p:sldId id="257" r:id="rId4"/>
    <p:sldId id="864" r:id="rId5"/>
    <p:sldId id="890" r:id="rId6"/>
    <p:sldId id="924" r:id="rId7"/>
    <p:sldId id="922" r:id="rId8"/>
    <p:sldId id="870" r:id="rId9"/>
    <p:sldId id="923" r:id="rId10"/>
    <p:sldId id="261" r:id="rId11"/>
    <p:sldId id="913" r:id="rId12"/>
    <p:sldId id="914" r:id="rId1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204">
          <p15:clr>
            <a:srgbClr val="A4A3A4"/>
          </p15:clr>
        </p15:guide>
        <p15:guide id="2" orient="horz" pos="476">
          <p15:clr>
            <a:srgbClr val="A4A3A4"/>
          </p15:clr>
        </p15:guide>
        <p15:guide id="3" orient="horz" pos="1443">
          <p15:clr>
            <a:srgbClr val="A4A3A4"/>
          </p15:clr>
        </p15:guide>
        <p15:guide id="4" orient="horz" pos="966">
          <p15:clr>
            <a:srgbClr val="A4A3A4"/>
          </p15:clr>
        </p15:guide>
        <p15:guide id="5" orient="horz" pos="1876">
          <p15:clr>
            <a:srgbClr val="A4A3A4"/>
          </p15:clr>
        </p15:guide>
        <p15:guide id="6" orient="horz" pos="3616">
          <p15:clr>
            <a:srgbClr val="A4A3A4"/>
          </p15:clr>
        </p15:guide>
        <p15:guide id="7" pos="2190">
          <p15:clr>
            <a:srgbClr val="A4A3A4"/>
          </p15:clr>
        </p15:guide>
        <p15:guide id="8" pos="2188">
          <p15:clr>
            <a:srgbClr val="A4A3A4"/>
          </p15:clr>
        </p15:guide>
        <p15:guide id="9" pos="5026">
          <p15:clr>
            <a:srgbClr val="A4A3A4"/>
          </p15:clr>
        </p15:guide>
        <p15:guide id="10"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5125"/>
    <a:srgbClr val="F37C23"/>
    <a:srgbClr val="3C5A77"/>
    <a:srgbClr val="BC5F2B"/>
    <a:srgbClr val="32547A"/>
    <a:srgbClr val="B8561A"/>
    <a:srgbClr val="B65A1F"/>
    <a:srgbClr val="5680AB"/>
    <a:srgbClr val="7A7A7A"/>
    <a:srgbClr val="6FA8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0" autoAdjust="0"/>
    <p:restoredTop sz="96229" autoAdjust="0"/>
  </p:normalViewPr>
  <p:slideViewPr>
    <p:cSldViewPr snapToGrid="0" snapToObjects="1">
      <p:cViewPr varScale="1">
        <p:scale>
          <a:sx n="110" d="100"/>
          <a:sy n="110" d="100"/>
        </p:scale>
        <p:origin x="1638" y="102"/>
      </p:cViewPr>
      <p:guideLst>
        <p:guide orient="horz" pos="4204"/>
        <p:guide orient="horz" pos="476"/>
        <p:guide orient="horz" pos="1443"/>
        <p:guide orient="horz" pos="966"/>
        <p:guide orient="horz" pos="1876"/>
        <p:guide orient="horz" pos="3616"/>
        <p:guide pos="2190"/>
        <p:guide pos="2188"/>
        <p:guide pos="5026"/>
        <p:guide pos="28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5/28/2021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5/28/2021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EA82294-BF3E-954A-9E49-35D72A5F0004}" type="slidenum">
              <a:rPr lang="en-US" smtClean="0"/>
              <a:pPr>
                <a:defRPr/>
              </a:pPr>
              <a:t>1</a:t>
            </a:fld>
            <a:endParaRPr lang="en-US"/>
          </a:p>
        </p:txBody>
      </p:sp>
    </p:spTree>
    <p:extLst>
      <p:ext uri="{BB962C8B-B14F-4D97-AF65-F5344CB8AC3E}">
        <p14:creationId xmlns:p14="http://schemas.microsoft.com/office/powerpoint/2010/main" val="25387572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230416"/>
            <a:ext cx="8218488" cy="1143000"/>
          </a:xfrm>
          <a:prstGeom prst="rect">
            <a:avLst/>
          </a:prstGeom>
        </p:spPr>
        <p:txBody>
          <a:bodyPr vert="horz" lIns="0" tIns="0" rIns="0" bIns="0" anchor="b" anchorCtr="0"/>
          <a:lstStyle>
            <a:lvl1pPr algn="l">
              <a:defRPr sz="3200" b="1" i="0" baseline="0">
                <a:solidFill>
                  <a:srgbClr val="E95125"/>
                </a:solidFill>
                <a:latin typeface="Helvetica"/>
                <a:cs typeface="Helvetica"/>
              </a:defRPr>
            </a:lvl1pPr>
          </a:lstStyle>
          <a:p>
            <a:r>
              <a:rPr lang="en-US" dirty="0"/>
              <a:t>Click to edit Master title style</a:t>
            </a:r>
          </a:p>
        </p:txBody>
      </p:sp>
      <p:sp>
        <p:nvSpPr>
          <p:cNvPr id="4" name="Text Placeholder 3"/>
          <p:cNvSpPr>
            <a:spLocks noGrp="1"/>
          </p:cNvSpPr>
          <p:nvPr>
            <p:ph type="body" sz="quarter" idx="10"/>
          </p:nvPr>
        </p:nvSpPr>
        <p:spPr>
          <a:xfrm>
            <a:off x="454025" y="2696827"/>
            <a:ext cx="8221663" cy="1721069"/>
          </a:xfrm>
          <a:prstGeom prst="rect">
            <a:avLst/>
          </a:prstGeom>
        </p:spPr>
        <p:txBody>
          <a:bodyPr vert="horz" lIns="0" tIns="0" rIns="0" bIns="0"/>
          <a:lstStyle>
            <a:lvl1pPr marL="0" indent="0">
              <a:buFontTx/>
              <a:buNone/>
              <a:defRPr sz="2200" b="0" i="0" baseline="0">
                <a:solidFill>
                  <a:srgbClr val="E95125"/>
                </a:solidFill>
                <a:latin typeface="Helvetica"/>
                <a:cs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dirty="0"/>
              <a:t>Click to edit Master text styles</a:t>
            </a:r>
          </a:p>
        </p:txBody>
      </p:sp>
      <p:pic>
        <p:nvPicPr>
          <p:cNvPr id="6" name="Picture 5" descr="Logo_Big.jpg">
            <a:extLst>
              <a:ext uri="{FF2B5EF4-FFF2-40B4-BE49-F238E27FC236}">
                <a16:creationId xmlns:a16="http://schemas.microsoft.com/office/drawing/2014/main" id="{D0EB0C51-B7B1-473B-849A-8D34E4BFB98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55518" y="5908589"/>
            <a:ext cx="2069900" cy="758962"/>
          </a:xfrm>
          <a:prstGeom prst="rect">
            <a:avLst/>
          </a:prstGeom>
        </p:spPr>
      </p:pic>
    </p:spTree>
    <p:extLst>
      <p:ext uri="{BB962C8B-B14F-4D97-AF65-F5344CB8AC3E}">
        <p14:creationId xmlns:p14="http://schemas.microsoft.com/office/powerpoint/2010/main" val="3422023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5/28/2020</a:t>
            </a:r>
          </a:p>
        </p:txBody>
      </p:sp>
      <p:sp>
        <p:nvSpPr>
          <p:cNvPr id="5" name="Rectangle 6"/>
          <p:cNvSpPr>
            <a:spLocks noGrp="1" noChangeArrowheads="1"/>
          </p:cNvSpPr>
          <p:nvPr>
            <p:ph type="sldNum" sz="quarter" idx="12"/>
          </p:nvPr>
        </p:nvSpPr>
        <p:spPr>
          <a:ln/>
        </p:spPr>
        <p:txBody>
          <a:bodyPr/>
          <a:lstStyle>
            <a:lvl1pPr>
              <a:defRPr/>
            </a:lvl1pPr>
          </a:lstStyle>
          <a:p>
            <a:pPr>
              <a:defRPr/>
            </a:pPr>
            <a:fld id="{C5A6AA4E-28C4-4DD1-84D0-9280E75B5191}" type="slidenum">
              <a:rPr lang="en-US"/>
              <a:pPr>
                <a:defRPr/>
              </a:pPr>
              <a:t>‹#›</a:t>
            </a:fld>
            <a:endParaRPr lang="en-US"/>
          </a:p>
        </p:txBody>
      </p:sp>
      <p:sp>
        <p:nvSpPr>
          <p:cNvPr id="6" name="Footer Placeholder 4">
            <a:extLst>
              <a:ext uri="{FF2B5EF4-FFF2-40B4-BE49-F238E27FC236}">
                <a16:creationId xmlns:a16="http://schemas.microsoft.com/office/drawing/2014/main" id="{9DD006C4-4DE5-43F7-B0F5-C44651A186C0}"/>
              </a:ext>
            </a:extLst>
          </p:cNvPr>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Tree>
    <p:extLst>
      <p:ext uri="{BB962C8B-B14F-4D97-AF65-F5344CB8AC3E}">
        <p14:creationId xmlns:p14="http://schemas.microsoft.com/office/powerpoint/2010/main" val="1037164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p>
        </p:txBody>
      </p:sp>
      <p:sp>
        <p:nvSpPr>
          <p:cNvPr id="14" name="Title 1"/>
          <p:cNvSpPr>
            <a:spLocks noGrp="1"/>
          </p:cNvSpPr>
          <p:nvPr>
            <p:ph type="title"/>
          </p:nvPr>
        </p:nvSpPr>
        <p:spPr>
          <a:xfrm>
            <a:off x="457200" y="285884"/>
            <a:ext cx="8229600" cy="647102"/>
          </a:xfrm>
          <a:prstGeom prst="rect">
            <a:avLst/>
          </a:prstGeom>
        </p:spPr>
        <p:txBody>
          <a:bodyPr vert="horz" lIns="0" tIns="0" rIns="0" bIns="0">
            <a:normAutofit/>
          </a:bodyPr>
          <a:lstStyle>
            <a:lvl1pPr algn="l">
              <a:defRPr sz="2800" b="1" i="0" baseline="0">
                <a:solidFill>
                  <a:srgbClr val="E95125"/>
                </a:solidFill>
                <a:latin typeface="Helvetica"/>
              </a:defRPr>
            </a:lvl1pPr>
          </a:lstStyle>
          <a:p>
            <a:r>
              <a:rPr lang="en-US" dirty="0"/>
              <a:t>Click to edit Master title style</a:t>
            </a:r>
          </a:p>
        </p:txBody>
      </p:sp>
      <p:sp>
        <p:nvSpPr>
          <p:cNvPr id="15" name="Content Placeholder 2"/>
          <p:cNvSpPr>
            <a:spLocks noGrp="1"/>
          </p:cNvSpPr>
          <p:nvPr>
            <p:ph idx="11"/>
          </p:nvPr>
        </p:nvSpPr>
        <p:spPr>
          <a:xfrm>
            <a:off x="454026" y="994594"/>
            <a:ext cx="8232771" cy="5070302"/>
          </a:xfrm>
          <a:prstGeom prst="rect">
            <a:avLst/>
          </a:prstGeom>
        </p:spPr>
        <p:txBody>
          <a:bodyPr lIns="0" rIns="0">
            <a:normAutofit/>
          </a:bodyPr>
          <a:lstStyle>
            <a:lvl1pPr marL="256032" indent="-265176">
              <a:lnSpc>
                <a:spcPct val="100000"/>
              </a:lnSpc>
              <a:spcBef>
                <a:spcPts val="0"/>
              </a:spcBef>
              <a:spcAft>
                <a:spcPts val="0"/>
              </a:spcAft>
              <a:buFont typeface="Arial"/>
              <a:buChar char="•"/>
              <a:defRPr sz="2200" b="0" i="0" kern="900" baseline="0">
                <a:solidFill>
                  <a:schemeClr val="tx1"/>
                </a:solidFill>
                <a:latin typeface="Helvetica"/>
              </a:defRPr>
            </a:lvl1pPr>
            <a:lvl2pPr marL="541338" indent="-266700">
              <a:lnSpc>
                <a:spcPct val="100000"/>
              </a:lnSpc>
              <a:spcBef>
                <a:spcPts val="0"/>
              </a:spcBef>
              <a:spcAft>
                <a:spcPts val="0"/>
              </a:spcAft>
              <a:buSzPct val="90000"/>
              <a:buFont typeface="Lucida Grande"/>
              <a:buChar char="-"/>
              <a:defRPr sz="2000" b="0" i="0" kern="900" baseline="0">
                <a:solidFill>
                  <a:schemeClr val="tx1"/>
                </a:solidFill>
                <a:latin typeface="Helvetica"/>
              </a:defRPr>
            </a:lvl2pPr>
            <a:lvl3pPr marL="898525" indent="-273050">
              <a:lnSpc>
                <a:spcPct val="100000"/>
              </a:lnSpc>
              <a:spcBef>
                <a:spcPts val="0"/>
              </a:spcBef>
              <a:spcAft>
                <a:spcPts val="0"/>
              </a:spcAft>
              <a:buSzPct val="88000"/>
              <a:buFont typeface="Arial"/>
              <a:buChar char="•"/>
              <a:defRPr sz="1800" b="0" i="0" kern="900" baseline="0">
                <a:solidFill>
                  <a:schemeClr val="tx1"/>
                </a:solidFill>
                <a:latin typeface="Helvetica"/>
              </a:defRPr>
            </a:lvl3pPr>
            <a:lvl4pPr marL="1165225" indent="-266700">
              <a:lnSpc>
                <a:spcPct val="100000"/>
              </a:lnSpc>
              <a:spcBef>
                <a:spcPts val="0"/>
              </a:spcBef>
              <a:spcAft>
                <a:spcPts val="0"/>
              </a:spcAft>
              <a:buSzPct val="90000"/>
              <a:buFont typeface="Lucida Grande"/>
              <a:buChar char="-"/>
              <a:defRPr sz="1600" b="0" i="0" kern="900" baseline="0">
                <a:solidFill>
                  <a:schemeClr val="tx1"/>
                </a:solidFill>
                <a:latin typeface="Helvetica"/>
              </a:defRPr>
            </a:lvl4pPr>
            <a:lvl5pPr marL="1431925" indent="-266700">
              <a:lnSpc>
                <a:spcPct val="100000"/>
              </a:lnSpc>
              <a:spcBef>
                <a:spcPts val="0"/>
              </a:spcBef>
              <a:spcAft>
                <a:spcPts val="0"/>
              </a:spcAft>
              <a:buSzPct val="88000"/>
              <a:buFont typeface="Arial"/>
              <a:buChar char="•"/>
              <a:defRPr sz="1400" b="0" i="0" kern="900" baseline="0">
                <a:solidFill>
                  <a:schemeClr val="tx1"/>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5/28/2020</a:t>
            </a:r>
            <a:endParaRPr lang="en-US" dirty="0">
              <a:latin typeface="Helvetica"/>
              <a:cs typeface="Helvetica"/>
            </a:endParaRPr>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1" name="Footer Placeholder 4">
            <a:extLst>
              <a:ext uri="{FF2B5EF4-FFF2-40B4-BE49-F238E27FC236}">
                <a16:creationId xmlns:a16="http://schemas.microsoft.com/office/drawing/2014/main" id="{81920236-664D-4FD5-A5C2-F52202F24D2D}"/>
              </a:ext>
            </a:extLst>
          </p:cNvPr>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5/28/2020</a:t>
            </a:r>
            <a:endParaRPr lang="en-US" dirty="0">
              <a:latin typeface="Helvetica"/>
              <a:cs typeface="Helvetica"/>
            </a:endParaRPr>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p:nvPr>
        </p:nvSpPr>
        <p:spPr>
          <a:xfrm>
            <a:off x="454026" y="1207770"/>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4696050" y="1215721"/>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a:extLst>
              <a:ext uri="{FF2B5EF4-FFF2-40B4-BE49-F238E27FC236}">
                <a16:creationId xmlns:a16="http://schemas.microsoft.com/office/drawing/2014/main" id="{E0F869B5-25A2-43D0-9944-A5EBBB891D16}"/>
              </a:ext>
            </a:extLst>
          </p:cNvPr>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2"/>
          <p:cNvSpPr>
            <a:spLocks noGrp="1"/>
          </p:cNvSpPr>
          <p:nvPr>
            <p:ph type="body" idx="13"/>
          </p:nvPr>
        </p:nvSpPr>
        <p:spPr>
          <a:xfrm>
            <a:off x="4683195"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0"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5/28/2020</a:t>
            </a:r>
            <a:endParaRPr lang="en-US" dirty="0">
              <a:latin typeface="Helvetica"/>
              <a:cs typeface="Helvetica"/>
            </a:endParaRPr>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6" name="Content Placeholder 2"/>
          <p:cNvSpPr>
            <a:spLocks noGrp="1"/>
          </p:cNvSpPr>
          <p:nvPr>
            <p:ph idx="11"/>
          </p:nvPr>
        </p:nvSpPr>
        <p:spPr>
          <a:xfrm>
            <a:off x="470059"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idx="14"/>
          </p:nvPr>
        </p:nvSpPr>
        <p:spPr>
          <a:xfrm>
            <a:off x="4696050"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Footer Placeholder 4">
            <a:extLst>
              <a:ext uri="{FF2B5EF4-FFF2-40B4-BE49-F238E27FC236}">
                <a16:creationId xmlns:a16="http://schemas.microsoft.com/office/drawing/2014/main" id="{8DEB3E9F-A91B-4A65-BFD5-B4B0DB595E04}"/>
              </a:ext>
            </a:extLst>
          </p:cNvPr>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Tree>
    <p:extLst>
      <p:ext uri="{BB962C8B-B14F-4D97-AF65-F5344CB8AC3E}">
        <p14:creationId xmlns:p14="http://schemas.microsoft.com/office/powerpoint/2010/main" val="131962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457200" y="1238250"/>
            <a:ext cx="8229600" cy="5009097"/>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15"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7"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5/28/2020</a:t>
            </a:r>
            <a:endParaRPr lang="en-US" dirty="0">
              <a:latin typeface="Helvetica"/>
              <a:cs typeface="Helvetica"/>
            </a:endParaRPr>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0" name="Footer Placeholder 4">
            <a:extLst>
              <a:ext uri="{FF2B5EF4-FFF2-40B4-BE49-F238E27FC236}">
                <a16:creationId xmlns:a16="http://schemas.microsoft.com/office/drawing/2014/main" id="{1C4D0AE6-71C1-439C-A11F-66F2B2561D8B}"/>
              </a:ext>
            </a:extLst>
          </p:cNvPr>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Tree>
    <p:extLst>
      <p:ext uri="{BB962C8B-B14F-4D97-AF65-F5344CB8AC3E}">
        <p14:creationId xmlns:p14="http://schemas.microsoft.com/office/powerpoint/2010/main" val="285078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237106"/>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6"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5/28/2020</a:t>
            </a:r>
            <a:endParaRPr lang="en-US" dirty="0">
              <a:latin typeface="Helvetica"/>
              <a:cs typeface="Helvetica"/>
            </a:endParaRPr>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0" name="Footer Placeholder 4">
            <a:extLst>
              <a:ext uri="{FF2B5EF4-FFF2-40B4-BE49-F238E27FC236}">
                <a16:creationId xmlns:a16="http://schemas.microsoft.com/office/drawing/2014/main" id="{6E09DE18-3D46-438B-BE2A-CD3BD7AFC5CA}"/>
              </a:ext>
            </a:extLst>
          </p:cNvPr>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Tree>
    <p:extLst>
      <p:ext uri="{BB962C8B-B14F-4D97-AF65-F5344CB8AC3E}">
        <p14:creationId xmlns:p14="http://schemas.microsoft.com/office/powerpoint/2010/main" val="345808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340612"/>
            <a:ext cx="3017520" cy="915332"/>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08366"/>
            <a:ext cx="4959767" cy="5047578"/>
          </a:xfrm>
          <a:prstGeom prst="rect">
            <a:avLst/>
          </a:prstGeom>
        </p:spPr>
        <p:txBody>
          <a:bodyPr vert="horz" lIns="0" rIns="0"/>
          <a:lstStyle>
            <a:lvl1pPr marL="0" indent="0">
              <a:buFontTx/>
              <a:buNone/>
              <a:defRPr>
                <a:solidFill>
                  <a:srgbClr val="3C5A77"/>
                </a:solidFill>
                <a:latin typeface="Helvetica"/>
              </a:defRPr>
            </a:lvl1pPr>
          </a:lstStyle>
          <a:p>
            <a:pPr lvl="0"/>
            <a:endParaRPr lang="en-US" noProof="0" dirty="0"/>
          </a:p>
        </p:txBody>
      </p:sp>
      <p:sp>
        <p:nvSpPr>
          <p:cNvPr id="2"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endParaRPr lang="en-US" dirty="0"/>
          </a:p>
        </p:txBody>
      </p:sp>
      <p:sp>
        <p:nvSpPr>
          <p:cNvPr id="9"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5/28/2020</a:t>
            </a:r>
            <a:endParaRPr lang="en-US" dirty="0">
              <a:latin typeface="Helvetica"/>
              <a:cs typeface="Helvetica"/>
            </a:endParaRPr>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3" name="Content Placeholder 2"/>
          <p:cNvSpPr>
            <a:spLocks noGrp="1"/>
          </p:cNvSpPr>
          <p:nvPr>
            <p:ph idx="16"/>
          </p:nvPr>
        </p:nvSpPr>
        <p:spPr>
          <a:xfrm>
            <a:off x="470059" y="1206941"/>
            <a:ext cx="3004665" cy="404697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Footer Placeholder 4">
            <a:extLst>
              <a:ext uri="{FF2B5EF4-FFF2-40B4-BE49-F238E27FC236}">
                <a16:creationId xmlns:a16="http://schemas.microsoft.com/office/drawing/2014/main" id="{7C742CA3-C84D-423F-96E4-8B918F0F05E6}"/>
              </a:ext>
            </a:extLst>
          </p:cNvPr>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Tree>
    <p:extLst>
      <p:ext uri="{BB962C8B-B14F-4D97-AF65-F5344CB8AC3E}">
        <p14:creationId xmlns:p14="http://schemas.microsoft.com/office/powerpoint/2010/main" val="16454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5" y="1227137"/>
            <a:ext cx="8229600" cy="4487650"/>
          </a:xfrm>
          <a:prstGeom prst="rect">
            <a:avLst/>
          </a:prstGeom>
        </p:spPr>
        <p:txBody>
          <a:bodyPr lIns="0" rIns="0"/>
          <a:lstStyle>
            <a:lvl1pPr marL="0" indent="0">
              <a:buNone/>
              <a:defRPr sz="3200">
                <a:solidFill>
                  <a:srgbClr val="3C5A77"/>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2" name="Text Placeholder 2"/>
          <p:cNvSpPr>
            <a:spLocks noGrp="1"/>
          </p:cNvSpPr>
          <p:nvPr>
            <p:ph type="body" idx="11"/>
          </p:nvPr>
        </p:nvSpPr>
        <p:spPr>
          <a:xfrm>
            <a:off x="457204" y="5839748"/>
            <a:ext cx="8229596" cy="439738"/>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457204" y="458988"/>
            <a:ext cx="8229600" cy="7019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5/28/2020</a:t>
            </a:r>
            <a:endParaRPr lang="en-US" dirty="0">
              <a:latin typeface="Helvetica"/>
              <a:cs typeface="Helvetica"/>
            </a:endParaRPr>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1" name="Footer Placeholder 4">
            <a:extLst>
              <a:ext uri="{FF2B5EF4-FFF2-40B4-BE49-F238E27FC236}">
                <a16:creationId xmlns:a16="http://schemas.microsoft.com/office/drawing/2014/main" id="{19D06725-0D82-4E3F-96B0-16A1072A557E}"/>
              </a:ext>
            </a:extLst>
          </p:cNvPr>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Tree>
    <p:extLst>
      <p:ext uri="{BB962C8B-B14F-4D97-AF65-F5344CB8AC3E}">
        <p14:creationId xmlns:p14="http://schemas.microsoft.com/office/powerpoint/2010/main" val="2412412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5/28/2020</a:t>
            </a:r>
          </a:p>
        </p:txBody>
      </p:sp>
      <p:sp>
        <p:nvSpPr>
          <p:cNvPr id="4" name="Rectangle 6"/>
          <p:cNvSpPr>
            <a:spLocks noGrp="1" noChangeArrowheads="1"/>
          </p:cNvSpPr>
          <p:nvPr>
            <p:ph type="sldNum" sz="quarter" idx="12"/>
          </p:nvPr>
        </p:nvSpPr>
        <p:spPr>
          <a:ln/>
        </p:spPr>
        <p:txBody>
          <a:bodyPr/>
          <a:lstStyle>
            <a:lvl1pPr>
              <a:defRPr/>
            </a:lvl1pPr>
          </a:lstStyle>
          <a:p>
            <a:pPr>
              <a:defRPr/>
            </a:pPr>
            <a:fld id="{6D8C00E9-2E9A-4DA6-8FFA-479BC38D18B7}" type="slidenum">
              <a:rPr lang="en-US"/>
              <a:pPr>
                <a:defRPr/>
              </a:pPr>
              <a:t>‹#›</a:t>
            </a:fld>
            <a:endParaRPr lang="en-US"/>
          </a:p>
        </p:txBody>
      </p:sp>
      <p:sp>
        <p:nvSpPr>
          <p:cNvPr id="5" name="Footer Placeholder 4">
            <a:extLst>
              <a:ext uri="{FF2B5EF4-FFF2-40B4-BE49-F238E27FC236}">
                <a16:creationId xmlns:a16="http://schemas.microsoft.com/office/drawing/2014/main" id="{1806452A-35F4-4F5E-9593-1B29EAB4ACF2}"/>
              </a:ext>
            </a:extLst>
          </p:cNvPr>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Tree>
    <p:extLst>
      <p:ext uri="{BB962C8B-B14F-4D97-AF65-F5344CB8AC3E}">
        <p14:creationId xmlns:p14="http://schemas.microsoft.com/office/powerpoint/2010/main" val="413595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5.png"/><Relationship Id="rId5" Type="http://schemas.openxmlformats.org/officeDocument/2006/relationships/slideLayout" Target="../slideLayouts/slideLayout6.xml"/><Relationship Id="rId10"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a:off x="457200" y="5760720"/>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57200" y="472239"/>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7323082" y="5953373"/>
            <a:ext cx="1370067" cy="578035"/>
          </a:xfrm>
          <a:prstGeom prst="rect">
            <a:avLst/>
          </a:prstGeom>
        </p:spPr>
      </p:pic>
      <p:grpSp>
        <p:nvGrpSpPr>
          <p:cNvPr id="3" name="Group 2"/>
          <p:cNvGrpSpPr/>
          <p:nvPr userDrawn="1"/>
        </p:nvGrpSpPr>
        <p:grpSpPr>
          <a:xfrm>
            <a:off x="5095044" y="240226"/>
            <a:ext cx="3598105" cy="199542"/>
            <a:chOff x="5136243" y="672026"/>
            <a:chExt cx="3598105" cy="199542"/>
          </a:xfrm>
        </p:grpSpPr>
        <p:pic>
          <p:nvPicPr>
            <p:cNvPr id="9" name="Picture 8"/>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136243" y="682088"/>
              <a:ext cx="1690006" cy="189480"/>
            </a:xfrm>
            <a:prstGeom prst="rect">
              <a:avLst/>
            </a:prstGeom>
          </p:spPr>
        </p:pic>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6847491" y="672026"/>
              <a:ext cx="1886857" cy="189480"/>
            </a:xfrm>
            <a:prstGeom prst="rect">
              <a:avLst/>
            </a:prstGeom>
          </p:spPr>
        </p:pic>
      </p:grpSp>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5/28/2020</a:t>
            </a:r>
            <a:endParaRPr lang="en-US" dirty="0">
              <a:latin typeface="Helvetica"/>
              <a:cs typeface="Helvetica"/>
            </a:endParaRPr>
          </a:p>
        </p:txBody>
      </p:sp>
      <p:sp>
        <p:nvSpPr>
          <p:cNvPr id="5" name="Footer Placeholder 4"/>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GB" dirty="0"/>
              <a:t>M. Zhao – Feedthrough and cables</a:t>
            </a:r>
          </a:p>
        </p:txBody>
      </p:sp>
      <p:sp>
        <p:nvSpPr>
          <p:cNvPr id="6"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cxnSp>
        <p:nvCxnSpPr>
          <p:cNvPr id="7" name="Straight Connector 6"/>
          <p:cNvCxnSpPr/>
          <p:nvPr/>
        </p:nvCxnSpPr>
        <p:spPr>
          <a:xfrm>
            <a:off x="457200" y="6357635"/>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11" cstate="print">
            <a:extLst>
              <a:ext uri="{28A0092B-C50C-407E-A947-70E740481C1C}">
                <a14:useLocalDpi xmlns:a14="http://schemas.microsoft.com/office/drawing/2010/main"/>
              </a:ext>
            </a:extLst>
          </a:blip>
          <a:srcRect/>
          <a:stretch/>
        </p:blipFill>
        <p:spPr>
          <a:xfrm>
            <a:off x="8131175" y="6489520"/>
            <a:ext cx="561974" cy="237098"/>
          </a:xfrm>
          <a:prstGeom prst="rect">
            <a:avLst/>
          </a:prstGeom>
        </p:spPr>
      </p:pic>
      <p:pic>
        <p:nvPicPr>
          <p:cNvPr id="9" name="Picture 8" descr="Logo_Big.jpg">
            <a:extLst>
              <a:ext uri="{FF2B5EF4-FFF2-40B4-BE49-F238E27FC236}">
                <a16:creationId xmlns:a16="http://schemas.microsoft.com/office/drawing/2014/main" id="{A5621645-9FF3-4E14-BB0B-B00301238BF9}"/>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022560" y="6437105"/>
            <a:ext cx="998567" cy="366140"/>
          </a:xfrm>
          <a:prstGeom prst="rect">
            <a:avLst/>
          </a:prstGeom>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 id="2147483688" r:id="rId8"/>
    <p:sldLayoutId id="2147483689" r:id="rId9"/>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9.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756" y="3770610"/>
            <a:ext cx="8218488" cy="1143000"/>
          </a:xfrm>
        </p:spPr>
        <p:txBody>
          <a:bodyPr/>
          <a:lstStyle/>
          <a:p>
            <a:pPr algn="ctr"/>
            <a:r>
              <a:rPr lang="en-US" sz="4000" dirty="0">
                <a:effectLst/>
                <a:ea typeface="等线" panose="02010600030101010101" pitchFamily="2" charset="-122"/>
                <a:cs typeface="Times New Roman" panose="02020603050405020304" pitchFamily="18" charset="0"/>
              </a:rPr>
              <a:t>Feedthroughs and Cables</a:t>
            </a:r>
            <a:br>
              <a:rPr lang="en-US" sz="4000" dirty="0">
                <a:effectLst/>
                <a:ea typeface="等线" panose="02010600030101010101" pitchFamily="2" charset="-122"/>
                <a:cs typeface="Times New Roman" panose="02020603050405020304" pitchFamily="18" charset="0"/>
              </a:rPr>
            </a:br>
            <a:br>
              <a:rPr lang="en-US" sz="4000" dirty="0">
                <a:effectLst/>
                <a:ea typeface="等线" panose="02010600030101010101" pitchFamily="2" charset="-122"/>
                <a:cs typeface="Times New Roman" panose="02020603050405020304" pitchFamily="18" charset="0"/>
              </a:rPr>
            </a:br>
            <a:br>
              <a:rPr lang="en-US" sz="4000" dirty="0">
                <a:effectLst/>
                <a:ea typeface="等线" panose="02010600030101010101" pitchFamily="2" charset="-122"/>
                <a:cs typeface="Times New Roman" panose="02020603050405020304" pitchFamily="18" charset="0"/>
              </a:rPr>
            </a:br>
            <a:br>
              <a:rPr lang="en-US" sz="4000" dirty="0">
                <a:effectLst/>
                <a:ea typeface="等线" panose="02010600030101010101" pitchFamily="2" charset="-122"/>
                <a:cs typeface="Times New Roman" panose="02020603050405020304" pitchFamily="18" charset="0"/>
              </a:rPr>
            </a:br>
            <a:br>
              <a:rPr lang="en-US" sz="4000" dirty="0">
                <a:effectLst/>
                <a:ea typeface="等线" panose="02010600030101010101" pitchFamily="2" charset="-122"/>
                <a:cs typeface="Times New Roman" panose="02020603050405020304" pitchFamily="18" charset="0"/>
              </a:rPr>
            </a:br>
            <a:r>
              <a:rPr lang="en-US" dirty="0">
                <a:solidFill>
                  <a:srgbClr val="002060"/>
                </a:solidFill>
                <a:ea typeface="等线" panose="02010600030101010101" pitchFamily="2" charset="-122"/>
                <a:cs typeface="Times New Roman" panose="02020603050405020304" pitchFamily="18" charset="0"/>
              </a:rPr>
              <a:t>Bottom Electronics CDR</a:t>
            </a:r>
            <a:endParaRPr lang="en-GB" dirty="0">
              <a:solidFill>
                <a:srgbClr val="002060"/>
              </a:solidFill>
            </a:endParaRPr>
          </a:p>
        </p:txBody>
      </p:sp>
      <p:sp>
        <p:nvSpPr>
          <p:cNvPr id="3" name="Text Placeholder 2"/>
          <p:cNvSpPr>
            <a:spLocks noGrp="1"/>
          </p:cNvSpPr>
          <p:nvPr>
            <p:ph type="body" sz="quarter" idx="10"/>
          </p:nvPr>
        </p:nvSpPr>
        <p:spPr>
          <a:xfrm>
            <a:off x="459581" y="2219928"/>
            <a:ext cx="8221663" cy="1721069"/>
          </a:xfrm>
        </p:spPr>
        <p:txBody>
          <a:bodyPr/>
          <a:lstStyle/>
          <a:p>
            <a:pPr algn="ctr"/>
            <a:r>
              <a:rPr lang="en-US" sz="2400" i="0" dirty="0"/>
              <a:t>Manhong Zhao</a:t>
            </a:r>
          </a:p>
          <a:p>
            <a:pPr algn="ctr"/>
            <a:r>
              <a:rPr lang="en-US" sz="2400" dirty="0"/>
              <a:t>05/28/2021</a:t>
            </a:r>
            <a:endParaRPr lang="en-US" sz="2400" i="0" dirty="0"/>
          </a:p>
        </p:txBody>
      </p:sp>
      <p:pic>
        <p:nvPicPr>
          <p:cNvPr id="5" name="Picture 4" descr="Logo_Big.jpg">
            <a:extLst>
              <a:ext uri="{FF2B5EF4-FFF2-40B4-BE49-F238E27FC236}">
                <a16:creationId xmlns:a16="http://schemas.microsoft.com/office/drawing/2014/main" id="{2095F631-4FE3-4A7E-B3B0-C7BF07917A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4238" y="5886224"/>
            <a:ext cx="2236162" cy="819925"/>
          </a:xfrm>
          <a:prstGeom prst="rect">
            <a:avLst/>
          </a:prstGeom>
        </p:spPr>
      </p:pic>
    </p:spTree>
    <p:extLst>
      <p:ext uri="{BB962C8B-B14F-4D97-AF65-F5344CB8AC3E}">
        <p14:creationId xmlns:p14="http://schemas.microsoft.com/office/powerpoint/2010/main" val="1741762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39D144-F728-468D-8D32-C846C44C7FB8}"/>
              </a:ext>
            </a:extLst>
          </p:cNvPr>
          <p:cNvSpPr>
            <a:spLocks noGrp="1"/>
          </p:cNvSpPr>
          <p:nvPr>
            <p:ph type="dt" sz="half" idx="10"/>
          </p:nvPr>
        </p:nvSpPr>
        <p:spPr/>
        <p:txBody>
          <a:bodyPr/>
          <a:lstStyle/>
          <a:p>
            <a:pPr>
              <a:defRPr/>
            </a:pPr>
            <a:r>
              <a:rPr lang="en-US" dirty="0"/>
              <a:t>5/28/2020</a:t>
            </a:r>
          </a:p>
        </p:txBody>
      </p:sp>
      <p:sp>
        <p:nvSpPr>
          <p:cNvPr id="3" name="Slide Number Placeholder 2">
            <a:extLst>
              <a:ext uri="{FF2B5EF4-FFF2-40B4-BE49-F238E27FC236}">
                <a16:creationId xmlns:a16="http://schemas.microsoft.com/office/drawing/2014/main" id="{77C3F80E-54ED-410D-89A8-BDD3D57608A8}"/>
              </a:ext>
            </a:extLst>
          </p:cNvPr>
          <p:cNvSpPr>
            <a:spLocks noGrp="1"/>
          </p:cNvSpPr>
          <p:nvPr>
            <p:ph type="sldNum" sz="quarter" idx="12"/>
          </p:nvPr>
        </p:nvSpPr>
        <p:spPr/>
        <p:txBody>
          <a:bodyPr/>
          <a:lstStyle/>
          <a:p>
            <a:pPr>
              <a:defRPr/>
            </a:pPr>
            <a:fld id="{6D8C00E9-2E9A-4DA6-8FFA-479BC38D18B7}" type="slidenum">
              <a:rPr lang="en-US" smtClean="0"/>
              <a:pPr>
                <a:defRPr/>
              </a:pPr>
              <a:t>10</a:t>
            </a:fld>
            <a:endParaRPr lang="en-US"/>
          </a:p>
        </p:txBody>
      </p:sp>
      <p:sp>
        <p:nvSpPr>
          <p:cNvPr id="4" name="Footer Placeholder 3">
            <a:extLst>
              <a:ext uri="{FF2B5EF4-FFF2-40B4-BE49-F238E27FC236}">
                <a16:creationId xmlns:a16="http://schemas.microsoft.com/office/drawing/2014/main" id="{D9383901-2B72-41A3-93A9-B546E7A38C35}"/>
              </a:ext>
            </a:extLst>
          </p:cNvPr>
          <p:cNvSpPr>
            <a:spLocks noGrp="1"/>
          </p:cNvSpPr>
          <p:nvPr>
            <p:ph type="ftr" sz="quarter" idx="3"/>
          </p:nvPr>
        </p:nvSpPr>
        <p:spPr/>
        <p:txBody>
          <a:bodyPr/>
          <a:lstStyle/>
          <a:p>
            <a:pPr>
              <a:defRPr/>
            </a:pPr>
            <a:r>
              <a:rPr lang="en-GB" dirty="0"/>
              <a:t>M. Zhao – Feedthrough and cables</a:t>
            </a:r>
          </a:p>
        </p:txBody>
      </p:sp>
      <p:pic>
        <p:nvPicPr>
          <p:cNvPr id="5" name="Picture 4">
            <a:extLst>
              <a:ext uri="{FF2B5EF4-FFF2-40B4-BE49-F238E27FC236}">
                <a16:creationId xmlns:a16="http://schemas.microsoft.com/office/drawing/2014/main" id="{5074FF77-080C-495B-8216-4729F3DB12B6}"/>
              </a:ext>
            </a:extLst>
          </p:cNvPr>
          <p:cNvPicPr>
            <a:picLocks noChangeAspect="1"/>
          </p:cNvPicPr>
          <p:nvPr/>
        </p:nvPicPr>
        <p:blipFill>
          <a:blip r:embed="rId2"/>
          <a:stretch>
            <a:fillRect/>
          </a:stretch>
        </p:blipFill>
        <p:spPr>
          <a:xfrm>
            <a:off x="237575" y="1882317"/>
            <a:ext cx="1787977" cy="4152721"/>
          </a:xfrm>
          <a:prstGeom prst="rect">
            <a:avLst/>
          </a:prstGeom>
        </p:spPr>
      </p:pic>
      <p:sp>
        <p:nvSpPr>
          <p:cNvPr id="6" name="Title 3">
            <a:extLst>
              <a:ext uri="{FF2B5EF4-FFF2-40B4-BE49-F238E27FC236}">
                <a16:creationId xmlns:a16="http://schemas.microsoft.com/office/drawing/2014/main" id="{F1743F20-7100-4B4D-9406-134213E97846}"/>
              </a:ext>
            </a:extLst>
          </p:cNvPr>
          <p:cNvSpPr txBox="1">
            <a:spLocks/>
          </p:cNvSpPr>
          <p:nvPr/>
        </p:nvSpPr>
        <p:spPr>
          <a:xfrm>
            <a:off x="454026" y="289192"/>
            <a:ext cx="5452779" cy="488405"/>
          </a:xfrm>
          <a:prstGeom prst="rect">
            <a:avLst/>
          </a:prstGeom>
        </p:spPr>
        <p:txBody>
          <a:bodyPr vert="horz" lIns="0" tIns="0" rIns="0" bIns="0">
            <a:noAutofit/>
          </a:bodyPr>
          <a:lstStyle>
            <a:lvl1pPr>
              <a:defRPr sz="2400" b="0" i="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a:defRPr sz="4400"/>
            </a:lvl2pPr>
            <a:lvl3pPr algn="ctr">
              <a:defRPr sz="4400"/>
            </a:lvl3pPr>
            <a:lvl4pPr algn="ctr">
              <a:defRPr sz="4400"/>
            </a:lvl4pPr>
            <a:lvl5pPr algn="ctr">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Feedthrough</a:t>
            </a:r>
            <a:endParaRPr lang="en-GB" dirty="0"/>
          </a:p>
        </p:txBody>
      </p:sp>
      <p:pic>
        <p:nvPicPr>
          <p:cNvPr id="7" name="Picture 6">
            <a:extLst>
              <a:ext uri="{FF2B5EF4-FFF2-40B4-BE49-F238E27FC236}">
                <a16:creationId xmlns:a16="http://schemas.microsoft.com/office/drawing/2014/main" id="{EFD89CFA-F1FA-426E-9E26-6E649555579C}"/>
              </a:ext>
            </a:extLst>
          </p:cNvPr>
          <p:cNvPicPr>
            <a:picLocks noChangeAspect="1"/>
          </p:cNvPicPr>
          <p:nvPr/>
        </p:nvPicPr>
        <p:blipFill>
          <a:blip r:embed="rId3"/>
          <a:stretch>
            <a:fillRect/>
          </a:stretch>
        </p:blipFill>
        <p:spPr>
          <a:xfrm>
            <a:off x="2202347" y="680400"/>
            <a:ext cx="2197235" cy="5539037"/>
          </a:xfrm>
          <a:prstGeom prst="rect">
            <a:avLst/>
          </a:prstGeom>
        </p:spPr>
      </p:pic>
      <p:pic>
        <p:nvPicPr>
          <p:cNvPr id="8" name="Picture 7">
            <a:extLst>
              <a:ext uri="{FF2B5EF4-FFF2-40B4-BE49-F238E27FC236}">
                <a16:creationId xmlns:a16="http://schemas.microsoft.com/office/drawing/2014/main" id="{ADBEBB54-561C-4358-982E-7CB8EE2A0185}"/>
              </a:ext>
            </a:extLst>
          </p:cNvPr>
          <p:cNvPicPr>
            <a:picLocks noChangeAspect="1"/>
          </p:cNvPicPr>
          <p:nvPr/>
        </p:nvPicPr>
        <p:blipFill>
          <a:blip r:embed="rId4"/>
          <a:stretch>
            <a:fillRect/>
          </a:stretch>
        </p:blipFill>
        <p:spPr>
          <a:xfrm>
            <a:off x="4993756" y="680400"/>
            <a:ext cx="3837206" cy="2854088"/>
          </a:xfrm>
          <a:prstGeom prst="rect">
            <a:avLst/>
          </a:prstGeom>
        </p:spPr>
      </p:pic>
      <p:pic>
        <p:nvPicPr>
          <p:cNvPr id="9" name="Picture 8">
            <a:extLst>
              <a:ext uri="{FF2B5EF4-FFF2-40B4-BE49-F238E27FC236}">
                <a16:creationId xmlns:a16="http://schemas.microsoft.com/office/drawing/2014/main" id="{364FC2C4-6306-431D-B302-D7A283CA7FDB}"/>
              </a:ext>
            </a:extLst>
          </p:cNvPr>
          <p:cNvPicPr>
            <a:picLocks noChangeAspect="1"/>
          </p:cNvPicPr>
          <p:nvPr/>
        </p:nvPicPr>
        <p:blipFill>
          <a:blip r:embed="rId5"/>
          <a:stretch>
            <a:fillRect/>
          </a:stretch>
        </p:blipFill>
        <p:spPr>
          <a:xfrm>
            <a:off x="3704918" y="2671317"/>
            <a:ext cx="2230816" cy="1493621"/>
          </a:xfrm>
          <a:prstGeom prst="rect">
            <a:avLst/>
          </a:prstGeom>
        </p:spPr>
      </p:pic>
      <p:pic>
        <p:nvPicPr>
          <p:cNvPr id="10" name="Picture 9">
            <a:extLst>
              <a:ext uri="{FF2B5EF4-FFF2-40B4-BE49-F238E27FC236}">
                <a16:creationId xmlns:a16="http://schemas.microsoft.com/office/drawing/2014/main" id="{10703196-EDBB-4413-8CB7-6DBE11BDEE96}"/>
              </a:ext>
            </a:extLst>
          </p:cNvPr>
          <p:cNvPicPr>
            <a:picLocks noChangeAspect="1"/>
          </p:cNvPicPr>
          <p:nvPr/>
        </p:nvPicPr>
        <p:blipFill rotWithShape="1">
          <a:blip r:embed="rId6"/>
          <a:srcRect l="10563" r="6025"/>
          <a:stretch/>
        </p:blipFill>
        <p:spPr>
          <a:xfrm>
            <a:off x="7058758" y="3693167"/>
            <a:ext cx="1680755" cy="2448967"/>
          </a:xfrm>
          <a:prstGeom prst="rect">
            <a:avLst/>
          </a:prstGeom>
        </p:spPr>
      </p:pic>
      <p:sp>
        <p:nvSpPr>
          <p:cNvPr id="11" name="TextBox 10">
            <a:extLst>
              <a:ext uri="{FF2B5EF4-FFF2-40B4-BE49-F238E27FC236}">
                <a16:creationId xmlns:a16="http://schemas.microsoft.com/office/drawing/2014/main" id="{D84E163E-9E7C-4F6B-A21B-193B98D547E9}"/>
              </a:ext>
            </a:extLst>
          </p:cNvPr>
          <p:cNvSpPr txBox="1"/>
          <p:nvPr/>
        </p:nvSpPr>
        <p:spPr>
          <a:xfrm>
            <a:off x="1884546" y="3105834"/>
            <a:ext cx="745922" cy="646331"/>
          </a:xfrm>
          <a:prstGeom prst="rect">
            <a:avLst/>
          </a:prstGeom>
          <a:noFill/>
        </p:spPr>
        <p:txBody>
          <a:bodyPr wrap="square" rtlCol="0">
            <a:spAutoFit/>
          </a:bodyPr>
          <a:lstStyle/>
          <a:p>
            <a:pPr algn="ctr"/>
            <a:r>
              <a:rPr lang="en-US" dirty="0"/>
              <a:t>Spool Piece</a:t>
            </a:r>
          </a:p>
        </p:txBody>
      </p:sp>
      <p:sp>
        <p:nvSpPr>
          <p:cNvPr id="12" name="TextBox 11">
            <a:extLst>
              <a:ext uri="{FF2B5EF4-FFF2-40B4-BE49-F238E27FC236}">
                <a16:creationId xmlns:a16="http://schemas.microsoft.com/office/drawing/2014/main" id="{AC591177-CD55-4167-ABE1-6A0C2A0D78D1}"/>
              </a:ext>
            </a:extLst>
          </p:cNvPr>
          <p:cNvSpPr txBox="1"/>
          <p:nvPr/>
        </p:nvSpPr>
        <p:spPr>
          <a:xfrm>
            <a:off x="1738573" y="3994321"/>
            <a:ext cx="1036206" cy="923330"/>
          </a:xfrm>
          <a:prstGeom prst="rect">
            <a:avLst/>
          </a:prstGeom>
          <a:noFill/>
        </p:spPr>
        <p:txBody>
          <a:bodyPr wrap="square" rtlCol="0">
            <a:spAutoFit/>
          </a:bodyPr>
          <a:lstStyle/>
          <a:p>
            <a:pPr algn="ctr"/>
            <a:r>
              <a:rPr lang="en-US" dirty="0"/>
              <a:t>Cryostat Crossing Tube</a:t>
            </a:r>
          </a:p>
        </p:txBody>
      </p:sp>
      <p:sp>
        <p:nvSpPr>
          <p:cNvPr id="13" name="TextBox 12">
            <a:extLst>
              <a:ext uri="{FF2B5EF4-FFF2-40B4-BE49-F238E27FC236}">
                <a16:creationId xmlns:a16="http://schemas.microsoft.com/office/drawing/2014/main" id="{907F7330-E930-451E-92F2-54B76931E8B0}"/>
              </a:ext>
            </a:extLst>
          </p:cNvPr>
          <p:cNvSpPr txBox="1"/>
          <p:nvPr/>
        </p:nvSpPr>
        <p:spPr>
          <a:xfrm>
            <a:off x="1582195" y="5507196"/>
            <a:ext cx="1265508" cy="646331"/>
          </a:xfrm>
          <a:prstGeom prst="rect">
            <a:avLst/>
          </a:prstGeom>
          <a:noFill/>
        </p:spPr>
        <p:txBody>
          <a:bodyPr wrap="square" rtlCol="0">
            <a:spAutoFit/>
          </a:bodyPr>
          <a:lstStyle/>
          <a:p>
            <a:pPr algn="ctr"/>
            <a:r>
              <a:rPr lang="en-US" dirty="0"/>
              <a:t>CE Crossing Tube</a:t>
            </a:r>
          </a:p>
        </p:txBody>
      </p:sp>
      <p:cxnSp>
        <p:nvCxnSpPr>
          <p:cNvPr id="15" name="Straight Arrow Connector 14">
            <a:extLst>
              <a:ext uri="{FF2B5EF4-FFF2-40B4-BE49-F238E27FC236}">
                <a16:creationId xmlns:a16="http://schemas.microsoft.com/office/drawing/2014/main" id="{E027A791-67BA-47E5-8D39-210408A68E8A}"/>
              </a:ext>
            </a:extLst>
          </p:cNvPr>
          <p:cNvCxnSpPr>
            <a:cxnSpLocks/>
            <a:stCxn id="11" idx="3"/>
          </p:cNvCxnSpPr>
          <p:nvPr/>
        </p:nvCxnSpPr>
        <p:spPr>
          <a:xfrm flipV="1">
            <a:off x="2630468" y="2855208"/>
            <a:ext cx="549947" cy="573792"/>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a:extLst>
              <a:ext uri="{FF2B5EF4-FFF2-40B4-BE49-F238E27FC236}">
                <a16:creationId xmlns:a16="http://schemas.microsoft.com/office/drawing/2014/main" id="{65907CC3-0B7E-44D0-969C-AA4E829C26EB}"/>
              </a:ext>
            </a:extLst>
          </p:cNvPr>
          <p:cNvCxnSpPr>
            <a:cxnSpLocks/>
            <a:stCxn id="11" idx="1"/>
          </p:cNvCxnSpPr>
          <p:nvPr/>
        </p:nvCxnSpPr>
        <p:spPr>
          <a:xfrm flipH="1" flipV="1">
            <a:off x="1145581" y="3231265"/>
            <a:ext cx="738965" cy="197735"/>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0" name="Straight Arrow Connector 19">
            <a:extLst>
              <a:ext uri="{FF2B5EF4-FFF2-40B4-BE49-F238E27FC236}">
                <a16:creationId xmlns:a16="http://schemas.microsoft.com/office/drawing/2014/main" id="{9BC3830B-D689-4EF2-8C6E-4DC8B412D5D7}"/>
              </a:ext>
            </a:extLst>
          </p:cNvPr>
          <p:cNvCxnSpPr>
            <a:cxnSpLocks/>
            <a:stCxn id="12" idx="3"/>
          </p:cNvCxnSpPr>
          <p:nvPr/>
        </p:nvCxnSpPr>
        <p:spPr>
          <a:xfrm flipV="1">
            <a:off x="2774779" y="4100029"/>
            <a:ext cx="327208" cy="355957"/>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3" name="Straight Arrow Connector 22">
            <a:extLst>
              <a:ext uri="{FF2B5EF4-FFF2-40B4-BE49-F238E27FC236}">
                <a16:creationId xmlns:a16="http://schemas.microsoft.com/office/drawing/2014/main" id="{1A934433-F537-4C1F-93A3-4FF49200ED7E}"/>
              </a:ext>
            </a:extLst>
          </p:cNvPr>
          <p:cNvCxnSpPr>
            <a:cxnSpLocks/>
            <a:stCxn id="12" idx="1"/>
          </p:cNvCxnSpPr>
          <p:nvPr/>
        </p:nvCxnSpPr>
        <p:spPr>
          <a:xfrm flipH="1" flipV="1">
            <a:off x="1157928" y="4252707"/>
            <a:ext cx="580645" cy="203279"/>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6" name="Straight Arrow Connector 25">
            <a:extLst>
              <a:ext uri="{FF2B5EF4-FFF2-40B4-BE49-F238E27FC236}">
                <a16:creationId xmlns:a16="http://schemas.microsoft.com/office/drawing/2014/main" id="{11BB3D14-4906-4C4C-9FD4-1636BC1DE196}"/>
              </a:ext>
            </a:extLst>
          </p:cNvPr>
          <p:cNvCxnSpPr>
            <a:cxnSpLocks/>
            <a:stCxn id="13" idx="3"/>
          </p:cNvCxnSpPr>
          <p:nvPr/>
        </p:nvCxnSpPr>
        <p:spPr>
          <a:xfrm flipV="1">
            <a:off x="2847703" y="5507196"/>
            <a:ext cx="474563" cy="323166"/>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9" name="Straight Arrow Connector 28">
            <a:extLst>
              <a:ext uri="{FF2B5EF4-FFF2-40B4-BE49-F238E27FC236}">
                <a16:creationId xmlns:a16="http://schemas.microsoft.com/office/drawing/2014/main" id="{FA2FC079-CBD2-4037-9902-999109349A1F}"/>
              </a:ext>
            </a:extLst>
          </p:cNvPr>
          <p:cNvCxnSpPr>
            <a:cxnSpLocks/>
            <a:stCxn id="13" idx="1"/>
          </p:cNvCxnSpPr>
          <p:nvPr/>
        </p:nvCxnSpPr>
        <p:spPr>
          <a:xfrm flipH="1" flipV="1">
            <a:off x="1152727" y="5662760"/>
            <a:ext cx="429468" cy="167602"/>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34" name="TextBox 33">
            <a:extLst>
              <a:ext uri="{FF2B5EF4-FFF2-40B4-BE49-F238E27FC236}">
                <a16:creationId xmlns:a16="http://schemas.microsoft.com/office/drawing/2014/main" id="{6CA267EE-8726-49EB-A811-527524D7B091}"/>
              </a:ext>
            </a:extLst>
          </p:cNvPr>
          <p:cNvSpPr txBox="1"/>
          <p:nvPr/>
        </p:nvSpPr>
        <p:spPr>
          <a:xfrm>
            <a:off x="4826320" y="90508"/>
            <a:ext cx="2924134" cy="646331"/>
          </a:xfrm>
          <a:prstGeom prst="rect">
            <a:avLst/>
          </a:prstGeom>
          <a:noFill/>
        </p:spPr>
        <p:txBody>
          <a:bodyPr wrap="square" rtlCol="0">
            <a:spAutoFit/>
          </a:bodyPr>
          <a:lstStyle/>
          <a:p>
            <a:pPr algn="ctr"/>
            <a:r>
              <a:rPr lang="en-US" dirty="0"/>
              <a:t>2 or 3 CE flanges and crates installed on the Spool Piece</a:t>
            </a:r>
          </a:p>
        </p:txBody>
      </p:sp>
      <p:sp>
        <p:nvSpPr>
          <p:cNvPr id="35" name="TextBox 34">
            <a:extLst>
              <a:ext uri="{FF2B5EF4-FFF2-40B4-BE49-F238E27FC236}">
                <a16:creationId xmlns:a16="http://schemas.microsoft.com/office/drawing/2014/main" id="{99FA1676-588C-4799-A0EF-714B87C846E1}"/>
              </a:ext>
            </a:extLst>
          </p:cNvPr>
          <p:cNvSpPr txBox="1"/>
          <p:nvPr/>
        </p:nvSpPr>
        <p:spPr>
          <a:xfrm>
            <a:off x="3781496" y="4094481"/>
            <a:ext cx="2381035" cy="923330"/>
          </a:xfrm>
          <a:prstGeom prst="rect">
            <a:avLst/>
          </a:prstGeom>
          <a:noFill/>
        </p:spPr>
        <p:txBody>
          <a:bodyPr wrap="square" rtlCol="0">
            <a:spAutoFit/>
          </a:bodyPr>
          <a:lstStyle/>
          <a:p>
            <a:pPr algn="ctr"/>
            <a:r>
              <a:rPr lang="en-US" dirty="0"/>
              <a:t>CE crossing tube inserted in the cryostat crossing tube.</a:t>
            </a:r>
          </a:p>
        </p:txBody>
      </p:sp>
      <p:sp>
        <p:nvSpPr>
          <p:cNvPr id="36" name="TextBox 35">
            <a:extLst>
              <a:ext uri="{FF2B5EF4-FFF2-40B4-BE49-F238E27FC236}">
                <a16:creationId xmlns:a16="http://schemas.microsoft.com/office/drawing/2014/main" id="{0E1A4D6D-EA0C-41E0-9692-3AED604B7508}"/>
              </a:ext>
            </a:extLst>
          </p:cNvPr>
          <p:cNvSpPr txBox="1"/>
          <p:nvPr/>
        </p:nvSpPr>
        <p:spPr>
          <a:xfrm>
            <a:off x="4868900" y="5428208"/>
            <a:ext cx="2381035" cy="923330"/>
          </a:xfrm>
          <a:prstGeom prst="rect">
            <a:avLst/>
          </a:prstGeom>
          <a:noFill/>
        </p:spPr>
        <p:txBody>
          <a:bodyPr wrap="square" rtlCol="0">
            <a:spAutoFit/>
          </a:bodyPr>
          <a:lstStyle/>
          <a:p>
            <a:pPr algn="ctr"/>
            <a:r>
              <a:rPr lang="en-US" dirty="0"/>
              <a:t>Cable clamp plate for cable strain relief. Modification needed.</a:t>
            </a:r>
          </a:p>
        </p:txBody>
      </p:sp>
      <p:sp>
        <p:nvSpPr>
          <p:cNvPr id="37" name="TextBox 36">
            <a:extLst>
              <a:ext uri="{FF2B5EF4-FFF2-40B4-BE49-F238E27FC236}">
                <a16:creationId xmlns:a16="http://schemas.microsoft.com/office/drawing/2014/main" id="{370EC408-7954-4821-8A9F-C84A915F3AB8}"/>
              </a:ext>
            </a:extLst>
          </p:cNvPr>
          <p:cNvSpPr txBox="1"/>
          <p:nvPr/>
        </p:nvSpPr>
        <p:spPr>
          <a:xfrm>
            <a:off x="7750454" y="925266"/>
            <a:ext cx="1540741" cy="1200329"/>
          </a:xfrm>
          <a:prstGeom prst="rect">
            <a:avLst/>
          </a:prstGeom>
          <a:noFill/>
        </p:spPr>
        <p:txBody>
          <a:bodyPr wrap="square" rtlCol="0">
            <a:spAutoFit/>
          </a:bodyPr>
          <a:lstStyle/>
          <a:p>
            <a:r>
              <a:rPr lang="en-US" dirty="0"/>
              <a:t>Brackets on CE flanges for cable strain relief.</a:t>
            </a:r>
          </a:p>
        </p:txBody>
      </p:sp>
      <p:cxnSp>
        <p:nvCxnSpPr>
          <p:cNvPr id="39" name="Straight Arrow Connector 38">
            <a:extLst>
              <a:ext uri="{FF2B5EF4-FFF2-40B4-BE49-F238E27FC236}">
                <a16:creationId xmlns:a16="http://schemas.microsoft.com/office/drawing/2014/main" id="{54E094F5-D4C6-4B4E-8C1B-FF92EC7759A0}"/>
              </a:ext>
            </a:extLst>
          </p:cNvPr>
          <p:cNvCxnSpPr/>
          <p:nvPr/>
        </p:nvCxnSpPr>
        <p:spPr>
          <a:xfrm flipH="1">
            <a:off x="7058758" y="1882317"/>
            <a:ext cx="691696"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40" name="Straight Arrow Connector 39">
            <a:extLst>
              <a:ext uri="{FF2B5EF4-FFF2-40B4-BE49-F238E27FC236}">
                <a16:creationId xmlns:a16="http://schemas.microsoft.com/office/drawing/2014/main" id="{47C8D861-20F6-4865-A8B7-96BCAE905C28}"/>
              </a:ext>
            </a:extLst>
          </p:cNvPr>
          <p:cNvCxnSpPr>
            <a:cxnSpLocks/>
          </p:cNvCxnSpPr>
          <p:nvPr/>
        </p:nvCxnSpPr>
        <p:spPr>
          <a:xfrm>
            <a:off x="7750454" y="1882317"/>
            <a:ext cx="0" cy="73406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43" name="Straight Arrow Connector 42">
            <a:extLst>
              <a:ext uri="{FF2B5EF4-FFF2-40B4-BE49-F238E27FC236}">
                <a16:creationId xmlns:a16="http://schemas.microsoft.com/office/drawing/2014/main" id="{00F1195C-08AB-4E80-A83C-980E3F919337}"/>
              </a:ext>
            </a:extLst>
          </p:cNvPr>
          <p:cNvCxnSpPr>
            <a:cxnSpLocks/>
          </p:cNvCxnSpPr>
          <p:nvPr/>
        </p:nvCxnSpPr>
        <p:spPr>
          <a:xfrm flipH="1">
            <a:off x="6194996" y="1882317"/>
            <a:ext cx="1555458" cy="48814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43289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59D6CD-AAD2-41BA-8375-B42BF1D303BE}"/>
              </a:ext>
            </a:extLst>
          </p:cNvPr>
          <p:cNvSpPr>
            <a:spLocks noGrp="1"/>
          </p:cNvSpPr>
          <p:nvPr>
            <p:ph type="dt" sz="half" idx="10"/>
          </p:nvPr>
        </p:nvSpPr>
        <p:spPr/>
        <p:txBody>
          <a:bodyPr/>
          <a:lstStyle/>
          <a:p>
            <a:pPr>
              <a:defRPr/>
            </a:pPr>
            <a:r>
              <a:rPr lang="en-US"/>
              <a:t>5/28/2020</a:t>
            </a:r>
          </a:p>
        </p:txBody>
      </p:sp>
      <p:sp>
        <p:nvSpPr>
          <p:cNvPr id="3" name="Slide Number Placeholder 2">
            <a:extLst>
              <a:ext uri="{FF2B5EF4-FFF2-40B4-BE49-F238E27FC236}">
                <a16:creationId xmlns:a16="http://schemas.microsoft.com/office/drawing/2014/main" id="{ACC8186F-C7C6-497E-BECC-B3E2FB8DD30B}"/>
              </a:ext>
            </a:extLst>
          </p:cNvPr>
          <p:cNvSpPr>
            <a:spLocks noGrp="1"/>
          </p:cNvSpPr>
          <p:nvPr>
            <p:ph type="sldNum" sz="quarter" idx="12"/>
          </p:nvPr>
        </p:nvSpPr>
        <p:spPr/>
        <p:txBody>
          <a:bodyPr/>
          <a:lstStyle/>
          <a:p>
            <a:pPr>
              <a:defRPr/>
            </a:pPr>
            <a:fld id="{6D8C00E9-2E9A-4DA6-8FFA-479BC38D18B7}" type="slidenum">
              <a:rPr lang="en-US" smtClean="0"/>
              <a:pPr>
                <a:defRPr/>
              </a:pPr>
              <a:t>11</a:t>
            </a:fld>
            <a:endParaRPr lang="en-US"/>
          </a:p>
        </p:txBody>
      </p:sp>
      <p:sp>
        <p:nvSpPr>
          <p:cNvPr id="4" name="Footer Placeholder 3">
            <a:extLst>
              <a:ext uri="{FF2B5EF4-FFF2-40B4-BE49-F238E27FC236}">
                <a16:creationId xmlns:a16="http://schemas.microsoft.com/office/drawing/2014/main" id="{E6AC8428-9594-4F29-BF26-6E75E5B279DE}"/>
              </a:ext>
            </a:extLst>
          </p:cNvPr>
          <p:cNvSpPr>
            <a:spLocks noGrp="1"/>
          </p:cNvSpPr>
          <p:nvPr>
            <p:ph type="ftr" sz="quarter" idx="3"/>
          </p:nvPr>
        </p:nvSpPr>
        <p:spPr/>
        <p:txBody>
          <a:bodyPr/>
          <a:lstStyle/>
          <a:p>
            <a:pPr>
              <a:defRPr/>
            </a:pPr>
            <a:r>
              <a:rPr lang="en-GB"/>
              <a:t>M. Zhao – Feedthrough and cables</a:t>
            </a:r>
            <a:endParaRPr lang="en-GB" dirty="0"/>
          </a:p>
        </p:txBody>
      </p:sp>
      <p:sp>
        <p:nvSpPr>
          <p:cNvPr id="5" name="Title 3">
            <a:extLst>
              <a:ext uri="{FF2B5EF4-FFF2-40B4-BE49-F238E27FC236}">
                <a16:creationId xmlns:a16="http://schemas.microsoft.com/office/drawing/2014/main" id="{52FFC370-0603-40F7-B32C-B661BFDD1E89}"/>
              </a:ext>
            </a:extLst>
          </p:cNvPr>
          <p:cNvSpPr txBox="1">
            <a:spLocks/>
          </p:cNvSpPr>
          <p:nvPr/>
        </p:nvSpPr>
        <p:spPr>
          <a:xfrm>
            <a:off x="454026" y="289192"/>
            <a:ext cx="5452779" cy="488405"/>
          </a:xfrm>
          <a:prstGeom prst="rect">
            <a:avLst/>
          </a:prstGeom>
        </p:spPr>
        <p:txBody>
          <a:bodyPr vert="horz" lIns="0" tIns="0" rIns="0" bIns="0">
            <a:normAutofit/>
          </a:bodyPr>
          <a:lstStyle>
            <a:lvl1pPr>
              <a:defRPr sz="2800" b="1" i="0" baseline="0">
                <a:solidFill>
                  <a:srgbClr val="E95125"/>
                </a:solidFill>
                <a:latin typeface="Helvetica"/>
              </a:defRPr>
            </a:lvl1pPr>
            <a:lvl2pPr algn="ctr">
              <a:defRPr sz="4400"/>
            </a:lvl2pPr>
            <a:lvl3pPr algn="ctr">
              <a:defRPr sz="4400"/>
            </a:lvl3pPr>
            <a:lvl4pPr algn="ctr">
              <a:defRPr sz="4400"/>
            </a:lvl4pPr>
            <a:lvl5pPr algn="ctr">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Summary</a:t>
            </a:r>
            <a:endParaRPr lang="en-GB" dirty="0"/>
          </a:p>
        </p:txBody>
      </p:sp>
      <p:sp>
        <p:nvSpPr>
          <p:cNvPr id="8" name="Rectangle 7">
            <a:extLst>
              <a:ext uri="{FF2B5EF4-FFF2-40B4-BE49-F238E27FC236}">
                <a16:creationId xmlns:a16="http://schemas.microsoft.com/office/drawing/2014/main" id="{30DBA09B-FE8B-4F59-9D7E-8226272CBDD9}"/>
              </a:ext>
            </a:extLst>
          </p:cNvPr>
          <p:cNvSpPr/>
          <p:nvPr/>
        </p:nvSpPr>
        <p:spPr>
          <a:xfrm>
            <a:off x="156754" y="1028343"/>
            <a:ext cx="8830491" cy="4801314"/>
          </a:xfrm>
          <a:prstGeom prst="rect">
            <a:avLst/>
          </a:prstGeom>
        </p:spPr>
        <p:txBody>
          <a:bodyPr wrap="square">
            <a:spAutoFit/>
          </a:bodyPr>
          <a:lstStyle/>
          <a:p>
            <a:pPr marL="285750" indent="-285750">
              <a:buFont typeface="Arial" panose="020B0604020202020204" pitchFamily="34" charset="0"/>
              <a:buChar char="•"/>
            </a:pPr>
            <a:r>
              <a:rPr lang="en-US" dirty="0"/>
              <a:t>Two CE box options are available. CE box mounting bars work for both CE box options and secure CE boxes on the CRP adapter board.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 one CRP cabling option, Mini-SAS cables connect CE boxes on a CRP to 2 patch panels. A patch panel provides an interface between the CRP cabling and the cryostat cabling. Details of cable support on CRP, patch panel installation and cable strain relief on patch panel are to be determined.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SAMTEC cables are pre-routed in the cryostat from the feedthrough to the floor along the side walls. </a:t>
            </a:r>
            <a:r>
              <a:rPr lang="en-US" dirty="0">
                <a:latin typeface="Calibri" panose="020F0502020204030204" pitchFamily="34" charset="0"/>
                <a:ea typeface="DengXian" panose="02010600030101010101" pitchFamily="2" charset="-122"/>
                <a:cs typeface="Times New Roman" panose="02020603050405020304" pitchFamily="18" charset="0"/>
              </a:rPr>
              <a:t>The cables are later connected to the patch panel once the bottom CRPs are installed. </a:t>
            </a:r>
            <a:r>
              <a:rPr lang="en-US" dirty="0"/>
              <a:t>Cable length from the feedthrough to the patch panel is about 25m.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An alternative CRP cabling option is to have a single cable going from the CE flange on a feedthrough to the CE box.</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Feedthroughs are installed on the cryostat ceiling. Maximum three WIECs and flanges are provided for each feedthrough.</a:t>
            </a:r>
          </a:p>
        </p:txBody>
      </p:sp>
    </p:spTree>
    <p:extLst>
      <p:ext uri="{BB962C8B-B14F-4D97-AF65-F5344CB8AC3E}">
        <p14:creationId xmlns:p14="http://schemas.microsoft.com/office/powerpoint/2010/main" val="816550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60857" y="761916"/>
            <a:ext cx="8229600" cy="488405"/>
          </a:xfrm>
        </p:spPr>
        <p:txBody>
          <a:bodyPr>
            <a:normAutofit/>
          </a:bodyPr>
          <a:lstStyle/>
          <a:p>
            <a:r>
              <a:rPr lang="en-GB" sz="2800" b="0" dirty="0"/>
              <a:t>Contents</a:t>
            </a:r>
          </a:p>
        </p:txBody>
      </p:sp>
      <p:sp>
        <p:nvSpPr>
          <p:cNvPr id="5" name="Content Placeholder 4"/>
          <p:cNvSpPr>
            <a:spLocks noGrp="1"/>
          </p:cNvSpPr>
          <p:nvPr>
            <p:ph idx="11"/>
          </p:nvPr>
        </p:nvSpPr>
        <p:spPr>
          <a:xfrm>
            <a:off x="1983564" y="1364783"/>
            <a:ext cx="6611796" cy="5070302"/>
          </a:xfrm>
        </p:spPr>
        <p:txBody>
          <a:bodyPr>
            <a:normAutofit/>
          </a:bodyPr>
          <a:lstStyle/>
          <a:p>
            <a:pPr>
              <a:lnSpc>
                <a:spcPct val="150000"/>
              </a:lnSpc>
              <a:spcBef>
                <a:spcPts val="600"/>
              </a:spcBef>
            </a:pPr>
            <a:endParaRPr lang="en-US" sz="2400" dirty="0">
              <a:solidFill>
                <a:schemeClr val="tx1"/>
              </a:solidFill>
            </a:endParaRPr>
          </a:p>
          <a:p>
            <a:pPr>
              <a:lnSpc>
                <a:spcPct val="150000"/>
              </a:lnSpc>
              <a:spcBef>
                <a:spcPts val="600"/>
              </a:spcBef>
            </a:pPr>
            <a:r>
              <a:rPr lang="en-US" sz="2400" dirty="0">
                <a:solidFill>
                  <a:schemeClr val="tx1"/>
                </a:solidFill>
              </a:rPr>
              <a:t>CE box and installation</a:t>
            </a:r>
          </a:p>
          <a:p>
            <a:pPr>
              <a:lnSpc>
                <a:spcPct val="150000"/>
              </a:lnSpc>
              <a:spcBef>
                <a:spcPts val="600"/>
              </a:spcBef>
            </a:pPr>
            <a:r>
              <a:rPr lang="en-US" sz="2400" dirty="0"/>
              <a:t>CRP cabling and patch panel</a:t>
            </a:r>
            <a:endParaRPr lang="en-US" sz="2400" dirty="0">
              <a:solidFill>
                <a:schemeClr val="tx1"/>
              </a:solidFill>
            </a:endParaRPr>
          </a:p>
          <a:p>
            <a:pPr>
              <a:lnSpc>
                <a:spcPct val="150000"/>
              </a:lnSpc>
              <a:spcBef>
                <a:spcPts val="600"/>
              </a:spcBef>
            </a:pPr>
            <a:r>
              <a:rPr lang="en-US" sz="2400" dirty="0"/>
              <a:t>Cryostat cabling and feedthrough</a:t>
            </a:r>
            <a:endParaRPr lang="en-US" sz="2400" dirty="0">
              <a:solidFill>
                <a:schemeClr val="tx1"/>
              </a:solidFill>
            </a:endParaRPr>
          </a:p>
          <a:p>
            <a:pPr>
              <a:lnSpc>
                <a:spcPct val="150000"/>
              </a:lnSpc>
              <a:spcBef>
                <a:spcPts val="600"/>
              </a:spcBef>
            </a:pPr>
            <a:r>
              <a:rPr lang="en-US" sz="2400" dirty="0">
                <a:solidFill>
                  <a:schemeClr val="tx1"/>
                </a:solidFill>
              </a:rPr>
              <a:t>Summary</a:t>
            </a:r>
          </a:p>
        </p:txBody>
      </p:sp>
      <p:sp>
        <p:nvSpPr>
          <p:cNvPr id="3" name="Date Placeholder 2"/>
          <p:cNvSpPr>
            <a:spLocks noGrp="1"/>
          </p:cNvSpPr>
          <p:nvPr>
            <p:ph type="dt" sz="half" idx="2"/>
          </p:nvPr>
        </p:nvSpPr>
        <p:spPr/>
        <p:txBody>
          <a:bodyPr/>
          <a:lstStyle/>
          <a:p>
            <a:pPr>
              <a:defRPr/>
            </a:pPr>
            <a:r>
              <a:rPr lang="en-US" dirty="0">
                <a:latin typeface="Helvetica"/>
                <a:cs typeface="Helvetica"/>
              </a:rPr>
              <a:t>5/28/2020</a:t>
            </a:r>
          </a:p>
        </p:txBody>
      </p:sp>
      <p:sp>
        <p:nvSpPr>
          <p:cNvPr id="7" name="Slide Number Placeholder 6"/>
          <p:cNvSpPr>
            <a:spLocks noGrp="1"/>
          </p:cNvSpPr>
          <p:nvPr>
            <p:ph type="sldNum" sz="quarter" idx="4"/>
          </p:nvPr>
        </p:nvSpPr>
        <p:spPr/>
        <p:txBody>
          <a:bodyPr/>
          <a:lstStyle/>
          <a:p>
            <a:pPr>
              <a:defRPr/>
            </a:pPr>
            <a:fld id="{0C39C72E-2A13-EB4D-AD45-6D4E6ACAED8D}" type="slidenum">
              <a:rPr lang="en-US" smtClean="0"/>
              <a:pPr>
                <a:defRPr/>
              </a:pPr>
              <a:t>2</a:t>
            </a:fld>
            <a:endParaRPr lang="en-US" dirty="0"/>
          </a:p>
        </p:txBody>
      </p:sp>
      <p:sp>
        <p:nvSpPr>
          <p:cNvPr id="8" name="Footer Placeholder 5">
            <a:extLst>
              <a:ext uri="{FF2B5EF4-FFF2-40B4-BE49-F238E27FC236}">
                <a16:creationId xmlns:a16="http://schemas.microsoft.com/office/drawing/2014/main" id="{AC09132F-55A6-4086-9CC0-84500CE7049F}"/>
              </a:ext>
            </a:extLst>
          </p:cNvPr>
          <p:cNvSpPr>
            <a:spLocks noGrp="1"/>
          </p:cNvSpPr>
          <p:nvPr>
            <p:ph type="ftr" sz="quarter" idx="3"/>
          </p:nvPr>
        </p:nvSpPr>
        <p:spPr>
          <a:xfrm>
            <a:off x="1877785" y="6549548"/>
            <a:ext cx="4349311" cy="158697"/>
          </a:xfrm>
        </p:spPr>
        <p:txBody>
          <a:bodyPr/>
          <a:lstStyle/>
          <a:p>
            <a:pPr>
              <a:defRPr/>
            </a:pPr>
            <a:r>
              <a:rPr lang="de-DE" dirty="0"/>
              <a:t>M. Zhao – Feedthrough and Cables</a:t>
            </a:r>
            <a:endParaRPr lang="en-US" dirty="0"/>
          </a:p>
        </p:txBody>
      </p:sp>
    </p:spTree>
    <p:extLst>
      <p:ext uri="{BB962C8B-B14F-4D97-AF65-F5344CB8AC3E}">
        <p14:creationId xmlns:p14="http://schemas.microsoft.com/office/powerpoint/2010/main" val="1905254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572107-9D16-4216-A004-CE70163CAA15}"/>
              </a:ext>
            </a:extLst>
          </p:cNvPr>
          <p:cNvSpPr>
            <a:spLocks noGrp="1"/>
          </p:cNvSpPr>
          <p:nvPr>
            <p:ph type="dt" sz="half" idx="10"/>
          </p:nvPr>
        </p:nvSpPr>
        <p:spPr/>
        <p:txBody>
          <a:bodyPr/>
          <a:lstStyle/>
          <a:p>
            <a:pPr>
              <a:defRPr/>
            </a:pPr>
            <a:r>
              <a:rPr lang="en-US"/>
              <a:t>5/28/2020</a:t>
            </a:r>
          </a:p>
        </p:txBody>
      </p:sp>
      <p:sp>
        <p:nvSpPr>
          <p:cNvPr id="3" name="Slide Number Placeholder 2">
            <a:extLst>
              <a:ext uri="{FF2B5EF4-FFF2-40B4-BE49-F238E27FC236}">
                <a16:creationId xmlns:a16="http://schemas.microsoft.com/office/drawing/2014/main" id="{12D2458E-A66E-4069-B252-422DB676C5D8}"/>
              </a:ext>
            </a:extLst>
          </p:cNvPr>
          <p:cNvSpPr>
            <a:spLocks noGrp="1"/>
          </p:cNvSpPr>
          <p:nvPr>
            <p:ph type="sldNum" sz="quarter" idx="12"/>
          </p:nvPr>
        </p:nvSpPr>
        <p:spPr/>
        <p:txBody>
          <a:bodyPr/>
          <a:lstStyle/>
          <a:p>
            <a:pPr>
              <a:defRPr/>
            </a:pPr>
            <a:fld id="{6D8C00E9-2E9A-4DA6-8FFA-479BC38D18B7}" type="slidenum">
              <a:rPr lang="en-US" smtClean="0"/>
              <a:pPr>
                <a:defRPr/>
              </a:pPr>
              <a:t>3</a:t>
            </a:fld>
            <a:endParaRPr lang="en-US"/>
          </a:p>
        </p:txBody>
      </p:sp>
      <p:sp>
        <p:nvSpPr>
          <p:cNvPr id="4" name="Footer Placeholder 3">
            <a:extLst>
              <a:ext uri="{FF2B5EF4-FFF2-40B4-BE49-F238E27FC236}">
                <a16:creationId xmlns:a16="http://schemas.microsoft.com/office/drawing/2014/main" id="{DACF689B-4B69-48FF-9231-DCB2AB61EC8E}"/>
              </a:ext>
            </a:extLst>
          </p:cNvPr>
          <p:cNvSpPr>
            <a:spLocks noGrp="1"/>
          </p:cNvSpPr>
          <p:nvPr>
            <p:ph type="ftr" sz="quarter" idx="3"/>
          </p:nvPr>
        </p:nvSpPr>
        <p:spPr/>
        <p:txBody>
          <a:bodyPr/>
          <a:lstStyle/>
          <a:p>
            <a:pPr>
              <a:defRPr/>
            </a:pPr>
            <a:r>
              <a:rPr lang="en-GB"/>
              <a:t>M. Zhao – Feedthrough and cables</a:t>
            </a:r>
            <a:endParaRPr lang="en-GB" dirty="0"/>
          </a:p>
        </p:txBody>
      </p:sp>
      <p:sp>
        <p:nvSpPr>
          <p:cNvPr id="5" name="Title 3">
            <a:extLst>
              <a:ext uri="{FF2B5EF4-FFF2-40B4-BE49-F238E27FC236}">
                <a16:creationId xmlns:a16="http://schemas.microsoft.com/office/drawing/2014/main" id="{38C116A5-58A7-45AD-AD6D-5F3C4976D23A}"/>
              </a:ext>
            </a:extLst>
          </p:cNvPr>
          <p:cNvSpPr txBox="1">
            <a:spLocks/>
          </p:cNvSpPr>
          <p:nvPr/>
        </p:nvSpPr>
        <p:spPr>
          <a:xfrm>
            <a:off x="454026" y="289192"/>
            <a:ext cx="8229600" cy="488405"/>
          </a:xfrm>
          <a:prstGeom prst="rect">
            <a:avLst/>
          </a:prstGeom>
        </p:spPr>
        <p:txBody>
          <a:bodyPr vert="horz" lIns="0" tIns="0" rIns="0" bIns="0">
            <a:noAutofit/>
          </a:bodyPr>
          <a:lstStyle>
            <a:lvl1pPr>
              <a:defRPr sz="2400" b="0" i="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a:defRPr sz="4400"/>
            </a:lvl2pPr>
            <a:lvl3pPr algn="ctr">
              <a:defRPr sz="4400"/>
            </a:lvl3pPr>
            <a:lvl4pPr algn="ctr">
              <a:defRPr sz="4400"/>
            </a:lvl4pPr>
            <a:lvl5pPr algn="ctr">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CE Box</a:t>
            </a:r>
            <a:endParaRPr lang="en-GB" dirty="0"/>
          </a:p>
        </p:txBody>
      </p:sp>
      <p:pic>
        <p:nvPicPr>
          <p:cNvPr id="6" name="Picture 5">
            <a:extLst>
              <a:ext uri="{FF2B5EF4-FFF2-40B4-BE49-F238E27FC236}">
                <a16:creationId xmlns:a16="http://schemas.microsoft.com/office/drawing/2014/main" id="{2F2CB755-9DAD-45E8-952A-DBAC0456D186}"/>
              </a:ext>
            </a:extLst>
          </p:cNvPr>
          <p:cNvPicPr>
            <a:picLocks noChangeAspect="1"/>
          </p:cNvPicPr>
          <p:nvPr/>
        </p:nvPicPr>
        <p:blipFill>
          <a:blip r:embed="rId2"/>
          <a:stretch>
            <a:fillRect/>
          </a:stretch>
        </p:blipFill>
        <p:spPr>
          <a:xfrm>
            <a:off x="729707" y="1670215"/>
            <a:ext cx="3354314" cy="1405239"/>
          </a:xfrm>
          <a:prstGeom prst="rect">
            <a:avLst/>
          </a:prstGeom>
        </p:spPr>
      </p:pic>
      <p:pic>
        <p:nvPicPr>
          <p:cNvPr id="7" name="Picture 6">
            <a:extLst>
              <a:ext uri="{FF2B5EF4-FFF2-40B4-BE49-F238E27FC236}">
                <a16:creationId xmlns:a16="http://schemas.microsoft.com/office/drawing/2014/main" id="{6529E1B4-C672-4DD7-9514-B09BA6FE107C}"/>
              </a:ext>
            </a:extLst>
          </p:cNvPr>
          <p:cNvPicPr>
            <a:picLocks noChangeAspect="1"/>
          </p:cNvPicPr>
          <p:nvPr/>
        </p:nvPicPr>
        <p:blipFill>
          <a:blip r:embed="rId3"/>
          <a:stretch>
            <a:fillRect/>
          </a:stretch>
        </p:blipFill>
        <p:spPr>
          <a:xfrm>
            <a:off x="729707" y="3040974"/>
            <a:ext cx="3552882" cy="1955526"/>
          </a:xfrm>
          <a:prstGeom prst="rect">
            <a:avLst/>
          </a:prstGeom>
        </p:spPr>
      </p:pic>
      <p:pic>
        <p:nvPicPr>
          <p:cNvPr id="9" name="Picture 8">
            <a:extLst>
              <a:ext uri="{FF2B5EF4-FFF2-40B4-BE49-F238E27FC236}">
                <a16:creationId xmlns:a16="http://schemas.microsoft.com/office/drawing/2014/main" id="{50DE3ED0-7982-4BEB-AE31-098E152D5119}"/>
              </a:ext>
            </a:extLst>
          </p:cNvPr>
          <p:cNvPicPr>
            <a:picLocks noChangeAspect="1"/>
          </p:cNvPicPr>
          <p:nvPr/>
        </p:nvPicPr>
        <p:blipFill>
          <a:blip r:embed="rId4"/>
          <a:stretch>
            <a:fillRect/>
          </a:stretch>
        </p:blipFill>
        <p:spPr>
          <a:xfrm>
            <a:off x="5317895" y="1560627"/>
            <a:ext cx="3096398" cy="1607332"/>
          </a:xfrm>
          <a:prstGeom prst="rect">
            <a:avLst/>
          </a:prstGeom>
        </p:spPr>
      </p:pic>
      <p:sp>
        <p:nvSpPr>
          <p:cNvPr id="10" name="TextBox 9">
            <a:extLst>
              <a:ext uri="{FF2B5EF4-FFF2-40B4-BE49-F238E27FC236}">
                <a16:creationId xmlns:a16="http://schemas.microsoft.com/office/drawing/2014/main" id="{9FCA9697-9CF4-4B97-85CF-4DBE9CF9E746}"/>
              </a:ext>
            </a:extLst>
          </p:cNvPr>
          <p:cNvSpPr txBox="1"/>
          <p:nvPr/>
        </p:nvSpPr>
        <p:spPr>
          <a:xfrm>
            <a:off x="870596" y="1372117"/>
            <a:ext cx="3453446" cy="369332"/>
          </a:xfrm>
          <a:prstGeom prst="rect">
            <a:avLst/>
          </a:prstGeom>
          <a:noFill/>
        </p:spPr>
        <p:txBody>
          <a:bodyPr wrap="none" rtlCol="0">
            <a:spAutoFit/>
          </a:bodyPr>
          <a:lstStyle/>
          <a:p>
            <a:r>
              <a:rPr lang="en-US" dirty="0"/>
              <a:t>ProtoDUNE CE box (Stainless Steel)</a:t>
            </a:r>
          </a:p>
        </p:txBody>
      </p:sp>
      <p:sp>
        <p:nvSpPr>
          <p:cNvPr id="11" name="TextBox 10">
            <a:extLst>
              <a:ext uri="{FF2B5EF4-FFF2-40B4-BE49-F238E27FC236}">
                <a16:creationId xmlns:a16="http://schemas.microsoft.com/office/drawing/2014/main" id="{6BCF52B6-AADF-4FCE-8E61-203A1AF8AED7}"/>
              </a:ext>
            </a:extLst>
          </p:cNvPr>
          <p:cNvSpPr txBox="1"/>
          <p:nvPr/>
        </p:nvSpPr>
        <p:spPr>
          <a:xfrm>
            <a:off x="5339903" y="1372117"/>
            <a:ext cx="3203890" cy="369332"/>
          </a:xfrm>
          <a:prstGeom prst="rect">
            <a:avLst/>
          </a:prstGeom>
          <a:noFill/>
        </p:spPr>
        <p:txBody>
          <a:bodyPr wrap="none" rtlCol="0">
            <a:spAutoFit/>
          </a:bodyPr>
          <a:lstStyle/>
          <a:p>
            <a:r>
              <a:rPr lang="en-US" dirty="0"/>
              <a:t>New thinner CE box (Aluminum)</a:t>
            </a:r>
          </a:p>
        </p:txBody>
      </p:sp>
      <p:pic>
        <p:nvPicPr>
          <p:cNvPr id="12" name="Picture 11">
            <a:extLst>
              <a:ext uri="{FF2B5EF4-FFF2-40B4-BE49-F238E27FC236}">
                <a16:creationId xmlns:a16="http://schemas.microsoft.com/office/drawing/2014/main" id="{20E74225-53ED-4924-84BB-877FD3CC2108}"/>
              </a:ext>
            </a:extLst>
          </p:cNvPr>
          <p:cNvPicPr>
            <a:picLocks noChangeAspect="1"/>
          </p:cNvPicPr>
          <p:nvPr/>
        </p:nvPicPr>
        <p:blipFill>
          <a:blip r:embed="rId5"/>
          <a:stretch>
            <a:fillRect/>
          </a:stretch>
        </p:blipFill>
        <p:spPr>
          <a:xfrm>
            <a:off x="5384388" y="3108922"/>
            <a:ext cx="3203890" cy="2148304"/>
          </a:xfrm>
          <a:prstGeom prst="rect">
            <a:avLst/>
          </a:prstGeom>
        </p:spPr>
      </p:pic>
      <p:sp>
        <p:nvSpPr>
          <p:cNvPr id="13" name="TextBox 12">
            <a:extLst>
              <a:ext uri="{FF2B5EF4-FFF2-40B4-BE49-F238E27FC236}">
                <a16:creationId xmlns:a16="http://schemas.microsoft.com/office/drawing/2014/main" id="{98CEDE8A-6988-4893-A548-D2CF7FFD9C0D}"/>
              </a:ext>
            </a:extLst>
          </p:cNvPr>
          <p:cNvSpPr txBox="1"/>
          <p:nvPr/>
        </p:nvSpPr>
        <p:spPr>
          <a:xfrm>
            <a:off x="5933801" y="5214751"/>
            <a:ext cx="2105063" cy="646331"/>
          </a:xfrm>
          <a:prstGeom prst="rect">
            <a:avLst/>
          </a:prstGeom>
          <a:noFill/>
        </p:spPr>
        <p:txBody>
          <a:bodyPr wrap="none" rtlCol="0">
            <a:spAutoFit/>
          </a:bodyPr>
          <a:lstStyle/>
          <a:p>
            <a:r>
              <a:rPr lang="en-US" dirty="0"/>
              <a:t>Weight Reduction: </a:t>
            </a:r>
          </a:p>
          <a:p>
            <a:r>
              <a:rPr lang="en-US" dirty="0"/>
              <a:t>~50% (778g -&gt; 394g)</a:t>
            </a:r>
          </a:p>
        </p:txBody>
      </p:sp>
      <p:pic>
        <p:nvPicPr>
          <p:cNvPr id="14" name="Picture 13">
            <a:extLst>
              <a:ext uri="{FF2B5EF4-FFF2-40B4-BE49-F238E27FC236}">
                <a16:creationId xmlns:a16="http://schemas.microsoft.com/office/drawing/2014/main" id="{E8D934E2-E6E1-42C9-9DA8-30B1117F5C64}"/>
              </a:ext>
            </a:extLst>
          </p:cNvPr>
          <p:cNvPicPr>
            <a:picLocks noChangeAspect="1"/>
          </p:cNvPicPr>
          <p:nvPr/>
        </p:nvPicPr>
        <p:blipFill>
          <a:blip r:embed="rId6"/>
          <a:stretch>
            <a:fillRect/>
          </a:stretch>
        </p:blipFill>
        <p:spPr>
          <a:xfrm>
            <a:off x="504888" y="4999021"/>
            <a:ext cx="4835015" cy="1077793"/>
          </a:xfrm>
          <a:prstGeom prst="rect">
            <a:avLst/>
          </a:prstGeom>
        </p:spPr>
      </p:pic>
      <p:sp>
        <p:nvSpPr>
          <p:cNvPr id="15" name="Rectangle 14">
            <a:extLst>
              <a:ext uri="{FF2B5EF4-FFF2-40B4-BE49-F238E27FC236}">
                <a16:creationId xmlns:a16="http://schemas.microsoft.com/office/drawing/2014/main" id="{0C0D73A3-43E7-4291-B19A-BE84C788EF88}"/>
              </a:ext>
            </a:extLst>
          </p:cNvPr>
          <p:cNvSpPr/>
          <p:nvPr/>
        </p:nvSpPr>
        <p:spPr>
          <a:xfrm>
            <a:off x="532492" y="666980"/>
            <a:ext cx="8574935" cy="646331"/>
          </a:xfrm>
          <a:prstGeom prst="rect">
            <a:avLst/>
          </a:prstGeom>
        </p:spPr>
        <p:txBody>
          <a:bodyPr wrap="square">
            <a:spAutoFit/>
          </a:bodyPr>
          <a:lstStyle/>
          <a:p>
            <a:r>
              <a:rPr lang="en-US" dirty="0">
                <a:solidFill>
                  <a:srgbClr val="000000"/>
                </a:solidFill>
                <a:latin typeface="Calibri" panose="020F0502020204030204" pitchFamily="34" charset="0"/>
                <a:ea typeface="DengXian" panose="02010600030101010101" pitchFamily="2" charset="-122"/>
                <a:cs typeface="LMRoman12-Regular"/>
              </a:rPr>
              <a:t>Every FEMB is contained in a CE box, which provides mechanical support and cable strain relief.</a:t>
            </a:r>
            <a:endParaRPr lang="en-US" dirty="0"/>
          </a:p>
        </p:txBody>
      </p:sp>
    </p:spTree>
    <p:extLst>
      <p:ext uri="{BB962C8B-B14F-4D97-AF65-F5344CB8AC3E}">
        <p14:creationId xmlns:p14="http://schemas.microsoft.com/office/powerpoint/2010/main" val="628233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1EA633F-A356-4E87-A63F-B4ACFD0F7B26}"/>
              </a:ext>
            </a:extLst>
          </p:cNvPr>
          <p:cNvPicPr>
            <a:picLocks noChangeAspect="1"/>
          </p:cNvPicPr>
          <p:nvPr/>
        </p:nvPicPr>
        <p:blipFill>
          <a:blip r:embed="rId2"/>
          <a:stretch>
            <a:fillRect/>
          </a:stretch>
        </p:blipFill>
        <p:spPr>
          <a:xfrm>
            <a:off x="5273432" y="2189831"/>
            <a:ext cx="3681279" cy="1599774"/>
          </a:xfrm>
          <a:prstGeom prst="rect">
            <a:avLst/>
          </a:prstGeom>
        </p:spPr>
      </p:pic>
      <p:sp>
        <p:nvSpPr>
          <p:cNvPr id="11" name="TextBox 10">
            <a:extLst>
              <a:ext uri="{FF2B5EF4-FFF2-40B4-BE49-F238E27FC236}">
                <a16:creationId xmlns:a16="http://schemas.microsoft.com/office/drawing/2014/main" id="{5BF02054-CA37-453D-B27D-14A9F4226C94}"/>
              </a:ext>
            </a:extLst>
          </p:cNvPr>
          <p:cNvSpPr txBox="1"/>
          <p:nvPr/>
        </p:nvSpPr>
        <p:spPr>
          <a:xfrm>
            <a:off x="284037" y="669033"/>
            <a:ext cx="8670674" cy="3416320"/>
          </a:xfrm>
          <a:prstGeom prst="rect">
            <a:avLst/>
          </a:prstGeom>
          <a:noFill/>
        </p:spPr>
        <p:txBody>
          <a:bodyPr wrap="square" rtlCol="0">
            <a:spAutoFit/>
          </a:bodyPr>
          <a:lstStyle/>
          <a:p>
            <a:r>
              <a:rPr lang="en-US" dirty="0"/>
              <a:t>Each CE box is installed upside down on the CRP adapter board. The CRP should not deflect beyond its design limit due to CE box weight.</a:t>
            </a:r>
          </a:p>
          <a:p>
            <a:endParaRPr lang="en-US" dirty="0"/>
          </a:p>
          <a:p>
            <a:r>
              <a:rPr lang="en-US" dirty="0"/>
              <a:t>Two mounting bars are attached to a CE box with four screws (in blue). The assembly of CE box with mounting bars is then mounted on the adapter board with four screws (in red).</a:t>
            </a:r>
          </a:p>
          <a:p>
            <a:endParaRPr lang="en-US" dirty="0"/>
          </a:p>
          <a:p>
            <a:r>
              <a:rPr lang="en-US" dirty="0"/>
              <a:t>The mounting bar works for both CE box options. </a:t>
            </a:r>
          </a:p>
          <a:p>
            <a:endParaRPr lang="en-US" dirty="0"/>
          </a:p>
          <a:p>
            <a:r>
              <a:rPr lang="en-US" dirty="0"/>
              <a:t>The mounting bar secures the CE box on the adapter </a:t>
            </a:r>
          </a:p>
          <a:p>
            <a:r>
              <a:rPr lang="en-US" dirty="0"/>
              <a:t>board preventing the connector connection from </a:t>
            </a:r>
          </a:p>
          <a:p>
            <a:r>
              <a:rPr lang="en-US" dirty="0"/>
              <a:t>loosening due to gravity. It also makes it much easier </a:t>
            </a:r>
          </a:p>
          <a:p>
            <a:r>
              <a:rPr lang="en-US" dirty="0"/>
              <a:t>to mount or dismount the CE box on the adapter board.</a:t>
            </a:r>
          </a:p>
        </p:txBody>
      </p:sp>
      <p:sp>
        <p:nvSpPr>
          <p:cNvPr id="2" name="Date Placeholder 1">
            <a:extLst>
              <a:ext uri="{FF2B5EF4-FFF2-40B4-BE49-F238E27FC236}">
                <a16:creationId xmlns:a16="http://schemas.microsoft.com/office/drawing/2014/main" id="{77ADF386-7976-495F-9E48-F0828B99D136}"/>
              </a:ext>
            </a:extLst>
          </p:cNvPr>
          <p:cNvSpPr>
            <a:spLocks noGrp="1"/>
          </p:cNvSpPr>
          <p:nvPr>
            <p:ph type="dt" sz="half" idx="10"/>
          </p:nvPr>
        </p:nvSpPr>
        <p:spPr/>
        <p:txBody>
          <a:bodyPr/>
          <a:lstStyle/>
          <a:p>
            <a:pPr>
              <a:defRPr/>
            </a:pPr>
            <a:r>
              <a:rPr lang="en-US"/>
              <a:t>5/28/2020</a:t>
            </a:r>
          </a:p>
        </p:txBody>
      </p:sp>
      <p:sp>
        <p:nvSpPr>
          <p:cNvPr id="3" name="Slide Number Placeholder 2">
            <a:extLst>
              <a:ext uri="{FF2B5EF4-FFF2-40B4-BE49-F238E27FC236}">
                <a16:creationId xmlns:a16="http://schemas.microsoft.com/office/drawing/2014/main" id="{5AC824A5-F6B6-4B7F-99DD-394E522E1533}"/>
              </a:ext>
            </a:extLst>
          </p:cNvPr>
          <p:cNvSpPr>
            <a:spLocks noGrp="1"/>
          </p:cNvSpPr>
          <p:nvPr>
            <p:ph type="sldNum" sz="quarter" idx="12"/>
          </p:nvPr>
        </p:nvSpPr>
        <p:spPr/>
        <p:txBody>
          <a:bodyPr/>
          <a:lstStyle/>
          <a:p>
            <a:pPr>
              <a:defRPr/>
            </a:pPr>
            <a:fld id="{6D8C00E9-2E9A-4DA6-8FFA-479BC38D18B7}" type="slidenum">
              <a:rPr lang="en-US" smtClean="0"/>
              <a:pPr>
                <a:defRPr/>
              </a:pPr>
              <a:t>4</a:t>
            </a:fld>
            <a:endParaRPr lang="en-US"/>
          </a:p>
        </p:txBody>
      </p:sp>
      <p:sp>
        <p:nvSpPr>
          <p:cNvPr id="4" name="Footer Placeholder 3">
            <a:extLst>
              <a:ext uri="{FF2B5EF4-FFF2-40B4-BE49-F238E27FC236}">
                <a16:creationId xmlns:a16="http://schemas.microsoft.com/office/drawing/2014/main" id="{F563002B-12EE-499C-887D-D42844188E86}"/>
              </a:ext>
            </a:extLst>
          </p:cNvPr>
          <p:cNvSpPr>
            <a:spLocks noGrp="1"/>
          </p:cNvSpPr>
          <p:nvPr>
            <p:ph type="ftr" sz="quarter" idx="3"/>
          </p:nvPr>
        </p:nvSpPr>
        <p:spPr/>
        <p:txBody>
          <a:bodyPr/>
          <a:lstStyle/>
          <a:p>
            <a:pPr>
              <a:defRPr/>
            </a:pPr>
            <a:r>
              <a:rPr lang="en-GB"/>
              <a:t>M. Zhao – Feedthrough and cables</a:t>
            </a:r>
            <a:endParaRPr lang="en-GB" dirty="0"/>
          </a:p>
        </p:txBody>
      </p:sp>
      <p:pic>
        <p:nvPicPr>
          <p:cNvPr id="5" name="Picture 4">
            <a:extLst>
              <a:ext uri="{FF2B5EF4-FFF2-40B4-BE49-F238E27FC236}">
                <a16:creationId xmlns:a16="http://schemas.microsoft.com/office/drawing/2014/main" id="{E4BCB4C7-1644-4DBF-A101-BFED5F5217E6}"/>
              </a:ext>
            </a:extLst>
          </p:cNvPr>
          <p:cNvPicPr>
            <a:picLocks noChangeAspect="1"/>
          </p:cNvPicPr>
          <p:nvPr/>
        </p:nvPicPr>
        <p:blipFill>
          <a:blip r:embed="rId3"/>
          <a:stretch>
            <a:fillRect/>
          </a:stretch>
        </p:blipFill>
        <p:spPr>
          <a:xfrm>
            <a:off x="284037" y="4029119"/>
            <a:ext cx="4284789" cy="2159848"/>
          </a:xfrm>
          <a:prstGeom prst="rect">
            <a:avLst/>
          </a:prstGeom>
        </p:spPr>
      </p:pic>
      <p:pic>
        <p:nvPicPr>
          <p:cNvPr id="7" name="Picture 6">
            <a:extLst>
              <a:ext uri="{FF2B5EF4-FFF2-40B4-BE49-F238E27FC236}">
                <a16:creationId xmlns:a16="http://schemas.microsoft.com/office/drawing/2014/main" id="{B63FE8A1-4CB3-4FD8-8931-1D6EB53443E6}"/>
              </a:ext>
            </a:extLst>
          </p:cNvPr>
          <p:cNvPicPr>
            <a:picLocks noChangeAspect="1"/>
          </p:cNvPicPr>
          <p:nvPr/>
        </p:nvPicPr>
        <p:blipFill>
          <a:blip r:embed="rId4"/>
          <a:stretch>
            <a:fillRect/>
          </a:stretch>
        </p:blipFill>
        <p:spPr>
          <a:xfrm>
            <a:off x="4527264" y="4029684"/>
            <a:ext cx="4575493" cy="2267501"/>
          </a:xfrm>
          <a:prstGeom prst="rect">
            <a:avLst/>
          </a:prstGeom>
        </p:spPr>
      </p:pic>
      <p:sp>
        <p:nvSpPr>
          <p:cNvPr id="9" name="Title 3">
            <a:extLst>
              <a:ext uri="{FF2B5EF4-FFF2-40B4-BE49-F238E27FC236}">
                <a16:creationId xmlns:a16="http://schemas.microsoft.com/office/drawing/2014/main" id="{0ECAEF38-BE3C-4A60-A776-094AB2EF91CF}"/>
              </a:ext>
            </a:extLst>
          </p:cNvPr>
          <p:cNvSpPr txBox="1">
            <a:spLocks/>
          </p:cNvSpPr>
          <p:nvPr/>
        </p:nvSpPr>
        <p:spPr>
          <a:xfrm>
            <a:off x="454026" y="289192"/>
            <a:ext cx="8229600" cy="488405"/>
          </a:xfrm>
          <a:prstGeom prst="rect">
            <a:avLst/>
          </a:prstGeom>
        </p:spPr>
        <p:txBody>
          <a:bodyPr vert="horz" lIns="0" tIns="0" rIns="0" bIns="0">
            <a:noAutofit/>
          </a:bodyPr>
          <a:lstStyle>
            <a:lvl1pPr>
              <a:defRPr sz="2400" b="0" i="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a:defRPr sz="4400"/>
            </a:lvl2pPr>
            <a:lvl3pPr algn="ctr">
              <a:defRPr sz="4400"/>
            </a:lvl3pPr>
            <a:lvl4pPr algn="ctr">
              <a:defRPr sz="4400"/>
            </a:lvl4pPr>
            <a:lvl5pPr algn="ctr">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CE Box Installation</a:t>
            </a:r>
            <a:endParaRPr lang="en-GB" dirty="0"/>
          </a:p>
        </p:txBody>
      </p:sp>
      <p:sp>
        <p:nvSpPr>
          <p:cNvPr id="12" name="TextBox 11">
            <a:extLst>
              <a:ext uri="{FF2B5EF4-FFF2-40B4-BE49-F238E27FC236}">
                <a16:creationId xmlns:a16="http://schemas.microsoft.com/office/drawing/2014/main" id="{C8B8DE58-55F8-4258-90D5-74588E95A8D8}"/>
              </a:ext>
            </a:extLst>
          </p:cNvPr>
          <p:cNvSpPr txBox="1"/>
          <p:nvPr/>
        </p:nvSpPr>
        <p:spPr>
          <a:xfrm>
            <a:off x="6552585" y="2620386"/>
            <a:ext cx="1832874" cy="369332"/>
          </a:xfrm>
          <a:prstGeom prst="rect">
            <a:avLst/>
          </a:prstGeom>
          <a:noFill/>
        </p:spPr>
        <p:txBody>
          <a:bodyPr wrap="none" rtlCol="0">
            <a:spAutoFit/>
          </a:bodyPr>
          <a:lstStyle/>
          <a:p>
            <a:r>
              <a:rPr lang="en-US" dirty="0"/>
              <a:t>CE mounting bars</a:t>
            </a:r>
          </a:p>
        </p:txBody>
      </p:sp>
    </p:spTree>
    <p:extLst>
      <p:ext uri="{BB962C8B-B14F-4D97-AF65-F5344CB8AC3E}">
        <p14:creationId xmlns:p14="http://schemas.microsoft.com/office/powerpoint/2010/main" val="2206705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8B73E9-6EB5-47F3-9101-C1A0EA3FDF83}"/>
              </a:ext>
            </a:extLst>
          </p:cNvPr>
          <p:cNvSpPr>
            <a:spLocks noGrp="1"/>
          </p:cNvSpPr>
          <p:nvPr>
            <p:ph type="dt" sz="half" idx="10"/>
          </p:nvPr>
        </p:nvSpPr>
        <p:spPr/>
        <p:txBody>
          <a:bodyPr/>
          <a:lstStyle/>
          <a:p>
            <a:pPr>
              <a:defRPr/>
            </a:pPr>
            <a:r>
              <a:rPr lang="en-US"/>
              <a:t>5/28/2020</a:t>
            </a:r>
          </a:p>
        </p:txBody>
      </p:sp>
      <p:sp>
        <p:nvSpPr>
          <p:cNvPr id="3" name="Slide Number Placeholder 2">
            <a:extLst>
              <a:ext uri="{FF2B5EF4-FFF2-40B4-BE49-F238E27FC236}">
                <a16:creationId xmlns:a16="http://schemas.microsoft.com/office/drawing/2014/main" id="{C098336A-CD3F-4ED3-B4C8-D35CD7AA9F63}"/>
              </a:ext>
            </a:extLst>
          </p:cNvPr>
          <p:cNvSpPr>
            <a:spLocks noGrp="1"/>
          </p:cNvSpPr>
          <p:nvPr>
            <p:ph type="sldNum" sz="quarter" idx="12"/>
          </p:nvPr>
        </p:nvSpPr>
        <p:spPr/>
        <p:txBody>
          <a:bodyPr/>
          <a:lstStyle/>
          <a:p>
            <a:pPr>
              <a:defRPr/>
            </a:pPr>
            <a:fld id="{6D8C00E9-2E9A-4DA6-8FFA-479BC38D18B7}" type="slidenum">
              <a:rPr lang="en-US" smtClean="0"/>
              <a:pPr>
                <a:defRPr/>
              </a:pPr>
              <a:t>5</a:t>
            </a:fld>
            <a:endParaRPr lang="en-US"/>
          </a:p>
        </p:txBody>
      </p:sp>
      <p:sp>
        <p:nvSpPr>
          <p:cNvPr id="4" name="Footer Placeholder 3">
            <a:extLst>
              <a:ext uri="{FF2B5EF4-FFF2-40B4-BE49-F238E27FC236}">
                <a16:creationId xmlns:a16="http://schemas.microsoft.com/office/drawing/2014/main" id="{96DFCD47-34D6-414A-8950-18298C43A6CD}"/>
              </a:ext>
            </a:extLst>
          </p:cNvPr>
          <p:cNvSpPr>
            <a:spLocks noGrp="1"/>
          </p:cNvSpPr>
          <p:nvPr>
            <p:ph type="ftr" sz="quarter" idx="3"/>
          </p:nvPr>
        </p:nvSpPr>
        <p:spPr/>
        <p:txBody>
          <a:bodyPr/>
          <a:lstStyle/>
          <a:p>
            <a:pPr>
              <a:defRPr/>
            </a:pPr>
            <a:r>
              <a:rPr lang="en-GB"/>
              <a:t>M. Zhao – Feedthrough and cables</a:t>
            </a:r>
            <a:endParaRPr lang="en-GB" dirty="0"/>
          </a:p>
        </p:txBody>
      </p:sp>
      <p:pic>
        <p:nvPicPr>
          <p:cNvPr id="5" name="Picture 4">
            <a:extLst>
              <a:ext uri="{FF2B5EF4-FFF2-40B4-BE49-F238E27FC236}">
                <a16:creationId xmlns:a16="http://schemas.microsoft.com/office/drawing/2014/main" id="{82018F1F-7D41-4F0E-B7BB-ED81074128CE}"/>
              </a:ext>
            </a:extLst>
          </p:cNvPr>
          <p:cNvPicPr>
            <a:picLocks noChangeAspect="1"/>
          </p:cNvPicPr>
          <p:nvPr/>
        </p:nvPicPr>
        <p:blipFill>
          <a:blip r:embed="rId2"/>
          <a:stretch>
            <a:fillRect/>
          </a:stretch>
        </p:blipFill>
        <p:spPr>
          <a:xfrm>
            <a:off x="4092935" y="0"/>
            <a:ext cx="5051065" cy="3213467"/>
          </a:xfrm>
          <a:prstGeom prst="rect">
            <a:avLst/>
          </a:prstGeom>
        </p:spPr>
      </p:pic>
      <p:pic>
        <p:nvPicPr>
          <p:cNvPr id="6" name="Picture 5">
            <a:extLst>
              <a:ext uri="{FF2B5EF4-FFF2-40B4-BE49-F238E27FC236}">
                <a16:creationId xmlns:a16="http://schemas.microsoft.com/office/drawing/2014/main" id="{24A48DBF-C008-4F95-B914-93C2379BE14B}"/>
              </a:ext>
            </a:extLst>
          </p:cNvPr>
          <p:cNvPicPr>
            <a:picLocks noChangeAspect="1"/>
          </p:cNvPicPr>
          <p:nvPr/>
        </p:nvPicPr>
        <p:blipFill>
          <a:blip r:embed="rId3"/>
          <a:stretch>
            <a:fillRect/>
          </a:stretch>
        </p:blipFill>
        <p:spPr>
          <a:xfrm>
            <a:off x="4288933" y="3104947"/>
            <a:ext cx="4850564" cy="3207898"/>
          </a:xfrm>
          <a:prstGeom prst="rect">
            <a:avLst/>
          </a:prstGeom>
        </p:spPr>
      </p:pic>
      <p:sp>
        <p:nvSpPr>
          <p:cNvPr id="7" name="Title 3">
            <a:extLst>
              <a:ext uri="{FF2B5EF4-FFF2-40B4-BE49-F238E27FC236}">
                <a16:creationId xmlns:a16="http://schemas.microsoft.com/office/drawing/2014/main" id="{FBEDE4FE-1893-4C60-8416-F0E0D2A05B60}"/>
              </a:ext>
            </a:extLst>
          </p:cNvPr>
          <p:cNvSpPr txBox="1">
            <a:spLocks/>
          </p:cNvSpPr>
          <p:nvPr/>
        </p:nvSpPr>
        <p:spPr>
          <a:xfrm>
            <a:off x="454026" y="289192"/>
            <a:ext cx="8229600" cy="488405"/>
          </a:xfrm>
          <a:prstGeom prst="rect">
            <a:avLst/>
          </a:prstGeom>
        </p:spPr>
        <p:txBody>
          <a:bodyPr vert="horz" lIns="0" tIns="0" rIns="0" bIns="0">
            <a:noAutofit/>
          </a:bodyPr>
          <a:lstStyle>
            <a:lvl1pPr>
              <a:defRPr sz="2400" b="0" i="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a:defRPr sz="4400"/>
            </a:lvl2pPr>
            <a:lvl3pPr algn="ctr">
              <a:defRPr sz="4400"/>
            </a:lvl3pPr>
            <a:lvl4pPr algn="ctr">
              <a:defRPr sz="4400"/>
            </a:lvl4pPr>
            <a:lvl5pPr algn="ctr">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CRP Cabling</a:t>
            </a:r>
            <a:endParaRPr lang="en-GB" dirty="0"/>
          </a:p>
        </p:txBody>
      </p:sp>
      <p:sp>
        <p:nvSpPr>
          <p:cNvPr id="8" name="TextBox 7">
            <a:extLst>
              <a:ext uri="{FF2B5EF4-FFF2-40B4-BE49-F238E27FC236}">
                <a16:creationId xmlns:a16="http://schemas.microsoft.com/office/drawing/2014/main" id="{A6BEBF8B-D398-4127-8D2C-252CE463115D}"/>
              </a:ext>
            </a:extLst>
          </p:cNvPr>
          <p:cNvSpPr txBox="1"/>
          <p:nvPr/>
        </p:nvSpPr>
        <p:spPr>
          <a:xfrm>
            <a:off x="96053" y="777597"/>
            <a:ext cx="4192880" cy="5355312"/>
          </a:xfrm>
          <a:prstGeom prst="rect">
            <a:avLst/>
          </a:prstGeom>
          <a:noFill/>
        </p:spPr>
        <p:txBody>
          <a:bodyPr wrap="square" rtlCol="0">
            <a:spAutoFit/>
          </a:bodyPr>
          <a:lstStyle/>
          <a:p>
            <a:r>
              <a:rPr lang="en-US" dirty="0"/>
              <a:t>One CRP consists of two CRUs. There are 13 CE boxes installed on each CRU. In total, 26 CE boxes per CRP.</a:t>
            </a:r>
          </a:p>
          <a:p>
            <a:endParaRPr lang="en-US" dirty="0"/>
          </a:p>
          <a:p>
            <a:r>
              <a:rPr lang="en-US" dirty="0"/>
              <a:t>In one option of CRP cabling, two patch panels are installed on the CRP. 26 Mini-SAS cables are routed from the CE boxes to the patch panels.</a:t>
            </a:r>
          </a:p>
          <a:p>
            <a:endParaRPr lang="en-US" dirty="0"/>
          </a:p>
          <a:p>
            <a:r>
              <a:rPr lang="en-US" dirty="0"/>
              <a:t>The patch panels are mounted on the CRP support frame. Details are to be determined.</a:t>
            </a:r>
          </a:p>
          <a:p>
            <a:endParaRPr lang="en-US" dirty="0"/>
          </a:p>
          <a:p>
            <a:r>
              <a:rPr lang="en-US" dirty="0"/>
              <a:t>Strain relief and support to the cables are to be determined. </a:t>
            </a:r>
          </a:p>
          <a:p>
            <a:endParaRPr lang="en-US" dirty="0"/>
          </a:p>
          <a:p>
            <a:r>
              <a:rPr lang="en-US" dirty="0"/>
              <a:t>An alternative CRP cabling option is to have a single cable going from the CE flange on a feedthrough to the CE box.</a:t>
            </a:r>
          </a:p>
        </p:txBody>
      </p:sp>
    </p:spTree>
    <p:extLst>
      <p:ext uri="{BB962C8B-B14F-4D97-AF65-F5344CB8AC3E}">
        <p14:creationId xmlns:p14="http://schemas.microsoft.com/office/powerpoint/2010/main" val="2114139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F9164BF-4B1B-4B13-A6EF-E576F5B6DCBE}"/>
              </a:ext>
            </a:extLst>
          </p:cNvPr>
          <p:cNvPicPr>
            <a:picLocks noChangeAspect="1"/>
          </p:cNvPicPr>
          <p:nvPr/>
        </p:nvPicPr>
        <p:blipFill>
          <a:blip r:embed="rId2"/>
          <a:stretch>
            <a:fillRect/>
          </a:stretch>
        </p:blipFill>
        <p:spPr>
          <a:xfrm>
            <a:off x="4504174" y="408370"/>
            <a:ext cx="4383046" cy="1966500"/>
          </a:xfrm>
          <a:prstGeom prst="rect">
            <a:avLst/>
          </a:prstGeom>
        </p:spPr>
      </p:pic>
      <p:sp>
        <p:nvSpPr>
          <p:cNvPr id="2" name="Date Placeholder 1">
            <a:extLst>
              <a:ext uri="{FF2B5EF4-FFF2-40B4-BE49-F238E27FC236}">
                <a16:creationId xmlns:a16="http://schemas.microsoft.com/office/drawing/2014/main" id="{C1BF316C-B86F-4D99-ADA7-05D3BD507002}"/>
              </a:ext>
            </a:extLst>
          </p:cNvPr>
          <p:cNvSpPr>
            <a:spLocks noGrp="1"/>
          </p:cNvSpPr>
          <p:nvPr>
            <p:ph type="dt" sz="half" idx="10"/>
          </p:nvPr>
        </p:nvSpPr>
        <p:spPr/>
        <p:txBody>
          <a:bodyPr/>
          <a:lstStyle/>
          <a:p>
            <a:pPr>
              <a:defRPr/>
            </a:pPr>
            <a:r>
              <a:rPr lang="en-US"/>
              <a:t>5/28/2020</a:t>
            </a:r>
          </a:p>
        </p:txBody>
      </p:sp>
      <p:sp>
        <p:nvSpPr>
          <p:cNvPr id="3" name="Slide Number Placeholder 2">
            <a:extLst>
              <a:ext uri="{FF2B5EF4-FFF2-40B4-BE49-F238E27FC236}">
                <a16:creationId xmlns:a16="http://schemas.microsoft.com/office/drawing/2014/main" id="{30E18D1F-A9E0-4E8C-A62A-228EADE303E5}"/>
              </a:ext>
            </a:extLst>
          </p:cNvPr>
          <p:cNvSpPr>
            <a:spLocks noGrp="1"/>
          </p:cNvSpPr>
          <p:nvPr>
            <p:ph type="sldNum" sz="quarter" idx="12"/>
          </p:nvPr>
        </p:nvSpPr>
        <p:spPr/>
        <p:txBody>
          <a:bodyPr/>
          <a:lstStyle/>
          <a:p>
            <a:pPr>
              <a:defRPr/>
            </a:pPr>
            <a:fld id="{6D8C00E9-2E9A-4DA6-8FFA-479BC38D18B7}" type="slidenum">
              <a:rPr lang="en-US" smtClean="0"/>
              <a:pPr>
                <a:defRPr/>
              </a:pPr>
              <a:t>6</a:t>
            </a:fld>
            <a:endParaRPr lang="en-US"/>
          </a:p>
        </p:txBody>
      </p:sp>
      <p:sp>
        <p:nvSpPr>
          <p:cNvPr id="4" name="Footer Placeholder 3">
            <a:extLst>
              <a:ext uri="{FF2B5EF4-FFF2-40B4-BE49-F238E27FC236}">
                <a16:creationId xmlns:a16="http://schemas.microsoft.com/office/drawing/2014/main" id="{9D89024D-66AE-45B3-9FF2-6ADA0DD6C82D}"/>
              </a:ext>
            </a:extLst>
          </p:cNvPr>
          <p:cNvSpPr>
            <a:spLocks noGrp="1"/>
          </p:cNvSpPr>
          <p:nvPr>
            <p:ph type="ftr" sz="quarter" idx="3"/>
          </p:nvPr>
        </p:nvSpPr>
        <p:spPr/>
        <p:txBody>
          <a:bodyPr/>
          <a:lstStyle/>
          <a:p>
            <a:pPr>
              <a:defRPr/>
            </a:pPr>
            <a:r>
              <a:rPr lang="en-GB"/>
              <a:t>M. Zhao – Feedthrough and cables</a:t>
            </a:r>
            <a:endParaRPr lang="en-GB" dirty="0"/>
          </a:p>
        </p:txBody>
      </p:sp>
      <p:pic>
        <p:nvPicPr>
          <p:cNvPr id="5" name="Picture 4">
            <a:extLst>
              <a:ext uri="{FF2B5EF4-FFF2-40B4-BE49-F238E27FC236}">
                <a16:creationId xmlns:a16="http://schemas.microsoft.com/office/drawing/2014/main" id="{5A17415E-3F80-4F4E-8526-D0850BFBC40B}"/>
              </a:ext>
            </a:extLst>
          </p:cNvPr>
          <p:cNvPicPr>
            <a:picLocks noChangeAspect="1"/>
          </p:cNvPicPr>
          <p:nvPr/>
        </p:nvPicPr>
        <p:blipFill>
          <a:blip r:embed="rId3"/>
          <a:stretch>
            <a:fillRect/>
          </a:stretch>
        </p:blipFill>
        <p:spPr>
          <a:xfrm>
            <a:off x="4393970" y="3446138"/>
            <a:ext cx="4603455" cy="2227218"/>
          </a:xfrm>
          <a:prstGeom prst="rect">
            <a:avLst/>
          </a:prstGeom>
        </p:spPr>
      </p:pic>
      <p:sp>
        <p:nvSpPr>
          <p:cNvPr id="6" name="Title 3">
            <a:extLst>
              <a:ext uri="{FF2B5EF4-FFF2-40B4-BE49-F238E27FC236}">
                <a16:creationId xmlns:a16="http://schemas.microsoft.com/office/drawing/2014/main" id="{80D9242C-68E9-4627-9AAB-0D6A30D3349F}"/>
              </a:ext>
            </a:extLst>
          </p:cNvPr>
          <p:cNvSpPr txBox="1">
            <a:spLocks/>
          </p:cNvSpPr>
          <p:nvPr/>
        </p:nvSpPr>
        <p:spPr>
          <a:xfrm>
            <a:off x="454026" y="289192"/>
            <a:ext cx="8229600" cy="488405"/>
          </a:xfrm>
          <a:prstGeom prst="rect">
            <a:avLst/>
          </a:prstGeom>
        </p:spPr>
        <p:txBody>
          <a:bodyPr vert="horz" lIns="0" tIns="0" rIns="0" bIns="0">
            <a:noAutofit/>
          </a:bodyPr>
          <a:lstStyle>
            <a:lvl1pPr>
              <a:defRPr sz="2400" b="0" i="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a:defRPr sz="4400"/>
            </a:lvl2pPr>
            <a:lvl3pPr algn="ctr">
              <a:defRPr sz="4400"/>
            </a:lvl3pPr>
            <a:lvl4pPr algn="ctr">
              <a:defRPr sz="4400"/>
            </a:lvl4pPr>
            <a:lvl5pPr algn="ctr">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Patch Panel</a:t>
            </a:r>
            <a:endParaRPr lang="en-GB" dirty="0"/>
          </a:p>
        </p:txBody>
      </p:sp>
      <p:sp>
        <p:nvSpPr>
          <p:cNvPr id="8" name="TextBox 7">
            <a:extLst>
              <a:ext uri="{FF2B5EF4-FFF2-40B4-BE49-F238E27FC236}">
                <a16:creationId xmlns:a16="http://schemas.microsoft.com/office/drawing/2014/main" id="{2C7759ED-F5C6-491F-8A6C-E1ADCFC82369}"/>
              </a:ext>
            </a:extLst>
          </p:cNvPr>
          <p:cNvSpPr txBox="1"/>
          <p:nvPr/>
        </p:nvSpPr>
        <p:spPr>
          <a:xfrm>
            <a:off x="410548" y="1505951"/>
            <a:ext cx="3913494" cy="3970318"/>
          </a:xfrm>
          <a:prstGeom prst="rect">
            <a:avLst/>
          </a:prstGeom>
          <a:noFill/>
        </p:spPr>
        <p:txBody>
          <a:bodyPr wrap="square" rtlCol="0">
            <a:spAutoFit/>
          </a:bodyPr>
          <a:lstStyle/>
          <a:p>
            <a:r>
              <a:rPr lang="en-US" dirty="0"/>
              <a:t>A patch panel provides an interface between the CRP cabling and the cryostat cabling.</a:t>
            </a:r>
          </a:p>
          <a:p>
            <a:endParaRPr lang="en-US" dirty="0"/>
          </a:p>
          <a:p>
            <a:r>
              <a:rPr lang="en-US" dirty="0"/>
              <a:t>One side of the patch panel accepts Mini-SAS cables and connectors from the CE boxes. </a:t>
            </a:r>
          </a:p>
          <a:p>
            <a:endParaRPr lang="en-US" dirty="0"/>
          </a:p>
          <a:p>
            <a:r>
              <a:rPr lang="en-US" dirty="0"/>
              <a:t>The other side of the patch panel accepts SAMTEC cables and connectors from the cryostat cabling.</a:t>
            </a:r>
          </a:p>
          <a:p>
            <a:endParaRPr lang="en-US" dirty="0"/>
          </a:p>
          <a:p>
            <a:r>
              <a:rPr lang="en-US" dirty="0"/>
              <a:t>Cable strain relief features are to be determined.</a:t>
            </a:r>
          </a:p>
        </p:txBody>
      </p:sp>
      <p:sp>
        <p:nvSpPr>
          <p:cNvPr id="9" name="TextBox 8">
            <a:extLst>
              <a:ext uri="{FF2B5EF4-FFF2-40B4-BE49-F238E27FC236}">
                <a16:creationId xmlns:a16="http://schemas.microsoft.com/office/drawing/2014/main" id="{2753796E-0547-4D65-AF5C-36BFFA0A5C97}"/>
              </a:ext>
            </a:extLst>
          </p:cNvPr>
          <p:cNvSpPr txBox="1"/>
          <p:nvPr/>
        </p:nvSpPr>
        <p:spPr>
          <a:xfrm>
            <a:off x="4819960" y="2051705"/>
            <a:ext cx="3470600" cy="646331"/>
          </a:xfrm>
          <a:prstGeom prst="rect">
            <a:avLst/>
          </a:prstGeom>
          <a:noFill/>
        </p:spPr>
        <p:txBody>
          <a:bodyPr wrap="square" rtlCol="0">
            <a:spAutoFit/>
          </a:bodyPr>
          <a:lstStyle/>
          <a:p>
            <a:r>
              <a:rPr lang="en-US" dirty="0"/>
              <a:t>This side accepts Mini-SAS cables and connectors from the CE boxes.</a:t>
            </a:r>
          </a:p>
        </p:txBody>
      </p:sp>
      <p:sp>
        <p:nvSpPr>
          <p:cNvPr id="10" name="TextBox 9">
            <a:extLst>
              <a:ext uri="{FF2B5EF4-FFF2-40B4-BE49-F238E27FC236}">
                <a16:creationId xmlns:a16="http://schemas.microsoft.com/office/drawing/2014/main" id="{EC3669D8-4AF5-43F8-8650-A0BAEF5B4C08}"/>
              </a:ext>
            </a:extLst>
          </p:cNvPr>
          <p:cNvSpPr txBox="1"/>
          <p:nvPr/>
        </p:nvSpPr>
        <p:spPr>
          <a:xfrm>
            <a:off x="5242561" y="5366577"/>
            <a:ext cx="3754864" cy="646331"/>
          </a:xfrm>
          <a:prstGeom prst="rect">
            <a:avLst/>
          </a:prstGeom>
          <a:noFill/>
        </p:spPr>
        <p:txBody>
          <a:bodyPr wrap="square" rtlCol="0">
            <a:spAutoFit/>
          </a:bodyPr>
          <a:lstStyle/>
          <a:p>
            <a:r>
              <a:rPr lang="en-US" dirty="0"/>
              <a:t>This side accepts SAMTEC cables and  connectors from the cryostat cabling.</a:t>
            </a:r>
          </a:p>
        </p:txBody>
      </p:sp>
    </p:spTree>
    <p:extLst>
      <p:ext uri="{BB962C8B-B14F-4D97-AF65-F5344CB8AC3E}">
        <p14:creationId xmlns:p14="http://schemas.microsoft.com/office/powerpoint/2010/main" val="2719062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5B9694-44AF-4FE0-94C2-C273E2F86D02}"/>
              </a:ext>
            </a:extLst>
          </p:cNvPr>
          <p:cNvSpPr>
            <a:spLocks noGrp="1"/>
          </p:cNvSpPr>
          <p:nvPr>
            <p:ph type="dt" sz="half" idx="10"/>
          </p:nvPr>
        </p:nvSpPr>
        <p:spPr/>
        <p:txBody>
          <a:bodyPr/>
          <a:lstStyle/>
          <a:p>
            <a:pPr>
              <a:defRPr/>
            </a:pPr>
            <a:r>
              <a:rPr lang="en-US"/>
              <a:t>5/28/2020</a:t>
            </a:r>
          </a:p>
        </p:txBody>
      </p:sp>
      <p:sp>
        <p:nvSpPr>
          <p:cNvPr id="3" name="Slide Number Placeholder 2">
            <a:extLst>
              <a:ext uri="{FF2B5EF4-FFF2-40B4-BE49-F238E27FC236}">
                <a16:creationId xmlns:a16="http://schemas.microsoft.com/office/drawing/2014/main" id="{6FF97B8F-3EF5-46BF-9A34-C0FE84FCF102}"/>
              </a:ext>
            </a:extLst>
          </p:cNvPr>
          <p:cNvSpPr>
            <a:spLocks noGrp="1"/>
          </p:cNvSpPr>
          <p:nvPr>
            <p:ph type="sldNum" sz="quarter" idx="12"/>
          </p:nvPr>
        </p:nvSpPr>
        <p:spPr/>
        <p:txBody>
          <a:bodyPr/>
          <a:lstStyle/>
          <a:p>
            <a:pPr>
              <a:defRPr/>
            </a:pPr>
            <a:fld id="{6D8C00E9-2E9A-4DA6-8FFA-479BC38D18B7}" type="slidenum">
              <a:rPr lang="en-US" smtClean="0"/>
              <a:pPr>
                <a:defRPr/>
              </a:pPr>
              <a:t>7</a:t>
            </a:fld>
            <a:endParaRPr lang="en-US"/>
          </a:p>
        </p:txBody>
      </p:sp>
      <p:sp>
        <p:nvSpPr>
          <p:cNvPr id="4" name="Footer Placeholder 3">
            <a:extLst>
              <a:ext uri="{FF2B5EF4-FFF2-40B4-BE49-F238E27FC236}">
                <a16:creationId xmlns:a16="http://schemas.microsoft.com/office/drawing/2014/main" id="{F7FFBEF9-8A87-474B-86EE-950FA782DE4E}"/>
              </a:ext>
            </a:extLst>
          </p:cNvPr>
          <p:cNvSpPr>
            <a:spLocks noGrp="1"/>
          </p:cNvSpPr>
          <p:nvPr>
            <p:ph type="ftr" sz="quarter" idx="3"/>
          </p:nvPr>
        </p:nvSpPr>
        <p:spPr/>
        <p:txBody>
          <a:bodyPr/>
          <a:lstStyle/>
          <a:p>
            <a:pPr>
              <a:defRPr/>
            </a:pPr>
            <a:r>
              <a:rPr lang="en-GB"/>
              <a:t>M. Zhao – Feedthrough and cables</a:t>
            </a:r>
            <a:endParaRPr lang="en-GB" dirty="0"/>
          </a:p>
        </p:txBody>
      </p:sp>
      <p:sp>
        <p:nvSpPr>
          <p:cNvPr id="6" name="Title 3">
            <a:extLst>
              <a:ext uri="{FF2B5EF4-FFF2-40B4-BE49-F238E27FC236}">
                <a16:creationId xmlns:a16="http://schemas.microsoft.com/office/drawing/2014/main" id="{094DF903-1A27-42DE-B568-D69F2E46D2CC}"/>
              </a:ext>
            </a:extLst>
          </p:cNvPr>
          <p:cNvSpPr txBox="1">
            <a:spLocks/>
          </p:cNvSpPr>
          <p:nvPr/>
        </p:nvSpPr>
        <p:spPr>
          <a:xfrm>
            <a:off x="454026" y="289192"/>
            <a:ext cx="8229600" cy="488405"/>
          </a:xfrm>
          <a:prstGeom prst="rect">
            <a:avLst/>
          </a:prstGeom>
        </p:spPr>
        <p:txBody>
          <a:bodyPr vert="horz" lIns="0" tIns="0" rIns="0" bIns="0">
            <a:noAutofit/>
          </a:bodyPr>
          <a:lstStyle>
            <a:lvl1pPr>
              <a:defRPr sz="2400" b="0" i="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a:defRPr sz="4400"/>
            </a:lvl2pPr>
            <a:lvl3pPr algn="ctr">
              <a:defRPr sz="4400"/>
            </a:lvl3pPr>
            <a:lvl4pPr algn="ctr">
              <a:defRPr sz="4400"/>
            </a:lvl4pPr>
            <a:lvl5pPr algn="ctr">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Cryostat Cabling</a:t>
            </a:r>
            <a:endParaRPr lang="en-GB" dirty="0"/>
          </a:p>
        </p:txBody>
      </p:sp>
      <p:pic>
        <p:nvPicPr>
          <p:cNvPr id="7" name="Picture 6">
            <a:extLst>
              <a:ext uri="{FF2B5EF4-FFF2-40B4-BE49-F238E27FC236}">
                <a16:creationId xmlns:a16="http://schemas.microsoft.com/office/drawing/2014/main" id="{18A1A95A-A6B6-4B97-8A0C-E0C0068F3E6D}"/>
              </a:ext>
            </a:extLst>
          </p:cNvPr>
          <p:cNvPicPr>
            <a:picLocks noChangeAspect="1"/>
          </p:cNvPicPr>
          <p:nvPr/>
        </p:nvPicPr>
        <p:blipFill>
          <a:blip r:embed="rId2"/>
          <a:stretch>
            <a:fillRect/>
          </a:stretch>
        </p:blipFill>
        <p:spPr>
          <a:xfrm>
            <a:off x="332106" y="3639919"/>
            <a:ext cx="5266217" cy="2657768"/>
          </a:xfrm>
          <a:prstGeom prst="rect">
            <a:avLst/>
          </a:prstGeom>
        </p:spPr>
      </p:pic>
      <p:pic>
        <p:nvPicPr>
          <p:cNvPr id="8" name="Picture 7">
            <a:extLst>
              <a:ext uri="{FF2B5EF4-FFF2-40B4-BE49-F238E27FC236}">
                <a16:creationId xmlns:a16="http://schemas.microsoft.com/office/drawing/2014/main" id="{3806402D-B580-4144-84DA-C2F8A16C83F3}"/>
              </a:ext>
            </a:extLst>
          </p:cNvPr>
          <p:cNvPicPr>
            <a:picLocks noChangeAspect="1"/>
          </p:cNvPicPr>
          <p:nvPr/>
        </p:nvPicPr>
        <p:blipFill>
          <a:blip r:embed="rId3"/>
          <a:stretch>
            <a:fillRect/>
          </a:stretch>
        </p:blipFill>
        <p:spPr>
          <a:xfrm>
            <a:off x="5965372" y="220084"/>
            <a:ext cx="3018566" cy="6079647"/>
          </a:xfrm>
          <a:prstGeom prst="rect">
            <a:avLst/>
          </a:prstGeom>
        </p:spPr>
      </p:pic>
      <p:sp>
        <p:nvSpPr>
          <p:cNvPr id="9" name="TextBox 8">
            <a:extLst>
              <a:ext uri="{FF2B5EF4-FFF2-40B4-BE49-F238E27FC236}">
                <a16:creationId xmlns:a16="http://schemas.microsoft.com/office/drawing/2014/main" id="{A2446F7B-8670-4422-83D2-3A74B8ED0E86}"/>
              </a:ext>
            </a:extLst>
          </p:cNvPr>
          <p:cNvSpPr txBox="1"/>
          <p:nvPr/>
        </p:nvSpPr>
        <p:spPr>
          <a:xfrm>
            <a:off x="454026" y="1053780"/>
            <a:ext cx="4829949" cy="2585323"/>
          </a:xfrm>
          <a:prstGeom prst="rect">
            <a:avLst/>
          </a:prstGeom>
          <a:noFill/>
        </p:spPr>
        <p:txBody>
          <a:bodyPr wrap="square" rtlCol="0">
            <a:spAutoFit/>
          </a:bodyPr>
          <a:lstStyle/>
          <a:p>
            <a:r>
              <a:rPr lang="en-US" dirty="0"/>
              <a:t>80 CRPs (4x20 CRPs, 160 CRUs) are installed on the cryostat floor. </a:t>
            </a:r>
          </a:p>
          <a:p>
            <a:endParaRPr lang="en-US" dirty="0"/>
          </a:p>
          <a:p>
            <a:r>
              <a:rPr lang="en-US" dirty="0"/>
              <a:t>I&amp;I provides 40 cable trays with 20 on each side wall of the cryostat. Each cable tray serves 2 CRPs (26 x 2 CE cables).</a:t>
            </a:r>
          </a:p>
          <a:p>
            <a:endParaRPr lang="en-US" dirty="0"/>
          </a:p>
          <a:p>
            <a:r>
              <a:rPr lang="en-US" dirty="0"/>
              <a:t>I&amp;I will run the cables inside the cryostat. CE makes the connection to WIEC and CRP.</a:t>
            </a:r>
          </a:p>
        </p:txBody>
      </p:sp>
    </p:spTree>
    <p:extLst>
      <p:ext uri="{BB962C8B-B14F-4D97-AF65-F5344CB8AC3E}">
        <p14:creationId xmlns:p14="http://schemas.microsoft.com/office/powerpoint/2010/main" val="4080493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7CD8965-E46C-4345-88AD-D916D336735D}"/>
              </a:ext>
            </a:extLst>
          </p:cNvPr>
          <p:cNvGrpSpPr/>
          <p:nvPr/>
        </p:nvGrpSpPr>
        <p:grpSpPr>
          <a:xfrm>
            <a:off x="5152933" y="533394"/>
            <a:ext cx="2487392" cy="3933411"/>
            <a:chOff x="4572000" y="414645"/>
            <a:chExt cx="2487392" cy="3933411"/>
          </a:xfrm>
        </p:grpSpPr>
        <p:pic>
          <p:nvPicPr>
            <p:cNvPr id="5" name="Picture 4">
              <a:extLst>
                <a:ext uri="{FF2B5EF4-FFF2-40B4-BE49-F238E27FC236}">
                  <a16:creationId xmlns:a16="http://schemas.microsoft.com/office/drawing/2014/main" id="{B2E57312-5FF4-422F-B0D8-BE2242257ACB}"/>
                </a:ext>
              </a:extLst>
            </p:cNvPr>
            <p:cNvPicPr>
              <a:picLocks noChangeAspect="1"/>
            </p:cNvPicPr>
            <p:nvPr/>
          </p:nvPicPr>
          <p:blipFill>
            <a:blip r:embed="rId2"/>
            <a:stretch>
              <a:fillRect/>
            </a:stretch>
          </p:blipFill>
          <p:spPr>
            <a:xfrm>
              <a:off x="4572000" y="414645"/>
              <a:ext cx="2487392" cy="3933411"/>
            </a:xfrm>
            <a:prstGeom prst="rect">
              <a:avLst/>
            </a:prstGeom>
          </p:spPr>
        </p:pic>
        <p:sp>
          <p:nvSpPr>
            <p:cNvPr id="8" name="Rectangle 7">
              <a:extLst>
                <a:ext uri="{FF2B5EF4-FFF2-40B4-BE49-F238E27FC236}">
                  <a16:creationId xmlns:a16="http://schemas.microsoft.com/office/drawing/2014/main" id="{7746860B-AE52-4245-878E-14C10E300D3D}"/>
                </a:ext>
              </a:extLst>
            </p:cNvPr>
            <p:cNvSpPr/>
            <p:nvPr/>
          </p:nvSpPr>
          <p:spPr>
            <a:xfrm>
              <a:off x="5734778" y="566057"/>
              <a:ext cx="505098" cy="896983"/>
            </a:xfrm>
            <a:prstGeom prst="rect">
              <a:avLst/>
            </a:prstGeom>
            <a:noFill/>
            <a:ln w="3810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FD8D738-1D88-41AE-9FC9-DD07E6E02AF9}"/>
                </a:ext>
              </a:extLst>
            </p:cNvPr>
            <p:cNvSpPr/>
            <p:nvPr/>
          </p:nvSpPr>
          <p:spPr>
            <a:xfrm>
              <a:off x="4654916" y="3805646"/>
              <a:ext cx="1698171" cy="54241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Date Placeholder 1">
            <a:extLst>
              <a:ext uri="{FF2B5EF4-FFF2-40B4-BE49-F238E27FC236}">
                <a16:creationId xmlns:a16="http://schemas.microsoft.com/office/drawing/2014/main" id="{333E45E9-268A-441A-A1E4-EBB6435A81F6}"/>
              </a:ext>
            </a:extLst>
          </p:cNvPr>
          <p:cNvSpPr>
            <a:spLocks noGrp="1"/>
          </p:cNvSpPr>
          <p:nvPr>
            <p:ph type="dt" sz="half" idx="10"/>
          </p:nvPr>
        </p:nvSpPr>
        <p:spPr/>
        <p:txBody>
          <a:bodyPr/>
          <a:lstStyle/>
          <a:p>
            <a:pPr>
              <a:defRPr/>
            </a:pPr>
            <a:r>
              <a:rPr lang="en-US"/>
              <a:t>5/28/2020</a:t>
            </a:r>
          </a:p>
        </p:txBody>
      </p:sp>
      <p:sp>
        <p:nvSpPr>
          <p:cNvPr id="3" name="Slide Number Placeholder 2">
            <a:extLst>
              <a:ext uri="{FF2B5EF4-FFF2-40B4-BE49-F238E27FC236}">
                <a16:creationId xmlns:a16="http://schemas.microsoft.com/office/drawing/2014/main" id="{F8B94C7F-DBD6-4F58-95AF-B54A984EFD2C}"/>
              </a:ext>
            </a:extLst>
          </p:cNvPr>
          <p:cNvSpPr>
            <a:spLocks noGrp="1"/>
          </p:cNvSpPr>
          <p:nvPr>
            <p:ph type="sldNum" sz="quarter" idx="12"/>
          </p:nvPr>
        </p:nvSpPr>
        <p:spPr/>
        <p:txBody>
          <a:bodyPr/>
          <a:lstStyle/>
          <a:p>
            <a:pPr>
              <a:defRPr/>
            </a:pPr>
            <a:fld id="{6D8C00E9-2E9A-4DA6-8FFA-479BC38D18B7}" type="slidenum">
              <a:rPr lang="en-US" smtClean="0"/>
              <a:pPr>
                <a:defRPr/>
              </a:pPr>
              <a:t>8</a:t>
            </a:fld>
            <a:endParaRPr lang="en-US"/>
          </a:p>
        </p:txBody>
      </p:sp>
      <p:sp>
        <p:nvSpPr>
          <p:cNvPr id="4" name="Footer Placeholder 3">
            <a:extLst>
              <a:ext uri="{FF2B5EF4-FFF2-40B4-BE49-F238E27FC236}">
                <a16:creationId xmlns:a16="http://schemas.microsoft.com/office/drawing/2014/main" id="{E6721242-D619-434D-B7E6-99666540B783}"/>
              </a:ext>
            </a:extLst>
          </p:cNvPr>
          <p:cNvSpPr>
            <a:spLocks noGrp="1"/>
          </p:cNvSpPr>
          <p:nvPr>
            <p:ph type="ftr" sz="quarter" idx="3"/>
          </p:nvPr>
        </p:nvSpPr>
        <p:spPr/>
        <p:txBody>
          <a:bodyPr/>
          <a:lstStyle/>
          <a:p>
            <a:pPr>
              <a:defRPr/>
            </a:pPr>
            <a:r>
              <a:rPr lang="en-GB"/>
              <a:t>M. Zhao – Feedthrough and cables</a:t>
            </a:r>
            <a:endParaRPr lang="en-GB" dirty="0"/>
          </a:p>
        </p:txBody>
      </p:sp>
      <p:pic>
        <p:nvPicPr>
          <p:cNvPr id="6" name="Picture 5">
            <a:extLst>
              <a:ext uri="{FF2B5EF4-FFF2-40B4-BE49-F238E27FC236}">
                <a16:creationId xmlns:a16="http://schemas.microsoft.com/office/drawing/2014/main" id="{878FCBEA-162D-4E16-83E3-C8EE8E107EE5}"/>
              </a:ext>
            </a:extLst>
          </p:cNvPr>
          <p:cNvPicPr>
            <a:picLocks noChangeAspect="1"/>
          </p:cNvPicPr>
          <p:nvPr/>
        </p:nvPicPr>
        <p:blipFill>
          <a:blip r:embed="rId3"/>
          <a:stretch>
            <a:fillRect/>
          </a:stretch>
        </p:blipFill>
        <p:spPr>
          <a:xfrm>
            <a:off x="5325372" y="4847708"/>
            <a:ext cx="3688909" cy="1061473"/>
          </a:xfrm>
          <a:prstGeom prst="rect">
            <a:avLst/>
          </a:prstGeom>
          <a:ln w="38100">
            <a:solidFill>
              <a:srgbClr val="FF0000"/>
            </a:solidFill>
          </a:ln>
        </p:spPr>
      </p:pic>
      <p:pic>
        <p:nvPicPr>
          <p:cNvPr id="7" name="Picture 6">
            <a:extLst>
              <a:ext uri="{FF2B5EF4-FFF2-40B4-BE49-F238E27FC236}">
                <a16:creationId xmlns:a16="http://schemas.microsoft.com/office/drawing/2014/main" id="{8CD2104C-FF61-4675-BB54-17E257ECD9E2}"/>
              </a:ext>
            </a:extLst>
          </p:cNvPr>
          <p:cNvPicPr>
            <a:picLocks noChangeAspect="1"/>
          </p:cNvPicPr>
          <p:nvPr/>
        </p:nvPicPr>
        <p:blipFill>
          <a:blip r:embed="rId4"/>
          <a:stretch>
            <a:fillRect/>
          </a:stretch>
        </p:blipFill>
        <p:spPr>
          <a:xfrm>
            <a:off x="7069583" y="575733"/>
            <a:ext cx="2003484" cy="3769088"/>
          </a:xfrm>
          <a:prstGeom prst="rect">
            <a:avLst/>
          </a:prstGeom>
          <a:ln w="38100">
            <a:solidFill>
              <a:srgbClr val="00B0F0"/>
            </a:solidFill>
          </a:ln>
        </p:spPr>
      </p:pic>
      <p:sp>
        <p:nvSpPr>
          <p:cNvPr id="10" name="Title 3">
            <a:extLst>
              <a:ext uri="{FF2B5EF4-FFF2-40B4-BE49-F238E27FC236}">
                <a16:creationId xmlns:a16="http://schemas.microsoft.com/office/drawing/2014/main" id="{79ADDD16-3A48-49E9-A20C-161FC0489A10}"/>
              </a:ext>
            </a:extLst>
          </p:cNvPr>
          <p:cNvSpPr txBox="1">
            <a:spLocks/>
          </p:cNvSpPr>
          <p:nvPr/>
        </p:nvSpPr>
        <p:spPr>
          <a:xfrm>
            <a:off x="454026" y="289192"/>
            <a:ext cx="5452779" cy="488405"/>
          </a:xfrm>
          <a:prstGeom prst="rect">
            <a:avLst/>
          </a:prstGeom>
        </p:spPr>
        <p:txBody>
          <a:bodyPr vert="horz" lIns="0" tIns="0" rIns="0" bIns="0">
            <a:noAutofit/>
          </a:bodyPr>
          <a:lstStyle>
            <a:lvl1pPr>
              <a:defRPr sz="2400" b="0" i="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a:defRPr sz="4400"/>
            </a:lvl2pPr>
            <a:lvl3pPr algn="ctr">
              <a:defRPr sz="4400"/>
            </a:lvl3pPr>
            <a:lvl4pPr algn="ctr">
              <a:defRPr sz="4400"/>
            </a:lvl4pPr>
            <a:lvl5pPr algn="ctr">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Cryostat Cabling</a:t>
            </a:r>
            <a:endParaRPr lang="en-GB" dirty="0"/>
          </a:p>
        </p:txBody>
      </p:sp>
      <p:sp>
        <p:nvSpPr>
          <p:cNvPr id="11" name="TextBox 10">
            <a:extLst>
              <a:ext uri="{FF2B5EF4-FFF2-40B4-BE49-F238E27FC236}">
                <a16:creationId xmlns:a16="http://schemas.microsoft.com/office/drawing/2014/main" id="{FD3EC52A-2523-4A87-A70E-76DC07E41CFD}"/>
              </a:ext>
            </a:extLst>
          </p:cNvPr>
          <p:cNvSpPr txBox="1"/>
          <p:nvPr/>
        </p:nvSpPr>
        <p:spPr>
          <a:xfrm>
            <a:off x="0" y="790002"/>
            <a:ext cx="5235849" cy="5632311"/>
          </a:xfrm>
          <a:prstGeom prst="rect">
            <a:avLst/>
          </a:prstGeom>
          <a:noFill/>
        </p:spPr>
        <p:txBody>
          <a:bodyPr wrap="square" rtlCol="0">
            <a:spAutoFit/>
          </a:bodyPr>
          <a:lstStyle/>
          <a:p>
            <a:r>
              <a:rPr lang="en-US" dirty="0">
                <a:latin typeface="Calibri" panose="020F0502020204030204" pitchFamily="34" charset="0"/>
                <a:ea typeface="DengXian" panose="02010600030101010101" pitchFamily="2" charset="-122"/>
                <a:cs typeface="Times New Roman" panose="02020603050405020304" pitchFamily="18" charset="0"/>
              </a:rPr>
              <a:t>SAMTEC cables are inserted from the top of the cryostat through the cryostat penetrations and connected to the CE flanges. Inside the cryostat the cables are tied to the cable trays on the wall and laid down on the cryostat floor prior to the installation of the false floor. The cables are later connected to the patch panel once the bottom CRPs are installed.</a:t>
            </a:r>
          </a:p>
          <a:p>
            <a:endParaRPr lang="en-US" dirty="0"/>
          </a:p>
          <a:p>
            <a:r>
              <a:rPr lang="en-US" dirty="0"/>
              <a:t>Cable length from the patch panel to the CE flange is about 25m.</a:t>
            </a:r>
          </a:p>
          <a:p>
            <a:endParaRPr lang="en-US" dirty="0"/>
          </a:p>
          <a:p>
            <a:r>
              <a:rPr lang="en-US" dirty="0"/>
              <a:t>Cables from 2 CRPs can form 4 big cable bundles. Diameter of each big bundle is about 42mm. The cable tray size should be not smaller than 42mm x 168mm.</a:t>
            </a:r>
          </a:p>
          <a:p>
            <a:endParaRPr lang="en-US" dirty="0"/>
          </a:p>
          <a:p>
            <a:r>
              <a:rPr lang="en-US" dirty="0"/>
              <a:t>Alternatively, the cables can form 8 big cable bundles. Diameter of each big bundle is about 30mm. The cable tray size should be not smaller than 30mm x 240mm.</a:t>
            </a:r>
          </a:p>
        </p:txBody>
      </p:sp>
    </p:spTree>
    <p:extLst>
      <p:ext uri="{BB962C8B-B14F-4D97-AF65-F5344CB8AC3E}">
        <p14:creationId xmlns:p14="http://schemas.microsoft.com/office/powerpoint/2010/main" val="259366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666A37D-6872-428D-A2C2-EC8CCBBB83CF}"/>
              </a:ext>
            </a:extLst>
          </p:cNvPr>
          <p:cNvGrpSpPr>
            <a:grpSpLocks noChangeAspect="1"/>
          </p:cNvGrpSpPr>
          <p:nvPr/>
        </p:nvGrpSpPr>
        <p:grpSpPr>
          <a:xfrm>
            <a:off x="270938" y="3991070"/>
            <a:ext cx="6407271" cy="2303819"/>
            <a:chOff x="907929" y="1603794"/>
            <a:chExt cx="8331634" cy="2995749"/>
          </a:xfrm>
        </p:grpSpPr>
        <p:pic>
          <p:nvPicPr>
            <p:cNvPr id="2" name="Picture 1">
              <a:extLst>
                <a:ext uri="{FF2B5EF4-FFF2-40B4-BE49-F238E27FC236}">
                  <a16:creationId xmlns:a16="http://schemas.microsoft.com/office/drawing/2014/main" id="{AA1E4907-AB0D-467C-A1F2-3F44E5CE75BA}"/>
                </a:ext>
              </a:extLst>
            </p:cNvPr>
            <p:cNvPicPr>
              <a:picLocks noChangeAspect="1"/>
            </p:cNvPicPr>
            <p:nvPr/>
          </p:nvPicPr>
          <p:blipFill rotWithShape="1">
            <a:blip r:embed="rId2"/>
            <a:srcRect t="6159" b="31532"/>
            <a:stretch/>
          </p:blipFill>
          <p:spPr>
            <a:xfrm>
              <a:off x="907929" y="1603794"/>
              <a:ext cx="8331634" cy="2995749"/>
            </a:xfrm>
            <a:prstGeom prst="rect">
              <a:avLst/>
            </a:prstGeom>
          </p:spPr>
        </p:pic>
        <p:sp>
          <p:nvSpPr>
            <p:cNvPr id="3" name="Rectangle 2">
              <a:extLst>
                <a:ext uri="{FF2B5EF4-FFF2-40B4-BE49-F238E27FC236}">
                  <a16:creationId xmlns:a16="http://schemas.microsoft.com/office/drawing/2014/main" id="{7D5F7578-B3E8-4772-A4E1-3E69EEA49F92}"/>
                </a:ext>
              </a:extLst>
            </p:cNvPr>
            <p:cNvSpPr/>
            <p:nvPr/>
          </p:nvSpPr>
          <p:spPr>
            <a:xfrm>
              <a:off x="917757" y="4400663"/>
              <a:ext cx="45719" cy="198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itle 3">
            <a:extLst>
              <a:ext uri="{FF2B5EF4-FFF2-40B4-BE49-F238E27FC236}">
                <a16:creationId xmlns:a16="http://schemas.microsoft.com/office/drawing/2014/main" id="{C2AFE3CB-26BC-486E-805A-78812F08E49F}"/>
              </a:ext>
            </a:extLst>
          </p:cNvPr>
          <p:cNvSpPr txBox="1">
            <a:spLocks/>
          </p:cNvSpPr>
          <p:nvPr/>
        </p:nvSpPr>
        <p:spPr>
          <a:xfrm>
            <a:off x="454026" y="289192"/>
            <a:ext cx="5452779" cy="488405"/>
          </a:xfrm>
          <a:prstGeom prst="rect">
            <a:avLst/>
          </a:prstGeom>
        </p:spPr>
        <p:txBody>
          <a:bodyPr vert="horz" lIns="0" tIns="0" rIns="0" bIns="0">
            <a:noAutofit/>
          </a:bodyPr>
          <a:lstStyle>
            <a:lvl1pPr>
              <a:defRPr sz="2400" b="0" i="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a:defRPr sz="4400"/>
            </a:lvl2pPr>
            <a:lvl3pPr algn="ctr">
              <a:defRPr sz="4400"/>
            </a:lvl3pPr>
            <a:lvl4pPr algn="ctr">
              <a:defRPr sz="4400"/>
            </a:lvl4pPr>
            <a:lvl5pPr algn="ctr">
              <a:defRPr sz="4400"/>
            </a:lvl5pPr>
            <a:lvl6pPr marL="457200" algn="ctr" fontAlgn="base">
              <a:spcBef>
                <a:spcPct val="0"/>
              </a:spcBef>
              <a:spcAft>
                <a:spcPct val="0"/>
              </a:spcAft>
              <a:defRPr sz="4400"/>
            </a:lvl6pPr>
            <a:lvl7pPr marL="914400" algn="ctr" fontAlgn="base">
              <a:spcBef>
                <a:spcPct val="0"/>
              </a:spcBef>
              <a:spcAft>
                <a:spcPct val="0"/>
              </a:spcAft>
              <a:defRPr sz="4400"/>
            </a:lvl7pPr>
            <a:lvl8pPr marL="1371600" algn="ctr" fontAlgn="base">
              <a:spcBef>
                <a:spcPct val="0"/>
              </a:spcBef>
              <a:spcAft>
                <a:spcPct val="0"/>
              </a:spcAft>
              <a:defRPr sz="4400"/>
            </a:lvl8pPr>
            <a:lvl9pPr marL="1828800" algn="ctr" fontAlgn="base">
              <a:spcBef>
                <a:spcPct val="0"/>
              </a:spcBef>
              <a:spcAft>
                <a:spcPct val="0"/>
              </a:spcAft>
              <a:defRPr sz="4400"/>
            </a:lvl9pPr>
          </a:lstStyle>
          <a:p>
            <a:r>
              <a:rPr lang="en-US" dirty="0"/>
              <a:t>Feedthrough</a:t>
            </a:r>
            <a:endParaRPr lang="en-GB" dirty="0"/>
          </a:p>
        </p:txBody>
      </p:sp>
      <p:sp>
        <p:nvSpPr>
          <p:cNvPr id="6" name="TextBox 5">
            <a:extLst>
              <a:ext uri="{FF2B5EF4-FFF2-40B4-BE49-F238E27FC236}">
                <a16:creationId xmlns:a16="http://schemas.microsoft.com/office/drawing/2014/main" id="{A46FEE2E-5AD2-4180-80D5-185590348127}"/>
              </a:ext>
            </a:extLst>
          </p:cNvPr>
          <p:cNvSpPr txBox="1"/>
          <p:nvPr/>
        </p:nvSpPr>
        <p:spPr>
          <a:xfrm>
            <a:off x="235779" y="780131"/>
            <a:ext cx="6692537" cy="3416320"/>
          </a:xfrm>
          <a:prstGeom prst="rect">
            <a:avLst/>
          </a:prstGeom>
          <a:noFill/>
        </p:spPr>
        <p:txBody>
          <a:bodyPr wrap="square" rtlCol="0">
            <a:spAutoFit/>
          </a:bodyPr>
          <a:lstStyle/>
          <a:p>
            <a:r>
              <a:rPr lang="en-US" dirty="0"/>
              <a:t>There are 80 CRPs, and 26 FEMBs per CRP. In total 2,080 FEMBs. </a:t>
            </a:r>
          </a:p>
          <a:p>
            <a:endParaRPr lang="en-US" dirty="0"/>
          </a:p>
          <a:p>
            <a:r>
              <a:rPr lang="en-US" dirty="0"/>
              <a:t>520 warm interface boards (WIBs) are needed for the 2,080 FEMBs.</a:t>
            </a:r>
          </a:p>
          <a:p>
            <a:endParaRPr lang="en-US" dirty="0"/>
          </a:p>
          <a:p>
            <a:r>
              <a:rPr lang="en-US" dirty="0"/>
              <a:t>100 warm interface electronics crates (WIECs) are needed</a:t>
            </a:r>
          </a:p>
          <a:p>
            <a:pPr lvl="1"/>
            <a:r>
              <a:rPr lang="en-US" dirty="0"/>
              <a:t>80 WIECs with 5 WIBs + 1 PTC each (400 WIBs, 80 PTCs)</a:t>
            </a:r>
          </a:p>
          <a:p>
            <a:pPr lvl="1"/>
            <a:r>
              <a:rPr lang="en-US" dirty="0"/>
              <a:t>20 WIECs with 6 WIBs + 1 PTC each (120 WIBs, 20 PTCs)</a:t>
            </a:r>
          </a:p>
          <a:p>
            <a:endParaRPr lang="en-US" dirty="0"/>
          </a:p>
          <a:p>
            <a:r>
              <a:rPr lang="en-US" dirty="0"/>
              <a:t>There are 40 feedthroughs on the cryostat assigned to these WIECs. </a:t>
            </a:r>
            <a:r>
              <a:rPr lang="en-US" dirty="0">
                <a:latin typeface="Calibri" panose="020F0502020204030204" pitchFamily="34" charset="0"/>
                <a:ea typeface="DengXian" panose="02010600030101010101" pitchFamily="2" charset="-122"/>
                <a:cs typeface="Times New Roman" panose="02020603050405020304" pitchFamily="18" charset="0"/>
              </a:rPr>
              <a:t>20 feedthroughs with 2 WIECs mounted, and 20 feedthroughs with 3 WIECs mounted.</a:t>
            </a:r>
            <a:endParaRPr lang="en-US" dirty="0"/>
          </a:p>
          <a:p>
            <a:endParaRPr lang="en-US" dirty="0"/>
          </a:p>
        </p:txBody>
      </p:sp>
      <p:pic>
        <p:nvPicPr>
          <p:cNvPr id="8" name="Picture 7">
            <a:extLst>
              <a:ext uri="{FF2B5EF4-FFF2-40B4-BE49-F238E27FC236}">
                <a16:creationId xmlns:a16="http://schemas.microsoft.com/office/drawing/2014/main" id="{EA7D97F2-53AB-4177-AB65-B41CBB622385}"/>
              </a:ext>
            </a:extLst>
          </p:cNvPr>
          <p:cNvPicPr>
            <a:picLocks noChangeAspect="1"/>
          </p:cNvPicPr>
          <p:nvPr/>
        </p:nvPicPr>
        <p:blipFill>
          <a:blip r:embed="rId3"/>
          <a:stretch>
            <a:fillRect/>
          </a:stretch>
        </p:blipFill>
        <p:spPr>
          <a:xfrm>
            <a:off x="6840260" y="3569775"/>
            <a:ext cx="2192009" cy="2752065"/>
          </a:xfrm>
          <a:prstGeom prst="rect">
            <a:avLst/>
          </a:prstGeom>
        </p:spPr>
      </p:pic>
      <p:pic>
        <p:nvPicPr>
          <p:cNvPr id="9" name="Picture 8">
            <a:extLst>
              <a:ext uri="{FF2B5EF4-FFF2-40B4-BE49-F238E27FC236}">
                <a16:creationId xmlns:a16="http://schemas.microsoft.com/office/drawing/2014/main" id="{6F8F476C-6319-460D-BB79-C33B6070C90E}"/>
              </a:ext>
            </a:extLst>
          </p:cNvPr>
          <p:cNvPicPr>
            <a:picLocks noChangeAspect="1"/>
          </p:cNvPicPr>
          <p:nvPr/>
        </p:nvPicPr>
        <p:blipFill>
          <a:blip r:embed="rId4"/>
          <a:stretch>
            <a:fillRect/>
          </a:stretch>
        </p:blipFill>
        <p:spPr>
          <a:xfrm>
            <a:off x="6894395" y="437723"/>
            <a:ext cx="2049818" cy="2565093"/>
          </a:xfrm>
          <a:prstGeom prst="rect">
            <a:avLst/>
          </a:prstGeom>
        </p:spPr>
      </p:pic>
      <p:sp>
        <p:nvSpPr>
          <p:cNvPr id="11" name="Rectangle 10">
            <a:extLst>
              <a:ext uri="{FF2B5EF4-FFF2-40B4-BE49-F238E27FC236}">
                <a16:creationId xmlns:a16="http://schemas.microsoft.com/office/drawing/2014/main" id="{01964BBD-AA95-4AA6-AC1B-5152FD6A671C}"/>
              </a:ext>
            </a:extLst>
          </p:cNvPr>
          <p:cNvSpPr/>
          <p:nvPr/>
        </p:nvSpPr>
        <p:spPr>
          <a:xfrm>
            <a:off x="6993056" y="181088"/>
            <a:ext cx="1852495" cy="369332"/>
          </a:xfrm>
          <a:prstGeom prst="rect">
            <a:avLst/>
          </a:prstGeom>
        </p:spPr>
        <p:txBody>
          <a:bodyPr wrap="none">
            <a:spAutoFit/>
          </a:bodyPr>
          <a:lstStyle/>
          <a:p>
            <a:r>
              <a:rPr lang="en-US" dirty="0">
                <a:latin typeface="Calibri" panose="020F0502020204030204" pitchFamily="34" charset="0"/>
                <a:ea typeface="DengXian" panose="02010600030101010101" pitchFamily="2" charset="-122"/>
                <a:cs typeface="Times New Roman" panose="02020603050405020304" pitchFamily="18" charset="0"/>
              </a:rPr>
              <a:t>2 WIECs mounted</a:t>
            </a:r>
            <a:endParaRPr lang="en-US" dirty="0"/>
          </a:p>
        </p:txBody>
      </p:sp>
      <p:sp>
        <p:nvSpPr>
          <p:cNvPr id="12" name="Rectangle 11">
            <a:extLst>
              <a:ext uri="{FF2B5EF4-FFF2-40B4-BE49-F238E27FC236}">
                <a16:creationId xmlns:a16="http://schemas.microsoft.com/office/drawing/2014/main" id="{2A7FF898-4ABE-447D-8071-28EBA0C5EFEB}"/>
              </a:ext>
            </a:extLst>
          </p:cNvPr>
          <p:cNvSpPr/>
          <p:nvPr/>
        </p:nvSpPr>
        <p:spPr>
          <a:xfrm>
            <a:off x="6993055" y="3299561"/>
            <a:ext cx="1852495" cy="369332"/>
          </a:xfrm>
          <a:prstGeom prst="rect">
            <a:avLst/>
          </a:prstGeom>
        </p:spPr>
        <p:txBody>
          <a:bodyPr wrap="none">
            <a:spAutoFit/>
          </a:bodyPr>
          <a:lstStyle/>
          <a:p>
            <a:r>
              <a:rPr lang="en-US" dirty="0">
                <a:latin typeface="Calibri" panose="020F0502020204030204" pitchFamily="34" charset="0"/>
                <a:ea typeface="DengXian" panose="02010600030101010101" pitchFamily="2" charset="-122"/>
                <a:cs typeface="Times New Roman" panose="02020603050405020304" pitchFamily="18" charset="0"/>
              </a:rPr>
              <a:t>3 WIECs mounted</a:t>
            </a:r>
            <a:endParaRPr lang="en-US" dirty="0"/>
          </a:p>
        </p:txBody>
      </p:sp>
      <p:sp>
        <p:nvSpPr>
          <p:cNvPr id="13" name="Date Placeholder 1">
            <a:extLst>
              <a:ext uri="{FF2B5EF4-FFF2-40B4-BE49-F238E27FC236}">
                <a16:creationId xmlns:a16="http://schemas.microsoft.com/office/drawing/2014/main" id="{1D5A0434-0DDD-4D9C-8263-EAE8E072DF5D}"/>
              </a:ext>
            </a:extLst>
          </p:cNvPr>
          <p:cNvSpPr>
            <a:spLocks noGrp="1"/>
          </p:cNvSpPr>
          <p:nvPr>
            <p:ph type="dt" sz="half" idx="10"/>
          </p:nvPr>
        </p:nvSpPr>
        <p:spPr>
          <a:xfrm>
            <a:off x="879219" y="6549548"/>
            <a:ext cx="998567" cy="158697"/>
          </a:xfrm>
        </p:spPr>
        <p:txBody>
          <a:bodyPr/>
          <a:lstStyle/>
          <a:p>
            <a:pPr>
              <a:defRPr/>
            </a:pPr>
            <a:r>
              <a:rPr lang="en-US" dirty="0"/>
              <a:t>5/28/2020</a:t>
            </a:r>
          </a:p>
        </p:txBody>
      </p:sp>
      <p:sp>
        <p:nvSpPr>
          <p:cNvPr id="14" name="Slide Number Placeholder 2">
            <a:extLst>
              <a:ext uri="{FF2B5EF4-FFF2-40B4-BE49-F238E27FC236}">
                <a16:creationId xmlns:a16="http://schemas.microsoft.com/office/drawing/2014/main" id="{979970B9-85FB-4EA1-B0AC-37956ED50216}"/>
              </a:ext>
            </a:extLst>
          </p:cNvPr>
          <p:cNvSpPr>
            <a:spLocks noGrp="1"/>
          </p:cNvSpPr>
          <p:nvPr>
            <p:ph type="sldNum" sz="quarter" idx="12"/>
          </p:nvPr>
        </p:nvSpPr>
        <p:spPr>
          <a:xfrm>
            <a:off x="454026" y="6549548"/>
            <a:ext cx="425194" cy="158697"/>
          </a:xfrm>
        </p:spPr>
        <p:txBody>
          <a:bodyPr/>
          <a:lstStyle/>
          <a:p>
            <a:pPr>
              <a:defRPr/>
            </a:pPr>
            <a:fld id="{6D8C00E9-2E9A-4DA6-8FFA-479BC38D18B7}" type="slidenum">
              <a:rPr lang="en-US" smtClean="0"/>
              <a:pPr>
                <a:defRPr/>
              </a:pPr>
              <a:t>9</a:t>
            </a:fld>
            <a:endParaRPr lang="en-US"/>
          </a:p>
        </p:txBody>
      </p:sp>
      <p:sp>
        <p:nvSpPr>
          <p:cNvPr id="15" name="Footer Placeholder 3">
            <a:extLst>
              <a:ext uri="{FF2B5EF4-FFF2-40B4-BE49-F238E27FC236}">
                <a16:creationId xmlns:a16="http://schemas.microsoft.com/office/drawing/2014/main" id="{CD240D8C-AB01-4B4D-AA87-F36C3477341A}"/>
              </a:ext>
            </a:extLst>
          </p:cNvPr>
          <p:cNvSpPr>
            <a:spLocks noGrp="1"/>
          </p:cNvSpPr>
          <p:nvPr>
            <p:ph type="ftr" sz="quarter" idx="3"/>
          </p:nvPr>
        </p:nvSpPr>
        <p:spPr>
          <a:xfrm>
            <a:off x="1877785" y="6549548"/>
            <a:ext cx="4892514" cy="170720"/>
          </a:xfrm>
        </p:spPr>
        <p:txBody>
          <a:bodyPr/>
          <a:lstStyle/>
          <a:p>
            <a:pPr>
              <a:defRPr/>
            </a:pPr>
            <a:r>
              <a:rPr lang="en-GB" dirty="0"/>
              <a:t>M. Zhao – Feedthrough and cables</a:t>
            </a:r>
          </a:p>
        </p:txBody>
      </p:sp>
    </p:spTree>
    <p:extLst>
      <p:ext uri="{BB962C8B-B14F-4D97-AF65-F5344CB8AC3E}">
        <p14:creationId xmlns:p14="http://schemas.microsoft.com/office/powerpoint/2010/main" val="3346775817"/>
      </p:ext>
    </p:extLst>
  </p:cSld>
  <p:clrMapOvr>
    <a:masterClrMapping/>
  </p:clrMapOvr>
</p:sld>
</file>

<file path=ppt/theme/theme1.xml><?xml version="1.0" encoding="utf-8"?>
<a:theme xmlns:a="http://schemas.openxmlformats.org/drawingml/2006/main" name="Dune Template_051215">
  <a:themeElements>
    <a:clrScheme name="DUNE">
      <a:dk1>
        <a:srgbClr val="BC5F2B"/>
      </a:dk1>
      <a:lt1>
        <a:sysClr val="window" lastClr="FFFFFF"/>
      </a:lt1>
      <a:dk2>
        <a:srgbClr val="3C5A77"/>
      </a:dk2>
      <a:lt2>
        <a:srgbClr val="F37C23"/>
      </a:lt2>
      <a:accent1>
        <a:srgbClr val="4F81BD"/>
      </a:accent1>
      <a:accent2>
        <a:srgbClr val="FFFFFF"/>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6545</TotalTime>
  <Words>1028</Words>
  <Application>Microsoft Office PowerPoint</Application>
  <PresentationFormat>On-screen Show (4:3)</PresentationFormat>
  <Paragraphs>122</Paragraphs>
  <Slides>11</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Helvetica Neue</vt:lpstr>
      <vt:lpstr>Lucida Grande</vt:lpstr>
      <vt:lpstr>Arial</vt:lpstr>
      <vt:lpstr>Calibri</vt:lpstr>
      <vt:lpstr>Helvetica</vt:lpstr>
      <vt:lpstr>Dune Template_051215</vt:lpstr>
      <vt:lpstr>LBNF Content-Footer Theme</vt:lpstr>
      <vt:lpstr>Feedthroughs and Cables     Bottom Electronics CDR</vt:lpstr>
      <vt:lpstr>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Sandbox Studio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DUNE PowerPoint Presentation</dc:title>
  <dc:subject/>
  <dc:creator>Sandbox Studio</dc:creator>
  <cp:keywords/>
  <dc:description>Modified by A. Weber</dc:description>
  <cp:lastModifiedBy>Zhao, Manhong</cp:lastModifiedBy>
  <cp:revision>200</cp:revision>
  <dcterms:created xsi:type="dcterms:W3CDTF">2015-04-30T14:29:22Z</dcterms:created>
  <dcterms:modified xsi:type="dcterms:W3CDTF">2021-05-28T14:15:33Z</dcterms:modified>
  <cp:category/>
</cp:coreProperties>
</file>