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19"/>
  </p:notesMasterIdLst>
  <p:handoutMasterIdLst>
    <p:handoutMasterId r:id="rId20"/>
  </p:handoutMasterIdLst>
  <p:sldIdLst>
    <p:sldId id="256" r:id="rId3"/>
    <p:sldId id="264" r:id="rId4"/>
    <p:sldId id="262" r:id="rId5"/>
    <p:sldId id="265" r:id="rId6"/>
    <p:sldId id="266" r:id="rId7"/>
    <p:sldId id="269" r:id="rId8"/>
    <p:sldId id="267" r:id="rId9"/>
    <p:sldId id="270" r:id="rId10"/>
    <p:sldId id="271" r:id="rId11"/>
    <p:sldId id="268" r:id="rId12"/>
    <p:sldId id="272" r:id="rId13"/>
    <p:sldId id="273" r:id="rId14"/>
    <p:sldId id="274" r:id="rId15"/>
    <p:sldId id="275" r:id="rId16"/>
    <p:sldId id="276" r:id="rId17"/>
    <p:sldId id="277" r:id="rId1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204">
          <p15:clr>
            <a:srgbClr val="A4A3A4"/>
          </p15:clr>
        </p15:guide>
        <p15:guide id="2" orient="horz" pos="476">
          <p15:clr>
            <a:srgbClr val="A4A3A4"/>
          </p15:clr>
        </p15:guide>
        <p15:guide id="3" orient="horz" pos="1443">
          <p15:clr>
            <a:srgbClr val="A4A3A4"/>
          </p15:clr>
        </p15:guide>
        <p15:guide id="4" orient="horz" pos="966">
          <p15:clr>
            <a:srgbClr val="A4A3A4"/>
          </p15:clr>
        </p15:guide>
        <p15:guide id="5" orient="horz" pos="1876">
          <p15:clr>
            <a:srgbClr val="A4A3A4"/>
          </p15:clr>
        </p15:guide>
        <p15:guide id="6" orient="horz" pos="3616">
          <p15:clr>
            <a:srgbClr val="A4A3A4"/>
          </p15:clr>
        </p15:guide>
        <p15:guide id="7" pos="2190">
          <p15:clr>
            <a:srgbClr val="A4A3A4"/>
          </p15:clr>
        </p15:guide>
        <p15:guide id="8" pos="2188">
          <p15:clr>
            <a:srgbClr val="A4A3A4"/>
          </p15:clr>
        </p15:guide>
        <p15:guide id="9" pos="5026">
          <p15:clr>
            <a:srgbClr val="A4A3A4"/>
          </p15:clr>
        </p15:guide>
        <p15:guide id="10" pos="2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5125"/>
    <a:srgbClr val="F37C23"/>
    <a:srgbClr val="3C5A77"/>
    <a:srgbClr val="BC5F2B"/>
    <a:srgbClr val="32547A"/>
    <a:srgbClr val="B8561A"/>
    <a:srgbClr val="B65A1F"/>
    <a:srgbClr val="5680AB"/>
    <a:srgbClr val="7A7A7A"/>
    <a:srgbClr val="6FA8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00" autoAdjust="0"/>
    <p:restoredTop sz="94660"/>
  </p:normalViewPr>
  <p:slideViewPr>
    <p:cSldViewPr snapToGrid="0" snapToObjects="1">
      <p:cViewPr varScale="1">
        <p:scale>
          <a:sx n="68" d="100"/>
          <a:sy n="68" d="100"/>
        </p:scale>
        <p:origin x="1398" y="60"/>
      </p:cViewPr>
      <p:guideLst>
        <p:guide orient="horz" pos="4204"/>
        <p:guide orient="horz" pos="476"/>
        <p:guide orient="horz" pos="1443"/>
        <p:guide orient="horz" pos="966"/>
        <p:guide orient="horz" pos="1876"/>
        <p:guide orient="horz" pos="3616"/>
        <p:guide pos="2190"/>
        <p:guide pos="2188"/>
        <p:guide pos="5026"/>
        <p:guide pos="28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B589245-636E-234E-BFAD-9607949806CA}" type="datetimeFigureOut">
              <a:rPr lang="en-US"/>
              <a:pPr>
                <a:defRPr/>
              </a:pPr>
              <a:t>5/27/2021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129BCED8-DCF3-A94B-99F8-D2FB79A8911E}" type="datetimeFigureOut">
              <a:rPr lang="en-US"/>
              <a:pPr>
                <a:defRPr/>
              </a:pPr>
              <a:t>5/27/2021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457200" y="1230416"/>
            <a:ext cx="8218488" cy="1143000"/>
          </a:xfrm>
          <a:prstGeom prst="rect">
            <a:avLst/>
          </a:prstGeom>
        </p:spPr>
        <p:txBody>
          <a:bodyPr vert="horz" lIns="0" tIns="0" rIns="0" bIns="0" anchor="b" anchorCtr="0"/>
          <a:lstStyle>
            <a:lvl1pPr algn="l">
              <a:defRPr sz="3200" b="1" i="0" baseline="0">
                <a:solidFill>
                  <a:srgbClr val="E95125"/>
                </a:solidFill>
                <a:latin typeface="Helvetica"/>
                <a:cs typeface="Helvetica"/>
              </a:defRPr>
            </a:lvl1pPr>
          </a:lstStyle>
          <a:p>
            <a:r>
              <a:rPr lang="en-US"/>
              <a:t>Click to edit Master title style</a:t>
            </a:r>
            <a:endParaRPr lang="en-US" dirty="0"/>
          </a:p>
        </p:txBody>
      </p:sp>
      <p:sp>
        <p:nvSpPr>
          <p:cNvPr id="4" name="Text Placeholder 3"/>
          <p:cNvSpPr>
            <a:spLocks noGrp="1"/>
          </p:cNvSpPr>
          <p:nvPr>
            <p:ph type="body" sz="quarter" idx="10"/>
          </p:nvPr>
        </p:nvSpPr>
        <p:spPr>
          <a:xfrm>
            <a:off x="454025" y="2696827"/>
            <a:ext cx="8221663" cy="1721069"/>
          </a:xfrm>
          <a:prstGeom prst="rect">
            <a:avLst/>
          </a:prstGeom>
        </p:spPr>
        <p:txBody>
          <a:bodyPr vert="horz" lIns="0" tIns="0" rIns="0" bIns="0"/>
          <a:lstStyle>
            <a:lvl1pPr marL="0" indent="0">
              <a:buFontTx/>
              <a:buNone/>
              <a:defRPr sz="2200" b="0" i="0" baseline="0">
                <a:solidFill>
                  <a:srgbClr val="E95125"/>
                </a:solidFill>
                <a:latin typeface="Helvetica"/>
                <a:cs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a:t>Edit Master text styles</a:t>
            </a:r>
          </a:p>
        </p:txBody>
      </p:sp>
      <p:pic>
        <p:nvPicPr>
          <p:cNvPr id="1028" name="Picture 4" descr="http://www.fnal.gov/faw/designstandards/filesfordownload/FNAL-Logo-NAL-Blue.png">
            <a:extLst>
              <a:ext uri="{FF2B5EF4-FFF2-40B4-BE49-F238E27FC236}">
                <a16:creationId xmlns:a16="http://schemas.microsoft.com/office/drawing/2014/main" id="{FDD80DFC-16A7-4D40-A252-2B9F20929BF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17403" y="6059478"/>
            <a:ext cx="2096291" cy="396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2023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p>
        </p:txBody>
      </p:sp>
      <p:sp>
        <p:nvSpPr>
          <p:cNvPr id="14" name="Title 1"/>
          <p:cNvSpPr>
            <a:spLocks noGrp="1"/>
          </p:cNvSpPr>
          <p:nvPr>
            <p:ph type="title"/>
          </p:nvPr>
        </p:nvSpPr>
        <p:spPr>
          <a:xfrm>
            <a:off x="454026" y="462518"/>
            <a:ext cx="8229600" cy="647102"/>
          </a:xfrm>
          <a:prstGeom prst="rect">
            <a:avLst/>
          </a:prstGeom>
        </p:spPr>
        <p:txBody>
          <a:bodyPr vert="horz" lIns="0" tIns="0" rIns="0" bIns="0">
            <a:normAutofit/>
          </a:bodyPr>
          <a:lstStyle>
            <a:lvl1pPr algn="l">
              <a:defRPr sz="4000" b="1" i="0" baseline="0">
                <a:solidFill>
                  <a:srgbClr val="E95125"/>
                </a:solidFill>
                <a:latin typeface="Helvetica"/>
              </a:defRPr>
            </a:lvl1pPr>
          </a:lstStyle>
          <a:p>
            <a:r>
              <a:rPr lang="en-US" dirty="0"/>
              <a:t>Click to edit Master title style</a:t>
            </a:r>
          </a:p>
        </p:txBody>
      </p:sp>
      <p:sp>
        <p:nvSpPr>
          <p:cNvPr id="15" name="Content Placeholder 2"/>
          <p:cNvSpPr>
            <a:spLocks noGrp="1"/>
          </p:cNvSpPr>
          <p:nvPr>
            <p:ph idx="11"/>
          </p:nvPr>
        </p:nvSpPr>
        <p:spPr>
          <a:xfrm>
            <a:off x="454029" y="1207770"/>
            <a:ext cx="8232771" cy="5070302"/>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M. Verzocchi | FD2-VD Services on top of the cryostat</a:t>
            </a:r>
            <a:endParaRPr lang="en-US" dirty="0"/>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7968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M. Verzocchi | FD2-VD Services on top of the cryostat</a:t>
            </a:r>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2" name="Content Placeholder 2"/>
          <p:cNvSpPr>
            <a:spLocks noGrp="1"/>
          </p:cNvSpPr>
          <p:nvPr>
            <p:ph idx="11"/>
          </p:nvPr>
        </p:nvSpPr>
        <p:spPr>
          <a:xfrm>
            <a:off x="454026" y="1207770"/>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marL="256032" marR="0" lvl="0" indent="-265176" algn="l" defTabSz="4572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2"/>
          </p:nvPr>
        </p:nvSpPr>
        <p:spPr>
          <a:xfrm>
            <a:off x="4696050" y="1215721"/>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206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4"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Text Placeholder 2"/>
          <p:cNvSpPr>
            <a:spLocks noGrp="1"/>
          </p:cNvSpPr>
          <p:nvPr>
            <p:ph type="body" idx="13"/>
          </p:nvPr>
        </p:nvSpPr>
        <p:spPr>
          <a:xfrm>
            <a:off x="4683195"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10"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11"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M. Verzocchi | FD2-VD Services on top of the cryostat</a:t>
            </a:r>
          </a:p>
        </p:txBody>
      </p:sp>
      <p:sp>
        <p:nvSpPr>
          <p:cNvPr id="12"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6" name="Content Placeholder 2"/>
          <p:cNvSpPr>
            <a:spLocks noGrp="1"/>
          </p:cNvSpPr>
          <p:nvPr>
            <p:ph idx="11"/>
          </p:nvPr>
        </p:nvSpPr>
        <p:spPr>
          <a:xfrm>
            <a:off x="470059"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idx="14"/>
          </p:nvPr>
        </p:nvSpPr>
        <p:spPr>
          <a:xfrm>
            <a:off x="4696050"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962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457200" y="1238250"/>
            <a:ext cx="8229600" cy="5009097"/>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15"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7"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8"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M. Verzocchi | FD2-VD Services on top of the cryostat</a:t>
            </a:r>
          </a:p>
        </p:txBody>
      </p:sp>
      <p:sp>
        <p:nvSpPr>
          <p:cNvPr id="9"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5078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9144000" cy="6237106"/>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6"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7"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M. Verzocchi | FD2-VD Services on top of the cryostat</a:t>
            </a:r>
          </a:p>
        </p:txBody>
      </p:sp>
      <p:sp>
        <p:nvSpPr>
          <p:cNvPr id="9"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345808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457204" y="5340612"/>
            <a:ext cx="3017520" cy="915332"/>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3716338" y="1208366"/>
            <a:ext cx="4959767" cy="5047578"/>
          </a:xfrm>
          <a:prstGeom prst="rect">
            <a:avLst/>
          </a:prstGeom>
        </p:spPr>
        <p:txBody>
          <a:bodyPr vert="horz" lIns="0" rIns="0"/>
          <a:lstStyle>
            <a:lvl1pPr marL="0" indent="0">
              <a:buFontTx/>
              <a:buNone/>
              <a:defRPr>
                <a:solidFill>
                  <a:srgbClr val="3C5A77"/>
                </a:solidFill>
                <a:latin typeface="Helvetica"/>
              </a:defRPr>
            </a:lvl1pPr>
          </a:lstStyle>
          <a:p>
            <a:pPr lvl="0"/>
            <a:endParaRPr lang="en-US" noProof="0" dirty="0"/>
          </a:p>
        </p:txBody>
      </p:sp>
      <p:sp>
        <p:nvSpPr>
          <p:cNvPr id="2"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endParaRPr lang="en-US" dirty="0"/>
          </a:p>
        </p:txBody>
      </p:sp>
      <p:sp>
        <p:nvSpPr>
          <p:cNvPr id="9"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10"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M. Verzocchi | FD2-VD Services on top of the cryostat</a:t>
            </a:r>
          </a:p>
        </p:txBody>
      </p:sp>
      <p:sp>
        <p:nvSpPr>
          <p:cNvPr id="12"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3" name="Content Placeholder 2"/>
          <p:cNvSpPr>
            <a:spLocks noGrp="1"/>
          </p:cNvSpPr>
          <p:nvPr>
            <p:ph idx="16"/>
          </p:nvPr>
        </p:nvSpPr>
        <p:spPr>
          <a:xfrm>
            <a:off x="470059" y="1206941"/>
            <a:ext cx="3004665" cy="404697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54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4025" y="1227137"/>
            <a:ext cx="8229600" cy="4487650"/>
          </a:xfrm>
          <a:prstGeom prst="rect">
            <a:avLst/>
          </a:prstGeom>
        </p:spPr>
        <p:txBody>
          <a:bodyPr lIns="0" rIns="0"/>
          <a:lstStyle>
            <a:lvl1pPr marL="0" indent="0">
              <a:buNone/>
              <a:defRPr sz="3200">
                <a:solidFill>
                  <a:srgbClr val="3C5A77"/>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2" name="Text Placeholder 2"/>
          <p:cNvSpPr>
            <a:spLocks noGrp="1"/>
          </p:cNvSpPr>
          <p:nvPr>
            <p:ph type="body" idx="11"/>
          </p:nvPr>
        </p:nvSpPr>
        <p:spPr>
          <a:xfrm>
            <a:off x="457204" y="5839748"/>
            <a:ext cx="8229596" cy="439738"/>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 name="Title 1"/>
          <p:cNvSpPr>
            <a:spLocks noGrp="1"/>
          </p:cNvSpPr>
          <p:nvPr>
            <p:ph type="title"/>
          </p:nvPr>
        </p:nvSpPr>
        <p:spPr>
          <a:xfrm>
            <a:off x="457204" y="458988"/>
            <a:ext cx="8229600" cy="7019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M. Verzocchi | FD2-VD Services on top of the cryostat</a:t>
            </a:r>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4124122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4.png"/><Relationship Id="rId4" Type="http://schemas.openxmlformats.org/officeDocument/2006/relationships/slideLayout" Target="../slideLayouts/slideLayout5.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p:nvCxnSpPr>
        <p:spPr>
          <a:xfrm>
            <a:off x="457200" y="5760720"/>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57200" y="472239"/>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7323082" y="5953373"/>
            <a:ext cx="1370067" cy="578035"/>
          </a:xfrm>
          <a:prstGeom prst="rect">
            <a:avLst/>
          </a:prstGeom>
        </p:spPr>
      </p:pic>
      <p:grpSp>
        <p:nvGrpSpPr>
          <p:cNvPr id="3" name="Group 2"/>
          <p:cNvGrpSpPr/>
          <p:nvPr userDrawn="1"/>
        </p:nvGrpSpPr>
        <p:grpSpPr>
          <a:xfrm>
            <a:off x="5095044" y="240226"/>
            <a:ext cx="3598105" cy="199542"/>
            <a:chOff x="5136243" y="672026"/>
            <a:chExt cx="3598105" cy="199542"/>
          </a:xfrm>
        </p:grpSpPr>
        <p:pic>
          <p:nvPicPr>
            <p:cNvPr id="9" name="Picture 8"/>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136243" y="682088"/>
              <a:ext cx="1690006" cy="189480"/>
            </a:xfrm>
            <a:prstGeom prst="rect">
              <a:avLst/>
            </a:prstGeom>
          </p:spPr>
        </p:pic>
        <p:pic>
          <p:nvPicPr>
            <p:cNvPr id="10" name="Picture 9"/>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6847491" y="672026"/>
              <a:ext cx="1886857" cy="189480"/>
            </a:xfrm>
            <a:prstGeom prst="rect">
              <a:avLst/>
            </a:prstGeom>
          </p:spPr>
        </p:pic>
      </p:grpSp>
    </p:spTree>
  </p:cSld>
  <p:clrMap bg1="lt1" tx1="dk1" bg2="lt2" tx2="dk2" accent1="accent1" accent2="accent2" accent3="accent3" accent4="accent4" accent5="accent5" accent6="accent6" hlink="hlink" folHlink="folHlink"/>
  <p:sldLayoutIdLst>
    <p:sldLayoutId id="2147483679" r:id="rId1"/>
  </p:sldLayoutIdLst>
  <p:hf hdr="0"/>
  <p:txStyles>
    <p:titleStyle>
      <a:lvl1pPr algn="ctr" defTabSz="457200" rtl="0" eaLnBrk="1" fontAlgn="base" hangingPunct="1">
        <a:spcBef>
          <a:spcPct val="0"/>
        </a:spcBef>
        <a:spcAft>
          <a:spcPct val="0"/>
        </a:spcAft>
        <a:defRPr sz="4400" kern="1200">
          <a:solidFill>
            <a:schemeClr val="tx1"/>
          </a:solidFill>
          <a:latin typeface="+mj-lt"/>
          <a:ea typeface="Geneva" charset="0"/>
          <a:cs typeface="Geneva" charset="0"/>
        </a:defRPr>
      </a:lvl1pPr>
      <a:lvl2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2pPr>
      <a:lvl3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3pPr>
      <a:lvl4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4pPr>
      <a:lvl5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5pPr>
      <a:lvl6pPr marL="4572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6pPr>
      <a:lvl7pPr marL="9144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7pPr>
      <a:lvl8pPr marL="13716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8pPr>
      <a:lvl9pPr marL="18288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5" name="Footer Placeholder 4"/>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M. Verzocchi | FD2-VD Services on top of the cryostat</a:t>
            </a:r>
            <a:endParaRPr lang="en-GB" dirty="0"/>
          </a:p>
        </p:txBody>
      </p:sp>
      <p:sp>
        <p:nvSpPr>
          <p:cNvPr id="6"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cxnSp>
        <p:nvCxnSpPr>
          <p:cNvPr id="7" name="Straight Connector 6"/>
          <p:cNvCxnSpPr/>
          <p:nvPr/>
        </p:nvCxnSpPr>
        <p:spPr>
          <a:xfrm>
            <a:off x="457200" y="6357635"/>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9" cstate="print">
            <a:extLst>
              <a:ext uri="{28A0092B-C50C-407E-A947-70E740481C1C}">
                <a14:useLocalDpi xmlns:a14="http://schemas.microsoft.com/office/drawing/2010/main"/>
              </a:ext>
            </a:extLst>
          </a:blip>
          <a:srcRect/>
          <a:stretch/>
        </p:blipFill>
        <p:spPr>
          <a:xfrm>
            <a:off x="8131175" y="6489520"/>
            <a:ext cx="561974" cy="237098"/>
          </a:xfrm>
          <a:prstGeom prst="rect">
            <a:avLst/>
          </a:prstGeom>
        </p:spPr>
      </p:pic>
      <p:pic>
        <p:nvPicPr>
          <p:cNvPr id="2050" name="Picture 2" descr="http://www.fnal.gov/faw/designstandards/filesfordownload/FNAL-Logo-NAL-Blue.png">
            <a:extLst>
              <a:ext uri="{FF2B5EF4-FFF2-40B4-BE49-F238E27FC236}">
                <a16:creationId xmlns:a16="http://schemas.microsoft.com/office/drawing/2014/main" id="{3E547273-4979-4377-AEE2-D06AF3637801}"/>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862482" y="6502402"/>
            <a:ext cx="1101069" cy="20811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686" r:id="rId7"/>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edms.cern.ch/document/240109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edms.cern.ch/document/242905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FD2-VD Bottom CRP Electronics CDR:</a:t>
            </a:r>
            <a:br>
              <a:rPr lang="en-GB" dirty="0"/>
            </a:br>
            <a:r>
              <a:rPr lang="en-GB" dirty="0"/>
              <a:t>Services on top of the cryostat</a:t>
            </a:r>
          </a:p>
        </p:txBody>
      </p:sp>
      <p:sp>
        <p:nvSpPr>
          <p:cNvPr id="5" name="Text Placeholder 4">
            <a:extLst>
              <a:ext uri="{FF2B5EF4-FFF2-40B4-BE49-F238E27FC236}">
                <a16:creationId xmlns:a16="http://schemas.microsoft.com/office/drawing/2014/main" id="{5A1FB029-BC96-4879-B53D-2889EC053EA0}"/>
              </a:ext>
            </a:extLst>
          </p:cNvPr>
          <p:cNvSpPr>
            <a:spLocks noGrp="1"/>
          </p:cNvSpPr>
          <p:nvPr>
            <p:ph type="body" sz="quarter" idx="10"/>
          </p:nvPr>
        </p:nvSpPr>
        <p:spPr/>
        <p:txBody>
          <a:bodyPr/>
          <a:lstStyle/>
          <a:p>
            <a:r>
              <a:rPr lang="en-US" dirty="0"/>
              <a:t>Marco Verzocchi</a:t>
            </a:r>
          </a:p>
          <a:p>
            <a:r>
              <a:rPr lang="en-US" dirty="0" err="1"/>
              <a:t>Fermilab</a:t>
            </a:r>
            <a:endParaRPr lang="en-US" dirty="0"/>
          </a:p>
          <a:p>
            <a:r>
              <a:rPr lang="en-US" dirty="0"/>
              <a:t>28 May 2021</a:t>
            </a:r>
          </a:p>
        </p:txBody>
      </p:sp>
    </p:spTree>
    <p:extLst>
      <p:ext uri="{BB962C8B-B14F-4D97-AF65-F5344CB8AC3E}">
        <p14:creationId xmlns:p14="http://schemas.microsoft.com/office/powerpoint/2010/main" val="1741762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Interface to DDSS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10</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360789" cy="5070302"/>
          </a:xfrm>
          <a:prstGeom prst="rect">
            <a:avLst/>
          </a:prstGeom>
        </p:spPr>
        <p:txBody>
          <a:bodyPr lIns="0" rIns="0">
            <a:normAutofit fontScale="92500" lnSpcReduction="10000"/>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Each WIB / PTC / WIENER PL506 / WIENER MPOD crate is connected to Slow Control system (DCS)</a:t>
            </a:r>
          </a:p>
          <a:p>
            <a:r>
              <a:rPr lang="en-US" sz="1800" dirty="0"/>
              <a:t>The power to the heaters and fans is under direct control of PLC system that is part of the DUNE Detector Safety System (DDSS)</a:t>
            </a:r>
          </a:p>
          <a:p>
            <a:r>
              <a:rPr lang="en-US" sz="1800" dirty="0"/>
              <a:t>PLC system provides interlock to low voltage power and bias voltages taking input from WIBs / PTCs / temperature and humidity sensors / other environmental inputs including cryogenic system</a:t>
            </a:r>
          </a:p>
          <a:p>
            <a:r>
              <a:rPr lang="en-US" sz="1800" dirty="0"/>
              <a:t>DDSS and DCS are interfaced</a:t>
            </a:r>
          </a:p>
          <a:p>
            <a:r>
              <a:rPr lang="en-US" sz="1800" dirty="0"/>
              <a:t>Full design of DDSS for FD1-HD available in </a:t>
            </a:r>
            <a:r>
              <a:rPr lang="en-US" sz="1800" dirty="0">
                <a:hlinkClick r:id="rId2"/>
              </a:rPr>
              <a:t>https://edms.cern.ch/document/2401090</a:t>
            </a:r>
            <a:r>
              <a:rPr lang="en-US" sz="1800" dirty="0"/>
              <a:t> including preliminary design of action matrix</a:t>
            </a:r>
          </a:p>
          <a:p>
            <a:r>
              <a:rPr lang="en-US" sz="1800" dirty="0"/>
              <a:t>Assume will use similar system for FD2-VD</a:t>
            </a:r>
          </a:p>
          <a:p>
            <a:r>
              <a:rPr lang="en-US" sz="1800" dirty="0"/>
              <a:t>Main feature is possibility of providing LV power / bias voltage interlock at the single CRP level entirely from PLC system, bypassing completely the DCS</a:t>
            </a:r>
          </a:p>
          <a:p>
            <a:r>
              <a:rPr lang="en-US" sz="1800" dirty="0"/>
              <a:t>PLC panes in 17+4 racks, plus central DDSS panel connected through RJ45 cable loop (running </a:t>
            </a:r>
            <a:r>
              <a:rPr lang="en-US" sz="1800" dirty="0" err="1"/>
              <a:t>EtherCAT</a:t>
            </a:r>
            <a:r>
              <a:rPr lang="en-US" sz="1800" dirty="0"/>
              <a:t> protocol)</a:t>
            </a:r>
            <a:endParaRPr lang="en-US" sz="1400" dirty="0"/>
          </a:p>
          <a:p>
            <a:pPr lvl="1"/>
            <a:endParaRPr lang="en-US" sz="1600" dirty="0"/>
          </a:p>
          <a:p>
            <a:pPr lvl="1"/>
            <a:endParaRPr lang="en-US" sz="1400" dirty="0"/>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2761164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Design Maturity (</a:t>
            </a:r>
            <a:r>
              <a:rPr lang="en-US" dirty="0" err="1"/>
              <a:t>i</a:t>
            </a:r>
            <a:r>
              <a:rPr lang="en-US" dirty="0"/>
              <a:t>)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11</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360789" cy="5070302"/>
          </a:xfrm>
          <a:prstGeom prst="rect">
            <a:avLst/>
          </a:prstGeom>
        </p:spPr>
        <p:txBody>
          <a:bodyPr lIns="0" rIns="0">
            <a:normAutofit lnSpcReduction="10000"/>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The design discussed in the previous slides is identical to the design of the services on top of the cryostat for FD1-HD</a:t>
            </a:r>
          </a:p>
          <a:p>
            <a:r>
              <a:rPr lang="en-US" sz="1800" dirty="0"/>
              <a:t>Warm Interface Electronics Crate</a:t>
            </a:r>
          </a:p>
          <a:p>
            <a:pPr lvl="1"/>
            <a:r>
              <a:rPr lang="en-US" sz="1600" dirty="0"/>
              <a:t>Design unchanged since </a:t>
            </a:r>
            <a:r>
              <a:rPr lang="en-US" sz="1600" dirty="0" err="1"/>
              <a:t>ProtoDUNE</a:t>
            </a:r>
            <a:r>
              <a:rPr lang="en-US" sz="1600" dirty="0"/>
              <a:t>, was already designed with the possibility of having 6 WIBs instead of 5 </a:t>
            </a:r>
          </a:p>
          <a:p>
            <a:r>
              <a:rPr lang="en-US" sz="1800" dirty="0"/>
              <a:t>Warm Interface Board</a:t>
            </a:r>
          </a:p>
          <a:p>
            <a:pPr lvl="1"/>
            <a:r>
              <a:rPr lang="en-US" sz="1600" dirty="0"/>
              <a:t>First DUNE prototype fabricated and in use in various test stands (40% APA prototype at BNL, ICEBERG at Fermilab)</a:t>
            </a:r>
          </a:p>
          <a:p>
            <a:pPr lvl="1"/>
            <a:r>
              <a:rPr lang="en-US" sz="1600" dirty="0"/>
              <a:t>Collecting requirements for design changes for second DUNE prototype (simplified power distribution scheme once ASIC selection official, increase monitoring capabilities, I2C interface with PTC via backplane, add RJ45 connection for Slow Control, add precision DAC for front-end calibration, change connectors and cables between WIB and FEMBs) </a:t>
            </a:r>
          </a:p>
          <a:p>
            <a:pPr lvl="1"/>
            <a:r>
              <a:rPr lang="en-US" sz="1600" dirty="0"/>
              <a:t>New prototype to become available this Winter, to be used in </a:t>
            </a:r>
            <a:r>
              <a:rPr lang="en-US" sz="1600" dirty="0" err="1"/>
              <a:t>ProtoDUNE</a:t>
            </a:r>
            <a:r>
              <a:rPr lang="en-US" sz="1600" dirty="0"/>
              <a:t>-HD-II</a:t>
            </a:r>
          </a:p>
          <a:p>
            <a:pPr lvl="1"/>
            <a:r>
              <a:rPr lang="en-US" sz="1600" dirty="0"/>
              <a:t>Firmware / software development for WIB in progress, development plan being finalized, first successful test in ICEBERG with readout of 10 FEMBs via FELIX</a:t>
            </a:r>
            <a:endParaRPr lang="en-US" sz="1200" dirty="0"/>
          </a:p>
          <a:p>
            <a:pPr lvl="1"/>
            <a:endParaRPr lang="en-US" sz="1600" dirty="0"/>
          </a:p>
          <a:p>
            <a:pPr lvl="1"/>
            <a:endParaRPr lang="en-US" sz="1400" dirty="0"/>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2503768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Design Maturity (ii)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12</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360789" cy="5070302"/>
          </a:xfrm>
          <a:prstGeom prst="rect">
            <a:avLst/>
          </a:prstGeom>
        </p:spPr>
        <p:txBody>
          <a:bodyPr lIns="0" rIns="0">
            <a:normAutofit lnSpcReduction="10000"/>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Power and Timing Card (PTC)</a:t>
            </a:r>
          </a:p>
          <a:p>
            <a:pPr lvl="1"/>
            <a:r>
              <a:rPr lang="en-US" sz="1600" dirty="0"/>
              <a:t>We are planning to have a completely new PTC for </a:t>
            </a:r>
            <a:r>
              <a:rPr lang="en-US" sz="1600" dirty="0" err="1"/>
              <a:t>ProtoDUNE</a:t>
            </a:r>
            <a:r>
              <a:rPr lang="en-US" sz="1600" dirty="0"/>
              <a:t>-HD-I</a:t>
            </a:r>
          </a:p>
          <a:p>
            <a:pPr lvl="1"/>
            <a:r>
              <a:rPr lang="en-US" sz="1600" dirty="0"/>
              <a:t>May not be ready on day 1, designed to be backward compatible with currently available PTC</a:t>
            </a:r>
          </a:p>
          <a:p>
            <a:pPr lvl="1"/>
            <a:r>
              <a:rPr lang="en-US" sz="1600" dirty="0"/>
              <a:t>Add FPGA on the PTC, capability of turning on/off and monitoring remotely (Slow Control) every individual WIB (done via dip switches in </a:t>
            </a:r>
            <a:r>
              <a:rPr lang="en-US" sz="1600" dirty="0" err="1"/>
              <a:t>ProtoDUNE</a:t>
            </a:r>
            <a:r>
              <a:rPr lang="en-US" sz="1600" dirty="0"/>
              <a:t>)</a:t>
            </a:r>
          </a:p>
          <a:p>
            <a:pPr lvl="1"/>
            <a:r>
              <a:rPr lang="en-US" sz="1600" dirty="0"/>
              <a:t>Add communication via I2C between PTC and WIB, allows for transmission of FEMB status from WIBs to PLC and interlocks from PLC to WIBs</a:t>
            </a:r>
          </a:p>
          <a:p>
            <a:pPr lvl="1"/>
            <a:r>
              <a:rPr lang="en-US" sz="1600" dirty="0"/>
              <a:t>Not a major redesign of the PTC</a:t>
            </a:r>
          </a:p>
          <a:p>
            <a:r>
              <a:rPr lang="en-US" sz="1800" dirty="0"/>
              <a:t>Interface with DUNE Detector Safety System</a:t>
            </a:r>
          </a:p>
          <a:p>
            <a:pPr lvl="1"/>
            <a:r>
              <a:rPr lang="en-US" sz="1600" dirty="0"/>
              <a:t>Designed, needs prototyping at ICEBERG, deployment at </a:t>
            </a:r>
            <a:r>
              <a:rPr lang="en-US" sz="1600" dirty="0" err="1"/>
              <a:t>ProtoDUNE</a:t>
            </a:r>
            <a:r>
              <a:rPr lang="en-US" sz="1600" dirty="0"/>
              <a:t>-HD-II </a:t>
            </a:r>
            <a:endParaRPr lang="en-US" sz="1000" dirty="0"/>
          </a:p>
          <a:p>
            <a:pPr lvl="1"/>
            <a:endParaRPr lang="en-US" sz="1600" dirty="0"/>
          </a:p>
          <a:p>
            <a:r>
              <a:rPr lang="en-US" sz="1800" dirty="0"/>
              <a:t>Prototyping plan: it is called </a:t>
            </a:r>
            <a:r>
              <a:rPr lang="en-US" sz="1800" dirty="0" err="1"/>
              <a:t>ProtoDUNE</a:t>
            </a:r>
            <a:r>
              <a:rPr lang="en-US" sz="1800" dirty="0"/>
              <a:t>-HD-II</a:t>
            </a:r>
          </a:p>
          <a:p>
            <a:pPr lvl="1"/>
            <a:r>
              <a:rPr lang="en-US" sz="1600" dirty="0"/>
              <a:t>For 2022 tests in the NP02 cold box and for </a:t>
            </a:r>
            <a:r>
              <a:rPr lang="en-US" sz="1600" dirty="0" err="1"/>
              <a:t>ProtoDUNE</a:t>
            </a:r>
            <a:r>
              <a:rPr lang="en-US" sz="1600" dirty="0"/>
              <a:t>-VD we will use the same components that are going to be installed in </a:t>
            </a:r>
            <a:r>
              <a:rPr lang="en-US" sz="1600" dirty="0" err="1"/>
              <a:t>ProtoDUNE</a:t>
            </a:r>
            <a:r>
              <a:rPr lang="en-US" sz="1600" dirty="0"/>
              <a:t>-HD-II</a:t>
            </a:r>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40115199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Differences between HD and VD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13</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360789" cy="5070302"/>
          </a:xfrm>
          <a:prstGeom prst="rect">
            <a:avLst/>
          </a:prstGeom>
        </p:spPr>
        <p:txBody>
          <a:bodyPr lIns="0" rIns="0">
            <a:normAutofit fontScale="92500" lnSpcReduction="10000"/>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u="sng" dirty="0"/>
              <a:t>One difference identified so far between FD1-HD and FD2-VD</a:t>
            </a:r>
          </a:p>
          <a:p>
            <a:r>
              <a:rPr lang="en-US" sz="1800" dirty="0"/>
              <a:t>We have agreed ~1 year ago with DAQ consortium to send the data from each FEMB in the following order:</a:t>
            </a:r>
          </a:p>
          <a:p>
            <a:pPr lvl="1"/>
            <a:r>
              <a:rPr lang="en-US" sz="1600" dirty="0"/>
              <a:t>All collection wires</a:t>
            </a:r>
          </a:p>
          <a:p>
            <a:pPr lvl="1"/>
            <a:r>
              <a:rPr lang="en-US" sz="1600" dirty="0"/>
              <a:t>Induction wires from plane 1</a:t>
            </a:r>
          </a:p>
          <a:p>
            <a:pPr lvl="1"/>
            <a:r>
              <a:rPr lang="en-US" sz="1600" dirty="0"/>
              <a:t>Induction wires from plane 2</a:t>
            </a:r>
          </a:p>
          <a:p>
            <a:r>
              <a:rPr lang="en-US" sz="1800" dirty="0"/>
              <a:t>This removes one step on the FELIX side, data from collection wires directly available at the input of the trigger decision module (no channel reordering needed)</a:t>
            </a:r>
          </a:p>
          <a:p>
            <a:r>
              <a:rPr lang="en-US" sz="1800" dirty="0"/>
              <a:t>We will need to modify the channel map in the WIB firmware to do the same thing for FD2-VD</a:t>
            </a:r>
          </a:p>
          <a:p>
            <a:r>
              <a:rPr lang="en-US" sz="1800" dirty="0"/>
              <a:t>Need to change both firmware on the WIB side, software on the FELIX side</a:t>
            </a:r>
          </a:p>
          <a:p>
            <a:r>
              <a:rPr lang="en-US" sz="1800" dirty="0"/>
              <a:t>Does it make sense to maintain 2 different WIB firmware versions (one block is different, all the rest is identical) on top of 2 different trigger software versions (different detector geometry) ?</a:t>
            </a:r>
          </a:p>
          <a:p>
            <a:r>
              <a:rPr lang="en-US" sz="1800" dirty="0"/>
              <a:t>Should we consider reversing the channel mapping decision ?</a:t>
            </a:r>
          </a:p>
          <a:p>
            <a:endParaRPr lang="en-US" sz="800" dirty="0"/>
          </a:p>
          <a:p>
            <a:pPr lvl="1"/>
            <a:endParaRPr lang="en-US" sz="1600" dirty="0"/>
          </a:p>
          <a:p>
            <a:pPr lvl="1"/>
            <a:endParaRPr lang="en-US" sz="1400" dirty="0"/>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40818420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What else could be different ? (</a:t>
            </a:r>
            <a:r>
              <a:rPr lang="en-US" dirty="0" err="1"/>
              <a:t>i</a:t>
            </a:r>
            <a:r>
              <a:rPr lang="en-US" dirty="0"/>
              <a:t>)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14</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360789" cy="5070302"/>
          </a:xfrm>
          <a:prstGeom prst="rect">
            <a:avLst/>
          </a:prstGeom>
        </p:spPr>
        <p:txBody>
          <a:bodyPr lIns="0" rIns="0">
            <a:normAutofit/>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Timing in FD2-HD:</a:t>
            </a:r>
          </a:p>
          <a:p>
            <a:pPr lvl="1"/>
            <a:r>
              <a:rPr lang="en-US" sz="1600" dirty="0"/>
              <a:t>Top CRP electronics uses White Rabbit for the timing distribution (125 MHz)</a:t>
            </a:r>
          </a:p>
          <a:p>
            <a:pPr lvl="1"/>
            <a:r>
              <a:rPr lang="en-US" sz="1600" dirty="0"/>
              <a:t>Bottom CRP electronics uses 62.5 MHz clock to sample the signals on the strips of the anode planes</a:t>
            </a:r>
          </a:p>
          <a:p>
            <a:pPr lvl="1"/>
            <a:r>
              <a:rPr lang="en-US" sz="1600" dirty="0"/>
              <a:t>Different timing end point, current WIB hardware does not have all the components required to operate as White Rabbit end point</a:t>
            </a:r>
          </a:p>
          <a:p>
            <a:pPr lvl="1"/>
            <a:r>
              <a:rPr lang="en-US" sz="1600" dirty="0"/>
              <a:t>TPC Electronics consortium does not want to have 2 different versions of hardware and firmware</a:t>
            </a:r>
          </a:p>
          <a:p>
            <a:pPr lvl="1"/>
            <a:r>
              <a:rPr lang="en-US" sz="1600" dirty="0"/>
              <a:t>Decision on what timing system to be used for FD2-VD and where the conversion between White Rabbit and the Bristol timing system takes place (and in which direction) to be taken as soon as possible (may influence design of detector components)</a:t>
            </a:r>
          </a:p>
          <a:p>
            <a:endParaRPr lang="en-US" sz="800" dirty="0"/>
          </a:p>
          <a:p>
            <a:pPr lvl="1"/>
            <a:endParaRPr lang="en-US" sz="1600" dirty="0"/>
          </a:p>
          <a:p>
            <a:pPr lvl="1"/>
            <a:endParaRPr lang="en-US" sz="1400" dirty="0"/>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752104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What else could be different ? (ii)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15</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360789" cy="5070302"/>
          </a:xfrm>
          <a:prstGeom prst="rect">
            <a:avLst/>
          </a:prstGeom>
        </p:spPr>
        <p:txBody>
          <a:bodyPr lIns="0" rIns="0">
            <a:normAutofit lnSpcReduction="10000"/>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Bias voltage / low voltage supplies</a:t>
            </a:r>
          </a:p>
          <a:p>
            <a:pPr lvl="1"/>
            <a:r>
              <a:rPr lang="en-US" sz="1600" dirty="0"/>
              <a:t>Does it make sense to have different LV supplies for bottom and top CRP electronics ?</a:t>
            </a:r>
          </a:p>
          <a:p>
            <a:pPr lvl="1"/>
            <a:r>
              <a:rPr lang="en-US" sz="1600" dirty="0"/>
              <a:t>To have different bias voltage supplies for bottom/top anode planes ?</a:t>
            </a:r>
          </a:p>
          <a:p>
            <a:r>
              <a:rPr lang="en-US" sz="1800" dirty="0"/>
              <a:t>Design of LV/bias voltage supplies for bottom CRP electronics / anode planes heavily influenced by desire to have hardware interlocks at the CRP level</a:t>
            </a:r>
          </a:p>
          <a:p>
            <a:pPr lvl="1"/>
            <a:r>
              <a:rPr lang="en-US" sz="1600" dirty="0"/>
              <a:t>CAEN bias voltage supplies are cheaper, but cannot provide hardware interlock at the CRP level</a:t>
            </a:r>
          </a:p>
          <a:p>
            <a:pPr lvl="1"/>
            <a:r>
              <a:rPr lang="en-US" sz="1600" dirty="0"/>
              <a:t>WIENER MPOD provide adequate noise suppression for bottom CRP electronics, would have to test other supplies to check whether in the end the noise level is the same</a:t>
            </a:r>
          </a:p>
          <a:p>
            <a:r>
              <a:rPr lang="en-US" sz="1800" dirty="0"/>
              <a:t>Any other design change (readout architecture) requires a significant redesign of WIEC/WIB/PTC with corresponding cost increases / risks </a:t>
            </a:r>
          </a:p>
          <a:p>
            <a:pPr lvl="1"/>
            <a:endParaRPr lang="en-US" sz="1600" dirty="0"/>
          </a:p>
          <a:p>
            <a:r>
              <a:rPr lang="en-US" sz="1800" u="sng" dirty="0"/>
              <a:t>The preference of the TPC electronics consortium is to keep the differences between FD1-HD and FD2-VD as small as possible and not to change the current design</a:t>
            </a:r>
          </a:p>
          <a:p>
            <a:pPr lvl="1"/>
            <a:endParaRPr lang="en-US" sz="1600" dirty="0"/>
          </a:p>
          <a:p>
            <a:pPr lvl="1"/>
            <a:endParaRPr lang="en-US" sz="1400" dirty="0"/>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2290374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Conclusions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16</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360789" cy="5070302"/>
          </a:xfrm>
          <a:prstGeom prst="rect">
            <a:avLst/>
          </a:prstGeom>
        </p:spPr>
        <p:txBody>
          <a:bodyPr lIns="0" rIns="0">
            <a:normAutofit lnSpcReduction="10000"/>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As for the rest of the bottom CRP electronics the plan for the services on top of the cryostat (warm interface electronics crates with WIBs/PTCs), power and bias voltage distribution, interface with the DUNE detector safety system, cable and fiber plant is to keep the design changes to a minimum</a:t>
            </a:r>
          </a:p>
          <a:p>
            <a:r>
              <a:rPr lang="en-US" sz="1800" dirty="0"/>
              <a:t>Prototyping: use the same components planned for </a:t>
            </a:r>
            <a:r>
              <a:rPr lang="en-US" sz="1800" dirty="0" err="1"/>
              <a:t>ProtoDUNE</a:t>
            </a:r>
            <a:r>
              <a:rPr lang="en-US" sz="1800" dirty="0"/>
              <a:t>-HD-II for all NP02 cold box tests in 2022 and for </a:t>
            </a:r>
            <a:r>
              <a:rPr lang="en-US" sz="1800" dirty="0" err="1"/>
              <a:t>ProtoDUNE</a:t>
            </a:r>
            <a:r>
              <a:rPr lang="en-US" sz="1800" dirty="0"/>
              <a:t>-VD run in 2023</a:t>
            </a:r>
          </a:p>
          <a:p>
            <a:r>
              <a:rPr lang="en-US" sz="1800" dirty="0"/>
              <a:t>So far identified need to modify one firmware block (channel map) in the WIB firmware</a:t>
            </a:r>
          </a:p>
          <a:p>
            <a:r>
              <a:rPr lang="en-US" sz="1800" dirty="0"/>
              <a:t>Need to demonstrate that we can fit cables for 64 FEMBs in one crossing tube</a:t>
            </a:r>
          </a:p>
          <a:p>
            <a:r>
              <a:rPr lang="en-US" sz="1800" dirty="0"/>
              <a:t>Decisions needed on </a:t>
            </a:r>
          </a:p>
          <a:p>
            <a:pPr lvl="1"/>
            <a:r>
              <a:rPr lang="en-US" sz="1600" dirty="0"/>
              <a:t>Granularity of bias voltages (per CRP ? Per CRU ?)</a:t>
            </a:r>
          </a:p>
          <a:p>
            <a:pPr lvl="1"/>
            <a:r>
              <a:rPr lang="en-US" sz="1600" dirty="0"/>
              <a:t>Timing distribution (top CRP electronics uses White Rabbit)</a:t>
            </a:r>
          </a:p>
          <a:p>
            <a:pPr lvl="1"/>
            <a:r>
              <a:rPr lang="en-US" sz="1600" dirty="0"/>
              <a:t>Use common system for bias voltage distribution to top CRP ?</a:t>
            </a:r>
          </a:p>
          <a:p>
            <a:pPr lvl="1"/>
            <a:r>
              <a:rPr lang="en-US" sz="1600" dirty="0"/>
              <a:t>Use common system for LV power distribution ?</a:t>
            </a:r>
          </a:p>
          <a:p>
            <a:pPr lvl="1"/>
            <a:r>
              <a:rPr lang="en-US" sz="1600" dirty="0"/>
              <a:t>More in the next presentation</a:t>
            </a:r>
            <a:endParaRPr lang="en-US" sz="1400" dirty="0"/>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3916204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Contents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p:txBody>
          <a:bodyPr>
            <a:normAutofit fontScale="92500" lnSpcReduction="20000"/>
          </a:bodyPr>
          <a:lstStyle/>
          <a:p>
            <a:r>
              <a:rPr lang="en-US" dirty="0"/>
              <a:t>Warm Interface Crates, WIBs, PTCs</a:t>
            </a:r>
          </a:p>
          <a:p>
            <a:r>
              <a:rPr lang="en-US" dirty="0"/>
              <a:t>Power and bias voltage distribution system</a:t>
            </a:r>
          </a:p>
          <a:p>
            <a:r>
              <a:rPr lang="en-US" dirty="0"/>
              <a:t>Cable and fiber plant on top of the cryostat</a:t>
            </a:r>
          </a:p>
          <a:p>
            <a:r>
              <a:rPr lang="en-US" dirty="0"/>
              <a:t>Interface to the DUNE detector safety system</a:t>
            </a:r>
          </a:p>
          <a:p>
            <a:endParaRPr lang="en-US" dirty="0"/>
          </a:p>
          <a:p>
            <a:r>
              <a:rPr lang="en-US" dirty="0"/>
              <a:t>Will discuss only detector option with 3-views (baseline)</a:t>
            </a:r>
          </a:p>
          <a:p>
            <a:r>
              <a:rPr lang="en-US" dirty="0"/>
              <a:t>Intention: keep design changes relative to FD1-HD to a minimum</a:t>
            </a:r>
          </a:p>
          <a:p>
            <a:pPr lvl="1"/>
            <a:r>
              <a:rPr lang="en-US" dirty="0"/>
              <a:t>So far identified one necessary design change in the WIB firmware </a:t>
            </a:r>
          </a:p>
          <a:p>
            <a:pPr lvl="1"/>
            <a:endParaRPr lang="en-US" dirty="0"/>
          </a:p>
          <a:p>
            <a:r>
              <a:rPr lang="en-US" dirty="0"/>
              <a:t>Next presentation (Interfaces) will discuss proposal to change detector granularity</a:t>
            </a:r>
          </a:p>
          <a:p>
            <a:pPr lvl="1"/>
            <a:r>
              <a:rPr lang="en-US" dirty="0"/>
              <a:t>This will have very little consequences on the detector design, just reduce count of components</a:t>
            </a:r>
          </a:p>
          <a:p>
            <a:pPr lvl="1"/>
            <a:endParaRPr lang="en-US" dirty="0"/>
          </a:p>
          <a:p>
            <a:pPr lvl="1"/>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2</a:t>
            </a:fld>
            <a:endParaRPr lang="en-US" dirty="0"/>
          </a:p>
        </p:txBody>
      </p:sp>
    </p:spTree>
    <p:extLst>
      <p:ext uri="{BB962C8B-B14F-4D97-AF65-F5344CB8AC3E}">
        <p14:creationId xmlns:p14="http://schemas.microsoft.com/office/powerpoint/2010/main" val="3218843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Numbers (</a:t>
            </a:r>
            <a:r>
              <a:rPr lang="en-US" dirty="0" err="1"/>
              <a:t>i</a:t>
            </a:r>
            <a:r>
              <a:rPr lang="en-US" dirty="0"/>
              <a:t>)	</a:t>
            </a:r>
          </a:p>
        </p:txBody>
      </p:sp>
      <p:sp>
        <p:nvSpPr>
          <p:cNvPr id="3" name="Content Placeholder 2">
            <a:extLst>
              <a:ext uri="{FF2B5EF4-FFF2-40B4-BE49-F238E27FC236}">
                <a16:creationId xmlns:a16="http://schemas.microsoft.com/office/drawing/2014/main" id="{95E066A8-6987-4313-A3A1-5911D8F9F6CF}"/>
              </a:ext>
            </a:extLst>
          </p:cNvPr>
          <p:cNvSpPr>
            <a:spLocks noGrp="1"/>
          </p:cNvSpPr>
          <p:nvPr>
            <p:ph idx="11"/>
          </p:nvPr>
        </p:nvSpPr>
        <p:spPr>
          <a:xfrm>
            <a:off x="454030" y="1207770"/>
            <a:ext cx="3745150" cy="5070302"/>
          </a:xfrm>
        </p:spPr>
        <p:txBody>
          <a:bodyPr>
            <a:normAutofit/>
          </a:bodyPr>
          <a:lstStyle/>
          <a:p>
            <a:r>
              <a:rPr lang="en-US" sz="1800" dirty="0"/>
              <a:t>If we assume the readout with 3 views there are</a:t>
            </a:r>
          </a:p>
          <a:p>
            <a:pPr lvl="1"/>
            <a:r>
              <a:rPr lang="en-US" sz="1600" dirty="0"/>
              <a:t>26 FEMBs per CRP, 80 CRP, i.e.  2,080 FEMBs</a:t>
            </a:r>
          </a:p>
          <a:p>
            <a:pPr lvl="1"/>
            <a:r>
              <a:rPr lang="en-US" sz="1600" dirty="0"/>
              <a:t>There are 3,200 readout channels on each CRP</a:t>
            </a:r>
          </a:p>
          <a:p>
            <a:pPr lvl="1"/>
            <a:r>
              <a:rPr lang="en-US" sz="1600" dirty="0"/>
              <a:t>13 FEMBs per CRU, 1,600 channels used out of 1,664</a:t>
            </a:r>
          </a:p>
          <a:p>
            <a:pPr lvl="1"/>
            <a:endParaRPr lang="en-US" dirty="0"/>
          </a:p>
          <a:p>
            <a:pPr lvl="1"/>
            <a:endParaRPr lang="en-US" dirty="0"/>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3</a:t>
            </a:fld>
            <a:endParaRPr lang="en-US" dirty="0"/>
          </a:p>
        </p:txBody>
      </p:sp>
      <p:pic>
        <p:nvPicPr>
          <p:cNvPr id="9" name="Picture 8">
            <a:extLst>
              <a:ext uri="{FF2B5EF4-FFF2-40B4-BE49-F238E27FC236}">
                <a16:creationId xmlns:a16="http://schemas.microsoft.com/office/drawing/2014/main" id="{604197F6-F074-430D-9180-EDFF8A29305A}"/>
              </a:ext>
            </a:extLst>
          </p:cNvPr>
          <p:cNvPicPr>
            <a:picLocks noChangeAspect="1"/>
          </p:cNvPicPr>
          <p:nvPr/>
        </p:nvPicPr>
        <p:blipFill>
          <a:blip r:embed="rId2"/>
          <a:stretch>
            <a:fillRect/>
          </a:stretch>
        </p:blipFill>
        <p:spPr>
          <a:xfrm>
            <a:off x="4472535" y="1121490"/>
            <a:ext cx="4671465" cy="2758679"/>
          </a:xfrm>
          <a:prstGeom prst="rect">
            <a:avLst/>
          </a:prstGeom>
        </p:spPr>
      </p:pic>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30" y="3892039"/>
            <a:ext cx="8488965" cy="5070302"/>
          </a:xfrm>
          <a:prstGeom prst="rect">
            <a:avLst/>
          </a:prstGeom>
        </p:spPr>
        <p:txBody>
          <a:bodyPr lIns="0" rIns="0">
            <a:normAutofit/>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With 2,080 FEMBs need 520 warm interface boards (WIBs)</a:t>
            </a:r>
          </a:p>
          <a:p>
            <a:r>
              <a:rPr lang="en-US" sz="1800" dirty="0"/>
              <a:t>This translates into 100 warm interface electronics crates (WIECs)</a:t>
            </a:r>
          </a:p>
          <a:p>
            <a:pPr lvl="1"/>
            <a:r>
              <a:rPr lang="en-US" sz="1600" dirty="0"/>
              <a:t>80 WIECs with 5 WIBs + 1 PTC each (400 WIBs, 80 PTCs)</a:t>
            </a:r>
          </a:p>
          <a:p>
            <a:pPr lvl="1"/>
            <a:r>
              <a:rPr lang="en-US" sz="1600" dirty="0"/>
              <a:t>20 WIECs with 6 WIBs + 1 PTC each (120 WIBs, 20 PTCs)</a:t>
            </a:r>
          </a:p>
          <a:p>
            <a:r>
              <a:rPr lang="en-US" sz="1800" dirty="0"/>
              <a:t>WIEC, WIB, PTC designs identical to FD1-HD</a:t>
            </a:r>
          </a:p>
          <a:p>
            <a:r>
              <a:rPr lang="en-US" sz="1800" dirty="0"/>
              <a:t>We should revisit these assumptions in the next presentation</a:t>
            </a:r>
          </a:p>
          <a:p>
            <a:pPr lvl="1"/>
            <a:endParaRPr lang="en-US" dirty="0"/>
          </a:p>
          <a:p>
            <a:pPr lvl="1"/>
            <a:endParaRPr lang="en-US" dirty="0"/>
          </a:p>
        </p:txBody>
      </p:sp>
    </p:spTree>
    <p:extLst>
      <p:ext uri="{BB962C8B-B14F-4D97-AF65-F5344CB8AC3E}">
        <p14:creationId xmlns:p14="http://schemas.microsoft.com/office/powerpoint/2010/main" val="1624585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Numbers (ii)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4</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381679" y="3576772"/>
            <a:ext cx="8488965" cy="5070302"/>
          </a:xfrm>
          <a:prstGeom prst="rect">
            <a:avLst/>
          </a:prstGeom>
        </p:spPr>
        <p:txBody>
          <a:bodyPr lIns="0" rIns="0">
            <a:normAutofit/>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To get to 80+20 WIECs:</a:t>
            </a:r>
          </a:p>
          <a:p>
            <a:r>
              <a:rPr lang="en-US" sz="1800" dirty="0"/>
              <a:t>Need 40 cryostat penetrations, same design as for FD1-HD (red dots in the figure)</a:t>
            </a:r>
          </a:p>
          <a:p>
            <a:pPr lvl="1"/>
            <a:r>
              <a:rPr lang="en-US" sz="1600" dirty="0"/>
              <a:t>20 cryostat penetrations with 2/3 flanges used, 40 WIECs total</a:t>
            </a:r>
          </a:p>
          <a:p>
            <a:pPr lvl="1"/>
            <a:r>
              <a:rPr lang="en-US" sz="1600" dirty="0"/>
              <a:t>20 cryostat penetrations with 3/3 flanges used, 60 WIECs total</a:t>
            </a:r>
          </a:p>
          <a:p>
            <a:pPr lvl="1"/>
            <a:r>
              <a:rPr lang="en-US" sz="1600" dirty="0"/>
              <a:t>Alternat 1 cryostat penetration with 2 WIECs with 1 cryostat penetration with 3 WIECs</a:t>
            </a:r>
          </a:p>
          <a:p>
            <a:r>
              <a:rPr lang="en-US" sz="1800" dirty="0"/>
              <a:t>Can the photon detector system use only 20 flanges total ?</a:t>
            </a:r>
          </a:p>
          <a:p>
            <a:endParaRPr lang="en-US" sz="2000" dirty="0"/>
          </a:p>
          <a:p>
            <a:endParaRPr lang="en-US" sz="2000" dirty="0"/>
          </a:p>
          <a:p>
            <a:pPr lvl="1"/>
            <a:endParaRPr lang="en-US" dirty="0"/>
          </a:p>
          <a:p>
            <a:pPr lvl="1"/>
            <a:endParaRPr lang="en-US" dirty="0"/>
          </a:p>
        </p:txBody>
      </p:sp>
      <p:pic>
        <p:nvPicPr>
          <p:cNvPr id="7" name="Picture 6">
            <a:extLst>
              <a:ext uri="{FF2B5EF4-FFF2-40B4-BE49-F238E27FC236}">
                <a16:creationId xmlns:a16="http://schemas.microsoft.com/office/drawing/2014/main" id="{221C6010-5FD9-4355-B8D1-ADFE507A005B}"/>
              </a:ext>
            </a:extLst>
          </p:cNvPr>
          <p:cNvPicPr>
            <a:picLocks noChangeAspect="1"/>
          </p:cNvPicPr>
          <p:nvPr/>
        </p:nvPicPr>
        <p:blipFill>
          <a:blip r:embed="rId2"/>
          <a:stretch>
            <a:fillRect/>
          </a:stretch>
        </p:blipFill>
        <p:spPr>
          <a:xfrm>
            <a:off x="157835" y="1257391"/>
            <a:ext cx="5963684" cy="2171610"/>
          </a:xfrm>
          <a:prstGeom prst="rect">
            <a:avLst/>
          </a:prstGeom>
        </p:spPr>
      </p:pic>
      <p:pic>
        <p:nvPicPr>
          <p:cNvPr id="12" name="Picture 11">
            <a:extLst>
              <a:ext uri="{FF2B5EF4-FFF2-40B4-BE49-F238E27FC236}">
                <a16:creationId xmlns:a16="http://schemas.microsoft.com/office/drawing/2014/main" id="{4049DC36-2492-4A5A-869B-CCBFA9C28CF5}"/>
              </a:ext>
            </a:extLst>
          </p:cNvPr>
          <p:cNvPicPr>
            <a:picLocks noChangeAspect="1"/>
          </p:cNvPicPr>
          <p:nvPr/>
        </p:nvPicPr>
        <p:blipFill>
          <a:blip r:embed="rId3"/>
          <a:stretch>
            <a:fillRect/>
          </a:stretch>
        </p:blipFill>
        <p:spPr>
          <a:xfrm>
            <a:off x="7582950" y="1109619"/>
            <a:ext cx="1574331" cy="1976571"/>
          </a:xfrm>
          <a:prstGeom prst="rect">
            <a:avLst/>
          </a:prstGeom>
        </p:spPr>
      </p:pic>
      <p:pic>
        <p:nvPicPr>
          <p:cNvPr id="13" name="Picture 12">
            <a:extLst>
              <a:ext uri="{FF2B5EF4-FFF2-40B4-BE49-F238E27FC236}">
                <a16:creationId xmlns:a16="http://schemas.microsoft.com/office/drawing/2014/main" id="{BB01EDB2-7771-4B7A-A91E-62EB52B35067}"/>
              </a:ext>
            </a:extLst>
          </p:cNvPr>
          <p:cNvPicPr>
            <a:picLocks noChangeAspect="1"/>
          </p:cNvPicPr>
          <p:nvPr/>
        </p:nvPicPr>
        <p:blipFill>
          <a:blip r:embed="rId4"/>
          <a:stretch>
            <a:fillRect/>
          </a:stretch>
        </p:blipFill>
        <p:spPr>
          <a:xfrm>
            <a:off x="6121519" y="1257391"/>
            <a:ext cx="1461431" cy="1828800"/>
          </a:xfrm>
          <a:prstGeom prst="rect">
            <a:avLst/>
          </a:prstGeom>
        </p:spPr>
      </p:pic>
    </p:spTree>
    <p:extLst>
      <p:ext uri="{BB962C8B-B14F-4D97-AF65-F5344CB8AC3E}">
        <p14:creationId xmlns:p14="http://schemas.microsoft.com/office/powerpoint/2010/main" val="3357763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Numbers (iii)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5</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488965" cy="5070302"/>
          </a:xfrm>
          <a:prstGeom prst="rect">
            <a:avLst/>
          </a:prstGeom>
        </p:spPr>
        <p:txBody>
          <a:bodyPr lIns="0" rIns="0">
            <a:normAutofit/>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Bottom CRP electronics maintain responsibility for distributing bias voltage to bottom CRP and to field cage termination electrodes</a:t>
            </a:r>
          </a:p>
          <a:p>
            <a:pPr lvl="1"/>
            <a:r>
              <a:rPr lang="en-US" sz="1600" dirty="0"/>
              <a:t>With the 3-views readout and a shield place each CRU requires 3 bias voltages (2 negative (shield + first induction view), 1 positive (collection view). The second induction view is at ground. For the moment we assume each CRU is biased independently</a:t>
            </a:r>
          </a:p>
          <a:p>
            <a:pPr lvl="1"/>
            <a:r>
              <a:rPr lang="en-US" sz="1600" dirty="0"/>
              <a:t>This is 160 positive bias voltages, 320 negative bias voltages</a:t>
            </a:r>
          </a:p>
          <a:p>
            <a:pPr lvl="1"/>
            <a:r>
              <a:rPr lang="en-US" sz="1600" dirty="0"/>
              <a:t>Assume TPC electronics also responsible for the 2*48 field cage termination electrodes on the bottom of the TPC (20 on each long wall of the cryostat, 4 on each short wall of the cryostat, </a:t>
            </a:r>
            <a:r>
              <a:rPr lang="en-US" sz="1600" dirty="0" err="1"/>
              <a:t>top+bottom</a:t>
            </a:r>
            <a:r>
              <a:rPr lang="en-US" sz="1600" dirty="0"/>
              <a:t>)</a:t>
            </a:r>
          </a:p>
          <a:p>
            <a:r>
              <a:rPr lang="en-US" sz="1800" dirty="0"/>
              <a:t>Total: 256 positive (16 ISEG modules with 16-channels each), 320 negative (20 ISEG modules with 16-channels) each</a:t>
            </a:r>
          </a:p>
          <a:p>
            <a:r>
              <a:rPr lang="en-US" sz="1800" dirty="0"/>
              <a:t>This requires four MPOD crates each with 4 positive and 5 negative ISEG modules</a:t>
            </a:r>
          </a:p>
          <a:p>
            <a:r>
              <a:rPr lang="en-US" sz="1800" dirty="0"/>
              <a:t>Each bias voltage rack (4 racks total, almost completely full) includes also the interface between DUNE detector safety system and bias voltage power </a:t>
            </a:r>
          </a:p>
          <a:p>
            <a:endParaRPr lang="en-US" sz="1800" dirty="0"/>
          </a:p>
          <a:p>
            <a:pPr lvl="1"/>
            <a:endParaRPr lang="en-US" sz="1400" dirty="0"/>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1304578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Numbers (iv)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6</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488965" cy="5070302"/>
          </a:xfrm>
          <a:prstGeom prst="rect">
            <a:avLst/>
          </a:prstGeom>
        </p:spPr>
        <p:txBody>
          <a:bodyPr lIns="0" rIns="0">
            <a:normAutofit/>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From the MPOD crates:</a:t>
            </a:r>
          </a:p>
          <a:p>
            <a:pPr lvl="1"/>
            <a:r>
              <a:rPr lang="en-US" sz="1600" dirty="0"/>
              <a:t>13 RG59 coax cables to each of the 40 cryostat penetrations of TPC electronics (bias voltages for bottom CRPs, bottom FC termination electrodes, 15 cables for the cryostat penetrations in the corner of the detector, to include end wall FC termination electrodes)</a:t>
            </a:r>
          </a:p>
          <a:p>
            <a:pPr lvl="1"/>
            <a:r>
              <a:rPr lang="en-US" sz="1600" dirty="0"/>
              <a:t>Routing of bias voltages for FC termination electrodes for top part of the detector unclear</a:t>
            </a:r>
          </a:p>
          <a:p>
            <a:pPr lvl="1"/>
            <a:r>
              <a:rPr lang="en-US" sz="1600" dirty="0"/>
              <a:t>Filter cards for bias voltage of FD1-HD already designed to handle 6+1 or 6+2 (CRU/FC) voltages</a:t>
            </a:r>
          </a:p>
          <a:p>
            <a:r>
              <a:rPr lang="en-US" sz="1800" dirty="0"/>
              <a:t>Location of MPOD crates in the detector mezzanine racks / routing of cables depends on how cable trays are laid out on the detector</a:t>
            </a:r>
          </a:p>
          <a:p>
            <a:pPr lvl="1"/>
            <a:r>
              <a:rPr lang="en-US" sz="1600" dirty="0"/>
              <a:t>If like in FD1-HV assume crates located at 4 equidistant point on the detector mezzanine, cables routed along the mezzanine and from there to the cryostat penetrations (assume cable trays on the top of the detector run between the ribs of the cryostat, max cable length ~35 m)</a:t>
            </a:r>
          </a:p>
          <a:p>
            <a:pPr lvl="1"/>
            <a:endParaRPr lang="en-US" sz="1600" dirty="0"/>
          </a:p>
          <a:p>
            <a:pPr lvl="1"/>
            <a:endParaRPr lang="en-US" sz="1400" dirty="0"/>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2164498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Numbers (v)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7</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360789" cy="5070302"/>
          </a:xfrm>
          <a:prstGeom prst="rect">
            <a:avLst/>
          </a:prstGeom>
        </p:spPr>
        <p:txBody>
          <a:bodyPr lIns="0" rIns="0">
            <a:normAutofit lnSpcReduction="10000"/>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Each WIEC requires one channel of a WIENER PL506 (6 channels each)</a:t>
            </a:r>
          </a:p>
          <a:p>
            <a:pPr lvl="1"/>
            <a:r>
              <a:rPr lang="en-US" sz="1600" dirty="0"/>
              <a:t>Need 17 WIENER crates to provide power to the 100 WIECs (1.8-2.5 kW per crate)</a:t>
            </a:r>
            <a:endParaRPr lang="en-US" sz="1400" dirty="0"/>
          </a:p>
          <a:p>
            <a:pPr lvl="1"/>
            <a:r>
              <a:rPr lang="en-US" sz="1600" dirty="0"/>
              <a:t>From each crate 2-3 LV power cables (custom shielded cable with 2 AWG10 </a:t>
            </a:r>
            <a:r>
              <a:rPr lang="en-US" sz="1600" dirty="0" err="1"/>
              <a:t>power+return</a:t>
            </a:r>
            <a:r>
              <a:rPr lang="en-US" sz="1600" dirty="0"/>
              <a:t> leads, 2 AWG20 wires for sensing)</a:t>
            </a:r>
          </a:p>
          <a:p>
            <a:r>
              <a:rPr lang="en-US" sz="1800" dirty="0"/>
              <a:t>35 racks required on the detector mezzanine</a:t>
            </a:r>
          </a:p>
          <a:p>
            <a:pPr lvl="1"/>
            <a:r>
              <a:rPr lang="en-US" sz="1600" dirty="0"/>
              <a:t>Each low voltage power crate (17 racks, 3+1U needed in each of them) requires space in nearby rack for power distribution to heaters and fans on the WIEC (controlled by PLC) and interface between DUNE detector safety system and WIECs / low voltage power (17 racks, 12+1U needed in each of them)</a:t>
            </a:r>
          </a:p>
          <a:p>
            <a:pPr lvl="2"/>
            <a:r>
              <a:rPr lang="en-US" sz="1400" dirty="0"/>
              <a:t>Cannot have LV power and power to heaters/fans in the same rack, as they would exceed the total power</a:t>
            </a:r>
          </a:p>
          <a:p>
            <a:pPr lvl="1"/>
            <a:r>
              <a:rPr lang="en-US" sz="1600" dirty="0"/>
              <a:t>Each bias voltage rack (4 racks total, almost completely full) includes also the interface between DUNE detector safety system and bias voltage power </a:t>
            </a:r>
          </a:p>
          <a:p>
            <a:pPr lvl="1"/>
            <a:r>
              <a:rPr lang="en-US" sz="1600" dirty="0"/>
              <a:t>Documentation in </a:t>
            </a:r>
            <a:r>
              <a:rPr lang="en-US" sz="1600" dirty="0">
                <a:hlinkClick r:id="rId2"/>
              </a:rPr>
              <a:t>https://edms.cern.ch/document/2429058</a:t>
            </a:r>
            <a:endParaRPr lang="en-US" sz="1600" dirty="0"/>
          </a:p>
          <a:p>
            <a:pPr lvl="1"/>
            <a:r>
              <a:rPr lang="en-US" sz="1600" dirty="0"/>
              <a:t>Cable have short runs along detector mezzanine, then go to the cryostat penetrations via cable trays that run between the ribs of the cryostat (max </a:t>
            </a:r>
            <a:r>
              <a:rPr lang="en-US" sz="1600" dirty="0" err="1"/>
              <a:t>lengh</a:t>
            </a:r>
            <a:r>
              <a:rPr lang="en-US" sz="1600" dirty="0"/>
              <a:t> ~20m)</a:t>
            </a:r>
          </a:p>
          <a:p>
            <a:pPr lvl="1"/>
            <a:endParaRPr lang="en-US" sz="1600" dirty="0"/>
          </a:p>
          <a:p>
            <a:pPr lvl="1"/>
            <a:endParaRPr lang="en-US" sz="1400" dirty="0"/>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372469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Numbers (vi)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8</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360789" cy="5070302"/>
          </a:xfrm>
          <a:prstGeom prst="rect">
            <a:avLst/>
          </a:prstGeom>
        </p:spPr>
        <p:txBody>
          <a:bodyPr lIns="0" rIns="0">
            <a:normAutofit/>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Each WIEC has</a:t>
            </a:r>
          </a:p>
          <a:p>
            <a:pPr lvl="1"/>
            <a:r>
              <a:rPr lang="en-US" sz="1600" dirty="0"/>
              <a:t>Readout to FELIX: 1 FELIX card (12 channels) per WIEC</a:t>
            </a:r>
          </a:p>
          <a:p>
            <a:pPr lvl="2"/>
            <a:r>
              <a:rPr lang="en-US" sz="1400" dirty="0"/>
              <a:t>10-12 LC fibers from a patch cord that on the other side has an MTP-12 connector</a:t>
            </a:r>
          </a:p>
          <a:p>
            <a:pPr lvl="2"/>
            <a:r>
              <a:rPr lang="en-US" sz="1400" dirty="0"/>
              <a:t>MTP-MTP connector on a patch panel (for FD1-HD this is located in the nearby PD mini-rack)</a:t>
            </a:r>
          </a:p>
          <a:p>
            <a:pPr lvl="2"/>
            <a:r>
              <a:rPr lang="en-US" sz="1400" dirty="0"/>
              <a:t>From there a single bundle of 12 fibers goes to the DAQ mezzanine</a:t>
            </a:r>
          </a:p>
          <a:p>
            <a:pPr lvl="1"/>
            <a:r>
              <a:rPr lang="en-US" sz="1600" dirty="0"/>
              <a:t>Connections to Slow Controls</a:t>
            </a:r>
          </a:p>
          <a:p>
            <a:pPr lvl="2"/>
            <a:r>
              <a:rPr lang="en-US" sz="1400" dirty="0"/>
              <a:t>12-14 LC fibers from 1-2 patch cords that on the other side has an MTP-12 connector</a:t>
            </a:r>
          </a:p>
          <a:p>
            <a:pPr lvl="2"/>
            <a:r>
              <a:rPr lang="en-US" sz="1400" dirty="0"/>
              <a:t>MTP-MTP connector on a patch panel (for FD1-HD this is located in the nearby PD mini-rack)</a:t>
            </a:r>
          </a:p>
          <a:p>
            <a:pPr lvl="2"/>
            <a:r>
              <a:rPr lang="en-US" sz="1400" dirty="0"/>
              <a:t>From there the fiber goes to the detector mezzanine where there is a fanout into an optical network switch</a:t>
            </a:r>
          </a:p>
          <a:p>
            <a:pPr lvl="2"/>
            <a:r>
              <a:rPr lang="en-US" sz="1400" dirty="0"/>
              <a:t>From the optical network switch there is a link to the main SC computer in the DAQ mezzanine</a:t>
            </a:r>
          </a:p>
          <a:p>
            <a:pPr lvl="2"/>
            <a:r>
              <a:rPr lang="en-US" sz="1400" dirty="0"/>
              <a:t>Considering RJ45 copper connection for slow controls (to be tested in </a:t>
            </a:r>
            <a:r>
              <a:rPr lang="en-US" sz="1400" dirty="0" err="1"/>
              <a:t>ProtoDUNE</a:t>
            </a:r>
            <a:r>
              <a:rPr lang="en-US" sz="1400" dirty="0"/>
              <a:t>-HD-II</a:t>
            </a:r>
            <a:r>
              <a:rPr lang="en-US" sz="1200" dirty="0"/>
              <a:t>)</a:t>
            </a:r>
          </a:p>
          <a:p>
            <a:pPr lvl="1"/>
            <a:endParaRPr lang="en-US" sz="1600" dirty="0"/>
          </a:p>
          <a:p>
            <a:pPr lvl="1"/>
            <a:endParaRPr lang="en-US" sz="1400" dirty="0"/>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358908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43D8B-B0D9-4EDC-884A-368E930ED50E}"/>
              </a:ext>
            </a:extLst>
          </p:cNvPr>
          <p:cNvSpPr>
            <a:spLocks noGrp="1"/>
          </p:cNvSpPr>
          <p:nvPr>
            <p:ph type="title"/>
          </p:nvPr>
        </p:nvSpPr>
        <p:spPr/>
        <p:txBody>
          <a:bodyPr>
            <a:normAutofit/>
          </a:bodyPr>
          <a:lstStyle/>
          <a:p>
            <a:r>
              <a:rPr lang="en-US" dirty="0"/>
              <a:t>Numbers (vii)	</a:t>
            </a:r>
          </a:p>
        </p:txBody>
      </p:sp>
      <p:sp>
        <p:nvSpPr>
          <p:cNvPr id="4" name="Date Placeholder 3">
            <a:extLst>
              <a:ext uri="{FF2B5EF4-FFF2-40B4-BE49-F238E27FC236}">
                <a16:creationId xmlns:a16="http://schemas.microsoft.com/office/drawing/2014/main" id="{B1B55B5B-0744-4DA3-83C3-F01254995E45}"/>
              </a:ext>
            </a:extLst>
          </p:cNvPr>
          <p:cNvSpPr>
            <a:spLocks noGrp="1"/>
          </p:cNvSpPr>
          <p:nvPr>
            <p:ph type="dt" sz="half" idx="2"/>
          </p:nvPr>
        </p:nvSpPr>
        <p:spPr/>
        <p:txBody>
          <a:bodyPr/>
          <a:lstStyle/>
          <a:p>
            <a:pPr>
              <a:defRPr/>
            </a:pPr>
            <a:r>
              <a:rPr lang="en-US">
                <a:latin typeface="Helvetica"/>
                <a:cs typeface="Helvetica"/>
              </a:rPr>
              <a:t>28 May 2021</a:t>
            </a:r>
            <a:endParaRPr lang="en-US" dirty="0">
              <a:latin typeface="Helvetica"/>
              <a:cs typeface="Helvetica"/>
            </a:endParaRPr>
          </a:p>
        </p:txBody>
      </p:sp>
      <p:sp>
        <p:nvSpPr>
          <p:cNvPr id="5" name="Footer Placeholder 4">
            <a:extLst>
              <a:ext uri="{FF2B5EF4-FFF2-40B4-BE49-F238E27FC236}">
                <a16:creationId xmlns:a16="http://schemas.microsoft.com/office/drawing/2014/main" id="{251D0BC2-5584-42BC-A191-5D546A1E99EB}"/>
              </a:ext>
            </a:extLst>
          </p:cNvPr>
          <p:cNvSpPr>
            <a:spLocks noGrp="1"/>
          </p:cNvSpPr>
          <p:nvPr>
            <p:ph type="ftr" sz="quarter" idx="3"/>
          </p:nvPr>
        </p:nvSpPr>
        <p:spPr/>
        <p:txBody>
          <a:bodyPr/>
          <a:lstStyle/>
          <a:p>
            <a:pPr>
              <a:defRPr/>
            </a:pPr>
            <a:r>
              <a:rPr lang="en-US"/>
              <a:t>M. Verzocchi | FD2-VD Services on top of the cryostat</a:t>
            </a:r>
            <a:endParaRPr lang="en-US" dirty="0"/>
          </a:p>
        </p:txBody>
      </p:sp>
      <p:sp>
        <p:nvSpPr>
          <p:cNvPr id="6" name="Slide Number Placeholder 5">
            <a:extLst>
              <a:ext uri="{FF2B5EF4-FFF2-40B4-BE49-F238E27FC236}">
                <a16:creationId xmlns:a16="http://schemas.microsoft.com/office/drawing/2014/main" id="{A3E5AB30-269C-447C-851A-8FC7F78E9144}"/>
              </a:ext>
            </a:extLst>
          </p:cNvPr>
          <p:cNvSpPr>
            <a:spLocks noGrp="1"/>
          </p:cNvSpPr>
          <p:nvPr>
            <p:ph type="sldNum" sz="quarter" idx="4"/>
          </p:nvPr>
        </p:nvSpPr>
        <p:spPr/>
        <p:txBody>
          <a:bodyPr/>
          <a:lstStyle/>
          <a:p>
            <a:pPr>
              <a:defRPr/>
            </a:pPr>
            <a:fld id="{0C39C72E-2A13-EB4D-AD45-6D4E6ACAED8D}" type="slidenum">
              <a:rPr lang="en-US" smtClean="0"/>
              <a:pPr>
                <a:defRPr/>
              </a:pPr>
              <a:t>9</a:t>
            </a:fld>
            <a:endParaRPr lang="en-US" dirty="0"/>
          </a:p>
        </p:txBody>
      </p:sp>
      <p:sp>
        <p:nvSpPr>
          <p:cNvPr id="10" name="Content Placeholder 2">
            <a:extLst>
              <a:ext uri="{FF2B5EF4-FFF2-40B4-BE49-F238E27FC236}">
                <a16:creationId xmlns:a16="http://schemas.microsoft.com/office/drawing/2014/main" id="{AE8F4289-7C18-4BD5-BF4E-BBF64F4F2D5A}"/>
              </a:ext>
            </a:extLst>
          </p:cNvPr>
          <p:cNvSpPr txBox="1">
            <a:spLocks/>
          </p:cNvSpPr>
          <p:nvPr/>
        </p:nvSpPr>
        <p:spPr>
          <a:xfrm>
            <a:off x="454026" y="1109620"/>
            <a:ext cx="8360789" cy="5070302"/>
          </a:xfrm>
          <a:prstGeom prst="rect">
            <a:avLst/>
          </a:prstGeom>
        </p:spPr>
        <p:txBody>
          <a:bodyPr lIns="0" rIns="0">
            <a:normAutofit lnSpcReduction="10000"/>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Each WIEC has</a:t>
            </a:r>
          </a:p>
          <a:p>
            <a:pPr lvl="1"/>
            <a:r>
              <a:rPr lang="en-US" sz="1600" dirty="0"/>
              <a:t>Connection to the timing system: each PTC has 2 LC fibers going to the nearest clock optical fanout (on the photon detector </a:t>
            </a:r>
            <a:r>
              <a:rPr lang="en-US" sz="1600" dirty="0" err="1"/>
              <a:t>minirack</a:t>
            </a:r>
            <a:r>
              <a:rPr lang="en-US" sz="1600" dirty="0"/>
              <a:t> ? on the detector mezzanine)</a:t>
            </a:r>
          </a:p>
          <a:p>
            <a:pPr lvl="1"/>
            <a:r>
              <a:rPr lang="en-US" sz="1600" dirty="0"/>
              <a:t>Connection to the DUNE detector safety system: each PTC has 2 LC fibers going to the low voltage PLC panel in the rack next to the PL506</a:t>
            </a:r>
          </a:p>
          <a:p>
            <a:pPr lvl="1"/>
            <a:r>
              <a:rPr lang="en-US" sz="1600" dirty="0"/>
              <a:t>Power distribution and controls for heaters and fans requires a single 15 twisted pairs (AWG22) shielded cable</a:t>
            </a:r>
          </a:p>
          <a:p>
            <a:pPr lvl="1"/>
            <a:endParaRPr lang="en-US" sz="1600" dirty="0"/>
          </a:p>
          <a:p>
            <a:r>
              <a:rPr lang="en-US" sz="1800" dirty="0"/>
              <a:t>As in the case of FD1-HD the space required in the cable trays </a:t>
            </a:r>
            <a:r>
              <a:rPr lang="en-US" sz="1800" dirty="0" err="1"/>
              <a:t>minimial</a:t>
            </a:r>
            <a:endParaRPr lang="en-US" sz="1800" dirty="0"/>
          </a:p>
          <a:p>
            <a:r>
              <a:rPr lang="en-US" sz="1800" dirty="0"/>
              <a:t>Need 100 FELIX cards</a:t>
            </a:r>
          </a:p>
          <a:p>
            <a:r>
              <a:rPr lang="en-US" sz="1800" dirty="0"/>
              <a:t>Need 100 end-point for optical fiber timing distribution network</a:t>
            </a:r>
          </a:p>
          <a:p>
            <a:r>
              <a:rPr lang="en-US" sz="1800" dirty="0"/>
              <a:t>Need 520+100 optical (RJ45) slow control connections for WIBs/PTCs</a:t>
            </a:r>
          </a:p>
          <a:p>
            <a:r>
              <a:rPr lang="en-US" sz="1800" dirty="0"/>
              <a:t>Need 21 slow control connections (RJ45) for WIENER MPOD/PL506 crates</a:t>
            </a:r>
          </a:p>
          <a:p>
            <a:r>
              <a:rPr lang="en-US" sz="1800" dirty="0"/>
              <a:t>Need 1 network connection for DDSS central PLC CPU</a:t>
            </a:r>
            <a:endParaRPr lang="en-US" sz="1200" dirty="0"/>
          </a:p>
          <a:p>
            <a:pPr lvl="1"/>
            <a:endParaRPr lang="en-US" sz="1600" dirty="0"/>
          </a:p>
          <a:p>
            <a:pPr lvl="1"/>
            <a:endParaRPr lang="en-US" sz="1400" dirty="0"/>
          </a:p>
          <a:p>
            <a:endParaRPr lang="en-US" sz="2000" dirty="0"/>
          </a:p>
          <a:p>
            <a:endParaRPr lang="en-US" sz="2000" dirty="0"/>
          </a:p>
          <a:p>
            <a:pPr lvl="1"/>
            <a:endParaRPr lang="en-US" dirty="0"/>
          </a:p>
          <a:p>
            <a:pPr lvl="1"/>
            <a:endParaRPr lang="en-US" dirty="0"/>
          </a:p>
        </p:txBody>
      </p:sp>
    </p:spTree>
    <p:extLst>
      <p:ext uri="{BB962C8B-B14F-4D97-AF65-F5344CB8AC3E}">
        <p14:creationId xmlns:p14="http://schemas.microsoft.com/office/powerpoint/2010/main" val="4183022770"/>
      </p:ext>
    </p:extLst>
  </p:cSld>
  <p:clrMapOvr>
    <a:masterClrMapping/>
  </p:clrMapOvr>
</p:sld>
</file>

<file path=ppt/theme/theme1.xml><?xml version="1.0" encoding="utf-8"?>
<a:theme xmlns:a="http://schemas.openxmlformats.org/drawingml/2006/main" name="Dune Template_051215">
  <a:themeElements>
    <a:clrScheme name="DUNE">
      <a:dk1>
        <a:srgbClr val="BC5F2B"/>
      </a:dk1>
      <a:lt1>
        <a:sysClr val="window" lastClr="FFFFFF"/>
      </a:lt1>
      <a:dk2>
        <a:srgbClr val="3C5A77"/>
      </a:dk2>
      <a:lt2>
        <a:srgbClr val="F37C23"/>
      </a:lt2>
      <a:accent1>
        <a:srgbClr val="4F81BD"/>
      </a:accent1>
      <a:accent2>
        <a:srgbClr val="FFFFFF"/>
      </a:accent2>
      <a:accent3>
        <a:srgbClr val="FFFFFF"/>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DUNE_Template</Template>
  <TotalTime>4743</TotalTime>
  <Words>2506</Words>
  <Application>Microsoft Office PowerPoint</Application>
  <PresentationFormat>On-screen Show (4:3)</PresentationFormat>
  <Paragraphs>245</Paragraphs>
  <Slides>16</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Helvetica</vt:lpstr>
      <vt:lpstr>Lucida Grande</vt:lpstr>
      <vt:lpstr>Dune Template_051215</vt:lpstr>
      <vt:lpstr>LBNF Content-Footer Theme</vt:lpstr>
      <vt:lpstr>FD2-VD Bottom CRP Electronics CDR: Services on top of the cryostat</vt:lpstr>
      <vt:lpstr>Contents </vt:lpstr>
      <vt:lpstr>Numbers (i) </vt:lpstr>
      <vt:lpstr>Numbers (ii) </vt:lpstr>
      <vt:lpstr>Numbers (iii) </vt:lpstr>
      <vt:lpstr>Numbers (iv) </vt:lpstr>
      <vt:lpstr>Numbers (v) </vt:lpstr>
      <vt:lpstr>Numbers (vi) </vt:lpstr>
      <vt:lpstr>Numbers (vii) </vt:lpstr>
      <vt:lpstr>Interface to DDSS </vt:lpstr>
      <vt:lpstr>Design Maturity (i) </vt:lpstr>
      <vt:lpstr>Design Maturity (ii) </vt:lpstr>
      <vt:lpstr>Differences between HD and VD </vt:lpstr>
      <vt:lpstr>What else could be different ? (i) </vt:lpstr>
      <vt:lpstr>What else could be different ? (ii) </vt:lpstr>
      <vt:lpstr>Conclusions </vt:lpstr>
    </vt:vector>
  </TitlesOfParts>
  <Manager/>
  <Company>Sandbox Studio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Consortium Activities  (Slides for Eric James presentation to US DUNE of 12/14/2018)</dc:title>
  <dc:subject/>
  <dc:creator>Marco Verzocchi x3289 14304N</dc:creator>
  <cp:keywords/>
  <dc:description>Modified by A. Weber</dc:description>
  <cp:lastModifiedBy>Marco Verzocchi</cp:lastModifiedBy>
  <cp:revision>67</cp:revision>
  <dcterms:created xsi:type="dcterms:W3CDTF">2018-12-12T03:45:49Z</dcterms:created>
  <dcterms:modified xsi:type="dcterms:W3CDTF">2021-05-27T20:49:45Z</dcterms:modified>
  <cp:category/>
</cp:coreProperties>
</file>