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17"/>
  </p:notesMasterIdLst>
  <p:handoutMasterIdLst>
    <p:handoutMasterId r:id="rId18"/>
  </p:handoutMasterIdLst>
  <p:sldIdLst>
    <p:sldId id="256" r:id="rId3"/>
    <p:sldId id="274" r:id="rId4"/>
    <p:sldId id="276" r:id="rId5"/>
    <p:sldId id="277" r:id="rId6"/>
    <p:sldId id="275" r:id="rId7"/>
    <p:sldId id="278" r:id="rId8"/>
    <p:sldId id="1854" r:id="rId9"/>
    <p:sldId id="1841" r:id="rId10"/>
    <p:sldId id="1855" r:id="rId11"/>
    <p:sldId id="1856" r:id="rId12"/>
    <p:sldId id="1857" r:id="rId13"/>
    <p:sldId id="1859" r:id="rId14"/>
    <p:sldId id="1860" r:id="rId15"/>
    <p:sldId id="1858" r:id="rId1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204">
          <p15:clr>
            <a:srgbClr val="A4A3A4"/>
          </p15:clr>
        </p15:guide>
        <p15:guide id="2" orient="horz" pos="720" userDrawn="1">
          <p15:clr>
            <a:srgbClr val="A4A3A4"/>
          </p15:clr>
        </p15:guide>
        <p15:guide id="3" orient="horz" pos="1443">
          <p15:clr>
            <a:srgbClr val="A4A3A4"/>
          </p15:clr>
        </p15:guide>
        <p15:guide id="4" orient="horz" pos="966">
          <p15:clr>
            <a:srgbClr val="A4A3A4"/>
          </p15:clr>
        </p15:guide>
        <p15:guide id="5" orient="horz" pos="1876">
          <p15:clr>
            <a:srgbClr val="A4A3A4"/>
          </p15:clr>
        </p15:guide>
        <p15:guide id="6" orient="horz" pos="3616">
          <p15:clr>
            <a:srgbClr val="A4A3A4"/>
          </p15:clr>
        </p15:guide>
        <p15:guide id="7" pos="2190">
          <p15:clr>
            <a:srgbClr val="A4A3A4"/>
          </p15:clr>
        </p15:guide>
        <p15:guide id="8" pos="2188">
          <p15:clr>
            <a:srgbClr val="A4A3A4"/>
          </p15:clr>
        </p15:guide>
        <p15:guide id="9" pos="5026">
          <p15:clr>
            <a:srgbClr val="A4A3A4"/>
          </p15:clr>
        </p15:guide>
        <p15:guide id="10"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A8E1"/>
    <a:srgbClr val="D9E1F2"/>
    <a:srgbClr val="E80072"/>
    <a:srgbClr val="E95125"/>
    <a:srgbClr val="F37C23"/>
    <a:srgbClr val="3C5A77"/>
    <a:srgbClr val="BC5F2B"/>
    <a:srgbClr val="32547A"/>
    <a:srgbClr val="B8561A"/>
    <a:srgbClr val="B65A1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autoAdjust="0"/>
    <p:restoredTop sz="94694"/>
  </p:normalViewPr>
  <p:slideViewPr>
    <p:cSldViewPr snapToGrid="0" snapToObjects="1">
      <p:cViewPr varScale="1">
        <p:scale>
          <a:sx n="179" d="100"/>
          <a:sy n="179" d="100"/>
        </p:scale>
        <p:origin x="1912" y="208"/>
      </p:cViewPr>
      <p:guideLst>
        <p:guide orient="horz" pos="4204"/>
        <p:guide orient="horz" pos="720"/>
        <p:guide orient="horz" pos="1443"/>
        <p:guide orient="horz" pos="966"/>
        <p:guide orient="horz" pos="1876"/>
        <p:guide orient="horz" pos="3616"/>
        <p:guide pos="2190"/>
        <p:guide pos="2188"/>
        <p:guide pos="5026"/>
        <p:guide pos="28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5/27/21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5/27/21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EA82294-BF3E-954A-9E49-35D72A5F0004}" type="slidenum">
              <a:rPr lang="en-US" smtClean="0"/>
              <a:pPr>
                <a:defRPr/>
              </a:pPr>
              <a:t>12</a:t>
            </a:fld>
            <a:endParaRPr lang="en-US"/>
          </a:p>
        </p:txBody>
      </p:sp>
    </p:spTree>
    <p:extLst>
      <p:ext uri="{BB962C8B-B14F-4D97-AF65-F5344CB8AC3E}">
        <p14:creationId xmlns:p14="http://schemas.microsoft.com/office/powerpoint/2010/main" val="371459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EA82294-BF3E-954A-9E49-35D72A5F0004}" type="slidenum">
              <a:rPr lang="en-US" smtClean="0"/>
              <a:pPr>
                <a:defRPr/>
              </a:pPr>
              <a:t>13</a:t>
            </a:fld>
            <a:endParaRPr lang="en-US"/>
          </a:p>
        </p:txBody>
      </p:sp>
    </p:spTree>
    <p:extLst>
      <p:ext uri="{BB962C8B-B14F-4D97-AF65-F5344CB8AC3E}">
        <p14:creationId xmlns:p14="http://schemas.microsoft.com/office/powerpoint/2010/main" val="2514012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EA82294-BF3E-954A-9E49-35D72A5F0004}" type="slidenum">
              <a:rPr lang="en-US" smtClean="0"/>
              <a:pPr>
                <a:defRPr/>
              </a:pPr>
              <a:t>14</a:t>
            </a:fld>
            <a:endParaRPr lang="en-US"/>
          </a:p>
        </p:txBody>
      </p:sp>
    </p:spTree>
    <p:extLst>
      <p:ext uri="{BB962C8B-B14F-4D97-AF65-F5344CB8AC3E}">
        <p14:creationId xmlns:p14="http://schemas.microsoft.com/office/powerpoint/2010/main" val="22313810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230416"/>
            <a:ext cx="8218488" cy="1143000"/>
          </a:xfrm>
          <a:prstGeom prst="rect">
            <a:avLst/>
          </a:prstGeom>
        </p:spPr>
        <p:txBody>
          <a:bodyPr vert="horz" lIns="0" tIns="0" rIns="0" bIns="0" anchor="b" anchorCtr="0"/>
          <a:lstStyle>
            <a:lvl1pPr algn="l">
              <a:defRPr sz="3200" b="1" i="0" baseline="0">
                <a:solidFill>
                  <a:srgbClr val="E95125"/>
                </a:solidFill>
                <a:latin typeface="Helvetica"/>
                <a:cs typeface="Helvetica"/>
              </a:defRPr>
            </a:lvl1pPr>
          </a:lstStyle>
          <a:p>
            <a:r>
              <a:rPr lang="en-US" dirty="0"/>
              <a:t>Click to edit Master title style</a:t>
            </a:r>
          </a:p>
        </p:txBody>
      </p:sp>
      <p:sp>
        <p:nvSpPr>
          <p:cNvPr id="4" name="Text Placeholder 3"/>
          <p:cNvSpPr>
            <a:spLocks noGrp="1"/>
          </p:cNvSpPr>
          <p:nvPr>
            <p:ph type="body" sz="quarter" idx="10"/>
          </p:nvPr>
        </p:nvSpPr>
        <p:spPr>
          <a:xfrm>
            <a:off x="454025" y="2696827"/>
            <a:ext cx="8221663" cy="1721069"/>
          </a:xfrm>
          <a:prstGeom prst="rect">
            <a:avLst/>
          </a:prstGeom>
        </p:spPr>
        <p:txBody>
          <a:bodyPr vert="horz" lIns="0" tIns="0" rIns="0" bIns="0"/>
          <a:lstStyle>
            <a:lvl1pPr marL="0" indent="0">
              <a:buFontTx/>
              <a:buNone/>
              <a:defRPr sz="2200" b="0" i="0" baseline="0">
                <a:solidFill>
                  <a:srgbClr val="E95125"/>
                </a:solidFill>
                <a:latin typeface="Helvetica"/>
                <a:cs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dirty="0"/>
              <a:t>Click to edit Master text styles</a:t>
            </a:r>
          </a:p>
        </p:txBody>
      </p:sp>
      <p:pic>
        <p:nvPicPr>
          <p:cNvPr id="5" name="Picture 4" descr="A picture containing drawing&#10;&#10;Description automatically generated">
            <a:extLst>
              <a:ext uri="{FF2B5EF4-FFF2-40B4-BE49-F238E27FC236}">
                <a16:creationId xmlns:a16="http://schemas.microsoft.com/office/drawing/2014/main" id="{377CEB35-9578-B747-9B63-51C7FB769B2E}"/>
              </a:ext>
            </a:extLst>
          </p:cNvPr>
          <p:cNvPicPr>
            <a:picLocks noChangeAspect="1"/>
          </p:cNvPicPr>
          <p:nvPr userDrawn="1"/>
        </p:nvPicPr>
        <p:blipFill>
          <a:blip r:embed="rId2"/>
          <a:stretch>
            <a:fillRect/>
          </a:stretch>
        </p:blipFill>
        <p:spPr>
          <a:xfrm>
            <a:off x="5270354" y="5788822"/>
            <a:ext cx="1963345" cy="1059017"/>
          </a:xfrm>
          <a:prstGeom prst="rect">
            <a:avLst/>
          </a:prstGeom>
        </p:spPr>
      </p:pic>
    </p:spTree>
    <p:extLst>
      <p:ext uri="{BB962C8B-B14F-4D97-AF65-F5344CB8AC3E}">
        <p14:creationId xmlns:p14="http://schemas.microsoft.com/office/powerpoint/2010/main" val="342202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p>
        </p:txBody>
      </p:sp>
      <p:sp>
        <p:nvSpPr>
          <p:cNvPr id="14" name="Title 1"/>
          <p:cNvSpPr>
            <a:spLocks noGrp="1"/>
          </p:cNvSpPr>
          <p:nvPr>
            <p:ph type="title"/>
          </p:nvPr>
        </p:nvSpPr>
        <p:spPr>
          <a:xfrm>
            <a:off x="556502" y="0"/>
            <a:ext cx="8229600" cy="647102"/>
          </a:xfrm>
          <a:prstGeom prst="rect">
            <a:avLst/>
          </a:prstGeom>
        </p:spPr>
        <p:txBody>
          <a:bodyPr vert="horz" lIns="0" tIns="0" rIns="0" bIns="0">
            <a:normAutofit/>
          </a:bodyPr>
          <a:lstStyle>
            <a:lvl1pPr algn="ctr">
              <a:defRPr sz="4000" b="1" i="0" baseline="0">
                <a:solidFill>
                  <a:srgbClr val="E95125"/>
                </a:solidFill>
                <a:latin typeface="Helvetica"/>
              </a:defRPr>
            </a:lvl1pPr>
          </a:lstStyle>
          <a:p>
            <a:r>
              <a:rPr lang="en-US" dirty="0"/>
              <a:t>Click to edit Master title style</a:t>
            </a:r>
          </a:p>
        </p:txBody>
      </p:sp>
      <p:sp>
        <p:nvSpPr>
          <p:cNvPr id="15" name="Content Placeholder 2"/>
          <p:cNvSpPr>
            <a:spLocks noGrp="1"/>
          </p:cNvSpPr>
          <p:nvPr>
            <p:ph idx="11"/>
          </p:nvPr>
        </p:nvSpPr>
        <p:spPr>
          <a:xfrm>
            <a:off x="75557" y="708709"/>
            <a:ext cx="8981733" cy="5597497"/>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2"/>
          </p:nvPr>
        </p:nvSpPr>
        <p:spPr>
          <a:xfrm>
            <a:off x="879219" y="6549548"/>
            <a:ext cx="1188120"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rPr>
              <a:t>28 May 2021</a:t>
            </a:r>
            <a:endParaRPr lang="en-US" dirty="0">
              <a:latin typeface="Helvetica"/>
              <a:cs typeface="Helvetica"/>
            </a:endParaRPr>
          </a:p>
        </p:txBody>
      </p:sp>
      <p:sp>
        <p:nvSpPr>
          <p:cNvPr id="9" name="Footer Placeholder 4"/>
          <p:cNvSpPr>
            <a:spLocks noGrp="1"/>
          </p:cNvSpPr>
          <p:nvPr>
            <p:ph type="ftr" sz="quarter" idx="3"/>
          </p:nvPr>
        </p:nvSpPr>
        <p:spPr>
          <a:xfrm>
            <a:off x="2156791" y="6549548"/>
            <a:ext cx="4070305"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dirty="0" err="1"/>
              <a:t>Preliminary</a:t>
            </a:r>
            <a:r>
              <a:rPr lang="de-DE" dirty="0"/>
              <a:t> Installation Plan at SURF</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581250" y="-23180"/>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1098668"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rPr>
              <a:t>28 May 2021</a:t>
            </a:r>
            <a:endParaRPr lang="en-US" dirty="0">
              <a:latin typeface="Helvetica"/>
              <a:cs typeface="Helvetica"/>
            </a:endParaRPr>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3" name="Text Placeholder 2">
            <a:extLst>
              <a:ext uri="{FF2B5EF4-FFF2-40B4-BE49-F238E27FC236}">
                <a16:creationId xmlns:a16="http://schemas.microsoft.com/office/drawing/2014/main" id="{2BB9AC23-5ED3-764D-BA72-9135C7CEF14B}"/>
              </a:ext>
            </a:extLst>
          </p:cNvPr>
          <p:cNvSpPr>
            <a:spLocks noGrp="1"/>
          </p:cNvSpPr>
          <p:nvPr>
            <p:ph type="body" sz="quarter" idx="10"/>
          </p:nvPr>
        </p:nvSpPr>
        <p:spPr>
          <a:xfrm>
            <a:off x="173746" y="730456"/>
            <a:ext cx="8850984" cy="5580891"/>
          </a:xfrm>
          <a:prstGeom prst="rect">
            <a:avLst/>
          </a:prstGeom>
        </p:spPr>
        <p:txBody>
          <a:bodyPr/>
          <a:lstStyle>
            <a:lvl1pPr>
              <a:defRPr sz="2400" baseline="0">
                <a:latin typeface="Helvetica" pitchFamily="2" charset="0"/>
              </a:defRPr>
            </a:lvl1pPr>
            <a:lvl2pPr marL="457200" indent="0">
              <a:buNone/>
              <a:defRPr/>
            </a:lvl2pPr>
          </a:lstStyle>
          <a:p>
            <a:pPr lvl="0"/>
            <a:r>
              <a:rPr lang="en-US" dirty="0"/>
              <a:t>Click to edit Master text styles</a:t>
            </a:r>
          </a:p>
        </p:txBody>
      </p:sp>
      <p:sp>
        <p:nvSpPr>
          <p:cNvPr id="11" name="Footer Placeholder 4">
            <a:extLst>
              <a:ext uri="{FF2B5EF4-FFF2-40B4-BE49-F238E27FC236}">
                <a16:creationId xmlns:a16="http://schemas.microsoft.com/office/drawing/2014/main" id="{E9F807A8-4BA4-824D-BC23-02E7D413BB52}"/>
              </a:ext>
            </a:extLst>
          </p:cNvPr>
          <p:cNvSpPr>
            <a:spLocks noGrp="1"/>
          </p:cNvSpPr>
          <p:nvPr>
            <p:ph type="ftr" sz="quarter" idx="3"/>
          </p:nvPr>
        </p:nvSpPr>
        <p:spPr>
          <a:xfrm>
            <a:off x="2156791" y="6549548"/>
            <a:ext cx="4070305"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dirty="0" err="1"/>
              <a:t>Preliminary</a:t>
            </a:r>
            <a:r>
              <a:rPr lang="de-DE" dirty="0"/>
              <a:t> Installation Plan at SURF</a:t>
            </a:r>
            <a:endParaRPr lang="en-US" dirty="0"/>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2" name="Title 1"/>
          <p:cNvSpPr>
            <a:spLocks noGrp="1"/>
          </p:cNvSpPr>
          <p:nvPr>
            <p:ph type="title"/>
          </p:nvPr>
        </p:nvSpPr>
        <p:spPr>
          <a:xfrm>
            <a:off x="457200" y="432609"/>
            <a:ext cx="8293100" cy="548785"/>
          </a:xfrm>
          <a:prstGeom prst="rect">
            <a:avLst/>
          </a:prstGeom>
        </p:spPr>
        <p:txBody>
          <a:bodyPr vert="horz" lIns="0" tIns="0" rIns="0" bIns="0"/>
          <a:lstStyle>
            <a:lvl1pPr algn="l">
              <a:defRPr sz="2200" b="1" i="0" baseline="0">
                <a:solidFill>
                  <a:srgbClr val="004C97"/>
                </a:solidFill>
                <a:latin typeface="Helvetica"/>
              </a:defRPr>
            </a:lvl1pPr>
          </a:lstStyle>
          <a:p>
            <a:r>
              <a:rPr lang="en-US" dirty="0"/>
              <a:t>Click to edit Master title style</a:t>
            </a:r>
          </a:p>
        </p:txBody>
      </p:sp>
      <p:sp>
        <p:nvSpPr>
          <p:cNvPr id="5" name="Date Placeholder 3"/>
          <p:cNvSpPr>
            <a:spLocks noGrp="1"/>
          </p:cNvSpPr>
          <p:nvPr>
            <p:ph type="dt" sz="half" idx="13"/>
          </p:nvPr>
        </p:nvSpPr>
        <p:spPr/>
        <p:txBody>
          <a:bodyPr/>
          <a:lstStyle>
            <a:lvl1pPr>
              <a:defRPr/>
            </a:lvl1pPr>
          </a:lstStyle>
          <a:p>
            <a:pPr>
              <a:defRPr/>
            </a:pPr>
            <a:fld id="{83740EE4-F857-384D-BBB6-2597A39485BA}" type="datetime1">
              <a:rPr lang="en-US" smtClean="0"/>
              <a:t>5/27/21</a:t>
            </a:fld>
            <a:endParaRPr lang="en-US" dirty="0"/>
          </a:p>
        </p:txBody>
      </p:sp>
      <p:sp>
        <p:nvSpPr>
          <p:cNvPr id="6" name="Footer Placeholder 4"/>
          <p:cNvSpPr>
            <a:spLocks noGrp="1"/>
          </p:cNvSpPr>
          <p:nvPr>
            <p:ph type="ftr" sz="quarter" idx="14"/>
          </p:nvPr>
        </p:nvSpPr>
        <p:spPr/>
        <p:txBody>
          <a:bodyPr/>
          <a:lstStyle>
            <a:lvl1pPr>
              <a:defRPr/>
            </a:lvl1pPr>
          </a:lstStyle>
          <a:p>
            <a:r>
              <a:rPr lang="en-US"/>
              <a:t>Vertical Drift Bottom Electroncis installation</a:t>
            </a:r>
            <a:endParaRPr lang="en-US" dirty="0"/>
          </a:p>
        </p:txBody>
      </p:sp>
      <p:sp>
        <p:nvSpPr>
          <p:cNvPr id="7" name="Slide Number Placeholder 5"/>
          <p:cNvSpPr>
            <a:spLocks noGrp="1"/>
          </p:cNvSpPr>
          <p:nvPr>
            <p:ph type="sldNum" sz="quarter" idx="15"/>
          </p:nvPr>
        </p:nvSpPr>
        <p:spPr/>
        <p:txBody>
          <a:bodyPr/>
          <a:lstStyle>
            <a:lvl1pPr>
              <a:defRPr/>
            </a:lvl1pPr>
          </a:lstStyle>
          <a:p>
            <a:pPr>
              <a:defRPr/>
            </a:pPr>
            <a:fld id="{98AA3EDC-84CE-5D44-955B-22A59AD27526}" type="slidenum">
              <a:rPr lang="en-US"/>
              <a:pPr>
                <a:defRPr/>
              </a:pPr>
              <a:t>‹#›</a:t>
            </a:fld>
            <a:endParaRPr lang="en-US" dirty="0"/>
          </a:p>
        </p:txBody>
      </p:sp>
      <p:sp>
        <p:nvSpPr>
          <p:cNvPr id="8" name="Content Placeholder 2"/>
          <p:cNvSpPr>
            <a:spLocks noGrp="1"/>
          </p:cNvSpPr>
          <p:nvPr>
            <p:ph idx="16"/>
          </p:nvPr>
        </p:nvSpPr>
        <p:spPr>
          <a:xfrm>
            <a:off x="457200"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idx="17"/>
          </p:nvPr>
        </p:nvSpPr>
        <p:spPr>
          <a:xfrm>
            <a:off x="4751454" y="1238250"/>
            <a:ext cx="3998846" cy="4846638"/>
          </a:xfrm>
          <a:prstGeom prst="rect">
            <a:avLst/>
          </a:prstGeom>
        </p:spPr>
        <p:txBody>
          <a:bodyPr lIns="0" rIns="0"/>
          <a:lstStyle>
            <a:lvl1pPr marL="256032" indent="-265176">
              <a:lnSpc>
                <a:spcPct val="100000"/>
              </a:lnSpc>
              <a:spcBef>
                <a:spcPts val="0"/>
              </a:spcBef>
              <a:spcAft>
                <a:spcPts val="0"/>
              </a:spcAft>
              <a:buFont typeface="Arial"/>
              <a:buChar char="•"/>
              <a:defRPr sz="2200" b="0" i="0">
                <a:solidFill>
                  <a:srgbClr val="63666A"/>
                </a:solidFill>
                <a:latin typeface="Helvetica"/>
              </a:defRPr>
            </a:lvl1pPr>
            <a:lvl2pPr marL="320040" indent="256032">
              <a:lnSpc>
                <a:spcPct val="100000"/>
              </a:lnSpc>
              <a:spcBef>
                <a:spcPts val="1032"/>
              </a:spcBef>
              <a:spcAft>
                <a:spcPts val="0"/>
              </a:spcAft>
              <a:buSzPct val="90000"/>
              <a:buFont typeface="Lucida Grande"/>
              <a:buChar char="-"/>
              <a:defRPr sz="2000" b="0" i="0">
                <a:solidFill>
                  <a:srgbClr val="63666A"/>
                </a:solidFill>
                <a:latin typeface="Helvetica"/>
              </a:defRPr>
            </a:lvl2pPr>
            <a:lvl3pPr marL="640080" indent="228600">
              <a:lnSpc>
                <a:spcPct val="100000"/>
              </a:lnSpc>
              <a:spcBef>
                <a:spcPts val="1032"/>
              </a:spcBef>
              <a:spcAft>
                <a:spcPts val="0"/>
              </a:spcAft>
              <a:buSzPct val="88000"/>
              <a:buFont typeface="Arial"/>
              <a:buChar char="•"/>
              <a:defRPr sz="1800" b="0" i="0">
                <a:solidFill>
                  <a:srgbClr val="63666A"/>
                </a:solidFill>
                <a:latin typeface="Helvetica"/>
              </a:defRPr>
            </a:lvl3pPr>
            <a:lvl4pPr marL="914400" indent="228600">
              <a:lnSpc>
                <a:spcPct val="100000"/>
              </a:lnSpc>
              <a:spcBef>
                <a:spcPts val="1032"/>
              </a:spcBef>
              <a:spcAft>
                <a:spcPts val="0"/>
              </a:spcAft>
              <a:buSzPct val="90000"/>
              <a:buFont typeface="Lucida Grande"/>
              <a:buChar char="-"/>
              <a:defRPr sz="1600" b="0" i="0">
                <a:solidFill>
                  <a:srgbClr val="63666A"/>
                </a:solidFill>
                <a:latin typeface="Helvetica"/>
              </a:defRPr>
            </a:lvl4pPr>
            <a:lvl5pPr marL="1143000" indent="192024">
              <a:lnSpc>
                <a:spcPct val="100000"/>
              </a:lnSpc>
              <a:spcBef>
                <a:spcPts val="1032"/>
              </a:spcBef>
              <a:spcAft>
                <a:spcPts val="0"/>
              </a:spcAft>
              <a:buSzPct val="88000"/>
              <a:buFont typeface="Arial"/>
              <a:buChar char="•"/>
              <a:defRPr sz="1400" b="0" i="0">
                <a:solidFill>
                  <a:srgbClr val="63666A"/>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4352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p>
        </p:txBody>
      </p:sp>
      <p:sp>
        <p:nvSpPr>
          <p:cNvPr id="2" name="Title 1"/>
          <p:cNvSpPr>
            <a:spLocks noGrp="1"/>
          </p:cNvSpPr>
          <p:nvPr>
            <p:ph type="title"/>
          </p:nvPr>
        </p:nvSpPr>
        <p:spPr>
          <a:xfrm>
            <a:off x="457200" y="432610"/>
            <a:ext cx="8293100" cy="569268"/>
          </a:xfrm>
          <a:prstGeom prst="rect">
            <a:avLst/>
          </a:prstGeom>
        </p:spPr>
        <p:txBody>
          <a:bodyPr vert="horz" lIns="0" tIns="0" rIns="0" bIns="0"/>
          <a:lstStyle>
            <a:lvl1pPr algn="l">
              <a:defRPr sz="2200" b="1" i="0" baseline="0">
                <a:solidFill>
                  <a:srgbClr val="004C97"/>
                </a:solidFill>
                <a:latin typeface="Helvetica Neue" panose="02000503000000020004" pitchFamily="2" charset="0"/>
                <a:ea typeface="Helvetica Neue" panose="02000503000000020004" pitchFamily="2" charset="0"/>
                <a:cs typeface="Helvetica Neue" panose="02000503000000020004" pitchFamily="2" charset="0"/>
              </a:defRPr>
            </a:lvl1pPr>
          </a:lstStyle>
          <a:p>
            <a:r>
              <a:rPr lang="en-US" dirty="0"/>
              <a:t>Click to edit Master title style</a:t>
            </a:r>
          </a:p>
        </p:txBody>
      </p:sp>
      <p:sp>
        <p:nvSpPr>
          <p:cNvPr id="3" name="Date Placeholder 2"/>
          <p:cNvSpPr>
            <a:spLocks noGrp="1"/>
          </p:cNvSpPr>
          <p:nvPr>
            <p:ph type="dt" sz="half" idx="10"/>
          </p:nvPr>
        </p:nvSpPr>
        <p:spPr/>
        <p:txBody>
          <a:bodyPr/>
          <a:lstStyle/>
          <a:p>
            <a:pPr>
              <a:defRPr/>
            </a:pPr>
            <a:fld id="{701564DE-B2DB-F945-9116-0668B1083D00}" type="datetime1">
              <a:rPr lang="en-US" smtClean="0"/>
              <a:t>5/27/21</a:t>
            </a:fld>
            <a:endParaRPr lang="en-US" dirty="0"/>
          </a:p>
        </p:txBody>
      </p:sp>
      <p:sp>
        <p:nvSpPr>
          <p:cNvPr id="5" name="Footer Placeholder 4"/>
          <p:cNvSpPr>
            <a:spLocks noGrp="1"/>
          </p:cNvSpPr>
          <p:nvPr>
            <p:ph type="ftr" sz="quarter" idx="11"/>
          </p:nvPr>
        </p:nvSpPr>
        <p:spPr/>
        <p:txBody>
          <a:bodyPr/>
          <a:lstStyle/>
          <a:p>
            <a:r>
              <a:rPr lang="en-US"/>
              <a:t>Vertical Drift Bottom Electroncis installation</a:t>
            </a:r>
            <a:endParaRPr lang="en-US" dirty="0"/>
          </a:p>
        </p:txBody>
      </p:sp>
      <p:sp>
        <p:nvSpPr>
          <p:cNvPr id="6" name="Slide Number Placeholder 5"/>
          <p:cNvSpPr>
            <a:spLocks noGrp="1"/>
          </p:cNvSpPr>
          <p:nvPr>
            <p:ph type="sldNum" sz="quarter" idx="12"/>
          </p:nvPr>
        </p:nvSpPr>
        <p:spPr/>
        <p:txBody>
          <a:bodyPr/>
          <a:lstStyle/>
          <a:p>
            <a:pPr>
              <a:defRPr/>
            </a:pPr>
            <a:fld id="{0C39C72E-2A13-EB4D-AD45-6D4E6ACAED8D}" type="slidenum">
              <a:rPr lang="en-US" smtClean="0"/>
              <a:pPr>
                <a:defRPr/>
              </a:pPr>
              <a:t>‹#›</a:t>
            </a:fld>
            <a:endParaRPr lang="en-US" dirty="0"/>
          </a:p>
        </p:txBody>
      </p:sp>
      <p:sp>
        <p:nvSpPr>
          <p:cNvPr id="8" name="Content Placeholder 2"/>
          <p:cNvSpPr>
            <a:spLocks noGrp="1"/>
          </p:cNvSpPr>
          <p:nvPr>
            <p:ph idx="13"/>
          </p:nvPr>
        </p:nvSpPr>
        <p:spPr>
          <a:xfrm>
            <a:off x="457200" y="1238250"/>
            <a:ext cx="8293100" cy="4846638"/>
          </a:xfrm>
          <a:prstGeom prst="rect">
            <a:avLst/>
          </a:prstGeom>
        </p:spPr>
        <p:txBody>
          <a:bodyPr lIns="0" rIns="0"/>
          <a:lstStyle>
            <a:lvl1pPr marL="256032" indent="-265176">
              <a:lnSpc>
                <a:spcPct val="100000"/>
              </a:lnSpc>
              <a:spcBef>
                <a:spcPts val="600"/>
              </a:spcBef>
              <a:spcAft>
                <a:spcPts val="600"/>
              </a:spcAft>
              <a:buFont typeface="Arial"/>
              <a:buChar char="•"/>
              <a:defRPr sz="22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1pPr>
            <a:lvl2pPr marL="320040" indent="256032">
              <a:lnSpc>
                <a:spcPct val="100000"/>
              </a:lnSpc>
              <a:spcBef>
                <a:spcPts val="300"/>
              </a:spcBef>
              <a:spcAft>
                <a:spcPts val="300"/>
              </a:spcAft>
              <a:buSzPct val="90000"/>
              <a:buFont typeface="Lucida Grande"/>
              <a:buChar char="-"/>
              <a:defRPr sz="20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2pPr>
            <a:lvl3pPr marL="640080" indent="228600">
              <a:lnSpc>
                <a:spcPct val="100000"/>
              </a:lnSpc>
              <a:spcBef>
                <a:spcPts val="300"/>
              </a:spcBef>
              <a:spcAft>
                <a:spcPts val="300"/>
              </a:spcAft>
              <a:buSzPct val="88000"/>
              <a:buFont typeface="Arial"/>
              <a:buChar char="•"/>
              <a:defRPr sz="18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3pPr>
            <a:lvl4pPr marL="914400" indent="228600">
              <a:lnSpc>
                <a:spcPct val="100000"/>
              </a:lnSpc>
              <a:spcBef>
                <a:spcPts val="300"/>
              </a:spcBef>
              <a:spcAft>
                <a:spcPts val="300"/>
              </a:spcAft>
              <a:buSzPct val="90000"/>
              <a:buFont typeface="Lucida Grande"/>
              <a:buChar char="-"/>
              <a:defRPr sz="16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4pPr>
            <a:lvl5pPr marL="1143000" indent="192024">
              <a:lnSpc>
                <a:spcPct val="100000"/>
              </a:lnSpc>
              <a:spcBef>
                <a:spcPts val="300"/>
              </a:spcBef>
              <a:spcAft>
                <a:spcPts val="300"/>
              </a:spcAft>
              <a:buSzPct val="88000"/>
              <a:buFont typeface="Arial"/>
              <a:buChar char="•"/>
              <a:defRPr sz="1400" b="0" i="0">
                <a:solidFill>
                  <a:srgbClr val="63666A"/>
                </a:solidFill>
                <a:latin typeface="Helvetica Neue" panose="02000503000000020004" pitchFamily="2" charset="0"/>
                <a:ea typeface="Helvetica Neue" panose="02000503000000020004" pitchFamily="2" charset="0"/>
                <a:cs typeface="Helvetica Neue" panose="0200050300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010468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a:off x="457200" y="5760720"/>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57200" y="472239"/>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7323082" y="5953373"/>
            <a:ext cx="1370067" cy="578035"/>
          </a:xfrm>
          <a:prstGeom prst="rect">
            <a:avLst/>
          </a:prstGeom>
        </p:spPr>
      </p:pic>
      <p:grpSp>
        <p:nvGrpSpPr>
          <p:cNvPr id="3" name="Group 2"/>
          <p:cNvGrpSpPr/>
          <p:nvPr userDrawn="1"/>
        </p:nvGrpSpPr>
        <p:grpSpPr>
          <a:xfrm>
            <a:off x="5095044" y="240226"/>
            <a:ext cx="3598105" cy="199542"/>
            <a:chOff x="5136243" y="672026"/>
            <a:chExt cx="3598105" cy="199542"/>
          </a:xfrm>
        </p:grpSpPr>
        <p:pic>
          <p:nvPicPr>
            <p:cNvPr id="9" name="Picture 8"/>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136243" y="682088"/>
              <a:ext cx="1690006" cy="189480"/>
            </a:xfrm>
            <a:prstGeom prst="rect">
              <a:avLst/>
            </a:prstGeom>
          </p:spPr>
        </p:pic>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6847491" y="672026"/>
              <a:ext cx="1886857" cy="189480"/>
            </a:xfrm>
            <a:prstGeom prst="rect">
              <a:avLst/>
            </a:prstGeom>
          </p:spPr>
        </p:pic>
      </p:grpSp>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79220" y="6549548"/>
            <a:ext cx="1114867" cy="183420"/>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rPr>
              <a:t>28 May 2021</a:t>
            </a:r>
            <a:endParaRPr lang="en-US" dirty="0">
              <a:latin typeface="Helvetica"/>
              <a:cs typeface="Helvetica"/>
            </a:endParaRPr>
          </a:p>
        </p:txBody>
      </p:sp>
      <p:sp>
        <p:nvSpPr>
          <p:cNvPr id="6"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cxnSp>
        <p:nvCxnSpPr>
          <p:cNvPr id="7" name="Straight Connector 6"/>
          <p:cNvCxnSpPr/>
          <p:nvPr/>
        </p:nvCxnSpPr>
        <p:spPr>
          <a:xfrm>
            <a:off x="457200" y="6357635"/>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6" cstate="print">
            <a:extLst>
              <a:ext uri="{28A0092B-C50C-407E-A947-70E740481C1C}">
                <a14:useLocalDpi xmlns:a14="http://schemas.microsoft.com/office/drawing/2010/main"/>
              </a:ext>
            </a:extLst>
          </a:blip>
          <a:srcRect/>
          <a:stretch/>
        </p:blipFill>
        <p:spPr>
          <a:xfrm>
            <a:off x="8131175" y="6489520"/>
            <a:ext cx="561974" cy="237098"/>
          </a:xfrm>
          <a:prstGeom prst="rect">
            <a:avLst/>
          </a:prstGeom>
        </p:spPr>
      </p:pic>
      <p:sp>
        <p:nvSpPr>
          <p:cNvPr id="9" name="Footer Placeholder 4">
            <a:extLst>
              <a:ext uri="{FF2B5EF4-FFF2-40B4-BE49-F238E27FC236}">
                <a16:creationId xmlns:a16="http://schemas.microsoft.com/office/drawing/2014/main" id="{CAD98CF5-3D71-1D4D-8420-D9B839897976}"/>
              </a:ext>
            </a:extLst>
          </p:cNvPr>
          <p:cNvSpPr>
            <a:spLocks noGrp="1"/>
          </p:cNvSpPr>
          <p:nvPr>
            <p:ph type="ftr" sz="quarter" idx="3"/>
          </p:nvPr>
        </p:nvSpPr>
        <p:spPr>
          <a:xfrm>
            <a:off x="2156791" y="6549548"/>
            <a:ext cx="4070305"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dirty="0" err="1"/>
              <a:t>Preliminary</a:t>
            </a:r>
            <a:r>
              <a:rPr lang="de-DE" dirty="0"/>
              <a:t> Installation Plan at SURF</a:t>
            </a:r>
            <a:endParaRPr lang="en-US" dirty="0"/>
          </a:p>
        </p:txBody>
      </p:sp>
      <p:pic>
        <p:nvPicPr>
          <p:cNvPr id="10" name="Picture 9" descr="A picture containing drawing&#10;&#10;Description automatically generated">
            <a:extLst>
              <a:ext uri="{FF2B5EF4-FFF2-40B4-BE49-F238E27FC236}">
                <a16:creationId xmlns:a16="http://schemas.microsoft.com/office/drawing/2014/main" id="{E24A7AB7-5D62-D04D-854E-5A7D3585FDB6}"/>
              </a:ext>
            </a:extLst>
          </p:cNvPr>
          <p:cNvPicPr>
            <a:picLocks noChangeAspect="1"/>
          </p:cNvPicPr>
          <p:nvPr userDrawn="1"/>
        </p:nvPicPr>
        <p:blipFill>
          <a:blip r:embed="rId7"/>
          <a:stretch>
            <a:fillRect/>
          </a:stretch>
        </p:blipFill>
        <p:spPr>
          <a:xfrm>
            <a:off x="7218825" y="6416919"/>
            <a:ext cx="817735" cy="441081"/>
          </a:xfrm>
          <a:prstGeom prst="rect">
            <a:avLst/>
          </a:prstGeom>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5" r:id="rId3"/>
    <p:sldLayoutId id="2147483686" r:id="rId4"/>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Preliminary Installation Plan at SURF</a:t>
            </a:r>
          </a:p>
        </p:txBody>
      </p:sp>
      <p:sp>
        <p:nvSpPr>
          <p:cNvPr id="3" name="Text Placeholder 2"/>
          <p:cNvSpPr>
            <a:spLocks noGrp="1"/>
          </p:cNvSpPr>
          <p:nvPr>
            <p:ph type="body" sz="quarter" idx="10"/>
          </p:nvPr>
        </p:nvSpPr>
        <p:spPr>
          <a:xfrm>
            <a:off x="440171" y="2696827"/>
            <a:ext cx="8221663" cy="1721069"/>
          </a:xfrm>
        </p:spPr>
        <p:txBody>
          <a:bodyPr/>
          <a:lstStyle/>
          <a:p>
            <a:endParaRPr lang="en-GB" dirty="0"/>
          </a:p>
          <a:p>
            <a:endParaRPr lang="en-GB" dirty="0"/>
          </a:p>
          <a:p>
            <a:r>
              <a:rPr lang="en-GB" dirty="0"/>
              <a:t>Cheng-Ju Lin  (Lawrence Berkeley National Lab)</a:t>
            </a:r>
          </a:p>
          <a:p>
            <a:endParaRPr lang="en-GB" dirty="0"/>
          </a:p>
          <a:p>
            <a:r>
              <a:rPr lang="en-GB" dirty="0"/>
              <a:t>Conceptual Design Review for Bottom CRP Electronics (FD2-VD)</a:t>
            </a:r>
          </a:p>
          <a:p>
            <a:r>
              <a:rPr lang="en-GB" dirty="0"/>
              <a:t>28 May 2021</a:t>
            </a:r>
          </a:p>
        </p:txBody>
      </p:sp>
    </p:spTree>
    <p:extLst>
      <p:ext uri="{BB962C8B-B14F-4D97-AF65-F5344CB8AC3E}">
        <p14:creationId xmlns:p14="http://schemas.microsoft.com/office/powerpoint/2010/main" val="1741762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08478-9509-4243-9199-2A82977BD5EA}"/>
              </a:ext>
            </a:extLst>
          </p:cNvPr>
          <p:cNvSpPr>
            <a:spLocks noGrp="1"/>
          </p:cNvSpPr>
          <p:nvPr>
            <p:ph type="title"/>
          </p:nvPr>
        </p:nvSpPr>
        <p:spPr>
          <a:xfrm>
            <a:off x="2249925" y="0"/>
            <a:ext cx="4828953" cy="548785"/>
          </a:xfrm>
        </p:spPr>
        <p:txBody>
          <a:bodyPr/>
          <a:lstStyle/>
          <a:p>
            <a:r>
              <a:rPr lang="en-US" sz="2800" dirty="0">
                <a:solidFill>
                  <a:srgbClr val="FF0000"/>
                </a:solidFill>
              </a:rPr>
              <a:t>Bottom CRP Installation</a:t>
            </a:r>
          </a:p>
        </p:txBody>
      </p:sp>
      <p:sp>
        <p:nvSpPr>
          <p:cNvPr id="3" name="Date Placeholder 2">
            <a:extLst>
              <a:ext uri="{FF2B5EF4-FFF2-40B4-BE49-F238E27FC236}">
                <a16:creationId xmlns:a16="http://schemas.microsoft.com/office/drawing/2014/main" id="{F6CFBFCE-A01E-BD41-9B66-F8F29E786908}"/>
              </a:ext>
            </a:extLst>
          </p:cNvPr>
          <p:cNvSpPr>
            <a:spLocks noGrp="1"/>
          </p:cNvSpPr>
          <p:nvPr>
            <p:ph type="dt" sz="half" idx="13"/>
          </p:nvPr>
        </p:nvSpPr>
        <p:spPr/>
        <p:txBody>
          <a:bodyPr/>
          <a:lstStyle/>
          <a:p>
            <a:pPr>
              <a:defRPr/>
            </a:pPr>
            <a:fld id="{84C1D168-7BEA-1C4B-BEFF-E0DD487D5A46}" type="datetime1">
              <a:rPr lang="en-US" smtClean="0"/>
              <a:t>5/27/21</a:t>
            </a:fld>
            <a:endParaRPr lang="en-US"/>
          </a:p>
        </p:txBody>
      </p:sp>
      <p:sp>
        <p:nvSpPr>
          <p:cNvPr id="4" name="Footer Placeholder 3">
            <a:extLst>
              <a:ext uri="{FF2B5EF4-FFF2-40B4-BE49-F238E27FC236}">
                <a16:creationId xmlns:a16="http://schemas.microsoft.com/office/drawing/2014/main" id="{29FA7A49-DADC-3D4C-854D-9304FCA157BC}"/>
              </a:ext>
            </a:extLst>
          </p:cNvPr>
          <p:cNvSpPr>
            <a:spLocks noGrp="1"/>
          </p:cNvSpPr>
          <p:nvPr>
            <p:ph type="ftr" sz="quarter" idx="14"/>
          </p:nvPr>
        </p:nvSpPr>
        <p:spPr/>
        <p:txBody>
          <a:bodyPr/>
          <a:lstStyle/>
          <a:p>
            <a:r>
              <a:rPr lang="en-US"/>
              <a:t>Vertical Drift Bottom Electroncis installation</a:t>
            </a:r>
          </a:p>
        </p:txBody>
      </p:sp>
      <p:sp>
        <p:nvSpPr>
          <p:cNvPr id="5" name="Slide Number Placeholder 4">
            <a:extLst>
              <a:ext uri="{FF2B5EF4-FFF2-40B4-BE49-F238E27FC236}">
                <a16:creationId xmlns:a16="http://schemas.microsoft.com/office/drawing/2014/main" id="{3FEF5883-54E7-0F42-A9F1-56E384CC711C}"/>
              </a:ext>
            </a:extLst>
          </p:cNvPr>
          <p:cNvSpPr>
            <a:spLocks noGrp="1"/>
          </p:cNvSpPr>
          <p:nvPr>
            <p:ph type="sldNum" sz="quarter" idx="15"/>
          </p:nvPr>
        </p:nvSpPr>
        <p:spPr/>
        <p:txBody>
          <a:bodyPr/>
          <a:lstStyle/>
          <a:p>
            <a:pPr>
              <a:defRPr/>
            </a:pPr>
            <a:fld id="{98AA3EDC-84CE-5D44-955B-22A59AD27526}" type="slidenum">
              <a:rPr lang="en-US" smtClean="0"/>
              <a:pPr>
                <a:defRPr/>
              </a:pPr>
              <a:t>10</a:t>
            </a:fld>
            <a:endParaRPr lang="en-US"/>
          </a:p>
        </p:txBody>
      </p:sp>
      <p:sp>
        <p:nvSpPr>
          <p:cNvPr id="7" name="Text Placeholder 4">
            <a:extLst>
              <a:ext uri="{FF2B5EF4-FFF2-40B4-BE49-F238E27FC236}">
                <a16:creationId xmlns:a16="http://schemas.microsoft.com/office/drawing/2014/main" id="{6D5B58C8-39EE-2C43-A952-96694C59E893}"/>
              </a:ext>
            </a:extLst>
          </p:cNvPr>
          <p:cNvSpPr txBox="1">
            <a:spLocks/>
          </p:cNvSpPr>
          <p:nvPr/>
        </p:nvSpPr>
        <p:spPr>
          <a:xfrm>
            <a:off x="274081" y="580423"/>
            <a:ext cx="8850984" cy="5580891"/>
          </a:xfrm>
          <a:prstGeom prst="rect">
            <a:avLst/>
          </a:prstGeom>
        </p:spPr>
        <p:txBody>
          <a:bodyPr/>
          <a:lst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a:latin typeface="Helvetica" pitchFamily="2" charset="0"/>
              </a:rPr>
              <a:t>Reference installation schedule assumes long cold cables are connected directly to the FEMBs inside the cryostat</a:t>
            </a:r>
          </a:p>
          <a:p>
            <a:r>
              <a:rPr lang="en-US" sz="2400" dirty="0">
                <a:latin typeface="Helvetica" pitchFamily="2" charset="0"/>
              </a:rPr>
              <a:t>Need to coordinate with CRP Consortia on:</a:t>
            </a:r>
          </a:p>
          <a:p>
            <a:pPr lvl="1"/>
            <a:r>
              <a:rPr lang="en-US" sz="2000" dirty="0">
                <a:latin typeface="Helvetica" pitchFamily="2" charset="0"/>
              </a:rPr>
              <a:t>Design of the lifting fixture (CRP needs to be about 2m above floor during cable connection</a:t>
            </a:r>
          </a:p>
          <a:p>
            <a:pPr lvl="1"/>
            <a:r>
              <a:rPr lang="en-US" sz="2000" dirty="0">
                <a:latin typeface="Helvetica" pitchFamily="2" charset="0"/>
              </a:rPr>
              <a:t>False floor is already removed so CRP needs to cantilever off the lifting fixture</a:t>
            </a:r>
          </a:p>
          <a:p>
            <a:pPr lvl="1"/>
            <a:r>
              <a:rPr lang="en-US" sz="2000" dirty="0">
                <a:latin typeface="Helvetica" pitchFamily="2" charset="0"/>
              </a:rPr>
              <a:t>Needs to test FEMB connections after completing cable connections and also again after CRP is placed on the support stands and aligned</a:t>
            </a:r>
          </a:p>
          <a:p>
            <a:r>
              <a:rPr lang="en-US" sz="2400" dirty="0">
                <a:latin typeface="Helvetica" pitchFamily="2" charset="0"/>
              </a:rPr>
              <a:t>As mentioned in earlier talks, exploring the option of a patch panel on the side of the CRP. In this scheme, final cable connections could be made after CRP is positioned on the support stands on the cryostat floor membrane</a:t>
            </a:r>
          </a:p>
        </p:txBody>
      </p:sp>
    </p:spTree>
    <p:extLst>
      <p:ext uri="{BB962C8B-B14F-4D97-AF65-F5344CB8AC3E}">
        <p14:creationId xmlns:p14="http://schemas.microsoft.com/office/powerpoint/2010/main" val="913125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08478-9509-4243-9199-2A82977BD5EA}"/>
              </a:ext>
            </a:extLst>
          </p:cNvPr>
          <p:cNvSpPr>
            <a:spLocks noGrp="1"/>
          </p:cNvSpPr>
          <p:nvPr>
            <p:ph type="title"/>
          </p:nvPr>
        </p:nvSpPr>
        <p:spPr>
          <a:xfrm>
            <a:off x="1867100" y="0"/>
            <a:ext cx="5664945" cy="548785"/>
          </a:xfrm>
        </p:spPr>
        <p:txBody>
          <a:bodyPr/>
          <a:lstStyle/>
          <a:p>
            <a:r>
              <a:rPr lang="en-US" sz="2800" dirty="0">
                <a:solidFill>
                  <a:srgbClr val="FF0000"/>
                </a:solidFill>
              </a:rPr>
              <a:t>Interface with Other Subsystems</a:t>
            </a:r>
          </a:p>
        </p:txBody>
      </p:sp>
      <p:sp>
        <p:nvSpPr>
          <p:cNvPr id="3" name="Date Placeholder 2">
            <a:extLst>
              <a:ext uri="{FF2B5EF4-FFF2-40B4-BE49-F238E27FC236}">
                <a16:creationId xmlns:a16="http://schemas.microsoft.com/office/drawing/2014/main" id="{F6CFBFCE-A01E-BD41-9B66-F8F29E786908}"/>
              </a:ext>
            </a:extLst>
          </p:cNvPr>
          <p:cNvSpPr>
            <a:spLocks noGrp="1"/>
          </p:cNvSpPr>
          <p:nvPr>
            <p:ph type="dt" sz="half" idx="13"/>
          </p:nvPr>
        </p:nvSpPr>
        <p:spPr/>
        <p:txBody>
          <a:bodyPr/>
          <a:lstStyle/>
          <a:p>
            <a:pPr>
              <a:defRPr/>
            </a:pPr>
            <a:fld id="{84C1D168-7BEA-1C4B-BEFF-E0DD487D5A46}" type="datetime1">
              <a:rPr lang="en-US" smtClean="0"/>
              <a:t>5/27/21</a:t>
            </a:fld>
            <a:endParaRPr lang="en-US"/>
          </a:p>
        </p:txBody>
      </p:sp>
      <p:sp>
        <p:nvSpPr>
          <p:cNvPr id="4" name="Footer Placeholder 3">
            <a:extLst>
              <a:ext uri="{FF2B5EF4-FFF2-40B4-BE49-F238E27FC236}">
                <a16:creationId xmlns:a16="http://schemas.microsoft.com/office/drawing/2014/main" id="{29FA7A49-DADC-3D4C-854D-9304FCA157BC}"/>
              </a:ext>
            </a:extLst>
          </p:cNvPr>
          <p:cNvSpPr>
            <a:spLocks noGrp="1"/>
          </p:cNvSpPr>
          <p:nvPr>
            <p:ph type="ftr" sz="quarter" idx="14"/>
          </p:nvPr>
        </p:nvSpPr>
        <p:spPr/>
        <p:txBody>
          <a:bodyPr/>
          <a:lstStyle/>
          <a:p>
            <a:r>
              <a:rPr lang="en-US"/>
              <a:t>Vertical Drift Bottom Electroncis installation</a:t>
            </a:r>
          </a:p>
        </p:txBody>
      </p:sp>
      <p:sp>
        <p:nvSpPr>
          <p:cNvPr id="5" name="Slide Number Placeholder 4">
            <a:extLst>
              <a:ext uri="{FF2B5EF4-FFF2-40B4-BE49-F238E27FC236}">
                <a16:creationId xmlns:a16="http://schemas.microsoft.com/office/drawing/2014/main" id="{3FEF5883-54E7-0F42-A9F1-56E384CC711C}"/>
              </a:ext>
            </a:extLst>
          </p:cNvPr>
          <p:cNvSpPr>
            <a:spLocks noGrp="1"/>
          </p:cNvSpPr>
          <p:nvPr>
            <p:ph type="sldNum" sz="quarter" idx="15"/>
          </p:nvPr>
        </p:nvSpPr>
        <p:spPr/>
        <p:txBody>
          <a:bodyPr/>
          <a:lstStyle/>
          <a:p>
            <a:pPr>
              <a:defRPr/>
            </a:pPr>
            <a:fld id="{98AA3EDC-84CE-5D44-955B-22A59AD27526}" type="slidenum">
              <a:rPr lang="en-US" smtClean="0"/>
              <a:pPr>
                <a:defRPr/>
              </a:pPr>
              <a:t>11</a:t>
            </a:fld>
            <a:endParaRPr lang="en-US"/>
          </a:p>
        </p:txBody>
      </p:sp>
      <p:sp>
        <p:nvSpPr>
          <p:cNvPr id="7" name="Text Placeholder 4">
            <a:extLst>
              <a:ext uri="{FF2B5EF4-FFF2-40B4-BE49-F238E27FC236}">
                <a16:creationId xmlns:a16="http://schemas.microsoft.com/office/drawing/2014/main" id="{6D5B58C8-39EE-2C43-A952-96694C59E893}"/>
              </a:ext>
            </a:extLst>
          </p:cNvPr>
          <p:cNvSpPr txBox="1">
            <a:spLocks/>
          </p:cNvSpPr>
          <p:nvPr/>
        </p:nvSpPr>
        <p:spPr>
          <a:xfrm>
            <a:off x="274081" y="451831"/>
            <a:ext cx="8850984" cy="5580891"/>
          </a:xfrm>
          <a:prstGeom prst="rect">
            <a:avLst/>
          </a:prstGeom>
        </p:spPr>
        <p:txBody>
          <a:bodyPr/>
          <a:lst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a:latin typeface="Helvetica" pitchFamily="2" charset="0"/>
              </a:rPr>
              <a:t>Calibration installation will start on week #1</a:t>
            </a:r>
          </a:p>
          <a:p>
            <a:r>
              <a:rPr lang="en-US" sz="2400" dirty="0">
                <a:latin typeface="Helvetica" pitchFamily="2" charset="0"/>
              </a:rPr>
              <a:t>Top CRP installation will start on week #3</a:t>
            </a:r>
          </a:p>
          <a:p>
            <a:r>
              <a:rPr lang="en-US" sz="2400" dirty="0">
                <a:latin typeface="Helvetica" pitchFamily="2" charset="0"/>
              </a:rPr>
              <a:t>Ongoing testing and integration with DAQ</a:t>
            </a:r>
          </a:p>
          <a:p>
            <a:r>
              <a:rPr lang="en-US" sz="2400" dirty="0">
                <a:latin typeface="Helvetica" pitchFamily="2" charset="0"/>
              </a:rPr>
              <a:t>Outstanding interface questions:</a:t>
            </a:r>
          </a:p>
          <a:p>
            <a:pPr lvl="1"/>
            <a:r>
              <a:rPr lang="en-US" sz="2000" dirty="0">
                <a:latin typeface="Helvetica" pitchFamily="2" charset="0"/>
              </a:rPr>
              <a:t>PDS feedthrough flange location and how many?</a:t>
            </a:r>
          </a:p>
          <a:p>
            <a:pPr lvl="1"/>
            <a:r>
              <a:rPr lang="en-US" sz="2000" dirty="0">
                <a:latin typeface="Helvetica" pitchFamily="2" charset="0"/>
              </a:rPr>
              <a:t>Is Bottom CE penetration also be used to support Field Cage?</a:t>
            </a:r>
          </a:p>
          <a:p>
            <a:pPr lvl="1"/>
            <a:r>
              <a:rPr lang="en-US" sz="2000" dirty="0">
                <a:latin typeface="Helvetica" pitchFamily="2" charset="0"/>
              </a:rPr>
              <a:t>Connection for Field Cage termination</a:t>
            </a:r>
            <a:endParaRPr lang="en-US" sz="2400" dirty="0">
              <a:latin typeface="Helvetica" pitchFamily="2" charset="0"/>
            </a:endParaRPr>
          </a:p>
          <a:p>
            <a:pPr marL="0" indent="0">
              <a:buNone/>
            </a:pPr>
            <a:r>
              <a:rPr lang="en-US" sz="2400" dirty="0">
                <a:latin typeface="Helvetica" pitchFamily="2" charset="0"/>
              </a:rPr>
              <a:t>Other Issues:</a:t>
            </a:r>
          </a:p>
          <a:p>
            <a:r>
              <a:rPr lang="en-US" sz="2400" dirty="0">
                <a:latin typeface="Helvetica" pitchFamily="2" charset="0"/>
              </a:rPr>
              <a:t>Procedure and area for rework (e.g. replacing FEMBs)</a:t>
            </a:r>
          </a:p>
          <a:p>
            <a:r>
              <a:rPr lang="en-US" sz="2400" dirty="0">
                <a:latin typeface="Helvetica" pitchFamily="2" charset="0"/>
              </a:rPr>
              <a:t>CRP acceptance test at SURF? Need to coordinate with CRP Consortium</a:t>
            </a:r>
          </a:p>
          <a:p>
            <a:r>
              <a:rPr lang="en-US" sz="2400" dirty="0">
                <a:latin typeface="Helvetica" pitchFamily="2" charset="0"/>
              </a:rPr>
              <a:t>SDWF storage planning</a:t>
            </a:r>
          </a:p>
          <a:p>
            <a:r>
              <a:rPr lang="en-US" sz="2400" dirty="0">
                <a:latin typeface="Helvetica" pitchFamily="2" charset="0"/>
              </a:rPr>
              <a:t>Define testing plan for the various installation stages</a:t>
            </a:r>
          </a:p>
          <a:p>
            <a:r>
              <a:rPr lang="en-US" sz="2400" dirty="0">
                <a:latin typeface="Helvetica" pitchFamily="2" charset="0"/>
              </a:rPr>
              <a:t>Need to hash out all the installation details!!!</a:t>
            </a:r>
          </a:p>
        </p:txBody>
      </p:sp>
    </p:spTree>
    <p:extLst>
      <p:ext uri="{BB962C8B-B14F-4D97-AF65-F5344CB8AC3E}">
        <p14:creationId xmlns:p14="http://schemas.microsoft.com/office/powerpoint/2010/main" val="2703337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085F5-6F43-3F46-A737-D718A7E9F61D}"/>
              </a:ext>
            </a:extLst>
          </p:cNvPr>
          <p:cNvSpPr>
            <a:spLocks noGrp="1"/>
          </p:cNvSpPr>
          <p:nvPr>
            <p:ph type="title"/>
          </p:nvPr>
        </p:nvSpPr>
        <p:spPr>
          <a:xfrm>
            <a:off x="1557339" y="0"/>
            <a:ext cx="5700712" cy="647102"/>
          </a:xfrm>
        </p:spPr>
        <p:txBody>
          <a:bodyPr/>
          <a:lstStyle/>
          <a:p>
            <a:r>
              <a:rPr lang="en-US" sz="3600" dirty="0"/>
              <a:t>Review Charge Questions</a:t>
            </a:r>
          </a:p>
        </p:txBody>
      </p:sp>
      <p:sp>
        <p:nvSpPr>
          <p:cNvPr id="3" name="Date Placeholder 2">
            <a:extLst>
              <a:ext uri="{FF2B5EF4-FFF2-40B4-BE49-F238E27FC236}">
                <a16:creationId xmlns:a16="http://schemas.microsoft.com/office/drawing/2014/main" id="{CD3BCF1B-BB25-F548-A76C-9B3FBE090AD4}"/>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Footer Placeholder 3">
            <a:extLst>
              <a:ext uri="{FF2B5EF4-FFF2-40B4-BE49-F238E27FC236}">
                <a16:creationId xmlns:a16="http://schemas.microsoft.com/office/drawing/2014/main" id="{DE6538BF-69F6-8B45-9552-717D4C70B707}"/>
              </a:ext>
            </a:extLst>
          </p:cNvPr>
          <p:cNvSpPr>
            <a:spLocks noGrp="1"/>
          </p:cNvSpPr>
          <p:nvPr>
            <p:ph type="ftr" sz="quarter" idx="3"/>
          </p:nvPr>
        </p:nvSpPr>
        <p:spPr>
          <a:xfrm>
            <a:off x="2156791" y="6549548"/>
            <a:ext cx="4070305" cy="158697"/>
          </a:xfrm>
        </p:spPr>
        <p:txBody>
          <a:bodyPr/>
          <a:lstStyle/>
          <a:p>
            <a:pPr>
              <a:defRPr/>
            </a:pPr>
            <a:r>
              <a:rPr lang="de-DE" dirty="0"/>
              <a:t>Cheng-</a:t>
            </a:r>
            <a:r>
              <a:rPr lang="de-DE" dirty="0" err="1"/>
              <a:t>Ju</a:t>
            </a:r>
            <a:r>
              <a:rPr lang="de-DE" dirty="0"/>
              <a:t> Lin </a:t>
            </a:r>
            <a:endParaRPr lang="en-US" dirty="0"/>
          </a:p>
        </p:txBody>
      </p:sp>
      <p:sp>
        <p:nvSpPr>
          <p:cNvPr id="5" name="Slide Number Placeholder 4">
            <a:extLst>
              <a:ext uri="{FF2B5EF4-FFF2-40B4-BE49-F238E27FC236}">
                <a16:creationId xmlns:a16="http://schemas.microsoft.com/office/drawing/2014/main" id="{D75987EB-1939-9C41-9B09-6BF7C4C03EC0}"/>
              </a:ext>
            </a:extLst>
          </p:cNvPr>
          <p:cNvSpPr>
            <a:spLocks noGrp="1"/>
          </p:cNvSpPr>
          <p:nvPr>
            <p:ph type="sldNum" sz="quarter" idx="4"/>
          </p:nvPr>
        </p:nvSpPr>
        <p:spPr/>
        <p:txBody>
          <a:bodyPr/>
          <a:lstStyle/>
          <a:p>
            <a:pPr>
              <a:defRPr/>
            </a:pPr>
            <a:fld id="{0C39C72E-2A13-EB4D-AD45-6D4E6ACAED8D}" type="slidenum">
              <a:rPr lang="en-US" smtClean="0"/>
              <a:pPr>
                <a:defRPr/>
              </a:pPr>
              <a:t>12</a:t>
            </a:fld>
            <a:endParaRPr lang="en-US" dirty="0"/>
          </a:p>
        </p:txBody>
      </p:sp>
      <p:sp>
        <p:nvSpPr>
          <p:cNvPr id="6" name="Text Placeholder 5">
            <a:extLst>
              <a:ext uri="{FF2B5EF4-FFF2-40B4-BE49-F238E27FC236}">
                <a16:creationId xmlns:a16="http://schemas.microsoft.com/office/drawing/2014/main" id="{D8B924B8-0375-7348-8386-E492E7D4DAB7}"/>
              </a:ext>
            </a:extLst>
          </p:cNvPr>
          <p:cNvSpPr>
            <a:spLocks noGrp="1"/>
          </p:cNvSpPr>
          <p:nvPr>
            <p:ph type="body" sz="quarter" idx="10"/>
          </p:nvPr>
        </p:nvSpPr>
        <p:spPr>
          <a:xfrm>
            <a:off x="154710" y="828448"/>
            <a:ext cx="8672946" cy="5580891"/>
          </a:xfrm>
        </p:spPr>
        <p:txBody>
          <a:bodyPr/>
          <a:lstStyle/>
          <a:p>
            <a:pPr marL="457200" indent="-457200">
              <a:buFont typeface="+mj-lt"/>
              <a:buAutoNum type="arabicPeriod"/>
            </a:pPr>
            <a:r>
              <a:rPr lang="en-US" dirty="0"/>
              <a:t>Are the requirements documented? Are they reasonable?</a:t>
            </a:r>
          </a:p>
          <a:p>
            <a:pPr marL="114300" lvl="1"/>
            <a:endParaRPr lang="en-US" sz="2400" dirty="0">
              <a:solidFill>
                <a:srgbClr val="6FA8E1"/>
              </a:solidFill>
              <a:latin typeface="Helvetica" pitchFamily="2" charset="0"/>
            </a:endParaRPr>
          </a:p>
          <a:p>
            <a:pPr marL="114300" lvl="1"/>
            <a:r>
              <a:rPr lang="en-US" sz="2400" dirty="0">
                <a:solidFill>
                  <a:srgbClr val="6FA8E1"/>
                </a:solidFill>
                <a:latin typeface="Helvetica" pitchFamily="2" charset="0"/>
              </a:rPr>
              <a:t>	High level requirements are documented and we believe 	they are reasonable. We are still defining and refining some 	lower level requirements</a:t>
            </a:r>
          </a:p>
          <a:p>
            <a:pPr marL="114300" lvl="1"/>
            <a:endParaRPr lang="en-US" sz="2400" dirty="0">
              <a:solidFill>
                <a:srgbClr val="6FA8E1"/>
              </a:solidFill>
            </a:endParaRPr>
          </a:p>
          <a:p>
            <a:pPr marL="457200" indent="-457200">
              <a:buFont typeface="+mj-lt"/>
              <a:buAutoNum type="arabicPeriod"/>
            </a:pPr>
            <a:r>
              <a:rPr lang="en-US" dirty="0"/>
              <a:t>Is the scope understood? Is there a team in place? Which institutions are interested?</a:t>
            </a:r>
          </a:p>
          <a:p>
            <a:pPr marL="0" indent="0">
              <a:buNone/>
            </a:pPr>
            <a:r>
              <a:rPr lang="en-US" dirty="0"/>
              <a:t>	</a:t>
            </a:r>
            <a:r>
              <a:rPr lang="en-US" dirty="0">
                <a:solidFill>
                  <a:srgbClr val="6FA8E1"/>
                </a:solidFill>
              </a:rPr>
              <a:t>- Scope of bottom CRP CE is well defined with exception of 	potential interface changes with PDS and Field Cage (See 	Marco’s talk on Interfaces)</a:t>
            </a:r>
          </a:p>
          <a:p>
            <a:pPr marL="0" indent="0">
              <a:buNone/>
            </a:pPr>
            <a:r>
              <a:rPr lang="en-US" dirty="0">
                <a:solidFill>
                  <a:srgbClr val="6FA8E1"/>
                </a:solidFill>
              </a:rPr>
              <a:t>	- Yes, a team is in place. See the Overview talk for the list 	of institutions</a:t>
            </a:r>
          </a:p>
          <a:p>
            <a:pPr marL="457200" indent="-457200">
              <a:buFont typeface="+mj-lt"/>
              <a:buAutoNum type="arabicPeriod"/>
            </a:pPr>
            <a:endParaRPr lang="en-US" dirty="0"/>
          </a:p>
        </p:txBody>
      </p:sp>
    </p:spTree>
    <p:extLst>
      <p:ext uri="{BB962C8B-B14F-4D97-AF65-F5344CB8AC3E}">
        <p14:creationId xmlns:p14="http://schemas.microsoft.com/office/powerpoint/2010/main" val="3592930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085F5-6F43-3F46-A737-D718A7E9F61D}"/>
              </a:ext>
            </a:extLst>
          </p:cNvPr>
          <p:cNvSpPr>
            <a:spLocks noGrp="1"/>
          </p:cNvSpPr>
          <p:nvPr>
            <p:ph type="title"/>
          </p:nvPr>
        </p:nvSpPr>
        <p:spPr>
          <a:xfrm>
            <a:off x="1557339" y="0"/>
            <a:ext cx="5700712" cy="647102"/>
          </a:xfrm>
        </p:spPr>
        <p:txBody>
          <a:bodyPr/>
          <a:lstStyle/>
          <a:p>
            <a:r>
              <a:rPr lang="en-US" sz="3600" dirty="0"/>
              <a:t>Review Charge Questions</a:t>
            </a:r>
          </a:p>
        </p:txBody>
      </p:sp>
      <p:sp>
        <p:nvSpPr>
          <p:cNvPr id="3" name="Date Placeholder 2">
            <a:extLst>
              <a:ext uri="{FF2B5EF4-FFF2-40B4-BE49-F238E27FC236}">
                <a16:creationId xmlns:a16="http://schemas.microsoft.com/office/drawing/2014/main" id="{CD3BCF1B-BB25-F548-A76C-9B3FBE090AD4}"/>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Footer Placeholder 3">
            <a:extLst>
              <a:ext uri="{FF2B5EF4-FFF2-40B4-BE49-F238E27FC236}">
                <a16:creationId xmlns:a16="http://schemas.microsoft.com/office/drawing/2014/main" id="{DE6538BF-69F6-8B45-9552-717D4C70B707}"/>
              </a:ext>
            </a:extLst>
          </p:cNvPr>
          <p:cNvSpPr>
            <a:spLocks noGrp="1"/>
          </p:cNvSpPr>
          <p:nvPr>
            <p:ph type="ftr" sz="quarter" idx="3"/>
          </p:nvPr>
        </p:nvSpPr>
        <p:spPr>
          <a:xfrm>
            <a:off x="2156791" y="6549548"/>
            <a:ext cx="4070305" cy="158697"/>
          </a:xfrm>
        </p:spPr>
        <p:txBody>
          <a:bodyPr/>
          <a:lstStyle/>
          <a:p>
            <a:pPr>
              <a:defRPr/>
            </a:pPr>
            <a:r>
              <a:rPr lang="de-DE" dirty="0"/>
              <a:t>Cheng-</a:t>
            </a:r>
            <a:r>
              <a:rPr lang="de-DE" dirty="0" err="1"/>
              <a:t>Ju</a:t>
            </a:r>
            <a:r>
              <a:rPr lang="de-DE" dirty="0"/>
              <a:t> Lin </a:t>
            </a:r>
            <a:endParaRPr lang="en-US" dirty="0"/>
          </a:p>
        </p:txBody>
      </p:sp>
      <p:sp>
        <p:nvSpPr>
          <p:cNvPr id="5" name="Slide Number Placeholder 4">
            <a:extLst>
              <a:ext uri="{FF2B5EF4-FFF2-40B4-BE49-F238E27FC236}">
                <a16:creationId xmlns:a16="http://schemas.microsoft.com/office/drawing/2014/main" id="{D75987EB-1939-9C41-9B09-6BF7C4C03EC0}"/>
              </a:ext>
            </a:extLst>
          </p:cNvPr>
          <p:cNvSpPr>
            <a:spLocks noGrp="1"/>
          </p:cNvSpPr>
          <p:nvPr>
            <p:ph type="sldNum" sz="quarter" idx="4"/>
          </p:nvPr>
        </p:nvSpPr>
        <p:spPr/>
        <p:txBody>
          <a:bodyPr/>
          <a:lstStyle/>
          <a:p>
            <a:pPr>
              <a:defRPr/>
            </a:pPr>
            <a:fld id="{0C39C72E-2A13-EB4D-AD45-6D4E6ACAED8D}" type="slidenum">
              <a:rPr lang="en-US" smtClean="0"/>
              <a:pPr>
                <a:defRPr/>
              </a:pPr>
              <a:t>13</a:t>
            </a:fld>
            <a:endParaRPr lang="en-US" dirty="0"/>
          </a:p>
        </p:txBody>
      </p:sp>
      <p:sp>
        <p:nvSpPr>
          <p:cNvPr id="6" name="Text Placeholder 5">
            <a:extLst>
              <a:ext uri="{FF2B5EF4-FFF2-40B4-BE49-F238E27FC236}">
                <a16:creationId xmlns:a16="http://schemas.microsoft.com/office/drawing/2014/main" id="{D8B924B8-0375-7348-8386-E492E7D4DAB7}"/>
              </a:ext>
            </a:extLst>
          </p:cNvPr>
          <p:cNvSpPr>
            <a:spLocks noGrp="1"/>
          </p:cNvSpPr>
          <p:nvPr>
            <p:ph type="body" sz="quarter" idx="10"/>
          </p:nvPr>
        </p:nvSpPr>
        <p:spPr>
          <a:xfrm>
            <a:off x="145220" y="647102"/>
            <a:ext cx="8853559" cy="5580891"/>
          </a:xfrm>
        </p:spPr>
        <p:txBody>
          <a:bodyPr/>
          <a:lstStyle/>
          <a:p>
            <a:pPr marL="457200" indent="-457200">
              <a:buAutoNum type="arabicPeriod" startAt="3"/>
            </a:pPr>
            <a:r>
              <a:rPr lang="en-US" dirty="0"/>
              <a:t>Is there a reasonable plan for R&amp;D and prototyping?</a:t>
            </a:r>
          </a:p>
          <a:p>
            <a:pPr marL="0" indent="0">
              <a:buNone/>
            </a:pPr>
            <a:r>
              <a:rPr lang="en-US" dirty="0"/>
              <a:t>	</a:t>
            </a:r>
            <a:r>
              <a:rPr lang="en-US" dirty="0">
                <a:solidFill>
                  <a:srgbClr val="6FA8E1"/>
                </a:solidFill>
              </a:rPr>
              <a:t>- Bottom CRP CE benefits greatly from the R&amp;D work done 	for FD1-HD</a:t>
            </a:r>
          </a:p>
          <a:p>
            <a:pPr marL="0" indent="0">
              <a:buNone/>
            </a:pPr>
            <a:endParaRPr lang="en-US" sz="800" dirty="0">
              <a:solidFill>
                <a:srgbClr val="6FA8E1"/>
              </a:solidFill>
            </a:endParaRPr>
          </a:p>
          <a:p>
            <a:pPr marL="0" indent="0">
              <a:buNone/>
            </a:pPr>
            <a:r>
              <a:rPr lang="en-US" dirty="0">
                <a:solidFill>
                  <a:srgbClr val="6FA8E1"/>
                </a:solidFill>
              </a:rPr>
              <a:t>	- In addition, CRP system integration tests using the Cold 	Box and NP02 cryostat are planned </a:t>
            </a:r>
          </a:p>
          <a:p>
            <a:pPr marL="0" indent="0">
              <a:buNone/>
            </a:pPr>
            <a:endParaRPr lang="en-US" sz="800" dirty="0">
              <a:solidFill>
                <a:srgbClr val="6FA8E1"/>
              </a:solidFill>
            </a:endParaRPr>
          </a:p>
          <a:p>
            <a:pPr marL="0" indent="0">
              <a:buNone/>
            </a:pPr>
            <a:r>
              <a:rPr lang="en-US" dirty="0">
                <a:solidFill>
                  <a:srgbClr val="6FA8E1"/>
                </a:solidFill>
              </a:rPr>
              <a:t>	- Other R&amp;D are in progress to address some design issues 	(e.g. patch panel for CRP cables, CE box design, etc.)</a:t>
            </a:r>
          </a:p>
          <a:p>
            <a:pPr marL="0" indent="0">
              <a:buNone/>
            </a:pPr>
            <a:endParaRPr lang="en-US" sz="800" dirty="0">
              <a:solidFill>
                <a:srgbClr val="6FA8E1"/>
              </a:solidFill>
            </a:endParaRPr>
          </a:p>
          <a:p>
            <a:pPr marL="0" indent="0">
              <a:buNone/>
            </a:pPr>
            <a:r>
              <a:rPr lang="en-US" dirty="0">
                <a:solidFill>
                  <a:srgbClr val="6FA8E1"/>
                </a:solidFill>
              </a:rPr>
              <a:t>	- We believe that a bottom CRP test in the nominal facing 	up configuration and on the support stands to validate the 	design is important before we start production. 	Not yet in the 	testing plan, but we are starting the discussion now with the 	CRP Consortium and others about it</a:t>
            </a:r>
            <a:endParaRPr lang="en-US" dirty="0"/>
          </a:p>
        </p:txBody>
      </p:sp>
    </p:spTree>
    <p:extLst>
      <p:ext uri="{BB962C8B-B14F-4D97-AF65-F5344CB8AC3E}">
        <p14:creationId xmlns:p14="http://schemas.microsoft.com/office/powerpoint/2010/main" val="41569524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085F5-6F43-3F46-A737-D718A7E9F61D}"/>
              </a:ext>
            </a:extLst>
          </p:cNvPr>
          <p:cNvSpPr>
            <a:spLocks noGrp="1"/>
          </p:cNvSpPr>
          <p:nvPr>
            <p:ph type="title"/>
          </p:nvPr>
        </p:nvSpPr>
        <p:spPr>
          <a:xfrm>
            <a:off x="1557339" y="0"/>
            <a:ext cx="5700712" cy="647102"/>
          </a:xfrm>
        </p:spPr>
        <p:txBody>
          <a:bodyPr/>
          <a:lstStyle/>
          <a:p>
            <a:r>
              <a:rPr lang="en-US" sz="3600" dirty="0"/>
              <a:t>Review Charge Questions</a:t>
            </a:r>
          </a:p>
        </p:txBody>
      </p:sp>
      <p:sp>
        <p:nvSpPr>
          <p:cNvPr id="3" name="Date Placeholder 2">
            <a:extLst>
              <a:ext uri="{FF2B5EF4-FFF2-40B4-BE49-F238E27FC236}">
                <a16:creationId xmlns:a16="http://schemas.microsoft.com/office/drawing/2014/main" id="{CD3BCF1B-BB25-F548-A76C-9B3FBE090AD4}"/>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Footer Placeholder 3">
            <a:extLst>
              <a:ext uri="{FF2B5EF4-FFF2-40B4-BE49-F238E27FC236}">
                <a16:creationId xmlns:a16="http://schemas.microsoft.com/office/drawing/2014/main" id="{DE6538BF-69F6-8B45-9552-717D4C70B707}"/>
              </a:ext>
            </a:extLst>
          </p:cNvPr>
          <p:cNvSpPr>
            <a:spLocks noGrp="1"/>
          </p:cNvSpPr>
          <p:nvPr>
            <p:ph type="ftr" sz="quarter" idx="3"/>
          </p:nvPr>
        </p:nvSpPr>
        <p:spPr>
          <a:xfrm>
            <a:off x="2156791" y="6549548"/>
            <a:ext cx="4070305" cy="158697"/>
          </a:xfrm>
        </p:spPr>
        <p:txBody>
          <a:bodyPr/>
          <a:lstStyle/>
          <a:p>
            <a:pPr>
              <a:defRPr/>
            </a:pPr>
            <a:r>
              <a:rPr lang="de-DE" dirty="0"/>
              <a:t>Cheng-</a:t>
            </a:r>
            <a:r>
              <a:rPr lang="de-DE" dirty="0" err="1"/>
              <a:t>Ju</a:t>
            </a:r>
            <a:r>
              <a:rPr lang="de-DE" dirty="0"/>
              <a:t> Lin </a:t>
            </a:r>
            <a:endParaRPr lang="en-US" dirty="0"/>
          </a:p>
        </p:txBody>
      </p:sp>
      <p:sp>
        <p:nvSpPr>
          <p:cNvPr id="5" name="Slide Number Placeholder 4">
            <a:extLst>
              <a:ext uri="{FF2B5EF4-FFF2-40B4-BE49-F238E27FC236}">
                <a16:creationId xmlns:a16="http://schemas.microsoft.com/office/drawing/2014/main" id="{D75987EB-1939-9C41-9B09-6BF7C4C03EC0}"/>
              </a:ext>
            </a:extLst>
          </p:cNvPr>
          <p:cNvSpPr>
            <a:spLocks noGrp="1"/>
          </p:cNvSpPr>
          <p:nvPr>
            <p:ph type="sldNum" sz="quarter" idx="4"/>
          </p:nvPr>
        </p:nvSpPr>
        <p:spPr/>
        <p:txBody>
          <a:bodyPr/>
          <a:lstStyle/>
          <a:p>
            <a:pPr>
              <a:defRPr/>
            </a:pPr>
            <a:fld id="{0C39C72E-2A13-EB4D-AD45-6D4E6ACAED8D}" type="slidenum">
              <a:rPr lang="en-US" smtClean="0"/>
              <a:pPr>
                <a:defRPr/>
              </a:pPr>
              <a:t>14</a:t>
            </a:fld>
            <a:endParaRPr lang="en-US" dirty="0"/>
          </a:p>
        </p:txBody>
      </p:sp>
      <p:sp>
        <p:nvSpPr>
          <p:cNvPr id="6" name="Text Placeholder 5">
            <a:extLst>
              <a:ext uri="{FF2B5EF4-FFF2-40B4-BE49-F238E27FC236}">
                <a16:creationId xmlns:a16="http://schemas.microsoft.com/office/drawing/2014/main" id="{D8B924B8-0375-7348-8386-E492E7D4DAB7}"/>
              </a:ext>
            </a:extLst>
          </p:cNvPr>
          <p:cNvSpPr>
            <a:spLocks noGrp="1"/>
          </p:cNvSpPr>
          <p:nvPr>
            <p:ph type="body" sz="quarter" idx="10"/>
          </p:nvPr>
        </p:nvSpPr>
        <p:spPr>
          <a:xfrm>
            <a:off x="196453" y="471259"/>
            <a:ext cx="8547497" cy="5580891"/>
          </a:xfrm>
        </p:spPr>
        <p:txBody>
          <a:bodyPr/>
          <a:lstStyle/>
          <a:p>
            <a:pPr marL="457200" indent="-457200">
              <a:buAutoNum type="arabicPeriod" startAt="4"/>
            </a:pPr>
            <a:r>
              <a:rPr lang="en-US" dirty="0"/>
              <a:t>Is the design concept reasonable and feasible? Have appropriate mechanical and electrical calculations been performed?</a:t>
            </a:r>
          </a:p>
          <a:p>
            <a:pPr marL="457200" indent="-457200">
              <a:buAutoNum type="arabicPeriod" startAt="4"/>
            </a:pPr>
            <a:endParaRPr lang="en-US" sz="800" dirty="0"/>
          </a:p>
          <a:p>
            <a:pPr marL="0" indent="0">
              <a:buNone/>
            </a:pPr>
            <a:r>
              <a:rPr lang="en-US" dirty="0"/>
              <a:t>	</a:t>
            </a:r>
            <a:r>
              <a:rPr lang="en-US" dirty="0">
                <a:solidFill>
                  <a:srgbClr val="6FA8E1"/>
                </a:solidFill>
              </a:rPr>
              <a:t>- </a:t>
            </a:r>
            <a:r>
              <a:rPr lang="en-US" sz="2000" dirty="0">
                <a:solidFill>
                  <a:srgbClr val="6FA8E1"/>
                </a:solidFill>
              </a:rPr>
              <a:t>Piggyback off the knowledge from FD1. Keeping the design changes</a:t>
            </a:r>
          </a:p>
          <a:p>
            <a:pPr marL="0" indent="0">
              <a:buNone/>
            </a:pPr>
            <a:r>
              <a:rPr lang="en-US" sz="2000" dirty="0">
                <a:solidFill>
                  <a:srgbClr val="6FA8E1"/>
                </a:solidFill>
              </a:rPr>
              <a:t>	relative to FD1-HD to a minimum</a:t>
            </a:r>
          </a:p>
          <a:p>
            <a:pPr marL="0" indent="0">
              <a:buNone/>
            </a:pPr>
            <a:endParaRPr lang="en-US" sz="1400" dirty="0">
              <a:solidFill>
                <a:srgbClr val="6FA8E1"/>
              </a:solidFill>
            </a:endParaRPr>
          </a:p>
          <a:p>
            <a:pPr marL="0" indent="0">
              <a:buNone/>
            </a:pPr>
            <a:r>
              <a:rPr lang="en-US" sz="2000" dirty="0">
                <a:solidFill>
                  <a:srgbClr val="6FA8E1"/>
                </a:solidFill>
              </a:rPr>
              <a:t>	- Cable rating calculations have been done for FD1. Using the same 	hardware and similar length cables. Should revisit again for FD2. 	Expect the same conclusions</a:t>
            </a:r>
          </a:p>
          <a:p>
            <a:pPr marL="0" indent="0">
              <a:buNone/>
            </a:pPr>
            <a:endParaRPr lang="en-US" sz="1400" dirty="0">
              <a:solidFill>
                <a:srgbClr val="6FA8E1"/>
              </a:solidFill>
            </a:endParaRPr>
          </a:p>
          <a:p>
            <a:pPr marL="0" indent="0">
              <a:buNone/>
            </a:pPr>
            <a:r>
              <a:rPr lang="en-US" sz="2000" dirty="0">
                <a:solidFill>
                  <a:srgbClr val="6FA8E1"/>
                </a:solidFill>
              </a:rPr>
              <a:t>	- CRP mechanical analysis has been done by the CRP Consortium</a:t>
            </a:r>
          </a:p>
          <a:p>
            <a:pPr marL="0" indent="0">
              <a:buNone/>
            </a:pPr>
            <a:endParaRPr lang="en-US" sz="1400" dirty="0">
              <a:solidFill>
                <a:srgbClr val="6FA8E1"/>
              </a:solidFill>
            </a:endParaRPr>
          </a:p>
          <a:p>
            <a:pPr marL="0" indent="0">
              <a:buNone/>
            </a:pPr>
            <a:r>
              <a:rPr lang="en-US" sz="2000" dirty="0">
                <a:solidFill>
                  <a:srgbClr val="6FA8E1"/>
                </a:solidFill>
              </a:rPr>
              <a:t>	- Structural analysis on the penetration is being done for 	FD1-HD. For 	FD2-VD, need to understand better the 	interface with the PDS and 	HVS Consortia before we proceed with possible design </a:t>
            </a:r>
            <a:r>
              <a:rPr lang="en-US" sz="2000">
                <a:solidFill>
                  <a:srgbClr val="6FA8E1"/>
                </a:solidFill>
              </a:rPr>
              <a:t>modifications 	(if needed</a:t>
            </a:r>
            <a:r>
              <a:rPr lang="en-US" sz="2000" dirty="0">
                <a:solidFill>
                  <a:srgbClr val="6FA8E1"/>
                </a:solidFill>
              </a:rPr>
              <a:t>) mechanical analysis</a:t>
            </a:r>
          </a:p>
          <a:p>
            <a:pPr marL="0" indent="0">
              <a:buNone/>
            </a:pPr>
            <a:endParaRPr lang="en-US" sz="2000" dirty="0"/>
          </a:p>
          <a:p>
            <a:pPr marL="457200" indent="-457200">
              <a:buAutoNum type="arabicPeriod" startAt="3"/>
            </a:pPr>
            <a:endParaRPr lang="en-US" sz="2000" dirty="0"/>
          </a:p>
          <a:p>
            <a:pPr marL="457200" indent="-457200">
              <a:buAutoNum type="arabicPeriod" startAt="3"/>
            </a:pPr>
            <a:endParaRPr lang="en-US" sz="2000" dirty="0"/>
          </a:p>
          <a:p>
            <a:pPr marL="0" indent="0">
              <a:buNone/>
            </a:pPr>
            <a:endParaRPr lang="en-US" dirty="0"/>
          </a:p>
        </p:txBody>
      </p:sp>
    </p:spTree>
    <p:extLst>
      <p:ext uri="{BB962C8B-B14F-4D97-AF65-F5344CB8AC3E}">
        <p14:creationId xmlns:p14="http://schemas.microsoft.com/office/powerpoint/2010/main" val="975056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6AE97-66A9-F641-957E-378E37AFF6EB}"/>
              </a:ext>
            </a:extLst>
          </p:cNvPr>
          <p:cNvSpPr>
            <a:spLocks noGrp="1"/>
          </p:cNvSpPr>
          <p:nvPr>
            <p:ph type="title"/>
          </p:nvPr>
        </p:nvSpPr>
        <p:spPr/>
        <p:txBody>
          <a:bodyPr/>
          <a:lstStyle/>
          <a:p>
            <a:pPr algn="ctr"/>
            <a:r>
              <a:rPr lang="en-US" sz="3600" dirty="0"/>
              <a:t>Bottom Cold Electronics</a:t>
            </a:r>
          </a:p>
        </p:txBody>
      </p:sp>
      <p:sp>
        <p:nvSpPr>
          <p:cNvPr id="3" name="Date Placeholder 2">
            <a:extLst>
              <a:ext uri="{FF2B5EF4-FFF2-40B4-BE49-F238E27FC236}">
                <a16:creationId xmlns:a16="http://schemas.microsoft.com/office/drawing/2014/main" id="{60B5BE97-1FD4-714D-A661-F74368986278}"/>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CFA04D0D-421C-CB49-A633-F09E571BB121}"/>
              </a:ext>
            </a:extLst>
          </p:cNvPr>
          <p:cNvSpPr>
            <a:spLocks noGrp="1"/>
          </p:cNvSpPr>
          <p:nvPr>
            <p:ph type="sldNum" sz="quarter" idx="4"/>
          </p:nvPr>
        </p:nvSpPr>
        <p:spPr/>
        <p:txBody>
          <a:bodyPr/>
          <a:lstStyle/>
          <a:p>
            <a:pPr>
              <a:defRPr/>
            </a:pPr>
            <a:fld id="{0C39C72E-2A13-EB4D-AD45-6D4E6ACAED8D}" type="slidenum">
              <a:rPr lang="en-US" smtClean="0"/>
              <a:pPr>
                <a:defRPr/>
              </a:pPr>
              <a:t>2</a:t>
            </a:fld>
            <a:endParaRPr lang="en-US" dirty="0"/>
          </a:p>
        </p:txBody>
      </p:sp>
      <p:sp>
        <p:nvSpPr>
          <p:cNvPr id="6" name="Footer Placeholder 5">
            <a:extLst>
              <a:ext uri="{FF2B5EF4-FFF2-40B4-BE49-F238E27FC236}">
                <a16:creationId xmlns:a16="http://schemas.microsoft.com/office/drawing/2014/main" id="{D32C8F81-A590-434E-8F44-1B3741312305}"/>
              </a:ext>
            </a:extLst>
          </p:cNvPr>
          <p:cNvSpPr>
            <a:spLocks noGrp="1"/>
          </p:cNvSpPr>
          <p:nvPr>
            <p:ph type="ftr" sz="quarter" idx="3"/>
          </p:nvPr>
        </p:nvSpPr>
        <p:spPr/>
        <p:txBody>
          <a:bodyPr/>
          <a:lstStyle/>
          <a:p>
            <a:pPr>
              <a:defRPr/>
            </a:pPr>
            <a:r>
              <a:rPr lang="de-DE" dirty="0" err="1"/>
              <a:t>Preliminary</a:t>
            </a:r>
            <a:r>
              <a:rPr lang="de-DE" dirty="0"/>
              <a:t> Installation Plan at SURF </a:t>
            </a:r>
            <a:endParaRPr lang="en-US" dirty="0"/>
          </a:p>
        </p:txBody>
      </p:sp>
      <p:pic>
        <p:nvPicPr>
          <p:cNvPr id="7" name="Picture 6">
            <a:extLst>
              <a:ext uri="{FF2B5EF4-FFF2-40B4-BE49-F238E27FC236}">
                <a16:creationId xmlns:a16="http://schemas.microsoft.com/office/drawing/2014/main" id="{FB440C79-97EB-D247-B394-90BA209782E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9931" r="37193" b="5145"/>
          <a:stretch/>
        </p:blipFill>
        <p:spPr>
          <a:xfrm>
            <a:off x="0" y="623922"/>
            <a:ext cx="6045200" cy="3207951"/>
          </a:xfrm>
          <a:prstGeom prst="rect">
            <a:avLst/>
          </a:prstGeom>
        </p:spPr>
      </p:pic>
      <p:sp>
        <p:nvSpPr>
          <p:cNvPr id="5" name="Text Placeholder 4">
            <a:extLst>
              <a:ext uri="{FF2B5EF4-FFF2-40B4-BE49-F238E27FC236}">
                <a16:creationId xmlns:a16="http://schemas.microsoft.com/office/drawing/2014/main" id="{6ED1C01E-9A2B-C84E-A22F-02806D0A37B0}"/>
              </a:ext>
            </a:extLst>
          </p:cNvPr>
          <p:cNvSpPr>
            <a:spLocks noGrp="1"/>
          </p:cNvSpPr>
          <p:nvPr>
            <p:ph type="body" sz="quarter" idx="10"/>
          </p:nvPr>
        </p:nvSpPr>
        <p:spPr>
          <a:xfrm>
            <a:off x="1928907" y="3730449"/>
            <a:ext cx="7433734" cy="3652813"/>
          </a:xfrm>
        </p:spPr>
        <p:txBody>
          <a:bodyPr/>
          <a:lstStyle/>
          <a:p>
            <a:pPr marL="0" indent="0">
              <a:buNone/>
            </a:pPr>
            <a:r>
              <a:rPr lang="en-US" sz="2400" dirty="0"/>
              <a:t>Scope: </a:t>
            </a:r>
          </a:p>
          <a:p>
            <a:r>
              <a:rPr lang="en-US" sz="2400" dirty="0"/>
              <a:t>Responsible for the electronics to read out </a:t>
            </a:r>
            <a:r>
              <a:rPr lang="en-US" dirty="0"/>
              <a:t>80</a:t>
            </a:r>
            <a:r>
              <a:rPr lang="en-US" sz="2400" dirty="0"/>
              <a:t> CRPs at the bottom of the cryostat</a:t>
            </a:r>
          </a:p>
          <a:p>
            <a:r>
              <a:rPr lang="en-US" dirty="0"/>
              <a:t>Penetration and warm electronic crates</a:t>
            </a:r>
          </a:p>
          <a:p>
            <a:r>
              <a:rPr lang="en-US" dirty="0"/>
              <a:t>Power supplies (including bottom CRP bias and FC termination) and DDSS</a:t>
            </a:r>
          </a:p>
        </p:txBody>
      </p:sp>
      <p:sp>
        <p:nvSpPr>
          <p:cNvPr id="8" name="TextBox 7">
            <a:extLst>
              <a:ext uri="{FF2B5EF4-FFF2-40B4-BE49-F238E27FC236}">
                <a16:creationId xmlns:a16="http://schemas.microsoft.com/office/drawing/2014/main" id="{935ABBFC-2BB0-A846-97FF-89C2994B461D}"/>
              </a:ext>
            </a:extLst>
          </p:cNvPr>
          <p:cNvSpPr txBox="1"/>
          <p:nvPr/>
        </p:nvSpPr>
        <p:spPr>
          <a:xfrm>
            <a:off x="5223933" y="2878667"/>
            <a:ext cx="1083734" cy="397933"/>
          </a:xfrm>
          <a:prstGeom prst="rect">
            <a:avLst/>
          </a:prstGeom>
          <a:solidFill>
            <a:schemeClr val="bg1"/>
          </a:solidFill>
        </p:spPr>
        <p:txBody>
          <a:bodyPr wrap="square" rtlCol="0">
            <a:spAutoFit/>
          </a:bodyPr>
          <a:lstStyle/>
          <a:p>
            <a:endParaRPr lang="en-US" dirty="0"/>
          </a:p>
        </p:txBody>
      </p:sp>
      <p:sp>
        <p:nvSpPr>
          <p:cNvPr id="9" name="TextBox 8">
            <a:extLst>
              <a:ext uri="{FF2B5EF4-FFF2-40B4-BE49-F238E27FC236}">
                <a16:creationId xmlns:a16="http://schemas.microsoft.com/office/drawing/2014/main" id="{9F5D0B64-E271-EA4B-87F1-5BBFFAC3EF8C}"/>
              </a:ext>
            </a:extLst>
          </p:cNvPr>
          <p:cNvSpPr txBox="1"/>
          <p:nvPr/>
        </p:nvSpPr>
        <p:spPr>
          <a:xfrm rot="8499170">
            <a:off x="5712139" y="2527302"/>
            <a:ext cx="529164" cy="397933"/>
          </a:xfrm>
          <a:prstGeom prst="rect">
            <a:avLst/>
          </a:prstGeom>
          <a:solidFill>
            <a:schemeClr val="bg1"/>
          </a:solidFill>
        </p:spPr>
        <p:txBody>
          <a:bodyPr wrap="square" rtlCol="0">
            <a:spAutoFit/>
          </a:bodyPr>
          <a:lstStyle/>
          <a:p>
            <a:endParaRPr lang="en-US" dirty="0"/>
          </a:p>
        </p:txBody>
      </p:sp>
      <p:sp>
        <p:nvSpPr>
          <p:cNvPr id="10" name="TextBox 9">
            <a:extLst>
              <a:ext uri="{FF2B5EF4-FFF2-40B4-BE49-F238E27FC236}">
                <a16:creationId xmlns:a16="http://schemas.microsoft.com/office/drawing/2014/main" id="{E4BCC9F0-BEB2-4E4E-B097-584F02F2C8CE}"/>
              </a:ext>
            </a:extLst>
          </p:cNvPr>
          <p:cNvSpPr txBox="1"/>
          <p:nvPr/>
        </p:nvSpPr>
        <p:spPr>
          <a:xfrm rot="20602748">
            <a:off x="3835398" y="2921112"/>
            <a:ext cx="1284134" cy="338554"/>
          </a:xfrm>
          <a:prstGeom prst="rect">
            <a:avLst/>
          </a:prstGeom>
          <a:solidFill>
            <a:schemeClr val="bg1"/>
          </a:solidFill>
        </p:spPr>
        <p:txBody>
          <a:bodyPr wrap="none" rtlCol="0">
            <a:spAutoFit/>
          </a:bodyPr>
          <a:lstStyle/>
          <a:p>
            <a:r>
              <a:rPr lang="en-US" sz="1600" b="1" dirty="0"/>
              <a:t>Bottom CRPs</a:t>
            </a:r>
          </a:p>
        </p:txBody>
      </p:sp>
    </p:spTree>
    <p:extLst>
      <p:ext uri="{BB962C8B-B14F-4D97-AF65-F5344CB8AC3E}">
        <p14:creationId xmlns:p14="http://schemas.microsoft.com/office/powerpoint/2010/main" val="507862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09146-26D9-3F4A-954D-5C31BC1F14CA}"/>
              </a:ext>
            </a:extLst>
          </p:cNvPr>
          <p:cNvSpPr>
            <a:spLocks noGrp="1"/>
          </p:cNvSpPr>
          <p:nvPr>
            <p:ph type="title"/>
          </p:nvPr>
        </p:nvSpPr>
        <p:spPr>
          <a:xfrm>
            <a:off x="1169236" y="-35747"/>
            <a:ext cx="7792811" cy="647102"/>
          </a:xfrm>
        </p:spPr>
        <p:txBody>
          <a:bodyPr/>
          <a:lstStyle/>
          <a:p>
            <a:r>
              <a:rPr lang="en-US" sz="3600" dirty="0"/>
              <a:t>General Installation Sequence</a:t>
            </a:r>
          </a:p>
        </p:txBody>
      </p:sp>
      <p:sp>
        <p:nvSpPr>
          <p:cNvPr id="3" name="Date Placeholder 2">
            <a:extLst>
              <a:ext uri="{FF2B5EF4-FFF2-40B4-BE49-F238E27FC236}">
                <a16:creationId xmlns:a16="http://schemas.microsoft.com/office/drawing/2014/main" id="{94755E16-AC9E-B04D-B534-A28108176F7E}"/>
              </a:ext>
            </a:extLst>
          </p:cNvPr>
          <p:cNvSpPr>
            <a:spLocks noGrp="1"/>
          </p:cNvSpPr>
          <p:nvPr>
            <p:ph type="dt" sz="half" idx="2"/>
          </p:nvPr>
        </p:nvSpPr>
        <p:spPr/>
        <p:txBody>
          <a:bodyPr/>
          <a:lstStyle/>
          <a:p>
            <a:pPr>
              <a:defRPr/>
            </a:pPr>
            <a:r>
              <a:rPr lang="en-US">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C8865BC-2B42-854F-9102-6838F26E00F1}"/>
              </a:ext>
            </a:extLst>
          </p:cNvPr>
          <p:cNvSpPr>
            <a:spLocks noGrp="1"/>
          </p:cNvSpPr>
          <p:nvPr>
            <p:ph type="sldNum" sz="quarter" idx="4"/>
          </p:nvPr>
        </p:nvSpPr>
        <p:spPr/>
        <p:txBody>
          <a:bodyPr/>
          <a:lstStyle/>
          <a:p>
            <a:pPr>
              <a:defRPr/>
            </a:pPr>
            <a:fld id="{0C39C72E-2A13-EB4D-AD45-6D4E6ACAED8D}" type="slidenum">
              <a:rPr lang="en-US" smtClean="0"/>
              <a:pPr>
                <a:defRPr/>
              </a:pPr>
              <a:t>3</a:t>
            </a:fld>
            <a:endParaRPr lang="en-US" dirty="0"/>
          </a:p>
        </p:txBody>
      </p:sp>
      <p:sp>
        <p:nvSpPr>
          <p:cNvPr id="5" name="Text Placeholder 4">
            <a:extLst>
              <a:ext uri="{FF2B5EF4-FFF2-40B4-BE49-F238E27FC236}">
                <a16:creationId xmlns:a16="http://schemas.microsoft.com/office/drawing/2014/main" id="{6DC40A7B-28A0-8D40-A081-04929FD109E6}"/>
              </a:ext>
            </a:extLst>
          </p:cNvPr>
          <p:cNvSpPr>
            <a:spLocks noGrp="1"/>
          </p:cNvSpPr>
          <p:nvPr>
            <p:ph type="body" sz="quarter" idx="10"/>
          </p:nvPr>
        </p:nvSpPr>
        <p:spPr>
          <a:xfrm>
            <a:off x="146508" y="499057"/>
            <a:ext cx="8850984" cy="5580891"/>
          </a:xfrm>
        </p:spPr>
        <p:txBody>
          <a:bodyPr/>
          <a:lstStyle/>
          <a:p>
            <a:pPr marL="0" indent="0">
              <a:buNone/>
            </a:pPr>
            <a:r>
              <a:rPr lang="en-US" dirty="0"/>
              <a:t>1) </a:t>
            </a:r>
            <a:r>
              <a:rPr lang="en-US" b="1"/>
              <a:t>Detector Mezzanine: </a:t>
            </a:r>
            <a:r>
              <a:rPr lang="en-US" dirty="0"/>
              <a:t>Install power supplies and detector 	safety system in the racks</a:t>
            </a:r>
          </a:p>
          <a:p>
            <a:pPr marL="0" indent="0">
              <a:buNone/>
            </a:pPr>
            <a:endParaRPr lang="en-US" sz="1800" dirty="0"/>
          </a:p>
          <a:p>
            <a:pPr marL="0" indent="0">
              <a:buNone/>
            </a:pPr>
            <a:r>
              <a:rPr lang="en-US" dirty="0"/>
              <a:t>2) </a:t>
            </a:r>
            <a:r>
              <a:rPr lang="en-US" b="1" dirty="0"/>
              <a:t>On top of cryostat: </a:t>
            </a:r>
            <a:r>
              <a:rPr lang="en-US" dirty="0"/>
              <a:t>Install penetration </a:t>
            </a:r>
          </a:p>
          <a:p>
            <a:pPr marL="114300" lvl="1"/>
            <a:r>
              <a:rPr lang="en-US" sz="2400" dirty="0">
                <a:latin typeface="Helvetica" pitchFamily="2" charset="0"/>
              </a:rPr>
              <a:t>	spool pieces and crosses</a:t>
            </a:r>
          </a:p>
          <a:p>
            <a:pPr marL="0" indent="0">
              <a:buNone/>
            </a:pPr>
            <a:endParaRPr lang="en-US" sz="1800" dirty="0"/>
          </a:p>
          <a:p>
            <a:pPr marL="0" indent="0">
              <a:buNone/>
            </a:pPr>
            <a:r>
              <a:rPr lang="en-US" dirty="0"/>
              <a:t>3) </a:t>
            </a:r>
            <a:r>
              <a:rPr lang="en-US" b="1" dirty="0"/>
              <a:t>On top of cryostat: </a:t>
            </a:r>
            <a:r>
              <a:rPr lang="en-US" dirty="0"/>
              <a:t>Install warm interface </a:t>
            </a:r>
          </a:p>
          <a:p>
            <a:pPr marL="0" indent="0">
              <a:buNone/>
            </a:pPr>
            <a:r>
              <a:rPr lang="en-US" dirty="0"/>
              <a:t>	crates, WIBS, and PTC. Connect warm cables and fibers</a:t>
            </a:r>
          </a:p>
          <a:p>
            <a:pPr marL="0" indent="0">
              <a:buNone/>
            </a:pPr>
            <a:endParaRPr lang="en-US" sz="1800" dirty="0"/>
          </a:p>
          <a:p>
            <a:pPr marL="0" indent="0">
              <a:buNone/>
            </a:pPr>
            <a:r>
              <a:rPr lang="en-US" dirty="0"/>
              <a:t>4) </a:t>
            </a:r>
            <a:r>
              <a:rPr lang="en-US" b="1" dirty="0"/>
              <a:t>Inside the cryostat: </a:t>
            </a:r>
            <a:r>
              <a:rPr lang="en-US" dirty="0"/>
              <a:t>Install cold cables inside the cryostat. 	Connect cold cables to the feedthrough flange</a:t>
            </a:r>
          </a:p>
          <a:p>
            <a:pPr marL="0" indent="0">
              <a:buNone/>
            </a:pPr>
            <a:endParaRPr lang="en-US" sz="1800" dirty="0"/>
          </a:p>
          <a:p>
            <a:pPr marL="0" indent="0">
              <a:buNone/>
            </a:pPr>
            <a:r>
              <a:rPr lang="en-US" dirty="0"/>
              <a:t>5) </a:t>
            </a:r>
            <a:r>
              <a:rPr lang="en-US" b="1" dirty="0"/>
              <a:t>Inside the cryostat: </a:t>
            </a:r>
            <a:r>
              <a:rPr lang="en-US" dirty="0"/>
              <a:t>Connect cold cables to the CRPs</a:t>
            </a:r>
          </a:p>
        </p:txBody>
      </p:sp>
      <p:sp>
        <p:nvSpPr>
          <p:cNvPr id="6" name="Footer Placeholder 5">
            <a:extLst>
              <a:ext uri="{FF2B5EF4-FFF2-40B4-BE49-F238E27FC236}">
                <a16:creationId xmlns:a16="http://schemas.microsoft.com/office/drawing/2014/main" id="{8A050678-AD02-CA48-951C-07F7A3757273}"/>
              </a:ext>
            </a:extLst>
          </p:cNvPr>
          <p:cNvSpPr>
            <a:spLocks noGrp="1"/>
          </p:cNvSpPr>
          <p:nvPr>
            <p:ph type="ftr" sz="quarter" idx="3"/>
          </p:nvPr>
        </p:nvSpPr>
        <p:spPr/>
        <p:txBody>
          <a:bodyPr/>
          <a:lstStyle/>
          <a:p>
            <a:pPr>
              <a:defRPr/>
            </a:pPr>
            <a:r>
              <a:rPr lang="de-DE"/>
              <a:t>Preliminary Installation Plan at SURF</a:t>
            </a:r>
            <a:endParaRPr lang="en-US" dirty="0"/>
          </a:p>
        </p:txBody>
      </p:sp>
      <p:pic>
        <p:nvPicPr>
          <p:cNvPr id="8" name="Picture 7">
            <a:extLst>
              <a:ext uri="{FF2B5EF4-FFF2-40B4-BE49-F238E27FC236}">
                <a16:creationId xmlns:a16="http://schemas.microsoft.com/office/drawing/2014/main" id="{14222E81-DCE6-D446-A126-5C190D4BF2CC}"/>
              </a:ext>
            </a:extLst>
          </p:cNvPr>
          <p:cNvPicPr>
            <a:picLocks noChangeAspect="1"/>
          </p:cNvPicPr>
          <p:nvPr/>
        </p:nvPicPr>
        <p:blipFill>
          <a:blip r:embed="rId2"/>
          <a:stretch>
            <a:fillRect/>
          </a:stretch>
        </p:blipFill>
        <p:spPr>
          <a:xfrm>
            <a:off x="6789057" y="891860"/>
            <a:ext cx="1954435" cy="2453791"/>
          </a:xfrm>
          <a:prstGeom prst="rect">
            <a:avLst/>
          </a:prstGeom>
        </p:spPr>
      </p:pic>
      <p:sp>
        <p:nvSpPr>
          <p:cNvPr id="9" name="TextBox 8">
            <a:extLst>
              <a:ext uri="{FF2B5EF4-FFF2-40B4-BE49-F238E27FC236}">
                <a16:creationId xmlns:a16="http://schemas.microsoft.com/office/drawing/2014/main" id="{B7AEDE32-D76E-2F4D-953A-649C38B911C1}"/>
              </a:ext>
            </a:extLst>
          </p:cNvPr>
          <p:cNvSpPr txBox="1"/>
          <p:nvPr/>
        </p:nvSpPr>
        <p:spPr>
          <a:xfrm>
            <a:off x="163442" y="5958833"/>
            <a:ext cx="7531549" cy="400110"/>
          </a:xfrm>
          <a:prstGeom prst="rect">
            <a:avLst/>
          </a:prstGeom>
          <a:noFill/>
        </p:spPr>
        <p:txBody>
          <a:bodyPr wrap="none" rtlCol="0">
            <a:spAutoFit/>
          </a:bodyPr>
          <a:lstStyle/>
          <a:p>
            <a:r>
              <a:rPr lang="en-US" sz="2000" dirty="0">
                <a:latin typeface="Helvetica" pitchFamily="2" charset="0"/>
              </a:rPr>
              <a:t>Note: FEMBs will be mounted on the CRPs at the CRP Factories</a:t>
            </a:r>
          </a:p>
        </p:txBody>
      </p:sp>
    </p:spTree>
    <p:extLst>
      <p:ext uri="{BB962C8B-B14F-4D97-AF65-F5344CB8AC3E}">
        <p14:creationId xmlns:p14="http://schemas.microsoft.com/office/powerpoint/2010/main" val="3224881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56D06-690C-AE49-8F5A-422845BDCD9C}"/>
              </a:ext>
            </a:extLst>
          </p:cNvPr>
          <p:cNvSpPr>
            <a:spLocks noGrp="1"/>
          </p:cNvSpPr>
          <p:nvPr>
            <p:ph type="title"/>
          </p:nvPr>
        </p:nvSpPr>
        <p:spPr>
          <a:xfrm>
            <a:off x="1950328" y="-35746"/>
            <a:ext cx="5993721" cy="647102"/>
          </a:xfrm>
        </p:spPr>
        <p:txBody>
          <a:bodyPr/>
          <a:lstStyle/>
          <a:p>
            <a:r>
              <a:rPr lang="en-US" sz="3600" dirty="0"/>
              <a:t>Cryostat Penetrations</a:t>
            </a:r>
          </a:p>
        </p:txBody>
      </p:sp>
      <p:sp>
        <p:nvSpPr>
          <p:cNvPr id="3" name="Date Placeholder 2">
            <a:extLst>
              <a:ext uri="{FF2B5EF4-FFF2-40B4-BE49-F238E27FC236}">
                <a16:creationId xmlns:a16="http://schemas.microsoft.com/office/drawing/2014/main" id="{B7BFA60F-D20F-8142-ADA5-E07F412FEAAC}"/>
              </a:ext>
            </a:extLst>
          </p:cNvPr>
          <p:cNvSpPr>
            <a:spLocks noGrp="1"/>
          </p:cNvSpPr>
          <p:nvPr>
            <p:ph type="dt" sz="half" idx="2"/>
          </p:nvPr>
        </p:nvSpPr>
        <p:spPr/>
        <p:txBody>
          <a:bodyPr/>
          <a:lstStyle/>
          <a:p>
            <a:pPr>
              <a:defRPr/>
            </a:pPr>
            <a:r>
              <a:rPr lang="en-US">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6A92DBA6-1722-1947-8877-8522FB601914}"/>
              </a:ext>
            </a:extLst>
          </p:cNvPr>
          <p:cNvSpPr>
            <a:spLocks noGrp="1"/>
          </p:cNvSpPr>
          <p:nvPr>
            <p:ph type="sldNum" sz="quarter" idx="4"/>
          </p:nvPr>
        </p:nvSpPr>
        <p:spPr/>
        <p:txBody>
          <a:bodyPr/>
          <a:lstStyle/>
          <a:p>
            <a:pPr>
              <a:defRPr/>
            </a:pPr>
            <a:fld id="{0C39C72E-2A13-EB4D-AD45-6D4E6ACAED8D}" type="slidenum">
              <a:rPr lang="en-US" smtClean="0"/>
              <a:pPr>
                <a:defRPr/>
              </a:pPr>
              <a:t>4</a:t>
            </a:fld>
            <a:endParaRPr lang="en-US" dirty="0"/>
          </a:p>
        </p:txBody>
      </p:sp>
      <p:sp>
        <p:nvSpPr>
          <p:cNvPr id="6" name="Footer Placeholder 5">
            <a:extLst>
              <a:ext uri="{FF2B5EF4-FFF2-40B4-BE49-F238E27FC236}">
                <a16:creationId xmlns:a16="http://schemas.microsoft.com/office/drawing/2014/main" id="{36239C16-5FD4-3C48-95BB-28FFDF740CEE}"/>
              </a:ext>
            </a:extLst>
          </p:cNvPr>
          <p:cNvSpPr>
            <a:spLocks noGrp="1"/>
          </p:cNvSpPr>
          <p:nvPr>
            <p:ph type="ftr" sz="quarter" idx="3"/>
          </p:nvPr>
        </p:nvSpPr>
        <p:spPr/>
        <p:txBody>
          <a:bodyPr/>
          <a:lstStyle/>
          <a:p>
            <a:pPr>
              <a:defRPr/>
            </a:pPr>
            <a:r>
              <a:rPr lang="de-DE"/>
              <a:t>Preliminary Installation Plan at SURF</a:t>
            </a:r>
            <a:endParaRPr lang="en-US" dirty="0"/>
          </a:p>
        </p:txBody>
      </p:sp>
      <p:grpSp>
        <p:nvGrpSpPr>
          <p:cNvPr id="7" name="Group 6">
            <a:extLst>
              <a:ext uri="{FF2B5EF4-FFF2-40B4-BE49-F238E27FC236}">
                <a16:creationId xmlns:a16="http://schemas.microsoft.com/office/drawing/2014/main" id="{4F4D0903-CFD2-4742-96C8-0559607FAC20}"/>
              </a:ext>
            </a:extLst>
          </p:cNvPr>
          <p:cNvGrpSpPr>
            <a:grpSpLocks noChangeAspect="1"/>
          </p:cNvGrpSpPr>
          <p:nvPr/>
        </p:nvGrpSpPr>
        <p:grpSpPr>
          <a:xfrm>
            <a:off x="49650" y="645265"/>
            <a:ext cx="9044699" cy="5219314"/>
            <a:chOff x="656466" y="290074"/>
            <a:chExt cx="10879068" cy="6277851"/>
          </a:xfrm>
        </p:grpSpPr>
        <p:pic>
          <p:nvPicPr>
            <p:cNvPr id="8" name="Picture 7">
              <a:extLst>
                <a:ext uri="{FF2B5EF4-FFF2-40B4-BE49-F238E27FC236}">
                  <a16:creationId xmlns:a16="http://schemas.microsoft.com/office/drawing/2014/main" id="{05C37719-8EE3-2541-BB6F-B221F5563D59}"/>
                </a:ext>
              </a:extLst>
            </p:cNvPr>
            <p:cNvPicPr>
              <a:picLocks noChangeAspect="1"/>
            </p:cNvPicPr>
            <p:nvPr/>
          </p:nvPicPr>
          <p:blipFill rotWithShape="1">
            <a:blip r:embed="rId2"/>
            <a:srcRect b="30533"/>
            <a:stretch/>
          </p:blipFill>
          <p:spPr>
            <a:xfrm>
              <a:off x="656466" y="290074"/>
              <a:ext cx="10879068" cy="4361028"/>
            </a:xfrm>
            <a:prstGeom prst="rect">
              <a:avLst/>
            </a:prstGeom>
          </p:spPr>
        </p:pic>
        <p:sp>
          <p:nvSpPr>
            <p:cNvPr id="9" name="Rectangle 8">
              <a:extLst>
                <a:ext uri="{FF2B5EF4-FFF2-40B4-BE49-F238E27FC236}">
                  <a16:creationId xmlns:a16="http://schemas.microsoft.com/office/drawing/2014/main" id="{5F47950E-37FA-5448-9790-DB83F0EA8F93}"/>
                </a:ext>
              </a:extLst>
            </p:cNvPr>
            <p:cNvSpPr/>
            <p:nvPr/>
          </p:nvSpPr>
          <p:spPr>
            <a:xfrm>
              <a:off x="656466" y="4328719"/>
              <a:ext cx="165655" cy="22392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2FF8B2A4-0876-DC4A-8C02-8BBF5DCBC476}"/>
              </a:ext>
            </a:extLst>
          </p:cNvPr>
          <p:cNvSpPr txBox="1"/>
          <p:nvPr/>
        </p:nvSpPr>
        <p:spPr>
          <a:xfrm>
            <a:off x="454026" y="4664250"/>
            <a:ext cx="797922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Helvetica" pitchFamily="2" charset="0"/>
              </a:rPr>
              <a:t>“</a:t>
            </a:r>
            <a:r>
              <a:rPr lang="en-US" sz="2400" dirty="0">
                <a:solidFill>
                  <a:srgbClr val="E80072"/>
                </a:solidFill>
                <a:latin typeface="Helvetica" pitchFamily="2" charset="0"/>
              </a:rPr>
              <a:t>Pink</a:t>
            </a:r>
            <a:r>
              <a:rPr lang="en-US" sz="2400" dirty="0">
                <a:latin typeface="Helvetica" pitchFamily="2" charset="0"/>
              </a:rPr>
              <a:t>” dots are the penetration ports for the bottom CRP electronics.  DN295 (14”) </a:t>
            </a:r>
            <a:r>
              <a:rPr lang="en-US" sz="2400" dirty="0" err="1">
                <a:latin typeface="Helvetica" pitchFamily="2" charset="0"/>
              </a:rPr>
              <a:t>conflat</a:t>
            </a:r>
            <a:r>
              <a:rPr lang="en-US" sz="2400" dirty="0">
                <a:latin typeface="Helvetica" pitchFamily="2" charset="0"/>
              </a:rPr>
              <a:t> flanges</a:t>
            </a:r>
          </a:p>
          <a:p>
            <a:pPr marL="285750" indent="-285750">
              <a:buFont typeface="Arial" panose="020B0604020202020204" pitchFamily="34" charset="0"/>
              <a:buChar char="•"/>
            </a:pPr>
            <a:r>
              <a:rPr lang="en-US" sz="2400" dirty="0">
                <a:latin typeface="Helvetica" pitchFamily="2" charset="0"/>
              </a:rPr>
              <a:t>20 along the south wall and 20 along the north wall</a:t>
            </a:r>
          </a:p>
        </p:txBody>
      </p:sp>
      <p:cxnSp>
        <p:nvCxnSpPr>
          <p:cNvPr id="12" name="Straight Arrow Connector 11">
            <a:extLst>
              <a:ext uri="{FF2B5EF4-FFF2-40B4-BE49-F238E27FC236}">
                <a16:creationId xmlns:a16="http://schemas.microsoft.com/office/drawing/2014/main" id="{8897FEBB-6404-3A48-B856-55BFD759582C}"/>
              </a:ext>
            </a:extLst>
          </p:cNvPr>
          <p:cNvCxnSpPr/>
          <p:nvPr/>
        </p:nvCxnSpPr>
        <p:spPr>
          <a:xfrm flipH="1" flipV="1">
            <a:off x="868333" y="3487865"/>
            <a:ext cx="350867" cy="1187271"/>
          </a:xfrm>
          <a:prstGeom prst="straightConnector1">
            <a:avLst/>
          </a:prstGeom>
          <a:ln>
            <a:solidFill>
              <a:srgbClr val="E80072"/>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53CF1EC-5E5D-5943-B279-787BB4035D3D}"/>
              </a:ext>
            </a:extLst>
          </p:cNvPr>
          <p:cNvCxnSpPr>
            <a:cxnSpLocks/>
          </p:cNvCxnSpPr>
          <p:nvPr/>
        </p:nvCxnSpPr>
        <p:spPr>
          <a:xfrm flipH="1" flipV="1">
            <a:off x="1161288" y="3487865"/>
            <a:ext cx="57912" cy="1187271"/>
          </a:xfrm>
          <a:prstGeom prst="straightConnector1">
            <a:avLst/>
          </a:prstGeom>
          <a:ln>
            <a:solidFill>
              <a:srgbClr val="E80072"/>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5F1B3539-F1C8-9944-9579-841D656AA43C}"/>
              </a:ext>
            </a:extLst>
          </p:cNvPr>
          <p:cNvCxnSpPr>
            <a:cxnSpLocks/>
          </p:cNvCxnSpPr>
          <p:nvPr/>
        </p:nvCxnSpPr>
        <p:spPr>
          <a:xfrm flipV="1">
            <a:off x="1219200" y="3476980"/>
            <a:ext cx="356395" cy="1198156"/>
          </a:xfrm>
          <a:prstGeom prst="straightConnector1">
            <a:avLst/>
          </a:prstGeom>
          <a:ln>
            <a:solidFill>
              <a:srgbClr val="E80072"/>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81075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09146-26D9-3F4A-954D-5C31BC1F14CA}"/>
              </a:ext>
            </a:extLst>
          </p:cNvPr>
          <p:cNvSpPr>
            <a:spLocks noGrp="1"/>
          </p:cNvSpPr>
          <p:nvPr>
            <p:ph type="title"/>
          </p:nvPr>
        </p:nvSpPr>
        <p:spPr>
          <a:xfrm>
            <a:off x="1876650" y="-35746"/>
            <a:ext cx="5645846" cy="647102"/>
          </a:xfrm>
        </p:spPr>
        <p:txBody>
          <a:bodyPr/>
          <a:lstStyle/>
          <a:p>
            <a:r>
              <a:rPr lang="en-US" sz="3600" dirty="0"/>
              <a:t>Installation Schedule</a:t>
            </a:r>
          </a:p>
        </p:txBody>
      </p:sp>
      <p:sp>
        <p:nvSpPr>
          <p:cNvPr id="3" name="Date Placeholder 2">
            <a:extLst>
              <a:ext uri="{FF2B5EF4-FFF2-40B4-BE49-F238E27FC236}">
                <a16:creationId xmlns:a16="http://schemas.microsoft.com/office/drawing/2014/main" id="{94755E16-AC9E-B04D-B534-A28108176F7E}"/>
              </a:ext>
            </a:extLst>
          </p:cNvPr>
          <p:cNvSpPr>
            <a:spLocks noGrp="1"/>
          </p:cNvSpPr>
          <p:nvPr>
            <p:ph type="dt" sz="half" idx="2"/>
          </p:nvPr>
        </p:nvSpPr>
        <p:spPr/>
        <p:txBody>
          <a:bodyPr/>
          <a:lstStyle/>
          <a:p>
            <a:pPr>
              <a:defRPr/>
            </a:pPr>
            <a:r>
              <a:rPr lang="en-US">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C8865BC-2B42-854F-9102-6838F26E00F1}"/>
              </a:ext>
            </a:extLst>
          </p:cNvPr>
          <p:cNvSpPr>
            <a:spLocks noGrp="1"/>
          </p:cNvSpPr>
          <p:nvPr>
            <p:ph type="sldNum" sz="quarter" idx="4"/>
          </p:nvPr>
        </p:nvSpPr>
        <p:spPr/>
        <p:txBody>
          <a:bodyPr/>
          <a:lstStyle/>
          <a:p>
            <a:pPr>
              <a:defRPr/>
            </a:pPr>
            <a:fld id="{0C39C72E-2A13-EB4D-AD45-6D4E6ACAED8D}" type="slidenum">
              <a:rPr lang="en-US" smtClean="0"/>
              <a:pPr>
                <a:defRPr/>
              </a:pPr>
              <a:t>5</a:t>
            </a:fld>
            <a:endParaRPr lang="en-US" dirty="0"/>
          </a:p>
        </p:txBody>
      </p:sp>
      <p:sp>
        <p:nvSpPr>
          <p:cNvPr id="5" name="Text Placeholder 4">
            <a:extLst>
              <a:ext uri="{FF2B5EF4-FFF2-40B4-BE49-F238E27FC236}">
                <a16:creationId xmlns:a16="http://schemas.microsoft.com/office/drawing/2014/main" id="{6DC40A7B-28A0-8D40-A081-04929FD109E6}"/>
              </a:ext>
            </a:extLst>
          </p:cNvPr>
          <p:cNvSpPr>
            <a:spLocks noGrp="1"/>
          </p:cNvSpPr>
          <p:nvPr>
            <p:ph type="body" sz="quarter" idx="10"/>
          </p:nvPr>
        </p:nvSpPr>
        <p:spPr>
          <a:xfrm>
            <a:off x="274081" y="580423"/>
            <a:ext cx="8850984" cy="5580891"/>
          </a:xfrm>
        </p:spPr>
        <p:txBody>
          <a:bodyPr/>
          <a:lstStyle/>
          <a:p>
            <a:r>
              <a:rPr lang="en-US" dirty="0"/>
              <a:t>Had one round of meeting with the I&amp;I team + lots of emails</a:t>
            </a:r>
          </a:p>
          <a:p>
            <a:r>
              <a:rPr lang="en-US" dirty="0"/>
              <a:t>Also starting to use some Wed FD integration meeting slots to discuss FD2-VD installation issues</a:t>
            </a:r>
          </a:p>
        </p:txBody>
      </p:sp>
      <p:sp>
        <p:nvSpPr>
          <p:cNvPr id="6" name="Footer Placeholder 5">
            <a:extLst>
              <a:ext uri="{FF2B5EF4-FFF2-40B4-BE49-F238E27FC236}">
                <a16:creationId xmlns:a16="http://schemas.microsoft.com/office/drawing/2014/main" id="{8A050678-AD02-CA48-951C-07F7A3757273}"/>
              </a:ext>
            </a:extLst>
          </p:cNvPr>
          <p:cNvSpPr>
            <a:spLocks noGrp="1"/>
          </p:cNvSpPr>
          <p:nvPr>
            <p:ph type="ftr" sz="quarter" idx="3"/>
          </p:nvPr>
        </p:nvSpPr>
        <p:spPr/>
        <p:txBody>
          <a:bodyPr/>
          <a:lstStyle/>
          <a:p>
            <a:pPr>
              <a:defRPr/>
            </a:pPr>
            <a:r>
              <a:rPr lang="de-DE"/>
              <a:t>Preliminary Installation Plan at SURF</a:t>
            </a:r>
            <a:endParaRPr lang="en-US" dirty="0"/>
          </a:p>
        </p:txBody>
      </p:sp>
      <p:pic>
        <p:nvPicPr>
          <p:cNvPr id="7" name="Picture 6">
            <a:extLst>
              <a:ext uri="{FF2B5EF4-FFF2-40B4-BE49-F238E27FC236}">
                <a16:creationId xmlns:a16="http://schemas.microsoft.com/office/drawing/2014/main" id="{949D99BD-A538-0444-AD2F-F6823BD5033E}"/>
              </a:ext>
            </a:extLst>
          </p:cNvPr>
          <p:cNvPicPr>
            <a:picLocks noChangeAspect="1"/>
          </p:cNvPicPr>
          <p:nvPr/>
        </p:nvPicPr>
        <p:blipFill rotWithShape="1">
          <a:blip r:embed="rId2"/>
          <a:srcRect b="16438"/>
          <a:stretch/>
        </p:blipFill>
        <p:spPr>
          <a:xfrm>
            <a:off x="30288" y="1815003"/>
            <a:ext cx="8820457" cy="3631856"/>
          </a:xfrm>
          <a:prstGeom prst="rect">
            <a:avLst/>
          </a:prstGeom>
        </p:spPr>
      </p:pic>
      <p:cxnSp>
        <p:nvCxnSpPr>
          <p:cNvPr id="9" name="Straight Arrow Connector 8">
            <a:extLst>
              <a:ext uri="{FF2B5EF4-FFF2-40B4-BE49-F238E27FC236}">
                <a16:creationId xmlns:a16="http://schemas.microsoft.com/office/drawing/2014/main" id="{2F45C675-8182-4943-BC82-16AD4A5018BE}"/>
              </a:ext>
            </a:extLst>
          </p:cNvPr>
          <p:cNvCxnSpPr>
            <a:cxnSpLocks/>
          </p:cNvCxnSpPr>
          <p:nvPr/>
        </p:nvCxnSpPr>
        <p:spPr>
          <a:xfrm flipH="1">
            <a:off x="5257144" y="4971233"/>
            <a:ext cx="259644" cy="0"/>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46F79F5C-8B55-E941-B45E-1FBF24CE453C}"/>
              </a:ext>
            </a:extLst>
          </p:cNvPr>
          <p:cNvCxnSpPr>
            <a:cxnSpLocks/>
          </p:cNvCxnSpPr>
          <p:nvPr/>
        </p:nvCxnSpPr>
        <p:spPr>
          <a:xfrm flipH="1">
            <a:off x="5560854" y="5164667"/>
            <a:ext cx="259644" cy="0"/>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386075F7-638E-AA4C-9D4E-157C36C0087B}"/>
              </a:ext>
            </a:extLst>
          </p:cNvPr>
          <p:cNvSpPr txBox="1"/>
          <p:nvPr/>
        </p:nvSpPr>
        <p:spPr>
          <a:xfrm>
            <a:off x="3039533" y="5538956"/>
            <a:ext cx="2057423" cy="646331"/>
          </a:xfrm>
          <a:prstGeom prst="rect">
            <a:avLst/>
          </a:prstGeom>
          <a:noFill/>
        </p:spPr>
        <p:txBody>
          <a:bodyPr wrap="none" rtlCol="0">
            <a:spAutoFit/>
          </a:bodyPr>
          <a:lstStyle/>
          <a:p>
            <a:r>
              <a:rPr lang="en-US" dirty="0"/>
              <a:t>Power supplies and </a:t>
            </a:r>
          </a:p>
          <a:p>
            <a:r>
              <a:rPr lang="en-US" dirty="0"/>
              <a:t>DDSS installation</a:t>
            </a:r>
          </a:p>
        </p:txBody>
      </p:sp>
      <p:sp>
        <p:nvSpPr>
          <p:cNvPr id="15" name="TextBox 14">
            <a:extLst>
              <a:ext uri="{FF2B5EF4-FFF2-40B4-BE49-F238E27FC236}">
                <a16:creationId xmlns:a16="http://schemas.microsoft.com/office/drawing/2014/main" id="{877C58BF-5479-4C42-9592-B201B79476EF}"/>
              </a:ext>
            </a:extLst>
          </p:cNvPr>
          <p:cNvSpPr txBox="1"/>
          <p:nvPr/>
        </p:nvSpPr>
        <p:spPr>
          <a:xfrm>
            <a:off x="5454702" y="5552902"/>
            <a:ext cx="2387128" cy="646331"/>
          </a:xfrm>
          <a:prstGeom prst="rect">
            <a:avLst/>
          </a:prstGeom>
          <a:noFill/>
        </p:spPr>
        <p:txBody>
          <a:bodyPr wrap="none" rtlCol="0">
            <a:spAutoFit/>
          </a:bodyPr>
          <a:lstStyle/>
          <a:p>
            <a:r>
              <a:rPr lang="en-US" dirty="0"/>
              <a:t>Feedthrough and warm</a:t>
            </a:r>
          </a:p>
          <a:p>
            <a:r>
              <a:rPr lang="en-US" dirty="0"/>
              <a:t>electronics installation</a:t>
            </a:r>
          </a:p>
        </p:txBody>
      </p:sp>
      <p:cxnSp>
        <p:nvCxnSpPr>
          <p:cNvPr id="17" name="Straight Arrow Connector 16">
            <a:extLst>
              <a:ext uri="{FF2B5EF4-FFF2-40B4-BE49-F238E27FC236}">
                <a16:creationId xmlns:a16="http://schemas.microsoft.com/office/drawing/2014/main" id="{B658E01A-A416-1041-80C4-FDDD9A89747F}"/>
              </a:ext>
            </a:extLst>
          </p:cNvPr>
          <p:cNvCxnSpPr/>
          <p:nvPr/>
        </p:nvCxnSpPr>
        <p:spPr>
          <a:xfrm flipV="1">
            <a:off x="4817533" y="5037667"/>
            <a:ext cx="575734" cy="584200"/>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FA6AF1A8-9A96-D843-965C-E23F5556D36F}"/>
              </a:ext>
            </a:extLst>
          </p:cNvPr>
          <p:cNvCxnSpPr>
            <a:cxnSpLocks/>
          </p:cNvCxnSpPr>
          <p:nvPr/>
        </p:nvCxnSpPr>
        <p:spPr>
          <a:xfrm flipH="1" flipV="1">
            <a:off x="5702513" y="5250893"/>
            <a:ext cx="181820" cy="389399"/>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3270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2ACFD9D-5808-EA4F-8C28-3C1E76EC172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897467"/>
            <a:ext cx="9048115" cy="5420160"/>
          </a:xfrm>
          <a:prstGeom prst="rect">
            <a:avLst/>
          </a:prstGeom>
        </p:spPr>
      </p:pic>
      <p:sp>
        <p:nvSpPr>
          <p:cNvPr id="2" name="Title 1">
            <a:extLst>
              <a:ext uri="{FF2B5EF4-FFF2-40B4-BE49-F238E27FC236}">
                <a16:creationId xmlns:a16="http://schemas.microsoft.com/office/drawing/2014/main" id="{B2C09146-26D9-3F4A-954D-5C31BC1F14CA}"/>
              </a:ext>
            </a:extLst>
          </p:cNvPr>
          <p:cNvSpPr>
            <a:spLocks noGrp="1"/>
          </p:cNvSpPr>
          <p:nvPr>
            <p:ph type="title"/>
          </p:nvPr>
        </p:nvSpPr>
        <p:spPr>
          <a:xfrm>
            <a:off x="389727" y="-61248"/>
            <a:ext cx="8551210" cy="647102"/>
          </a:xfrm>
        </p:spPr>
        <p:txBody>
          <a:bodyPr/>
          <a:lstStyle/>
          <a:p>
            <a:r>
              <a:rPr lang="en-US" sz="3600" dirty="0"/>
              <a:t>Installation Schedule (Inside Cryostat)</a:t>
            </a:r>
          </a:p>
        </p:txBody>
      </p:sp>
      <p:sp>
        <p:nvSpPr>
          <p:cNvPr id="3" name="Date Placeholder 2">
            <a:extLst>
              <a:ext uri="{FF2B5EF4-FFF2-40B4-BE49-F238E27FC236}">
                <a16:creationId xmlns:a16="http://schemas.microsoft.com/office/drawing/2014/main" id="{94755E16-AC9E-B04D-B534-A28108176F7E}"/>
              </a:ext>
            </a:extLst>
          </p:cNvPr>
          <p:cNvSpPr>
            <a:spLocks noGrp="1"/>
          </p:cNvSpPr>
          <p:nvPr>
            <p:ph type="dt" sz="half" idx="2"/>
          </p:nvPr>
        </p:nvSpPr>
        <p:spPr/>
        <p:txBody>
          <a:bodyPr/>
          <a:lstStyle/>
          <a:p>
            <a:pPr>
              <a:defRPr/>
            </a:pPr>
            <a:r>
              <a:rPr lang="en-US">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C8865BC-2B42-854F-9102-6838F26E00F1}"/>
              </a:ext>
            </a:extLst>
          </p:cNvPr>
          <p:cNvSpPr>
            <a:spLocks noGrp="1"/>
          </p:cNvSpPr>
          <p:nvPr>
            <p:ph type="sldNum" sz="quarter" idx="4"/>
          </p:nvPr>
        </p:nvSpPr>
        <p:spPr/>
        <p:txBody>
          <a:bodyPr/>
          <a:lstStyle/>
          <a:p>
            <a:pPr>
              <a:defRPr/>
            </a:pPr>
            <a:fld id="{0C39C72E-2A13-EB4D-AD45-6D4E6ACAED8D}" type="slidenum">
              <a:rPr lang="en-US" smtClean="0"/>
              <a:pPr>
                <a:defRPr/>
              </a:pPr>
              <a:t>6</a:t>
            </a:fld>
            <a:endParaRPr lang="en-US" dirty="0"/>
          </a:p>
        </p:txBody>
      </p:sp>
      <p:sp>
        <p:nvSpPr>
          <p:cNvPr id="5" name="Text Placeholder 4">
            <a:extLst>
              <a:ext uri="{FF2B5EF4-FFF2-40B4-BE49-F238E27FC236}">
                <a16:creationId xmlns:a16="http://schemas.microsoft.com/office/drawing/2014/main" id="{6DC40A7B-28A0-8D40-A081-04929FD109E6}"/>
              </a:ext>
            </a:extLst>
          </p:cNvPr>
          <p:cNvSpPr>
            <a:spLocks noGrp="1"/>
          </p:cNvSpPr>
          <p:nvPr>
            <p:ph type="body" sz="quarter" idx="10"/>
          </p:nvPr>
        </p:nvSpPr>
        <p:spPr>
          <a:xfrm>
            <a:off x="89953" y="479415"/>
            <a:ext cx="8850984" cy="5580891"/>
          </a:xfrm>
        </p:spPr>
        <p:txBody>
          <a:bodyPr/>
          <a:lstStyle/>
          <a:p>
            <a:pPr marL="0" indent="0">
              <a:buNone/>
            </a:pPr>
            <a:r>
              <a:rPr lang="en-US" dirty="0"/>
              <a:t>Still refining CE labor resources and schedule</a:t>
            </a:r>
          </a:p>
        </p:txBody>
      </p:sp>
      <p:sp>
        <p:nvSpPr>
          <p:cNvPr id="6" name="Footer Placeholder 5">
            <a:extLst>
              <a:ext uri="{FF2B5EF4-FFF2-40B4-BE49-F238E27FC236}">
                <a16:creationId xmlns:a16="http://schemas.microsoft.com/office/drawing/2014/main" id="{8A050678-AD02-CA48-951C-07F7A3757273}"/>
              </a:ext>
            </a:extLst>
          </p:cNvPr>
          <p:cNvSpPr>
            <a:spLocks noGrp="1"/>
          </p:cNvSpPr>
          <p:nvPr>
            <p:ph type="ftr" sz="quarter" idx="3"/>
          </p:nvPr>
        </p:nvSpPr>
        <p:spPr/>
        <p:txBody>
          <a:bodyPr/>
          <a:lstStyle/>
          <a:p>
            <a:pPr>
              <a:defRPr/>
            </a:pPr>
            <a:r>
              <a:rPr lang="de-DE"/>
              <a:t>Preliminary Installation Plan at SURF</a:t>
            </a:r>
            <a:endParaRPr lang="en-US" dirty="0"/>
          </a:p>
        </p:txBody>
      </p:sp>
      <p:sp>
        <p:nvSpPr>
          <p:cNvPr id="14" name="TextBox 13">
            <a:extLst>
              <a:ext uri="{FF2B5EF4-FFF2-40B4-BE49-F238E27FC236}">
                <a16:creationId xmlns:a16="http://schemas.microsoft.com/office/drawing/2014/main" id="{386075F7-638E-AA4C-9D4E-157C36C0087B}"/>
              </a:ext>
            </a:extLst>
          </p:cNvPr>
          <p:cNvSpPr txBox="1"/>
          <p:nvPr/>
        </p:nvSpPr>
        <p:spPr>
          <a:xfrm>
            <a:off x="4515445" y="1655043"/>
            <a:ext cx="2648674" cy="646331"/>
          </a:xfrm>
          <a:prstGeom prst="rect">
            <a:avLst/>
          </a:prstGeom>
          <a:noFill/>
        </p:spPr>
        <p:txBody>
          <a:bodyPr wrap="none" rtlCol="0">
            <a:spAutoFit/>
          </a:bodyPr>
          <a:lstStyle/>
          <a:p>
            <a:r>
              <a:rPr lang="en-US" dirty="0">
                <a:solidFill>
                  <a:srgbClr val="FF0000"/>
                </a:solidFill>
              </a:rPr>
              <a:t>Cold cable installation and</a:t>
            </a:r>
          </a:p>
          <a:p>
            <a:r>
              <a:rPr lang="en-US" dirty="0">
                <a:solidFill>
                  <a:srgbClr val="FF0000"/>
                </a:solidFill>
              </a:rPr>
              <a:t>connection to WIEC</a:t>
            </a:r>
          </a:p>
        </p:txBody>
      </p:sp>
      <p:cxnSp>
        <p:nvCxnSpPr>
          <p:cNvPr id="17" name="Straight Arrow Connector 16">
            <a:extLst>
              <a:ext uri="{FF2B5EF4-FFF2-40B4-BE49-F238E27FC236}">
                <a16:creationId xmlns:a16="http://schemas.microsoft.com/office/drawing/2014/main" id="{B658E01A-A416-1041-80C4-FDDD9A89747F}"/>
              </a:ext>
            </a:extLst>
          </p:cNvPr>
          <p:cNvCxnSpPr>
            <a:cxnSpLocks/>
          </p:cNvCxnSpPr>
          <p:nvPr/>
        </p:nvCxnSpPr>
        <p:spPr>
          <a:xfrm flipH="1">
            <a:off x="3761317" y="1888067"/>
            <a:ext cx="810683" cy="0"/>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FA6AF1A8-9A96-D843-965C-E23F5556D36F}"/>
              </a:ext>
            </a:extLst>
          </p:cNvPr>
          <p:cNvCxnSpPr>
            <a:cxnSpLocks/>
          </p:cNvCxnSpPr>
          <p:nvPr/>
        </p:nvCxnSpPr>
        <p:spPr>
          <a:xfrm flipH="1">
            <a:off x="6620933" y="2894820"/>
            <a:ext cx="296333" cy="960810"/>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A74A5E18-4C75-2E4A-8FDE-21762EBBF5CA}"/>
              </a:ext>
            </a:extLst>
          </p:cNvPr>
          <p:cNvSpPr txBox="1"/>
          <p:nvPr/>
        </p:nvSpPr>
        <p:spPr>
          <a:xfrm>
            <a:off x="5904848" y="2632354"/>
            <a:ext cx="2393412" cy="369332"/>
          </a:xfrm>
          <a:prstGeom prst="rect">
            <a:avLst/>
          </a:prstGeom>
          <a:noFill/>
        </p:spPr>
        <p:txBody>
          <a:bodyPr wrap="none" rtlCol="0">
            <a:spAutoFit/>
          </a:bodyPr>
          <a:lstStyle/>
          <a:p>
            <a:r>
              <a:rPr lang="en-US" dirty="0">
                <a:solidFill>
                  <a:srgbClr val="FF0000"/>
                </a:solidFill>
              </a:rPr>
              <a:t>Bottom CRP installation</a:t>
            </a:r>
          </a:p>
        </p:txBody>
      </p:sp>
      <p:sp>
        <p:nvSpPr>
          <p:cNvPr id="11" name="Oval 10">
            <a:extLst>
              <a:ext uri="{FF2B5EF4-FFF2-40B4-BE49-F238E27FC236}">
                <a16:creationId xmlns:a16="http://schemas.microsoft.com/office/drawing/2014/main" id="{28340AD3-596D-2B4E-9254-C1AF73B37EBA}"/>
              </a:ext>
            </a:extLst>
          </p:cNvPr>
          <p:cNvSpPr/>
          <p:nvPr/>
        </p:nvSpPr>
        <p:spPr>
          <a:xfrm>
            <a:off x="2937933" y="1761067"/>
            <a:ext cx="823384" cy="26246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758CD4A9-5BA1-AE4B-99D6-0BB22DF565EC}"/>
              </a:ext>
            </a:extLst>
          </p:cNvPr>
          <p:cNvSpPr/>
          <p:nvPr/>
        </p:nvSpPr>
        <p:spPr>
          <a:xfrm>
            <a:off x="5815404" y="3855630"/>
            <a:ext cx="1707092" cy="262466"/>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9964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08478-9509-4243-9199-2A82977BD5EA}"/>
              </a:ext>
            </a:extLst>
          </p:cNvPr>
          <p:cNvSpPr>
            <a:spLocks noGrp="1"/>
          </p:cNvSpPr>
          <p:nvPr>
            <p:ph type="title"/>
          </p:nvPr>
        </p:nvSpPr>
        <p:spPr>
          <a:xfrm>
            <a:off x="291028" y="682278"/>
            <a:ext cx="8293100" cy="548785"/>
          </a:xfrm>
        </p:spPr>
        <p:txBody>
          <a:bodyPr/>
          <a:lstStyle/>
          <a:p>
            <a:r>
              <a:rPr lang="en-US" dirty="0"/>
              <a:t>Predecessors:</a:t>
            </a:r>
          </a:p>
        </p:txBody>
      </p:sp>
      <p:sp>
        <p:nvSpPr>
          <p:cNvPr id="3" name="Date Placeholder 2">
            <a:extLst>
              <a:ext uri="{FF2B5EF4-FFF2-40B4-BE49-F238E27FC236}">
                <a16:creationId xmlns:a16="http://schemas.microsoft.com/office/drawing/2014/main" id="{F6CFBFCE-A01E-BD41-9B66-F8F29E786908}"/>
              </a:ext>
            </a:extLst>
          </p:cNvPr>
          <p:cNvSpPr>
            <a:spLocks noGrp="1"/>
          </p:cNvSpPr>
          <p:nvPr>
            <p:ph type="dt" sz="half" idx="13"/>
          </p:nvPr>
        </p:nvSpPr>
        <p:spPr/>
        <p:txBody>
          <a:bodyPr/>
          <a:lstStyle/>
          <a:p>
            <a:pPr>
              <a:defRPr/>
            </a:pPr>
            <a:fld id="{D7200146-01FC-394D-8E17-AF33F4E7D0F6}" type="datetime1">
              <a:rPr lang="en-US" smtClean="0"/>
              <a:t>5/27/21</a:t>
            </a:fld>
            <a:endParaRPr lang="en-US"/>
          </a:p>
        </p:txBody>
      </p:sp>
      <p:sp>
        <p:nvSpPr>
          <p:cNvPr id="4" name="Footer Placeholder 3">
            <a:extLst>
              <a:ext uri="{FF2B5EF4-FFF2-40B4-BE49-F238E27FC236}">
                <a16:creationId xmlns:a16="http://schemas.microsoft.com/office/drawing/2014/main" id="{29FA7A49-DADC-3D4C-854D-9304FCA157BC}"/>
              </a:ext>
            </a:extLst>
          </p:cNvPr>
          <p:cNvSpPr>
            <a:spLocks noGrp="1"/>
          </p:cNvSpPr>
          <p:nvPr>
            <p:ph type="ftr" sz="quarter" idx="14"/>
          </p:nvPr>
        </p:nvSpPr>
        <p:spPr/>
        <p:txBody>
          <a:bodyPr/>
          <a:lstStyle/>
          <a:p>
            <a:r>
              <a:rPr lang="en-US"/>
              <a:t>Vertical Drift Bottom Electroncis installation</a:t>
            </a:r>
          </a:p>
        </p:txBody>
      </p:sp>
      <p:sp>
        <p:nvSpPr>
          <p:cNvPr id="5" name="Slide Number Placeholder 4">
            <a:extLst>
              <a:ext uri="{FF2B5EF4-FFF2-40B4-BE49-F238E27FC236}">
                <a16:creationId xmlns:a16="http://schemas.microsoft.com/office/drawing/2014/main" id="{3FEF5883-54E7-0F42-A9F1-56E384CC711C}"/>
              </a:ext>
            </a:extLst>
          </p:cNvPr>
          <p:cNvSpPr>
            <a:spLocks noGrp="1"/>
          </p:cNvSpPr>
          <p:nvPr>
            <p:ph type="sldNum" sz="quarter" idx="15"/>
          </p:nvPr>
        </p:nvSpPr>
        <p:spPr/>
        <p:txBody>
          <a:bodyPr/>
          <a:lstStyle/>
          <a:p>
            <a:pPr>
              <a:defRPr/>
            </a:pPr>
            <a:fld id="{98AA3EDC-84CE-5D44-955B-22A59AD27526}" type="slidenum">
              <a:rPr lang="en-US" smtClean="0"/>
              <a:pPr>
                <a:defRPr/>
              </a:pPr>
              <a:t>7</a:t>
            </a:fld>
            <a:endParaRPr lang="en-US"/>
          </a:p>
        </p:txBody>
      </p:sp>
      <p:sp>
        <p:nvSpPr>
          <p:cNvPr id="6" name="TextBox 5">
            <a:extLst>
              <a:ext uri="{FF2B5EF4-FFF2-40B4-BE49-F238E27FC236}">
                <a16:creationId xmlns:a16="http://schemas.microsoft.com/office/drawing/2014/main" id="{FF83B08F-B830-A14E-90D1-992F98DB4D22}"/>
              </a:ext>
            </a:extLst>
          </p:cNvPr>
          <p:cNvSpPr txBox="1"/>
          <p:nvPr/>
        </p:nvSpPr>
        <p:spPr>
          <a:xfrm>
            <a:off x="463549" y="1075452"/>
            <a:ext cx="8232776" cy="3477875"/>
          </a:xfrm>
          <a:prstGeom prst="rect">
            <a:avLst/>
          </a:prstGeom>
          <a:noFill/>
        </p:spPr>
        <p:txBody>
          <a:bodyPr wrap="square" rtlCol="0">
            <a:spAutoFit/>
          </a:bodyPr>
          <a:lstStyle/>
          <a:p>
            <a:r>
              <a:rPr lang="en-US" sz="2000" dirty="0">
                <a:latin typeface="Helvetica" pitchFamily="2" charset="0"/>
              </a:rPr>
              <a:t>General</a:t>
            </a:r>
          </a:p>
          <a:p>
            <a:pPr marL="285750" indent="-285750">
              <a:buFont typeface="Arial" panose="020B0604020202020204" pitchFamily="34" charset="0"/>
              <a:buChar char="•"/>
            </a:pPr>
            <a:r>
              <a:rPr lang="en-US" sz="2000" dirty="0">
                <a:latin typeface="Helvetica" pitchFamily="2" charset="0"/>
              </a:rPr>
              <a:t>Cryostat roof finished (walking surface done)</a:t>
            </a:r>
          </a:p>
          <a:p>
            <a:pPr marL="285750" indent="-285750">
              <a:buFont typeface="Arial" panose="020B0604020202020204" pitchFamily="34" charset="0"/>
              <a:buChar char="•"/>
            </a:pPr>
            <a:r>
              <a:rPr lang="en-US" sz="2000" dirty="0">
                <a:latin typeface="Helvetica" pitchFamily="2" charset="0"/>
              </a:rPr>
              <a:t>Detector mezzanines in place</a:t>
            </a:r>
          </a:p>
          <a:p>
            <a:pPr marL="285750" indent="-285750">
              <a:buFont typeface="Arial" panose="020B0604020202020204" pitchFamily="34" charset="0"/>
              <a:buChar char="•"/>
            </a:pPr>
            <a:r>
              <a:rPr lang="en-US" sz="2000" dirty="0">
                <a:latin typeface="Helvetica" pitchFamily="2" charset="0"/>
              </a:rPr>
              <a:t>Cryostat penetrations welded and leak tested.</a:t>
            </a:r>
          </a:p>
          <a:p>
            <a:pPr marL="285750" indent="-285750">
              <a:buFont typeface="Arial" panose="020B0604020202020204" pitchFamily="34" charset="0"/>
              <a:buChar char="•"/>
            </a:pPr>
            <a:r>
              <a:rPr lang="en-US" sz="2000" dirty="0">
                <a:latin typeface="Helvetica" pitchFamily="2" charset="0"/>
              </a:rPr>
              <a:t>Detector racks, power to racks, and safety system in place.</a:t>
            </a:r>
          </a:p>
          <a:p>
            <a:pPr marL="285750" indent="-285750">
              <a:buFont typeface="Arial" panose="020B0604020202020204" pitchFamily="34" charset="0"/>
              <a:buChar char="•"/>
            </a:pPr>
            <a:r>
              <a:rPr lang="en-US" sz="2000" dirty="0">
                <a:latin typeface="Helvetica" pitchFamily="2" charset="0"/>
              </a:rPr>
              <a:t>Power and fibers for the WIEC in cable trays. (in parallel to </a:t>
            </a:r>
            <a:r>
              <a:rPr lang="en-US" sz="2000" dirty="0" err="1">
                <a:latin typeface="Helvetica" pitchFamily="2" charset="0"/>
              </a:rPr>
              <a:t>T_elec</a:t>
            </a:r>
            <a:r>
              <a:rPr lang="en-US" sz="2000" dirty="0">
                <a:latin typeface="Helvetica" pitchFamily="2" charset="0"/>
              </a:rPr>
              <a:t> work)</a:t>
            </a:r>
          </a:p>
          <a:p>
            <a:pPr marL="285750" indent="-285750">
              <a:buFont typeface="Arial" panose="020B0604020202020204" pitchFamily="34" charset="0"/>
              <a:buChar char="•"/>
            </a:pPr>
            <a:r>
              <a:rPr lang="en-US" sz="2000" dirty="0">
                <a:latin typeface="Helvetica" pitchFamily="2" charset="0"/>
              </a:rPr>
              <a:t>DAQ ready to readout the WIEC.</a:t>
            </a:r>
          </a:p>
          <a:p>
            <a:pPr marL="285750" indent="-285750">
              <a:buFont typeface="Arial" panose="020B0604020202020204" pitchFamily="34" charset="0"/>
              <a:buChar char="•"/>
            </a:pPr>
            <a:r>
              <a:rPr lang="en-US" sz="2000" dirty="0">
                <a:latin typeface="Helvetica" pitchFamily="2" charset="0"/>
              </a:rPr>
              <a:t>Cryostat false floor installed in parallel to the cables in the cryostat</a:t>
            </a:r>
          </a:p>
          <a:p>
            <a:pPr marL="285750" indent="-285750">
              <a:buFont typeface="Arial" panose="020B0604020202020204" pitchFamily="34" charset="0"/>
              <a:buChar char="•"/>
            </a:pPr>
            <a:r>
              <a:rPr lang="en-US" sz="2000" dirty="0">
                <a:latin typeface="Helvetica" pitchFamily="2" charset="0"/>
              </a:rPr>
              <a:t>WIFI inside cryostat</a:t>
            </a:r>
          </a:p>
          <a:p>
            <a:pPr marL="285750" indent="-285750">
              <a:buFont typeface="Arial" panose="020B0604020202020204" pitchFamily="34" charset="0"/>
              <a:buChar char="•"/>
            </a:pPr>
            <a:endParaRPr lang="en-US" sz="2000" dirty="0"/>
          </a:p>
        </p:txBody>
      </p:sp>
      <p:sp>
        <p:nvSpPr>
          <p:cNvPr id="7" name="TextBox 6">
            <a:extLst>
              <a:ext uri="{FF2B5EF4-FFF2-40B4-BE49-F238E27FC236}">
                <a16:creationId xmlns:a16="http://schemas.microsoft.com/office/drawing/2014/main" id="{82C5B220-0527-0149-91C9-5FBD5050BD96}"/>
              </a:ext>
            </a:extLst>
          </p:cNvPr>
          <p:cNvSpPr txBox="1"/>
          <p:nvPr/>
        </p:nvSpPr>
        <p:spPr>
          <a:xfrm>
            <a:off x="447675" y="4397716"/>
            <a:ext cx="8189462" cy="1938992"/>
          </a:xfrm>
          <a:prstGeom prst="rect">
            <a:avLst/>
          </a:prstGeom>
          <a:noFill/>
        </p:spPr>
        <p:txBody>
          <a:bodyPr wrap="square" rtlCol="0">
            <a:spAutoFit/>
          </a:bodyPr>
          <a:lstStyle/>
          <a:p>
            <a:r>
              <a:rPr lang="en-US" sz="2000" b="1" dirty="0">
                <a:latin typeface="Helvetica" pitchFamily="2" charset="0"/>
              </a:rPr>
              <a:t>Bottom Electronics specific</a:t>
            </a:r>
          </a:p>
          <a:p>
            <a:pPr marL="285750" indent="-285750">
              <a:buFont typeface="Arial" panose="020B0604020202020204" pitchFamily="34" charset="0"/>
              <a:buChar char="•"/>
            </a:pPr>
            <a:r>
              <a:rPr lang="en-US" sz="2000" dirty="0">
                <a:latin typeface="Helvetica" pitchFamily="2" charset="0"/>
              </a:rPr>
              <a:t>All Bottom Electronics parts are underground or in the SDWF</a:t>
            </a:r>
          </a:p>
          <a:p>
            <a:pPr marL="285750" indent="-285750">
              <a:buFont typeface="Arial" panose="020B0604020202020204" pitchFamily="34" charset="0"/>
              <a:buChar char="•"/>
            </a:pPr>
            <a:r>
              <a:rPr lang="en-US" sz="2000" dirty="0">
                <a:latin typeface="Helvetica" pitchFamily="2" charset="0"/>
              </a:rPr>
              <a:t>The connection to the DAQ is fully tested with WIEC</a:t>
            </a:r>
          </a:p>
          <a:p>
            <a:pPr marL="285750" indent="-285750">
              <a:buFont typeface="Arial" panose="020B0604020202020204" pitchFamily="34" charset="0"/>
              <a:buChar char="•"/>
            </a:pPr>
            <a:r>
              <a:rPr lang="en-US" sz="2000" dirty="0">
                <a:latin typeface="Helvetica" pitchFamily="2" charset="0"/>
              </a:rPr>
              <a:t>All test equipment and software is available.</a:t>
            </a:r>
          </a:p>
          <a:p>
            <a:pPr marL="285750" indent="-285750">
              <a:buFont typeface="Arial" panose="020B0604020202020204" pitchFamily="34" charset="0"/>
              <a:buChar char="•"/>
            </a:pPr>
            <a:r>
              <a:rPr lang="en-US" sz="2000" dirty="0">
                <a:latin typeface="Helvetica" pitchFamily="2" charset="0"/>
              </a:rPr>
              <a:t>All cables are available and underground or in the SDWF</a:t>
            </a:r>
          </a:p>
          <a:p>
            <a:pPr marL="285750" indent="-285750">
              <a:buFont typeface="Arial" panose="020B0604020202020204" pitchFamily="34" charset="0"/>
              <a:buChar char="•"/>
            </a:pPr>
            <a:endParaRPr lang="en-US" sz="2000" dirty="0"/>
          </a:p>
        </p:txBody>
      </p:sp>
      <p:sp>
        <p:nvSpPr>
          <p:cNvPr id="8" name="Title 1">
            <a:extLst>
              <a:ext uri="{FF2B5EF4-FFF2-40B4-BE49-F238E27FC236}">
                <a16:creationId xmlns:a16="http://schemas.microsoft.com/office/drawing/2014/main" id="{64CBDAC5-F572-ED46-9F66-DB97B3B6E2DF}"/>
              </a:ext>
            </a:extLst>
          </p:cNvPr>
          <p:cNvSpPr txBox="1">
            <a:spLocks/>
          </p:cNvSpPr>
          <p:nvPr/>
        </p:nvSpPr>
        <p:spPr>
          <a:xfrm>
            <a:off x="135468" y="-10446"/>
            <a:ext cx="9008532" cy="647102"/>
          </a:xfrm>
          <a:prstGeom prst="rect">
            <a:avLst/>
          </a:prstGeom>
        </p:spPr>
        <p:txBody>
          <a:bodyPr vert="horz" lIns="0" tIns="0" rIns="0" bIns="0"/>
          <a:lstStyle>
            <a:lvl1pPr algn="l" defTabSz="457200" rtl="0" fontAlgn="base">
              <a:spcBef>
                <a:spcPct val="0"/>
              </a:spcBef>
              <a:spcAft>
                <a:spcPct val="0"/>
              </a:spcAft>
              <a:defRPr sz="2200" b="1" i="0" kern="1200" baseline="0">
                <a:solidFill>
                  <a:srgbClr val="004C97"/>
                </a:solidFill>
                <a:latin typeface="Helvetica"/>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a:lstStyle>
          <a:p>
            <a:r>
              <a:rPr lang="en-US" sz="3200" dirty="0" err="1">
                <a:solidFill>
                  <a:srgbClr val="FF0000"/>
                </a:solidFill>
              </a:rPr>
              <a:t>Predessors</a:t>
            </a:r>
            <a:r>
              <a:rPr lang="en-US" sz="3200" dirty="0">
                <a:solidFill>
                  <a:srgbClr val="FF0000"/>
                </a:solidFill>
              </a:rPr>
              <a:t> for Installation Inside the Cryostat</a:t>
            </a:r>
          </a:p>
        </p:txBody>
      </p:sp>
    </p:spTree>
    <p:extLst>
      <p:ext uri="{BB962C8B-B14F-4D97-AF65-F5344CB8AC3E}">
        <p14:creationId xmlns:p14="http://schemas.microsoft.com/office/powerpoint/2010/main" val="850437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1F622FD-CB41-3443-B935-BA919FAA53E5}"/>
              </a:ext>
            </a:extLst>
          </p:cNvPr>
          <p:cNvSpPr>
            <a:spLocks noGrp="1"/>
          </p:cNvSpPr>
          <p:nvPr>
            <p:ph type="title"/>
          </p:nvPr>
        </p:nvSpPr>
        <p:spPr>
          <a:xfrm>
            <a:off x="850900" y="34572"/>
            <a:ext cx="8293100" cy="634190"/>
          </a:xfrm>
        </p:spPr>
        <p:txBody>
          <a:bodyPr/>
          <a:lstStyle/>
          <a:p>
            <a:r>
              <a:rPr lang="en-US" sz="2800" dirty="0">
                <a:solidFill>
                  <a:srgbClr val="FF0000"/>
                </a:solidFill>
                <a:latin typeface="Helvetica" pitchFamily="2" charset="0"/>
              </a:rPr>
              <a:t>Integrated Floor and Cold Cable Installation</a:t>
            </a:r>
            <a:br>
              <a:rPr lang="en-US" dirty="0"/>
            </a:br>
            <a:endParaRPr lang="en-US" dirty="0"/>
          </a:p>
        </p:txBody>
      </p:sp>
      <p:sp>
        <p:nvSpPr>
          <p:cNvPr id="3" name="Date Placeholder 2">
            <a:extLst>
              <a:ext uri="{FF2B5EF4-FFF2-40B4-BE49-F238E27FC236}">
                <a16:creationId xmlns:a16="http://schemas.microsoft.com/office/drawing/2014/main" id="{E17CFE9E-2F46-9E4A-85C9-CD8D91F03830}"/>
              </a:ext>
            </a:extLst>
          </p:cNvPr>
          <p:cNvSpPr>
            <a:spLocks noGrp="1"/>
          </p:cNvSpPr>
          <p:nvPr>
            <p:ph type="dt" sz="half" idx="10"/>
          </p:nvPr>
        </p:nvSpPr>
        <p:spPr/>
        <p:txBody>
          <a:bodyPr/>
          <a:lstStyle/>
          <a:p>
            <a:pPr>
              <a:defRPr/>
            </a:pPr>
            <a:r>
              <a:rPr lang="en-US"/>
              <a:t>03.022021</a:t>
            </a:r>
          </a:p>
        </p:txBody>
      </p:sp>
      <p:sp>
        <p:nvSpPr>
          <p:cNvPr id="4" name="Footer Placeholder 3">
            <a:extLst>
              <a:ext uri="{FF2B5EF4-FFF2-40B4-BE49-F238E27FC236}">
                <a16:creationId xmlns:a16="http://schemas.microsoft.com/office/drawing/2014/main" id="{8C9190CD-A6E8-0644-8F27-E18A26D45111}"/>
              </a:ext>
            </a:extLst>
          </p:cNvPr>
          <p:cNvSpPr>
            <a:spLocks noGrp="1"/>
          </p:cNvSpPr>
          <p:nvPr>
            <p:ph type="ftr" sz="quarter" idx="11"/>
          </p:nvPr>
        </p:nvSpPr>
        <p:spPr/>
        <p:txBody>
          <a:bodyPr/>
          <a:lstStyle/>
          <a:p>
            <a:r>
              <a:rPr lang="en-US" dirty="0"/>
              <a:t>Vertical Drift Far </a:t>
            </a:r>
            <a:r>
              <a:rPr lang="en-US" dirty="0" err="1"/>
              <a:t>Detetcor</a:t>
            </a:r>
            <a:r>
              <a:rPr lang="en-US" dirty="0"/>
              <a:t> installation</a:t>
            </a:r>
          </a:p>
        </p:txBody>
      </p:sp>
      <p:sp>
        <p:nvSpPr>
          <p:cNvPr id="5" name="Slide Number Placeholder 4">
            <a:extLst>
              <a:ext uri="{FF2B5EF4-FFF2-40B4-BE49-F238E27FC236}">
                <a16:creationId xmlns:a16="http://schemas.microsoft.com/office/drawing/2014/main" id="{1F227B0A-017B-C043-9514-78A4464A1478}"/>
              </a:ext>
            </a:extLst>
          </p:cNvPr>
          <p:cNvSpPr>
            <a:spLocks noGrp="1"/>
          </p:cNvSpPr>
          <p:nvPr>
            <p:ph type="sldNum" sz="quarter" idx="12"/>
          </p:nvPr>
        </p:nvSpPr>
        <p:spPr/>
        <p:txBody>
          <a:bodyPr/>
          <a:lstStyle/>
          <a:p>
            <a:pPr>
              <a:defRPr/>
            </a:pPr>
            <a:fld id="{98AA3EDC-84CE-5D44-955B-22A59AD27526}" type="slidenum">
              <a:rPr lang="en-US" smtClean="0"/>
              <a:pPr>
                <a:defRPr/>
              </a:pPr>
              <a:t>8</a:t>
            </a:fld>
            <a:endParaRPr lang="en-US"/>
          </a:p>
        </p:txBody>
      </p:sp>
      <p:sp>
        <p:nvSpPr>
          <p:cNvPr id="9" name="Content Placeholder 8">
            <a:extLst>
              <a:ext uri="{FF2B5EF4-FFF2-40B4-BE49-F238E27FC236}">
                <a16:creationId xmlns:a16="http://schemas.microsoft.com/office/drawing/2014/main" id="{FD239596-B42D-E442-9D7D-3A087D6217FD}"/>
              </a:ext>
            </a:extLst>
          </p:cNvPr>
          <p:cNvSpPr>
            <a:spLocks noGrp="1"/>
          </p:cNvSpPr>
          <p:nvPr>
            <p:ph idx="13"/>
          </p:nvPr>
        </p:nvSpPr>
        <p:spPr>
          <a:xfrm>
            <a:off x="396875" y="668762"/>
            <a:ext cx="8471043" cy="5515767"/>
          </a:xfrm>
        </p:spPr>
        <p:txBody>
          <a:bodyPr/>
          <a:lstStyle/>
          <a:p>
            <a:r>
              <a:rPr lang="en-US" sz="1600" dirty="0">
                <a:solidFill>
                  <a:schemeClr val="tx1"/>
                </a:solidFill>
                <a:latin typeface="Helvetica" pitchFamily="2" charset="0"/>
              </a:rPr>
              <a:t>Each sheet of floor is 9.842’(3m) long. Work row by row and complete all work before going to the next row. Two floor installation teams (4ea.) can be working at the same time one on beam right and one on beam left. The cryostat is 15m wide so assume 14m (45’) is covered. The floor is 11+ 4 foot sheets wide so assume 12 sheets. On each side of the initial 2 sheet wide floor path you need ~5 sheets. </a:t>
            </a:r>
          </a:p>
          <a:p>
            <a:r>
              <a:rPr lang="en-US" sz="1600" dirty="0">
                <a:solidFill>
                  <a:schemeClr val="tx1"/>
                </a:solidFill>
                <a:latin typeface="Helvetica" pitchFamily="2" charset="0"/>
              </a:rPr>
              <a:t>Installation process (crew of 4 per side):</a:t>
            </a:r>
          </a:p>
          <a:p>
            <a:pPr lvl="1"/>
            <a:r>
              <a:rPr lang="en-US" sz="1400" dirty="0">
                <a:solidFill>
                  <a:schemeClr val="tx1"/>
                </a:solidFill>
                <a:latin typeface="Helvetica" pitchFamily="2" charset="0"/>
              </a:rPr>
              <a:t>Clean floor under plywood (remove plastic cover and wipe down with alcohol?) - 30 min</a:t>
            </a:r>
          </a:p>
          <a:p>
            <a:pPr lvl="1"/>
            <a:r>
              <a:rPr lang="en-US" sz="1400" dirty="0">
                <a:solidFill>
                  <a:schemeClr val="tx1"/>
                </a:solidFill>
                <a:latin typeface="Helvetica" pitchFamily="2" charset="0"/>
              </a:rPr>
              <a:t>Install floor cable tray 3 sections - 30 min</a:t>
            </a:r>
          </a:p>
          <a:p>
            <a:pPr lvl="1"/>
            <a:r>
              <a:rPr lang="en-US" sz="1400" dirty="0">
                <a:solidFill>
                  <a:schemeClr val="tx1"/>
                </a:solidFill>
                <a:latin typeface="Helvetica" pitchFamily="2" charset="0"/>
              </a:rPr>
              <a:t>Install false floor 5 sheets - assume 1 hours.</a:t>
            </a:r>
          </a:p>
          <a:p>
            <a:pPr lvl="1"/>
            <a:r>
              <a:rPr lang="en-US" sz="1400" dirty="0">
                <a:solidFill>
                  <a:schemeClr val="tx1"/>
                </a:solidFill>
                <a:latin typeface="Helvetica" pitchFamily="2" charset="0"/>
              </a:rPr>
              <a:t>Clean walls and roof – assume 2 hours </a:t>
            </a:r>
          </a:p>
          <a:p>
            <a:pPr lvl="1"/>
            <a:r>
              <a:rPr lang="en-US" sz="1400" dirty="0">
                <a:solidFill>
                  <a:schemeClr val="tx1"/>
                </a:solidFill>
                <a:latin typeface="Helvetica" pitchFamily="2" charset="0"/>
              </a:rPr>
              <a:t>Install wall cable tray – assume 1 hour</a:t>
            </a:r>
          </a:p>
          <a:p>
            <a:pPr lvl="2"/>
            <a:r>
              <a:rPr lang="en-US" sz="1200" dirty="0">
                <a:solidFill>
                  <a:schemeClr val="tx1"/>
                </a:solidFill>
                <a:latin typeface="Helvetica" pitchFamily="2" charset="0"/>
              </a:rPr>
              <a:t>Assume connections at top and bottom only</a:t>
            </a:r>
          </a:p>
          <a:p>
            <a:pPr lvl="1"/>
            <a:r>
              <a:rPr lang="en-US" sz="1400" dirty="0">
                <a:solidFill>
                  <a:schemeClr val="tx1"/>
                </a:solidFill>
                <a:latin typeface="Helvetica" pitchFamily="2" charset="0"/>
              </a:rPr>
              <a:t>Install short cables for top CRP – assume 1 hour</a:t>
            </a:r>
          </a:p>
          <a:p>
            <a:pPr lvl="1"/>
            <a:r>
              <a:rPr lang="en-US" sz="1400" dirty="0">
                <a:solidFill>
                  <a:schemeClr val="tx1"/>
                </a:solidFill>
                <a:latin typeface="Helvetica" pitchFamily="2" charset="0"/>
              </a:rPr>
              <a:t>Install cables and fibers in cable trays wall and floor.  – assume 4 hours.</a:t>
            </a:r>
          </a:p>
          <a:p>
            <a:pPr lvl="1"/>
            <a:r>
              <a:rPr lang="en-US" sz="1400" dirty="0">
                <a:solidFill>
                  <a:schemeClr val="tx1"/>
                </a:solidFill>
                <a:latin typeface="Helvetica" pitchFamily="2" charset="0"/>
              </a:rPr>
              <a:t>10 hours total per 9.4’ (3m) area over half the cryostat width. PD will add time if on the wall.</a:t>
            </a:r>
          </a:p>
          <a:p>
            <a:r>
              <a:rPr lang="en-US" sz="1600" dirty="0">
                <a:solidFill>
                  <a:schemeClr val="tx1"/>
                </a:solidFill>
                <a:latin typeface="Helvetica" pitchFamily="2" charset="0"/>
              </a:rPr>
              <a:t>Before covering the bottom cable tray with false floor, CE crew will test all cable connection with FEMBs and readout using WIECs on top of the cryostat (~2 </a:t>
            </a:r>
            <a:r>
              <a:rPr lang="en-US" sz="1600" dirty="0" err="1">
                <a:solidFill>
                  <a:schemeClr val="tx1"/>
                </a:solidFill>
                <a:latin typeface="Helvetica" pitchFamily="2" charset="0"/>
              </a:rPr>
              <a:t>hrs</a:t>
            </a:r>
            <a:r>
              <a:rPr lang="en-US" sz="1600" dirty="0">
                <a:solidFill>
                  <a:schemeClr val="tx1"/>
                </a:solidFill>
                <a:latin typeface="Helvetica" pitchFamily="2" charset="0"/>
              </a:rPr>
              <a:t> per CRP)</a:t>
            </a:r>
          </a:p>
          <a:p>
            <a:r>
              <a:rPr lang="en-US" sz="1600" dirty="0">
                <a:solidFill>
                  <a:schemeClr val="tx1"/>
                </a:solidFill>
                <a:latin typeface="Helvetica" pitchFamily="2" charset="0"/>
              </a:rPr>
              <a:t>1.25 shift per row and 20 rows gives 25 shifts + additional time for testing and debugging</a:t>
            </a:r>
          </a:p>
        </p:txBody>
      </p:sp>
      <p:sp>
        <p:nvSpPr>
          <p:cNvPr id="2" name="TextBox 1">
            <a:extLst>
              <a:ext uri="{FF2B5EF4-FFF2-40B4-BE49-F238E27FC236}">
                <a16:creationId xmlns:a16="http://schemas.microsoft.com/office/drawing/2014/main" id="{B56F29FC-F318-1E48-B009-22EC013D7DDB}"/>
              </a:ext>
            </a:extLst>
          </p:cNvPr>
          <p:cNvSpPr txBox="1"/>
          <p:nvPr/>
        </p:nvSpPr>
        <p:spPr>
          <a:xfrm>
            <a:off x="5978860" y="2828835"/>
            <a:ext cx="2568222" cy="1200329"/>
          </a:xfrm>
          <a:prstGeom prst="rect">
            <a:avLst/>
          </a:prstGeom>
          <a:noFill/>
        </p:spPr>
        <p:txBody>
          <a:bodyPr wrap="square" rtlCol="0">
            <a:spAutoFit/>
          </a:bodyPr>
          <a:lstStyle/>
          <a:p>
            <a:r>
              <a:rPr lang="en-US" dirty="0">
                <a:solidFill>
                  <a:schemeClr val="tx1">
                    <a:lumMod val="50000"/>
                    <a:lumOff val="50000"/>
                  </a:schemeClr>
                </a:solidFill>
              </a:rPr>
              <a:t>Separate crew of </a:t>
            </a:r>
            <a:r>
              <a:rPr lang="en-US" dirty="0" err="1">
                <a:solidFill>
                  <a:schemeClr val="tx1">
                    <a:lumMod val="50000"/>
                    <a:lumOff val="50000"/>
                  </a:schemeClr>
                </a:solidFill>
              </a:rPr>
              <a:t>T_Elect</a:t>
            </a:r>
            <a:r>
              <a:rPr lang="en-US" dirty="0">
                <a:solidFill>
                  <a:schemeClr val="tx1">
                    <a:lumMod val="50000"/>
                    <a:lumOff val="50000"/>
                  </a:schemeClr>
                </a:solidFill>
              </a:rPr>
              <a:t>. people can cable and test WIEC in parallel. Will be 1 day behind.</a:t>
            </a:r>
          </a:p>
        </p:txBody>
      </p:sp>
    </p:spTree>
    <p:extLst>
      <p:ext uri="{BB962C8B-B14F-4D97-AF65-F5344CB8AC3E}">
        <p14:creationId xmlns:p14="http://schemas.microsoft.com/office/powerpoint/2010/main" val="1076756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08478-9509-4243-9199-2A82977BD5EA}"/>
              </a:ext>
            </a:extLst>
          </p:cNvPr>
          <p:cNvSpPr>
            <a:spLocks noGrp="1"/>
          </p:cNvSpPr>
          <p:nvPr>
            <p:ph type="title"/>
          </p:nvPr>
        </p:nvSpPr>
        <p:spPr>
          <a:xfrm>
            <a:off x="1023257" y="0"/>
            <a:ext cx="7326086" cy="548785"/>
          </a:xfrm>
        </p:spPr>
        <p:txBody>
          <a:bodyPr/>
          <a:lstStyle/>
          <a:p>
            <a:r>
              <a:rPr lang="en-US" sz="2800" dirty="0">
                <a:solidFill>
                  <a:srgbClr val="FF0000"/>
                </a:solidFill>
              </a:rPr>
              <a:t>Labor Resource Needs (very preliminary)</a:t>
            </a:r>
          </a:p>
        </p:txBody>
      </p:sp>
      <p:sp>
        <p:nvSpPr>
          <p:cNvPr id="3" name="Date Placeholder 2">
            <a:extLst>
              <a:ext uri="{FF2B5EF4-FFF2-40B4-BE49-F238E27FC236}">
                <a16:creationId xmlns:a16="http://schemas.microsoft.com/office/drawing/2014/main" id="{F6CFBFCE-A01E-BD41-9B66-F8F29E786908}"/>
              </a:ext>
            </a:extLst>
          </p:cNvPr>
          <p:cNvSpPr>
            <a:spLocks noGrp="1"/>
          </p:cNvSpPr>
          <p:nvPr>
            <p:ph type="dt" sz="half" idx="13"/>
          </p:nvPr>
        </p:nvSpPr>
        <p:spPr/>
        <p:txBody>
          <a:bodyPr/>
          <a:lstStyle/>
          <a:p>
            <a:pPr>
              <a:defRPr/>
            </a:pPr>
            <a:fld id="{84C1D168-7BEA-1C4B-BEFF-E0DD487D5A46}" type="datetime1">
              <a:rPr lang="en-US" smtClean="0"/>
              <a:t>5/27/21</a:t>
            </a:fld>
            <a:endParaRPr lang="en-US"/>
          </a:p>
        </p:txBody>
      </p:sp>
      <p:sp>
        <p:nvSpPr>
          <p:cNvPr id="4" name="Footer Placeholder 3">
            <a:extLst>
              <a:ext uri="{FF2B5EF4-FFF2-40B4-BE49-F238E27FC236}">
                <a16:creationId xmlns:a16="http://schemas.microsoft.com/office/drawing/2014/main" id="{29FA7A49-DADC-3D4C-854D-9304FCA157BC}"/>
              </a:ext>
            </a:extLst>
          </p:cNvPr>
          <p:cNvSpPr>
            <a:spLocks noGrp="1"/>
          </p:cNvSpPr>
          <p:nvPr>
            <p:ph type="ftr" sz="quarter" idx="14"/>
          </p:nvPr>
        </p:nvSpPr>
        <p:spPr/>
        <p:txBody>
          <a:bodyPr/>
          <a:lstStyle/>
          <a:p>
            <a:r>
              <a:rPr lang="en-US"/>
              <a:t>Vertical Drift Bottom Electroncis installation</a:t>
            </a:r>
          </a:p>
        </p:txBody>
      </p:sp>
      <p:sp>
        <p:nvSpPr>
          <p:cNvPr id="5" name="Slide Number Placeholder 4">
            <a:extLst>
              <a:ext uri="{FF2B5EF4-FFF2-40B4-BE49-F238E27FC236}">
                <a16:creationId xmlns:a16="http://schemas.microsoft.com/office/drawing/2014/main" id="{3FEF5883-54E7-0F42-A9F1-56E384CC711C}"/>
              </a:ext>
            </a:extLst>
          </p:cNvPr>
          <p:cNvSpPr>
            <a:spLocks noGrp="1"/>
          </p:cNvSpPr>
          <p:nvPr>
            <p:ph type="sldNum" sz="quarter" idx="15"/>
          </p:nvPr>
        </p:nvSpPr>
        <p:spPr/>
        <p:txBody>
          <a:bodyPr/>
          <a:lstStyle/>
          <a:p>
            <a:pPr>
              <a:defRPr/>
            </a:pPr>
            <a:fld id="{98AA3EDC-84CE-5D44-955B-22A59AD27526}" type="slidenum">
              <a:rPr lang="en-US" smtClean="0"/>
              <a:pPr>
                <a:defRPr/>
              </a:pPr>
              <a:t>9</a:t>
            </a:fld>
            <a:endParaRPr lang="en-US"/>
          </a:p>
        </p:txBody>
      </p:sp>
      <p:sp>
        <p:nvSpPr>
          <p:cNvPr id="6" name="TextBox 5">
            <a:extLst>
              <a:ext uri="{FF2B5EF4-FFF2-40B4-BE49-F238E27FC236}">
                <a16:creationId xmlns:a16="http://schemas.microsoft.com/office/drawing/2014/main" id="{D427D1BF-5366-4747-A35C-8D93CFC2FF82}"/>
              </a:ext>
            </a:extLst>
          </p:cNvPr>
          <p:cNvSpPr txBox="1"/>
          <p:nvPr/>
        </p:nvSpPr>
        <p:spPr>
          <a:xfrm>
            <a:off x="517813" y="558032"/>
            <a:ext cx="7921592" cy="6032421"/>
          </a:xfrm>
          <a:prstGeom prst="rect">
            <a:avLst/>
          </a:prstGeom>
          <a:noFill/>
        </p:spPr>
        <p:txBody>
          <a:bodyPr wrap="square" rtlCol="0">
            <a:spAutoFit/>
          </a:bodyPr>
          <a:lstStyle/>
          <a:p>
            <a:r>
              <a:rPr lang="en-US" sz="1600" b="1" dirty="0">
                <a:latin typeface="Helvetica" pitchFamily="2" charset="0"/>
              </a:rPr>
              <a:t>~Week#-16 to -13 (power supplies and DDSS installation) :</a:t>
            </a:r>
          </a:p>
          <a:p>
            <a:pPr marL="285750" indent="-285750">
              <a:buFontTx/>
              <a:buChar char="-"/>
            </a:pPr>
            <a:r>
              <a:rPr lang="en-US" sz="1600" dirty="0">
                <a:latin typeface="Helvetica" pitchFamily="2" charset="0"/>
              </a:rPr>
              <a:t>I&amp;I technicians		3 people  working day shift (transporting pallets)</a:t>
            </a:r>
          </a:p>
          <a:p>
            <a:pPr marL="285750" indent="-285750">
              <a:buFontTx/>
              <a:buChar char="-"/>
            </a:pPr>
            <a:r>
              <a:rPr lang="en-US" sz="1600" dirty="0">
                <a:latin typeface="Helvetica" pitchFamily="2" charset="0"/>
              </a:rPr>
              <a:t>Bottom Electronics 	6 people working 2 shift (3 per shift)</a:t>
            </a:r>
          </a:p>
          <a:p>
            <a:pPr marL="742950" lvl="2" indent="-285750">
              <a:buSzPct val="80000"/>
              <a:buFontTx/>
              <a:buChar char="-"/>
            </a:pPr>
            <a:r>
              <a:rPr lang="en-US" sz="1600" dirty="0">
                <a:latin typeface="Helvetica" pitchFamily="2" charset="0"/>
              </a:rPr>
              <a:t>Assumes two teams of 2 people installing modules and 1 person setting up and testing</a:t>
            </a:r>
          </a:p>
          <a:p>
            <a:pPr marL="285750" lvl="1" indent="-285750">
              <a:buSzPct val="80000"/>
              <a:buFontTx/>
              <a:buChar char="-"/>
            </a:pPr>
            <a:r>
              <a:rPr lang="en-US" sz="1600" dirty="0">
                <a:latin typeface="Helvetica" pitchFamily="2" charset="0"/>
              </a:rPr>
              <a:t>I&amp;I cabling technicians laying cables (cryostat to mezzanine)</a:t>
            </a:r>
          </a:p>
          <a:p>
            <a:pPr marL="742950" lvl="2" indent="-285750">
              <a:buSzPct val="80000"/>
              <a:buFontTx/>
              <a:buChar char="-"/>
            </a:pPr>
            <a:r>
              <a:rPr lang="en-US" sz="1600" dirty="0">
                <a:latin typeface="Helvetica" pitchFamily="2" charset="0"/>
              </a:rPr>
              <a:t>Team of 3 people on day shift</a:t>
            </a:r>
          </a:p>
          <a:p>
            <a:pPr marL="285750" indent="-285750">
              <a:buFontTx/>
              <a:buChar char="-"/>
            </a:pPr>
            <a:endParaRPr lang="en-US" sz="1600" dirty="0">
              <a:latin typeface="Helvetica" pitchFamily="2" charset="0"/>
            </a:endParaRPr>
          </a:p>
          <a:p>
            <a:r>
              <a:rPr lang="en-US" sz="1600" b="1" dirty="0">
                <a:latin typeface="Helvetica" pitchFamily="2" charset="0"/>
              </a:rPr>
              <a:t>Week#-4 to -1 (feedthrough and WIEC installation on roof):</a:t>
            </a:r>
          </a:p>
          <a:p>
            <a:pPr marL="285750" indent="-285750">
              <a:buFontTx/>
              <a:buChar char="-"/>
            </a:pPr>
            <a:r>
              <a:rPr lang="en-US" sz="1600" dirty="0">
                <a:latin typeface="Helvetica" pitchFamily="2" charset="0"/>
              </a:rPr>
              <a:t>I&amp;I technicians		8+2 persons/week working on 2 shifts (5/shift)</a:t>
            </a:r>
          </a:p>
          <a:p>
            <a:pPr marL="285750" indent="-285750">
              <a:buFontTx/>
              <a:buChar char="-"/>
            </a:pPr>
            <a:r>
              <a:rPr lang="en-US" sz="1600" dirty="0">
                <a:latin typeface="Helvetica" pitchFamily="2" charset="0"/>
              </a:rPr>
              <a:t>Bottom Electronics 	8 persons /week working on 2 shift  (4/shift)</a:t>
            </a:r>
          </a:p>
          <a:p>
            <a:pPr marL="742950" lvl="1" indent="-285750">
              <a:buFontTx/>
              <a:buChar char="-"/>
            </a:pPr>
            <a:r>
              <a:rPr lang="en-US" sz="1600" dirty="0">
                <a:latin typeface="Helvetica" pitchFamily="2" charset="0"/>
              </a:rPr>
              <a:t>Two mechanical and two scientists </a:t>
            </a:r>
            <a:r>
              <a:rPr lang="en-US" sz="1600" dirty="0">
                <a:latin typeface="Helvetica" pitchFamily="2" charset="0"/>
                <a:sym typeface="Wingdings" pitchFamily="2" charset="2"/>
              </a:rPr>
              <a:t> 4 per shift</a:t>
            </a:r>
            <a:endParaRPr lang="en-US" sz="1600" dirty="0">
              <a:latin typeface="Helvetica" pitchFamily="2" charset="0"/>
            </a:endParaRPr>
          </a:p>
          <a:p>
            <a:endParaRPr lang="en-US" sz="1600" dirty="0">
              <a:latin typeface="Helvetica" pitchFamily="2" charset="0"/>
            </a:endParaRPr>
          </a:p>
          <a:p>
            <a:r>
              <a:rPr lang="en-US" sz="1600" b="1" dirty="0">
                <a:latin typeface="Helvetica" pitchFamily="2" charset="0"/>
              </a:rPr>
              <a:t>Week# 1-4 (installation of cold cables inside cryostat and connection to WIEC):</a:t>
            </a:r>
          </a:p>
          <a:p>
            <a:pPr marL="285750" indent="-285750">
              <a:buFontTx/>
              <a:buChar char="-"/>
            </a:pPr>
            <a:r>
              <a:rPr lang="en-US" sz="1600" dirty="0">
                <a:latin typeface="Helvetica" pitchFamily="2" charset="0"/>
              </a:rPr>
              <a:t>I&amp;I technicians		14+2 persons/week working on 2 shifts (8/shift)</a:t>
            </a:r>
          </a:p>
          <a:p>
            <a:pPr marL="285750" indent="-285750">
              <a:buFontTx/>
              <a:buChar char="-"/>
            </a:pPr>
            <a:r>
              <a:rPr lang="en-US" sz="1600" dirty="0">
                <a:latin typeface="Helvetica" pitchFamily="2" charset="0"/>
              </a:rPr>
              <a:t>Bottom Electronics 	10 persons /week working on 2 shift  (5/shift)</a:t>
            </a:r>
          </a:p>
          <a:p>
            <a:pPr marL="285750" indent="-285750">
              <a:buFontTx/>
              <a:buChar char="-"/>
            </a:pPr>
            <a:endParaRPr lang="en-US" sz="1600" dirty="0">
              <a:latin typeface="Helvetica" pitchFamily="2" charset="0"/>
            </a:endParaRPr>
          </a:p>
          <a:p>
            <a:r>
              <a:rPr lang="en-US" sz="1600" b="1" dirty="0">
                <a:latin typeface="Helvetica" pitchFamily="2" charset="0"/>
              </a:rPr>
              <a:t>Week# 18+ (during Bottom CRP installation): </a:t>
            </a:r>
          </a:p>
          <a:p>
            <a:pPr marL="285750" indent="-285750">
              <a:buFontTx/>
              <a:buChar char="-"/>
            </a:pPr>
            <a:r>
              <a:rPr lang="en-US" sz="1600" dirty="0">
                <a:latin typeface="Helvetica" pitchFamily="2" charset="0"/>
              </a:rPr>
              <a:t>8 Bottom Electronics people for FEMB cabling and testing (2 CRP in parallel and 2 shifts)</a:t>
            </a:r>
          </a:p>
          <a:p>
            <a:pPr marL="285750" indent="-285750">
              <a:buFontTx/>
              <a:buChar char="-"/>
            </a:pPr>
            <a:endParaRPr lang="en-US" sz="1600" dirty="0">
              <a:latin typeface="Helvetica" pitchFamily="2" charset="0"/>
            </a:endParaRPr>
          </a:p>
          <a:p>
            <a:r>
              <a:rPr lang="en-US" sz="1600" dirty="0">
                <a:latin typeface="Helvetica" pitchFamily="2" charset="0"/>
              </a:rPr>
              <a:t>Crane drivers inside the S cavern 	6 persons/week working on 2 shifts</a:t>
            </a:r>
          </a:p>
          <a:p>
            <a:r>
              <a:rPr lang="en-US" sz="1600" dirty="0">
                <a:latin typeface="Helvetica" pitchFamily="2" charset="0"/>
              </a:rPr>
              <a:t>Surveyors					2 persons/week working 40h/week</a:t>
            </a:r>
          </a:p>
          <a:p>
            <a:pPr marL="285750" indent="-285750">
              <a:buFontTx/>
              <a:buChar char="-"/>
            </a:pPr>
            <a:endParaRPr lang="en-US" dirty="0"/>
          </a:p>
        </p:txBody>
      </p:sp>
    </p:spTree>
    <p:extLst>
      <p:ext uri="{BB962C8B-B14F-4D97-AF65-F5344CB8AC3E}">
        <p14:creationId xmlns:p14="http://schemas.microsoft.com/office/powerpoint/2010/main" val="1161273482"/>
      </p:ext>
    </p:extLst>
  </p:cSld>
  <p:clrMapOvr>
    <a:masterClrMapping/>
  </p:clrMapOvr>
</p:sld>
</file>

<file path=ppt/theme/theme1.xml><?xml version="1.0" encoding="utf-8"?>
<a:theme xmlns:a="http://schemas.openxmlformats.org/drawingml/2006/main" name="Dune Template_051215">
  <a:themeElements>
    <a:clrScheme name="DUNE">
      <a:dk1>
        <a:srgbClr val="BC5F2B"/>
      </a:dk1>
      <a:lt1>
        <a:sysClr val="window" lastClr="FFFFFF"/>
      </a:lt1>
      <a:dk2>
        <a:srgbClr val="3C5A77"/>
      </a:dk2>
      <a:lt2>
        <a:srgbClr val="F37C23"/>
      </a:lt2>
      <a:accent1>
        <a:srgbClr val="4F81BD"/>
      </a:accent1>
      <a:accent2>
        <a:srgbClr val="FFFFFF"/>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5597</TotalTime>
  <Words>1635</Words>
  <Application>Microsoft Macintosh PowerPoint</Application>
  <PresentationFormat>On-screen Show (4:3)</PresentationFormat>
  <Paragraphs>187</Paragraphs>
  <Slides>14</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Helvetica</vt:lpstr>
      <vt:lpstr>Helvetica Neue</vt:lpstr>
      <vt:lpstr>Lucida Grande</vt:lpstr>
      <vt:lpstr>Dune Template_051215</vt:lpstr>
      <vt:lpstr>LBNF Content-Footer Theme</vt:lpstr>
      <vt:lpstr>Preliminary Installation Plan at SURF</vt:lpstr>
      <vt:lpstr>Bottom Cold Electronics</vt:lpstr>
      <vt:lpstr>General Installation Sequence</vt:lpstr>
      <vt:lpstr>Cryostat Penetrations</vt:lpstr>
      <vt:lpstr>Installation Schedule</vt:lpstr>
      <vt:lpstr>Installation Schedule (Inside Cryostat)</vt:lpstr>
      <vt:lpstr>Predecessors:</vt:lpstr>
      <vt:lpstr>Integrated Floor and Cold Cable Installation </vt:lpstr>
      <vt:lpstr>Labor Resource Needs (very preliminary)</vt:lpstr>
      <vt:lpstr>Bottom CRP Installation</vt:lpstr>
      <vt:lpstr>Interface with Other Subsystems</vt:lpstr>
      <vt:lpstr>Review Charge Questions</vt:lpstr>
      <vt:lpstr>Review Charge Questions</vt:lpstr>
      <vt:lpstr>Review Charge Questions</vt:lpstr>
    </vt:vector>
  </TitlesOfParts>
  <Manager/>
  <Company>Sandbox Studio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DUNE PowerPoint Presentation</dc:title>
  <dc:subject/>
  <dc:creator>Sandbox Studio</dc:creator>
  <cp:keywords/>
  <dc:description>Modified by A. Weber</dc:description>
  <cp:lastModifiedBy>Cheng-Ju Stephen Lin</cp:lastModifiedBy>
  <cp:revision>222</cp:revision>
  <cp:lastPrinted>2021-04-20T12:43:49Z</cp:lastPrinted>
  <dcterms:created xsi:type="dcterms:W3CDTF">2015-04-30T14:29:22Z</dcterms:created>
  <dcterms:modified xsi:type="dcterms:W3CDTF">2021-05-28T01:27:34Z</dcterms:modified>
  <cp:category/>
</cp:coreProperties>
</file>