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autoCompressPictures="0">
  <p:sldMasterIdLst>
    <p:sldMasterId id="2147483661" r:id="rId1"/>
  </p:sldMasterIdLst>
  <p:notesMasterIdLst>
    <p:notesMasterId r:id="rId20"/>
  </p:notesMasterIdLst>
  <p:handoutMasterIdLst>
    <p:handoutMasterId r:id="rId21"/>
  </p:handoutMasterIdLst>
  <p:sldIdLst>
    <p:sldId id="256" r:id="rId2"/>
    <p:sldId id="1111" r:id="rId3"/>
    <p:sldId id="1113" r:id="rId4"/>
    <p:sldId id="285" r:id="rId5"/>
    <p:sldId id="289" r:id="rId6"/>
    <p:sldId id="284" r:id="rId7"/>
    <p:sldId id="287" r:id="rId8"/>
    <p:sldId id="1112" r:id="rId9"/>
    <p:sldId id="1109" r:id="rId10"/>
    <p:sldId id="1114" r:id="rId11"/>
    <p:sldId id="286" r:id="rId12"/>
    <p:sldId id="290" r:id="rId13"/>
    <p:sldId id="293" r:id="rId14"/>
    <p:sldId id="291" r:id="rId15"/>
    <p:sldId id="292" r:id="rId16"/>
    <p:sldId id="294" r:id="rId17"/>
    <p:sldId id="276" r:id="rId18"/>
    <p:sldId id="277" r:id="rId19"/>
  </p:sldIdLst>
  <p:sldSz cx="9144000" cy="6858000" type="screen4x3"/>
  <p:notesSz cx="6858000" cy="9144000"/>
  <p:embeddedFontLst>
    <p:embeddedFont>
      <p:font typeface="Calibri" panose="020F0502020204030204" pitchFamily="34" charset="0"/>
      <p:regular r:id="rId22"/>
      <p:bold r:id="rId23"/>
      <p:italic r:id="rId24"/>
      <p:boldItalic r:id="rId25"/>
    </p:embeddedFont>
    <p:embeddedFont>
      <p:font typeface="Helvetica Neue" panose="02000503000000020004" pitchFamily="2" charset="0"/>
      <p:regular r:id="rId26"/>
      <p:bold r:id="rId27"/>
      <p:italic r:id="rId28"/>
      <p:boldItalic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51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214" autoAdjust="0"/>
    <p:restoredTop sz="94660"/>
  </p:normalViewPr>
  <p:slideViewPr>
    <p:cSldViewPr snapToGrid="0">
      <p:cViewPr varScale="1">
        <p:scale>
          <a:sx n="146" d="100"/>
          <a:sy n="146" d="100"/>
        </p:scale>
        <p:origin x="168" y="192"/>
      </p:cViewPr>
      <p:guideLst>
        <p:guide orient="horz" pos="2160"/>
        <p:guide pos="2880"/>
      </p:guideLst>
    </p:cSldViewPr>
  </p:slideViewPr>
  <p:notesTextViewPr>
    <p:cViewPr>
      <p:scale>
        <a:sx n="1" d="1"/>
        <a:sy n="1" d="1"/>
      </p:scale>
      <p:origin x="0" y="0"/>
    </p:cViewPr>
  </p:notesTextViewPr>
  <p:notesViewPr>
    <p:cSldViewPr snapToGrid="0">
      <p:cViewPr varScale="1">
        <p:scale>
          <a:sx n="54" d="100"/>
          <a:sy n="54" d="100"/>
        </p:scale>
        <p:origin x="1860"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4.fntdata"/><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font" Target="fonts/font8.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3.fntdata"/><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2.fntdata"/><Relationship Id="rId28" Type="http://schemas.openxmlformats.org/officeDocument/2006/relationships/font" Target="fonts/font7.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1.fntdata"/><Relationship Id="rId27" Type="http://schemas.openxmlformats.org/officeDocument/2006/relationships/font" Target="fonts/font6.fntdata"/><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DAF2C4-3B96-49E4-9B70-A19B25EECD7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CFAB7DE-C9B4-4C35-AF7B-2C364FC9B13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FA6DD1F-48D3-4DCF-9622-1EC1670BD76D}" type="datetimeFigureOut">
              <a:rPr lang="en-US" smtClean="0"/>
              <a:t>6/14/21</a:t>
            </a:fld>
            <a:endParaRPr lang="en-US"/>
          </a:p>
        </p:txBody>
      </p:sp>
      <p:sp>
        <p:nvSpPr>
          <p:cNvPr id="4" name="Footer Placeholder 3">
            <a:extLst>
              <a:ext uri="{FF2B5EF4-FFF2-40B4-BE49-F238E27FC236}">
                <a16:creationId xmlns:a16="http://schemas.microsoft.com/office/drawing/2014/main" id="{E763EB07-920D-4C04-B37E-60865126837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6B10FA3-20CC-4A45-B1D4-E37EB2BC2F6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9618272-EAB1-4BD9-B24B-F872D5CB0DF1}" type="slidenum">
              <a:rPr lang="en-US" smtClean="0"/>
              <a:t>‹#›</a:t>
            </a:fld>
            <a:endParaRPr lang="en-US"/>
          </a:p>
        </p:txBody>
      </p:sp>
    </p:spTree>
    <p:extLst>
      <p:ext uri="{BB962C8B-B14F-4D97-AF65-F5344CB8AC3E}">
        <p14:creationId xmlns:p14="http://schemas.microsoft.com/office/powerpoint/2010/main" val="40911947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309"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gc0a57de11e_0_414:notes"/>
          <p:cNvSpPr txBox="1">
            <a:spLocks noGrp="1"/>
          </p:cNvSpPr>
          <p:nvPr>
            <p:ph type="body" idx="1"/>
          </p:nvPr>
        </p:nvSpPr>
        <p:spPr>
          <a:xfrm>
            <a:off x="756000" y="5078520"/>
            <a:ext cx="6047700" cy="48111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1" name="Google Shape;81;gc0a57de11e_0_414:notes"/>
          <p:cNvSpPr>
            <a:spLocks noGrp="1" noRot="1" noChangeAspect="1"/>
          </p:cNvSpPr>
          <p:nvPr>
            <p:ph type="sldImg" idx="2"/>
          </p:nvPr>
        </p:nvSpPr>
        <p:spPr>
          <a:xfrm>
            <a:off x="1108075" y="812800"/>
            <a:ext cx="5343525" cy="4008438"/>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38669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105681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6"/>
        <p:cNvGrpSpPr/>
        <p:nvPr/>
      </p:nvGrpSpPr>
      <p:grpSpPr>
        <a:xfrm>
          <a:off x="0" y="0"/>
          <a:ext cx="0" cy="0"/>
          <a:chOff x="0" y="0"/>
          <a:chExt cx="0" cy="0"/>
        </a:xfrm>
      </p:grpSpPr>
      <p:sp>
        <p:nvSpPr>
          <p:cNvPr id="457" name="Google Shape;457;gc0a57de11e_0_64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8" name="Google Shape;458;gc0a57de11e_0_64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5"/>
        <p:cNvGrpSpPr/>
        <p:nvPr/>
      </p:nvGrpSpPr>
      <p:grpSpPr>
        <a:xfrm>
          <a:off x="0" y="0"/>
          <a:ext cx="0" cy="0"/>
          <a:chOff x="0" y="0"/>
          <a:chExt cx="0" cy="0"/>
        </a:xfrm>
      </p:grpSpPr>
      <p:sp>
        <p:nvSpPr>
          <p:cNvPr id="466" name="Google Shape;466;gbf55a510a3_0_13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7" name="Google Shape;467;gbf55a510a3_0_1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21709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26336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9800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userDrawn="1">
  <p:cSld name="Title and Content">
    <p:spTree>
      <p:nvGrpSpPr>
        <p:cNvPr id="1" name=""/>
        <p:cNvGrpSpPr/>
        <p:nvPr/>
      </p:nvGrpSpPr>
      <p:grpSpPr bwMode="auto">
        <a:xfrm>
          <a:off x="0" y="0"/>
          <a:ext cx="0" cy="0"/>
          <a:chOff x="0" y="0"/>
          <a:chExt cx="0" cy="0"/>
        </a:xfrm>
      </p:grpSpPr>
      <p:sp>
        <p:nvSpPr>
          <p:cNvPr id="4" name="Title 1"/>
          <p:cNvSpPr>
            <a:spLocks/>
          </p:cNvSpPr>
          <p:nvPr/>
        </p:nvSpPr>
        <p:spPr bwMode="auto">
          <a:xfrm>
            <a:off x="457200" y="274638"/>
            <a:ext cx="8229600" cy="1143000"/>
          </a:xfrm>
          <a:prstGeom prst="rect">
            <a:avLst/>
          </a:prstGeom>
        </p:spPr>
        <p:txBody>
          <a:bodyPr/>
          <a:lstStyle>
            <a:lvl1pPr algn="ctr" defTabSz="457200">
              <a:spcBef>
                <a:spcPts val="0"/>
              </a:spcBef>
              <a:buNone/>
              <a:defRPr sz="4400">
                <a:solidFill>
                  <a:schemeClr val="tx1"/>
                </a:solidFill>
                <a:latin typeface="+mj-lt"/>
                <a:ea typeface="+mj-ea"/>
                <a:cs typeface="+mj-cs"/>
              </a:defRPr>
            </a:lvl1pPr>
          </a:lstStyle>
          <a:p>
            <a:pPr>
              <a:defRPr/>
            </a:pPr>
            <a:endParaRPr lang="en-US">
              <a:solidFill>
                <a:prstClr val="black"/>
              </a:solidFill>
            </a:endParaRPr>
          </a:p>
        </p:txBody>
      </p:sp>
      <p:sp>
        <p:nvSpPr>
          <p:cNvPr id="5" name="Title 1"/>
          <p:cNvSpPr>
            <a:spLocks noGrp="1"/>
          </p:cNvSpPr>
          <p:nvPr>
            <p:ph type="title"/>
          </p:nvPr>
        </p:nvSpPr>
        <p:spPr bwMode="auto">
          <a:xfrm>
            <a:off x="454026" y="462518"/>
            <a:ext cx="8229600" cy="647102"/>
          </a:xfrm>
          <a:prstGeom prst="rect">
            <a:avLst/>
          </a:prstGeom>
        </p:spPr>
        <p:txBody>
          <a:bodyPr vert="horz" lIns="0" tIns="0" rIns="0" bIns="0">
            <a:normAutofit/>
          </a:bodyPr>
          <a:lstStyle>
            <a:lvl1pPr algn="l">
              <a:defRPr sz="2200" b="1" i="0">
                <a:solidFill>
                  <a:srgbClr val="E95125"/>
                </a:solidFill>
                <a:latin typeface="Helvetica"/>
              </a:defRPr>
            </a:lvl1pPr>
          </a:lstStyle>
          <a:p>
            <a:pPr>
              <a:defRPr/>
            </a:pPr>
            <a:r>
              <a:rPr lang="en-US" dirty="0"/>
              <a:t>Click to edit Master title style</a:t>
            </a:r>
          </a:p>
        </p:txBody>
      </p:sp>
      <p:sp>
        <p:nvSpPr>
          <p:cNvPr id="6" name="Content Placeholder 2"/>
          <p:cNvSpPr>
            <a:spLocks noGrp="1"/>
          </p:cNvSpPr>
          <p:nvPr>
            <p:ph idx="11"/>
          </p:nvPr>
        </p:nvSpPr>
        <p:spPr bwMode="auto">
          <a:xfrm>
            <a:off x="454029" y="1207770"/>
            <a:ext cx="8232771" cy="5070302"/>
          </a:xfrm>
          <a:prstGeom prst="rect">
            <a:avLst/>
          </a:prstGeom>
        </p:spPr>
        <p:txBody>
          <a:bodyPr lIns="0" rIns="0">
            <a:normAutofit/>
          </a:bodyPr>
          <a:lstStyle>
            <a:lvl1pPr marL="256032" indent="-265176">
              <a:lnSpc>
                <a:spcPct val="100000"/>
              </a:lnSpc>
              <a:spcBef>
                <a:spcPts val="600"/>
              </a:spcBef>
              <a:spcAft>
                <a:spcPts val="0"/>
              </a:spcAft>
              <a:buFont typeface="Arial"/>
              <a:buChar char="•"/>
              <a:defRPr sz="2200" b="0" i="0">
                <a:solidFill>
                  <a:srgbClr val="3C5A77"/>
                </a:solidFill>
                <a:latin typeface="Arial" panose="020B0604020202020204" pitchFamily="34" charset="0"/>
                <a:cs typeface="Arial" panose="020B0604020202020204" pitchFamily="34" charset="0"/>
              </a:defRPr>
            </a:lvl1pPr>
            <a:lvl2pPr marL="541338" indent="-266700">
              <a:lnSpc>
                <a:spcPct val="100000"/>
              </a:lnSpc>
              <a:spcBef>
                <a:spcPts val="600"/>
              </a:spcBef>
              <a:spcAft>
                <a:spcPts val="0"/>
              </a:spcAft>
              <a:buSzPct val="90000"/>
              <a:buFont typeface="Lucida Grande"/>
              <a:buChar char="-"/>
              <a:defRPr sz="2000" b="0" i="0">
                <a:solidFill>
                  <a:srgbClr val="3C5A77"/>
                </a:solidFill>
                <a:latin typeface="Arial" panose="020B0604020202020204" pitchFamily="34" charset="0"/>
                <a:cs typeface="Arial" panose="020B0604020202020204" pitchFamily="34" charset="0"/>
              </a:defRPr>
            </a:lvl2pPr>
            <a:lvl3pPr marL="898525" indent="-273050">
              <a:lnSpc>
                <a:spcPct val="100000"/>
              </a:lnSpc>
              <a:spcBef>
                <a:spcPts val="600"/>
              </a:spcBef>
              <a:spcAft>
                <a:spcPts val="0"/>
              </a:spcAft>
              <a:buSzPct val="88000"/>
              <a:buFont typeface="Arial"/>
              <a:buChar char="•"/>
              <a:defRPr sz="1800" b="0" i="0">
                <a:solidFill>
                  <a:srgbClr val="3C5A77"/>
                </a:solidFill>
                <a:latin typeface="Arial" panose="020B0604020202020204" pitchFamily="34" charset="0"/>
                <a:cs typeface="Arial" panose="020B0604020202020204" pitchFamily="34" charset="0"/>
              </a:defRPr>
            </a:lvl3pPr>
            <a:lvl4pPr marL="1165225" indent="-266700">
              <a:lnSpc>
                <a:spcPct val="100000"/>
              </a:lnSpc>
              <a:spcBef>
                <a:spcPts val="600"/>
              </a:spcBef>
              <a:spcAft>
                <a:spcPts val="0"/>
              </a:spcAft>
              <a:buSzPct val="90000"/>
              <a:buFont typeface="Lucida Grande"/>
              <a:buChar char="-"/>
              <a:defRPr sz="1600" b="0" i="0">
                <a:solidFill>
                  <a:srgbClr val="3C5A77"/>
                </a:solidFill>
                <a:latin typeface="Arial" panose="020B0604020202020204" pitchFamily="34" charset="0"/>
                <a:cs typeface="Arial" panose="020B0604020202020204" pitchFamily="34" charset="0"/>
              </a:defRPr>
            </a:lvl4pPr>
            <a:lvl5pPr marL="1431925" indent="-266700">
              <a:lnSpc>
                <a:spcPct val="100000"/>
              </a:lnSpc>
              <a:spcBef>
                <a:spcPts val="600"/>
              </a:spcBef>
              <a:spcAft>
                <a:spcPts val="0"/>
              </a:spcAft>
              <a:buSzPct val="88000"/>
              <a:buFont typeface="Arial"/>
              <a:buChar char="•"/>
              <a:defRPr sz="1400" b="0" i="0">
                <a:solidFill>
                  <a:srgbClr val="3C5A77"/>
                </a:solidFill>
                <a:latin typeface="Arial" panose="020B0604020202020204" pitchFamily="34" charset="0"/>
                <a:cs typeface="Arial" panose="020B0604020202020204" pitchFamily="34" charset="0"/>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4">
              <a:defRPr/>
            </a:pPr>
            <a:r>
              <a:rPr lang="en-US" dirty="0"/>
              <a:t>Fifth level</a:t>
            </a:r>
          </a:p>
        </p:txBody>
      </p:sp>
      <p:sp>
        <p:nvSpPr>
          <p:cNvPr id="7" name="Slide Number Placeholder 6">
            <a:extLst>
              <a:ext uri="{FF2B5EF4-FFF2-40B4-BE49-F238E27FC236}">
                <a16:creationId xmlns:a16="http://schemas.microsoft.com/office/drawing/2014/main" id="{1BBE36D6-D36A-334F-8B8E-911630E295D2}"/>
              </a:ext>
            </a:extLst>
          </p:cNvPr>
          <p:cNvSpPr>
            <a:spLocks noGrp="1"/>
          </p:cNvSpPr>
          <p:nvPr>
            <p:ph type="sldNum" sz="quarter" idx="14"/>
          </p:nvPr>
        </p:nvSpPr>
        <p:spPr/>
        <p:txBody>
          <a:bodyPr/>
          <a:lstStyle>
            <a:lvl1pPr>
              <a:defRPr>
                <a:solidFill>
                  <a:srgbClr val="E95125"/>
                </a:solidFill>
              </a:defRPr>
            </a:lvl1pPr>
          </a:lstStyle>
          <a:p>
            <a:fld id="{5DFC16DC-0F16-AF49-A28F-70708B914EFD}" type="slidenum">
              <a:rPr lang="en-US" smtClean="0"/>
              <a:pPr/>
              <a:t>‹#›</a:t>
            </a:fld>
            <a:endParaRPr lang="en-US" dirty="0"/>
          </a:p>
        </p:txBody>
      </p:sp>
      <p:sp>
        <p:nvSpPr>
          <p:cNvPr id="8" name="Footer Placeholder 4">
            <a:extLst>
              <a:ext uri="{FF2B5EF4-FFF2-40B4-BE49-F238E27FC236}">
                <a16:creationId xmlns:a16="http://schemas.microsoft.com/office/drawing/2014/main" id="{A227755E-5C56-9A4B-B3DB-850A887DF57A}"/>
              </a:ext>
            </a:extLst>
          </p:cNvPr>
          <p:cNvSpPr txBox="1">
            <a:spLocks/>
          </p:cNvSpPr>
          <p:nvPr userDrawn="1"/>
        </p:nvSpPr>
        <p:spPr bwMode="auto">
          <a:xfrm>
            <a:off x="2736419" y="6404674"/>
            <a:ext cx="4248472" cy="365125"/>
          </a:xfrm>
          <a:prstGeom prst="rect">
            <a:avLst/>
          </a:prstGeom>
        </p:spPr>
        <p:txBody>
          <a:bodyPr vert="horz" lIns="91440" tIns="45720" rIns="91440" bIns="45720" rtlCol="0" anchor="ctr"/>
          <a:lstStyle>
            <a:defPPr>
              <a:defRPr lang="en-US"/>
            </a:defPPr>
            <a:lvl1pPr marL="0" marR="0" indent="0" algn="l" defTabSz="457200" rtl="0">
              <a:lnSpc>
                <a:spcPct val="100000"/>
              </a:lnSpc>
              <a:spcBef>
                <a:spcPts val="0"/>
              </a:spcBef>
              <a:spcAft>
                <a:spcPts val="0"/>
              </a:spcAft>
              <a:buNone/>
              <a:defRPr sz="1200">
                <a:solidFill>
                  <a:schemeClr val="tx1">
                    <a:tint val="75000"/>
                  </a:schemeClr>
                </a:solidFill>
                <a:latin typeface="Calibri"/>
                <a:ea typeface="Geneva"/>
                <a:cs typeface="Geneva"/>
              </a:defRPr>
            </a:lvl1pPr>
            <a:lvl2pPr marL="457200" algn="l" defTabSz="457200">
              <a:spcBef>
                <a:spcPts val="0"/>
              </a:spcBef>
              <a:spcAft>
                <a:spcPts val="0"/>
              </a:spcAft>
              <a:defRPr>
                <a:solidFill>
                  <a:schemeClr val="tx1"/>
                </a:solidFill>
                <a:latin typeface="Calibri"/>
                <a:ea typeface="Geneva"/>
                <a:cs typeface="Geneva"/>
              </a:defRPr>
            </a:lvl2pPr>
            <a:lvl3pPr marL="914400" algn="l" defTabSz="457200">
              <a:spcBef>
                <a:spcPts val="0"/>
              </a:spcBef>
              <a:spcAft>
                <a:spcPts val="0"/>
              </a:spcAft>
              <a:defRPr>
                <a:solidFill>
                  <a:schemeClr val="tx1"/>
                </a:solidFill>
                <a:latin typeface="Calibri"/>
                <a:ea typeface="Geneva"/>
                <a:cs typeface="Geneva"/>
              </a:defRPr>
            </a:lvl3pPr>
            <a:lvl4pPr marL="1371600" algn="l" defTabSz="457200">
              <a:spcBef>
                <a:spcPts val="0"/>
              </a:spcBef>
              <a:spcAft>
                <a:spcPts val="0"/>
              </a:spcAft>
              <a:defRPr>
                <a:solidFill>
                  <a:schemeClr val="tx1"/>
                </a:solidFill>
                <a:latin typeface="Calibri"/>
                <a:ea typeface="Geneva"/>
                <a:cs typeface="Geneva"/>
              </a:defRPr>
            </a:lvl4pPr>
            <a:lvl5pPr marL="1828800" algn="l" defTabSz="457200">
              <a:spcBef>
                <a:spcPts val="0"/>
              </a:spcBef>
              <a:spcAft>
                <a:spcPts val="0"/>
              </a:spcAft>
              <a:defRPr>
                <a:solidFill>
                  <a:schemeClr val="tx1"/>
                </a:solidFill>
                <a:latin typeface="Calibri"/>
                <a:ea typeface="Geneva"/>
                <a:cs typeface="Geneva"/>
              </a:defRPr>
            </a:lvl5pPr>
            <a:lvl6pPr marL="2286000" algn="l" defTabSz="457200">
              <a:defRPr>
                <a:solidFill>
                  <a:schemeClr val="tx1"/>
                </a:solidFill>
                <a:latin typeface="Calibri"/>
                <a:ea typeface="Geneva"/>
                <a:cs typeface="Geneva"/>
              </a:defRPr>
            </a:lvl6pPr>
            <a:lvl7pPr marL="2743200" algn="l" defTabSz="457200">
              <a:defRPr>
                <a:solidFill>
                  <a:schemeClr val="tx1"/>
                </a:solidFill>
                <a:latin typeface="Calibri"/>
                <a:ea typeface="Geneva"/>
                <a:cs typeface="Geneva"/>
              </a:defRPr>
            </a:lvl7pPr>
            <a:lvl8pPr marL="3200400" algn="l" defTabSz="457200">
              <a:defRPr>
                <a:solidFill>
                  <a:schemeClr val="tx1"/>
                </a:solidFill>
                <a:latin typeface="Calibri"/>
                <a:ea typeface="Geneva"/>
                <a:cs typeface="Geneva"/>
              </a:defRPr>
            </a:lvl8pPr>
            <a:lvl9pPr marL="3657600" algn="l" defTabSz="457200">
              <a:defRPr>
                <a:solidFill>
                  <a:schemeClr val="tx1"/>
                </a:solidFill>
                <a:latin typeface="Calibri"/>
                <a:ea typeface="Geneva"/>
                <a:cs typeface="Geneva"/>
              </a:defRPr>
            </a:lvl9pPr>
          </a:lstStyle>
          <a:p>
            <a:pPr marL="0" marR="0" lvl="0" indent="0" algn="l" rtl="0">
              <a:lnSpc>
                <a:spcPct val="100000"/>
              </a:lnSpc>
              <a:spcBef>
                <a:spcPts val="0"/>
              </a:spcBef>
              <a:spcAft>
                <a:spcPts val="0"/>
              </a:spcAft>
              <a:buNone/>
            </a:pPr>
            <a:r>
              <a:rPr lang="en-US" sz="1200" b="0" i="0" u="none" strike="noStrike" cap="none" dirty="0">
                <a:solidFill>
                  <a:srgbClr val="E95125"/>
                </a:solidFill>
                <a:latin typeface="Arial"/>
                <a:ea typeface="Arial"/>
                <a:cs typeface="Arial"/>
                <a:sym typeface="Arial"/>
              </a:rPr>
              <a:t>Vertical Drift HVS Review: June 14</a:t>
            </a:r>
            <a:r>
              <a:rPr lang="en-US" sz="1200" b="0" i="0" u="none" strike="noStrike" cap="none" baseline="30000" dirty="0">
                <a:solidFill>
                  <a:srgbClr val="E95125"/>
                </a:solidFill>
                <a:latin typeface="Arial"/>
                <a:ea typeface="Arial"/>
                <a:cs typeface="Arial"/>
                <a:sym typeface="Arial"/>
              </a:rPr>
              <a:t>th</a:t>
            </a:r>
            <a:r>
              <a:rPr lang="en-US" sz="1200" b="0" i="0" u="none" strike="noStrike" cap="none" dirty="0">
                <a:solidFill>
                  <a:srgbClr val="E95125"/>
                </a:solidFill>
                <a:latin typeface="Arial"/>
                <a:ea typeface="Arial"/>
                <a:cs typeface="Arial"/>
                <a:sym typeface="Arial"/>
              </a:rPr>
              <a:t>, 2021</a:t>
            </a:r>
            <a:endParaRPr lang="en-US" sz="1200" b="0" i="0" u="none" strike="noStrike" cap="none" dirty="0">
              <a:solidFill>
                <a:srgbClr val="E95125"/>
              </a:solidFill>
              <a:latin typeface="Times New Roman"/>
              <a:ea typeface="Times New Roman"/>
              <a:cs typeface="Times New Roman"/>
              <a:sym typeface="Times New Roman"/>
            </a:endParaRPr>
          </a:p>
        </p:txBody>
      </p:sp>
    </p:spTree>
    <p:extLst>
      <p:ext uri="{BB962C8B-B14F-4D97-AF65-F5344CB8AC3E}">
        <p14:creationId xmlns:p14="http://schemas.microsoft.com/office/powerpoint/2010/main" val="15460226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Blank Slide" userDrawn="1">
  <p:cSld name="BLANK">
    <p:spTree>
      <p:nvGrpSpPr>
        <p:cNvPr id="1" name="Shape 14"/>
        <p:cNvGrpSpPr/>
        <p:nvPr/>
      </p:nvGrpSpPr>
      <p:grpSpPr>
        <a:xfrm>
          <a:off x="0" y="0"/>
          <a:ext cx="0" cy="0"/>
          <a:chOff x="0" y="0"/>
          <a:chExt cx="0" cy="0"/>
        </a:xfrm>
      </p:grpSpPr>
      <p:sp>
        <p:nvSpPr>
          <p:cNvPr id="15" name="Google Shape;15;p2"/>
          <p:cNvSpPr txBox="1">
            <a:spLocks noGrp="1"/>
          </p:cNvSpPr>
          <p:nvPr>
            <p:ph type="sldNum" idx="12"/>
          </p:nvPr>
        </p:nvSpPr>
        <p:spPr>
          <a:xfrm>
            <a:off x="12526" y="6409327"/>
            <a:ext cx="482400" cy="371400"/>
          </a:xfrm>
          <a:prstGeom prst="rect">
            <a:avLst/>
          </a:prstGeom>
        </p:spPr>
        <p:txBody>
          <a:bodyPr spcFirstLastPara="1" wrap="square" lIns="91425" tIns="91425" rIns="91425" bIns="91425" anchor="t" anchorCtr="0">
            <a:noAutofit/>
          </a:bodyPr>
          <a:lstStyle>
            <a:lvl1pPr lvl="0" algn="ctr" rtl="0">
              <a:buNone/>
              <a:defRPr sz="1300" b="1">
                <a:solidFill>
                  <a:srgbClr val="E95125"/>
                </a:solidFill>
              </a:defRPr>
            </a:lvl1pPr>
            <a:lvl2pPr lvl="1" algn="ctr" rtl="0">
              <a:buNone/>
              <a:defRPr sz="1300" b="1">
                <a:solidFill>
                  <a:srgbClr val="E95125"/>
                </a:solidFill>
              </a:defRPr>
            </a:lvl2pPr>
            <a:lvl3pPr lvl="2" algn="ctr" rtl="0">
              <a:buNone/>
              <a:defRPr sz="1300" b="1">
                <a:solidFill>
                  <a:srgbClr val="E95125"/>
                </a:solidFill>
              </a:defRPr>
            </a:lvl3pPr>
            <a:lvl4pPr lvl="3" algn="ctr" rtl="0">
              <a:buNone/>
              <a:defRPr sz="1300" b="1">
                <a:solidFill>
                  <a:srgbClr val="E95125"/>
                </a:solidFill>
              </a:defRPr>
            </a:lvl4pPr>
            <a:lvl5pPr lvl="4" algn="ctr" rtl="0">
              <a:buNone/>
              <a:defRPr sz="1300" b="1">
                <a:solidFill>
                  <a:srgbClr val="E95125"/>
                </a:solidFill>
              </a:defRPr>
            </a:lvl5pPr>
            <a:lvl6pPr lvl="5" algn="ctr" rtl="0">
              <a:buNone/>
              <a:defRPr sz="1300" b="1">
                <a:solidFill>
                  <a:srgbClr val="E95125"/>
                </a:solidFill>
              </a:defRPr>
            </a:lvl6pPr>
            <a:lvl7pPr lvl="6" algn="ctr" rtl="0">
              <a:buNone/>
              <a:defRPr sz="1300" b="1">
                <a:solidFill>
                  <a:srgbClr val="E95125"/>
                </a:solidFill>
              </a:defRPr>
            </a:lvl7pPr>
            <a:lvl8pPr lvl="7" algn="ctr" rtl="0">
              <a:buNone/>
              <a:defRPr sz="1300" b="1">
                <a:solidFill>
                  <a:srgbClr val="E95125"/>
                </a:solidFill>
              </a:defRPr>
            </a:lvl8pPr>
            <a:lvl9pPr lvl="8" algn="ctr" rtl="0">
              <a:buNone/>
              <a:defRPr sz="1300" b="1">
                <a:solidFill>
                  <a:srgbClr val="E95125"/>
                </a:solidFill>
              </a:defRPr>
            </a:lvl9pPr>
          </a:lstStyle>
          <a:p>
            <a:pPr marL="0" lvl="0" indent="0" algn="ctr" rtl="0">
              <a:spcBef>
                <a:spcPts val="0"/>
              </a:spcBef>
              <a:spcAft>
                <a:spcPts val="0"/>
              </a:spcAft>
              <a:buNone/>
            </a:pPr>
            <a:fld id="{00000000-1234-1234-1234-123412341234}" type="slidenum">
              <a:rPr lang="en-GB"/>
              <a:t>‹#›</a:t>
            </a:fld>
            <a:endParaRPr/>
          </a:p>
        </p:txBody>
      </p:sp>
      <p:sp>
        <p:nvSpPr>
          <p:cNvPr id="7" name="TextBox 6">
            <a:extLst>
              <a:ext uri="{FF2B5EF4-FFF2-40B4-BE49-F238E27FC236}">
                <a16:creationId xmlns:a16="http://schemas.microsoft.com/office/drawing/2014/main" id="{82A85800-F198-4494-AAB0-04BEA185C5A0}"/>
              </a:ext>
            </a:extLst>
          </p:cNvPr>
          <p:cNvSpPr txBox="1"/>
          <p:nvPr userDrawn="1"/>
        </p:nvSpPr>
        <p:spPr>
          <a:xfrm>
            <a:off x="2733472" y="6409327"/>
            <a:ext cx="4572000" cy="276999"/>
          </a:xfrm>
          <a:prstGeom prst="rect">
            <a:avLst/>
          </a:prstGeom>
          <a:noFill/>
        </p:spPr>
        <p:txBody>
          <a:bodyPr wrap="square">
            <a:spAutoFit/>
          </a:bodyPr>
          <a:lstStyle/>
          <a:p>
            <a:pPr marL="0" marR="0" lvl="0" indent="0" algn="l" rtl="0">
              <a:lnSpc>
                <a:spcPct val="100000"/>
              </a:lnSpc>
              <a:spcBef>
                <a:spcPts val="0"/>
              </a:spcBef>
              <a:spcAft>
                <a:spcPts val="0"/>
              </a:spcAft>
              <a:buNone/>
            </a:pPr>
            <a:r>
              <a:rPr lang="en-US" sz="1200" b="0" i="0" u="none" strike="noStrike" cap="none" dirty="0">
                <a:solidFill>
                  <a:srgbClr val="E95125"/>
                </a:solidFill>
                <a:latin typeface="Arial"/>
                <a:ea typeface="Arial"/>
                <a:cs typeface="Arial"/>
                <a:sym typeface="Arial"/>
              </a:rPr>
              <a:t>Vertical Drift HVS Review: June 14</a:t>
            </a:r>
            <a:r>
              <a:rPr lang="en-US" sz="1200" b="0" i="0" u="none" strike="noStrike" cap="none" baseline="30000" dirty="0">
                <a:solidFill>
                  <a:srgbClr val="E95125"/>
                </a:solidFill>
                <a:latin typeface="Arial"/>
                <a:ea typeface="Arial"/>
                <a:cs typeface="Arial"/>
                <a:sym typeface="Arial"/>
              </a:rPr>
              <a:t>th</a:t>
            </a:r>
            <a:r>
              <a:rPr lang="en-US" sz="1200" b="0" i="0" u="none" strike="noStrike" cap="none" dirty="0">
                <a:solidFill>
                  <a:srgbClr val="E95125"/>
                </a:solidFill>
                <a:latin typeface="Arial"/>
                <a:ea typeface="Arial"/>
                <a:cs typeface="Arial"/>
                <a:sym typeface="Arial"/>
              </a:rPr>
              <a:t>, 2021</a:t>
            </a:r>
            <a:endParaRPr lang="en-US" sz="1200" b="0" i="0" u="none" strike="noStrike" cap="none" dirty="0">
              <a:solidFill>
                <a:srgbClr val="E95125"/>
              </a:solidFill>
              <a:latin typeface="Times New Roman"/>
              <a:ea typeface="Times New Roman"/>
              <a:cs typeface="Times New Roman"/>
              <a:sym typeface="Times New Roman"/>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cxnSp>
        <p:nvCxnSpPr>
          <p:cNvPr id="6" name="Google Shape;6;p1"/>
          <p:cNvCxnSpPr/>
          <p:nvPr/>
        </p:nvCxnSpPr>
        <p:spPr>
          <a:xfrm>
            <a:off x="457200" y="6357600"/>
            <a:ext cx="8229600" cy="0"/>
          </a:xfrm>
          <a:prstGeom prst="straightConnector1">
            <a:avLst/>
          </a:prstGeom>
          <a:noFill/>
          <a:ln w="25550" cap="flat" cmpd="sng">
            <a:solidFill>
              <a:srgbClr val="E95125"/>
            </a:solidFill>
            <a:prstDash val="solid"/>
            <a:round/>
            <a:headEnd type="none" w="sm" len="sm"/>
            <a:tailEnd type="none" w="sm" len="sm"/>
          </a:ln>
        </p:spPr>
      </p:cxnSp>
      <p:pic>
        <p:nvPicPr>
          <p:cNvPr id="7" name="Google Shape;7;p1"/>
          <p:cNvPicPr preferRelativeResize="0"/>
          <p:nvPr/>
        </p:nvPicPr>
        <p:blipFill rotWithShape="1">
          <a:blip r:embed="rId4">
            <a:alphaModFix/>
          </a:blip>
          <a:srcRect/>
          <a:stretch/>
        </p:blipFill>
        <p:spPr>
          <a:xfrm>
            <a:off x="8319128" y="6413144"/>
            <a:ext cx="690600" cy="291300"/>
          </a:xfrm>
          <a:prstGeom prst="rect">
            <a:avLst/>
          </a:prstGeom>
          <a:noFill/>
          <a:ln>
            <a:noFill/>
          </a:ln>
        </p:spPr>
      </p:pic>
      <p:sp>
        <p:nvSpPr>
          <p:cNvPr id="8" name="Google Shape;8;p1"/>
          <p:cNvSpPr/>
          <p:nvPr/>
        </p:nvSpPr>
        <p:spPr>
          <a:xfrm>
            <a:off x="457200" y="274680"/>
            <a:ext cx="8229300" cy="1142700"/>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 name="Google Shape;9;p1"/>
          <p:cNvSpPr txBox="1">
            <a:spLocks noGrp="1"/>
          </p:cNvSpPr>
          <p:nvPr>
            <p:ph type="title"/>
          </p:nvPr>
        </p:nvSpPr>
        <p:spPr>
          <a:xfrm>
            <a:off x="453960" y="462600"/>
            <a:ext cx="8229300" cy="646800"/>
          </a:xfrm>
          <a:prstGeom prst="rect">
            <a:avLst/>
          </a:prstGeom>
          <a:noFill/>
          <a:ln>
            <a:noFill/>
          </a:ln>
        </p:spPr>
        <p:txBody>
          <a:bodyPr spcFirstLastPara="1" wrap="square" lIns="0" tIns="0" rIns="0" bIns="0" anchor="t" anchorCtr="0">
            <a:noAutofit/>
          </a:bodyPr>
          <a:lstStyle>
            <a:lvl1pPr marR="0" lvl="0" algn="l" rtl="0">
              <a:spcBef>
                <a:spcPts val="0"/>
              </a:spcBef>
              <a:spcAft>
                <a:spcPts val="0"/>
              </a:spcAft>
              <a:buSzPts val="1400"/>
              <a:buNone/>
              <a:defRPr sz="1800" b="0" i="0" u="none" strike="noStrike" cap="none"/>
            </a:lvl1pPr>
            <a:lvl2pPr marR="0" lvl="1" algn="l" rtl="0">
              <a:spcBef>
                <a:spcPts val="0"/>
              </a:spcBef>
              <a:spcAft>
                <a:spcPts val="0"/>
              </a:spcAft>
              <a:buSzPts val="1400"/>
              <a:buNone/>
              <a:defRPr sz="1800" b="0" i="0" u="none" strike="noStrike" cap="none"/>
            </a:lvl2pPr>
            <a:lvl3pPr marR="0" lvl="2" algn="l" rtl="0">
              <a:spcBef>
                <a:spcPts val="0"/>
              </a:spcBef>
              <a:spcAft>
                <a:spcPts val="0"/>
              </a:spcAft>
              <a:buSzPts val="1400"/>
              <a:buNone/>
              <a:defRPr sz="1800" b="0" i="0" u="none" strike="noStrike" cap="none"/>
            </a:lvl3pPr>
            <a:lvl4pPr marR="0" lvl="3" algn="l" rtl="0">
              <a:spcBef>
                <a:spcPts val="0"/>
              </a:spcBef>
              <a:spcAft>
                <a:spcPts val="0"/>
              </a:spcAft>
              <a:buSzPts val="1400"/>
              <a:buNone/>
              <a:defRPr sz="1800" b="0" i="0" u="none" strike="noStrike" cap="none"/>
            </a:lvl4pPr>
            <a:lvl5pPr marR="0" lvl="4" algn="l" rtl="0">
              <a:spcBef>
                <a:spcPts val="0"/>
              </a:spcBef>
              <a:spcAft>
                <a:spcPts val="0"/>
              </a:spcAft>
              <a:buSzPts val="1400"/>
              <a:buNone/>
              <a:defRPr sz="1800" b="0" i="0" u="none" strike="noStrike" cap="none"/>
            </a:lvl5pPr>
            <a:lvl6pPr marR="0" lvl="5" algn="l" rtl="0">
              <a:spcBef>
                <a:spcPts val="0"/>
              </a:spcBef>
              <a:spcAft>
                <a:spcPts val="0"/>
              </a:spcAft>
              <a:buSzPts val="1400"/>
              <a:buNone/>
              <a:defRPr sz="1800" b="0" i="0" u="none" strike="noStrike" cap="none"/>
            </a:lvl6pPr>
            <a:lvl7pPr marR="0" lvl="6" algn="l" rtl="0">
              <a:spcBef>
                <a:spcPts val="0"/>
              </a:spcBef>
              <a:spcAft>
                <a:spcPts val="0"/>
              </a:spcAft>
              <a:buSzPts val="1400"/>
              <a:buNone/>
              <a:defRPr sz="1800" b="0" i="0" u="none" strike="noStrike" cap="none"/>
            </a:lvl7pPr>
            <a:lvl8pPr marR="0" lvl="7" algn="l" rtl="0">
              <a:spcBef>
                <a:spcPts val="0"/>
              </a:spcBef>
              <a:spcAft>
                <a:spcPts val="0"/>
              </a:spcAft>
              <a:buSzPts val="1400"/>
              <a:buNone/>
              <a:defRPr sz="1800" b="0" i="0" u="none" strike="noStrike" cap="none"/>
            </a:lvl8pPr>
            <a:lvl9pPr marR="0" lvl="8" algn="l" rtl="0">
              <a:spcBef>
                <a:spcPts val="0"/>
              </a:spcBef>
              <a:spcAft>
                <a:spcPts val="0"/>
              </a:spcAft>
              <a:buSzPts val="1400"/>
              <a:buNone/>
              <a:defRPr sz="1800" b="0" i="0" u="none" strike="noStrike" cap="none"/>
            </a:lvl9pPr>
          </a:lstStyle>
          <a:p>
            <a:endParaRPr/>
          </a:p>
        </p:txBody>
      </p:sp>
      <p:sp>
        <p:nvSpPr>
          <p:cNvPr id="10" name="Google Shape;10;p1"/>
          <p:cNvSpPr txBox="1">
            <a:spLocks noGrp="1"/>
          </p:cNvSpPr>
          <p:nvPr>
            <p:ph type="body" idx="1"/>
          </p:nvPr>
        </p:nvSpPr>
        <p:spPr>
          <a:xfrm>
            <a:off x="453960" y="1207800"/>
            <a:ext cx="8232600" cy="5070000"/>
          </a:xfrm>
          <a:prstGeom prst="rect">
            <a:avLst/>
          </a:prstGeom>
          <a:noFill/>
          <a:ln>
            <a:noFill/>
          </a:ln>
        </p:spPr>
        <p:txBody>
          <a:bodyPr spcFirstLastPara="1" wrap="square" lIns="0" tIns="45000" rIns="0" bIns="45000" anchor="t" anchorCtr="0">
            <a:noAutofit/>
          </a:bodyPr>
          <a:lstStyle>
            <a:lvl1pPr marL="457200" marR="0" lvl="0" indent="-228600" algn="l" rtl="0">
              <a:spcBef>
                <a:spcPts val="0"/>
              </a:spcBef>
              <a:spcAft>
                <a:spcPts val="0"/>
              </a:spcAft>
              <a:buSzPts val="1400"/>
              <a:buNone/>
              <a:defRPr sz="1800" b="0" i="0" u="none" strike="noStrike" cap="none"/>
            </a:lvl1pPr>
            <a:lvl2pPr marL="914400" marR="0" lvl="1" indent="-228600" algn="l" rtl="0">
              <a:spcBef>
                <a:spcPts val="0"/>
              </a:spcBef>
              <a:spcAft>
                <a:spcPts val="0"/>
              </a:spcAft>
              <a:buSzPts val="1400"/>
              <a:buNone/>
              <a:defRPr sz="1800" b="0" i="0" u="none" strike="noStrike" cap="none"/>
            </a:lvl2pPr>
            <a:lvl3pPr marL="1371600" marR="0" lvl="2" indent="-228600" algn="l" rtl="0">
              <a:spcBef>
                <a:spcPts val="0"/>
              </a:spcBef>
              <a:spcAft>
                <a:spcPts val="0"/>
              </a:spcAft>
              <a:buSzPts val="1400"/>
              <a:buNone/>
              <a:defRPr sz="1800" b="0" i="0" u="none" strike="noStrike" cap="none"/>
            </a:lvl3pPr>
            <a:lvl4pPr marL="1828800" marR="0" lvl="3" indent="-228600" algn="l" rtl="0">
              <a:spcBef>
                <a:spcPts val="0"/>
              </a:spcBef>
              <a:spcAft>
                <a:spcPts val="0"/>
              </a:spcAft>
              <a:buSzPts val="1400"/>
              <a:buNone/>
              <a:defRPr sz="1800" b="0" i="0" u="none" strike="noStrike" cap="none"/>
            </a:lvl4pPr>
            <a:lvl5pPr marL="2286000" marR="0" lvl="4" indent="-228600" algn="l" rtl="0">
              <a:spcBef>
                <a:spcPts val="0"/>
              </a:spcBef>
              <a:spcAft>
                <a:spcPts val="0"/>
              </a:spcAft>
              <a:buSzPts val="1400"/>
              <a:buNone/>
              <a:defRPr sz="1800" b="0" i="0" u="none" strike="noStrike" cap="none"/>
            </a:lvl5pPr>
            <a:lvl6pPr marL="2743200" marR="0" lvl="5" indent="-228600" algn="l" rtl="0">
              <a:spcBef>
                <a:spcPts val="0"/>
              </a:spcBef>
              <a:spcAft>
                <a:spcPts val="0"/>
              </a:spcAft>
              <a:buSzPts val="1400"/>
              <a:buNone/>
              <a:defRPr sz="1800" b="0" i="0" u="none" strike="noStrike" cap="none"/>
            </a:lvl6pPr>
            <a:lvl7pPr marL="3200400" marR="0" lvl="6" indent="-228600" algn="l" rtl="0">
              <a:spcBef>
                <a:spcPts val="0"/>
              </a:spcBef>
              <a:spcAft>
                <a:spcPts val="0"/>
              </a:spcAft>
              <a:buSzPts val="1400"/>
              <a:buNone/>
              <a:defRPr sz="1800" b="0" i="0" u="none" strike="noStrike" cap="none"/>
            </a:lvl7pPr>
            <a:lvl8pPr marL="3657600" marR="0" lvl="7" indent="-228600" algn="l" rtl="0">
              <a:spcBef>
                <a:spcPts val="0"/>
              </a:spcBef>
              <a:spcAft>
                <a:spcPts val="0"/>
              </a:spcAft>
              <a:buSzPts val="1400"/>
              <a:buNone/>
              <a:defRPr sz="1800" b="0" i="0" u="none" strike="noStrike" cap="none"/>
            </a:lvl8pPr>
            <a:lvl9pPr marL="4114800" marR="0" lvl="8" indent="-228600" algn="l" rtl="0">
              <a:spcBef>
                <a:spcPts val="0"/>
              </a:spcBef>
              <a:spcAft>
                <a:spcPts val="0"/>
              </a:spcAft>
              <a:buSzPts val="1400"/>
              <a:buNone/>
              <a:defRPr sz="1800" b="0" i="0" u="none" strike="noStrike" cap="none"/>
            </a:lvl9pPr>
          </a:lstStyle>
          <a:p>
            <a:endParaRPr/>
          </a:p>
        </p:txBody>
      </p:sp>
      <p:sp>
        <p:nvSpPr>
          <p:cNvPr id="11" name="Google Shape;11;p1"/>
          <p:cNvSpPr txBox="1">
            <a:spLocks noGrp="1"/>
          </p:cNvSpPr>
          <p:nvPr>
            <p:ph type="sldNum" idx="12"/>
          </p:nvPr>
        </p:nvSpPr>
        <p:spPr>
          <a:xfrm>
            <a:off x="12526" y="6409327"/>
            <a:ext cx="482400" cy="371400"/>
          </a:xfrm>
          <a:prstGeom prst="rect">
            <a:avLst/>
          </a:prstGeom>
          <a:noFill/>
          <a:ln>
            <a:noFill/>
          </a:ln>
        </p:spPr>
        <p:txBody>
          <a:bodyPr spcFirstLastPara="1" wrap="square" lIns="91425" tIns="91425" rIns="91425" bIns="91425" anchor="t" anchorCtr="0">
            <a:noAutofit/>
          </a:bodyPr>
          <a:lstStyle>
            <a:lvl1pPr lvl="0" algn="ctr">
              <a:buNone/>
              <a:defRPr sz="1300" b="1">
                <a:solidFill>
                  <a:srgbClr val="E95125"/>
                </a:solidFill>
              </a:defRPr>
            </a:lvl1pPr>
            <a:lvl2pPr lvl="1" algn="ctr">
              <a:buNone/>
              <a:defRPr sz="1300" b="1">
                <a:solidFill>
                  <a:srgbClr val="E95125"/>
                </a:solidFill>
              </a:defRPr>
            </a:lvl2pPr>
            <a:lvl3pPr lvl="2" algn="ctr">
              <a:buNone/>
              <a:defRPr sz="1300" b="1">
                <a:solidFill>
                  <a:srgbClr val="E95125"/>
                </a:solidFill>
              </a:defRPr>
            </a:lvl3pPr>
            <a:lvl4pPr lvl="3" algn="ctr">
              <a:buNone/>
              <a:defRPr sz="1300" b="1">
                <a:solidFill>
                  <a:srgbClr val="E95125"/>
                </a:solidFill>
              </a:defRPr>
            </a:lvl4pPr>
            <a:lvl5pPr lvl="4" algn="ctr">
              <a:buNone/>
              <a:defRPr sz="1300" b="1">
                <a:solidFill>
                  <a:srgbClr val="E95125"/>
                </a:solidFill>
              </a:defRPr>
            </a:lvl5pPr>
            <a:lvl6pPr lvl="5" algn="ctr">
              <a:buNone/>
              <a:defRPr sz="1300" b="1">
                <a:solidFill>
                  <a:srgbClr val="E95125"/>
                </a:solidFill>
              </a:defRPr>
            </a:lvl6pPr>
            <a:lvl7pPr lvl="6" algn="ctr">
              <a:buNone/>
              <a:defRPr sz="1300" b="1">
                <a:solidFill>
                  <a:srgbClr val="E95125"/>
                </a:solidFill>
              </a:defRPr>
            </a:lvl7pPr>
            <a:lvl8pPr lvl="7" algn="ctr">
              <a:buNone/>
              <a:defRPr sz="1300" b="1">
                <a:solidFill>
                  <a:srgbClr val="E95125"/>
                </a:solidFill>
              </a:defRPr>
            </a:lvl8pPr>
            <a:lvl9pPr lvl="8" algn="ctr">
              <a:buNone/>
              <a:defRPr sz="1300" b="1">
                <a:solidFill>
                  <a:srgbClr val="E95125"/>
                </a:solidFill>
              </a:defRPr>
            </a:lvl9pPr>
          </a:lstStyle>
          <a:p>
            <a:pPr marL="0" lvl="0" indent="0" algn="ctr" rtl="0">
              <a:spcBef>
                <a:spcPts val="0"/>
              </a:spcBef>
              <a:spcAft>
                <a:spcPts val="0"/>
              </a:spcAft>
              <a:buNone/>
            </a:pPr>
            <a:fld id="{00000000-1234-1234-1234-123412341234}" type="slidenum">
              <a:rPr lang="en-GB"/>
              <a:t>‹#›</a:t>
            </a:fld>
            <a:endParaRPr/>
          </a:p>
        </p:txBody>
      </p:sp>
      <p:sp>
        <p:nvSpPr>
          <p:cNvPr id="12" name="Google Shape;12;p1"/>
          <p:cNvSpPr txBox="1"/>
          <p:nvPr/>
        </p:nvSpPr>
        <p:spPr>
          <a:xfrm>
            <a:off x="0" y="6373700"/>
            <a:ext cx="9144000" cy="3309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b="1">
              <a:solidFill>
                <a:srgbClr val="E95125"/>
              </a:solidFill>
            </a:endParaRPr>
          </a:p>
        </p:txBody>
      </p:sp>
    </p:spTree>
  </p:cSld>
  <p:clrMap bg1="lt1" tx1="dk1" bg2="dk2" tx2="lt2" accent1="accent1" accent2="accent2" accent3="accent3" accent4="accent4" accent5="accent5" accent6="accent6" hlink="hlink" folHlink="folHlink"/>
  <p:sldLayoutIdLst>
    <p:sldLayoutId id="2147483674" r:id="rId1"/>
    <p:sldLayoutId id="2147483648"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hyperlink" Target="https://lar.bnl.gov/properties/#basic-prop"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2"/>
        <p:cNvGrpSpPr/>
        <p:nvPr/>
      </p:nvGrpSpPr>
      <p:grpSpPr>
        <a:xfrm>
          <a:off x="0" y="0"/>
          <a:ext cx="0" cy="0"/>
          <a:chOff x="0" y="0"/>
          <a:chExt cx="0" cy="0"/>
        </a:xfrm>
      </p:grpSpPr>
      <p:sp>
        <p:nvSpPr>
          <p:cNvPr id="83" name="Google Shape;83;p15"/>
          <p:cNvSpPr txBox="1"/>
          <p:nvPr/>
        </p:nvSpPr>
        <p:spPr>
          <a:xfrm>
            <a:off x="127820" y="719990"/>
            <a:ext cx="8644180" cy="1187468"/>
          </a:xfrm>
          <a:prstGeom prst="rect">
            <a:avLst/>
          </a:prstGeom>
          <a:noFill/>
          <a:ln>
            <a:noFill/>
          </a:ln>
        </p:spPr>
        <p:txBody>
          <a:bodyPr spcFirstLastPara="1" wrap="square" lIns="0" tIns="0" rIns="0" bIns="0" anchor="b" anchorCtr="0">
            <a:noAutofit/>
          </a:bodyPr>
          <a:lstStyle/>
          <a:p>
            <a:pPr lvl="0" algn="ctr"/>
            <a:r>
              <a:rPr lang="en-US" sz="3600" b="1" dirty="0">
                <a:solidFill>
                  <a:srgbClr val="FF5400"/>
                </a:solidFill>
              </a:rPr>
              <a:t>The DUNE Vertical Drift HV System: Overview &amp; Requirements</a:t>
            </a:r>
            <a:endParaRPr sz="3400" b="0" i="0" u="none" strike="noStrike" cap="none" dirty="0">
              <a:solidFill>
                <a:srgbClr val="E95125"/>
              </a:solidFill>
              <a:latin typeface="Calibri"/>
              <a:ea typeface="Calibri"/>
              <a:cs typeface="Calibri"/>
              <a:sym typeface="Calibri"/>
            </a:endParaRPr>
          </a:p>
        </p:txBody>
      </p:sp>
      <p:pic>
        <p:nvPicPr>
          <p:cNvPr id="84" name="Google Shape;84;p15"/>
          <p:cNvPicPr preferRelativeResize="0"/>
          <p:nvPr/>
        </p:nvPicPr>
        <p:blipFill rotWithShape="1">
          <a:blip r:embed="rId3">
            <a:alphaModFix/>
          </a:blip>
          <a:srcRect/>
          <a:stretch/>
        </p:blipFill>
        <p:spPr>
          <a:xfrm>
            <a:off x="7648440" y="76200"/>
            <a:ext cx="1123560" cy="456840"/>
          </a:xfrm>
          <a:prstGeom prst="rect">
            <a:avLst/>
          </a:prstGeom>
          <a:noFill/>
          <a:ln>
            <a:noFill/>
          </a:ln>
        </p:spPr>
      </p:pic>
      <p:grpSp>
        <p:nvGrpSpPr>
          <p:cNvPr id="85" name="Google Shape;85;p15"/>
          <p:cNvGrpSpPr/>
          <p:nvPr/>
        </p:nvGrpSpPr>
        <p:grpSpPr>
          <a:xfrm>
            <a:off x="757560" y="2201051"/>
            <a:ext cx="7852678" cy="2841000"/>
            <a:chOff x="757560" y="1606200"/>
            <a:chExt cx="7852678" cy="2841000"/>
          </a:xfrm>
        </p:grpSpPr>
        <p:grpSp>
          <p:nvGrpSpPr>
            <p:cNvPr id="86" name="Google Shape;86;p15"/>
            <p:cNvGrpSpPr/>
            <p:nvPr/>
          </p:nvGrpSpPr>
          <p:grpSpPr>
            <a:xfrm>
              <a:off x="757560" y="1606200"/>
              <a:ext cx="7852678" cy="2841000"/>
              <a:chOff x="1290960" y="2901600"/>
              <a:chExt cx="7852678" cy="2841000"/>
            </a:xfrm>
          </p:grpSpPr>
          <p:grpSp>
            <p:nvGrpSpPr>
              <p:cNvPr id="87" name="Google Shape;87;p15"/>
              <p:cNvGrpSpPr/>
              <p:nvPr/>
            </p:nvGrpSpPr>
            <p:grpSpPr>
              <a:xfrm>
                <a:off x="1290960" y="2901600"/>
                <a:ext cx="7852678" cy="2764801"/>
                <a:chOff x="1290960" y="2901600"/>
                <a:chExt cx="7852678" cy="2764801"/>
              </a:xfrm>
            </p:grpSpPr>
            <p:pic>
              <p:nvPicPr>
                <p:cNvPr id="88" name="Google Shape;88;p15"/>
                <p:cNvPicPr preferRelativeResize="0"/>
                <p:nvPr/>
              </p:nvPicPr>
              <p:blipFill rotWithShape="1">
                <a:blip r:embed="rId4">
                  <a:alphaModFix/>
                  <a:extLst>
                    <a:ext uri="{28A0092B-C50C-407E-A947-70E740481C1C}">
                      <a14:useLocalDpi xmlns:a14="http://schemas.microsoft.com/office/drawing/2010/main"/>
                    </a:ext>
                  </a:extLst>
                </a:blip>
                <a:srcRect/>
                <a:stretch/>
              </p:blipFill>
              <p:spPr>
                <a:xfrm>
                  <a:off x="1290960" y="2901600"/>
                  <a:ext cx="7852678" cy="2764801"/>
                </a:xfrm>
                <a:prstGeom prst="rect">
                  <a:avLst/>
                </a:prstGeom>
                <a:noFill/>
                <a:ln>
                  <a:noFill/>
                </a:ln>
              </p:spPr>
            </p:pic>
            <p:sp>
              <p:nvSpPr>
                <p:cNvPr id="89" name="Google Shape;89;p15"/>
                <p:cNvSpPr/>
                <p:nvPr/>
              </p:nvSpPr>
              <p:spPr>
                <a:xfrm>
                  <a:off x="1781750" y="5618025"/>
                  <a:ext cx="581700" cy="48300"/>
                </a:xfrm>
                <a:prstGeom prst="rect">
                  <a:avLst/>
                </a:prstGeom>
                <a:solidFill>
                  <a:srgbClr val="FFFFFF"/>
                </a:solidFill>
                <a:ln w="9525" cap="flat" cmpd="sng">
                  <a:solidFill>
                    <a:srgbClr val="FFFFFF"/>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90" name="Google Shape;90;p15"/>
              <p:cNvSpPr txBox="1"/>
              <p:nvPr/>
            </p:nvSpPr>
            <p:spPr>
              <a:xfrm>
                <a:off x="1468800" y="5434800"/>
                <a:ext cx="877500" cy="3078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GB" sz="800" b="1">
                    <a:solidFill>
                      <a:srgbClr val="434343"/>
                    </a:solidFill>
                  </a:rPr>
                  <a:t>Field cage</a:t>
                </a:r>
                <a:endParaRPr sz="800" b="1">
                  <a:solidFill>
                    <a:srgbClr val="434343"/>
                  </a:solidFill>
                </a:endParaRPr>
              </a:p>
            </p:txBody>
          </p:sp>
        </p:grpSp>
        <p:sp>
          <p:nvSpPr>
            <p:cNvPr id="91" name="Google Shape;91;p15"/>
            <p:cNvSpPr txBox="1"/>
            <p:nvPr/>
          </p:nvSpPr>
          <p:spPr>
            <a:xfrm>
              <a:off x="4745400" y="3606000"/>
              <a:ext cx="877500" cy="307800"/>
            </a:xfrm>
            <a:prstGeom prst="rect">
              <a:avLst/>
            </a:prstGeom>
            <a:solidFill>
              <a:srgbClr val="FFFFFF"/>
            </a:solidFill>
            <a:ln>
              <a:noFill/>
            </a:ln>
          </p:spPr>
          <p:txBody>
            <a:bodyPr spcFirstLastPara="1" wrap="square" lIns="91425" tIns="91425" rIns="91425" bIns="91425" anchor="t" anchorCtr="0">
              <a:spAutoFit/>
            </a:bodyPr>
            <a:lstStyle/>
            <a:p>
              <a:pPr marL="0" lvl="0" indent="0" algn="r" rtl="0">
                <a:spcBef>
                  <a:spcPts val="0"/>
                </a:spcBef>
                <a:spcAft>
                  <a:spcPts val="0"/>
                </a:spcAft>
                <a:buNone/>
              </a:pPr>
              <a:r>
                <a:rPr lang="en-GB" sz="800" b="1">
                  <a:solidFill>
                    <a:srgbClr val="434343"/>
                  </a:solidFill>
                </a:rPr>
                <a:t>Arapuca PDs</a:t>
              </a:r>
              <a:endParaRPr sz="800" b="1">
                <a:solidFill>
                  <a:srgbClr val="434343"/>
                </a:solidFill>
              </a:endParaRPr>
            </a:p>
          </p:txBody>
        </p:sp>
      </p:grpSp>
      <p:sp>
        <p:nvSpPr>
          <p:cNvPr id="92" name="Google Shape;92;p15"/>
          <p:cNvSpPr txBox="1"/>
          <p:nvPr/>
        </p:nvSpPr>
        <p:spPr>
          <a:xfrm>
            <a:off x="2247075" y="5476471"/>
            <a:ext cx="4586140" cy="842761"/>
          </a:xfrm>
          <a:prstGeom prst="rect">
            <a:avLst/>
          </a:prstGeom>
          <a:noFill/>
          <a:ln>
            <a:noFill/>
          </a:ln>
        </p:spPr>
        <p:txBody>
          <a:bodyPr spcFirstLastPara="1" wrap="square" lIns="0" tIns="0" rIns="0" bIns="0" anchor="t" anchorCtr="0">
            <a:noAutofit/>
          </a:bodyPr>
          <a:lstStyle/>
          <a:p>
            <a:pPr>
              <a:defRPr/>
            </a:pPr>
            <a:r>
              <a:rPr lang="en-US" sz="2400" dirty="0">
                <a:solidFill>
                  <a:srgbClr val="E95723"/>
                </a:solidFill>
              </a:rPr>
              <a:t>Francesco </a:t>
            </a:r>
            <a:r>
              <a:rPr lang="en-US" sz="2400" dirty="0" err="1">
                <a:solidFill>
                  <a:srgbClr val="E95723"/>
                </a:solidFill>
              </a:rPr>
              <a:t>Pietropaolo</a:t>
            </a:r>
            <a:r>
              <a:rPr lang="en-US" sz="2400" dirty="0">
                <a:solidFill>
                  <a:srgbClr val="E95723"/>
                </a:solidFill>
              </a:rPr>
              <a:t> (CERN) on behalf of the HVS consortium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938FA-B025-524C-88CE-007526956846}"/>
              </a:ext>
            </a:extLst>
          </p:cNvPr>
          <p:cNvSpPr>
            <a:spLocks noGrp="1"/>
          </p:cNvSpPr>
          <p:nvPr>
            <p:ph type="title"/>
          </p:nvPr>
        </p:nvSpPr>
        <p:spPr/>
        <p:txBody>
          <a:bodyPr>
            <a:normAutofit/>
          </a:bodyPr>
          <a:lstStyle/>
          <a:p>
            <a:pPr rtl="0"/>
            <a:r>
              <a:rPr lang="en-GB" dirty="0">
                <a:latin typeface="Helvetica Neue"/>
                <a:ea typeface="Helvetica Neue"/>
                <a:cs typeface="Helvetica Neue"/>
                <a:sym typeface="Helvetica Neue"/>
              </a:rPr>
              <a:t>Extender as single point failure?</a:t>
            </a:r>
            <a:endParaRPr lang="en-CH" dirty="0"/>
          </a:p>
        </p:txBody>
      </p:sp>
      <p:sp>
        <p:nvSpPr>
          <p:cNvPr id="3" name="Content Placeholder 2">
            <a:extLst>
              <a:ext uri="{FF2B5EF4-FFF2-40B4-BE49-F238E27FC236}">
                <a16:creationId xmlns:a16="http://schemas.microsoft.com/office/drawing/2014/main" id="{640ED962-701C-1C43-AA16-E8F764F7FA52}"/>
              </a:ext>
            </a:extLst>
          </p:cNvPr>
          <p:cNvSpPr>
            <a:spLocks noGrp="1"/>
          </p:cNvSpPr>
          <p:nvPr>
            <p:ph idx="11"/>
          </p:nvPr>
        </p:nvSpPr>
        <p:spPr>
          <a:xfrm>
            <a:off x="454026" y="867819"/>
            <a:ext cx="8229600" cy="5544616"/>
          </a:xfrm>
        </p:spPr>
        <p:txBody>
          <a:bodyPr>
            <a:normAutofit fontScale="85000" lnSpcReduction="10000"/>
          </a:bodyPr>
          <a:lstStyle/>
          <a:p>
            <a:r>
              <a:rPr lang="en-US" sz="2100" i="1" dirty="0"/>
              <a:t>Based on the experience from NP02, the new extender has been designed to overcome single-point-failure risks.</a:t>
            </a:r>
            <a:r>
              <a:rPr lang="fr-FR" sz="2100" dirty="0"/>
              <a:t> </a:t>
            </a:r>
          </a:p>
          <a:p>
            <a:r>
              <a:rPr lang="en-US" sz="2100" i="1" dirty="0"/>
              <a:t>If the validity of this design is confirmed in 2021 tests (CERN/FNAL), the identified failure points are:</a:t>
            </a:r>
            <a:endParaRPr lang="fr-FR" sz="2100" dirty="0"/>
          </a:p>
          <a:p>
            <a:pPr lvl="2"/>
            <a:r>
              <a:rPr lang="en-US" i="1" dirty="0"/>
              <a:t>Connection from the Extender to the FC/Cathode. This will be not accessible, but it is be easily mitigated with the already assumed multiple flexible-wired connections. </a:t>
            </a:r>
            <a:endParaRPr lang="fr-FR" sz="2000" dirty="0"/>
          </a:p>
          <a:p>
            <a:pPr lvl="2"/>
            <a:r>
              <a:rPr lang="en-US" i="1" dirty="0"/>
              <a:t>Connection from the Extender to the HVFT. This is fully accessible as the HVFT can be extracted and replaced. Note that this operation has been successfully performed several times in several different </a:t>
            </a:r>
            <a:r>
              <a:rPr lang="en-US" i="1" dirty="0" err="1"/>
              <a:t>LArTPC</a:t>
            </a:r>
            <a:r>
              <a:rPr lang="en-US" i="1" dirty="0"/>
              <a:t> based detectors.</a:t>
            </a:r>
            <a:endParaRPr lang="fr-FR" sz="2000" dirty="0"/>
          </a:p>
          <a:p>
            <a:pPr lvl="2"/>
            <a:r>
              <a:rPr lang="en-US" i="1" dirty="0"/>
              <a:t>Failure of the Extender hanging structure. In this case the effects will not be minimal or with high impact for the detector operation, depending on the failure degree (the extender could fall down or change position). Mitigation (implemented) is to use multiple hanging rods.</a:t>
            </a:r>
            <a:endParaRPr lang="fr-FR" sz="2000" dirty="0"/>
          </a:p>
          <a:p>
            <a:pPr lvl="2"/>
            <a:r>
              <a:rPr lang="en-US" i="1" dirty="0"/>
              <a:t>Occasional HV instabilities due to hopefully rare discharges to the cryostat walls or the FC. HV current limitation and resistive filtering stages along the warm cable will slow down the discharge thus limiting the effect of the stored energy release. </a:t>
            </a:r>
            <a:endParaRPr lang="fr-FR" sz="2000" dirty="0"/>
          </a:p>
          <a:p>
            <a:r>
              <a:rPr lang="en-US" sz="2100" i="1" dirty="0"/>
              <a:t>In all these scenarios, a second extender would not mitigate these issues but rather increase the possibility of failures, being the additional extender at the same HV as the one connected to the HVFT. </a:t>
            </a:r>
          </a:p>
          <a:p>
            <a:r>
              <a:rPr lang="en-US" sz="2100" i="1" dirty="0"/>
              <a:t>For this reason, we do not consider a second extender as a way to mitigate the HV single-point-failure risks.</a:t>
            </a:r>
            <a:endParaRPr lang="fr-FR" sz="2100" dirty="0"/>
          </a:p>
        </p:txBody>
      </p:sp>
      <p:sp>
        <p:nvSpPr>
          <p:cNvPr id="4" name="Slide Number Placeholder 3">
            <a:extLst>
              <a:ext uri="{FF2B5EF4-FFF2-40B4-BE49-F238E27FC236}">
                <a16:creationId xmlns:a16="http://schemas.microsoft.com/office/drawing/2014/main" id="{E1140C0D-8D6E-7E4E-B8CF-B213F4C4F9B5}"/>
              </a:ext>
            </a:extLst>
          </p:cNvPr>
          <p:cNvSpPr>
            <a:spLocks noGrp="1"/>
          </p:cNvSpPr>
          <p:nvPr>
            <p:ph type="sldNum" sz="quarter" idx="14"/>
          </p:nvPr>
        </p:nvSpPr>
        <p:spPr/>
        <p:txBody>
          <a:bodyPr/>
          <a:lstStyle/>
          <a:p>
            <a:fld id="{5DFC16DC-0F16-AF49-A28F-70708B914EFD}" type="slidenum">
              <a:rPr lang="en-US" smtClean="0"/>
              <a:pPr/>
              <a:t>10</a:t>
            </a:fld>
            <a:endParaRPr lang="en-US" dirty="0"/>
          </a:p>
        </p:txBody>
      </p:sp>
    </p:spTree>
    <p:extLst>
      <p:ext uri="{BB962C8B-B14F-4D97-AF65-F5344CB8AC3E}">
        <p14:creationId xmlns:p14="http://schemas.microsoft.com/office/powerpoint/2010/main" val="3240219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p:nvPr/>
        </p:nvSpPr>
        <p:spPr>
          <a:xfrm>
            <a:off x="437283" y="339065"/>
            <a:ext cx="8292600" cy="54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GB" sz="2200" b="1" dirty="0">
                <a:solidFill>
                  <a:srgbClr val="E95125"/>
                </a:solidFill>
                <a:latin typeface="Helvetica Neue"/>
                <a:ea typeface="Helvetica Neue"/>
                <a:cs typeface="Helvetica Neue"/>
                <a:sym typeface="Helvetica Neue"/>
              </a:rPr>
              <a:t>Key Interfaces (</a:t>
            </a:r>
            <a:r>
              <a:rPr lang="en-GB" sz="2200" i="1" dirty="0">
                <a:solidFill>
                  <a:srgbClr val="E95125"/>
                </a:solidFill>
                <a:latin typeface="Helvetica Neue"/>
                <a:ea typeface="Helvetica Neue"/>
                <a:cs typeface="Helvetica Neue"/>
                <a:sym typeface="Helvetica Neue"/>
              </a:rPr>
              <a:t>details in Bo’s talk</a:t>
            </a:r>
            <a:r>
              <a:rPr lang="en-GB" sz="2200" b="1" dirty="0">
                <a:solidFill>
                  <a:srgbClr val="E95125"/>
                </a:solidFill>
                <a:latin typeface="Helvetica Neue"/>
                <a:ea typeface="Helvetica Neue"/>
                <a:cs typeface="Helvetica Neue"/>
                <a:sym typeface="Helvetica Neue"/>
              </a:rPr>
              <a:t>)</a:t>
            </a:r>
            <a:br>
              <a:rPr lang="en-GB" sz="1800" b="0" i="0" u="none" strike="noStrike" cap="none" dirty="0">
                <a:solidFill>
                  <a:srgbClr val="E95125"/>
                </a:solidFill>
              </a:rPr>
            </a:br>
            <a:endParaRPr sz="2200" b="0"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11</a:t>
            </a:fld>
            <a:endParaRPr sz="1200" b="0" i="0" u="none" strike="noStrike" cap="none">
              <a:solidFill>
                <a:srgbClr val="E95125"/>
              </a:solidFill>
              <a:latin typeface="Times New Roman"/>
              <a:ea typeface="Times New Roman"/>
              <a:cs typeface="Times New Roman"/>
              <a:sym typeface="Times New Roman"/>
            </a:endParaRPr>
          </a:p>
        </p:txBody>
      </p:sp>
      <p:sp>
        <p:nvSpPr>
          <p:cNvPr id="9" name="Content Placeholder 2">
            <a:extLst>
              <a:ext uri="{FF2B5EF4-FFF2-40B4-BE49-F238E27FC236}">
                <a16:creationId xmlns:a16="http://schemas.microsoft.com/office/drawing/2014/main" id="{E3F727D7-0DF9-4B56-96B0-2992A2E666A0}"/>
              </a:ext>
            </a:extLst>
          </p:cNvPr>
          <p:cNvSpPr txBox="1">
            <a:spLocks/>
          </p:cNvSpPr>
          <p:nvPr/>
        </p:nvSpPr>
        <p:spPr>
          <a:xfrm>
            <a:off x="437283" y="1029384"/>
            <a:ext cx="8164647" cy="497718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endParaRPr lang="en-US" sz="1800" dirty="0"/>
          </a:p>
        </p:txBody>
      </p:sp>
      <p:graphicFrame>
        <p:nvGraphicFramePr>
          <p:cNvPr id="2" name="Table 2">
            <a:extLst>
              <a:ext uri="{FF2B5EF4-FFF2-40B4-BE49-F238E27FC236}">
                <a16:creationId xmlns:a16="http://schemas.microsoft.com/office/drawing/2014/main" id="{E78F39B4-E80E-429F-BFDA-8876F5DF5089}"/>
              </a:ext>
            </a:extLst>
          </p:cNvPr>
          <p:cNvGraphicFramePr>
            <a:graphicFrameLocks noGrp="1"/>
          </p:cNvGraphicFramePr>
          <p:nvPr>
            <p:extLst>
              <p:ext uri="{D42A27DB-BD31-4B8C-83A1-F6EECF244321}">
                <p14:modId xmlns:p14="http://schemas.microsoft.com/office/powerpoint/2010/main" val="3021292441"/>
              </p:ext>
            </p:extLst>
          </p:nvPr>
        </p:nvGraphicFramePr>
        <p:xfrm>
          <a:off x="509047" y="1098223"/>
          <a:ext cx="8164646" cy="5003130"/>
        </p:xfrm>
        <a:graphic>
          <a:graphicData uri="http://schemas.openxmlformats.org/drawingml/2006/table">
            <a:tbl>
              <a:tblPr firstRow="1" bandRow="1">
                <a:tableStyleId>{5C22544A-7EE6-4342-B048-85BDC9FD1C3A}</a:tableStyleId>
              </a:tblPr>
              <a:tblGrid>
                <a:gridCol w="1447096">
                  <a:extLst>
                    <a:ext uri="{9D8B030D-6E8A-4147-A177-3AD203B41FA5}">
                      <a16:colId xmlns:a16="http://schemas.microsoft.com/office/drawing/2014/main" val="3110081333"/>
                    </a:ext>
                  </a:extLst>
                </a:gridCol>
                <a:gridCol w="6717550">
                  <a:extLst>
                    <a:ext uri="{9D8B030D-6E8A-4147-A177-3AD203B41FA5}">
                      <a16:colId xmlns:a16="http://schemas.microsoft.com/office/drawing/2014/main" val="2434039595"/>
                    </a:ext>
                  </a:extLst>
                </a:gridCol>
              </a:tblGrid>
              <a:tr h="430650">
                <a:tc>
                  <a:txBody>
                    <a:bodyPr/>
                    <a:lstStyle/>
                    <a:p>
                      <a:r>
                        <a:rPr lang="en-US" sz="1600" dirty="0"/>
                        <a:t>Consortia</a:t>
                      </a:r>
                    </a:p>
                  </a:txBody>
                  <a:tcPr/>
                </a:tc>
                <a:tc>
                  <a:txBody>
                    <a:bodyPr/>
                    <a:lstStyle/>
                    <a:p>
                      <a:r>
                        <a:rPr lang="en-US" sz="1600" dirty="0"/>
                        <a:t>Interfaces</a:t>
                      </a:r>
                    </a:p>
                  </a:txBody>
                  <a:tcPr/>
                </a:tc>
                <a:extLst>
                  <a:ext uri="{0D108BD9-81ED-4DB2-BD59-A6C34878D82A}">
                    <a16:rowId xmlns:a16="http://schemas.microsoft.com/office/drawing/2014/main" val="905918764"/>
                  </a:ext>
                </a:extLst>
              </a:tr>
              <a:tr h="430650">
                <a:tc>
                  <a:txBody>
                    <a:bodyPr/>
                    <a:lstStyle/>
                    <a:p>
                      <a:r>
                        <a:rPr lang="en-US" sz="1600" dirty="0"/>
                        <a:t>CRP</a:t>
                      </a:r>
                    </a:p>
                  </a:txBody>
                  <a:tcPr/>
                </a:tc>
                <a:tc>
                  <a:txBody>
                    <a:bodyPr/>
                    <a:lstStyle/>
                    <a:p>
                      <a:r>
                        <a:rPr lang="en-US" sz="1600" dirty="0"/>
                        <a:t>Mechanical support of the cathode plane</a:t>
                      </a:r>
                    </a:p>
                  </a:txBody>
                  <a:tcPr/>
                </a:tc>
                <a:extLst>
                  <a:ext uri="{0D108BD9-81ED-4DB2-BD59-A6C34878D82A}">
                    <a16:rowId xmlns:a16="http://schemas.microsoft.com/office/drawing/2014/main" val="2635929912"/>
                  </a:ext>
                </a:extLst>
              </a:tr>
              <a:tr h="430650">
                <a:tc>
                  <a:txBody>
                    <a:bodyPr/>
                    <a:lstStyle/>
                    <a:p>
                      <a:r>
                        <a:rPr lang="en-US" sz="1600" dirty="0"/>
                        <a:t>Bottom CE</a:t>
                      </a:r>
                    </a:p>
                  </a:txBody>
                  <a:tcPr/>
                </a:tc>
                <a:tc>
                  <a:txBody>
                    <a:bodyPr/>
                    <a:lstStyle/>
                    <a:p>
                      <a:r>
                        <a:rPr lang="en-US" sz="1600" dirty="0"/>
                        <a:t>Field cage termination cables, and bias supplies</a:t>
                      </a:r>
                    </a:p>
                  </a:txBody>
                  <a:tcPr/>
                </a:tc>
                <a:extLst>
                  <a:ext uri="{0D108BD9-81ED-4DB2-BD59-A6C34878D82A}">
                    <a16:rowId xmlns:a16="http://schemas.microsoft.com/office/drawing/2014/main" val="3871698697"/>
                  </a:ext>
                </a:extLst>
              </a:tr>
              <a:tr h="1097273">
                <a:tc>
                  <a:txBody>
                    <a:bodyPr/>
                    <a:lstStyle/>
                    <a:p>
                      <a:r>
                        <a:rPr lang="en-US" sz="1600" dirty="0"/>
                        <a:t>PDS</a:t>
                      </a:r>
                    </a:p>
                  </a:txBody>
                  <a:tcPr/>
                </a:tc>
                <a:tc>
                  <a:txBody>
                    <a:bodyPr/>
                    <a:lstStyle/>
                    <a:p>
                      <a:pPr>
                        <a:spcBef>
                          <a:spcPts val="300"/>
                        </a:spcBef>
                      </a:pPr>
                      <a:r>
                        <a:rPr lang="en-US" sz="1600" dirty="0"/>
                        <a:t>PD integration inside the cathode modules </a:t>
                      </a:r>
                    </a:p>
                    <a:p>
                      <a:pPr>
                        <a:spcBef>
                          <a:spcPts val="300"/>
                        </a:spcBef>
                      </a:pPr>
                      <a:r>
                        <a:rPr lang="en-US" sz="1600" dirty="0"/>
                        <a:t>Cable routing along the cathode</a:t>
                      </a:r>
                      <a:br>
                        <a:rPr lang="en-US" sz="1600" dirty="0"/>
                      </a:br>
                      <a:r>
                        <a:rPr lang="en-US" sz="1600" dirty="0"/>
                        <a:t>Transparency requirement on field cage modules</a:t>
                      </a:r>
                    </a:p>
                    <a:p>
                      <a:pPr>
                        <a:spcBef>
                          <a:spcPts val="300"/>
                        </a:spcBef>
                      </a:pPr>
                      <a:r>
                        <a:rPr lang="en-US" sz="1600" dirty="0"/>
                        <a:t>PD </a:t>
                      </a:r>
                      <a:r>
                        <a:rPr lang="en-US" sz="1600" dirty="0" err="1"/>
                        <a:t>PoF</a:t>
                      </a:r>
                      <a:r>
                        <a:rPr lang="en-US" sz="1600" dirty="0"/>
                        <a:t> and readout module attachment on FC</a:t>
                      </a:r>
                    </a:p>
                    <a:p>
                      <a:pPr>
                        <a:spcBef>
                          <a:spcPts val="300"/>
                        </a:spcBef>
                      </a:pPr>
                      <a:r>
                        <a:rPr lang="en-US" sz="1600" dirty="0"/>
                        <a:t>Fiber routing along the field cage</a:t>
                      </a:r>
                    </a:p>
                  </a:txBody>
                  <a:tcPr/>
                </a:tc>
                <a:extLst>
                  <a:ext uri="{0D108BD9-81ED-4DB2-BD59-A6C34878D82A}">
                    <a16:rowId xmlns:a16="http://schemas.microsoft.com/office/drawing/2014/main" val="3733418031"/>
                  </a:ext>
                </a:extLst>
              </a:tr>
              <a:tr h="430650">
                <a:tc>
                  <a:txBody>
                    <a:bodyPr/>
                    <a:lstStyle/>
                    <a:p>
                      <a:r>
                        <a:rPr lang="en-US" sz="1600" dirty="0"/>
                        <a:t>Slow control</a:t>
                      </a:r>
                    </a:p>
                  </a:txBody>
                  <a:tcPr/>
                </a:tc>
                <a:tc>
                  <a:txBody>
                    <a:bodyPr/>
                    <a:lstStyle/>
                    <a:p>
                      <a:r>
                        <a:rPr lang="en-US" sz="1600" dirty="0"/>
                        <a:t>Monitoring of HVPS and FC terminations</a:t>
                      </a:r>
                    </a:p>
                  </a:txBody>
                  <a:tcPr/>
                </a:tc>
                <a:extLst>
                  <a:ext uri="{0D108BD9-81ED-4DB2-BD59-A6C34878D82A}">
                    <a16:rowId xmlns:a16="http://schemas.microsoft.com/office/drawing/2014/main" val="3891301207"/>
                  </a:ext>
                </a:extLst>
              </a:tr>
              <a:tr h="430650">
                <a:tc>
                  <a:txBody>
                    <a:bodyPr/>
                    <a:lstStyle/>
                    <a:p>
                      <a:r>
                        <a:rPr lang="en-US" sz="1600" dirty="0"/>
                        <a:t>CALCI</a:t>
                      </a:r>
                    </a:p>
                  </a:txBody>
                  <a:tcPr/>
                </a:tc>
                <a:tc>
                  <a:txBody>
                    <a:bodyPr/>
                    <a:lstStyle/>
                    <a:p>
                      <a:r>
                        <a:rPr lang="en-US" sz="1600" dirty="0"/>
                        <a:t>TBD</a:t>
                      </a:r>
                    </a:p>
                  </a:txBody>
                  <a:tcPr/>
                </a:tc>
                <a:extLst>
                  <a:ext uri="{0D108BD9-81ED-4DB2-BD59-A6C34878D82A}">
                    <a16:rowId xmlns:a16="http://schemas.microsoft.com/office/drawing/2014/main" val="4007142716"/>
                  </a:ext>
                </a:extLst>
              </a:tr>
              <a:tr h="430650">
                <a:tc>
                  <a:txBody>
                    <a:bodyPr/>
                    <a:lstStyle/>
                    <a:p>
                      <a:r>
                        <a:rPr lang="en-US" sz="1600" dirty="0"/>
                        <a:t>LBNF I&amp;I</a:t>
                      </a:r>
                    </a:p>
                  </a:txBody>
                  <a:tcPr/>
                </a:tc>
                <a:tc>
                  <a:txBody>
                    <a:bodyPr/>
                    <a:lstStyle/>
                    <a:p>
                      <a:pPr>
                        <a:spcBef>
                          <a:spcPts val="300"/>
                        </a:spcBef>
                      </a:pPr>
                      <a:r>
                        <a:rPr lang="en-US" sz="1600" dirty="0"/>
                        <a:t>FC top support beams, and roof penetrations</a:t>
                      </a:r>
                    </a:p>
                    <a:p>
                      <a:pPr marL="0" marR="0" lvl="0" indent="0" algn="l" defTabSz="914400" rtl="0" eaLnBrk="1" fontAlgn="auto" latinLnBrk="0" hangingPunct="1">
                        <a:lnSpc>
                          <a:spcPct val="100000"/>
                        </a:lnSpc>
                        <a:spcBef>
                          <a:spcPts val="300"/>
                        </a:spcBef>
                        <a:spcAft>
                          <a:spcPts val="0"/>
                        </a:spcAft>
                        <a:buClr>
                          <a:srgbClr val="000000"/>
                        </a:buClr>
                        <a:buSzTx/>
                        <a:buFont typeface="Arial"/>
                        <a:buNone/>
                        <a:tabLst/>
                        <a:defRPr/>
                      </a:pPr>
                      <a:r>
                        <a:rPr lang="en-US" sz="1600" dirty="0"/>
                        <a:t>HVFT port, HVPS location, HV cable routing</a:t>
                      </a:r>
                      <a:br>
                        <a:rPr lang="en-US" sz="1600" dirty="0"/>
                      </a:br>
                      <a:r>
                        <a:rPr lang="en-US" sz="1600" dirty="0"/>
                        <a:t>Cold camera signal feedthrough ports and anchor points</a:t>
                      </a:r>
                    </a:p>
                    <a:p>
                      <a:pPr>
                        <a:spcBef>
                          <a:spcPts val="300"/>
                        </a:spcBef>
                      </a:pPr>
                      <a:r>
                        <a:rPr lang="en-US" sz="1600" dirty="0"/>
                        <a:t>Design of the ground plane </a:t>
                      </a:r>
                    </a:p>
                    <a:p>
                      <a:pPr>
                        <a:spcBef>
                          <a:spcPts val="300"/>
                        </a:spcBef>
                      </a:pPr>
                      <a:r>
                        <a:rPr lang="en-US" sz="1600" dirty="0"/>
                        <a:t>Integration and Installation </a:t>
                      </a:r>
                    </a:p>
                  </a:txBody>
                  <a:tcPr/>
                </a:tc>
                <a:extLst>
                  <a:ext uri="{0D108BD9-81ED-4DB2-BD59-A6C34878D82A}">
                    <a16:rowId xmlns:a16="http://schemas.microsoft.com/office/drawing/2014/main" val="1586083980"/>
                  </a:ext>
                </a:extLst>
              </a:tr>
            </a:tbl>
          </a:graphicData>
        </a:graphic>
      </p:graphicFrame>
    </p:spTree>
    <p:extLst>
      <p:ext uri="{BB962C8B-B14F-4D97-AF65-F5344CB8AC3E}">
        <p14:creationId xmlns:p14="http://schemas.microsoft.com/office/powerpoint/2010/main" val="37881035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p:nvPr/>
        </p:nvSpPr>
        <p:spPr>
          <a:xfrm>
            <a:off x="437283" y="339065"/>
            <a:ext cx="8292600" cy="54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GB" sz="2200" b="1" i="0" u="none" strike="noStrike" cap="none" dirty="0">
                <a:solidFill>
                  <a:srgbClr val="E95125"/>
                </a:solidFill>
                <a:latin typeface="Helvetica Neue"/>
                <a:sym typeface="Helvetica Neue"/>
              </a:rPr>
              <a:t>Ongoing and Planned Technology Development</a:t>
            </a:r>
            <a:br>
              <a:rPr lang="en-GB" sz="1800" b="0" i="0" u="none" strike="noStrike" cap="none" dirty="0">
                <a:solidFill>
                  <a:srgbClr val="E95125"/>
                </a:solidFill>
              </a:rPr>
            </a:br>
            <a:endParaRPr sz="2200" b="0"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12</a:t>
            </a:fld>
            <a:endParaRPr sz="1200" b="0" i="0" u="none" strike="noStrike" cap="none">
              <a:solidFill>
                <a:srgbClr val="E95125"/>
              </a:solidFill>
              <a:latin typeface="Times New Roman"/>
              <a:ea typeface="Times New Roman"/>
              <a:cs typeface="Times New Roman"/>
              <a:sym typeface="Times New Roman"/>
            </a:endParaRPr>
          </a:p>
        </p:txBody>
      </p:sp>
      <p:sp>
        <p:nvSpPr>
          <p:cNvPr id="9" name="Content Placeholder 2">
            <a:extLst>
              <a:ext uri="{FF2B5EF4-FFF2-40B4-BE49-F238E27FC236}">
                <a16:creationId xmlns:a16="http://schemas.microsoft.com/office/drawing/2014/main" id="{E3F727D7-0DF9-4B56-96B0-2992A2E666A0}"/>
              </a:ext>
            </a:extLst>
          </p:cNvPr>
          <p:cNvSpPr txBox="1">
            <a:spLocks/>
          </p:cNvSpPr>
          <p:nvPr/>
        </p:nvSpPr>
        <p:spPr>
          <a:xfrm>
            <a:off x="437283" y="1029384"/>
            <a:ext cx="8164647" cy="497718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endParaRPr lang="en-US" sz="1800" dirty="0"/>
          </a:p>
        </p:txBody>
      </p:sp>
      <p:graphicFrame>
        <p:nvGraphicFramePr>
          <p:cNvPr id="2" name="Table 2">
            <a:extLst>
              <a:ext uri="{FF2B5EF4-FFF2-40B4-BE49-F238E27FC236}">
                <a16:creationId xmlns:a16="http://schemas.microsoft.com/office/drawing/2014/main" id="{E78F39B4-E80E-429F-BFDA-8876F5DF5089}"/>
              </a:ext>
            </a:extLst>
          </p:cNvPr>
          <p:cNvGraphicFramePr>
            <a:graphicFrameLocks noGrp="1"/>
          </p:cNvGraphicFramePr>
          <p:nvPr>
            <p:extLst>
              <p:ext uri="{D42A27DB-BD31-4B8C-83A1-F6EECF244321}">
                <p14:modId xmlns:p14="http://schemas.microsoft.com/office/powerpoint/2010/main" val="617864719"/>
              </p:ext>
            </p:extLst>
          </p:nvPr>
        </p:nvGraphicFramePr>
        <p:xfrm>
          <a:off x="453960" y="1197568"/>
          <a:ext cx="7983030" cy="4640816"/>
        </p:xfrm>
        <a:graphic>
          <a:graphicData uri="http://schemas.openxmlformats.org/drawingml/2006/table">
            <a:tbl>
              <a:tblPr firstRow="1" bandRow="1">
                <a:tableStyleId>{5C22544A-7EE6-4342-B048-85BDC9FD1C3A}</a:tableStyleId>
              </a:tblPr>
              <a:tblGrid>
                <a:gridCol w="3076377">
                  <a:extLst>
                    <a:ext uri="{9D8B030D-6E8A-4147-A177-3AD203B41FA5}">
                      <a16:colId xmlns:a16="http://schemas.microsoft.com/office/drawing/2014/main" val="3110081333"/>
                    </a:ext>
                  </a:extLst>
                </a:gridCol>
                <a:gridCol w="4906653">
                  <a:extLst>
                    <a:ext uri="{9D8B030D-6E8A-4147-A177-3AD203B41FA5}">
                      <a16:colId xmlns:a16="http://schemas.microsoft.com/office/drawing/2014/main" val="2434039595"/>
                    </a:ext>
                  </a:extLst>
                </a:gridCol>
              </a:tblGrid>
              <a:tr h="299197">
                <a:tc>
                  <a:txBody>
                    <a:bodyPr/>
                    <a:lstStyle/>
                    <a:p>
                      <a:r>
                        <a:rPr lang="en-US" sz="1600" dirty="0"/>
                        <a:t>Topics</a:t>
                      </a:r>
                    </a:p>
                  </a:txBody>
                  <a:tcPr/>
                </a:tc>
                <a:tc>
                  <a:txBody>
                    <a:bodyPr/>
                    <a:lstStyle/>
                    <a:p>
                      <a:r>
                        <a:rPr lang="en-US" sz="1600" dirty="0"/>
                        <a:t>Status</a:t>
                      </a:r>
                    </a:p>
                  </a:txBody>
                  <a:tcPr/>
                </a:tc>
                <a:extLst>
                  <a:ext uri="{0D108BD9-81ED-4DB2-BD59-A6C34878D82A}">
                    <a16:rowId xmlns:a16="http://schemas.microsoft.com/office/drawing/2014/main" val="905918764"/>
                  </a:ext>
                </a:extLst>
              </a:tr>
              <a:tr h="299197">
                <a:tc>
                  <a:txBody>
                    <a:bodyPr/>
                    <a:lstStyle/>
                    <a:p>
                      <a:r>
                        <a:rPr lang="en-US" sz="1600" dirty="0"/>
                        <a:t>300kV HVFT with warm cable interface</a:t>
                      </a:r>
                    </a:p>
                  </a:txBody>
                  <a:tcPr/>
                </a:tc>
                <a:tc>
                  <a:txBody>
                    <a:bodyPr/>
                    <a:lstStyle/>
                    <a:p>
                      <a:r>
                        <a:rPr lang="en-US" sz="1600" dirty="0"/>
                        <a:t>An existing HVFT is being evaluated</a:t>
                      </a:r>
                    </a:p>
                  </a:txBody>
                  <a:tcPr/>
                </a:tc>
                <a:extLst>
                  <a:ext uri="{0D108BD9-81ED-4DB2-BD59-A6C34878D82A}">
                    <a16:rowId xmlns:a16="http://schemas.microsoft.com/office/drawing/2014/main" val="2635929912"/>
                  </a:ext>
                </a:extLst>
              </a:tr>
              <a:tr h="636309">
                <a:tc>
                  <a:txBody>
                    <a:bodyPr/>
                    <a:lstStyle/>
                    <a:p>
                      <a:r>
                        <a:rPr lang="en-US" sz="1600" dirty="0"/>
                        <a:t>HV extender without solid insulation </a:t>
                      </a:r>
                    </a:p>
                  </a:txBody>
                  <a:tcPr/>
                </a:tc>
                <a:tc>
                  <a:txBody>
                    <a:bodyPr/>
                    <a:lstStyle/>
                    <a:p>
                      <a:pPr>
                        <a:spcBef>
                          <a:spcPts val="300"/>
                        </a:spcBef>
                      </a:pPr>
                      <a:r>
                        <a:rPr lang="en-US" sz="1600" dirty="0"/>
                        <a:t>Key sections under construction, test within weeks.</a:t>
                      </a:r>
                    </a:p>
                    <a:p>
                      <a:pPr>
                        <a:spcBef>
                          <a:spcPts val="300"/>
                        </a:spcBef>
                      </a:pPr>
                      <a:r>
                        <a:rPr lang="en-US" sz="1600" dirty="0"/>
                        <a:t>Full scale test in NP02 in </a:t>
                      </a:r>
                      <a:r>
                        <a:rPr lang="en-US" sz="1600"/>
                        <a:t>the fall.</a:t>
                      </a:r>
                      <a:endParaRPr lang="en-US" sz="1600" dirty="0"/>
                    </a:p>
                  </a:txBody>
                  <a:tcPr/>
                </a:tc>
                <a:extLst>
                  <a:ext uri="{0D108BD9-81ED-4DB2-BD59-A6C34878D82A}">
                    <a16:rowId xmlns:a16="http://schemas.microsoft.com/office/drawing/2014/main" val="1790271661"/>
                  </a:ext>
                </a:extLst>
              </a:tr>
              <a:tr h="438347">
                <a:tc>
                  <a:txBody>
                    <a:bodyPr/>
                    <a:lstStyle/>
                    <a:p>
                      <a:r>
                        <a:rPr lang="en-US" sz="1600" dirty="0"/>
                        <a:t>300kV ripple filter</a:t>
                      </a:r>
                    </a:p>
                  </a:txBody>
                  <a:tcPr/>
                </a:tc>
                <a:tc>
                  <a:txBody>
                    <a:bodyPr/>
                    <a:lstStyle/>
                    <a:p>
                      <a:pPr>
                        <a:spcBef>
                          <a:spcPts val="300"/>
                        </a:spcBef>
                      </a:pPr>
                      <a:r>
                        <a:rPr lang="en-US" sz="1600" dirty="0"/>
                        <a:t>Planned this year</a:t>
                      </a:r>
                    </a:p>
                  </a:txBody>
                  <a:tcPr/>
                </a:tc>
                <a:extLst>
                  <a:ext uri="{0D108BD9-81ED-4DB2-BD59-A6C34878D82A}">
                    <a16:rowId xmlns:a16="http://schemas.microsoft.com/office/drawing/2014/main" val="420439033"/>
                  </a:ext>
                </a:extLst>
              </a:tr>
              <a:tr h="402347">
                <a:tc>
                  <a:txBody>
                    <a:bodyPr/>
                    <a:lstStyle/>
                    <a:p>
                      <a:r>
                        <a:rPr lang="en-US" sz="1600" dirty="0"/>
                        <a:t>Perforated resistive cathode surface</a:t>
                      </a:r>
                    </a:p>
                  </a:txBody>
                  <a:tcPr/>
                </a:tc>
                <a:tc>
                  <a:txBody>
                    <a:bodyPr/>
                    <a:lstStyle/>
                    <a:p>
                      <a:r>
                        <a:rPr lang="en-US" sz="1600" dirty="0"/>
                        <a:t>Multiple options are being evaluated</a:t>
                      </a:r>
                    </a:p>
                  </a:txBody>
                  <a:tcPr/>
                </a:tc>
                <a:extLst>
                  <a:ext uri="{0D108BD9-81ED-4DB2-BD59-A6C34878D82A}">
                    <a16:rowId xmlns:a16="http://schemas.microsoft.com/office/drawing/2014/main" val="3871698697"/>
                  </a:ext>
                </a:extLst>
              </a:tr>
              <a:tr h="402347">
                <a:tc>
                  <a:txBody>
                    <a:bodyPr/>
                    <a:lstStyle/>
                    <a:p>
                      <a:r>
                        <a:rPr lang="en-US" sz="1600" dirty="0"/>
                        <a:t>Choice of cathode suspension cables</a:t>
                      </a:r>
                    </a:p>
                  </a:txBody>
                  <a:tcPr/>
                </a:tc>
                <a:tc>
                  <a:txBody>
                    <a:bodyPr/>
                    <a:lstStyle/>
                    <a:p>
                      <a:r>
                        <a:rPr lang="en-US" sz="1600" dirty="0"/>
                        <a:t>Under evaluation for CTE, elongation, and creep.</a:t>
                      </a:r>
                    </a:p>
                  </a:txBody>
                  <a:tcPr/>
                </a:tc>
                <a:extLst>
                  <a:ext uri="{0D108BD9-81ED-4DB2-BD59-A6C34878D82A}">
                    <a16:rowId xmlns:a16="http://schemas.microsoft.com/office/drawing/2014/main" val="476847251"/>
                  </a:ext>
                </a:extLst>
              </a:tr>
              <a:tr h="0">
                <a:tc>
                  <a:txBody>
                    <a:bodyPr/>
                    <a:lstStyle/>
                    <a:p>
                      <a:r>
                        <a:rPr lang="en-US" sz="1600" dirty="0"/>
                        <a:t>70% transparent field cage</a:t>
                      </a:r>
                    </a:p>
                  </a:txBody>
                  <a:tcPr/>
                </a:tc>
                <a:tc>
                  <a:txBody>
                    <a:bodyPr/>
                    <a:lstStyle/>
                    <a:p>
                      <a:pPr>
                        <a:spcBef>
                          <a:spcPts val="300"/>
                        </a:spcBef>
                      </a:pPr>
                      <a:r>
                        <a:rPr lang="en-US" sz="1600" dirty="0"/>
                        <a:t>Conceptual design exists, small scale demonstration is planned for this year</a:t>
                      </a:r>
                    </a:p>
                  </a:txBody>
                  <a:tcPr/>
                </a:tc>
                <a:extLst>
                  <a:ext uri="{0D108BD9-81ED-4DB2-BD59-A6C34878D82A}">
                    <a16:rowId xmlns:a16="http://schemas.microsoft.com/office/drawing/2014/main" val="3733418031"/>
                  </a:ext>
                </a:extLst>
              </a:tr>
              <a:tr h="402347">
                <a:tc>
                  <a:txBody>
                    <a:bodyPr/>
                    <a:lstStyle/>
                    <a:p>
                      <a:r>
                        <a:rPr lang="en-US" sz="1600" dirty="0"/>
                        <a:t>RDB component semi-automated testing stands</a:t>
                      </a:r>
                    </a:p>
                  </a:txBody>
                  <a:tcPr/>
                </a:tc>
                <a:tc>
                  <a:txBody>
                    <a:bodyPr/>
                    <a:lstStyle/>
                    <a:p>
                      <a:r>
                        <a:rPr lang="en-US" sz="1600" dirty="0"/>
                        <a:t>Planned for later this year</a:t>
                      </a:r>
                    </a:p>
                  </a:txBody>
                  <a:tcPr/>
                </a:tc>
                <a:extLst>
                  <a:ext uri="{0D108BD9-81ED-4DB2-BD59-A6C34878D82A}">
                    <a16:rowId xmlns:a16="http://schemas.microsoft.com/office/drawing/2014/main" val="3891301207"/>
                  </a:ext>
                </a:extLst>
              </a:tr>
              <a:tr h="299197">
                <a:tc>
                  <a:txBody>
                    <a:bodyPr/>
                    <a:lstStyle/>
                    <a:p>
                      <a:endParaRPr lang="en-US" sz="1600" dirty="0"/>
                    </a:p>
                  </a:txBody>
                  <a:tcPr/>
                </a:tc>
                <a:tc>
                  <a:txBody>
                    <a:bodyPr/>
                    <a:lstStyle/>
                    <a:p>
                      <a:endParaRPr lang="en-US" sz="1600" dirty="0"/>
                    </a:p>
                  </a:txBody>
                  <a:tcPr/>
                </a:tc>
                <a:extLst>
                  <a:ext uri="{0D108BD9-81ED-4DB2-BD59-A6C34878D82A}">
                    <a16:rowId xmlns:a16="http://schemas.microsoft.com/office/drawing/2014/main" val="4007142716"/>
                  </a:ext>
                </a:extLst>
              </a:tr>
            </a:tbl>
          </a:graphicData>
        </a:graphic>
      </p:graphicFrame>
      <p:sp>
        <p:nvSpPr>
          <p:cNvPr id="3" name="Rectangle 2">
            <a:extLst>
              <a:ext uri="{FF2B5EF4-FFF2-40B4-BE49-F238E27FC236}">
                <a16:creationId xmlns:a16="http://schemas.microsoft.com/office/drawing/2014/main" id="{0450D270-E374-3F44-B0E2-7FFE3A24E801}"/>
              </a:ext>
            </a:extLst>
          </p:cNvPr>
          <p:cNvSpPr/>
          <p:nvPr/>
        </p:nvSpPr>
        <p:spPr>
          <a:xfrm>
            <a:off x="1082590" y="5935399"/>
            <a:ext cx="7563679" cy="338554"/>
          </a:xfrm>
          <a:prstGeom prst="rect">
            <a:avLst/>
          </a:prstGeom>
        </p:spPr>
        <p:txBody>
          <a:bodyPr wrap="square">
            <a:spAutoFit/>
          </a:bodyPr>
          <a:lstStyle/>
          <a:p>
            <a:r>
              <a:rPr lang="en-US" sz="1600" i="1" dirty="0">
                <a:solidFill>
                  <a:srgbClr val="E95125"/>
                </a:solidFill>
              </a:rPr>
              <a:t>Details on HVS components validation program in Filippo’s and Sarah’s talks</a:t>
            </a:r>
          </a:p>
        </p:txBody>
      </p:sp>
      <p:sp>
        <p:nvSpPr>
          <p:cNvPr id="10" name="TextBox 9">
            <a:extLst>
              <a:ext uri="{FF2B5EF4-FFF2-40B4-BE49-F238E27FC236}">
                <a16:creationId xmlns:a16="http://schemas.microsoft.com/office/drawing/2014/main" id="{8DABF8B0-2A0E-3349-8BF4-964E789335B4}"/>
              </a:ext>
            </a:extLst>
          </p:cNvPr>
          <p:cNvSpPr txBox="1"/>
          <p:nvPr/>
        </p:nvSpPr>
        <p:spPr>
          <a:xfrm>
            <a:off x="7348102" y="23916"/>
            <a:ext cx="1786066" cy="307777"/>
          </a:xfrm>
          <a:prstGeom prst="rect">
            <a:avLst/>
          </a:prstGeom>
          <a:solidFill>
            <a:srgbClr val="E95125"/>
          </a:solidFill>
        </p:spPr>
        <p:txBody>
          <a:bodyPr wrap="none" rtlCol="0">
            <a:spAutoFit/>
          </a:bodyPr>
          <a:lstStyle/>
          <a:p>
            <a:r>
              <a:rPr lang="en-US" i="1" dirty="0"/>
              <a:t>Charge Question #3</a:t>
            </a:r>
          </a:p>
        </p:txBody>
      </p:sp>
    </p:spTree>
    <p:extLst>
      <p:ext uri="{BB962C8B-B14F-4D97-AF65-F5344CB8AC3E}">
        <p14:creationId xmlns:p14="http://schemas.microsoft.com/office/powerpoint/2010/main" val="37011281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p:nvPr/>
        </p:nvSpPr>
        <p:spPr>
          <a:xfrm>
            <a:off x="437283" y="339065"/>
            <a:ext cx="8292600" cy="54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GB" sz="2200" b="1" i="0" u="none" strike="noStrike" cap="none" dirty="0">
                <a:solidFill>
                  <a:srgbClr val="E95125"/>
                </a:solidFill>
                <a:latin typeface="Helvetica Neue"/>
                <a:sym typeface="Helvetica Neue"/>
              </a:rPr>
              <a:t>Risks</a:t>
            </a:r>
            <a:endParaRPr sz="2200" b="0"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13</a:t>
            </a:fld>
            <a:endParaRPr sz="1200" b="0" i="0" u="none" strike="noStrike" cap="none">
              <a:solidFill>
                <a:srgbClr val="E95125"/>
              </a:solidFill>
              <a:latin typeface="Times New Roman"/>
              <a:ea typeface="Times New Roman"/>
              <a:cs typeface="Times New Roman"/>
              <a:sym typeface="Times New Roman"/>
            </a:endParaRPr>
          </a:p>
        </p:txBody>
      </p:sp>
      <p:sp>
        <p:nvSpPr>
          <p:cNvPr id="9" name="Content Placeholder 2">
            <a:extLst>
              <a:ext uri="{FF2B5EF4-FFF2-40B4-BE49-F238E27FC236}">
                <a16:creationId xmlns:a16="http://schemas.microsoft.com/office/drawing/2014/main" id="{E3F727D7-0DF9-4B56-96B0-2992A2E666A0}"/>
              </a:ext>
            </a:extLst>
          </p:cNvPr>
          <p:cNvSpPr txBox="1">
            <a:spLocks/>
          </p:cNvSpPr>
          <p:nvPr/>
        </p:nvSpPr>
        <p:spPr>
          <a:xfrm>
            <a:off x="437283" y="1029384"/>
            <a:ext cx="8164647" cy="497718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endParaRPr lang="en-US" sz="1800" dirty="0"/>
          </a:p>
        </p:txBody>
      </p:sp>
      <p:sp>
        <p:nvSpPr>
          <p:cNvPr id="7" name="Content Placeholder 4">
            <a:extLst>
              <a:ext uri="{FF2B5EF4-FFF2-40B4-BE49-F238E27FC236}">
                <a16:creationId xmlns:a16="http://schemas.microsoft.com/office/drawing/2014/main" id="{3F22B998-AF42-8F49-9D9D-3869110F001F}"/>
              </a:ext>
            </a:extLst>
          </p:cNvPr>
          <p:cNvSpPr txBox="1">
            <a:spLocks/>
          </p:cNvSpPr>
          <p:nvPr/>
        </p:nvSpPr>
        <p:spPr>
          <a:xfrm>
            <a:off x="1655168" y="613265"/>
            <a:ext cx="7488832" cy="977972"/>
          </a:xfrm>
          <a:prstGeom prst="rect">
            <a:avLst/>
          </a:prstGeom>
        </p:spPr>
        <p:txBody>
          <a:bodyPr/>
          <a:lstStyle>
            <a:lvl1pPr marL="342900" indent="-342900" algn="l" defTabSz="457200">
              <a:spcBef>
                <a:spcPts val="0"/>
              </a:spcBef>
              <a:spcAft>
                <a:spcPts val="0"/>
              </a:spcAft>
              <a:buFont typeface="Arial"/>
              <a:buChar char="•"/>
              <a:defRPr sz="3200">
                <a:solidFill>
                  <a:schemeClr val="tx1"/>
                </a:solidFill>
                <a:latin typeface="+mn-lt"/>
                <a:ea typeface="Geneva"/>
                <a:cs typeface="Geneva"/>
              </a:defRPr>
            </a:lvl1pPr>
            <a:lvl2pPr marL="742950" indent="-285750" algn="l" defTabSz="457200">
              <a:spcBef>
                <a:spcPts val="0"/>
              </a:spcBef>
              <a:spcAft>
                <a:spcPts val="0"/>
              </a:spcAft>
              <a:buFont typeface="Arial"/>
              <a:buChar char="–"/>
              <a:defRPr sz="2800">
                <a:solidFill>
                  <a:schemeClr val="tx1"/>
                </a:solidFill>
                <a:latin typeface="+mn-lt"/>
                <a:ea typeface="Geneva"/>
                <a:cs typeface="+mn-cs"/>
              </a:defRPr>
            </a:lvl2pPr>
            <a:lvl3pPr marL="1143000" indent="-228600" algn="l" defTabSz="457200">
              <a:spcBef>
                <a:spcPts val="0"/>
              </a:spcBef>
              <a:spcAft>
                <a:spcPts val="0"/>
              </a:spcAft>
              <a:buFont typeface="Arial"/>
              <a:buChar char="•"/>
              <a:defRPr sz="2400">
                <a:solidFill>
                  <a:schemeClr val="tx1"/>
                </a:solidFill>
                <a:latin typeface="+mn-lt"/>
                <a:ea typeface="Geneva"/>
                <a:cs typeface="+mn-cs"/>
              </a:defRPr>
            </a:lvl3pPr>
            <a:lvl4pPr marL="1600200" indent="-228600" algn="l" defTabSz="457200">
              <a:spcBef>
                <a:spcPts val="0"/>
              </a:spcBef>
              <a:spcAft>
                <a:spcPts val="0"/>
              </a:spcAft>
              <a:buFont typeface="Arial"/>
              <a:buChar char="–"/>
              <a:defRPr sz="2000">
                <a:solidFill>
                  <a:schemeClr val="tx1"/>
                </a:solidFill>
                <a:latin typeface="+mn-lt"/>
                <a:ea typeface="Geneva"/>
                <a:cs typeface="+mn-cs"/>
              </a:defRPr>
            </a:lvl4pPr>
            <a:lvl5pPr marL="2057400" indent="-228600" algn="l" defTabSz="457200">
              <a:spcBef>
                <a:spcPts val="0"/>
              </a:spcBef>
              <a:spcAft>
                <a:spcPts val="0"/>
              </a:spcAft>
              <a:buFont typeface="Arial"/>
              <a:buChar char="»"/>
              <a:defRPr sz="2000">
                <a:solidFill>
                  <a:schemeClr val="tx1"/>
                </a:solidFill>
                <a:latin typeface="+mn-lt"/>
                <a:ea typeface="Geneva"/>
                <a:cs typeface="+mn-cs"/>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r>
              <a:rPr lang="en-US" sz="1800" dirty="0"/>
              <a:t>Evaluation started (discussed at the recent Risk Workshop)</a:t>
            </a:r>
          </a:p>
          <a:p>
            <a:r>
              <a:rPr lang="en-US" sz="1800" dirty="0"/>
              <a:t>Mostly derived from HD and former DP</a:t>
            </a:r>
          </a:p>
          <a:p>
            <a:r>
              <a:rPr lang="en-US" sz="1800" dirty="0"/>
              <a:t>To be refined also according to the HV validation with demonstrators</a:t>
            </a:r>
          </a:p>
        </p:txBody>
      </p:sp>
      <p:graphicFrame>
        <p:nvGraphicFramePr>
          <p:cNvPr id="8" name="Table 7">
            <a:extLst>
              <a:ext uri="{FF2B5EF4-FFF2-40B4-BE49-F238E27FC236}">
                <a16:creationId xmlns:a16="http://schemas.microsoft.com/office/drawing/2014/main" id="{F699660B-5C4B-1C42-8782-846E2BE6660E}"/>
              </a:ext>
            </a:extLst>
          </p:cNvPr>
          <p:cNvGraphicFramePr>
            <a:graphicFrameLocks noGrp="1"/>
          </p:cNvGraphicFramePr>
          <p:nvPr>
            <p:extLst>
              <p:ext uri="{D42A27DB-BD31-4B8C-83A1-F6EECF244321}">
                <p14:modId xmlns:p14="http://schemas.microsoft.com/office/powerpoint/2010/main" val="4199877978"/>
              </p:ext>
            </p:extLst>
          </p:nvPr>
        </p:nvGraphicFramePr>
        <p:xfrm>
          <a:off x="11582" y="1700982"/>
          <a:ext cx="9144001" cy="4463951"/>
        </p:xfrm>
        <a:graphic>
          <a:graphicData uri="http://schemas.openxmlformats.org/drawingml/2006/table">
            <a:tbl>
              <a:tblPr/>
              <a:tblGrid>
                <a:gridCol w="683569">
                  <a:extLst>
                    <a:ext uri="{9D8B030D-6E8A-4147-A177-3AD203B41FA5}">
                      <a16:colId xmlns:a16="http://schemas.microsoft.com/office/drawing/2014/main" val="2078018911"/>
                    </a:ext>
                  </a:extLst>
                </a:gridCol>
                <a:gridCol w="730526">
                  <a:extLst>
                    <a:ext uri="{9D8B030D-6E8A-4147-A177-3AD203B41FA5}">
                      <a16:colId xmlns:a16="http://schemas.microsoft.com/office/drawing/2014/main" val="2211060008"/>
                    </a:ext>
                  </a:extLst>
                </a:gridCol>
                <a:gridCol w="2585884">
                  <a:extLst>
                    <a:ext uri="{9D8B030D-6E8A-4147-A177-3AD203B41FA5}">
                      <a16:colId xmlns:a16="http://schemas.microsoft.com/office/drawing/2014/main" val="2294060544"/>
                    </a:ext>
                  </a:extLst>
                </a:gridCol>
                <a:gridCol w="500013">
                  <a:extLst>
                    <a:ext uri="{9D8B030D-6E8A-4147-A177-3AD203B41FA5}">
                      <a16:colId xmlns:a16="http://schemas.microsoft.com/office/drawing/2014/main" val="265635652"/>
                    </a:ext>
                  </a:extLst>
                </a:gridCol>
                <a:gridCol w="1008112">
                  <a:extLst>
                    <a:ext uri="{9D8B030D-6E8A-4147-A177-3AD203B41FA5}">
                      <a16:colId xmlns:a16="http://schemas.microsoft.com/office/drawing/2014/main" val="4173040050"/>
                    </a:ext>
                  </a:extLst>
                </a:gridCol>
                <a:gridCol w="1080120">
                  <a:extLst>
                    <a:ext uri="{9D8B030D-6E8A-4147-A177-3AD203B41FA5}">
                      <a16:colId xmlns:a16="http://schemas.microsoft.com/office/drawing/2014/main" val="2541729392"/>
                    </a:ext>
                  </a:extLst>
                </a:gridCol>
                <a:gridCol w="864096">
                  <a:extLst>
                    <a:ext uri="{9D8B030D-6E8A-4147-A177-3AD203B41FA5}">
                      <a16:colId xmlns:a16="http://schemas.microsoft.com/office/drawing/2014/main" val="510094294"/>
                    </a:ext>
                  </a:extLst>
                </a:gridCol>
                <a:gridCol w="792088">
                  <a:extLst>
                    <a:ext uri="{9D8B030D-6E8A-4147-A177-3AD203B41FA5}">
                      <a16:colId xmlns:a16="http://schemas.microsoft.com/office/drawing/2014/main" val="4247487228"/>
                    </a:ext>
                  </a:extLst>
                </a:gridCol>
                <a:gridCol w="899593">
                  <a:extLst>
                    <a:ext uri="{9D8B030D-6E8A-4147-A177-3AD203B41FA5}">
                      <a16:colId xmlns:a16="http://schemas.microsoft.com/office/drawing/2014/main" val="2027660508"/>
                    </a:ext>
                  </a:extLst>
                </a:gridCol>
              </a:tblGrid>
              <a:tr h="175788">
                <a:tc>
                  <a:txBody>
                    <a:bodyPr/>
                    <a:lstStyle/>
                    <a:p>
                      <a:pPr marL="0" marR="0">
                        <a:spcBef>
                          <a:spcPts val="0"/>
                        </a:spcBef>
                        <a:spcAft>
                          <a:spcPts val="0"/>
                        </a:spcAft>
                      </a:pPr>
                      <a:r>
                        <a:rPr lang="fr-FR" sz="1400" b="1" dirty="0" err="1">
                          <a:solidFill>
                            <a:srgbClr val="FFFFFF"/>
                          </a:solidFill>
                          <a:effectLst/>
                          <a:latin typeface="Calibri" panose="020F0502020204030204" pitchFamily="34" charset="0"/>
                        </a:rPr>
                        <a:t>Risk</a:t>
                      </a:r>
                      <a:r>
                        <a:rPr lang="fr-FR" sz="1400" b="1" dirty="0">
                          <a:solidFill>
                            <a:srgbClr val="FFFFFF"/>
                          </a:solidFill>
                          <a:effectLst/>
                          <a:latin typeface="Calibri" panose="020F0502020204030204" pitchFamily="34" charset="0"/>
                        </a:rPr>
                        <a:t> Type</a:t>
                      </a:r>
                      <a:endParaRPr lang="fr-FR" sz="1400" dirty="0">
                        <a:effectLst/>
                        <a:latin typeface="Calibri" panose="020F0502020204030204" pitchFamily="34" charset="0"/>
                      </a:endParaRPr>
                    </a:p>
                  </a:txBody>
                  <a:tcPr marL="46629" marR="46629" marT="0" marB="0" anchor="b">
                    <a:lnL w="12700" cap="flat" cmpd="sng" algn="ctr">
                      <a:solidFill>
                        <a:srgbClr val="8EA9DB"/>
                      </a:solid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4472C4"/>
                    </a:solidFill>
                  </a:tcPr>
                </a:tc>
                <a:tc>
                  <a:txBody>
                    <a:bodyPr/>
                    <a:lstStyle/>
                    <a:p>
                      <a:pPr marL="0" marR="0">
                        <a:spcBef>
                          <a:spcPts val="0"/>
                        </a:spcBef>
                        <a:spcAft>
                          <a:spcPts val="0"/>
                        </a:spcAft>
                      </a:pPr>
                      <a:r>
                        <a:rPr lang="fr-FR" sz="1400" b="1">
                          <a:solidFill>
                            <a:srgbClr val="FFFFFF"/>
                          </a:solidFill>
                          <a:effectLst/>
                          <a:latin typeface="Calibri" panose="020F0502020204030204" pitchFamily="34" charset="0"/>
                        </a:rPr>
                        <a:t>RI-ID</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4472C4"/>
                    </a:solidFill>
                  </a:tcPr>
                </a:tc>
                <a:tc>
                  <a:txBody>
                    <a:bodyPr/>
                    <a:lstStyle/>
                    <a:p>
                      <a:pPr marL="0" marR="0">
                        <a:spcBef>
                          <a:spcPts val="0"/>
                        </a:spcBef>
                        <a:spcAft>
                          <a:spcPts val="0"/>
                        </a:spcAft>
                      </a:pPr>
                      <a:r>
                        <a:rPr lang="fr-FR" sz="1400" b="1" dirty="0" err="1">
                          <a:solidFill>
                            <a:srgbClr val="FFFFFF"/>
                          </a:solidFill>
                          <a:effectLst/>
                          <a:latin typeface="Calibri" panose="020F0502020204030204" pitchFamily="34" charset="0"/>
                        </a:rPr>
                        <a:t>Title</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4472C4"/>
                    </a:solidFill>
                  </a:tcPr>
                </a:tc>
                <a:tc>
                  <a:txBody>
                    <a:bodyPr/>
                    <a:lstStyle/>
                    <a:p>
                      <a:pPr marL="0" marR="0">
                        <a:spcBef>
                          <a:spcPts val="0"/>
                        </a:spcBef>
                        <a:spcAft>
                          <a:spcPts val="0"/>
                        </a:spcAft>
                      </a:pPr>
                      <a:r>
                        <a:rPr lang="fr-FR" sz="1400" b="1" dirty="0" err="1">
                          <a:solidFill>
                            <a:srgbClr val="FFFFFF"/>
                          </a:solidFill>
                          <a:effectLst/>
                          <a:latin typeface="Calibri" panose="020F0502020204030204" pitchFamily="34" charset="0"/>
                        </a:rPr>
                        <a:t>Prob</a:t>
                      </a:r>
                      <a:r>
                        <a:rPr lang="fr-FR" sz="1400" b="1" dirty="0">
                          <a:solidFill>
                            <a:srgbClr val="FFFFFF"/>
                          </a:solidFill>
                          <a:effectLst/>
                          <a:latin typeface="Calibri" panose="020F0502020204030204" pitchFamily="34" charset="0"/>
                        </a:rPr>
                        <a:t>.</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4472C4"/>
                    </a:solidFill>
                  </a:tcPr>
                </a:tc>
                <a:tc>
                  <a:txBody>
                    <a:bodyPr/>
                    <a:lstStyle/>
                    <a:p>
                      <a:pPr marL="0" marR="0">
                        <a:spcBef>
                          <a:spcPts val="0"/>
                        </a:spcBef>
                        <a:spcAft>
                          <a:spcPts val="0"/>
                        </a:spcAft>
                      </a:pPr>
                      <a:r>
                        <a:rPr lang="fr-FR" sz="1400" b="1" dirty="0" err="1">
                          <a:solidFill>
                            <a:srgbClr val="FFFFFF"/>
                          </a:solidFill>
                          <a:effectLst/>
                          <a:latin typeface="Calibri" panose="020F0502020204030204" pitchFamily="34" charset="0"/>
                        </a:rPr>
                        <a:t>Cost</a:t>
                      </a:r>
                      <a:r>
                        <a:rPr lang="fr-FR" sz="1400" b="1" dirty="0">
                          <a:solidFill>
                            <a:srgbClr val="FFFFFF"/>
                          </a:solidFill>
                          <a:effectLst/>
                          <a:latin typeface="Calibri" panose="020F0502020204030204" pitchFamily="34" charset="0"/>
                        </a:rPr>
                        <a:t> Impact</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4472C4"/>
                    </a:solidFill>
                  </a:tcPr>
                </a:tc>
                <a:tc>
                  <a:txBody>
                    <a:bodyPr/>
                    <a:lstStyle/>
                    <a:p>
                      <a:pPr marL="0" marR="0">
                        <a:spcBef>
                          <a:spcPts val="0"/>
                        </a:spcBef>
                        <a:spcAft>
                          <a:spcPts val="0"/>
                        </a:spcAft>
                      </a:pPr>
                      <a:r>
                        <a:rPr lang="fr-FR" sz="1400" b="1" dirty="0">
                          <a:solidFill>
                            <a:srgbClr val="FFFFFF"/>
                          </a:solidFill>
                          <a:effectLst/>
                          <a:latin typeface="Calibri" panose="020F0502020204030204" pitchFamily="34" charset="0"/>
                        </a:rPr>
                        <a:t>Schedule Impact</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4472C4"/>
                    </a:solidFill>
                  </a:tcPr>
                </a:tc>
                <a:tc>
                  <a:txBody>
                    <a:bodyPr/>
                    <a:lstStyle/>
                    <a:p>
                      <a:pPr marL="0" marR="0">
                        <a:spcBef>
                          <a:spcPts val="0"/>
                        </a:spcBef>
                        <a:spcAft>
                          <a:spcPts val="0"/>
                        </a:spcAft>
                      </a:pPr>
                      <a:r>
                        <a:rPr lang="fr-FR" sz="1400" b="1" dirty="0" err="1">
                          <a:solidFill>
                            <a:srgbClr val="FFFFFF"/>
                          </a:solidFill>
                          <a:effectLst/>
                          <a:latin typeface="Calibri" panose="020F0502020204030204" pitchFamily="34" charset="0"/>
                        </a:rPr>
                        <a:t>Risk</a:t>
                      </a:r>
                      <a:r>
                        <a:rPr lang="fr-FR" sz="1400" b="1" dirty="0">
                          <a:solidFill>
                            <a:srgbClr val="FFFFFF"/>
                          </a:solidFill>
                          <a:effectLst/>
                          <a:latin typeface="Calibri" panose="020F0502020204030204" pitchFamily="34" charset="0"/>
                        </a:rPr>
                        <a:t> Rank</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4472C4"/>
                    </a:solidFill>
                  </a:tcPr>
                </a:tc>
                <a:tc>
                  <a:txBody>
                    <a:bodyPr/>
                    <a:lstStyle/>
                    <a:p>
                      <a:pPr marL="0" marR="0">
                        <a:spcBef>
                          <a:spcPts val="0"/>
                        </a:spcBef>
                        <a:spcAft>
                          <a:spcPts val="0"/>
                        </a:spcAft>
                      </a:pPr>
                      <a:r>
                        <a:rPr lang="fr-FR" sz="1400" b="1" dirty="0" err="1">
                          <a:solidFill>
                            <a:srgbClr val="FFFFFF"/>
                          </a:solidFill>
                          <a:effectLst/>
                          <a:latin typeface="Calibri" panose="020F0502020204030204" pitchFamily="34" charset="0"/>
                        </a:rPr>
                        <a:t>Risk</a:t>
                      </a:r>
                      <a:r>
                        <a:rPr lang="fr-FR" sz="1400" b="1" dirty="0">
                          <a:solidFill>
                            <a:srgbClr val="FFFFFF"/>
                          </a:solidFill>
                          <a:effectLst/>
                          <a:latin typeface="Calibri" panose="020F0502020204030204" pitchFamily="34" charset="0"/>
                        </a:rPr>
                        <a:t> </a:t>
                      </a:r>
                      <a:r>
                        <a:rPr lang="fr-FR" sz="1400" b="1" dirty="0" err="1">
                          <a:solidFill>
                            <a:srgbClr val="FFFFFF"/>
                          </a:solidFill>
                          <a:effectLst/>
                          <a:latin typeface="Calibri" panose="020F0502020204030204" pitchFamily="34" charset="0"/>
                        </a:rPr>
                        <a:t>Status</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4472C4"/>
                    </a:solidFill>
                  </a:tcPr>
                </a:tc>
                <a:tc>
                  <a:txBody>
                    <a:bodyPr/>
                    <a:lstStyle/>
                    <a:p>
                      <a:pPr marL="0" marR="0">
                        <a:spcBef>
                          <a:spcPts val="0"/>
                        </a:spcBef>
                        <a:spcAft>
                          <a:spcPts val="0"/>
                        </a:spcAft>
                      </a:pPr>
                      <a:r>
                        <a:rPr lang="fr-FR" sz="1400" b="1" dirty="0" err="1">
                          <a:solidFill>
                            <a:srgbClr val="FFFFFF"/>
                          </a:solidFill>
                          <a:effectLst/>
                          <a:latin typeface="Calibri" panose="020F0502020204030204" pitchFamily="34" charset="0"/>
                        </a:rPr>
                        <a:t>Approval</a:t>
                      </a:r>
                      <a:r>
                        <a:rPr lang="fr-FR" sz="1400" b="1" dirty="0">
                          <a:solidFill>
                            <a:srgbClr val="FFFFFF"/>
                          </a:solidFill>
                          <a:effectLst/>
                          <a:latin typeface="Calibri" panose="020F0502020204030204" pitchFamily="34" charset="0"/>
                        </a:rPr>
                        <a:t> </a:t>
                      </a:r>
                      <a:r>
                        <a:rPr lang="fr-FR" sz="1400" b="1" dirty="0" err="1">
                          <a:solidFill>
                            <a:srgbClr val="FFFFFF"/>
                          </a:solidFill>
                          <a:effectLst/>
                          <a:latin typeface="Calibri" panose="020F0502020204030204" pitchFamily="34" charset="0"/>
                        </a:rPr>
                        <a:t>Status</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4472C4"/>
                    </a:solidFill>
                  </a:tcPr>
                </a:tc>
                <a:extLst>
                  <a:ext uri="{0D108BD9-81ED-4DB2-BD59-A6C34878D82A}">
                    <a16:rowId xmlns:a16="http://schemas.microsoft.com/office/drawing/2014/main" val="3037027754"/>
                  </a:ext>
                </a:extLst>
              </a:tr>
              <a:tr h="474205">
                <a:tc>
                  <a:txBody>
                    <a:bodyPr/>
                    <a:lstStyle/>
                    <a:p>
                      <a:pPr marL="0" marR="0">
                        <a:spcBef>
                          <a:spcPts val="0"/>
                        </a:spcBef>
                        <a:spcAft>
                          <a:spcPts val="0"/>
                        </a:spcAft>
                      </a:pPr>
                      <a:r>
                        <a:rPr lang="fr-FR" sz="1400" dirty="0" err="1">
                          <a:effectLst/>
                          <a:latin typeface="Calibri" panose="020F0502020204030204" pitchFamily="34" charset="0"/>
                        </a:rPr>
                        <a:t>Threat</a:t>
                      </a:r>
                      <a:endParaRPr lang="fr-FR" sz="1400" dirty="0">
                        <a:effectLst/>
                        <a:latin typeface="Calibri" panose="020F0502020204030204" pitchFamily="34" charset="0"/>
                      </a:endParaRPr>
                    </a:p>
                  </a:txBody>
                  <a:tcPr marL="46629" marR="46629" marT="0" marB="0" anchor="b">
                    <a:lnL w="12700" cap="flat" cmpd="sng" algn="ctr">
                      <a:solidFill>
                        <a:srgbClr val="8EA9DB"/>
                      </a:solid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RT-131-FD2-009</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FD2 </a:t>
                      </a:r>
                      <a:r>
                        <a:rPr lang="fr-FR" sz="1400" dirty="0" err="1">
                          <a:effectLst/>
                          <a:latin typeface="Calibri" panose="020F0502020204030204" pitchFamily="34" charset="0"/>
                        </a:rPr>
                        <a:t>insufficient</a:t>
                      </a:r>
                      <a:r>
                        <a:rPr lang="fr-FR" sz="1400" dirty="0">
                          <a:effectLst/>
                          <a:latin typeface="Calibri" panose="020F0502020204030204" pitchFamily="34" charset="0"/>
                        </a:rPr>
                        <a:t> non-</a:t>
                      </a:r>
                      <a:r>
                        <a:rPr lang="fr-FR" sz="1400" dirty="0" err="1">
                          <a:effectLst/>
                          <a:latin typeface="Calibri" panose="020F0502020204030204" pitchFamily="34" charset="0"/>
                        </a:rPr>
                        <a:t>costed</a:t>
                      </a:r>
                      <a:r>
                        <a:rPr lang="fr-FR" sz="1400" dirty="0">
                          <a:effectLst/>
                          <a:latin typeface="Calibri" panose="020F0502020204030204" pitchFamily="34" charset="0"/>
                        </a:rPr>
                        <a:t> </a:t>
                      </a:r>
                      <a:r>
                        <a:rPr lang="fr-FR" sz="1400" dirty="0" err="1">
                          <a:effectLst/>
                          <a:latin typeface="Calibri" panose="020F0502020204030204" pitchFamily="34" charset="0"/>
                        </a:rPr>
                        <a:t>labor</a:t>
                      </a:r>
                      <a:r>
                        <a:rPr lang="fr-FR" sz="1400" dirty="0">
                          <a:effectLst/>
                          <a:latin typeface="Calibri" panose="020F0502020204030204" pitchFamily="34" charset="0"/>
                        </a:rPr>
                        <a:t> for FC underground </a:t>
                      </a:r>
                      <a:r>
                        <a:rPr lang="fr-FR" sz="1400" dirty="0" err="1">
                          <a:effectLst/>
                          <a:latin typeface="Calibri" panose="020F0502020204030204" pitchFamily="34" charset="0"/>
                        </a:rPr>
                        <a:t>activities</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lgn="r">
                        <a:spcBef>
                          <a:spcPts val="0"/>
                        </a:spcBef>
                        <a:spcAft>
                          <a:spcPts val="0"/>
                        </a:spcAft>
                      </a:pPr>
                      <a:r>
                        <a:rPr lang="fr-FR" sz="1400" dirty="0">
                          <a:effectLst/>
                          <a:latin typeface="Calibri" panose="020F0502020204030204" pitchFamily="34" charset="0"/>
                        </a:rPr>
                        <a:t>50%</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0--200 k$</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0 months</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2 (Medium)</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Open</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4- </a:t>
                      </a:r>
                      <a:r>
                        <a:rPr lang="fr-FR" sz="1400" dirty="0" err="1">
                          <a:effectLst/>
                          <a:latin typeface="Calibri" panose="020F0502020204030204" pitchFamily="34" charset="0"/>
                        </a:rPr>
                        <a:t>approved</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582896445"/>
                  </a:ext>
                </a:extLst>
              </a:tr>
              <a:tr h="510214">
                <a:tc>
                  <a:txBody>
                    <a:bodyPr/>
                    <a:lstStyle/>
                    <a:p>
                      <a:pPr marL="0" marR="0">
                        <a:spcBef>
                          <a:spcPts val="0"/>
                        </a:spcBef>
                        <a:spcAft>
                          <a:spcPts val="0"/>
                        </a:spcAft>
                      </a:pPr>
                      <a:r>
                        <a:rPr lang="fr-FR" sz="1400">
                          <a:effectLst/>
                          <a:latin typeface="Calibri" panose="020F0502020204030204" pitchFamily="34" charset="0"/>
                        </a:rPr>
                        <a:t>Threat</a:t>
                      </a:r>
                    </a:p>
                  </a:txBody>
                  <a:tcPr marL="46629" marR="46629" marT="0" marB="0" anchor="b">
                    <a:lnL w="12700" cap="flat" cmpd="sng" algn="ctr">
                      <a:solidFill>
                        <a:srgbClr val="8EA9DB"/>
                      </a:solid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FD2 HVFT and </a:t>
                      </a:r>
                      <a:r>
                        <a:rPr lang="fr-FR" sz="1400" dirty="0" err="1">
                          <a:effectLst/>
                          <a:latin typeface="Calibri" panose="020F0502020204030204" pitchFamily="34" charset="0"/>
                        </a:rPr>
                        <a:t>Extender</a:t>
                      </a:r>
                      <a:r>
                        <a:rPr lang="fr-FR" sz="1400" dirty="0">
                          <a:effectLst/>
                          <a:latin typeface="Calibri" panose="020F0502020204030204" pitchFamily="34" charset="0"/>
                        </a:rPr>
                        <a:t> </a:t>
                      </a:r>
                      <a:r>
                        <a:rPr lang="fr-FR" sz="1400" dirty="0" err="1">
                          <a:effectLst/>
                          <a:latin typeface="Calibri" panose="020F0502020204030204" pitchFamily="34" charset="0"/>
                        </a:rPr>
                        <a:t>fail</a:t>
                      </a:r>
                      <a:r>
                        <a:rPr lang="fr-FR" sz="1400" dirty="0">
                          <a:effectLst/>
                          <a:latin typeface="Calibri" panose="020F0502020204030204" pitchFamily="34" charset="0"/>
                        </a:rPr>
                        <a:t> to </a:t>
                      </a:r>
                      <a:r>
                        <a:rPr lang="fr-FR" sz="1400" dirty="0" err="1">
                          <a:effectLst/>
                          <a:latin typeface="Calibri" panose="020F0502020204030204" pitchFamily="34" charset="0"/>
                        </a:rPr>
                        <a:t>hold</a:t>
                      </a:r>
                      <a:r>
                        <a:rPr lang="fr-FR" sz="1400" dirty="0">
                          <a:effectLst/>
                          <a:latin typeface="Calibri" panose="020F0502020204030204" pitchFamily="34" charset="0"/>
                        </a:rPr>
                        <a:t> 300kV in R&amp;D 1 phase</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lgn="r">
                        <a:spcBef>
                          <a:spcPts val="0"/>
                        </a:spcBef>
                        <a:spcAft>
                          <a:spcPts val="0"/>
                        </a:spcAft>
                      </a:pPr>
                      <a:r>
                        <a:rPr lang="fr-FR" sz="1400" dirty="0">
                          <a:effectLst/>
                          <a:latin typeface="Calibri" panose="020F0502020204030204" pitchFamily="34" charset="0"/>
                        </a:rPr>
                        <a:t>30%</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100--300 k$</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a:effectLst/>
                          <a:latin typeface="Calibri" panose="020F0502020204030204" pitchFamily="34" charset="0"/>
                        </a:rPr>
                        <a:t>3 -- 6 months</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a:effectLst/>
                          <a:latin typeface="Calibri" panose="020F0502020204030204" pitchFamily="34" charset="0"/>
                        </a:rPr>
                        <a:t>1 (Low)</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a:effectLst/>
                          <a:latin typeface="Calibri" panose="020F0502020204030204" pitchFamily="34" charset="0"/>
                        </a:rPr>
                        <a:t>Proposed</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1-draft</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1061242289"/>
                  </a:ext>
                </a:extLst>
              </a:tr>
              <a:tr h="457922">
                <a:tc>
                  <a:txBody>
                    <a:bodyPr/>
                    <a:lstStyle/>
                    <a:p>
                      <a:pPr marL="0" marR="0">
                        <a:spcBef>
                          <a:spcPts val="0"/>
                        </a:spcBef>
                        <a:spcAft>
                          <a:spcPts val="0"/>
                        </a:spcAft>
                      </a:pPr>
                      <a:r>
                        <a:rPr lang="fr-FR" sz="1400">
                          <a:effectLst/>
                          <a:latin typeface="Calibri" panose="020F0502020204030204" pitchFamily="34" charset="0"/>
                        </a:rPr>
                        <a:t>Threat</a:t>
                      </a:r>
                    </a:p>
                  </a:txBody>
                  <a:tcPr marL="46629" marR="46629" marT="0" marB="0" anchor="b">
                    <a:lnL w="12700" cap="flat" cmpd="sng" algn="ctr">
                      <a:solidFill>
                        <a:srgbClr val="8EA9DB"/>
                      </a:solid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endParaRPr lang="fr-FR" sz="140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FD2 HVS </a:t>
                      </a:r>
                      <a:r>
                        <a:rPr lang="fr-FR" sz="1400" dirty="0" err="1">
                          <a:effectLst/>
                          <a:latin typeface="Calibri" panose="020F0502020204030204" pitchFamily="34" charset="0"/>
                        </a:rPr>
                        <a:t>fails</a:t>
                      </a:r>
                      <a:r>
                        <a:rPr lang="fr-FR" sz="1400" dirty="0">
                          <a:effectLst/>
                          <a:latin typeface="Calibri" panose="020F0502020204030204" pitchFamily="34" charset="0"/>
                        </a:rPr>
                        <a:t> to </a:t>
                      </a:r>
                      <a:r>
                        <a:rPr lang="fr-FR" sz="1400" dirty="0" err="1">
                          <a:effectLst/>
                          <a:latin typeface="Calibri" panose="020F0502020204030204" pitchFamily="34" charset="0"/>
                        </a:rPr>
                        <a:t>hold</a:t>
                      </a:r>
                      <a:r>
                        <a:rPr lang="fr-FR" sz="1400" dirty="0">
                          <a:effectLst/>
                          <a:latin typeface="Calibri" panose="020F0502020204030204" pitchFamily="34" charset="0"/>
                        </a:rPr>
                        <a:t> 300kV in module-0 test</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lgn="r">
                        <a:spcBef>
                          <a:spcPts val="0"/>
                        </a:spcBef>
                        <a:spcAft>
                          <a:spcPts val="0"/>
                        </a:spcAft>
                      </a:pPr>
                      <a:r>
                        <a:rPr lang="fr-FR" sz="1400" dirty="0">
                          <a:effectLst/>
                          <a:latin typeface="Calibri" panose="020F0502020204030204" pitchFamily="34" charset="0"/>
                        </a:rPr>
                        <a:t>10%</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100--300 k$</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3 -- 6 months</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1 (Low)</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Proposed</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1-draft</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674080584"/>
                  </a:ext>
                </a:extLst>
              </a:tr>
              <a:tr h="457922">
                <a:tc>
                  <a:txBody>
                    <a:bodyPr/>
                    <a:lstStyle/>
                    <a:p>
                      <a:pPr marL="0" marR="0">
                        <a:spcBef>
                          <a:spcPts val="0"/>
                        </a:spcBef>
                        <a:spcAft>
                          <a:spcPts val="0"/>
                        </a:spcAft>
                      </a:pPr>
                      <a:r>
                        <a:rPr lang="fr-FR" sz="1400">
                          <a:effectLst/>
                          <a:latin typeface="Calibri" panose="020F0502020204030204" pitchFamily="34" charset="0"/>
                        </a:rPr>
                        <a:t>Threat</a:t>
                      </a:r>
                    </a:p>
                  </a:txBody>
                  <a:tcPr marL="46629" marR="46629" marT="0" marB="0" anchor="b">
                    <a:lnL w="12700" cap="flat" cmpd="sng" algn="ctr">
                      <a:solidFill>
                        <a:srgbClr val="8EA9DB"/>
                      </a:solid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FD2 FC profile damage</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lgn="r">
                        <a:spcBef>
                          <a:spcPts val="0"/>
                        </a:spcBef>
                        <a:spcAft>
                          <a:spcPts val="0"/>
                        </a:spcAft>
                      </a:pPr>
                      <a:r>
                        <a:rPr lang="fr-FR" sz="1400" dirty="0">
                          <a:effectLst/>
                          <a:latin typeface="Calibri" panose="020F0502020204030204" pitchFamily="34" charset="0"/>
                        </a:rPr>
                        <a:t>30%</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20 k$</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a:effectLst/>
                          <a:latin typeface="Calibri" panose="020F0502020204030204" pitchFamily="34" charset="0"/>
                        </a:rPr>
                        <a:t>3 months</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a:effectLst/>
                          <a:latin typeface="Calibri" panose="020F0502020204030204" pitchFamily="34" charset="0"/>
                        </a:rPr>
                        <a:t>1 (Low)</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a:effectLst/>
                          <a:latin typeface="Calibri" panose="020F0502020204030204" pitchFamily="34" charset="0"/>
                        </a:rPr>
                        <a:t>Proposed</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1-draft</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3150643752"/>
                  </a:ext>
                </a:extLst>
              </a:tr>
              <a:tr h="457922">
                <a:tc gridSpan="2">
                  <a:txBody>
                    <a:bodyPr/>
                    <a:lstStyle/>
                    <a:p>
                      <a:pPr marL="0" marR="0">
                        <a:spcBef>
                          <a:spcPts val="0"/>
                        </a:spcBef>
                        <a:spcAft>
                          <a:spcPts val="0"/>
                        </a:spcAft>
                      </a:pPr>
                      <a:r>
                        <a:rPr lang="fr-FR" sz="1400" dirty="0" err="1">
                          <a:effectLst/>
                          <a:latin typeface="Calibri" panose="020F0502020204030204" pitchFamily="34" charset="0"/>
                        </a:rPr>
                        <a:t>Opportunity</a:t>
                      </a:r>
                      <a:endParaRPr lang="fr-FR" sz="1400" dirty="0">
                        <a:effectLst/>
                        <a:latin typeface="Calibri" panose="020F0502020204030204" pitchFamily="34" charset="0"/>
                      </a:endParaRPr>
                    </a:p>
                  </a:txBody>
                  <a:tcPr marL="122241" marR="122241" marT="61120" marB="61120" anchor="b">
                    <a:lnL w="12700" cap="flat" cmpd="sng" algn="ctr">
                      <a:solidFill>
                        <a:srgbClr val="8EA9DB"/>
                      </a:solid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hMerge="1">
                  <a:txBody>
                    <a:bodyPr/>
                    <a:lstStyle/>
                    <a:p>
                      <a:pPr marL="0" marR="0">
                        <a:spcBef>
                          <a:spcPts val="0"/>
                        </a:spcBef>
                        <a:spcAft>
                          <a:spcPts val="0"/>
                        </a:spcAft>
                      </a:pPr>
                      <a:endParaRPr lang="fr-FR" sz="1400" dirty="0">
                        <a:effectLst/>
                        <a:latin typeface="Calibri" panose="020F0502020204030204" pitchFamily="34" charset="0"/>
                      </a:endParaRPr>
                    </a:p>
                  </a:txBody>
                  <a:tcPr marL="122241" marR="122241" marT="61120" marB="61120" anchor="b">
                    <a:lnL w="12700" cap="flat" cmpd="sng" algn="ctr">
                      <a:no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FD2 cathode </a:t>
                      </a:r>
                      <a:r>
                        <a:rPr lang="fr-FR" sz="1400" dirty="0" err="1">
                          <a:effectLst/>
                          <a:latin typeface="Calibri" panose="020F0502020204030204" pitchFamily="34" charset="0"/>
                        </a:rPr>
                        <a:t>resistivity</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lgn="r">
                        <a:spcBef>
                          <a:spcPts val="0"/>
                        </a:spcBef>
                        <a:spcAft>
                          <a:spcPts val="0"/>
                        </a:spcAft>
                      </a:pPr>
                      <a:r>
                        <a:rPr lang="fr-FR" sz="1400" dirty="0">
                          <a:effectLst/>
                          <a:latin typeface="Calibri" panose="020F0502020204030204" pitchFamily="34" charset="0"/>
                        </a:rPr>
                        <a:t>10%</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-1000 k$</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months</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1 (Low)</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Proposed</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1-draft</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3466648973"/>
                  </a:ext>
                </a:extLst>
              </a:tr>
              <a:tr h="610562">
                <a:tc>
                  <a:txBody>
                    <a:bodyPr/>
                    <a:lstStyle/>
                    <a:p>
                      <a:pPr marL="0" marR="0">
                        <a:spcBef>
                          <a:spcPts val="0"/>
                        </a:spcBef>
                        <a:spcAft>
                          <a:spcPts val="0"/>
                        </a:spcAft>
                      </a:pPr>
                      <a:r>
                        <a:rPr lang="fr-FR" sz="1400">
                          <a:effectLst/>
                          <a:latin typeface="Calibri" panose="020F0502020204030204" pitchFamily="34" charset="0"/>
                        </a:rPr>
                        <a:t>Threat</a:t>
                      </a:r>
                    </a:p>
                  </a:txBody>
                  <a:tcPr marL="46629" marR="46629" marT="0" marB="0" anchor="b">
                    <a:lnL w="12700" cap="flat" cmpd="sng" algn="ctr">
                      <a:solidFill>
                        <a:srgbClr val="8EA9DB"/>
                      </a:solid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endParaRPr lang="fr-FR" sz="140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FD2 </a:t>
                      </a:r>
                      <a:r>
                        <a:rPr lang="fr-FR" sz="1400" dirty="0" err="1">
                          <a:effectLst/>
                          <a:latin typeface="Calibri" panose="020F0502020204030204" pitchFamily="34" charset="0"/>
                        </a:rPr>
                        <a:t>elevated</a:t>
                      </a:r>
                      <a:r>
                        <a:rPr lang="fr-FR" sz="1400" dirty="0">
                          <a:effectLst/>
                          <a:latin typeface="Calibri" panose="020F0502020204030204" pitchFamily="34" charset="0"/>
                        </a:rPr>
                        <a:t> surface </a:t>
                      </a:r>
                      <a:r>
                        <a:rPr lang="fr-FR" sz="1400" dirty="0" err="1">
                          <a:effectLst/>
                          <a:latin typeface="Calibri" panose="020F0502020204030204" pitchFamily="34" charset="0"/>
                        </a:rPr>
                        <a:t>electric</a:t>
                      </a:r>
                      <a:r>
                        <a:rPr lang="fr-FR" sz="1400" dirty="0">
                          <a:effectLst/>
                          <a:latin typeface="Calibri" panose="020F0502020204030204" pitchFamily="34" charset="0"/>
                        </a:rPr>
                        <a:t> </a:t>
                      </a:r>
                      <a:r>
                        <a:rPr lang="fr-FR" sz="1400" dirty="0" err="1">
                          <a:effectLst/>
                          <a:latin typeface="Calibri" panose="020F0502020204030204" pitchFamily="34" charset="0"/>
                        </a:rPr>
                        <a:t>field</a:t>
                      </a:r>
                      <a:r>
                        <a:rPr lang="fr-FR" sz="1400" dirty="0">
                          <a:effectLst/>
                          <a:latin typeface="Calibri" panose="020F0502020204030204" pitchFamily="34" charset="0"/>
                        </a:rPr>
                        <a:t> on alternative FC configuration</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lgn="r">
                        <a:spcBef>
                          <a:spcPts val="0"/>
                        </a:spcBef>
                        <a:spcAft>
                          <a:spcPts val="0"/>
                        </a:spcAft>
                      </a:pPr>
                      <a:r>
                        <a:rPr lang="fr-FR" sz="1400" dirty="0">
                          <a:effectLst/>
                          <a:latin typeface="Calibri" panose="020F0502020204030204" pitchFamily="34" charset="0"/>
                        </a:rPr>
                        <a:t>10%</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k$</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err="1">
                          <a:effectLst/>
                          <a:latin typeface="Calibri" panose="020F0502020204030204" pitchFamily="34" charset="0"/>
                        </a:rPr>
                        <a:t>months</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a:effectLst/>
                          <a:latin typeface="Calibri" panose="020F0502020204030204" pitchFamily="34" charset="0"/>
                        </a:rPr>
                        <a:t>1 (Low)</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err="1">
                          <a:effectLst/>
                          <a:latin typeface="Calibri" panose="020F0502020204030204" pitchFamily="34" charset="0"/>
                        </a:rPr>
                        <a:t>Proposed</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1-draft</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1132920915"/>
                  </a:ext>
                </a:extLst>
              </a:tr>
              <a:tr h="610562">
                <a:tc>
                  <a:txBody>
                    <a:bodyPr/>
                    <a:lstStyle/>
                    <a:p>
                      <a:pPr marL="0" marR="0">
                        <a:spcBef>
                          <a:spcPts val="0"/>
                        </a:spcBef>
                        <a:spcAft>
                          <a:spcPts val="0"/>
                        </a:spcAft>
                      </a:pPr>
                      <a:r>
                        <a:rPr lang="fr-FR" sz="1400">
                          <a:effectLst/>
                          <a:latin typeface="Calibri" panose="020F0502020204030204" pitchFamily="34" charset="0"/>
                        </a:rPr>
                        <a:t>Threat</a:t>
                      </a:r>
                    </a:p>
                  </a:txBody>
                  <a:tcPr marL="46629" marR="46629" marT="0" marB="0" anchor="b">
                    <a:lnL w="12700" cap="flat" cmpd="sng" algn="ctr">
                      <a:solidFill>
                        <a:srgbClr val="8EA9DB"/>
                      </a:solid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a:effectLst/>
                          <a:latin typeface="Calibri" panose="020F0502020204030204" pitchFamily="34" charset="0"/>
                        </a:rPr>
                        <a:t>RT-131-FD2-008</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FD2 HVFT and </a:t>
                      </a:r>
                      <a:r>
                        <a:rPr lang="fr-FR" sz="1400" dirty="0" err="1">
                          <a:effectLst/>
                          <a:latin typeface="Calibri" panose="020F0502020204030204" pitchFamily="34" charset="0"/>
                        </a:rPr>
                        <a:t>Extender</a:t>
                      </a:r>
                      <a:r>
                        <a:rPr lang="fr-FR" sz="1400" dirty="0">
                          <a:effectLst/>
                          <a:latin typeface="Calibri" panose="020F0502020204030204" pitchFamily="34" charset="0"/>
                        </a:rPr>
                        <a:t> </a:t>
                      </a:r>
                      <a:r>
                        <a:rPr lang="fr-FR" sz="1400" dirty="0" err="1">
                          <a:effectLst/>
                          <a:latin typeface="Calibri" panose="020F0502020204030204" pitchFamily="34" charset="0"/>
                        </a:rPr>
                        <a:t>fail</a:t>
                      </a:r>
                      <a:r>
                        <a:rPr lang="fr-FR" sz="1400" dirty="0">
                          <a:effectLst/>
                          <a:latin typeface="Calibri" panose="020F0502020204030204" pitchFamily="34" charset="0"/>
                        </a:rPr>
                        <a:t> to </a:t>
                      </a:r>
                      <a:r>
                        <a:rPr lang="fr-FR" sz="1400" dirty="0" err="1">
                          <a:effectLst/>
                          <a:latin typeface="Calibri" panose="020F0502020204030204" pitchFamily="34" charset="0"/>
                        </a:rPr>
                        <a:t>hold</a:t>
                      </a:r>
                      <a:r>
                        <a:rPr lang="fr-FR" sz="1400" dirty="0">
                          <a:effectLst/>
                          <a:latin typeface="Calibri" panose="020F0502020204030204" pitchFamily="34" charset="0"/>
                        </a:rPr>
                        <a:t> 300kV in R&amp;D phase 2</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lgn="r">
                        <a:spcBef>
                          <a:spcPts val="0"/>
                        </a:spcBef>
                        <a:spcAft>
                          <a:spcPts val="0"/>
                        </a:spcAft>
                      </a:pPr>
                      <a:r>
                        <a:rPr lang="fr-FR" sz="1400" dirty="0">
                          <a:effectLst/>
                          <a:latin typeface="Calibri" panose="020F0502020204030204" pitchFamily="34" charset="0"/>
                        </a:rPr>
                        <a:t>20%</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10--1000 k$</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8 </a:t>
                      </a:r>
                      <a:r>
                        <a:rPr lang="fr-FR" sz="1400" dirty="0" err="1">
                          <a:effectLst/>
                          <a:latin typeface="Calibri" panose="020F0502020204030204" pitchFamily="34" charset="0"/>
                        </a:rPr>
                        <a:t>months</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2 (Medium)</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err="1">
                          <a:effectLst/>
                          <a:latin typeface="Calibri" panose="020F0502020204030204" pitchFamily="34" charset="0"/>
                        </a:rPr>
                        <a:t>Proposed</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tc>
                  <a:txBody>
                    <a:bodyPr/>
                    <a:lstStyle/>
                    <a:p>
                      <a:pPr marL="0" marR="0">
                        <a:spcBef>
                          <a:spcPts val="0"/>
                        </a:spcBef>
                        <a:spcAft>
                          <a:spcPts val="0"/>
                        </a:spcAft>
                      </a:pPr>
                      <a:r>
                        <a:rPr lang="fr-FR" sz="1400" dirty="0">
                          <a:effectLst/>
                          <a:latin typeface="Calibri" panose="020F0502020204030204" pitchFamily="34" charset="0"/>
                        </a:rPr>
                        <a:t>4- </a:t>
                      </a:r>
                      <a:r>
                        <a:rPr lang="fr-FR" sz="1400" dirty="0" err="1">
                          <a:effectLst/>
                          <a:latin typeface="Calibri" panose="020F0502020204030204" pitchFamily="34" charset="0"/>
                        </a:rPr>
                        <a:t>approved</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solidFill>
                      <a:srgbClr val="D9E1F2"/>
                    </a:solidFill>
                  </a:tcPr>
                </a:tc>
                <a:extLst>
                  <a:ext uri="{0D108BD9-81ED-4DB2-BD59-A6C34878D82A}">
                    <a16:rowId xmlns:a16="http://schemas.microsoft.com/office/drawing/2014/main" val="1671247630"/>
                  </a:ext>
                </a:extLst>
              </a:tr>
              <a:tr h="457922">
                <a:tc>
                  <a:txBody>
                    <a:bodyPr/>
                    <a:lstStyle/>
                    <a:p>
                      <a:pPr marL="0" marR="0">
                        <a:spcBef>
                          <a:spcPts val="0"/>
                        </a:spcBef>
                        <a:spcAft>
                          <a:spcPts val="0"/>
                        </a:spcAft>
                      </a:pPr>
                      <a:r>
                        <a:rPr lang="fr-FR" sz="1400">
                          <a:effectLst/>
                          <a:latin typeface="Calibri" panose="020F0502020204030204" pitchFamily="34" charset="0"/>
                        </a:rPr>
                        <a:t>Threat</a:t>
                      </a:r>
                    </a:p>
                  </a:txBody>
                  <a:tcPr marL="46629" marR="46629" marT="0" marB="0" anchor="b">
                    <a:lnL w="12700" cap="flat" cmpd="sng" algn="ctr">
                      <a:solidFill>
                        <a:srgbClr val="8EA9DB"/>
                      </a:solidFill>
                      <a:prstDash val="solid"/>
                      <a:round/>
                      <a:headEnd type="none" w="med" len="med"/>
                      <a:tailEnd type="none" w="med" len="med"/>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RT-131-FD2-011</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FD2 cathode </a:t>
                      </a:r>
                      <a:r>
                        <a:rPr lang="fr-FR" sz="1400" dirty="0" err="1">
                          <a:effectLst/>
                          <a:latin typeface="Calibri" panose="020F0502020204030204" pitchFamily="34" charset="0"/>
                        </a:rPr>
                        <a:t>planarity</a:t>
                      </a:r>
                      <a:r>
                        <a:rPr lang="fr-FR" sz="1400" dirty="0">
                          <a:effectLst/>
                          <a:latin typeface="Calibri" panose="020F0502020204030204" pitchFamily="34" charset="0"/>
                        </a:rPr>
                        <a:t> out of </a:t>
                      </a:r>
                      <a:r>
                        <a:rPr lang="fr-FR" sz="1400" dirty="0" err="1">
                          <a:effectLst/>
                          <a:latin typeface="Calibri" panose="020F0502020204030204" pitchFamily="34" charset="0"/>
                        </a:rPr>
                        <a:t>spec</a:t>
                      </a:r>
                      <a:r>
                        <a:rPr lang="fr-FR" sz="1400" dirty="0">
                          <a:effectLst/>
                          <a:latin typeface="Calibri" panose="020F0502020204030204" pitchFamily="34" charset="0"/>
                        </a:rPr>
                        <a:t> in prototypes</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lgn="r">
                        <a:spcBef>
                          <a:spcPts val="0"/>
                        </a:spcBef>
                        <a:spcAft>
                          <a:spcPts val="0"/>
                        </a:spcAft>
                      </a:pPr>
                      <a:r>
                        <a:rPr lang="fr-FR" sz="1400" dirty="0">
                          <a:effectLst/>
                          <a:latin typeface="Calibri" panose="020F0502020204030204" pitchFamily="34" charset="0"/>
                        </a:rPr>
                        <a:t>20%</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10--200 k$</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a:effectLst/>
                          <a:latin typeface="Calibri" panose="020F0502020204030204" pitchFamily="34" charset="0"/>
                        </a:rPr>
                        <a:t>2 -- 12 months</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a:effectLst/>
                          <a:latin typeface="Calibri" panose="020F0502020204030204" pitchFamily="34" charset="0"/>
                        </a:rPr>
                        <a:t>2 (Medium)</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err="1">
                          <a:effectLst/>
                          <a:latin typeface="Calibri" panose="020F0502020204030204" pitchFamily="34" charset="0"/>
                        </a:rPr>
                        <a:t>Proposed</a:t>
                      </a:r>
                      <a:endParaRPr lang="fr-FR" sz="1400" dirty="0">
                        <a:effectLst/>
                        <a:latin typeface="Calibri" panose="020F0502020204030204" pitchFamily="34" charset="0"/>
                      </a:endParaRP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tc>
                  <a:txBody>
                    <a:bodyPr/>
                    <a:lstStyle/>
                    <a:p>
                      <a:pPr marL="0" marR="0">
                        <a:spcBef>
                          <a:spcPts val="0"/>
                        </a:spcBef>
                        <a:spcAft>
                          <a:spcPts val="0"/>
                        </a:spcAft>
                      </a:pPr>
                      <a:r>
                        <a:rPr lang="fr-FR" sz="1400" dirty="0">
                          <a:effectLst/>
                          <a:latin typeface="Calibri" panose="020F0502020204030204" pitchFamily="34" charset="0"/>
                        </a:rPr>
                        <a:t>1-draft</a:t>
                      </a:r>
                    </a:p>
                  </a:txBody>
                  <a:tcPr marL="46629" marR="46629" marT="0" marB="0" anchor="b">
                    <a:lnL>
                      <a:noFill/>
                    </a:lnL>
                    <a:lnR>
                      <a:noFill/>
                    </a:lnR>
                    <a:lnT w="12700" cap="flat" cmpd="sng" algn="ctr">
                      <a:solidFill>
                        <a:srgbClr val="8EA9DB"/>
                      </a:solidFill>
                      <a:prstDash val="solid"/>
                      <a:round/>
                      <a:headEnd type="none" w="med" len="med"/>
                      <a:tailEnd type="none" w="med" len="med"/>
                    </a:lnT>
                    <a:lnB w="12700" cap="flat" cmpd="sng" algn="ctr">
                      <a:solidFill>
                        <a:srgbClr val="8EA9DB"/>
                      </a:solidFill>
                      <a:prstDash val="solid"/>
                      <a:round/>
                      <a:headEnd type="none" w="med" len="med"/>
                      <a:tailEnd type="none" w="med" len="med"/>
                    </a:lnB>
                  </a:tcPr>
                </a:tc>
                <a:extLst>
                  <a:ext uri="{0D108BD9-81ED-4DB2-BD59-A6C34878D82A}">
                    <a16:rowId xmlns:a16="http://schemas.microsoft.com/office/drawing/2014/main" val="1245459240"/>
                  </a:ext>
                </a:extLst>
              </a:tr>
            </a:tbl>
          </a:graphicData>
        </a:graphic>
      </p:graphicFrame>
    </p:spTree>
    <p:extLst>
      <p:ext uri="{BB962C8B-B14F-4D97-AF65-F5344CB8AC3E}">
        <p14:creationId xmlns:p14="http://schemas.microsoft.com/office/powerpoint/2010/main" val="849629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p:nvPr/>
        </p:nvSpPr>
        <p:spPr>
          <a:xfrm>
            <a:off x="453960" y="273472"/>
            <a:ext cx="8292600" cy="548400"/>
          </a:xfrm>
          <a:prstGeom prst="rect">
            <a:avLst/>
          </a:prstGeom>
          <a:noFill/>
          <a:ln>
            <a:noFill/>
          </a:ln>
        </p:spPr>
        <p:txBody>
          <a:bodyPr spcFirstLastPara="1" wrap="square" lIns="0" tIns="0" rIns="0" bIns="0" anchor="t" anchorCtr="0">
            <a:noAutofit/>
          </a:bodyPr>
          <a:lstStyle/>
          <a:p>
            <a:r>
              <a:rPr lang="en-GB" sz="2400" b="1" dirty="0">
                <a:solidFill>
                  <a:srgbClr val="E95125"/>
                </a:solidFill>
                <a:latin typeface="Helvetica Neue"/>
                <a:sym typeface="Helvetica Neue"/>
              </a:rPr>
              <a:t>HVS consortium Organization</a:t>
            </a:r>
            <a:br>
              <a:rPr lang="en-GB" sz="1800" b="1" i="0" u="none" strike="noStrike" cap="none" dirty="0">
                <a:solidFill>
                  <a:srgbClr val="E95125"/>
                </a:solidFill>
              </a:rPr>
            </a:br>
            <a:endParaRPr sz="2200" b="1"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14</a:t>
            </a:fld>
            <a:endParaRPr sz="1200" b="0" i="0" u="none" strike="noStrike" cap="none">
              <a:solidFill>
                <a:srgbClr val="E95125"/>
              </a:solidFill>
              <a:latin typeface="Times New Roman"/>
              <a:ea typeface="Times New Roman"/>
              <a:cs typeface="Times New Roman"/>
              <a:sym typeface="Times New Roman"/>
            </a:endParaRPr>
          </a:p>
        </p:txBody>
      </p:sp>
      <p:sp>
        <p:nvSpPr>
          <p:cNvPr id="9" name="Content Placeholder 2">
            <a:extLst>
              <a:ext uri="{FF2B5EF4-FFF2-40B4-BE49-F238E27FC236}">
                <a16:creationId xmlns:a16="http://schemas.microsoft.com/office/drawing/2014/main" id="{E3F727D7-0DF9-4B56-96B0-2992A2E666A0}"/>
              </a:ext>
            </a:extLst>
          </p:cNvPr>
          <p:cNvSpPr txBox="1">
            <a:spLocks/>
          </p:cNvSpPr>
          <p:nvPr/>
        </p:nvSpPr>
        <p:spPr>
          <a:xfrm>
            <a:off x="437283" y="1029384"/>
            <a:ext cx="8164647" cy="497718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endParaRPr lang="en-US" sz="1800" dirty="0"/>
          </a:p>
        </p:txBody>
      </p:sp>
      <p:sp>
        <p:nvSpPr>
          <p:cNvPr id="8" name="TextBox 9">
            <a:extLst>
              <a:ext uri="{FF2B5EF4-FFF2-40B4-BE49-F238E27FC236}">
                <a16:creationId xmlns:a16="http://schemas.microsoft.com/office/drawing/2014/main" id="{1C87D7B3-78B2-BE44-B4BB-059C138FAF7F}"/>
              </a:ext>
            </a:extLst>
          </p:cNvPr>
          <p:cNvSpPr/>
          <p:nvPr/>
        </p:nvSpPr>
        <p:spPr bwMode="auto">
          <a:xfrm>
            <a:off x="3701365" y="4000624"/>
            <a:ext cx="2169994" cy="338554"/>
          </a:xfrm>
          <a:prstGeom prst="rect">
            <a:avLst/>
          </a:prstGeom>
          <a:noFill/>
        </p:spPr>
        <p:txBody>
          <a:bodyPr wrap="square" rtlCol="0">
            <a:spAutoFit/>
          </a:bodyPr>
          <a:lstStyle/>
          <a:p>
            <a:pPr>
              <a:defRPr/>
            </a:pPr>
            <a:r>
              <a:rPr lang="en-US" sz="1600">
                <a:solidFill>
                  <a:schemeClr val="bg1"/>
                </a:solidFill>
              </a:rPr>
              <a:t>Connectors to FEMB</a:t>
            </a:r>
            <a:endParaRPr/>
          </a:p>
        </p:txBody>
      </p:sp>
      <p:sp>
        <p:nvSpPr>
          <p:cNvPr id="10" name="TextBox 13">
            <a:extLst>
              <a:ext uri="{FF2B5EF4-FFF2-40B4-BE49-F238E27FC236}">
                <a16:creationId xmlns:a16="http://schemas.microsoft.com/office/drawing/2014/main" id="{1B9D0123-B4F0-DB4D-964D-D23DFA599DDC}"/>
              </a:ext>
            </a:extLst>
          </p:cNvPr>
          <p:cNvSpPr>
            <a:spLocks/>
          </p:cNvSpPr>
          <p:nvPr/>
        </p:nvSpPr>
        <p:spPr bwMode="auto">
          <a:xfrm>
            <a:off x="1607584" y="2464467"/>
            <a:ext cx="2321922" cy="944915"/>
          </a:xfrm>
          <a:prstGeom prst="rect">
            <a:avLst/>
          </a:prstGeom>
          <a:noFill/>
          <a:ln w="19050">
            <a:solidFill>
              <a:schemeClr val="accent1"/>
            </a:solidFill>
          </a:ln>
        </p:spPr>
        <p:txBody>
          <a:bodyPr wrap="square" rtlCol="0">
            <a:spAutoFit/>
          </a:bodyPr>
          <a:lstStyle/>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WG1: Design Optimization</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V. Guarino (ANL): HD</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B. Yu (BNL): HD &amp; VD</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D. Mladenov (CERN): VD</a:t>
            </a:r>
            <a:endParaRPr/>
          </a:p>
        </p:txBody>
      </p:sp>
      <p:sp>
        <p:nvSpPr>
          <p:cNvPr id="11" name="TextBox 14">
            <a:extLst>
              <a:ext uri="{FF2B5EF4-FFF2-40B4-BE49-F238E27FC236}">
                <a16:creationId xmlns:a16="http://schemas.microsoft.com/office/drawing/2014/main" id="{DD8C1BF0-830D-3C40-9EB2-8A71949E2751}"/>
              </a:ext>
            </a:extLst>
          </p:cNvPr>
          <p:cNvSpPr>
            <a:spLocks/>
          </p:cNvSpPr>
          <p:nvPr/>
        </p:nvSpPr>
        <p:spPr bwMode="auto">
          <a:xfrm>
            <a:off x="1607584" y="5199016"/>
            <a:ext cx="2318171" cy="928122"/>
          </a:xfrm>
          <a:prstGeom prst="rect">
            <a:avLst/>
          </a:prstGeom>
          <a:noFill/>
          <a:ln w="19050">
            <a:solidFill>
              <a:schemeClr val="accent1"/>
            </a:solidFill>
          </a:ln>
        </p:spPr>
        <p:txBody>
          <a:bodyPr wrap="square" rtlCol="0">
            <a:noAutofit/>
          </a:bodyPr>
          <a:lstStyle/>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WG3: HD Cathode</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S. Magill (ANL)</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J. Nelson (W&amp;M)</a:t>
            </a:r>
            <a:endParaRPr/>
          </a:p>
        </p:txBody>
      </p:sp>
      <p:sp>
        <p:nvSpPr>
          <p:cNvPr id="12" name="TextBox 15">
            <a:extLst>
              <a:ext uri="{FF2B5EF4-FFF2-40B4-BE49-F238E27FC236}">
                <a16:creationId xmlns:a16="http://schemas.microsoft.com/office/drawing/2014/main" id="{0729A818-6759-BD46-B4B2-DE6CDFC5DE1E}"/>
              </a:ext>
            </a:extLst>
          </p:cNvPr>
          <p:cNvSpPr>
            <a:spLocks/>
          </p:cNvSpPr>
          <p:nvPr/>
        </p:nvSpPr>
        <p:spPr bwMode="auto">
          <a:xfrm>
            <a:off x="5298510" y="2467494"/>
            <a:ext cx="2322066" cy="731555"/>
          </a:xfrm>
          <a:prstGeom prst="rect">
            <a:avLst/>
          </a:prstGeom>
          <a:noFill/>
          <a:ln w="19050">
            <a:solidFill>
              <a:schemeClr val="accent1"/>
            </a:solidFill>
          </a:ln>
        </p:spPr>
        <p:txBody>
          <a:bodyPr wrap="square" rtlCol="0">
            <a:spAutoFit/>
          </a:bodyPr>
          <a:lstStyle/>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WG4: VD Cathode</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F. Cavalier (IJCLAB) </a:t>
            </a:r>
            <a:br>
              <a:rPr lang="en-US" sz="1400" b="0" i="0" u="none" strike="noStrike" cap="none" spc="0">
                <a:ln>
                  <a:noFill/>
                </a:ln>
                <a:solidFill>
                  <a:prstClr val="black"/>
                </a:solidFill>
                <a:latin typeface="Calibri"/>
              </a:rPr>
            </a:br>
            <a:r>
              <a:rPr lang="en-US" sz="1400" b="0" i="0" u="none" strike="noStrike" cap="none" spc="0">
                <a:ln>
                  <a:noFill/>
                </a:ln>
                <a:solidFill>
                  <a:prstClr val="black"/>
                </a:solidFill>
                <a:latin typeface="Calibri"/>
              </a:rPr>
              <a:t>B. Yu (BNL)</a:t>
            </a:r>
            <a:endParaRPr/>
          </a:p>
        </p:txBody>
      </p:sp>
      <p:sp>
        <p:nvSpPr>
          <p:cNvPr id="13" name="TextBox 16">
            <a:extLst>
              <a:ext uri="{FF2B5EF4-FFF2-40B4-BE49-F238E27FC236}">
                <a16:creationId xmlns:a16="http://schemas.microsoft.com/office/drawing/2014/main" id="{359799BF-19A0-2E4B-B026-A26F44526D6E}"/>
              </a:ext>
            </a:extLst>
          </p:cNvPr>
          <p:cNvSpPr>
            <a:spLocks/>
          </p:cNvSpPr>
          <p:nvPr/>
        </p:nvSpPr>
        <p:spPr bwMode="auto">
          <a:xfrm>
            <a:off x="5298509" y="3754382"/>
            <a:ext cx="2322642" cy="1158275"/>
          </a:xfrm>
          <a:prstGeom prst="rect">
            <a:avLst/>
          </a:prstGeom>
          <a:noFill/>
          <a:ln w="19050">
            <a:solidFill>
              <a:schemeClr val="accent1"/>
            </a:solidFill>
          </a:ln>
        </p:spPr>
        <p:txBody>
          <a:bodyPr wrap="square" rtlCol="0">
            <a:spAutoFit/>
          </a:bodyPr>
          <a:lstStyle/>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WG5: Field Cage</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T. Kutter (LSU): HD</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M. Wilking (SBU): HD</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J. Yu (UTA): HD &amp;VD</a:t>
            </a: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ea typeface="Calibri"/>
                <a:cs typeface="Calibri"/>
              </a:rPr>
              <a:t>J. Nelson (W&amp;M): VD</a:t>
            </a:r>
            <a:endParaRPr/>
          </a:p>
        </p:txBody>
      </p:sp>
      <p:sp>
        <p:nvSpPr>
          <p:cNvPr id="14" name="TextBox 17">
            <a:extLst>
              <a:ext uri="{FF2B5EF4-FFF2-40B4-BE49-F238E27FC236}">
                <a16:creationId xmlns:a16="http://schemas.microsoft.com/office/drawing/2014/main" id="{C434E737-3DB9-254E-9DC1-95FD9D33E185}"/>
              </a:ext>
            </a:extLst>
          </p:cNvPr>
          <p:cNvSpPr>
            <a:spLocks/>
          </p:cNvSpPr>
          <p:nvPr/>
        </p:nvSpPr>
        <p:spPr bwMode="auto">
          <a:xfrm>
            <a:off x="1613056" y="3872926"/>
            <a:ext cx="2321742" cy="731555"/>
          </a:xfrm>
          <a:prstGeom prst="rect">
            <a:avLst/>
          </a:prstGeom>
          <a:noFill/>
          <a:ln w="19050">
            <a:solidFill>
              <a:schemeClr val="accent1"/>
            </a:solidFill>
          </a:ln>
        </p:spPr>
        <p:txBody>
          <a:bodyPr wrap="square" rtlCol="0">
            <a:spAutoFit/>
          </a:bodyPr>
          <a:lstStyle/>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WG2: R&amp;D (HD &amp; VD)</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F. Pietropaolo (CERN)</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S. Lockwitz (FNAL)</a:t>
            </a:r>
            <a:endParaRPr/>
          </a:p>
        </p:txBody>
      </p:sp>
      <p:sp>
        <p:nvSpPr>
          <p:cNvPr id="15" name="TextBox 18">
            <a:extLst>
              <a:ext uri="{FF2B5EF4-FFF2-40B4-BE49-F238E27FC236}">
                <a16:creationId xmlns:a16="http://schemas.microsoft.com/office/drawing/2014/main" id="{1F2AE589-3D2C-D94B-AEA2-7BD717D887AC}"/>
              </a:ext>
            </a:extLst>
          </p:cNvPr>
          <p:cNvSpPr>
            <a:spLocks/>
          </p:cNvSpPr>
          <p:nvPr/>
        </p:nvSpPr>
        <p:spPr bwMode="auto">
          <a:xfrm>
            <a:off x="2918459" y="940865"/>
            <a:ext cx="3421523" cy="1158275"/>
          </a:xfrm>
          <a:prstGeom prst="rect">
            <a:avLst/>
          </a:prstGeom>
          <a:noFill/>
          <a:ln w="19050">
            <a:solidFill>
              <a:schemeClr val="accent1"/>
            </a:solidFill>
          </a:ln>
        </p:spPr>
        <p:txBody>
          <a:bodyPr wrap="square" rtlCol="0">
            <a:spAutoFit/>
          </a:bodyPr>
          <a:lstStyle/>
          <a:p>
            <a:pPr marL="0" marR="0" lvl="0" indent="0" algn="ctr" defTabSz="457200">
              <a:lnSpc>
                <a:spcPct val="100000"/>
              </a:lnSpc>
              <a:spcBef>
                <a:spcPts val="0"/>
              </a:spcBef>
              <a:spcAft>
                <a:spcPts val="0"/>
              </a:spcAft>
              <a:buClrTx/>
              <a:buSzTx/>
              <a:buFontTx/>
              <a:buNone/>
              <a:defRPr/>
            </a:pPr>
            <a:r>
              <a:rPr lang="en-US" sz="1400" b="0" i="0" u="none" strike="noStrike" cap="none" spc="0" dirty="0">
                <a:ln>
                  <a:noFill/>
                </a:ln>
                <a:solidFill>
                  <a:prstClr val="black"/>
                </a:solidFill>
                <a:latin typeface="Calibri"/>
              </a:rPr>
              <a:t>DUNE JT-HVS Consortium</a:t>
            </a:r>
            <a:endParaRPr dirty="0"/>
          </a:p>
          <a:p>
            <a:pPr marL="0" marR="0" lvl="0" indent="0" algn="ctr" defTabSz="457200">
              <a:lnSpc>
                <a:spcPct val="100000"/>
              </a:lnSpc>
              <a:spcBef>
                <a:spcPts val="0"/>
              </a:spcBef>
              <a:spcAft>
                <a:spcPts val="0"/>
              </a:spcAft>
              <a:buClrTx/>
              <a:buSzTx/>
              <a:buFontTx/>
              <a:buNone/>
              <a:defRPr/>
            </a:pPr>
            <a:r>
              <a:rPr lang="en-US" sz="1400" b="0" i="0" u="none" strike="noStrike" cap="none" spc="0" dirty="0">
                <a:ln>
                  <a:noFill/>
                </a:ln>
                <a:solidFill>
                  <a:prstClr val="black"/>
                </a:solidFill>
                <a:latin typeface="Calibri"/>
              </a:rPr>
              <a:t>F. </a:t>
            </a:r>
            <a:r>
              <a:rPr lang="en-US" sz="1400" b="0" i="0" u="none" strike="noStrike" cap="none" spc="0" dirty="0" err="1">
                <a:ln>
                  <a:noFill/>
                </a:ln>
                <a:solidFill>
                  <a:prstClr val="black"/>
                </a:solidFill>
                <a:latin typeface="Calibri"/>
              </a:rPr>
              <a:t>Pietropaolo</a:t>
            </a:r>
            <a:r>
              <a:rPr lang="en-US" sz="1400" b="0" i="0" u="none" strike="noStrike" cap="none" spc="0" dirty="0">
                <a:ln>
                  <a:noFill/>
                </a:ln>
                <a:solidFill>
                  <a:prstClr val="black"/>
                </a:solidFill>
                <a:latin typeface="Calibri"/>
              </a:rPr>
              <a:t> (Leader, CERN)</a:t>
            </a:r>
            <a:br>
              <a:rPr lang="en-US" sz="1400" b="0" i="0" u="none" strike="noStrike" cap="none" spc="0" dirty="0">
                <a:ln>
                  <a:noFill/>
                </a:ln>
                <a:solidFill>
                  <a:prstClr val="black"/>
                </a:solidFill>
                <a:latin typeface="Calibri"/>
              </a:rPr>
            </a:br>
            <a:r>
              <a:rPr lang="en-US" sz="1400" b="0" i="0" u="none" strike="noStrike" cap="none" spc="0" dirty="0">
                <a:ln>
                  <a:noFill/>
                </a:ln>
                <a:solidFill>
                  <a:prstClr val="black"/>
                </a:solidFill>
                <a:latin typeface="Calibri"/>
              </a:rPr>
              <a:t>B. Yu (Technical Lead, BNL)</a:t>
            </a:r>
            <a:endParaRPr dirty="0"/>
          </a:p>
          <a:p>
            <a:pPr marL="0" marR="0" lvl="0" indent="0" algn="ctr" defTabSz="457200">
              <a:lnSpc>
                <a:spcPct val="100000"/>
              </a:lnSpc>
              <a:spcBef>
                <a:spcPts val="0"/>
              </a:spcBef>
              <a:spcAft>
                <a:spcPts val="0"/>
              </a:spcAft>
              <a:buClrTx/>
              <a:buSzTx/>
              <a:buFontTx/>
              <a:buNone/>
              <a:defRPr/>
            </a:pPr>
            <a:r>
              <a:rPr lang="en-US" sz="1400" b="0" i="0" u="none" strike="noStrike" cap="none" spc="0" dirty="0">
                <a:ln>
                  <a:noFill/>
                </a:ln>
                <a:solidFill>
                  <a:prstClr val="black"/>
                </a:solidFill>
                <a:latin typeface="Calibri"/>
              </a:rPr>
              <a:t>V. Guarino (HD Engineering Lead, ANL)</a:t>
            </a:r>
            <a:endParaRPr dirty="0"/>
          </a:p>
          <a:p>
            <a:pPr marL="0" marR="0" lvl="0" indent="0" algn="ctr" defTabSz="457200">
              <a:lnSpc>
                <a:spcPct val="100000"/>
              </a:lnSpc>
              <a:spcBef>
                <a:spcPts val="0"/>
              </a:spcBef>
              <a:spcAft>
                <a:spcPts val="0"/>
              </a:spcAft>
              <a:buClrTx/>
              <a:buSzTx/>
              <a:buFontTx/>
              <a:buNone/>
              <a:defRPr/>
            </a:pPr>
            <a:r>
              <a:rPr lang="en-US" sz="1400" b="0" i="0" u="none" strike="noStrike" cap="none" spc="0" dirty="0">
                <a:ln>
                  <a:noFill/>
                </a:ln>
                <a:solidFill>
                  <a:prstClr val="black"/>
                </a:solidFill>
                <a:latin typeface="Calibri"/>
              </a:rPr>
              <a:t>D. </a:t>
            </a:r>
            <a:r>
              <a:rPr lang="en-US" sz="1400" b="0" i="0" u="none" strike="noStrike" cap="none" spc="0" dirty="0" err="1">
                <a:ln>
                  <a:noFill/>
                </a:ln>
                <a:solidFill>
                  <a:prstClr val="black"/>
                </a:solidFill>
                <a:latin typeface="Calibri"/>
              </a:rPr>
              <a:t>Mladenov</a:t>
            </a:r>
            <a:r>
              <a:rPr lang="en-US" sz="1400" b="0" i="0" u="none" strike="noStrike" cap="none" spc="0" dirty="0">
                <a:ln>
                  <a:noFill/>
                </a:ln>
                <a:solidFill>
                  <a:prstClr val="black"/>
                </a:solidFill>
                <a:latin typeface="Calibri"/>
              </a:rPr>
              <a:t> (VD Engineering Lead, CERN) </a:t>
            </a:r>
            <a:endParaRPr dirty="0"/>
          </a:p>
        </p:txBody>
      </p:sp>
      <p:sp>
        <p:nvSpPr>
          <p:cNvPr id="16" name="TextBox 19">
            <a:extLst>
              <a:ext uri="{FF2B5EF4-FFF2-40B4-BE49-F238E27FC236}">
                <a16:creationId xmlns:a16="http://schemas.microsoft.com/office/drawing/2014/main" id="{1F1F2E71-A9EA-AA45-A5F4-71A41068D6A8}"/>
              </a:ext>
            </a:extLst>
          </p:cNvPr>
          <p:cNvSpPr>
            <a:spLocks/>
          </p:cNvSpPr>
          <p:nvPr/>
        </p:nvSpPr>
        <p:spPr bwMode="auto">
          <a:xfrm>
            <a:off x="5293447" y="5186827"/>
            <a:ext cx="3068148" cy="928122"/>
          </a:xfrm>
          <a:prstGeom prst="rect">
            <a:avLst/>
          </a:prstGeom>
          <a:noFill/>
          <a:ln w="19050">
            <a:solidFill>
              <a:schemeClr val="accent1"/>
            </a:solidFill>
          </a:ln>
        </p:spPr>
        <p:txBody>
          <a:bodyPr wrap="square" rtlCol="0">
            <a:noAutofit/>
          </a:bodyPr>
          <a:lstStyle/>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WG6: HV Distribution</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F. Pietropaolo (CERN)</a:t>
            </a:r>
            <a:endParaRPr/>
          </a:p>
          <a:p>
            <a:pPr marL="0" marR="0" lvl="0" indent="0" algn="ctr" defTabSz="457200">
              <a:lnSpc>
                <a:spcPct val="100000"/>
              </a:lnSpc>
              <a:spcBef>
                <a:spcPts val="0"/>
              </a:spcBef>
              <a:spcAft>
                <a:spcPts val="0"/>
              </a:spcAft>
              <a:buClrTx/>
              <a:buSzTx/>
              <a:buFontTx/>
              <a:buNone/>
              <a:defRPr/>
            </a:pPr>
            <a:r>
              <a:rPr lang="en-US" sz="1400" b="0" i="0" u="none" strike="noStrike" cap="none" spc="0">
                <a:ln>
                  <a:noFill/>
                </a:ln>
                <a:solidFill>
                  <a:prstClr val="black"/>
                </a:solidFill>
                <a:latin typeface="Calibri"/>
              </a:rPr>
              <a:t>S. Lockwitz (FNAL)</a:t>
            </a:r>
          </a:p>
          <a:p>
            <a:pPr marL="0" marR="0" lvl="0" indent="0" algn="ctr" defTabSz="457200">
              <a:lnSpc>
                <a:spcPct val="100000"/>
              </a:lnSpc>
              <a:spcBef>
                <a:spcPts val="0"/>
              </a:spcBef>
              <a:spcAft>
                <a:spcPts val="0"/>
              </a:spcAft>
              <a:buClrTx/>
              <a:buSzTx/>
              <a:buFontTx/>
              <a:buNone/>
              <a:defRPr/>
            </a:pPr>
            <a:r>
              <a:rPr lang="en-US" sz="1400" b="0" i="1" u="none" strike="noStrike" cap="none" spc="0">
                <a:ln>
                  <a:noFill/>
                </a:ln>
                <a:solidFill>
                  <a:prstClr val="black"/>
                </a:solidFill>
                <a:latin typeface="Calibri"/>
              </a:rPr>
              <a:t>IN2P3-Grenoble (under discussion)</a:t>
            </a:r>
            <a:endParaRPr i="1"/>
          </a:p>
        </p:txBody>
      </p:sp>
      <p:cxnSp>
        <p:nvCxnSpPr>
          <p:cNvPr id="17" name="Straight Connector 21">
            <a:extLst>
              <a:ext uri="{FF2B5EF4-FFF2-40B4-BE49-F238E27FC236}">
                <a16:creationId xmlns:a16="http://schemas.microsoft.com/office/drawing/2014/main" id="{BB574AC7-5A42-F043-B1C5-432173B2EF59}"/>
              </a:ext>
            </a:extLst>
          </p:cNvPr>
          <p:cNvCxnSpPr>
            <a:cxnSpLocks/>
          </p:cNvCxnSpPr>
          <p:nvPr/>
        </p:nvCxnSpPr>
        <p:spPr bwMode="auto">
          <a:xfrm flipV="1">
            <a:off x="3928824" y="2918995"/>
            <a:ext cx="1369688" cy="1"/>
          </a:xfrm>
          <a:prstGeom prst="line">
            <a:avLst/>
          </a:prstGeom>
        </p:spPr>
        <p:style>
          <a:lnRef idx="2">
            <a:schemeClr val="accent1"/>
          </a:lnRef>
          <a:fillRef idx="0">
            <a:schemeClr val="accent1"/>
          </a:fillRef>
          <a:effectRef idx="1">
            <a:schemeClr val="accent1"/>
          </a:effectRef>
          <a:fontRef idx="minor">
            <a:schemeClr val="tx1"/>
          </a:fontRef>
        </p:style>
      </p:cxnSp>
      <p:cxnSp>
        <p:nvCxnSpPr>
          <p:cNvPr id="18" name="Straight Connector 22">
            <a:extLst>
              <a:ext uri="{FF2B5EF4-FFF2-40B4-BE49-F238E27FC236}">
                <a16:creationId xmlns:a16="http://schemas.microsoft.com/office/drawing/2014/main" id="{EC7BCC4C-AAE2-2742-945F-3EC5224D9444}"/>
              </a:ext>
            </a:extLst>
          </p:cNvPr>
          <p:cNvCxnSpPr>
            <a:cxnSpLocks/>
          </p:cNvCxnSpPr>
          <p:nvPr/>
        </p:nvCxnSpPr>
        <p:spPr bwMode="auto">
          <a:xfrm>
            <a:off x="3933888" y="4250032"/>
            <a:ext cx="1359560"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19" name="Straight Connector 23">
            <a:extLst>
              <a:ext uri="{FF2B5EF4-FFF2-40B4-BE49-F238E27FC236}">
                <a16:creationId xmlns:a16="http://schemas.microsoft.com/office/drawing/2014/main" id="{194B4FB6-7689-294A-A53C-655A5EEC66D8}"/>
              </a:ext>
            </a:extLst>
          </p:cNvPr>
          <p:cNvCxnSpPr>
            <a:cxnSpLocks/>
            <a:stCxn id="15" idx="2"/>
          </p:cNvCxnSpPr>
          <p:nvPr/>
        </p:nvCxnSpPr>
        <p:spPr bwMode="auto">
          <a:xfrm rot="5399978">
            <a:off x="2851765" y="3875015"/>
            <a:ext cx="355174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0" name="Straight Connector 22">
            <a:extLst>
              <a:ext uri="{FF2B5EF4-FFF2-40B4-BE49-F238E27FC236}">
                <a16:creationId xmlns:a16="http://schemas.microsoft.com/office/drawing/2014/main" id="{BF767D5D-9BAB-6C4D-B523-23210677B872}"/>
              </a:ext>
            </a:extLst>
          </p:cNvPr>
          <p:cNvCxnSpPr>
            <a:cxnSpLocks/>
          </p:cNvCxnSpPr>
          <p:nvPr/>
        </p:nvCxnSpPr>
        <p:spPr bwMode="auto">
          <a:xfrm>
            <a:off x="3933887" y="5650889"/>
            <a:ext cx="1359559" cy="0"/>
          </a:xfrm>
          <a:prstGeom prst="line">
            <a:avLst/>
          </a:prstGeom>
        </p:spPr>
        <p:style>
          <a:lnRef idx="2">
            <a:schemeClr val="accent1"/>
          </a:lnRef>
          <a:fillRef idx="0">
            <a:schemeClr val="accent1"/>
          </a:fillRef>
          <a:effectRef idx="1">
            <a:schemeClr val="accent1"/>
          </a:effectRef>
          <a:fontRef idx="minor">
            <a:schemeClr val="tx1"/>
          </a:fontRef>
        </p:style>
      </p:cxnSp>
      <p:pic>
        <p:nvPicPr>
          <p:cNvPr id="21" name="Picture 20">
            <a:extLst>
              <a:ext uri="{FF2B5EF4-FFF2-40B4-BE49-F238E27FC236}">
                <a16:creationId xmlns:a16="http://schemas.microsoft.com/office/drawing/2014/main" id="{FE9E8FE7-5B2E-B547-99D9-A0C69F8FE84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81690" y="248715"/>
            <a:ext cx="802360" cy="422295"/>
          </a:xfrm>
          <a:prstGeom prst="rect">
            <a:avLst/>
          </a:prstGeom>
        </p:spPr>
      </p:pic>
      <p:pic>
        <p:nvPicPr>
          <p:cNvPr id="22" name="Picture 21">
            <a:extLst>
              <a:ext uri="{FF2B5EF4-FFF2-40B4-BE49-F238E27FC236}">
                <a16:creationId xmlns:a16="http://schemas.microsoft.com/office/drawing/2014/main" id="{0B3C6C30-37D9-9749-B8AC-8804DF5364E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55733" y="246035"/>
            <a:ext cx="707951" cy="437675"/>
          </a:xfrm>
          <a:prstGeom prst="rect">
            <a:avLst/>
          </a:prstGeom>
        </p:spPr>
      </p:pic>
      <p:pic>
        <p:nvPicPr>
          <p:cNvPr id="23" name="Picture 22">
            <a:extLst>
              <a:ext uri="{FF2B5EF4-FFF2-40B4-BE49-F238E27FC236}">
                <a16:creationId xmlns:a16="http://schemas.microsoft.com/office/drawing/2014/main" id="{3AC403B1-0CD3-B74C-BF96-64E6213B610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H="1">
            <a:off x="7601174" y="243183"/>
            <a:ext cx="437435" cy="440527"/>
          </a:xfrm>
          <a:prstGeom prst="rect">
            <a:avLst/>
          </a:prstGeom>
        </p:spPr>
      </p:pic>
    </p:spTree>
    <p:extLst>
      <p:ext uri="{BB962C8B-B14F-4D97-AF65-F5344CB8AC3E}">
        <p14:creationId xmlns:p14="http://schemas.microsoft.com/office/powerpoint/2010/main" val="2042074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p:nvPr/>
        </p:nvSpPr>
        <p:spPr>
          <a:xfrm>
            <a:off x="453960" y="273472"/>
            <a:ext cx="8292600" cy="548400"/>
          </a:xfrm>
          <a:prstGeom prst="rect">
            <a:avLst/>
          </a:prstGeom>
          <a:noFill/>
          <a:ln>
            <a:noFill/>
          </a:ln>
        </p:spPr>
        <p:txBody>
          <a:bodyPr spcFirstLastPara="1" wrap="square" lIns="0" tIns="0" rIns="0" bIns="0" anchor="t" anchorCtr="0">
            <a:noAutofit/>
          </a:bodyPr>
          <a:lstStyle/>
          <a:p>
            <a:r>
              <a:rPr lang="en-GB" sz="2400" b="1" dirty="0">
                <a:solidFill>
                  <a:srgbClr val="E95125"/>
                </a:solidFill>
                <a:latin typeface="Helvetica Neue"/>
                <a:sym typeface="Helvetica Neue"/>
              </a:rPr>
              <a:t>HVS </a:t>
            </a:r>
            <a:r>
              <a:rPr lang="en-GB" sz="2400" b="1">
                <a:solidFill>
                  <a:srgbClr val="E95125"/>
                </a:solidFill>
                <a:latin typeface="Helvetica Neue"/>
                <a:sym typeface="Helvetica Neue"/>
              </a:rPr>
              <a:t>consortium Institutional </a:t>
            </a:r>
            <a:r>
              <a:rPr lang="en-GB" sz="2400" b="1" dirty="0">
                <a:solidFill>
                  <a:srgbClr val="E95125"/>
                </a:solidFill>
                <a:latin typeface="Helvetica Neue"/>
                <a:sym typeface="Helvetica Neue"/>
              </a:rPr>
              <a:t>commitments</a:t>
            </a:r>
            <a:br>
              <a:rPr lang="en-GB" sz="1800" b="1" i="0" u="none" strike="noStrike" cap="none" dirty="0">
                <a:solidFill>
                  <a:srgbClr val="E95125"/>
                </a:solidFill>
              </a:rPr>
            </a:br>
            <a:endParaRPr sz="2200" b="1"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15</a:t>
            </a:fld>
            <a:endParaRPr sz="1200" b="0" i="0" u="none" strike="noStrike" cap="none">
              <a:solidFill>
                <a:srgbClr val="E95125"/>
              </a:solidFill>
              <a:latin typeface="Times New Roman"/>
              <a:ea typeface="Times New Roman"/>
              <a:cs typeface="Times New Roman"/>
              <a:sym typeface="Times New Roman"/>
            </a:endParaRPr>
          </a:p>
        </p:txBody>
      </p:sp>
      <p:sp>
        <p:nvSpPr>
          <p:cNvPr id="9" name="Content Placeholder 2">
            <a:extLst>
              <a:ext uri="{FF2B5EF4-FFF2-40B4-BE49-F238E27FC236}">
                <a16:creationId xmlns:a16="http://schemas.microsoft.com/office/drawing/2014/main" id="{E3F727D7-0DF9-4B56-96B0-2992A2E666A0}"/>
              </a:ext>
            </a:extLst>
          </p:cNvPr>
          <p:cNvSpPr txBox="1">
            <a:spLocks/>
          </p:cNvSpPr>
          <p:nvPr/>
        </p:nvSpPr>
        <p:spPr>
          <a:xfrm>
            <a:off x="437283" y="1029384"/>
            <a:ext cx="8164647" cy="497718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endParaRPr lang="en-US" sz="1800" dirty="0"/>
          </a:p>
        </p:txBody>
      </p:sp>
      <p:graphicFrame>
        <p:nvGraphicFramePr>
          <p:cNvPr id="7" name="Table 9">
            <a:extLst>
              <a:ext uri="{FF2B5EF4-FFF2-40B4-BE49-F238E27FC236}">
                <a16:creationId xmlns:a16="http://schemas.microsoft.com/office/drawing/2014/main" id="{8E3D7CA6-2603-7F45-AF8A-DB17A1DBCFAF}"/>
              </a:ext>
            </a:extLst>
          </p:cNvPr>
          <p:cNvGraphicFramePr>
            <a:graphicFrameLocks noGrp="1"/>
          </p:cNvGraphicFramePr>
          <p:nvPr>
            <p:extLst>
              <p:ext uri="{D42A27DB-BD31-4B8C-83A1-F6EECF244321}">
                <p14:modId xmlns:p14="http://schemas.microsoft.com/office/powerpoint/2010/main" val="1762538316"/>
              </p:ext>
            </p:extLst>
          </p:nvPr>
        </p:nvGraphicFramePr>
        <p:xfrm>
          <a:off x="453960" y="692982"/>
          <a:ext cx="8457357" cy="5649988"/>
        </p:xfrm>
        <a:graphic>
          <a:graphicData uri="http://schemas.openxmlformats.org/drawingml/2006/table">
            <a:tbl>
              <a:tblPr firstRow="1" bandRow="1"/>
              <a:tblGrid>
                <a:gridCol w="3240360">
                  <a:extLst>
                    <a:ext uri="{9D8B030D-6E8A-4147-A177-3AD203B41FA5}">
                      <a16:colId xmlns:a16="http://schemas.microsoft.com/office/drawing/2014/main" val="20000"/>
                    </a:ext>
                  </a:extLst>
                </a:gridCol>
                <a:gridCol w="5216997">
                  <a:extLst>
                    <a:ext uri="{9D8B030D-6E8A-4147-A177-3AD203B41FA5}">
                      <a16:colId xmlns:a16="http://schemas.microsoft.com/office/drawing/2014/main" val="20001"/>
                    </a:ext>
                  </a:extLst>
                </a:gridCol>
              </a:tblGrid>
              <a:tr h="387607">
                <a:tc>
                  <a:txBody>
                    <a:bodyPr/>
                    <a:lstStyle/>
                    <a:p>
                      <a:pPr>
                        <a:defRPr/>
                      </a:pPr>
                      <a:r>
                        <a:rPr lang="en-US" sz="1300" dirty="0"/>
                        <a:t>Institutions</a:t>
                      </a:r>
                      <a:endParaRPr sz="1300" dirty="0"/>
                    </a:p>
                  </a:txBody>
                  <a:tcPr/>
                </a:tc>
                <a:tc>
                  <a:txBody>
                    <a:bodyPr/>
                    <a:lstStyle/>
                    <a:p>
                      <a:pPr>
                        <a:defRPr/>
                      </a:pPr>
                      <a:r>
                        <a:rPr lang="en-US" sz="1300" dirty="0"/>
                        <a:t>Deliverables</a:t>
                      </a:r>
                      <a:endParaRPr sz="1300" dirty="0"/>
                    </a:p>
                  </a:txBody>
                  <a:tcPr/>
                </a:tc>
                <a:extLst>
                  <a:ext uri="{0D108BD9-81ED-4DB2-BD59-A6C34878D82A}">
                    <a16:rowId xmlns:a16="http://schemas.microsoft.com/office/drawing/2014/main" val="10000"/>
                  </a:ext>
                </a:extLst>
              </a:tr>
              <a:tr h="455763">
                <a:tc>
                  <a:txBody>
                    <a:bodyPr/>
                    <a:lstStyle/>
                    <a:p>
                      <a:pPr>
                        <a:defRPr/>
                      </a:pPr>
                      <a:r>
                        <a:rPr lang="en-US" sz="1300"/>
                        <a:t>Argonne National Lab (ANL)</a:t>
                      </a:r>
                      <a:endParaRPr sz="1300"/>
                    </a:p>
                  </a:txBody>
                  <a:tcPr/>
                </a:tc>
                <a:tc>
                  <a:txBody>
                    <a:bodyPr/>
                    <a:lstStyle/>
                    <a:p>
                      <a:pPr>
                        <a:defRPr/>
                      </a:pPr>
                      <a:r>
                        <a:rPr lang="en-US" sz="1300" b="1" dirty="0"/>
                        <a:t>HD: </a:t>
                      </a:r>
                      <a:r>
                        <a:rPr lang="en-US" sz="1300" dirty="0"/>
                        <a:t>System design &amp; analysis, CPA production and installation;  </a:t>
                      </a:r>
                      <a:r>
                        <a:rPr lang="en-US" sz="1300" b="1" i="0" u="none" strike="noStrike" cap="none" spc="0" dirty="0">
                          <a:solidFill>
                            <a:schemeClr val="tx1"/>
                          </a:solidFill>
                          <a:latin typeface="+mn-lt"/>
                          <a:ea typeface="+mn-ea"/>
                          <a:cs typeface="+mn-cs"/>
                        </a:rPr>
                        <a:t>HD &amp;</a:t>
                      </a:r>
                      <a:r>
                        <a:rPr lang="en-US" sz="1300" b="1" i="0" u="none" strike="noStrike" cap="none" spc="0" dirty="0">
                          <a:solidFill>
                            <a:srgbClr val="FF0000"/>
                          </a:solidFill>
                          <a:latin typeface="+mn-lt"/>
                          <a:ea typeface="+mn-ea"/>
                          <a:cs typeface="+mn-cs"/>
                        </a:rPr>
                        <a:t> VD: </a:t>
                      </a:r>
                      <a:r>
                        <a:rPr lang="en-US" sz="1300" b="0" i="0" u="none" strike="noStrike" cap="none" spc="0" dirty="0">
                          <a:solidFill>
                            <a:srgbClr val="FF0000"/>
                          </a:solidFill>
                          <a:latin typeface="+mn-lt"/>
                          <a:ea typeface="+mn-ea"/>
                          <a:cs typeface="+mn-cs"/>
                        </a:rPr>
                        <a:t>QA/QC </a:t>
                      </a:r>
                      <a:endParaRPr sz="1300" dirty="0">
                        <a:solidFill>
                          <a:srgbClr val="FF0000"/>
                        </a:solidFill>
                      </a:endParaRPr>
                    </a:p>
                  </a:txBody>
                  <a:tcPr/>
                </a:tc>
                <a:extLst>
                  <a:ext uri="{0D108BD9-81ED-4DB2-BD59-A6C34878D82A}">
                    <a16:rowId xmlns:a16="http://schemas.microsoft.com/office/drawing/2014/main" val="10001"/>
                  </a:ext>
                </a:extLst>
              </a:tr>
              <a:tr h="455763">
                <a:tc>
                  <a:txBody>
                    <a:bodyPr/>
                    <a:lstStyle/>
                    <a:p>
                      <a:pPr>
                        <a:defRPr/>
                      </a:pPr>
                      <a:r>
                        <a:rPr lang="en-US" sz="1300"/>
                        <a:t>Brookhaven National Lab (BNL)</a:t>
                      </a:r>
                      <a:endParaRPr sz="1300"/>
                    </a:p>
                  </a:txBody>
                  <a:tcPr/>
                </a:tc>
                <a:tc>
                  <a:txBody>
                    <a:bodyPr/>
                    <a:lstStyle/>
                    <a:p>
                      <a:pPr>
                        <a:defRPr/>
                      </a:pPr>
                      <a:r>
                        <a:rPr lang="en-US" sz="1300" b="1" i="0" u="none" strike="noStrike" cap="none" spc="0" dirty="0">
                          <a:solidFill>
                            <a:schemeClr val="tx1"/>
                          </a:solidFill>
                          <a:latin typeface="+mn-lt"/>
                          <a:ea typeface="+mn-ea"/>
                          <a:cs typeface="+mn-cs"/>
                        </a:rPr>
                        <a:t>HD &amp; </a:t>
                      </a:r>
                      <a:r>
                        <a:rPr lang="en-US" sz="1300" b="1" i="0" u="none" strike="noStrike" cap="none" spc="0" dirty="0">
                          <a:solidFill>
                            <a:srgbClr val="FF0000"/>
                          </a:solidFill>
                          <a:latin typeface="+mn-lt"/>
                          <a:ea typeface="+mn-ea"/>
                          <a:cs typeface="+mn-cs"/>
                        </a:rPr>
                        <a:t>VD: </a:t>
                      </a:r>
                      <a:r>
                        <a:rPr lang="en-US" sz="1300" dirty="0">
                          <a:solidFill>
                            <a:srgbClr val="FF0000"/>
                          </a:solidFill>
                        </a:rPr>
                        <a:t>System design &amp; analysis, project management, interfaces, cold cameras </a:t>
                      </a:r>
                      <a:endParaRPr sz="1300" dirty="0">
                        <a:solidFill>
                          <a:srgbClr val="FF0000"/>
                        </a:solidFill>
                      </a:endParaRPr>
                    </a:p>
                  </a:txBody>
                  <a:tcPr/>
                </a:tc>
                <a:extLst>
                  <a:ext uri="{0D108BD9-81ED-4DB2-BD59-A6C34878D82A}">
                    <a16:rowId xmlns:a16="http://schemas.microsoft.com/office/drawing/2014/main" val="10002"/>
                  </a:ext>
                </a:extLst>
              </a:tr>
              <a:tr h="640916">
                <a:tc>
                  <a:txBody>
                    <a:bodyPr/>
                    <a:lstStyle/>
                    <a:p>
                      <a:pPr>
                        <a:defRPr/>
                      </a:pPr>
                      <a:r>
                        <a:rPr lang="en-US" sz="1300"/>
                        <a:t>CERN</a:t>
                      </a:r>
                      <a:endParaRPr sz="1300"/>
                    </a:p>
                  </a:txBody>
                  <a:tcPr/>
                </a:tc>
                <a:tc>
                  <a:txBody>
                    <a:bodyPr/>
                    <a:lstStyle/>
                    <a:p>
                      <a:pPr>
                        <a:defRPr/>
                      </a:pPr>
                      <a:r>
                        <a:rPr lang="en-US" sz="1300" b="1" i="0" u="none" strike="noStrike" cap="none" spc="0" dirty="0">
                          <a:solidFill>
                            <a:schemeClr val="tx1"/>
                          </a:solidFill>
                          <a:latin typeface="+mn-lt"/>
                          <a:ea typeface="+mn-ea"/>
                          <a:cs typeface="+mn-cs"/>
                        </a:rPr>
                        <a:t>HD &amp; </a:t>
                      </a:r>
                      <a:r>
                        <a:rPr lang="en-US" sz="1300" b="1" i="0" u="none" strike="noStrike" cap="none" spc="0" dirty="0">
                          <a:solidFill>
                            <a:srgbClr val="FF0000"/>
                          </a:solidFill>
                          <a:latin typeface="+mn-lt"/>
                          <a:ea typeface="+mn-ea"/>
                          <a:cs typeface="+mn-cs"/>
                        </a:rPr>
                        <a:t>VD: </a:t>
                      </a:r>
                      <a:r>
                        <a:rPr lang="en-US" sz="1300" dirty="0">
                          <a:solidFill>
                            <a:srgbClr val="FF0000"/>
                          </a:solidFill>
                        </a:rPr>
                        <a:t>System design, HV R&amp;D, HV distribution system, Components procurements (FC, CPA, HV), </a:t>
                      </a:r>
                      <a:r>
                        <a:rPr lang="en-US" sz="1300" dirty="0" err="1">
                          <a:solidFill>
                            <a:srgbClr val="FF0000"/>
                          </a:solidFill>
                        </a:rPr>
                        <a:t>ProtoDUNE</a:t>
                      </a:r>
                      <a:r>
                        <a:rPr lang="en-US" sz="1300" dirty="0">
                          <a:solidFill>
                            <a:srgbClr val="FF0000"/>
                          </a:solidFill>
                        </a:rPr>
                        <a:t> installation &amp; operation</a:t>
                      </a:r>
                      <a:endParaRPr sz="1300" dirty="0">
                        <a:solidFill>
                          <a:srgbClr val="FF0000"/>
                        </a:solidFill>
                      </a:endParaRPr>
                    </a:p>
                  </a:txBody>
                  <a:tcPr/>
                </a:tc>
                <a:extLst>
                  <a:ext uri="{0D108BD9-81ED-4DB2-BD59-A6C34878D82A}">
                    <a16:rowId xmlns:a16="http://schemas.microsoft.com/office/drawing/2014/main" val="10003"/>
                  </a:ext>
                </a:extLst>
              </a:tr>
              <a:tr h="455763">
                <a:tc>
                  <a:txBody>
                    <a:bodyPr/>
                    <a:lstStyle/>
                    <a:p>
                      <a:pPr>
                        <a:defRPr/>
                      </a:pPr>
                      <a:r>
                        <a:rPr lang="en-US" sz="1300"/>
                        <a:t>Fermi National Accelerator Lab (FNAL)</a:t>
                      </a:r>
                      <a:endParaRPr sz="1300"/>
                    </a:p>
                  </a:txBody>
                  <a:tcPr/>
                </a:tc>
                <a:tc>
                  <a:txBody>
                    <a:bodyPr/>
                    <a:lstStyle/>
                    <a:p>
                      <a:pPr>
                        <a:defRPr/>
                      </a:pPr>
                      <a:r>
                        <a:rPr lang="en-US" sz="1300" b="1" i="0" u="none" strike="noStrike" cap="none" spc="0" dirty="0">
                          <a:solidFill>
                            <a:schemeClr val="tx1"/>
                          </a:solidFill>
                          <a:latin typeface="+mn-lt"/>
                          <a:ea typeface="+mn-ea"/>
                          <a:cs typeface="+mn-cs"/>
                        </a:rPr>
                        <a:t>HD </a:t>
                      </a:r>
                      <a:r>
                        <a:rPr lang="en-US" sz="1300" b="1" i="0" u="none" strike="noStrike" cap="none" spc="0" dirty="0">
                          <a:solidFill>
                            <a:srgbClr val="FF0000"/>
                          </a:solidFill>
                          <a:latin typeface="+mn-lt"/>
                          <a:ea typeface="+mn-ea"/>
                          <a:cs typeface="+mn-cs"/>
                        </a:rPr>
                        <a:t>&amp; VD: </a:t>
                      </a:r>
                      <a:r>
                        <a:rPr lang="en-US" sz="1300" dirty="0">
                          <a:solidFill>
                            <a:srgbClr val="FF0000"/>
                          </a:solidFill>
                        </a:rPr>
                        <a:t>HV R&amp;D, HV distribution system installation and monitoring</a:t>
                      </a:r>
                      <a:endParaRPr sz="1300" dirty="0">
                        <a:solidFill>
                          <a:srgbClr val="FF0000"/>
                        </a:solidFill>
                      </a:endParaRPr>
                    </a:p>
                  </a:txBody>
                  <a:tcPr/>
                </a:tc>
                <a:extLst>
                  <a:ext uri="{0D108BD9-81ED-4DB2-BD59-A6C34878D82A}">
                    <a16:rowId xmlns:a16="http://schemas.microsoft.com/office/drawing/2014/main" val="10004"/>
                  </a:ext>
                </a:extLst>
              </a:tr>
              <a:tr h="455763">
                <a:tc>
                  <a:txBody>
                    <a:bodyPr/>
                    <a:lstStyle/>
                    <a:p>
                      <a:pPr>
                        <a:defRPr/>
                      </a:pPr>
                      <a:r>
                        <a:rPr lang="en-US" sz="1300" dirty="0"/>
                        <a:t>Kansas State Univ. (KSU)</a:t>
                      </a:r>
                      <a:endParaRPr sz="1300" dirty="0"/>
                    </a:p>
                    <a:p>
                      <a:pPr>
                        <a:defRPr/>
                      </a:pPr>
                      <a:endParaRPr sz="1300" dirty="0"/>
                    </a:p>
                  </a:txBody>
                  <a:tcPr/>
                </a:tc>
                <a:tc>
                  <a:txBody>
                    <a:bodyPr/>
                    <a:lstStyle/>
                    <a:p>
                      <a:pPr>
                        <a:defRPr/>
                      </a:pPr>
                      <a:r>
                        <a:rPr lang="en-US" sz="1300" b="1" i="0" u="none" strike="noStrike" cap="none" spc="0" dirty="0">
                          <a:solidFill>
                            <a:schemeClr val="tx1"/>
                          </a:solidFill>
                          <a:latin typeface="+mn-lt"/>
                          <a:ea typeface="+mn-ea"/>
                          <a:cs typeface="+mn-cs"/>
                        </a:rPr>
                        <a:t>HD: </a:t>
                      </a:r>
                      <a:r>
                        <a:rPr lang="en-US" sz="1300" dirty="0"/>
                        <a:t>HV bus &amp; interconnects, GP monitoring system</a:t>
                      </a:r>
                      <a:endParaRPr sz="1300" dirty="0"/>
                    </a:p>
                  </a:txBody>
                  <a:tcPr/>
                </a:tc>
                <a:extLst>
                  <a:ext uri="{0D108BD9-81ED-4DB2-BD59-A6C34878D82A}">
                    <a16:rowId xmlns:a16="http://schemas.microsoft.com/office/drawing/2014/main" val="10005"/>
                  </a:ext>
                </a:extLst>
              </a:tr>
              <a:tr h="387607">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300" dirty="0"/>
                        <a:t>IJCLAB (France)</a:t>
                      </a:r>
                    </a:p>
                  </a:txBody>
                  <a:tcPr/>
                </a:tc>
                <a:tc>
                  <a:txBody>
                    <a:bodyPr/>
                    <a:lstStyle/>
                    <a:p>
                      <a:pPr>
                        <a:defRPr/>
                      </a:pPr>
                      <a:r>
                        <a:rPr lang="en-US" sz="1300" b="1" i="0" u="none" strike="noStrike" cap="none" spc="0" dirty="0">
                          <a:solidFill>
                            <a:srgbClr val="FF0000"/>
                          </a:solidFill>
                          <a:latin typeface="+mn-lt"/>
                          <a:ea typeface="+mn-ea"/>
                          <a:cs typeface="+mn-cs"/>
                        </a:rPr>
                        <a:t>VD: </a:t>
                      </a:r>
                      <a:r>
                        <a:rPr lang="en-US" sz="1300" b="0" i="0" u="none" strike="noStrike" cap="none" spc="0" dirty="0">
                          <a:solidFill>
                            <a:srgbClr val="FF0000"/>
                          </a:solidFill>
                          <a:latin typeface="+mn-lt"/>
                          <a:ea typeface="+mn-ea"/>
                          <a:cs typeface="+mn-cs"/>
                        </a:rPr>
                        <a:t>Cathode design,  construction, assembly and tests</a:t>
                      </a:r>
                    </a:p>
                  </a:txBody>
                  <a:tcPr/>
                </a:tc>
                <a:extLst>
                  <a:ext uri="{0D108BD9-81ED-4DB2-BD59-A6C34878D82A}">
                    <a16:rowId xmlns:a16="http://schemas.microsoft.com/office/drawing/2014/main" val="3470533124"/>
                  </a:ext>
                </a:extLst>
              </a:tr>
              <a:tr h="455763">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300" b="0" i="1" u="none" strike="noStrike" cap="none" spc="0" dirty="0">
                          <a:ln>
                            <a:noFill/>
                          </a:ln>
                          <a:solidFill>
                            <a:prstClr val="black"/>
                          </a:solidFill>
                          <a:latin typeface="+mn-lt"/>
                          <a:ea typeface="+mn-ea"/>
                          <a:cs typeface="+mn-cs"/>
                        </a:rPr>
                        <a:t>IN2P3-Grenoble (under discussion)</a:t>
                      </a:r>
                    </a:p>
                    <a:p>
                      <a:pPr>
                        <a:defRPr/>
                      </a:pPr>
                      <a:endParaRPr lang="fr-FR" sz="1300" dirty="0">
                        <a:latin typeface="Arial"/>
                        <a:ea typeface="Arial"/>
                        <a:cs typeface="Arial"/>
                      </a:endParaRPr>
                    </a:p>
                  </a:txBody>
                  <a:tcPr/>
                </a:tc>
                <a:tc>
                  <a:txBody>
                    <a:bodyPr/>
                    <a:lstStyle/>
                    <a:p>
                      <a:pPr marL="0" marR="0" lvl="0" indent="0" algn="l" defTabSz="457200" eaLnBrk="1" fontAlgn="auto" latinLnBrk="0" hangingPunct="1">
                        <a:lnSpc>
                          <a:spcPct val="100000"/>
                        </a:lnSpc>
                        <a:spcBef>
                          <a:spcPts val="0"/>
                        </a:spcBef>
                        <a:spcAft>
                          <a:spcPts val="0"/>
                        </a:spcAft>
                        <a:buClrTx/>
                        <a:buSzTx/>
                        <a:buFontTx/>
                        <a:buNone/>
                        <a:tabLst/>
                        <a:defRPr/>
                      </a:pPr>
                      <a:r>
                        <a:rPr lang="en-US" sz="1300" b="1" i="0" u="none" strike="noStrike" cap="none" spc="0" dirty="0">
                          <a:solidFill>
                            <a:srgbClr val="FF0000"/>
                          </a:solidFill>
                          <a:latin typeface="+mn-lt"/>
                          <a:ea typeface="+mn-ea"/>
                          <a:cs typeface="+mn-cs"/>
                        </a:rPr>
                        <a:t>VD: </a:t>
                      </a:r>
                      <a:r>
                        <a:rPr lang="en-US" sz="1300" b="0" i="0" u="none" strike="noStrike" cap="none" spc="0" dirty="0">
                          <a:solidFill>
                            <a:srgbClr val="FF0000"/>
                          </a:solidFill>
                          <a:latin typeface="+mn-lt"/>
                          <a:ea typeface="+mn-ea"/>
                          <a:cs typeface="+mn-cs"/>
                        </a:rPr>
                        <a:t>HV distribution system R&amp;D</a:t>
                      </a:r>
                      <a:endParaRPr lang="en-US" sz="1300" dirty="0">
                        <a:solidFill>
                          <a:srgbClr val="FF0000"/>
                        </a:solidFill>
                      </a:endParaRPr>
                    </a:p>
                    <a:p>
                      <a:pPr>
                        <a:defRPr/>
                      </a:pPr>
                      <a:endParaRPr sz="1300" dirty="0"/>
                    </a:p>
                  </a:txBody>
                  <a:tcPr/>
                </a:tc>
                <a:extLst>
                  <a:ext uri="{0D108BD9-81ED-4DB2-BD59-A6C34878D82A}">
                    <a16:rowId xmlns:a16="http://schemas.microsoft.com/office/drawing/2014/main" val="3089997032"/>
                  </a:ext>
                </a:extLst>
              </a:tr>
              <a:tr h="455763">
                <a:tc>
                  <a:txBody>
                    <a:bodyPr/>
                    <a:lstStyle/>
                    <a:p>
                      <a:pPr>
                        <a:defRPr/>
                      </a:pPr>
                      <a:r>
                        <a:rPr lang="en-US" sz="1300"/>
                        <a:t>Louisiana State Univ. (LSU)</a:t>
                      </a:r>
                      <a:endParaRPr sz="1300"/>
                    </a:p>
                  </a:txBody>
                  <a:tcPr/>
                </a:tc>
                <a:tc>
                  <a:txBody>
                    <a:bodyPr/>
                    <a:lstStyle/>
                    <a:p>
                      <a:pPr>
                        <a:defRPr/>
                      </a:pPr>
                      <a:r>
                        <a:rPr lang="en-US" sz="1300" b="1" i="0" u="none" strike="noStrike" cap="none" spc="0" dirty="0">
                          <a:solidFill>
                            <a:schemeClr val="tx1"/>
                          </a:solidFill>
                          <a:latin typeface="+mn-lt"/>
                          <a:ea typeface="+mn-ea"/>
                          <a:cs typeface="+mn-cs"/>
                        </a:rPr>
                        <a:t>HD: </a:t>
                      </a:r>
                      <a:r>
                        <a:rPr lang="en-US" sz="1300" dirty="0"/>
                        <a:t>Resistive divider boards, FC termination boards, end-wall FC production and installation</a:t>
                      </a:r>
                      <a:endParaRPr sz="1300" dirty="0"/>
                    </a:p>
                  </a:txBody>
                  <a:tcPr/>
                </a:tc>
                <a:extLst>
                  <a:ext uri="{0D108BD9-81ED-4DB2-BD59-A6C34878D82A}">
                    <a16:rowId xmlns:a16="http://schemas.microsoft.com/office/drawing/2014/main" val="10006"/>
                  </a:ext>
                </a:extLst>
              </a:tr>
              <a:tr h="387607">
                <a:tc>
                  <a:txBody>
                    <a:bodyPr/>
                    <a:lstStyle/>
                    <a:p>
                      <a:pPr>
                        <a:defRPr/>
                      </a:pPr>
                      <a:r>
                        <a:rPr lang="en-US" sz="1300"/>
                        <a:t>Stony Brook Univ. (SBU)</a:t>
                      </a:r>
                      <a:endParaRPr sz="1300"/>
                    </a:p>
                  </a:txBody>
                  <a:tcPr/>
                </a:tc>
                <a:tc>
                  <a:txBody>
                    <a:bodyPr/>
                    <a:lstStyle/>
                    <a:p>
                      <a:pPr>
                        <a:defRPr/>
                      </a:pPr>
                      <a:r>
                        <a:rPr lang="en-US" sz="1300" b="1" i="0" u="none" strike="noStrike" cap="none" spc="0">
                          <a:solidFill>
                            <a:schemeClr val="tx1"/>
                          </a:solidFill>
                          <a:latin typeface="+mn-lt"/>
                          <a:ea typeface="+mn-ea"/>
                          <a:cs typeface="+mn-cs"/>
                        </a:rPr>
                        <a:t>HD: </a:t>
                      </a:r>
                      <a:r>
                        <a:rPr lang="en-US" sz="1300"/>
                        <a:t>Top field cage production and installation</a:t>
                      </a:r>
                      <a:endParaRPr sz="1300"/>
                    </a:p>
                  </a:txBody>
                  <a:tcPr/>
                </a:tc>
                <a:extLst>
                  <a:ext uri="{0D108BD9-81ED-4DB2-BD59-A6C34878D82A}">
                    <a16:rowId xmlns:a16="http://schemas.microsoft.com/office/drawing/2014/main" val="10007"/>
                  </a:ext>
                </a:extLst>
              </a:tr>
              <a:tr h="387607">
                <a:tc>
                  <a:txBody>
                    <a:bodyPr/>
                    <a:lstStyle/>
                    <a:p>
                      <a:pPr>
                        <a:defRPr/>
                      </a:pPr>
                      <a:r>
                        <a:rPr lang="en-US" sz="1300"/>
                        <a:t>Univ. of Texas Arlington (UTA)</a:t>
                      </a:r>
                      <a:endParaRPr sz="1300"/>
                    </a:p>
                  </a:txBody>
                  <a:tcPr/>
                </a:tc>
                <a:tc>
                  <a:txBody>
                    <a:bodyPr/>
                    <a:lstStyle/>
                    <a:p>
                      <a:pPr>
                        <a:defRPr/>
                      </a:pPr>
                      <a:r>
                        <a:rPr lang="en-US" sz="1300" b="1" i="0" u="none" strike="noStrike" cap="none" spc="0" dirty="0">
                          <a:solidFill>
                            <a:schemeClr val="tx1"/>
                          </a:solidFill>
                          <a:latin typeface="+mn-lt"/>
                          <a:ea typeface="+mn-ea"/>
                          <a:cs typeface="+mn-cs"/>
                        </a:rPr>
                        <a:t>HD: </a:t>
                      </a:r>
                      <a:r>
                        <a:rPr lang="en-US" sz="1300" dirty="0"/>
                        <a:t>Bottom field cage production and installation; </a:t>
                      </a:r>
                      <a:r>
                        <a:rPr lang="en-US" sz="1300" b="1" dirty="0">
                          <a:solidFill>
                            <a:srgbClr val="FF0000"/>
                          </a:solidFill>
                        </a:rPr>
                        <a:t>VD: </a:t>
                      </a:r>
                      <a:r>
                        <a:rPr lang="en-US" sz="1300" dirty="0">
                          <a:solidFill>
                            <a:srgbClr val="FF0000"/>
                          </a:solidFill>
                        </a:rPr>
                        <a:t>field cage production and installation</a:t>
                      </a:r>
                      <a:endParaRPr sz="1300" dirty="0">
                        <a:solidFill>
                          <a:srgbClr val="FF0000"/>
                        </a:solidFill>
                      </a:endParaRPr>
                    </a:p>
                  </a:txBody>
                  <a:tcPr/>
                </a:tc>
                <a:extLst>
                  <a:ext uri="{0D108BD9-81ED-4DB2-BD59-A6C34878D82A}">
                    <a16:rowId xmlns:a16="http://schemas.microsoft.com/office/drawing/2014/main" val="10008"/>
                  </a:ext>
                </a:extLst>
              </a:tr>
              <a:tr h="387607">
                <a:tc>
                  <a:txBody>
                    <a:bodyPr/>
                    <a:lstStyle/>
                    <a:p>
                      <a:pPr>
                        <a:defRPr/>
                      </a:pPr>
                      <a:r>
                        <a:rPr lang="en-US" sz="1300"/>
                        <a:t>College of William &amp; Mary (W&amp;M)</a:t>
                      </a:r>
                      <a:endParaRPr sz="1300"/>
                    </a:p>
                  </a:txBody>
                  <a:tcPr/>
                </a:tc>
                <a:tc>
                  <a:txBody>
                    <a:bodyPr/>
                    <a:lstStyle/>
                    <a:p>
                      <a:pPr>
                        <a:defRPr/>
                      </a:pPr>
                      <a:r>
                        <a:rPr lang="en-US" sz="1300" b="1" i="0" u="none" strike="noStrike" cap="none" spc="0" dirty="0">
                          <a:solidFill>
                            <a:schemeClr val="tx1"/>
                          </a:solidFill>
                          <a:latin typeface="+mn-lt"/>
                          <a:ea typeface="+mn-ea"/>
                          <a:cs typeface="+mn-cs"/>
                        </a:rPr>
                        <a:t>HD: </a:t>
                      </a:r>
                      <a:r>
                        <a:rPr lang="en-US" sz="1300" dirty="0"/>
                        <a:t>CPA production and installation; </a:t>
                      </a:r>
                      <a:r>
                        <a:rPr lang="en-US" sz="1300" b="1" i="0" u="none" strike="noStrike" cap="none" spc="0" dirty="0">
                          <a:solidFill>
                            <a:srgbClr val="FF0000"/>
                          </a:solidFill>
                          <a:latin typeface="+mn-lt"/>
                          <a:ea typeface="+mn-ea"/>
                          <a:cs typeface="+mn-cs"/>
                        </a:rPr>
                        <a:t>VD: </a:t>
                      </a:r>
                      <a:r>
                        <a:rPr lang="en-US" sz="1300" b="0" i="0" u="none" strike="noStrike" cap="none" spc="0" dirty="0">
                          <a:solidFill>
                            <a:srgbClr val="FF0000"/>
                          </a:solidFill>
                          <a:latin typeface="+mn-lt"/>
                          <a:ea typeface="+mn-ea"/>
                          <a:cs typeface="+mn-cs"/>
                        </a:rPr>
                        <a:t>Resistive divider boards.</a:t>
                      </a:r>
                      <a:endParaRPr sz="1300" dirty="0">
                        <a:solidFill>
                          <a:srgbClr val="FF0000"/>
                        </a:solidFill>
                      </a:endParaRPr>
                    </a:p>
                  </a:txBody>
                  <a:tcPr/>
                </a:tc>
                <a:extLst>
                  <a:ext uri="{0D108BD9-81ED-4DB2-BD59-A6C34878D82A}">
                    <a16:rowId xmlns:a16="http://schemas.microsoft.com/office/drawing/2014/main" val="10009"/>
                  </a:ext>
                </a:extLst>
              </a:tr>
            </a:tbl>
          </a:graphicData>
        </a:graphic>
      </p:graphicFrame>
      <p:sp>
        <p:nvSpPr>
          <p:cNvPr id="8" name="TextBox 7">
            <a:extLst>
              <a:ext uri="{FF2B5EF4-FFF2-40B4-BE49-F238E27FC236}">
                <a16:creationId xmlns:a16="http://schemas.microsoft.com/office/drawing/2014/main" id="{834EACE4-8D50-6545-9D08-60718C99E54B}"/>
              </a:ext>
            </a:extLst>
          </p:cNvPr>
          <p:cNvSpPr txBox="1"/>
          <p:nvPr/>
        </p:nvSpPr>
        <p:spPr>
          <a:xfrm>
            <a:off x="7348102" y="23916"/>
            <a:ext cx="1786066" cy="307777"/>
          </a:xfrm>
          <a:prstGeom prst="rect">
            <a:avLst/>
          </a:prstGeom>
          <a:solidFill>
            <a:srgbClr val="E95125"/>
          </a:solidFill>
        </p:spPr>
        <p:txBody>
          <a:bodyPr wrap="none" rtlCol="0">
            <a:spAutoFit/>
          </a:bodyPr>
          <a:lstStyle/>
          <a:p>
            <a:r>
              <a:rPr lang="en-US" i="1" dirty="0"/>
              <a:t>Charge Question #2</a:t>
            </a:r>
          </a:p>
        </p:txBody>
      </p:sp>
    </p:spTree>
    <p:extLst>
      <p:ext uri="{BB962C8B-B14F-4D97-AF65-F5344CB8AC3E}">
        <p14:creationId xmlns:p14="http://schemas.microsoft.com/office/powerpoint/2010/main" val="36615961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p:nvPr/>
        </p:nvSpPr>
        <p:spPr>
          <a:xfrm>
            <a:off x="453960" y="273472"/>
            <a:ext cx="8292600" cy="548400"/>
          </a:xfrm>
          <a:prstGeom prst="rect">
            <a:avLst/>
          </a:prstGeom>
          <a:noFill/>
          <a:ln>
            <a:noFill/>
          </a:ln>
        </p:spPr>
        <p:txBody>
          <a:bodyPr spcFirstLastPara="1" wrap="square" lIns="0" tIns="0" rIns="0" bIns="0" anchor="t" anchorCtr="0">
            <a:noAutofit/>
          </a:bodyPr>
          <a:lstStyle/>
          <a:p>
            <a:r>
              <a:rPr lang="en-GB" sz="2400" b="1" dirty="0">
                <a:solidFill>
                  <a:srgbClr val="E95125"/>
                </a:solidFill>
                <a:latin typeface="Helvetica Neue"/>
                <a:sym typeface="Helvetica Neue"/>
              </a:rPr>
              <a:t>HVS funding model for Vertical Drift</a:t>
            </a:r>
            <a:br>
              <a:rPr lang="en-GB" sz="1800" b="1" i="0" u="none" strike="noStrike" cap="none" dirty="0">
                <a:solidFill>
                  <a:srgbClr val="E95125"/>
                </a:solidFill>
              </a:rPr>
            </a:br>
            <a:endParaRPr sz="2200" b="1"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16</a:t>
            </a:fld>
            <a:endParaRPr sz="1200" b="0" i="0" u="none" strike="noStrike" cap="none">
              <a:solidFill>
                <a:srgbClr val="E95125"/>
              </a:solidFill>
              <a:latin typeface="Times New Roman"/>
              <a:ea typeface="Times New Roman"/>
              <a:cs typeface="Times New Roman"/>
              <a:sym typeface="Times New Roman"/>
            </a:endParaRPr>
          </a:p>
        </p:txBody>
      </p:sp>
      <p:sp>
        <p:nvSpPr>
          <p:cNvPr id="9" name="Content Placeholder 2">
            <a:extLst>
              <a:ext uri="{FF2B5EF4-FFF2-40B4-BE49-F238E27FC236}">
                <a16:creationId xmlns:a16="http://schemas.microsoft.com/office/drawing/2014/main" id="{E3F727D7-0DF9-4B56-96B0-2992A2E666A0}"/>
              </a:ext>
            </a:extLst>
          </p:cNvPr>
          <p:cNvSpPr txBox="1">
            <a:spLocks/>
          </p:cNvSpPr>
          <p:nvPr/>
        </p:nvSpPr>
        <p:spPr>
          <a:xfrm>
            <a:off x="437283" y="1029384"/>
            <a:ext cx="8164647" cy="497718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endParaRPr lang="en-US" sz="1800" dirty="0"/>
          </a:p>
        </p:txBody>
      </p:sp>
      <p:sp>
        <p:nvSpPr>
          <p:cNvPr id="11" name="Content Placeholder 2">
            <a:extLst>
              <a:ext uri="{FF2B5EF4-FFF2-40B4-BE49-F238E27FC236}">
                <a16:creationId xmlns:a16="http://schemas.microsoft.com/office/drawing/2014/main" id="{61A34532-3E8D-864A-A45B-D8B421F98163}"/>
              </a:ext>
            </a:extLst>
          </p:cNvPr>
          <p:cNvSpPr txBox="1">
            <a:spLocks/>
          </p:cNvSpPr>
          <p:nvPr/>
        </p:nvSpPr>
        <p:spPr>
          <a:xfrm>
            <a:off x="437283" y="2029043"/>
            <a:ext cx="7225034" cy="4012429"/>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indent="-285750">
              <a:buFont typeface="Arial" panose="020B0604020202020204" pitchFamily="34" charset="0"/>
              <a:buChar char="•"/>
            </a:pPr>
            <a:r>
              <a:rPr lang="en-US" sz="2000" dirty="0"/>
              <a:t>The cathode and its suspension system is a deliverable that will be fully funded by France/IN2P3</a:t>
            </a:r>
          </a:p>
          <a:p>
            <a:pPr marL="285750" indent="-285750">
              <a:buFont typeface="Arial" panose="020B0604020202020204" pitchFamily="34" charset="0"/>
              <a:buChar char="•"/>
            </a:pPr>
            <a:r>
              <a:rPr lang="en-GB" sz="2000" dirty="0"/>
              <a:t>The scope of the rest of the HV system for the DUNE FD2 is shared between DUNE-US and CERN </a:t>
            </a:r>
          </a:p>
          <a:p>
            <a:pPr marL="285750" indent="-285750">
              <a:buFont typeface="Arial" panose="020B0604020202020204" pitchFamily="34" charset="0"/>
              <a:buChar char="•"/>
            </a:pPr>
            <a:r>
              <a:rPr lang="en-GB" sz="2000" dirty="0"/>
              <a:t>DUNE-US is responsible for the design prototyping, production of the FD and the project management and installation at SURF. </a:t>
            </a:r>
          </a:p>
          <a:p>
            <a:pPr marL="285750" indent="-285750">
              <a:buFont typeface="Arial" panose="020B0604020202020204" pitchFamily="34" charset="0"/>
              <a:buChar char="•"/>
            </a:pPr>
            <a:r>
              <a:rPr lang="en-GB" sz="2000" dirty="0"/>
              <a:t>CERN contributes with design, prototyping (</a:t>
            </a:r>
            <a:r>
              <a:rPr lang="en-GB" sz="2000" dirty="0" err="1"/>
              <a:t>ProtoDUNE</a:t>
            </a:r>
            <a:r>
              <a:rPr lang="en-GB" sz="2000" dirty="0"/>
              <a:t> and HV), procurement of all FC profiles, HV power supplies and HV power distribution system. </a:t>
            </a:r>
          </a:p>
          <a:p>
            <a:pPr marL="285750" indent="-285750">
              <a:buFont typeface="Arial" panose="020B0604020202020204" pitchFamily="34" charset="0"/>
              <a:buChar char="•"/>
            </a:pPr>
            <a:r>
              <a:rPr lang="en-GB" sz="2000" dirty="0"/>
              <a:t>CERN will contribute with some FTEs during the FD assembly and installation period</a:t>
            </a:r>
            <a:endParaRPr lang="en-US" sz="2000" dirty="0"/>
          </a:p>
        </p:txBody>
      </p:sp>
      <p:pic>
        <p:nvPicPr>
          <p:cNvPr id="8" name="Picture 1" descr="page3image37460800">
            <a:extLst>
              <a:ext uri="{FF2B5EF4-FFF2-40B4-BE49-F238E27FC236}">
                <a16:creationId xmlns:a16="http://schemas.microsoft.com/office/drawing/2014/main" id="{A770B3DB-951F-DA4D-A3BF-2001E23CFFA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31743" y="34186"/>
            <a:ext cx="2212258" cy="1953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0543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59"/>
        <p:cNvGrpSpPr/>
        <p:nvPr/>
      </p:nvGrpSpPr>
      <p:grpSpPr>
        <a:xfrm>
          <a:off x="0" y="0"/>
          <a:ext cx="0" cy="0"/>
          <a:chOff x="0" y="0"/>
          <a:chExt cx="0" cy="0"/>
        </a:xfrm>
      </p:grpSpPr>
      <p:sp>
        <p:nvSpPr>
          <p:cNvPr id="460" name="Google Shape;460;p35"/>
          <p:cNvSpPr txBox="1"/>
          <p:nvPr/>
        </p:nvSpPr>
        <p:spPr>
          <a:xfrm>
            <a:off x="425520" y="234240"/>
            <a:ext cx="8292600" cy="54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GB" sz="2200" b="1" dirty="0">
                <a:solidFill>
                  <a:srgbClr val="E95125"/>
                </a:solidFill>
                <a:latin typeface="Helvetica Neue"/>
                <a:ea typeface="Helvetica Neue"/>
                <a:cs typeface="Helvetica Neue"/>
                <a:sym typeface="Helvetica Neue"/>
              </a:rPr>
              <a:t>Summary</a:t>
            </a:r>
            <a:endParaRPr sz="2200" b="0" i="0" u="none" strike="noStrike" cap="none" dirty="0">
              <a:solidFill>
                <a:srgbClr val="E95125"/>
              </a:solidFill>
              <a:latin typeface="Calibri"/>
              <a:ea typeface="Calibri"/>
              <a:cs typeface="Calibri"/>
              <a:sym typeface="Calibri"/>
            </a:endParaRPr>
          </a:p>
        </p:txBody>
      </p:sp>
      <p:sp>
        <p:nvSpPr>
          <p:cNvPr id="463" name="Google Shape;463;p35"/>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464" name="Google Shape;464;p35"/>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17</a:t>
            </a:fld>
            <a:endParaRPr sz="1200" b="0" i="0" u="none" strike="noStrike" cap="none">
              <a:solidFill>
                <a:srgbClr val="E95125"/>
              </a:solidFill>
              <a:latin typeface="Times New Roman"/>
              <a:ea typeface="Times New Roman"/>
              <a:cs typeface="Times New Roman"/>
              <a:sym typeface="Times New Roman"/>
            </a:endParaRPr>
          </a:p>
        </p:txBody>
      </p:sp>
      <p:sp>
        <p:nvSpPr>
          <p:cNvPr id="6" name="Content Placeholder 2">
            <a:extLst>
              <a:ext uri="{FF2B5EF4-FFF2-40B4-BE49-F238E27FC236}">
                <a16:creationId xmlns:a16="http://schemas.microsoft.com/office/drawing/2014/main" id="{4ADCAE78-B694-4826-A3BC-76A1CB163980}"/>
              </a:ext>
            </a:extLst>
          </p:cNvPr>
          <p:cNvSpPr txBox="1">
            <a:spLocks/>
          </p:cNvSpPr>
          <p:nvPr/>
        </p:nvSpPr>
        <p:spPr>
          <a:xfrm>
            <a:off x="208538" y="934525"/>
            <a:ext cx="8509582" cy="5647205"/>
          </a:xfrm>
          <a:prstGeom prst="rect">
            <a:avLst/>
          </a:prstGeom>
        </p:spPr>
        <p:txBody>
          <a:bodyPr>
            <a:normAutofit fontScale="92500" lnSpcReduction="10000"/>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lnSpc>
                <a:spcPct val="110000"/>
              </a:lnSpc>
              <a:spcBef>
                <a:spcPts val="300"/>
              </a:spcBef>
              <a:buFont typeface="Arial" panose="020B0604020202020204" pitchFamily="34" charset="0"/>
              <a:buChar char="•"/>
            </a:pPr>
            <a:r>
              <a:rPr lang="en-US" sz="1800" dirty="0"/>
              <a:t>The conceptual design of the HV system components have been developed, with some detailed parameters and material choices under evaluation.</a:t>
            </a:r>
          </a:p>
          <a:p>
            <a:pPr marL="342900" indent="-342900">
              <a:lnSpc>
                <a:spcPct val="110000"/>
              </a:lnSpc>
              <a:spcBef>
                <a:spcPts val="300"/>
              </a:spcBef>
              <a:buFont typeface="Arial" panose="020B0604020202020204" pitchFamily="34" charset="0"/>
              <a:buChar char="•"/>
            </a:pPr>
            <a:r>
              <a:rPr lang="en-US" sz="1800" dirty="0"/>
              <a:t>Most of the operating principles and design features are evolved from the FD FD-HD counterparts, and have been validated by the </a:t>
            </a:r>
            <a:r>
              <a:rPr lang="en-US" sz="1800" dirty="0" err="1"/>
              <a:t>ProtoDUNEs</a:t>
            </a:r>
            <a:r>
              <a:rPr lang="en-US" sz="1800" dirty="0"/>
              <a:t> operation, with further improvements.</a:t>
            </a:r>
          </a:p>
          <a:p>
            <a:pPr marL="342900" indent="-342900">
              <a:lnSpc>
                <a:spcPct val="110000"/>
              </a:lnSpc>
              <a:spcBef>
                <a:spcPts val="300"/>
              </a:spcBef>
              <a:buFont typeface="Arial" panose="020B0604020202020204" pitchFamily="34" charset="0"/>
              <a:buChar char="•"/>
            </a:pPr>
            <a:r>
              <a:rPr lang="en-US" sz="1800" dirty="0"/>
              <a:t>We recognize a number of new challenges, such as the HV extender, and have planned a series of development activities and small to large scale tests to validate </a:t>
            </a:r>
            <a:r>
              <a:rPr lang="en-US" sz="1800"/>
              <a:t>the designs </a:t>
            </a:r>
            <a:r>
              <a:rPr lang="en-US" sz="1800" dirty="0"/>
              <a:t>and mitigate the risks.    </a:t>
            </a:r>
          </a:p>
          <a:p>
            <a:pPr marL="342900" indent="-342900">
              <a:lnSpc>
                <a:spcPct val="110000"/>
              </a:lnSpc>
              <a:spcBef>
                <a:spcPts val="300"/>
              </a:spcBef>
              <a:buFont typeface="Arial" panose="020B0604020202020204" pitchFamily="34" charset="0"/>
              <a:buChar char="•"/>
            </a:pPr>
            <a:r>
              <a:rPr lang="en-US" sz="1800" dirty="0"/>
              <a:t>A 70% transparent field cage design is taking shape. It appears that we have the flexibility of mixing the more transparent FC configuration with the conventional design to accommodate the wall-mount PDs while minimizing HV risks.</a:t>
            </a:r>
          </a:p>
          <a:p>
            <a:pPr marL="342900" indent="-342900">
              <a:lnSpc>
                <a:spcPct val="110000"/>
              </a:lnSpc>
              <a:spcBef>
                <a:spcPts val="300"/>
              </a:spcBef>
              <a:buFont typeface="Arial" panose="020B0604020202020204" pitchFamily="34" charset="0"/>
              <a:buChar char="•"/>
            </a:pPr>
            <a:r>
              <a:rPr lang="en-US" sz="1800" dirty="0"/>
              <a:t>The FD-VD HVS is expected to meet the same high level requirements from FD-HD. We are performing cost and benefit analysis to see if we need to set the drift field goal to 450V/cm.</a:t>
            </a:r>
          </a:p>
          <a:p>
            <a:pPr marL="342900" indent="-342900">
              <a:lnSpc>
                <a:spcPct val="110000"/>
              </a:lnSpc>
              <a:spcBef>
                <a:spcPts val="300"/>
              </a:spcBef>
              <a:buFont typeface="Arial" panose="020B0604020202020204" pitchFamily="34" charset="0"/>
              <a:buChar char="•"/>
            </a:pPr>
            <a:r>
              <a:rPr lang="en-US" sz="1800" dirty="0"/>
              <a:t>The FD-VD HVS has a distinctively different set of interfaces with other subsystems compared to FD FD-HD. The interface with PDS is very complex and must be closely coordinated.</a:t>
            </a:r>
          </a:p>
          <a:p>
            <a:pPr marL="342900" indent="-342900">
              <a:lnSpc>
                <a:spcPct val="110000"/>
              </a:lnSpc>
              <a:spcBef>
                <a:spcPts val="300"/>
              </a:spcBef>
              <a:buFont typeface="Arial" panose="020B0604020202020204" pitchFamily="34" charset="0"/>
              <a:buChar char="•"/>
            </a:pPr>
            <a:r>
              <a:rPr lang="en-US" sz="1800" dirty="0"/>
              <a:t>The first draft of the CDR HVS chapter released to CET on June 10th. The content is presented in this review. HVS prototyping sections also released.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68"/>
        <p:cNvGrpSpPr/>
        <p:nvPr/>
      </p:nvGrpSpPr>
      <p:grpSpPr>
        <a:xfrm>
          <a:off x="0" y="0"/>
          <a:ext cx="0" cy="0"/>
          <a:chOff x="0" y="0"/>
          <a:chExt cx="0" cy="0"/>
        </a:xfrm>
      </p:grpSpPr>
      <p:sp>
        <p:nvSpPr>
          <p:cNvPr id="469" name="Google Shape;469;p36"/>
          <p:cNvSpPr txBox="1"/>
          <p:nvPr/>
        </p:nvSpPr>
        <p:spPr>
          <a:xfrm>
            <a:off x="2402100" y="839375"/>
            <a:ext cx="4339800" cy="677100"/>
          </a:xfrm>
          <a:prstGeom prst="rect">
            <a:avLst/>
          </a:prstGeom>
          <a:noFill/>
          <a:ln>
            <a:noFill/>
          </a:ln>
        </p:spPr>
        <p:txBody>
          <a:bodyPr spcFirstLastPara="1" wrap="square" lIns="91425" tIns="91425" rIns="91425" bIns="91425" anchor="t" anchorCtr="0">
            <a:spAutoFit/>
          </a:bodyPr>
          <a:lstStyle/>
          <a:p>
            <a:pPr marL="0" lvl="0" indent="0" algn="ctr" rtl="0">
              <a:spcBef>
                <a:spcPts val="0"/>
              </a:spcBef>
              <a:spcAft>
                <a:spcPts val="0"/>
              </a:spcAft>
              <a:buNone/>
            </a:pPr>
            <a:r>
              <a:rPr lang="en-GB" sz="3200" b="1">
                <a:solidFill>
                  <a:srgbClr val="E95125"/>
                </a:solidFill>
              </a:rPr>
              <a:t>BACKUP</a:t>
            </a:r>
            <a:endParaRPr sz="3200" b="1">
              <a:solidFill>
                <a:srgbClr val="E95125"/>
              </a:solidFill>
            </a:endParaRPr>
          </a:p>
        </p:txBody>
      </p:sp>
      <p:sp>
        <p:nvSpPr>
          <p:cNvPr id="471" name="Google Shape;471;p3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472" name="Google Shape;472;p3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18</a:t>
            </a:fld>
            <a:endParaRPr sz="1200" b="0" i="0" u="none" strike="noStrike" cap="none">
              <a:solidFill>
                <a:srgbClr val="E95125"/>
              </a:solidFill>
              <a:latin typeface="Times New Roman"/>
              <a:ea typeface="Times New Roman"/>
              <a:cs typeface="Times New Roman"/>
              <a:sym typeface="Times New Roman"/>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938FA-B025-524C-88CE-007526956846}"/>
              </a:ext>
            </a:extLst>
          </p:cNvPr>
          <p:cNvSpPr>
            <a:spLocks noGrp="1"/>
          </p:cNvSpPr>
          <p:nvPr>
            <p:ph type="title"/>
          </p:nvPr>
        </p:nvSpPr>
        <p:spPr/>
        <p:txBody>
          <a:bodyPr>
            <a:normAutofit/>
          </a:bodyPr>
          <a:lstStyle/>
          <a:p>
            <a:pPr rtl="0"/>
            <a:r>
              <a:rPr lang="en-GB" dirty="0">
                <a:latin typeface="Helvetica Neue"/>
                <a:ea typeface="Helvetica Neue"/>
                <a:cs typeface="Helvetica Neue"/>
                <a:sym typeface="Helvetica Neue"/>
              </a:rPr>
              <a:t>Outline of the review</a:t>
            </a:r>
            <a:endParaRPr lang="en-CH" dirty="0"/>
          </a:p>
        </p:txBody>
      </p:sp>
      <p:sp>
        <p:nvSpPr>
          <p:cNvPr id="4" name="Slide Number Placeholder 3">
            <a:extLst>
              <a:ext uri="{FF2B5EF4-FFF2-40B4-BE49-F238E27FC236}">
                <a16:creationId xmlns:a16="http://schemas.microsoft.com/office/drawing/2014/main" id="{E1140C0D-8D6E-7E4E-B8CF-B213F4C4F9B5}"/>
              </a:ext>
            </a:extLst>
          </p:cNvPr>
          <p:cNvSpPr>
            <a:spLocks noGrp="1"/>
          </p:cNvSpPr>
          <p:nvPr>
            <p:ph type="sldNum" sz="quarter" idx="14"/>
          </p:nvPr>
        </p:nvSpPr>
        <p:spPr/>
        <p:txBody>
          <a:bodyPr/>
          <a:lstStyle/>
          <a:p>
            <a:fld id="{5DFC16DC-0F16-AF49-A28F-70708B914EFD}" type="slidenum">
              <a:rPr lang="en-US" smtClean="0"/>
              <a:pPr/>
              <a:t>2</a:t>
            </a:fld>
            <a:endParaRPr lang="en-US" dirty="0"/>
          </a:p>
        </p:txBody>
      </p:sp>
      <p:pic>
        <p:nvPicPr>
          <p:cNvPr id="3" name="Picture 2">
            <a:extLst>
              <a:ext uri="{FF2B5EF4-FFF2-40B4-BE49-F238E27FC236}">
                <a16:creationId xmlns:a16="http://schemas.microsoft.com/office/drawing/2014/main" id="{B1F328ED-1351-BA44-B979-E4B2C922C301}"/>
              </a:ext>
            </a:extLst>
          </p:cNvPr>
          <p:cNvPicPr>
            <a:picLocks noChangeAspect="1"/>
          </p:cNvPicPr>
          <p:nvPr/>
        </p:nvPicPr>
        <p:blipFill>
          <a:blip r:embed="rId2"/>
          <a:stretch>
            <a:fillRect/>
          </a:stretch>
        </p:blipFill>
        <p:spPr>
          <a:xfrm>
            <a:off x="1506583" y="768630"/>
            <a:ext cx="6174377" cy="5523313"/>
          </a:xfrm>
          <a:prstGeom prst="rect">
            <a:avLst/>
          </a:prstGeom>
        </p:spPr>
      </p:pic>
    </p:spTree>
    <p:extLst>
      <p:ext uri="{BB962C8B-B14F-4D97-AF65-F5344CB8AC3E}">
        <p14:creationId xmlns:p14="http://schemas.microsoft.com/office/powerpoint/2010/main" val="5350163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3" name="Picture 1" descr="page3image37460800">
            <a:extLst>
              <a:ext uri="{FF2B5EF4-FFF2-40B4-BE49-F238E27FC236}">
                <a16:creationId xmlns:a16="http://schemas.microsoft.com/office/drawing/2014/main" id="{88CA5546-C460-F644-9C45-F048CD238D0E}"/>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45626" y="2635045"/>
            <a:ext cx="4198374" cy="370676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8E938FA-B025-524C-88CE-007526956846}"/>
              </a:ext>
            </a:extLst>
          </p:cNvPr>
          <p:cNvSpPr>
            <a:spLocks noGrp="1"/>
          </p:cNvSpPr>
          <p:nvPr>
            <p:ph type="title"/>
          </p:nvPr>
        </p:nvSpPr>
        <p:spPr/>
        <p:txBody>
          <a:bodyPr>
            <a:normAutofit/>
          </a:bodyPr>
          <a:lstStyle/>
          <a:p>
            <a:pPr rtl="0"/>
            <a:r>
              <a:rPr lang="en-GB" dirty="0">
                <a:latin typeface="Helvetica Neue"/>
                <a:ea typeface="Helvetica Neue"/>
                <a:cs typeface="Helvetica Neue"/>
                <a:sym typeface="Helvetica Neue"/>
              </a:rPr>
              <a:t>HVS Scope for the FD-VD</a:t>
            </a:r>
            <a:endParaRPr lang="en-CH" dirty="0"/>
          </a:p>
        </p:txBody>
      </p:sp>
      <p:sp>
        <p:nvSpPr>
          <p:cNvPr id="4" name="Slide Number Placeholder 3">
            <a:extLst>
              <a:ext uri="{FF2B5EF4-FFF2-40B4-BE49-F238E27FC236}">
                <a16:creationId xmlns:a16="http://schemas.microsoft.com/office/drawing/2014/main" id="{E1140C0D-8D6E-7E4E-B8CF-B213F4C4F9B5}"/>
              </a:ext>
            </a:extLst>
          </p:cNvPr>
          <p:cNvSpPr>
            <a:spLocks noGrp="1"/>
          </p:cNvSpPr>
          <p:nvPr>
            <p:ph type="sldNum" sz="quarter" idx="14"/>
          </p:nvPr>
        </p:nvSpPr>
        <p:spPr/>
        <p:txBody>
          <a:bodyPr/>
          <a:lstStyle/>
          <a:p>
            <a:fld id="{5DFC16DC-0F16-AF49-A28F-70708B914EFD}" type="slidenum">
              <a:rPr lang="en-US" smtClean="0"/>
              <a:pPr/>
              <a:t>3</a:t>
            </a:fld>
            <a:endParaRPr lang="en-US" dirty="0"/>
          </a:p>
        </p:txBody>
      </p:sp>
      <p:sp>
        <p:nvSpPr>
          <p:cNvPr id="9" name="Content Placeholder 2">
            <a:extLst>
              <a:ext uri="{FF2B5EF4-FFF2-40B4-BE49-F238E27FC236}">
                <a16:creationId xmlns:a16="http://schemas.microsoft.com/office/drawing/2014/main" id="{81469266-DE5B-D44C-A1EF-33D0CF24AC39}"/>
              </a:ext>
            </a:extLst>
          </p:cNvPr>
          <p:cNvSpPr txBox="1">
            <a:spLocks/>
          </p:cNvSpPr>
          <p:nvPr/>
        </p:nvSpPr>
        <p:spPr bwMode="auto">
          <a:xfrm>
            <a:off x="253726" y="658253"/>
            <a:ext cx="8791951" cy="2154690"/>
          </a:xfrm>
          <a:prstGeom prst="rect">
            <a:avLst/>
          </a:prstGeom>
          <a:noFill/>
          <a:ln>
            <a:noFill/>
          </a:ln>
        </p:spPr>
        <p:txBody>
          <a:bodyPr spcFirstLastPara="1" wrap="square" lIns="0" tIns="45000" rIns="0" bIns="45000" anchor="t" anchorCtr="0">
            <a:normAutofit/>
          </a:bodyPr>
          <a:lstStyle>
            <a:defPPr marR="0" lvl="0" algn="l" rtl="0">
              <a:lnSpc>
                <a:spcPct val="100000"/>
              </a:lnSpc>
              <a:spcBef>
                <a:spcPts val="0"/>
              </a:spcBef>
              <a:spcAft>
                <a:spcPts val="0"/>
              </a:spcAft>
            </a:defPPr>
            <a:lvl1pPr marL="256032" marR="0" lvl="0" indent="-265176" algn="l" rtl="0">
              <a:lnSpc>
                <a:spcPct val="100000"/>
              </a:lnSpc>
              <a:spcBef>
                <a:spcPts val="600"/>
              </a:spcBef>
              <a:spcAft>
                <a:spcPts val="0"/>
              </a:spcAft>
              <a:buClr>
                <a:srgbClr val="000000"/>
              </a:buClr>
              <a:buSzPts val="1400"/>
              <a:buFont typeface="Arial"/>
              <a:buChar char="•"/>
              <a:defRPr sz="2200" b="0" i="0" u="none" strike="noStrike" cap="none">
                <a:solidFill>
                  <a:srgbClr val="3C5A77"/>
                </a:solidFill>
                <a:latin typeface="Arial" panose="020B0604020202020204" pitchFamily="34" charset="0"/>
                <a:ea typeface="Arial"/>
                <a:cs typeface="Arial" panose="020B0604020202020204" pitchFamily="34" charset="0"/>
                <a:sym typeface="Arial"/>
              </a:defRPr>
            </a:lvl1pPr>
            <a:lvl2pPr marL="541338" marR="0" lvl="1" indent="-266700" algn="l" rtl="0">
              <a:lnSpc>
                <a:spcPct val="100000"/>
              </a:lnSpc>
              <a:spcBef>
                <a:spcPts val="600"/>
              </a:spcBef>
              <a:spcAft>
                <a:spcPts val="0"/>
              </a:spcAft>
              <a:buClr>
                <a:srgbClr val="000000"/>
              </a:buClr>
              <a:buSzPct val="90000"/>
              <a:buFont typeface="Lucida Grande"/>
              <a:buChar char="-"/>
              <a:defRPr sz="2000" b="0" i="0" u="none" strike="noStrike" cap="none">
                <a:solidFill>
                  <a:srgbClr val="3C5A77"/>
                </a:solidFill>
                <a:latin typeface="Arial" panose="020B0604020202020204" pitchFamily="34" charset="0"/>
                <a:ea typeface="Arial"/>
                <a:cs typeface="Arial" panose="020B0604020202020204" pitchFamily="34" charset="0"/>
                <a:sym typeface="Arial"/>
              </a:defRPr>
            </a:lvl2pPr>
            <a:lvl3pPr marL="898525" marR="0" lvl="2" indent="-273050" algn="l" rtl="0">
              <a:lnSpc>
                <a:spcPct val="100000"/>
              </a:lnSpc>
              <a:spcBef>
                <a:spcPts val="600"/>
              </a:spcBef>
              <a:spcAft>
                <a:spcPts val="0"/>
              </a:spcAft>
              <a:buClr>
                <a:srgbClr val="000000"/>
              </a:buClr>
              <a:buSzPct val="88000"/>
              <a:buFont typeface="Arial"/>
              <a:buChar char="•"/>
              <a:defRPr sz="1800" b="0" i="0" u="none" strike="noStrike" cap="none">
                <a:solidFill>
                  <a:srgbClr val="3C5A77"/>
                </a:solidFill>
                <a:latin typeface="Arial" panose="020B0604020202020204" pitchFamily="34" charset="0"/>
                <a:ea typeface="Arial"/>
                <a:cs typeface="Arial" panose="020B0604020202020204" pitchFamily="34" charset="0"/>
                <a:sym typeface="Arial"/>
              </a:defRPr>
            </a:lvl3pPr>
            <a:lvl4pPr marL="1165225" marR="0" lvl="3" indent="-266700" algn="l" rtl="0">
              <a:lnSpc>
                <a:spcPct val="100000"/>
              </a:lnSpc>
              <a:spcBef>
                <a:spcPts val="600"/>
              </a:spcBef>
              <a:spcAft>
                <a:spcPts val="0"/>
              </a:spcAft>
              <a:buClr>
                <a:srgbClr val="000000"/>
              </a:buClr>
              <a:buSzPct val="90000"/>
              <a:buFont typeface="Lucida Grande"/>
              <a:buChar char="-"/>
              <a:defRPr sz="1600" b="0" i="0" u="none" strike="noStrike" cap="none">
                <a:solidFill>
                  <a:srgbClr val="3C5A77"/>
                </a:solidFill>
                <a:latin typeface="Arial" panose="020B0604020202020204" pitchFamily="34" charset="0"/>
                <a:ea typeface="Arial"/>
                <a:cs typeface="Arial" panose="020B0604020202020204" pitchFamily="34" charset="0"/>
                <a:sym typeface="Arial"/>
              </a:defRPr>
            </a:lvl4pPr>
            <a:lvl5pPr marL="1431925" marR="0" lvl="4" indent="-266700" algn="l" rtl="0">
              <a:lnSpc>
                <a:spcPct val="100000"/>
              </a:lnSpc>
              <a:spcBef>
                <a:spcPts val="600"/>
              </a:spcBef>
              <a:spcAft>
                <a:spcPts val="0"/>
              </a:spcAft>
              <a:buClr>
                <a:srgbClr val="000000"/>
              </a:buClr>
              <a:buSzPct val="88000"/>
              <a:buFont typeface="Arial"/>
              <a:buChar char="•"/>
              <a:defRPr sz="1400" b="0" i="0" u="none" strike="noStrike" cap="none">
                <a:solidFill>
                  <a:srgbClr val="3C5A77"/>
                </a:solidFill>
                <a:latin typeface="Arial" panose="020B0604020202020204" pitchFamily="34" charset="0"/>
                <a:ea typeface="Arial"/>
                <a:cs typeface="Arial" panose="020B0604020202020204" pitchFamily="34" charset="0"/>
                <a:sym typeface="Arial"/>
              </a:defRPr>
            </a:lvl5pPr>
            <a:lvl6pPr marL="2743200" marR="0" lvl="5"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10000"/>
              </a:lnSpc>
            </a:pPr>
            <a:r>
              <a:rPr lang="en-US" sz="1800" dirty="0"/>
              <a:t>Vertical Drift HV concept largely derived from previous DP design. </a:t>
            </a:r>
            <a:r>
              <a:rPr lang="en-GB" sz="1800" dirty="0"/>
              <a:t>HV system designed to maximize active volume:</a:t>
            </a:r>
          </a:p>
          <a:p>
            <a:pPr lvl="1">
              <a:lnSpc>
                <a:spcPct val="110000"/>
              </a:lnSpc>
              <a:spcBef>
                <a:spcPts val="300"/>
              </a:spcBef>
            </a:pPr>
            <a:r>
              <a:rPr lang="en-GB" sz="1600" dirty="0"/>
              <a:t>Readout units close to </a:t>
            </a:r>
            <a:r>
              <a:rPr lang="en-GB" sz="1600" dirty="0" err="1"/>
              <a:t>LAr</a:t>
            </a:r>
            <a:r>
              <a:rPr lang="en-GB" sz="1600" dirty="0"/>
              <a:t> surface and cryostat floor: 2 times 6.5 m drift distance</a:t>
            </a:r>
          </a:p>
          <a:p>
            <a:pPr lvl="1">
              <a:lnSpc>
                <a:spcPct val="110000"/>
              </a:lnSpc>
              <a:spcBef>
                <a:spcPts val="300"/>
              </a:spcBef>
            </a:pPr>
            <a:r>
              <a:rPr lang="en-GB" sz="1600" dirty="0"/>
              <a:t>Cathode at middle height: </a:t>
            </a:r>
            <a:r>
              <a:rPr lang="en-GB" sz="1600" dirty="0" err="1"/>
              <a:t>LAr</a:t>
            </a:r>
            <a:r>
              <a:rPr lang="en-GB" sz="1600" dirty="0"/>
              <a:t> hydrostatic pressure </a:t>
            </a:r>
            <a:r>
              <a:rPr lang="en-GB" sz="1600" dirty="0">
                <a:sym typeface="Wingdings" pitchFamily="2" charset="2"/>
              </a:rPr>
              <a:t>allows </a:t>
            </a:r>
            <a:r>
              <a:rPr lang="en-GB" sz="1600" dirty="0"/>
              <a:t>improved HV stability minimizing  the distance of Field cage from the  cryostat walls (~60 cm) </a:t>
            </a:r>
          </a:p>
          <a:p>
            <a:pPr lvl="1">
              <a:lnSpc>
                <a:spcPct val="110000"/>
              </a:lnSpc>
              <a:spcBef>
                <a:spcPts val="300"/>
              </a:spcBef>
            </a:pPr>
            <a:r>
              <a:rPr lang="en-GB" sz="1600" dirty="0"/>
              <a:t>Single modular field cage surrounding active volume hanging independently from the roof</a:t>
            </a:r>
            <a:endParaRPr lang="en-US" sz="1600" dirty="0"/>
          </a:p>
        </p:txBody>
      </p:sp>
      <p:sp>
        <p:nvSpPr>
          <p:cNvPr id="10" name="Content Placeholder 2">
            <a:extLst>
              <a:ext uri="{FF2B5EF4-FFF2-40B4-BE49-F238E27FC236}">
                <a16:creationId xmlns:a16="http://schemas.microsoft.com/office/drawing/2014/main" id="{634485B1-3183-BE47-8BD9-66BCE6BCD0F8}"/>
              </a:ext>
            </a:extLst>
          </p:cNvPr>
          <p:cNvSpPr txBox="1">
            <a:spLocks/>
          </p:cNvSpPr>
          <p:nvPr/>
        </p:nvSpPr>
        <p:spPr bwMode="auto">
          <a:xfrm>
            <a:off x="253725" y="2467393"/>
            <a:ext cx="5281835" cy="4262791"/>
          </a:xfrm>
          <a:prstGeom prst="rect">
            <a:avLst/>
          </a:prstGeom>
          <a:noFill/>
          <a:ln>
            <a:noFill/>
          </a:ln>
        </p:spPr>
        <p:txBody>
          <a:bodyPr spcFirstLastPara="1" wrap="square" lIns="0" tIns="45000" rIns="0" bIns="45000" anchor="t" anchorCtr="0">
            <a:normAutofit lnSpcReduction="10000"/>
          </a:bodyPr>
          <a:lstStyle>
            <a:defPPr marR="0" lvl="0" algn="l" rtl="0">
              <a:lnSpc>
                <a:spcPct val="100000"/>
              </a:lnSpc>
              <a:spcBef>
                <a:spcPts val="0"/>
              </a:spcBef>
              <a:spcAft>
                <a:spcPts val="0"/>
              </a:spcAft>
            </a:defPPr>
            <a:lvl1pPr marL="256032" marR="0" lvl="0" indent="-265176" algn="l" rtl="0">
              <a:lnSpc>
                <a:spcPct val="100000"/>
              </a:lnSpc>
              <a:spcBef>
                <a:spcPts val="600"/>
              </a:spcBef>
              <a:spcAft>
                <a:spcPts val="0"/>
              </a:spcAft>
              <a:buClr>
                <a:srgbClr val="000000"/>
              </a:buClr>
              <a:buSzPts val="1400"/>
              <a:buFont typeface="Arial"/>
              <a:buChar char="•"/>
              <a:defRPr sz="2200" b="0" i="0" u="none" strike="noStrike" cap="none">
                <a:solidFill>
                  <a:srgbClr val="3C5A77"/>
                </a:solidFill>
                <a:latin typeface="Arial" panose="020B0604020202020204" pitchFamily="34" charset="0"/>
                <a:ea typeface="Arial"/>
                <a:cs typeface="Arial" panose="020B0604020202020204" pitchFamily="34" charset="0"/>
                <a:sym typeface="Arial"/>
              </a:defRPr>
            </a:lvl1pPr>
            <a:lvl2pPr marL="541338" marR="0" lvl="1" indent="-266700" algn="l" rtl="0">
              <a:lnSpc>
                <a:spcPct val="100000"/>
              </a:lnSpc>
              <a:spcBef>
                <a:spcPts val="600"/>
              </a:spcBef>
              <a:spcAft>
                <a:spcPts val="0"/>
              </a:spcAft>
              <a:buClr>
                <a:srgbClr val="000000"/>
              </a:buClr>
              <a:buSzPct val="90000"/>
              <a:buFont typeface="Lucida Grande"/>
              <a:buChar char="-"/>
              <a:defRPr sz="2000" b="0" i="0" u="none" strike="noStrike" cap="none">
                <a:solidFill>
                  <a:srgbClr val="3C5A77"/>
                </a:solidFill>
                <a:latin typeface="Arial" panose="020B0604020202020204" pitchFamily="34" charset="0"/>
                <a:ea typeface="Arial"/>
                <a:cs typeface="Arial" panose="020B0604020202020204" pitchFamily="34" charset="0"/>
                <a:sym typeface="Arial"/>
              </a:defRPr>
            </a:lvl2pPr>
            <a:lvl3pPr marL="898525" marR="0" lvl="2" indent="-273050" algn="l" rtl="0">
              <a:lnSpc>
                <a:spcPct val="100000"/>
              </a:lnSpc>
              <a:spcBef>
                <a:spcPts val="600"/>
              </a:spcBef>
              <a:spcAft>
                <a:spcPts val="0"/>
              </a:spcAft>
              <a:buClr>
                <a:srgbClr val="000000"/>
              </a:buClr>
              <a:buSzPct val="88000"/>
              <a:buFont typeface="Arial"/>
              <a:buChar char="•"/>
              <a:defRPr sz="1800" b="0" i="0" u="none" strike="noStrike" cap="none">
                <a:solidFill>
                  <a:srgbClr val="3C5A77"/>
                </a:solidFill>
                <a:latin typeface="Arial" panose="020B0604020202020204" pitchFamily="34" charset="0"/>
                <a:ea typeface="Arial"/>
                <a:cs typeface="Arial" panose="020B0604020202020204" pitchFamily="34" charset="0"/>
                <a:sym typeface="Arial"/>
              </a:defRPr>
            </a:lvl3pPr>
            <a:lvl4pPr marL="1165225" marR="0" lvl="3" indent="-266700" algn="l" rtl="0">
              <a:lnSpc>
                <a:spcPct val="100000"/>
              </a:lnSpc>
              <a:spcBef>
                <a:spcPts val="600"/>
              </a:spcBef>
              <a:spcAft>
                <a:spcPts val="0"/>
              </a:spcAft>
              <a:buClr>
                <a:srgbClr val="000000"/>
              </a:buClr>
              <a:buSzPct val="90000"/>
              <a:buFont typeface="Lucida Grande"/>
              <a:buChar char="-"/>
              <a:defRPr sz="1600" b="0" i="0" u="none" strike="noStrike" cap="none">
                <a:solidFill>
                  <a:srgbClr val="3C5A77"/>
                </a:solidFill>
                <a:latin typeface="Arial" panose="020B0604020202020204" pitchFamily="34" charset="0"/>
                <a:ea typeface="Arial"/>
                <a:cs typeface="Arial" panose="020B0604020202020204" pitchFamily="34" charset="0"/>
                <a:sym typeface="Arial"/>
              </a:defRPr>
            </a:lvl4pPr>
            <a:lvl5pPr marL="1431925" marR="0" lvl="4" indent="-266700" algn="l" rtl="0">
              <a:lnSpc>
                <a:spcPct val="100000"/>
              </a:lnSpc>
              <a:spcBef>
                <a:spcPts val="600"/>
              </a:spcBef>
              <a:spcAft>
                <a:spcPts val="0"/>
              </a:spcAft>
              <a:buClr>
                <a:srgbClr val="000000"/>
              </a:buClr>
              <a:buSzPct val="88000"/>
              <a:buFont typeface="Arial"/>
              <a:buChar char="•"/>
              <a:defRPr sz="1400" b="0" i="0" u="none" strike="noStrike" cap="none">
                <a:solidFill>
                  <a:srgbClr val="3C5A77"/>
                </a:solidFill>
                <a:latin typeface="Arial" panose="020B0604020202020204" pitchFamily="34" charset="0"/>
                <a:ea typeface="Arial"/>
                <a:cs typeface="Arial" panose="020B0604020202020204" pitchFamily="34" charset="0"/>
                <a:sym typeface="Arial"/>
              </a:defRPr>
            </a:lvl5pPr>
            <a:lvl6pPr marL="2743200" marR="0" lvl="5"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pPr>
              <a:lnSpc>
                <a:spcPct val="110000"/>
              </a:lnSpc>
            </a:pPr>
            <a:r>
              <a:rPr lang="en-US" sz="1800" dirty="0"/>
              <a:t>Present reference layout (with lessons learned from NP04/NP02 incorporated): </a:t>
            </a:r>
          </a:p>
          <a:p>
            <a:pPr lvl="1">
              <a:lnSpc>
                <a:spcPct val="110000"/>
              </a:lnSpc>
              <a:spcBef>
                <a:spcPts val="300"/>
              </a:spcBef>
            </a:pPr>
            <a:r>
              <a:rPr lang="en-US" sz="1600" dirty="0"/>
              <a:t>Cathode planes: </a:t>
            </a:r>
          </a:p>
          <a:p>
            <a:pPr lvl="2">
              <a:lnSpc>
                <a:spcPct val="110000"/>
              </a:lnSpc>
              <a:spcBef>
                <a:spcPts val="300"/>
              </a:spcBef>
            </a:pPr>
            <a:r>
              <a:rPr lang="en-US" sz="1400" dirty="0">
                <a:solidFill>
                  <a:schemeClr val="tx1"/>
                </a:solidFill>
              </a:rPr>
              <a:t>80 modules (3x3.4m2) with resistive surfaces</a:t>
            </a:r>
          </a:p>
          <a:p>
            <a:pPr lvl="2">
              <a:lnSpc>
                <a:spcPct val="110000"/>
              </a:lnSpc>
              <a:spcBef>
                <a:spcPts val="300"/>
              </a:spcBef>
            </a:pPr>
            <a:r>
              <a:rPr lang="en-US" sz="1400" dirty="0">
                <a:solidFill>
                  <a:schemeClr val="tx1"/>
                </a:solidFill>
              </a:rPr>
              <a:t>suspension features to the super CRPs </a:t>
            </a:r>
          </a:p>
          <a:p>
            <a:pPr lvl="2">
              <a:lnSpc>
                <a:spcPct val="110000"/>
              </a:lnSpc>
              <a:spcBef>
                <a:spcPts val="300"/>
              </a:spcBef>
            </a:pPr>
            <a:r>
              <a:rPr lang="en-US" sz="1400" dirty="0">
                <a:solidFill>
                  <a:schemeClr val="tx1"/>
                </a:solidFill>
              </a:rPr>
              <a:t>integration of X-</a:t>
            </a:r>
            <a:r>
              <a:rPr lang="en-US" sz="1400" dirty="0" err="1">
                <a:solidFill>
                  <a:schemeClr val="tx1"/>
                </a:solidFill>
              </a:rPr>
              <a:t>Arapucas</a:t>
            </a:r>
            <a:r>
              <a:rPr lang="en-US" sz="1400" dirty="0">
                <a:solidFill>
                  <a:schemeClr val="tx1"/>
                </a:solidFill>
              </a:rPr>
              <a:t> Photon Detectors (14% coverage) including networking of </a:t>
            </a:r>
            <a:r>
              <a:rPr lang="en-US" sz="1400" dirty="0" err="1">
                <a:solidFill>
                  <a:schemeClr val="tx1"/>
                </a:solidFill>
              </a:rPr>
              <a:t>PoF</a:t>
            </a:r>
            <a:r>
              <a:rPr lang="en-US" sz="1400" dirty="0">
                <a:solidFill>
                  <a:schemeClr val="tx1"/>
                </a:solidFill>
              </a:rPr>
              <a:t>/</a:t>
            </a:r>
            <a:r>
              <a:rPr lang="en-US" sz="1400" dirty="0" err="1">
                <a:solidFill>
                  <a:schemeClr val="tx1"/>
                </a:solidFill>
              </a:rPr>
              <a:t>SoF</a:t>
            </a:r>
            <a:endParaRPr lang="en-US" sz="1400" dirty="0">
              <a:solidFill>
                <a:schemeClr val="tx1"/>
              </a:solidFill>
            </a:endParaRPr>
          </a:p>
          <a:p>
            <a:pPr lvl="1">
              <a:lnSpc>
                <a:spcPct val="110000"/>
              </a:lnSpc>
              <a:spcBef>
                <a:spcPts val="300"/>
              </a:spcBef>
            </a:pPr>
            <a:r>
              <a:rPr lang="en-US" sz="1600" dirty="0"/>
              <a:t>Field cages</a:t>
            </a:r>
          </a:p>
          <a:p>
            <a:pPr lvl="2">
              <a:lnSpc>
                <a:spcPct val="110000"/>
              </a:lnSpc>
              <a:spcBef>
                <a:spcPts val="300"/>
              </a:spcBef>
            </a:pPr>
            <a:r>
              <a:rPr lang="en-US" sz="1400" dirty="0">
                <a:solidFill>
                  <a:schemeClr val="tx1"/>
                </a:solidFill>
              </a:rPr>
              <a:t>192 field cage modules (3x3.3m2) including  aluminum profiles and </a:t>
            </a:r>
            <a:r>
              <a:rPr lang="en-US" sz="1400" dirty="0" err="1">
                <a:solidFill>
                  <a:schemeClr val="tx1"/>
                </a:solidFill>
              </a:rPr>
              <a:t>RDB’as</a:t>
            </a:r>
            <a:r>
              <a:rPr lang="en-US" sz="1400" dirty="0">
                <a:solidFill>
                  <a:schemeClr val="tx1"/>
                </a:solidFill>
              </a:rPr>
              <a:t> in HD and DP </a:t>
            </a:r>
          </a:p>
          <a:p>
            <a:pPr lvl="2">
              <a:lnSpc>
                <a:spcPct val="110000"/>
              </a:lnSpc>
              <a:spcBef>
                <a:spcPts val="300"/>
              </a:spcBef>
            </a:pPr>
            <a:r>
              <a:rPr lang="en-US" sz="1400" dirty="0">
                <a:solidFill>
                  <a:schemeClr val="tx1"/>
                </a:solidFill>
              </a:rPr>
              <a:t>70% transparency (close to anodes) matching PD’s position on cryostat membrane</a:t>
            </a:r>
          </a:p>
          <a:p>
            <a:pPr lvl="1">
              <a:lnSpc>
                <a:spcPct val="110000"/>
              </a:lnSpc>
              <a:spcBef>
                <a:spcPts val="300"/>
              </a:spcBef>
            </a:pPr>
            <a:r>
              <a:rPr lang="en-US" sz="1600" dirty="0"/>
              <a:t>HV delivery </a:t>
            </a:r>
          </a:p>
          <a:p>
            <a:pPr lvl="2">
              <a:lnSpc>
                <a:spcPct val="110000"/>
              </a:lnSpc>
              <a:spcBef>
                <a:spcPts val="300"/>
              </a:spcBef>
            </a:pPr>
            <a:r>
              <a:rPr lang="en-US" sz="1400" dirty="0">
                <a:solidFill>
                  <a:schemeClr val="tx1"/>
                </a:solidFill>
              </a:rPr>
              <a:t>HVPS, PS monitoring system, HV cable, ripple filters, HVFT, and HV extender</a:t>
            </a:r>
          </a:p>
        </p:txBody>
      </p:sp>
      <p:sp>
        <p:nvSpPr>
          <p:cNvPr id="11" name="TextBox 10">
            <a:extLst>
              <a:ext uri="{FF2B5EF4-FFF2-40B4-BE49-F238E27FC236}">
                <a16:creationId xmlns:a16="http://schemas.microsoft.com/office/drawing/2014/main" id="{5620FF20-6008-B34E-B51A-6A0B823147ED}"/>
              </a:ext>
            </a:extLst>
          </p:cNvPr>
          <p:cNvSpPr txBox="1"/>
          <p:nvPr/>
        </p:nvSpPr>
        <p:spPr>
          <a:xfrm>
            <a:off x="7348102" y="23916"/>
            <a:ext cx="1786066" cy="307777"/>
          </a:xfrm>
          <a:prstGeom prst="rect">
            <a:avLst/>
          </a:prstGeom>
          <a:solidFill>
            <a:srgbClr val="E95125"/>
          </a:solidFill>
        </p:spPr>
        <p:txBody>
          <a:bodyPr wrap="none" rtlCol="0">
            <a:spAutoFit/>
          </a:bodyPr>
          <a:lstStyle/>
          <a:p>
            <a:r>
              <a:rPr lang="en-US" i="1" dirty="0"/>
              <a:t>Charge Question #2</a:t>
            </a:r>
          </a:p>
        </p:txBody>
      </p:sp>
    </p:spTree>
    <p:extLst>
      <p:ext uri="{BB962C8B-B14F-4D97-AF65-F5344CB8AC3E}">
        <p14:creationId xmlns:p14="http://schemas.microsoft.com/office/powerpoint/2010/main" val="33236806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2" name="Picture 1">
            <a:extLst>
              <a:ext uri="{FF2B5EF4-FFF2-40B4-BE49-F238E27FC236}">
                <a16:creationId xmlns:a16="http://schemas.microsoft.com/office/drawing/2014/main" id="{14764B9F-9060-4BE0-A9F0-F41686B619E3}"/>
              </a:ext>
            </a:extLst>
          </p:cNvPr>
          <p:cNvPicPr>
            <a:picLocks noChangeAspect="1"/>
          </p:cNvPicPr>
          <p:nvPr/>
        </p:nvPicPr>
        <p:blipFill>
          <a:blip r:embed="rId3"/>
          <a:stretch>
            <a:fillRect/>
          </a:stretch>
        </p:blipFill>
        <p:spPr>
          <a:xfrm>
            <a:off x="295014" y="3162693"/>
            <a:ext cx="6358293" cy="3166926"/>
          </a:xfrm>
          <a:prstGeom prst="rect">
            <a:avLst/>
          </a:prstGeom>
        </p:spPr>
      </p:pic>
      <p:sp>
        <p:nvSpPr>
          <p:cNvPr id="97" name="Google Shape;97;p16"/>
          <p:cNvSpPr txBox="1"/>
          <p:nvPr/>
        </p:nvSpPr>
        <p:spPr>
          <a:xfrm>
            <a:off x="437283" y="339065"/>
            <a:ext cx="8292600" cy="54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GB" sz="2200" b="1" dirty="0">
                <a:solidFill>
                  <a:srgbClr val="E95125"/>
                </a:solidFill>
                <a:latin typeface="Helvetica Neue"/>
                <a:ea typeface="Helvetica Neue"/>
                <a:cs typeface="Helvetica Neue"/>
                <a:sym typeface="Helvetica Neue"/>
              </a:rPr>
              <a:t>Cathode Plane (</a:t>
            </a:r>
            <a:r>
              <a:rPr lang="en-GB" sz="2200" i="1" dirty="0">
                <a:solidFill>
                  <a:srgbClr val="E95125"/>
                </a:solidFill>
                <a:latin typeface="Helvetica Neue"/>
                <a:ea typeface="Helvetica Neue"/>
                <a:cs typeface="Helvetica Neue"/>
                <a:sym typeface="Helvetica Neue"/>
              </a:rPr>
              <a:t>details in Fabien talk</a:t>
            </a:r>
            <a:r>
              <a:rPr lang="en-GB" sz="2200" b="1" dirty="0">
                <a:solidFill>
                  <a:srgbClr val="E95125"/>
                </a:solidFill>
                <a:latin typeface="Helvetica Neue"/>
                <a:ea typeface="Helvetica Neue"/>
                <a:cs typeface="Helvetica Neue"/>
                <a:sym typeface="Helvetica Neue"/>
              </a:rPr>
              <a:t>)</a:t>
            </a:r>
            <a:br>
              <a:rPr lang="en-GB" sz="1800" b="0" i="0" u="none" strike="noStrike" cap="none" dirty="0">
                <a:solidFill>
                  <a:srgbClr val="E95125"/>
                </a:solidFill>
              </a:rPr>
            </a:br>
            <a:endParaRPr sz="2200" b="0"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4</a:t>
            </a:fld>
            <a:endParaRPr sz="1200" b="0" i="0" u="none" strike="noStrike" cap="none">
              <a:solidFill>
                <a:srgbClr val="E95125"/>
              </a:solidFill>
              <a:latin typeface="Times New Roman"/>
              <a:ea typeface="Times New Roman"/>
              <a:cs typeface="Times New Roman"/>
              <a:sym typeface="Times New Roman"/>
            </a:endParaRPr>
          </a:p>
        </p:txBody>
      </p:sp>
      <p:sp>
        <p:nvSpPr>
          <p:cNvPr id="9" name="Content Placeholder 2">
            <a:extLst>
              <a:ext uri="{FF2B5EF4-FFF2-40B4-BE49-F238E27FC236}">
                <a16:creationId xmlns:a16="http://schemas.microsoft.com/office/drawing/2014/main" id="{E3F727D7-0DF9-4B56-96B0-2992A2E666A0}"/>
              </a:ext>
            </a:extLst>
          </p:cNvPr>
          <p:cNvSpPr txBox="1">
            <a:spLocks/>
          </p:cNvSpPr>
          <p:nvPr/>
        </p:nvSpPr>
        <p:spPr>
          <a:xfrm>
            <a:off x="377072" y="792257"/>
            <a:ext cx="8221103" cy="5119103"/>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Bef>
                <a:spcPts val="600"/>
              </a:spcBef>
              <a:buFont typeface="Arial" panose="020B0604020202020204" pitchFamily="34" charset="0"/>
              <a:buChar char="•"/>
            </a:pPr>
            <a:r>
              <a:rPr lang="en-US" dirty="0"/>
              <a:t>Each cathode module is constructed from a 3m x 3.4m x 0.05m FRP I-beam frame with 16 openings. Modules are suspended to the super CRP structure above the top anode plane using insulating ropes (</a:t>
            </a:r>
            <a:r>
              <a:rPr lang="en-US" dirty="0" err="1"/>
              <a:t>Dyneema</a:t>
            </a:r>
            <a:r>
              <a:rPr lang="en-US" dirty="0"/>
              <a:t>).</a:t>
            </a:r>
          </a:p>
          <a:p>
            <a:pPr marL="342900" indent="-342900">
              <a:spcBef>
                <a:spcPts val="600"/>
              </a:spcBef>
              <a:buFont typeface="Arial" panose="020B0604020202020204" pitchFamily="34" charset="0"/>
              <a:buChar char="•"/>
            </a:pPr>
            <a:r>
              <a:rPr lang="en-US" dirty="0"/>
              <a:t>Double sided X-</a:t>
            </a:r>
            <a:r>
              <a:rPr lang="en-US" dirty="0" err="1"/>
              <a:t>arapuca</a:t>
            </a:r>
            <a:r>
              <a:rPr lang="en-US" dirty="0"/>
              <a:t> PD modules are installed in 4 of the openings (PDS scope), encased by highly transparent (~80%) metal wire mesh panels on both sides. </a:t>
            </a:r>
          </a:p>
          <a:p>
            <a:pPr marL="342900" indent="-342900">
              <a:spcBef>
                <a:spcPts val="600"/>
              </a:spcBef>
              <a:buFont typeface="Arial" panose="020B0604020202020204" pitchFamily="34" charset="0"/>
              <a:buChar char="•"/>
            </a:pPr>
            <a:r>
              <a:rPr lang="en-US" dirty="0"/>
              <a:t>12 pairs of perforated resistive panels are mounted on the top and bottom faces of the frame, reinforced by light-weight rib structures.  These and the wire mesh panels are electrically interconnected to form two highly resistive surfaces with sufficiently slow discharge RC time constant to reduce harmful charge injection to the FEE connected to the anodes. The porosity of the resistive panels is to be determined by CFD.</a:t>
            </a:r>
          </a:p>
        </p:txBody>
      </p:sp>
      <p:sp>
        <p:nvSpPr>
          <p:cNvPr id="3" name="TextBox 2">
            <a:extLst>
              <a:ext uri="{FF2B5EF4-FFF2-40B4-BE49-F238E27FC236}">
                <a16:creationId xmlns:a16="http://schemas.microsoft.com/office/drawing/2014/main" id="{B9B589CF-5A2E-495A-BAF9-6D7796228ECD}"/>
              </a:ext>
            </a:extLst>
          </p:cNvPr>
          <p:cNvSpPr txBox="1"/>
          <p:nvPr/>
        </p:nvSpPr>
        <p:spPr>
          <a:xfrm>
            <a:off x="4976763" y="5392757"/>
            <a:ext cx="3790165" cy="1015663"/>
          </a:xfrm>
          <a:prstGeom prst="rect">
            <a:avLst/>
          </a:prstGeom>
          <a:noFill/>
        </p:spPr>
        <p:txBody>
          <a:bodyPr wrap="square" rtlCol="0">
            <a:spAutoFit/>
          </a:bodyPr>
          <a:lstStyle/>
          <a:p>
            <a:pPr lvl="1"/>
            <a:r>
              <a:rPr lang="en-US" sz="1200" dirty="0"/>
              <a:t>Choices of resistive perforation:</a:t>
            </a:r>
          </a:p>
          <a:p>
            <a:pPr marL="171450" indent="-171450">
              <a:buFont typeface="Arial" panose="020B0604020202020204" pitchFamily="34" charset="0"/>
              <a:buChar char="•"/>
            </a:pPr>
            <a:r>
              <a:rPr lang="en-US" sz="1200" dirty="0"/>
              <a:t>Resistive Kapton laminated FR4 sheet (FD1 CPA)</a:t>
            </a:r>
          </a:p>
          <a:p>
            <a:pPr marL="171450" indent="-171450">
              <a:buFont typeface="Arial" panose="020B0604020202020204" pitchFamily="34" charset="0"/>
              <a:buChar char="•"/>
            </a:pPr>
            <a:r>
              <a:rPr lang="en-US" sz="1200" dirty="0"/>
              <a:t>Resistive bulk conducting FR4 sheet</a:t>
            </a:r>
          </a:p>
          <a:p>
            <a:pPr marL="171450" indent="-171450">
              <a:buFont typeface="Arial" panose="020B0604020202020204" pitchFamily="34" charset="0"/>
              <a:buChar char="•"/>
            </a:pPr>
            <a:r>
              <a:rPr lang="en-US" sz="1200" dirty="0"/>
              <a:t>3D printed carbon fiber + PEEK grid.</a:t>
            </a:r>
          </a:p>
          <a:p>
            <a:pPr marL="171450" indent="-171450">
              <a:buFont typeface="Arial" panose="020B0604020202020204" pitchFamily="34" charset="0"/>
              <a:buChar char="•"/>
            </a:pPr>
            <a:endParaRPr lang="en-US" sz="1200" dirty="0"/>
          </a:p>
        </p:txBody>
      </p:sp>
      <p:sp>
        <p:nvSpPr>
          <p:cNvPr id="8" name="TextBox 7">
            <a:extLst>
              <a:ext uri="{FF2B5EF4-FFF2-40B4-BE49-F238E27FC236}">
                <a16:creationId xmlns:a16="http://schemas.microsoft.com/office/drawing/2014/main" id="{3BCCB9FE-A9F8-4261-ACBA-2A2FB52B616B}"/>
              </a:ext>
            </a:extLst>
          </p:cNvPr>
          <p:cNvSpPr txBox="1"/>
          <p:nvPr/>
        </p:nvSpPr>
        <p:spPr>
          <a:xfrm>
            <a:off x="5751691" y="3162693"/>
            <a:ext cx="3097295" cy="954107"/>
          </a:xfrm>
          <a:prstGeom prst="rect">
            <a:avLst/>
          </a:prstGeom>
          <a:noFill/>
        </p:spPr>
        <p:txBody>
          <a:bodyPr wrap="square" rtlCol="0">
            <a:spAutoFit/>
          </a:bodyPr>
          <a:lstStyle/>
          <a:p>
            <a:pPr lvl="1"/>
            <a:r>
              <a:rPr lang="en-US" dirty="0">
                <a:solidFill>
                  <a:srgbClr val="00B050"/>
                </a:solidFill>
              </a:rPr>
              <a:t>The electrical characteristics of this cathode is very similar to that of the FD1 cathode planes.</a:t>
            </a:r>
          </a:p>
          <a:p>
            <a:pPr marL="171450" indent="-171450">
              <a:buFont typeface="Arial" panose="020B0604020202020204" pitchFamily="34" charset="0"/>
              <a:buChar char="•"/>
            </a:pPr>
            <a:endParaRPr lang="en-US" dirty="0">
              <a:solidFill>
                <a:srgbClr val="00B050"/>
              </a:solidFill>
            </a:endParaRPr>
          </a:p>
        </p:txBody>
      </p:sp>
      <p:sp>
        <p:nvSpPr>
          <p:cNvPr id="10" name="TextBox 9">
            <a:extLst>
              <a:ext uri="{FF2B5EF4-FFF2-40B4-BE49-F238E27FC236}">
                <a16:creationId xmlns:a16="http://schemas.microsoft.com/office/drawing/2014/main" id="{B9E22F9D-BFAB-F64A-955C-909E69ADC389}"/>
              </a:ext>
            </a:extLst>
          </p:cNvPr>
          <p:cNvSpPr txBox="1"/>
          <p:nvPr/>
        </p:nvSpPr>
        <p:spPr>
          <a:xfrm>
            <a:off x="7348102" y="23916"/>
            <a:ext cx="1786066" cy="307777"/>
          </a:xfrm>
          <a:prstGeom prst="rect">
            <a:avLst/>
          </a:prstGeom>
          <a:solidFill>
            <a:srgbClr val="E95125"/>
          </a:solidFill>
        </p:spPr>
        <p:txBody>
          <a:bodyPr wrap="none" rtlCol="0">
            <a:spAutoFit/>
          </a:bodyPr>
          <a:lstStyle/>
          <a:p>
            <a:r>
              <a:rPr lang="en-US" i="1" dirty="0"/>
              <a:t>Charge Question #4</a:t>
            </a:r>
          </a:p>
        </p:txBody>
      </p:sp>
    </p:spTree>
    <p:extLst>
      <p:ext uri="{BB962C8B-B14F-4D97-AF65-F5344CB8AC3E}">
        <p14:creationId xmlns:p14="http://schemas.microsoft.com/office/powerpoint/2010/main" val="21431262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pic>
        <p:nvPicPr>
          <p:cNvPr id="3" name="Picture 2">
            <a:extLst>
              <a:ext uri="{FF2B5EF4-FFF2-40B4-BE49-F238E27FC236}">
                <a16:creationId xmlns:a16="http://schemas.microsoft.com/office/drawing/2014/main" id="{9E16143F-62BF-2F47-BC9C-939363501351}"/>
              </a:ext>
            </a:extLst>
          </p:cNvPr>
          <p:cNvPicPr>
            <a:picLocks noChangeAspect="1"/>
          </p:cNvPicPr>
          <p:nvPr/>
        </p:nvPicPr>
        <p:blipFill>
          <a:blip r:embed="rId3"/>
          <a:stretch>
            <a:fillRect/>
          </a:stretch>
        </p:blipFill>
        <p:spPr>
          <a:xfrm>
            <a:off x="5874026" y="0"/>
            <a:ext cx="3269974" cy="3604529"/>
          </a:xfrm>
          <a:prstGeom prst="rect">
            <a:avLst/>
          </a:prstGeom>
        </p:spPr>
      </p:pic>
      <p:sp>
        <p:nvSpPr>
          <p:cNvPr id="97" name="Google Shape;97;p16"/>
          <p:cNvSpPr txBox="1"/>
          <p:nvPr/>
        </p:nvSpPr>
        <p:spPr>
          <a:xfrm>
            <a:off x="437283" y="339065"/>
            <a:ext cx="8292600" cy="54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GB" sz="2200" b="1" dirty="0">
                <a:solidFill>
                  <a:srgbClr val="E95125"/>
                </a:solidFill>
                <a:latin typeface="Helvetica Neue"/>
                <a:ea typeface="Helvetica Neue"/>
                <a:cs typeface="Helvetica Neue"/>
                <a:sym typeface="Helvetica Neue"/>
              </a:rPr>
              <a:t>Field Cage (</a:t>
            </a:r>
            <a:r>
              <a:rPr lang="en-GB" sz="2200" i="1" dirty="0">
                <a:solidFill>
                  <a:srgbClr val="E95125"/>
                </a:solidFill>
                <a:latin typeface="Helvetica Neue"/>
                <a:ea typeface="Helvetica Neue"/>
                <a:cs typeface="Helvetica Neue"/>
                <a:sym typeface="Helvetica Neue"/>
              </a:rPr>
              <a:t>details in Jae’s talk</a:t>
            </a:r>
            <a:r>
              <a:rPr lang="en-GB" sz="2200" b="1" dirty="0">
                <a:solidFill>
                  <a:srgbClr val="E95125"/>
                </a:solidFill>
                <a:latin typeface="Helvetica Neue"/>
                <a:ea typeface="Helvetica Neue"/>
                <a:cs typeface="Helvetica Neue"/>
                <a:sym typeface="Helvetica Neue"/>
              </a:rPr>
              <a:t>)</a:t>
            </a:r>
            <a:br>
              <a:rPr lang="en-GB" sz="1800" b="0" i="0" u="none" strike="noStrike" cap="none" dirty="0">
                <a:solidFill>
                  <a:srgbClr val="E95125"/>
                </a:solidFill>
              </a:rPr>
            </a:br>
            <a:endParaRPr sz="2200" b="0"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5</a:t>
            </a:fld>
            <a:endParaRPr sz="1200" b="0" i="0" u="none" strike="noStrike" cap="none">
              <a:solidFill>
                <a:srgbClr val="E95125"/>
              </a:solidFill>
              <a:latin typeface="Times New Roman"/>
              <a:ea typeface="Times New Roman"/>
              <a:cs typeface="Times New Roman"/>
              <a:sym typeface="Times New Roman"/>
            </a:endParaRPr>
          </a:p>
        </p:txBody>
      </p:sp>
      <p:sp>
        <p:nvSpPr>
          <p:cNvPr id="9" name="Content Placeholder 2">
            <a:extLst>
              <a:ext uri="{FF2B5EF4-FFF2-40B4-BE49-F238E27FC236}">
                <a16:creationId xmlns:a16="http://schemas.microsoft.com/office/drawing/2014/main" id="{E3F727D7-0DF9-4B56-96B0-2992A2E666A0}"/>
              </a:ext>
            </a:extLst>
          </p:cNvPr>
          <p:cNvSpPr txBox="1">
            <a:spLocks/>
          </p:cNvSpPr>
          <p:nvPr/>
        </p:nvSpPr>
        <p:spPr>
          <a:xfrm>
            <a:off x="267178" y="701753"/>
            <a:ext cx="5923115" cy="5734772"/>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342900" indent="-342900">
              <a:spcBef>
                <a:spcPts val="600"/>
              </a:spcBef>
              <a:buFont typeface="Arial" panose="020B0604020202020204" pitchFamily="34" charset="0"/>
              <a:buChar char="•"/>
            </a:pPr>
            <a:r>
              <a:rPr lang="en-US" sz="1600" dirty="0"/>
              <a:t>Design based on experiences gained from both NP04 and NP02 installation/operations. </a:t>
            </a:r>
          </a:p>
          <a:p>
            <a:pPr marL="342900" indent="-342900">
              <a:spcBef>
                <a:spcPts val="600"/>
              </a:spcBef>
              <a:buFont typeface="Arial" panose="020B0604020202020204" pitchFamily="34" charset="0"/>
              <a:buChar char="•"/>
            </a:pPr>
            <a:r>
              <a:rPr lang="en-US" sz="1600" dirty="0"/>
              <a:t>Arrays of FC modules (~3x3.3m2) surrounding the </a:t>
            </a:r>
            <a:r>
              <a:rPr lang="en-US" sz="1600" dirty="0" err="1"/>
              <a:t>LAr</a:t>
            </a:r>
            <a:r>
              <a:rPr lang="en-US" sz="1600" dirty="0"/>
              <a:t> volume between top and bottom anode planes, 13m double drift depth covered by columns of 4 modules. Two columns supported by a common stainless steel I-beam to form a super FC module, suspended from two roof penetrations</a:t>
            </a:r>
          </a:p>
          <a:p>
            <a:pPr marL="342900" indent="-342900">
              <a:spcBef>
                <a:spcPts val="600"/>
              </a:spcBef>
              <a:buFont typeface="Arial" panose="020B0604020202020204" pitchFamily="34" charset="0"/>
              <a:buChar char="•"/>
            </a:pPr>
            <a:r>
              <a:rPr lang="en-US" sz="1600" dirty="0"/>
              <a:t>Aluminum profiles mounted on the outer flanges of FRP I-beams, terminated by UHMWPE caps to prevent the exposure of high E field to the bulk liquid argon. Own resistor divider chain eliminates  need for lateral electrical interconnect.</a:t>
            </a:r>
          </a:p>
          <a:p>
            <a:pPr marL="342900" indent="-342900">
              <a:spcBef>
                <a:spcPts val="600"/>
              </a:spcBef>
              <a:buFont typeface="Arial" panose="020B0604020202020204" pitchFamily="34" charset="0"/>
              <a:buChar char="•"/>
            </a:pPr>
            <a:r>
              <a:rPr lang="en-US" sz="1600" dirty="0"/>
              <a:t>Along vertical edges, profiles bent at 90° to provide smooth conductive surfaces and reduce field enhancement. </a:t>
            </a:r>
          </a:p>
          <a:p>
            <a:pPr marL="342900" indent="-342900">
              <a:spcBef>
                <a:spcPts val="600"/>
              </a:spcBef>
              <a:buFont typeface="Arial" panose="020B0604020202020204" pitchFamily="34" charset="0"/>
              <a:buChar char="•"/>
            </a:pPr>
            <a:r>
              <a:rPr lang="en-US" sz="1600" dirty="0"/>
              <a:t>Minimum distance from ground shield ~ 600 mm (scaled from NP04 experience)</a:t>
            </a:r>
          </a:p>
          <a:p>
            <a:pPr marL="342900" indent="-342900">
              <a:spcBef>
                <a:spcPts val="600"/>
              </a:spcBef>
              <a:buFont typeface="Arial" panose="020B0604020202020204" pitchFamily="34" charset="0"/>
              <a:buChar char="•"/>
            </a:pPr>
            <a:r>
              <a:rPr lang="en-US" sz="1600" dirty="0"/>
              <a:t>Key assembly/installation features demonstrated in NP02.</a:t>
            </a:r>
          </a:p>
          <a:p>
            <a:pPr marL="342900" indent="-342900">
              <a:spcBef>
                <a:spcPts val="600"/>
              </a:spcBef>
              <a:buFont typeface="Arial" panose="020B0604020202020204" pitchFamily="34" charset="0"/>
              <a:buChar char="•"/>
            </a:pPr>
            <a:r>
              <a:rPr lang="en-US" sz="1600" dirty="0"/>
              <a:t>70% transparency near the anodes, to match the location of the PD’s on the membrane, ensured with thinner profiles: slightly higher local E field but within the maximum E field requirement.</a:t>
            </a:r>
          </a:p>
        </p:txBody>
      </p:sp>
      <p:pic>
        <p:nvPicPr>
          <p:cNvPr id="5121" name="Picture 1" descr="page4image3832896">
            <a:extLst>
              <a:ext uri="{FF2B5EF4-FFF2-40B4-BE49-F238E27FC236}">
                <a16:creationId xmlns:a16="http://schemas.microsoft.com/office/drawing/2014/main" id="{6B971A03-5129-724F-9C33-CF45C79884CA}"/>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105744" y="3588026"/>
            <a:ext cx="3038256" cy="2714217"/>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11F32F7-674B-B54B-B135-37F37EA31068}"/>
              </a:ext>
            </a:extLst>
          </p:cNvPr>
          <p:cNvSpPr txBox="1"/>
          <p:nvPr/>
        </p:nvSpPr>
        <p:spPr>
          <a:xfrm>
            <a:off x="7348102" y="23916"/>
            <a:ext cx="1786066" cy="307777"/>
          </a:xfrm>
          <a:prstGeom prst="rect">
            <a:avLst/>
          </a:prstGeom>
          <a:solidFill>
            <a:srgbClr val="E95125"/>
          </a:solidFill>
        </p:spPr>
        <p:txBody>
          <a:bodyPr wrap="none" rtlCol="0">
            <a:spAutoFit/>
          </a:bodyPr>
          <a:lstStyle/>
          <a:p>
            <a:r>
              <a:rPr lang="en-US" i="1" dirty="0"/>
              <a:t>Charge Question #4</a:t>
            </a:r>
          </a:p>
        </p:txBody>
      </p:sp>
    </p:spTree>
    <p:extLst>
      <p:ext uri="{BB962C8B-B14F-4D97-AF65-F5344CB8AC3E}">
        <p14:creationId xmlns:p14="http://schemas.microsoft.com/office/powerpoint/2010/main" val="1879265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p:nvPr/>
        </p:nvSpPr>
        <p:spPr>
          <a:xfrm>
            <a:off x="437283" y="339065"/>
            <a:ext cx="8292600" cy="54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GB" sz="2200" b="1" dirty="0">
                <a:solidFill>
                  <a:srgbClr val="E95125"/>
                </a:solidFill>
                <a:latin typeface="Helvetica Neue"/>
                <a:ea typeface="Helvetica Neue"/>
                <a:cs typeface="Helvetica Neue"/>
                <a:sym typeface="Helvetica Neue"/>
              </a:rPr>
              <a:t>High Voltage Delivery System (</a:t>
            </a:r>
            <a:r>
              <a:rPr lang="en-GB" sz="2200" i="1" dirty="0">
                <a:solidFill>
                  <a:srgbClr val="E95125"/>
                </a:solidFill>
                <a:latin typeface="Helvetica Neue"/>
                <a:ea typeface="Helvetica Neue"/>
                <a:cs typeface="Helvetica Neue"/>
                <a:sym typeface="Helvetica Neue"/>
              </a:rPr>
              <a:t>details in Sarah’s talk</a:t>
            </a:r>
            <a:r>
              <a:rPr lang="en-GB" sz="2200" b="1" dirty="0">
                <a:solidFill>
                  <a:srgbClr val="E95125"/>
                </a:solidFill>
                <a:latin typeface="Helvetica Neue"/>
                <a:ea typeface="Helvetica Neue"/>
                <a:cs typeface="Helvetica Neue"/>
                <a:sym typeface="Helvetica Neue"/>
              </a:rPr>
              <a:t>)</a:t>
            </a:r>
            <a:br>
              <a:rPr lang="en-GB" sz="1800" b="0" i="0" u="none" strike="noStrike" cap="none" dirty="0">
                <a:solidFill>
                  <a:srgbClr val="E95125"/>
                </a:solidFill>
              </a:rPr>
            </a:br>
            <a:endParaRPr sz="2200" b="0"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6</a:t>
            </a:fld>
            <a:endParaRPr sz="1200" b="0" i="0" u="none" strike="noStrike" cap="none">
              <a:solidFill>
                <a:srgbClr val="E95125"/>
              </a:solidFill>
              <a:latin typeface="Times New Roman"/>
              <a:ea typeface="Times New Roman"/>
              <a:cs typeface="Times New Roman"/>
              <a:sym typeface="Times New Roman"/>
            </a:endParaRPr>
          </a:p>
        </p:txBody>
      </p:sp>
      <p:sp>
        <p:nvSpPr>
          <p:cNvPr id="9" name="Content Placeholder 2">
            <a:extLst>
              <a:ext uri="{FF2B5EF4-FFF2-40B4-BE49-F238E27FC236}">
                <a16:creationId xmlns:a16="http://schemas.microsoft.com/office/drawing/2014/main" id="{E3F727D7-0DF9-4B56-96B0-2992A2E666A0}"/>
              </a:ext>
            </a:extLst>
          </p:cNvPr>
          <p:cNvSpPr txBox="1">
            <a:spLocks/>
          </p:cNvSpPr>
          <p:nvPr/>
        </p:nvSpPr>
        <p:spPr>
          <a:xfrm>
            <a:off x="361405" y="2383298"/>
            <a:ext cx="5023894" cy="497718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marL="285750" lvl="2" indent="-285750">
              <a:spcBef>
                <a:spcPts val="600"/>
              </a:spcBef>
              <a:buFont typeface="Arial" panose="020B0604020202020204" pitchFamily="34" charset="0"/>
              <a:buChar char="•"/>
            </a:pPr>
            <a:r>
              <a:rPr lang="en-US" sz="1600" dirty="0"/>
              <a:t>Inline ripple filter based on the successful design for NP04 (moderate voltage drop to allow a higher voltage at the cathode).</a:t>
            </a:r>
          </a:p>
          <a:p>
            <a:pPr marL="285750" indent="-285750">
              <a:spcBef>
                <a:spcPts val="600"/>
              </a:spcBef>
              <a:buFont typeface="Arial" panose="020B0604020202020204" pitchFamily="34" charset="0"/>
              <a:buChar char="•"/>
            </a:pPr>
            <a:r>
              <a:rPr lang="en-US" sz="1600" dirty="0"/>
              <a:t>The HVFTs with improved (UCLA) design </a:t>
            </a:r>
            <a:r>
              <a:rPr lang="en-US" sz="1600" dirty="0" err="1"/>
              <a:t>wrt</a:t>
            </a:r>
            <a:r>
              <a:rPr lang="en-US" sz="1600" dirty="0"/>
              <a:t> the ones in used in </a:t>
            </a:r>
            <a:r>
              <a:rPr lang="en-US" sz="1600" dirty="0" err="1"/>
              <a:t>ProtoDUNEs</a:t>
            </a:r>
            <a:r>
              <a:rPr lang="en-US" sz="1600" dirty="0"/>
              <a:t>. The HVFT in NP04 worked well for more than 2 years. Both HVFTs developed ice buildup at the HV cable connection on the air side: a shortcoming in the FT design.  An existing HVFT free from cold connection, built by UCLA for the 35ton TPC being evaluated at CERN for 300kV operations. </a:t>
            </a:r>
          </a:p>
          <a:p>
            <a:pPr marL="285750" indent="-285750">
              <a:spcBef>
                <a:spcPts val="600"/>
              </a:spcBef>
              <a:buFont typeface="Arial" panose="020B0604020202020204" pitchFamily="34" charset="0"/>
              <a:buChar char="•"/>
            </a:pPr>
            <a:r>
              <a:rPr lang="en-US" sz="1600" dirty="0"/>
              <a:t>A new HV extender (simplified version of the one of NP02); critical elements under tested at Iceberg (FNAL). A full-size extender to be assembled at CERN and tested (with HVFT) in NP02 in the fall.</a:t>
            </a:r>
          </a:p>
        </p:txBody>
      </p:sp>
      <p:pic>
        <p:nvPicPr>
          <p:cNvPr id="4097" name="Picture 1" descr="page6image3834912">
            <a:extLst>
              <a:ext uri="{FF2B5EF4-FFF2-40B4-BE49-F238E27FC236}">
                <a16:creationId xmlns:a16="http://schemas.microsoft.com/office/drawing/2014/main" id="{5322D823-6E31-3C48-B432-1E6359846CC8}"/>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88077" y="2846146"/>
            <a:ext cx="3755923" cy="3038167"/>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84EE1CA1-2374-D34F-91CF-C28685775B85}"/>
              </a:ext>
            </a:extLst>
          </p:cNvPr>
          <p:cNvSpPr txBox="1">
            <a:spLocks/>
          </p:cNvSpPr>
          <p:nvPr/>
        </p:nvSpPr>
        <p:spPr>
          <a:xfrm>
            <a:off x="378291" y="907129"/>
            <a:ext cx="8292600" cy="4977184"/>
          </a:xfrm>
          <a:prstGeom prst="rect">
            <a:avLst/>
          </a:prstGeom>
        </p:spPr>
        <p:txBody>
          <a:bodyPr>
            <a:normAutofit/>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pPr>
              <a:spcBef>
                <a:spcPts val="600"/>
              </a:spcBef>
            </a:pPr>
            <a:r>
              <a:rPr lang="en-US" sz="1800" dirty="0"/>
              <a:t>It comprises: HVPS, HV cable, ripple filters, HV feedthrough, and the HV extender inside the cryostat to deliver the voltage to the cathode and field cage at the mid height of the TPC. Proposed reference design: </a:t>
            </a:r>
          </a:p>
          <a:p>
            <a:pPr marL="285750" lvl="2" indent="-285750">
              <a:spcBef>
                <a:spcPts val="600"/>
              </a:spcBef>
              <a:buFont typeface="Arial" panose="020B0604020202020204" pitchFamily="34" charset="0"/>
              <a:buChar char="•"/>
            </a:pPr>
            <a:r>
              <a:rPr lang="en-US" sz="1600" dirty="0" err="1"/>
              <a:t>Heinzinger</a:t>
            </a:r>
            <a:r>
              <a:rPr lang="en-US" sz="1600" dirty="0"/>
              <a:t> </a:t>
            </a:r>
            <a:r>
              <a:rPr lang="en-US" sz="1600" dirty="0" err="1"/>
              <a:t>PNChp</a:t>
            </a:r>
            <a:r>
              <a:rPr lang="en-US" sz="1600" dirty="0"/>
              <a:t> 300kV power supply to power bias the cathode at ~293kV: successfully deployed in the </a:t>
            </a:r>
            <a:r>
              <a:rPr lang="en-US" sz="1600" dirty="0" err="1"/>
              <a:t>ProtoDUNEs</a:t>
            </a:r>
            <a:r>
              <a:rPr lang="en-US" sz="1600" dirty="0"/>
              <a:t> with good performance.  </a:t>
            </a:r>
          </a:p>
          <a:p>
            <a:pPr>
              <a:spcBef>
                <a:spcPts val="600"/>
              </a:spcBef>
            </a:pPr>
            <a:endParaRPr lang="en-US" sz="1800" dirty="0"/>
          </a:p>
        </p:txBody>
      </p:sp>
      <p:sp>
        <p:nvSpPr>
          <p:cNvPr id="8" name="TextBox 7">
            <a:extLst>
              <a:ext uri="{FF2B5EF4-FFF2-40B4-BE49-F238E27FC236}">
                <a16:creationId xmlns:a16="http://schemas.microsoft.com/office/drawing/2014/main" id="{9A800F8F-0721-824B-AF62-CDA106F5CBEE}"/>
              </a:ext>
            </a:extLst>
          </p:cNvPr>
          <p:cNvSpPr txBox="1"/>
          <p:nvPr/>
        </p:nvSpPr>
        <p:spPr>
          <a:xfrm>
            <a:off x="7348102" y="23916"/>
            <a:ext cx="1786066" cy="307777"/>
          </a:xfrm>
          <a:prstGeom prst="rect">
            <a:avLst/>
          </a:prstGeom>
          <a:solidFill>
            <a:srgbClr val="E95125"/>
          </a:solidFill>
        </p:spPr>
        <p:txBody>
          <a:bodyPr wrap="none" rtlCol="0">
            <a:spAutoFit/>
          </a:bodyPr>
          <a:lstStyle/>
          <a:p>
            <a:r>
              <a:rPr lang="en-US" i="1" dirty="0"/>
              <a:t>Charge Question #4</a:t>
            </a:r>
          </a:p>
        </p:txBody>
      </p:sp>
    </p:spTree>
    <p:extLst>
      <p:ext uri="{BB962C8B-B14F-4D97-AF65-F5344CB8AC3E}">
        <p14:creationId xmlns:p14="http://schemas.microsoft.com/office/powerpoint/2010/main" val="13478461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16"/>
          <p:cNvSpPr txBox="1"/>
          <p:nvPr/>
        </p:nvSpPr>
        <p:spPr>
          <a:xfrm>
            <a:off x="437283" y="339065"/>
            <a:ext cx="8292600" cy="548400"/>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None/>
            </a:pPr>
            <a:r>
              <a:rPr lang="en-GB" sz="2200" b="1" dirty="0">
                <a:solidFill>
                  <a:srgbClr val="E95125"/>
                </a:solidFill>
                <a:latin typeface="Helvetica Neue"/>
                <a:ea typeface="Helvetica Neue"/>
                <a:cs typeface="Helvetica Neue"/>
                <a:sym typeface="Helvetica Neue"/>
              </a:rPr>
              <a:t>High Level Requirements (EB/TB held)</a:t>
            </a:r>
            <a:br>
              <a:rPr lang="en-GB" sz="1800" b="0" i="0" u="none" strike="noStrike" cap="none" dirty="0">
                <a:solidFill>
                  <a:srgbClr val="E95125"/>
                </a:solidFill>
              </a:rPr>
            </a:br>
            <a:endParaRPr sz="2200" b="0" i="0" u="none" strike="noStrike" cap="none" dirty="0">
              <a:solidFill>
                <a:srgbClr val="E95125"/>
              </a:solidFill>
              <a:latin typeface="Calibri"/>
              <a:ea typeface="Calibri"/>
              <a:cs typeface="Calibri"/>
              <a:sym typeface="Calibri"/>
            </a:endParaRPr>
          </a:p>
        </p:txBody>
      </p:sp>
      <p:sp>
        <p:nvSpPr>
          <p:cNvPr id="101" name="Google Shape;101;p16"/>
          <p:cNvSpPr txBox="1"/>
          <p:nvPr/>
        </p:nvSpPr>
        <p:spPr>
          <a:xfrm>
            <a:off x="979560" y="6488280"/>
            <a:ext cx="11361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r>
              <a:rPr lang="en-GB" sz="1200" dirty="0">
                <a:solidFill>
                  <a:srgbClr val="E95125"/>
                </a:solidFill>
              </a:rPr>
              <a:t>04/28</a:t>
            </a:r>
            <a:r>
              <a:rPr lang="en-GB" sz="1200" b="0" i="0" u="none" strike="noStrike" cap="none" dirty="0">
                <a:solidFill>
                  <a:srgbClr val="E95125"/>
                </a:solidFill>
                <a:latin typeface="Arial"/>
                <a:ea typeface="Arial"/>
                <a:cs typeface="Arial"/>
                <a:sym typeface="Arial"/>
              </a:rPr>
              <a:t>/2021</a:t>
            </a:r>
            <a:endParaRPr sz="1200" b="0" i="0" u="none" strike="noStrike" cap="none" dirty="0">
              <a:solidFill>
                <a:srgbClr val="E95125"/>
              </a:solidFill>
              <a:latin typeface="Times New Roman"/>
              <a:ea typeface="Times New Roman"/>
              <a:cs typeface="Times New Roman"/>
              <a:sym typeface="Times New Roman"/>
            </a:endParaRPr>
          </a:p>
        </p:txBody>
      </p:sp>
      <p:sp>
        <p:nvSpPr>
          <p:cNvPr id="102" name="Google Shape;102;p16"/>
          <p:cNvSpPr txBox="1"/>
          <p:nvPr/>
        </p:nvSpPr>
        <p:spPr>
          <a:xfrm>
            <a:off x="453960" y="6488280"/>
            <a:ext cx="525300" cy="186900"/>
          </a:xfrm>
          <a:prstGeom prst="rect">
            <a:avLst/>
          </a:prstGeom>
          <a:noFill/>
          <a:ln>
            <a:noFill/>
          </a:ln>
        </p:spPr>
        <p:txBody>
          <a:bodyPr spcFirstLastPara="1" wrap="square" lIns="0" tIns="0" rIns="0" bIns="0" anchor="b" anchorCtr="0">
            <a:noAutofit/>
          </a:bodyPr>
          <a:lstStyle/>
          <a:p>
            <a:pPr marL="0" marR="0" lvl="0" indent="0" algn="l" rtl="0">
              <a:lnSpc>
                <a:spcPct val="100000"/>
              </a:lnSpc>
              <a:spcBef>
                <a:spcPts val="0"/>
              </a:spcBef>
              <a:spcAft>
                <a:spcPts val="0"/>
              </a:spcAft>
              <a:buNone/>
            </a:pPr>
            <a:fld id="{00000000-1234-1234-1234-123412341234}" type="slidenum">
              <a:rPr lang="en-GB" sz="1200" b="1" i="0" u="none" strike="noStrike" cap="none">
                <a:solidFill>
                  <a:srgbClr val="E95125"/>
                </a:solidFill>
                <a:latin typeface="Arial"/>
                <a:ea typeface="Arial"/>
                <a:cs typeface="Arial"/>
                <a:sym typeface="Arial"/>
              </a:rPr>
              <a:t>7</a:t>
            </a:fld>
            <a:endParaRPr sz="1200" b="0" i="0" u="none" strike="noStrike" cap="none">
              <a:solidFill>
                <a:srgbClr val="E95125"/>
              </a:solidFill>
              <a:latin typeface="Times New Roman"/>
              <a:ea typeface="Times New Roman"/>
              <a:cs typeface="Times New Roman"/>
              <a:sym typeface="Times New Roman"/>
            </a:endParaRPr>
          </a:p>
        </p:txBody>
      </p:sp>
      <p:graphicFrame>
        <p:nvGraphicFramePr>
          <p:cNvPr id="2" name="Table 2">
            <a:extLst>
              <a:ext uri="{FF2B5EF4-FFF2-40B4-BE49-F238E27FC236}">
                <a16:creationId xmlns:a16="http://schemas.microsoft.com/office/drawing/2014/main" id="{153D5106-1E57-4FA3-A711-58F513D630B3}"/>
              </a:ext>
            </a:extLst>
          </p:cNvPr>
          <p:cNvGraphicFramePr>
            <a:graphicFrameLocks noGrp="1"/>
          </p:cNvGraphicFramePr>
          <p:nvPr>
            <p:extLst>
              <p:ext uri="{D42A27DB-BD31-4B8C-83A1-F6EECF244321}">
                <p14:modId xmlns:p14="http://schemas.microsoft.com/office/powerpoint/2010/main" val="2050528059"/>
              </p:ext>
            </p:extLst>
          </p:nvPr>
        </p:nvGraphicFramePr>
        <p:xfrm>
          <a:off x="437283" y="1777206"/>
          <a:ext cx="8292600" cy="4577459"/>
        </p:xfrm>
        <a:graphic>
          <a:graphicData uri="http://schemas.openxmlformats.org/drawingml/2006/table">
            <a:tbl>
              <a:tblPr firstRow="1" bandRow="1">
                <a:tableStyleId>{5C22544A-7EE6-4342-B048-85BDC9FD1C3A}</a:tableStyleId>
              </a:tblPr>
              <a:tblGrid>
                <a:gridCol w="630044">
                  <a:extLst>
                    <a:ext uri="{9D8B030D-6E8A-4147-A177-3AD203B41FA5}">
                      <a16:colId xmlns:a16="http://schemas.microsoft.com/office/drawing/2014/main" val="557413809"/>
                    </a:ext>
                  </a:extLst>
                </a:gridCol>
                <a:gridCol w="1847654">
                  <a:extLst>
                    <a:ext uri="{9D8B030D-6E8A-4147-A177-3AD203B41FA5}">
                      <a16:colId xmlns:a16="http://schemas.microsoft.com/office/drawing/2014/main" val="4222485671"/>
                    </a:ext>
                  </a:extLst>
                </a:gridCol>
                <a:gridCol w="2705572">
                  <a:extLst>
                    <a:ext uri="{9D8B030D-6E8A-4147-A177-3AD203B41FA5}">
                      <a16:colId xmlns:a16="http://schemas.microsoft.com/office/drawing/2014/main" val="1169747456"/>
                    </a:ext>
                  </a:extLst>
                </a:gridCol>
                <a:gridCol w="3109330">
                  <a:extLst>
                    <a:ext uri="{9D8B030D-6E8A-4147-A177-3AD203B41FA5}">
                      <a16:colId xmlns:a16="http://schemas.microsoft.com/office/drawing/2014/main" val="2564108952"/>
                    </a:ext>
                  </a:extLst>
                </a:gridCol>
              </a:tblGrid>
              <a:tr h="273013">
                <a:tc>
                  <a:txBody>
                    <a:bodyPr/>
                    <a:lstStyle/>
                    <a:p>
                      <a:pPr algn="l"/>
                      <a:r>
                        <a:rPr lang="en-US" sz="1400" dirty="0"/>
                        <a:t>  ID</a:t>
                      </a:r>
                    </a:p>
                  </a:txBody>
                  <a:tcPr marL="7620" marR="7620" marT="7620" marB="0" anchor="ctr"/>
                </a:tc>
                <a:tc>
                  <a:txBody>
                    <a:bodyPr/>
                    <a:lstStyle/>
                    <a:p>
                      <a:r>
                        <a:rPr lang="en-US" dirty="0"/>
                        <a:t>Description</a:t>
                      </a:r>
                    </a:p>
                  </a:txBody>
                  <a:tcPr/>
                </a:tc>
                <a:tc>
                  <a:txBody>
                    <a:bodyPr/>
                    <a:lstStyle/>
                    <a:p>
                      <a:r>
                        <a:rPr lang="en-US" dirty="0"/>
                        <a:t>Spec (Goal)</a:t>
                      </a:r>
                    </a:p>
                  </a:txBody>
                  <a:tcPr/>
                </a:tc>
                <a:tc>
                  <a:txBody>
                    <a:bodyPr/>
                    <a:lstStyle/>
                    <a:p>
                      <a:r>
                        <a:rPr lang="en-US" dirty="0"/>
                        <a:t>Comment</a:t>
                      </a:r>
                    </a:p>
                  </a:txBody>
                  <a:tcPr/>
                </a:tc>
                <a:extLst>
                  <a:ext uri="{0D108BD9-81ED-4DB2-BD59-A6C34878D82A}">
                    <a16:rowId xmlns:a16="http://schemas.microsoft.com/office/drawing/2014/main" val="747519603"/>
                  </a:ext>
                </a:extLst>
              </a:tr>
              <a:tr h="646488">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SP-FD-1</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Minimum drift field</a:t>
                      </a:r>
                    </a:p>
                  </a:txBody>
                  <a:tcPr marL="7620" marR="7620" marT="7620" marB="0"/>
                </a:tc>
                <a:tc>
                  <a:txBody>
                    <a:bodyPr/>
                    <a:lstStyle/>
                    <a:p>
                      <a:pPr algn="l" fontAlgn="b"/>
                      <a:r>
                        <a:rPr lang="en-US" sz="1200" b="0" i="0" u="none" strike="noStrike" dirty="0">
                          <a:solidFill>
                            <a:schemeClr val="tx1"/>
                          </a:solidFill>
                          <a:effectLst/>
                          <a:latin typeface="Calibri" panose="020F0502020204030204" pitchFamily="34" charset="0"/>
                          <a:cs typeface="Calibri" panose="020F0502020204030204" pitchFamily="34" charset="0"/>
                        </a:rPr>
                        <a:t>&gt;250 V/cm, (500V/cm)</a:t>
                      </a:r>
                    </a:p>
                  </a:txBody>
                  <a:tcPr marL="7620" marR="7620" marT="7620" marB="0"/>
                </a:tc>
                <a:tc>
                  <a:txBody>
                    <a:bodyPr/>
                    <a:lstStyle/>
                    <a:p>
                      <a:r>
                        <a:rPr lang="en-US" sz="1200" b="1" dirty="0">
                          <a:solidFill>
                            <a:srgbClr val="FF0000"/>
                          </a:solidFill>
                          <a:latin typeface="Calibri" panose="020F0502020204030204" pitchFamily="34" charset="0"/>
                          <a:cs typeface="Calibri" panose="020F0502020204030204" pitchFamily="34" charset="0"/>
                        </a:rPr>
                        <a:t>Request change the goal to ~ 450V/cm to enable the use of existing 300kV HVPS. </a:t>
                      </a:r>
                    </a:p>
                  </a:txBody>
                  <a:tcPr/>
                </a:tc>
                <a:extLst>
                  <a:ext uri="{0D108BD9-81ED-4DB2-BD59-A6C34878D82A}">
                    <a16:rowId xmlns:a16="http://schemas.microsoft.com/office/drawing/2014/main" val="520648654"/>
                  </a:ext>
                </a:extLst>
              </a:tr>
              <a:tr h="464145">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SP-FD-11</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Drift field uniformity due to HVS</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&lt; +/-1% in 99.8% of the active volume</a:t>
                      </a:r>
                    </a:p>
                  </a:txBody>
                  <a:tcPr marL="7620" marR="7620" marT="7620" marB="0"/>
                </a:tc>
                <a:tc>
                  <a:txBody>
                    <a:bodyPr/>
                    <a:lstStyle/>
                    <a:p>
                      <a:r>
                        <a:rPr lang="en-US" sz="1200" dirty="0">
                          <a:latin typeface="Calibri" panose="020F0502020204030204" pitchFamily="34" charset="0"/>
                          <a:cs typeface="Calibri" panose="020F0502020204030204" pitchFamily="34" charset="0"/>
                        </a:rPr>
                        <a:t>Larger drift distance relaxes cathode flatness requirement</a:t>
                      </a:r>
                    </a:p>
                  </a:txBody>
                  <a:tcPr/>
                </a:tc>
                <a:extLst>
                  <a:ext uri="{0D108BD9-81ED-4DB2-BD59-A6C34878D82A}">
                    <a16:rowId xmlns:a16="http://schemas.microsoft.com/office/drawing/2014/main" val="1627095100"/>
                  </a:ext>
                </a:extLst>
              </a:tr>
              <a:tr h="372974">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SP-FD-12</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Cathode HV power supply ripple contribution to system noise</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&lt; 100 e</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759478667"/>
                  </a:ext>
                </a:extLst>
              </a:tr>
              <a:tr h="281803">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SP-FD-17</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Cathode resistivity</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&gt; 1M</a:t>
                      </a:r>
                      <a:r>
                        <a:rPr lang="el-GR" sz="1200" b="0" i="0" u="none" strike="noStrike">
                          <a:solidFill>
                            <a:srgbClr val="000000"/>
                          </a:solidFill>
                          <a:effectLst/>
                          <a:latin typeface="Calibri" panose="020F0502020204030204" pitchFamily="34" charset="0"/>
                          <a:cs typeface="Calibri" panose="020F0502020204030204" pitchFamily="34" charset="0"/>
                        </a:rPr>
                        <a:t>Ω/□, &lt;10</a:t>
                      </a:r>
                      <a:r>
                        <a:rPr lang="en-US" sz="1200" b="0" i="0" u="none" strike="noStrike">
                          <a:solidFill>
                            <a:srgbClr val="000000"/>
                          </a:solidFill>
                          <a:effectLst/>
                          <a:latin typeface="Calibri" panose="020F0502020204030204" pitchFamily="34" charset="0"/>
                          <a:cs typeface="Calibri" panose="020F0502020204030204" pitchFamily="34" charset="0"/>
                        </a:rPr>
                        <a:t>T</a:t>
                      </a:r>
                      <a:r>
                        <a:rPr lang="el-GR" sz="1200" b="0" i="0" u="none" strike="noStrike">
                          <a:solidFill>
                            <a:srgbClr val="000000"/>
                          </a:solidFill>
                          <a:effectLst/>
                          <a:latin typeface="Calibri" panose="020F0502020204030204" pitchFamily="34" charset="0"/>
                          <a:cs typeface="Calibri" panose="020F0502020204030204" pitchFamily="34" charset="0"/>
                        </a:rPr>
                        <a:t>Ω/□ (&gt; 1</a:t>
                      </a:r>
                      <a:r>
                        <a:rPr lang="en-US" sz="1200" b="0" i="0" u="none" strike="noStrike">
                          <a:solidFill>
                            <a:srgbClr val="000000"/>
                          </a:solidFill>
                          <a:effectLst/>
                          <a:latin typeface="Calibri" panose="020F0502020204030204" pitchFamily="34" charset="0"/>
                          <a:cs typeface="Calibri" panose="020F0502020204030204" pitchFamily="34" charset="0"/>
                        </a:rPr>
                        <a:t>G</a:t>
                      </a:r>
                      <a:r>
                        <a:rPr lang="el-GR" sz="1200" b="0" i="0" u="none" strike="noStrike">
                          <a:solidFill>
                            <a:srgbClr val="000000"/>
                          </a:solidFill>
                          <a:effectLst/>
                          <a:latin typeface="Calibri" panose="020F0502020204030204" pitchFamily="34" charset="0"/>
                          <a:cs typeface="Calibri" panose="020F0502020204030204" pitchFamily="34" charset="0"/>
                        </a:rPr>
                        <a:t>Ω/□)</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699068763"/>
                  </a:ext>
                </a:extLst>
              </a:tr>
              <a:tr h="737660">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SP-FD-24</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Local electric fields</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&lt; 30 kV/cm; Exceptions: for specific components with localized E-field higher than 30 kV/cm, perform test in pure </a:t>
                      </a:r>
                      <a:r>
                        <a:rPr lang="en-US" sz="1200" b="0" i="0" u="none" strike="noStrike" dirty="0" err="1">
                          <a:solidFill>
                            <a:srgbClr val="000000"/>
                          </a:solidFill>
                          <a:effectLst/>
                          <a:latin typeface="Calibri" panose="020F0502020204030204" pitchFamily="34" charset="0"/>
                          <a:cs typeface="Calibri" panose="020F0502020204030204" pitchFamily="34" charset="0"/>
                        </a:rPr>
                        <a:t>LAr</a:t>
                      </a:r>
                      <a:r>
                        <a:rPr lang="en-US" sz="1200" b="0" i="0" u="none" strike="noStrike" dirty="0">
                          <a:solidFill>
                            <a:srgbClr val="000000"/>
                          </a:solidFill>
                          <a:effectLst/>
                          <a:latin typeface="Calibri" panose="020F0502020204030204" pitchFamily="34" charset="0"/>
                          <a:cs typeface="Calibri" panose="020F0502020204030204" pitchFamily="34" charset="0"/>
                        </a:rPr>
                        <a:t> at least at 120% of the designed operating </a:t>
                      </a:r>
                      <a:r>
                        <a:rPr lang="en-US" sz="1200" b="0" i="0" u="none" strike="noStrike" dirty="0">
                          <a:solidFill>
                            <a:srgbClr val="FF0000"/>
                          </a:solidFill>
                          <a:effectLst/>
                          <a:latin typeface="Calibri" panose="020F0502020204030204" pitchFamily="34" charset="0"/>
                          <a:cs typeface="Calibri" panose="020F0502020204030204" pitchFamily="34" charset="0"/>
                        </a:rPr>
                        <a:t>voltage</a:t>
                      </a:r>
                    </a:p>
                  </a:txBody>
                  <a:tcPr marL="7620" marR="7620" marT="7620" marB="0"/>
                </a:tc>
                <a:tc>
                  <a:txBody>
                    <a:bodyPr/>
                    <a:lstStyle/>
                    <a:p>
                      <a:r>
                        <a:rPr lang="en-US" sz="1200" dirty="0">
                          <a:latin typeface="Calibri" panose="020F0502020204030204" pitchFamily="34" charset="0"/>
                          <a:cs typeface="Calibri" panose="020F0502020204030204" pitchFamily="34" charset="0"/>
                        </a:rPr>
                        <a:t>Minor change of wording: </a:t>
                      </a:r>
                    </a:p>
                    <a:p>
                      <a:r>
                        <a:rPr lang="en-US" sz="1200" dirty="0">
                          <a:solidFill>
                            <a:srgbClr val="FF0000"/>
                          </a:solidFill>
                          <a:latin typeface="Calibri" panose="020F0502020204030204" pitchFamily="34" charset="0"/>
                          <a:cs typeface="Calibri" panose="020F0502020204030204" pitchFamily="34" charset="0"/>
                        </a:rPr>
                        <a:t>voltage -&gt; electric field</a:t>
                      </a:r>
                    </a:p>
                  </a:txBody>
                  <a:tcPr/>
                </a:tc>
                <a:extLst>
                  <a:ext uri="{0D108BD9-81ED-4DB2-BD59-A6C34878D82A}">
                    <a16:rowId xmlns:a16="http://schemas.microsoft.com/office/drawing/2014/main" val="3382224618"/>
                  </a:ext>
                </a:extLst>
              </a:tr>
              <a:tr h="281803">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SP-FD-29</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Detector uptime</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&gt;98%, (&gt;99%)</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936061170"/>
                  </a:ext>
                </a:extLst>
              </a:tr>
              <a:tr h="372974">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SP-FD-30</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Individual detector module uptime</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&gt;90%, (&gt;95%)</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561450541"/>
                  </a:ext>
                </a:extLst>
              </a:tr>
              <a:tr h="281803">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SP-HV-1</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Maximize power supply stability</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&gt; 95% uptime</a:t>
                      </a:r>
                    </a:p>
                  </a:txBody>
                  <a:tcPr marL="7620" marR="7620" marT="7620" marB="0"/>
                </a:tc>
                <a:tc>
                  <a:txBody>
                    <a:bodyPr/>
                    <a:lstStyle/>
                    <a:p>
                      <a:endParaRPr lang="en-US" sz="1200"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456605573"/>
                  </a:ext>
                </a:extLst>
              </a:tr>
              <a:tr h="372974">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SP-HV-2</a:t>
                      </a:r>
                    </a:p>
                  </a:txBody>
                  <a:tcPr marL="7620" marR="7620" marT="7620" marB="0"/>
                </a:tc>
                <a:tc>
                  <a:txBody>
                    <a:bodyPr/>
                    <a:lstStyle/>
                    <a:p>
                      <a:pPr algn="l" fontAlgn="b"/>
                      <a:r>
                        <a:rPr lang="en-US" sz="1200" b="0" i="0" u="none" strike="noStrike">
                          <a:solidFill>
                            <a:srgbClr val="000000"/>
                          </a:solidFill>
                          <a:effectLst/>
                          <a:latin typeface="Calibri" panose="020F0502020204030204" pitchFamily="34" charset="0"/>
                          <a:cs typeface="Calibri" panose="020F0502020204030204" pitchFamily="34" charset="0"/>
                        </a:rPr>
                        <a:t>Provide redundancy in all HV connections</a:t>
                      </a:r>
                    </a:p>
                  </a:txBody>
                  <a:tcPr marL="7620" marR="7620" marT="7620" marB="0"/>
                </a:tc>
                <a:tc>
                  <a:txBody>
                    <a:bodyPr/>
                    <a:lstStyle/>
                    <a:p>
                      <a:pPr algn="l" fontAlgn="b"/>
                      <a:r>
                        <a:rPr lang="en-US" sz="1200" b="0" i="0" u="none" strike="noStrike" dirty="0">
                          <a:solidFill>
                            <a:srgbClr val="000000"/>
                          </a:solidFill>
                          <a:effectLst/>
                          <a:latin typeface="Calibri" panose="020F0502020204030204" pitchFamily="34" charset="0"/>
                          <a:cs typeface="Calibri" panose="020F0502020204030204" pitchFamily="34" charset="0"/>
                        </a:rPr>
                        <a:t>Two-fold, (Four-fold)</a:t>
                      </a:r>
                    </a:p>
                  </a:txBody>
                  <a:tcPr marL="7620" marR="7620" marT="7620" marB="0"/>
                </a:tc>
                <a:tc>
                  <a:txBody>
                    <a:bodyPr/>
                    <a:lstStyle/>
                    <a:p>
                      <a:r>
                        <a:rPr lang="en-US" sz="1200" dirty="0">
                          <a:solidFill>
                            <a:srgbClr val="FF0000"/>
                          </a:solidFill>
                          <a:latin typeface="Calibri" panose="020F0502020204030204" pitchFamily="34" charset="0"/>
                          <a:cs typeface="Calibri" panose="020F0502020204030204" pitchFamily="34" charset="0"/>
                        </a:rPr>
                        <a:t>Request exception on single HVFT</a:t>
                      </a:r>
                    </a:p>
                  </a:txBody>
                  <a:tcPr/>
                </a:tc>
                <a:extLst>
                  <a:ext uri="{0D108BD9-81ED-4DB2-BD59-A6C34878D82A}">
                    <a16:rowId xmlns:a16="http://schemas.microsoft.com/office/drawing/2014/main" val="1679792131"/>
                  </a:ext>
                </a:extLst>
              </a:tr>
            </a:tbl>
          </a:graphicData>
        </a:graphic>
      </p:graphicFrame>
      <p:sp>
        <p:nvSpPr>
          <p:cNvPr id="9" name="Content Placeholder 4">
            <a:extLst>
              <a:ext uri="{FF2B5EF4-FFF2-40B4-BE49-F238E27FC236}">
                <a16:creationId xmlns:a16="http://schemas.microsoft.com/office/drawing/2014/main" id="{3EBB956D-4A14-C94B-8045-DC9DD3D88DAF}"/>
              </a:ext>
            </a:extLst>
          </p:cNvPr>
          <p:cNvSpPr txBox="1">
            <a:spLocks/>
          </p:cNvSpPr>
          <p:nvPr/>
        </p:nvSpPr>
        <p:spPr>
          <a:xfrm>
            <a:off x="514635" y="799234"/>
            <a:ext cx="8137896" cy="977972"/>
          </a:xfrm>
          <a:prstGeom prst="rect">
            <a:avLst/>
          </a:prstGeom>
        </p:spPr>
        <p:txBody>
          <a:bodyPr/>
          <a:lstStyle>
            <a:lvl1pPr marL="342900" indent="-342900" algn="l" defTabSz="457200">
              <a:spcBef>
                <a:spcPts val="0"/>
              </a:spcBef>
              <a:spcAft>
                <a:spcPts val="0"/>
              </a:spcAft>
              <a:buFont typeface="Arial"/>
              <a:buChar char="•"/>
              <a:defRPr sz="3200">
                <a:solidFill>
                  <a:schemeClr val="tx1"/>
                </a:solidFill>
                <a:latin typeface="+mn-lt"/>
                <a:ea typeface="Geneva"/>
                <a:cs typeface="Geneva"/>
              </a:defRPr>
            </a:lvl1pPr>
            <a:lvl2pPr marL="742950" indent="-285750" algn="l" defTabSz="457200">
              <a:spcBef>
                <a:spcPts val="0"/>
              </a:spcBef>
              <a:spcAft>
                <a:spcPts val="0"/>
              </a:spcAft>
              <a:buFont typeface="Arial"/>
              <a:buChar char="–"/>
              <a:defRPr sz="2800">
                <a:solidFill>
                  <a:schemeClr val="tx1"/>
                </a:solidFill>
                <a:latin typeface="+mn-lt"/>
                <a:ea typeface="Geneva"/>
                <a:cs typeface="+mn-cs"/>
              </a:defRPr>
            </a:lvl2pPr>
            <a:lvl3pPr marL="1143000" indent="-228600" algn="l" defTabSz="457200">
              <a:spcBef>
                <a:spcPts val="0"/>
              </a:spcBef>
              <a:spcAft>
                <a:spcPts val="0"/>
              </a:spcAft>
              <a:buFont typeface="Arial"/>
              <a:buChar char="•"/>
              <a:defRPr sz="2400">
                <a:solidFill>
                  <a:schemeClr val="tx1"/>
                </a:solidFill>
                <a:latin typeface="+mn-lt"/>
                <a:ea typeface="Geneva"/>
                <a:cs typeface="+mn-cs"/>
              </a:defRPr>
            </a:lvl3pPr>
            <a:lvl4pPr marL="1600200" indent="-228600" algn="l" defTabSz="457200">
              <a:spcBef>
                <a:spcPts val="0"/>
              </a:spcBef>
              <a:spcAft>
                <a:spcPts val="0"/>
              </a:spcAft>
              <a:buFont typeface="Arial"/>
              <a:buChar char="–"/>
              <a:defRPr sz="2000">
                <a:solidFill>
                  <a:schemeClr val="tx1"/>
                </a:solidFill>
                <a:latin typeface="+mn-lt"/>
                <a:ea typeface="Geneva"/>
                <a:cs typeface="+mn-cs"/>
              </a:defRPr>
            </a:lvl4pPr>
            <a:lvl5pPr marL="2057400" indent="-228600" algn="l" defTabSz="457200">
              <a:spcBef>
                <a:spcPts val="0"/>
              </a:spcBef>
              <a:spcAft>
                <a:spcPts val="0"/>
              </a:spcAft>
              <a:buFont typeface="Arial"/>
              <a:buChar char="»"/>
              <a:defRPr sz="2000">
                <a:solidFill>
                  <a:schemeClr val="tx1"/>
                </a:solidFill>
                <a:latin typeface="+mn-lt"/>
                <a:ea typeface="Geneva"/>
                <a:cs typeface="+mn-cs"/>
              </a:defRPr>
            </a:lvl5pPr>
            <a:lvl6pPr marL="2514600" indent="-228600" algn="l" defTabSz="457200">
              <a:spcBef>
                <a:spcPts val="0"/>
              </a:spcBef>
              <a:buFont typeface="Arial"/>
              <a:buChar char="•"/>
              <a:defRPr sz="2000">
                <a:solidFill>
                  <a:schemeClr val="tx1"/>
                </a:solidFill>
                <a:latin typeface="+mn-lt"/>
                <a:ea typeface="+mn-ea"/>
                <a:cs typeface="+mn-cs"/>
              </a:defRPr>
            </a:lvl6pPr>
            <a:lvl7pPr marL="2971800" indent="-228600" algn="l" defTabSz="457200">
              <a:spcBef>
                <a:spcPts val="0"/>
              </a:spcBef>
              <a:buFont typeface="Arial"/>
              <a:buChar char="•"/>
              <a:defRPr sz="2000">
                <a:solidFill>
                  <a:schemeClr val="tx1"/>
                </a:solidFill>
                <a:latin typeface="+mn-lt"/>
                <a:ea typeface="+mn-ea"/>
                <a:cs typeface="+mn-cs"/>
              </a:defRPr>
            </a:lvl7pPr>
            <a:lvl8pPr marL="3429000" indent="-228600" algn="l" defTabSz="457200">
              <a:spcBef>
                <a:spcPts val="0"/>
              </a:spcBef>
              <a:buFont typeface="Arial"/>
              <a:buChar char="•"/>
              <a:defRPr sz="2000">
                <a:solidFill>
                  <a:schemeClr val="tx1"/>
                </a:solidFill>
                <a:latin typeface="+mn-lt"/>
                <a:ea typeface="+mn-ea"/>
                <a:cs typeface="+mn-cs"/>
              </a:defRPr>
            </a:lvl8pPr>
            <a:lvl9pPr marL="3886200" indent="-228600" algn="l" defTabSz="457200">
              <a:spcBef>
                <a:spcPts val="0"/>
              </a:spcBef>
              <a:buFont typeface="Arial"/>
              <a:buChar char="•"/>
              <a:defRPr sz="2000">
                <a:solidFill>
                  <a:schemeClr val="tx1"/>
                </a:solidFill>
                <a:latin typeface="+mn-lt"/>
                <a:ea typeface="+mn-ea"/>
                <a:cs typeface="+mn-cs"/>
              </a:defRPr>
            </a:lvl9pPr>
          </a:lstStyle>
          <a:p>
            <a:r>
              <a:rPr lang="en-US" sz="1800" dirty="0"/>
              <a:t>Most requirements for FD1-HD are also valid for FD1-VD</a:t>
            </a:r>
          </a:p>
          <a:p>
            <a:r>
              <a:rPr lang="en-US" sz="1800" dirty="0"/>
              <a:t>Higher Cathode voltage and different HV distribution (extender) included</a:t>
            </a:r>
          </a:p>
          <a:p>
            <a:r>
              <a:rPr lang="en-US" sz="1800" dirty="0"/>
              <a:t>Consortium held requirements and specifications under development.</a:t>
            </a:r>
          </a:p>
        </p:txBody>
      </p:sp>
      <p:sp>
        <p:nvSpPr>
          <p:cNvPr id="3" name="TextBox 2">
            <a:extLst>
              <a:ext uri="{FF2B5EF4-FFF2-40B4-BE49-F238E27FC236}">
                <a16:creationId xmlns:a16="http://schemas.microsoft.com/office/drawing/2014/main" id="{B27861D6-BD77-D549-A049-170C3A5A8691}"/>
              </a:ext>
            </a:extLst>
          </p:cNvPr>
          <p:cNvSpPr txBox="1"/>
          <p:nvPr/>
        </p:nvSpPr>
        <p:spPr>
          <a:xfrm>
            <a:off x="7348102" y="23916"/>
            <a:ext cx="1786066" cy="307777"/>
          </a:xfrm>
          <a:prstGeom prst="rect">
            <a:avLst/>
          </a:prstGeom>
          <a:solidFill>
            <a:srgbClr val="E95125"/>
          </a:solidFill>
        </p:spPr>
        <p:txBody>
          <a:bodyPr wrap="none" rtlCol="0">
            <a:spAutoFit/>
          </a:bodyPr>
          <a:lstStyle/>
          <a:p>
            <a:r>
              <a:rPr lang="en-US" i="1" dirty="0"/>
              <a:t>Charge Question #1</a:t>
            </a:r>
          </a:p>
        </p:txBody>
      </p:sp>
    </p:spTree>
    <p:extLst>
      <p:ext uri="{BB962C8B-B14F-4D97-AF65-F5344CB8AC3E}">
        <p14:creationId xmlns:p14="http://schemas.microsoft.com/office/powerpoint/2010/main" val="37405094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938FA-B025-524C-88CE-007526956846}"/>
              </a:ext>
            </a:extLst>
          </p:cNvPr>
          <p:cNvSpPr>
            <a:spLocks noGrp="1"/>
          </p:cNvSpPr>
          <p:nvPr>
            <p:ph type="title"/>
          </p:nvPr>
        </p:nvSpPr>
        <p:spPr/>
        <p:txBody>
          <a:bodyPr>
            <a:normAutofit/>
          </a:bodyPr>
          <a:lstStyle/>
          <a:p>
            <a:pPr rtl="0"/>
            <a:r>
              <a:rPr lang="en-GB" dirty="0">
                <a:latin typeface="Helvetica Neue"/>
                <a:ea typeface="Helvetica Neue"/>
                <a:cs typeface="Helvetica Neue"/>
                <a:sym typeface="Helvetica Neue"/>
              </a:rPr>
              <a:t>R&amp;D on 350-360 kV HV-PS</a:t>
            </a:r>
            <a:endParaRPr lang="en-CH" dirty="0"/>
          </a:p>
        </p:txBody>
      </p:sp>
      <p:sp>
        <p:nvSpPr>
          <p:cNvPr id="3" name="Content Placeholder 2">
            <a:extLst>
              <a:ext uri="{FF2B5EF4-FFF2-40B4-BE49-F238E27FC236}">
                <a16:creationId xmlns:a16="http://schemas.microsoft.com/office/drawing/2014/main" id="{640ED962-701C-1C43-AA16-E8F764F7FA52}"/>
              </a:ext>
            </a:extLst>
          </p:cNvPr>
          <p:cNvSpPr>
            <a:spLocks noGrp="1"/>
          </p:cNvSpPr>
          <p:nvPr>
            <p:ph idx="11"/>
          </p:nvPr>
        </p:nvSpPr>
        <p:spPr>
          <a:xfrm>
            <a:off x="411523" y="862671"/>
            <a:ext cx="5312605" cy="5616624"/>
          </a:xfrm>
        </p:spPr>
        <p:txBody>
          <a:bodyPr>
            <a:normAutofit fontScale="70000" lnSpcReduction="20000"/>
          </a:bodyPr>
          <a:lstStyle/>
          <a:p>
            <a:pPr>
              <a:lnSpc>
                <a:spcPct val="110000"/>
              </a:lnSpc>
            </a:pPr>
            <a:r>
              <a:rPr lang="en-US" sz="2300" dirty="0"/>
              <a:t>Investigations are ongoing to </a:t>
            </a:r>
            <a:r>
              <a:rPr lang="en-US" sz="2400" dirty="0"/>
              <a:t>develop a  350-360kV power supply: </a:t>
            </a:r>
          </a:p>
          <a:p>
            <a:pPr lvl="1">
              <a:lnSpc>
                <a:spcPct val="110000"/>
              </a:lnSpc>
            </a:pPr>
            <a:r>
              <a:rPr lang="en-US" dirty="0" err="1"/>
              <a:t>Heinzinger</a:t>
            </a:r>
            <a:r>
              <a:rPr lang="en-US" dirty="0"/>
              <a:t>, </a:t>
            </a:r>
            <a:r>
              <a:rPr lang="en-US" dirty="0" err="1"/>
              <a:t>FuG</a:t>
            </a:r>
            <a:r>
              <a:rPr lang="en-US" dirty="0"/>
              <a:t> </a:t>
            </a:r>
            <a:r>
              <a:rPr lang="en-US" dirty="0" err="1"/>
              <a:t>Elektronik</a:t>
            </a:r>
            <a:r>
              <a:rPr lang="en-US" dirty="0"/>
              <a:t>. </a:t>
            </a:r>
          </a:p>
          <a:p>
            <a:pPr>
              <a:lnSpc>
                <a:spcPct val="110000"/>
              </a:lnSpc>
            </a:pPr>
            <a:r>
              <a:rPr lang="en-US" sz="2400" dirty="0" err="1"/>
              <a:t>FuG</a:t>
            </a:r>
            <a:r>
              <a:rPr lang="en-US" sz="2400" dirty="0"/>
              <a:t> was very responsive and willing to collaborate on a joint R&amp;D program:</a:t>
            </a:r>
          </a:p>
          <a:p>
            <a:pPr lvl="1">
              <a:lnSpc>
                <a:spcPct val="110000"/>
              </a:lnSpc>
            </a:pPr>
            <a:r>
              <a:rPr lang="en-US" sz="2100" dirty="0"/>
              <a:t>detailed discussions on technical aspects  on HV scaling and  tooling required to achieve it, while maintaining the specs on stability, ripple and longevity.</a:t>
            </a:r>
          </a:p>
          <a:p>
            <a:pPr lvl="1">
              <a:lnSpc>
                <a:spcPct val="110000"/>
              </a:lnSpc>
            </a:pPr>
            <a:r>
              <a:rPr lang="en-US" sz="2100" dirty="0"/>
              <a:t>Scaling reachable with present technology </a:t>
            </a:r>
          </a:p>
          <a:p>
            <a:pPr lvl="1">
              <a:lnSpc>
                <a:spcPct val="110000"/>
              </a:lnSpc>
            </a:pPr>
            <a:r>
              <a:rPr lang="en-US" sz="2100" dirty="0"/>
              <a:t>~one year to develop a working prototype</a:t>
            </a:r>
          </a:p>
          <a:p>
            <a:pPr lvl="1">
              <a:lnSpc>
                <a:spcPct val="110000"/>
              </a:lnSpc>
            </a:pPr>
            <a:r>
              <a:rPr lang="en-US" sz="2100" dirty="0"/>
              <a:t>BUT: very expensive R&amp;D (650 </a:t>
            </a:r>
            <a:r>
              <a:rPr lang="en-US" sz="2100" dirty="0" err="1"/>
              <a:t>kEuro</a:t>
            </a:r>
            <a:r>
              <a:rPr lang="en-US" sz="2100" dirty="0"/>
              <a:t> including prototype) due to development of infrastructures and tooling and very limited commercial market </a:t>
            </a:r>
          </a:p>
          <a:p>
            <a:pPr lvl="1">
              <a:lnSpc>
                <a:spcPct val="110000"/>
              </a:lnSpc>
            </a:pPr>
            <a:r>
              <a:rPr lang="en-US" sz="2100" dirty="0"/>
              <a:t>High cost of the final HV-PS (~240 </a:t>
            </a:r>
            <a:r>
              <a:rPr lang="en-US" sz="2100" dirty="0" err="1"/>
              <a:t>kEuro</a:t>
            </a:r>
            <a:r>
              <a:rPr lang="en-US" sz="2100" dirty="0"/>
              <a:t>)</a:t>
            </a:r>
          </a:p>
          <a:p>
            <a:pPr>
              <a:lnSpc>
                <a:spcPct val="110000"/>
              </a:lnSpc>
            </a:pPr>
            <a:r>
              <a:rPr lang="en-US" sz="2300" dirty="0"/>
              <a:t>Alternative solutions also surveyed with the help of French colleagues (ILL 380 kV PS built by </a:t>
            </a:r>
            <a:r>
              <a:rPr lang="en-US" sz="2300" dirty="0" err="1"/>
              <a:t>Heinzinger</a:t>
            </a:r>
            <a:r>
              <a:rPr lang="en-US" sz="2300" dirty="0"/>
              <a:t> with dedicated oil bath design)</a:t>
            </a:r>
          </a:p>
          <a:p>
            <a:pPr lvl="1">
              <a:lnSpc>
                <a:spcPct val="110000"/>
              </a:lnSpc>
            </a:pPr>
            <a:r>
              <a:rPr lang="en-US" sz="2100" dirty="0"/>
              <a:t>Similar cost (&gt; 400-500 </a:t>
            </a:r>
            <a:r>
              <a:rPr lang="en-US" sz="2100" dirty="0" err="1"/>
              <a:t>kEuro</a:t>
            </a:r>
            <a:r>
              <a:rPr lang="en-US" sz="2100" dirty="0"/>
              <a:t>) as for the </a:t>
            </a:r>
            <a:r>
              <a:rPr lang="en-US" sz="2100" dirty="0" err="1"/>
              <a:t>FuG</a:t>
            </a:r>
            <a:r>
              <a:rPr lang="en-US" sz="2100" dirty="0"/>
              <a:t> solution and additional R&amp;D required to adapt to the DUNE underground environment.</a:t>
            </a:r>
          </a:p>
          <a:p>
            <a:pPr>
              <a:lnSpc>
                <a:spcPct val="110000"/>
              </a:lnSpc>
            </a:pPr>
            <a:r>
              <a:rPr lang="en-US" sz="2300" dirty="0"/>
              <a:t>Other alternatives under study as well</a:t>
            </a:r>
          </a:p>
        </p:txBody>
      </p:sp>
      <p:sp>
        <p:nvSpPr>
          <p:cNvPr id="4" name="Slide Number Placeholder 3">
            <a:extLst>
              <a:ext uri="{FF2B5EF4-FFF2-40B4-BE49-F238E27FC236}">
                <a16:creationId xmlns:a16="http://schemas.microsoft.com/office/drawing/2014/main" id="{E1140C0D-8D6E-7E4E-B8CF-B213F4C4F9B5}"/>
              </a:ext>
            </a:extLst>
          </p:cNvPr>
          <p:cNvSpPr>
            <a:spLocks noGrp="1"/>
          </p:cNvSpPr>
          <p:nvPr>
            <p:ph type="sldNum" sz="quarter" idx="14"/>
          </p:nvPr>
        </p:nvSpPr>
        <p:spPr/>
        <p:txBody>
          <a:bodyPr/>
          <a:lstStyle/>
          <a:p>
            <a:fld id="{5DFC16DC-0F16-AF49-A28F-70708B914EFD}" type="slidenum">
              <a:rPr lang="en-US" smtClean="0"/>
              <a:pPr/>
              <a:t>8</a:t>
            </a:fld>
            <a:endParaRPr lang="en-US" dirty="0"/>
          </a:p>
        </p:txBody>
      </p:sp>
      <p:pic>
        <p:nvPicPr>
          <p:cNvPr id="5" name="Grafik 6">
            <a:extLst>
              <a:ext uri="{FF2B5EF4-FFF2-40B4-BE49-F238E27FC236}">
                <a16:creationId xmlns:a16="http://schemas.microsoft.com/office/drawing/2014/main" id="{000CF6FA-96C6-5747-929E-9DF472E29EC1}"/>
              </a:ext>
            </a:extLst>
          </p:cNvPr>
          <p:cNvPicPr>
            <a:picLocks noChangeAspect="1"/>
          </p:cNvPicPr>
          <p:nvPr/>
        </p:nvPicPr>
        <p:blipFill>
          <a:blip r:embed="rId2"/>
          <a:stretch>
            <a:fillRect/>
          </a:stretch>
        </p:blipFill>
        <p:spPr>
          <a:xfrm>
            <a:off x="5940152" y="2636912"/>
            <a:ext cx="2707260" cy="3741891"/>
          </a:xfrm>
          <a:prstGeom prst="rect">
            <a:avLst/>
          </a:prstGeom>
          <a:effectLst>
            <a:outerShdw blurRad="50800" dist="50800" dir="5400000" algn="ctr" rotWithShape="0">
              <a:srgbClr val="000000">
                <a:alpha val="25000"/>
              </a:srgbClr>
            </a:outerShdw>
          </a:effectLst>
        </p:spPr>
      </p:pic>
      <p:pic>
        <p:nvPicPr>
          <p:cNvPr id="6" name="Grafik 6">
            <a:extLst>
              <a:ext uri="{FF2B5EF4-FFF2-40B4-BE49-F238E27FC236}">
                <a16:creationId xmlns:a16="http://schemas.microsoft.com/office/drawing/2014/main" id="{FA4957CC-05CF-9742-B047-F9EFD2BD01B6}"/>
              </a:ext>
            </a:extLst>
          </p:cNvPr>
          <p:cNvPicPr>
            <a:picLocks noChangeAspect="1"/>
          </p:cNvPicPr>
          <p:nvPr/>
        </p:nvPicPr>
        <p:blipFill>
          <a:blip r:embed="rId3"/>
          <a:stretch>
            <a:fillRect/>
          </a:stretch>
        </p:blipFill>
        <p:spPr>
          <a:xfrm>
            <a:off x="5724128" y="476672"/>
            <a:ext cx="2975485" cy="2095139"/>
          </a:xfrm>
          <a:prstGeom prst="rect">
            <a:avLst/>
          </a:prstGeom>
        </p:spPr>
      </p:pic>
    </p:spTree>
    <p:extLst>
      <p:ext uri="{BB962C8B-B14F-4D97-AF65-F5344CB8AC3E}">
        <p14:creationId xmlns:p14="http://schemas.microsoft.com/office/powerpoint/2010/main" val="13922589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E938FA-B025-524C-88CE-007526956846}"/>
              </a:ext>
            </a:extLst>
          </p:cNvPr>
          <p:cNvSpPr>
            <a:spLocks noGrp="1"/>
          </p:cNvSpPr>
          <p:nvPr>
            <p:ph type="title"/>
          </p:nvPr>
        </p:nvSpPr>
        <p:spPr/>
        <p:txBody>
          <a:bodyPr>
            <a:normAutofit/>
          </a:bodyPr>
          <a:lstStyle/>
          <a:p>
            <a:pPr rtl="0"/>
            <a:r>
              <a:rPr lang="en-GB" dirty="0">
                <a:latin typeface="Helvetica Neue"/>
                <a:ea typeface="Helvetica Neue"/>
                <a:cs typeface="Helvetica Neue"/>
                <a:sym typeface="Helvetica Neue"/>
              </a:rPr>
              <a:t>Motivations for HV-PS delivering more than 300 kV?</a:t>
            </a:r>
            <a:endParaRPr lang="en-CH" dirty="0"/>
          </a:p>
        </p:txBody>
      </p:sp>
      <p:sp>
        <p:nvSpPr>
          <p:cNvPr id="3" name="Content Placeholder 2">
            <a:extLst>
              <a:ext uri="{FF2B5EF4-FFF2-40B4-BE49-F238E27FC236}">
                <a16:creationId xmlns:a16="http://schemas.microsoft.com/office/drawing/2014/main" id="{640ED962-701C-1C43-AA16-E8F764F7FA52}"/>
              </a:ext>
            </a:extLst>
          </p:cNvPr>
          <p:cNvSpPr>
            <a:spLocks noGrp="1"/>
          </p:cNvSpPr>
          <p:nvPr>
            <p:ph idx="11"/>
          </p:nvPr>
        </p:nvSpPr>
        <p:spPr>
          <a:xfrm>
            <a:off x="294182" y="838323"/>
            <a:ext cx="8568952" cy="5544616"/>
          </a:xfrm>
        </p:spPr>
        <p:txBody>
          <a:bodyPr>
            <a:normAutofit fontScale="85000" lnSpcReduction="10000"/>
          </a:bodyPr>
          <a:lstStyle/>
          <a:p>
            <a:pPr>
              <a:lnSpc>
                <a:spcPct val="110000"/>
              </a:lnSpc>
            </a:pPr>
            <a:r>
              <a:rPr lang="en-GB" sz="2000" dirty="0"/>
              <a:t>In present VD layout, the total resistance of the field cage is 2.81 </a:t>
            </a:r>
            <a:r>
              <a:rPr lang="en-GB" sz="2000" dirty="0" err="1"/>
              <a:t>GOhm</a:t>
            </a:r>
            <a:r>
              <a:rPr lang="en-GB" sz="2000" dirty="0"/>
              <a:t> (96 RDV in parallel, 270 </a:t>
            </a:r>
            <a:r>
              <a:rPr lang="en-GB" sz="2000" dirty="0" err="1"/>
              <a:t>GOhm</a:t>
            </a:r>
            <a:r>
              <a:rPr lang="en-GB" sz="2000" dirty="0"/>
              <a:t> each; schematics successfully tested in NP04/02).</a:t>
            </a:r>
          </a:p>
          <a:p>
            <a:pPr>
              <a:lnSpc>
                <a:spcPct val="110000"/>
              </a:lnSpc>
            </a:pPr>
            <a:r>
              <a:rPr lang="en-GB" sz="2000" dirty="0"/>
              <a:t>A ~50 </a:t>
            </a:r>
            <a:r>
              <a:rPr lang="en-GB" sz="2000" dirty="0" err="1"/>
              <a:t>MOhm</a:t>
            </a:r>
            <a:r>
              <a:rPr lang="en-GB" sz="2000" dirty="0"/>
              <a:t> resistance for the warm RC ripple filters should be included (as demonstrated by NP04)</a:t>
            </a:r>
          </a:p>
          <a:p>
            <a:pPr>
              <a:lnSpc>
                <a:spcPct val="110000"/>
              </a:lnSpc>
            </a:pPr>
            <a:r>
              <a:rPr lang="en-GB" sz="2000" dirty="0"/>
              <a:t>With these conditions, to reach the nominal drift field of 500 V/cm, the HV-PS should deliver 330 kV.</a:t>
            </a:r>
          </a:p>
          <a:p>
            <a:pPr>
              <a:lnSpc>
                <a:spcPct val="110000"/>
              </a:lnSpc>
            </a:pPr>
            <a:r>
              <a:rPr lang="en-GB" sz="2000" dirty="0"/>
              <a:t>With a 300 kV HV-PS, a drift field of 450 V/cm could be reached.</a:t>
            </a:r>
          </a:p>
          <a:p>
            <a:pPr>
              <a:lnSpc>
                <a:spcPct val="110000"/>
              </a:lnSpc>
            </a:pPr>
            <a:r>
              <a:rPr lang="en-GB" sz="2000" dirty="0"/>
              <a:t>Variation of the most relevant </a:t>
            </a:r>
            <a:r>
              <a:rPr lang="en-GB" sz="2000" dirty="0" err="1"/>
              <a:t>LAr</a:t>
            </a:r>
            <a:r>
              <a:rPr lang="en-GB" sz="2000" dirty="0"/>
              <a:t>-TPC parameters, going from 500 V/cm to 450 V/cm, (</a:t>
            </a:r>
            <a:r>
              <a:rPr lang="en-GB" sz="1600" dirty="0">
                <a:hlinkClick r:id="rId2"/>
              </a:rPr>
              <a:t>https://lar.bnl.gov/properties/#basic-prop</a:t>
            </a:r>
            <a:r>
              <a:rPr lang="en-GB" sz="2000" dirty="0"/>
              <a:t>) are sublinear:</a:t>
            </a:r>
          </a:p>
          <a:p>
            <a:pPr lvl="1">
              <a:lnSpc>
                <a:spcPct val="110000"/>
              </a:lnSpc>
            </a:pPr>
            <a:r>
              <a:rPr lang="en-GB" sz="1800" dirty="0"/>
              <a:t>Free electron drift velocity		= 1.601 mm/us —&gt; 1.517  (-5.25%)</a:t>
            </a:r>
          </a:p>
          <a:p>
            <a:pPr lvl="1">
              <a:lnSpc>
                <a:spcPct val="110000"/>
              </a:lnSpc>
            </a:pPr>
            <a:r>
              <a:rPr lang="en-GB" sz="1800" dirty="0"/>
              <a:t>Max drift time (6.5m)    		= 4063 us —&gt; 4285 us (+5.25%)</a:t>
            </a:r>
          </a:p>
          <a:p>
            <a:pPr lvl="1">
              <a:lnSpc>
                <a:spcPct val="110000"/>
              </a:lnSpc>
            </a:pPr>
            <a:r>
              <a:rPr lang="en-GB" sz="1800" dirty="0"/>
              <a:t>El-ion recombination     		= 0.595 —&gt; 0.5814 (-2.3%)</a:t>
            </a:r>
          </a:p>
          <a:p>
            <a:pPr lvl="1">
              <a:lnSpc>
                <a:spcPct val="110000"/>
              </a:lnSpc>
            </a:pPr>
            <a:r>
              <a:rPr lang="en-GB" sz="1800" dirty="0"/>
              <a:t>Scintillation yield                 	= 0.4395 —&gt;  0.4473 ( + 1.8%)</a:t>
            </a:r>
          </a:p>
          <a:p>
            <a:pPr lvl="1">
              <a:lnSpc>
                <a:spcPct val="110000"/>
              </a:lnSpc>
            </a:pPr>
            <a:r>
              <a:rPr lang="en-GB" sz="1800" dirty="0"/>
              <a:t>Longitudinal diffusion coef.	=  6.627 cm2/s—&gt; 6.589 (-0.6%) </a:t>
            </a:r>
          </a:p>
          <a:p>
            <a:pPr lvl="1">
              <a:lnSpc>
                <a:spcPct val="110000"/>
              </a:lnSpc>
            </a:pPr>
            <a:r>
              <a:rPr lang="en-GB" sz="1800" dirty="0"/>
              <a:t>Transverse diffusion coef.		=  13.24 cm2/s—&gt; 12.62 (-4.6%) </a:t>
            </a:r>
          </a:p>
          <a:p>
            <a:pPr lvl="1">
              <a:lnSpc>
                <a:spcPct val="110000"/>
              </a:lnSpc>
            </a:pPr>
            <a:r>
              <a:rPr lang="en-GB" sz="1800" dirty="0"/>
              <a:t>Ion drift velocity             		=  8 mm/s —&gt; ~7.2  (~ -10%)</a:t>
            </a:r>
          </a:p>
          <a:p>
            <a:pPr>
              <a:lnSpc>
                <a:spcPct val="110000"/>
              </a:lnSpc>
            </a:pPr>
            <a:r>
              <a:rPr lang="en-US" sz="2000" dirty="0"/>
              <a:t>DUNE physics analysis group involved  to evaluate the performance of the VD TPC at a drift field of ~ 450V/cm, compared to 500 V/cm</a:t>
            </a:r>
            <a:r>
              <a:rPr lang="en-GB" sz="2000" dirty="0"/>
              <a:t>.</a:t>
            </a:r>
          </a:p>
        </p:txBody>
      </p:sp>
      <p:sp>
        <p:nvSpPr>
          <p:cNvPr id="4" name="Slide Number Placeholder 3">
            <a:extLst>
              <a:ext uri="{FF2B5EF4-FFF2-40B4-BE49-F238E27FC236}">
                <a16:creationId xmlns:a16="http://schemas.microsoft.com/office/drawing/2014/main" id="{E1140C0D-8D6E-7E4E-B8CF-B213F4C4F9B5}"/>
              </a:ext>
            </a:extLst>
          </p:cNvPr>
          <p:cNvSpPr>
            <a:spLocks noGrp="1"/>
          </p:cNvSpPr>
          <p:nvPr>
            <p:ph type="sldNum" sz="quarter" idx="14"/>
          </p:nvPr>
        </p:nvSpPr>
        <p:spPr/>
        <p:txBody>
          <a:bodyPr/>
          <a:lstStyle/>
          <a:p>
            <a:fld id="{5DFC16DC-0F16-AF49-A28F-70708B914EFD}" type="slidenum">
              <a:rPr lang="en-US" smtClean="0"/>
              <a:pPr/>
              <a:t>9</a:t>
            </a:fld>
            <a:endParaRPr lang="en-US" dirty="0"/>
          </a:p>
        </p:txBody>
      </p:sp>
    </p:spTree>
    <p:extLst>
      <p:ext uri="{BB962C8B-B14F-4D97-AF65-F5344CB8AC3E}">
        <p14:creationId xmlns:p14="http://schemas.microsoft.com/office/powerpoint/2010/main" val="2405316439"/>
      </p:ext>
    </p:extLst>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6319</TotalTime>
  <Words>3016</Words>
  <Application>Microsoft Macintosh PowerPoint</Application>
  <PresentationFormat>On-screen Show (4:3)</PresentationFormat>
  <Paragraphs>341</Paragraphs>
  <Slides>18</Slides>
  <Notes>13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18</vt:i4>
      </vt:variant>
    </vt:vector>
  </HeadingPairs>
  <TitlesOfParts>
    <vt:vector size="25" baseType="lpstr">
      <vt:lpstr>Helvetica</vt:lpstr>
      <vt:lpstr>Times New Roman</vt:lpstr>
      <vt:lpstr>Calibri</vt:lpstr>
      <vt:lpstr>Arial</vt:lpstr>
      <vt:lpstr>Helvetica Neue</vt:lpstr>
      <vt:lpstr>Lucida Grande</vt:lpstr>
      <vt:lpstr>Office Theme</vt:lpstr>
      <vt:lpstr>PowerPoint Presentation</vt:lpstr>
      <vt:lpstr>Outline of the review</vt:lpstr>
      <vt:lpstr>HVS Scope for the FD-VD</vt:lpstr>
      <vt:lpstr>PowerPoint Presentation</vt:lpstr>
      <vt:lpstr>PowerPoint Presentation</vt:lpstr>
      <vt:lpstr>PowerPoint Presentation</vt:lpstr>
      <vt:lpstr>PowerPoint Presentation</vt:lpstr>
      <vt:lpstr>R&amp;D on 350-360 kV HV-PS</vt:lpstr>
      <vt:lpstr>Motivations for HV-PS delivering more than 300 kV?</vt:lpstr>
      <vt:lpstr>Extender as single point failure?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dc:creator>
  <cp:lastModifiedBy>Francesco Pietropaolo</cp:lastModifiedBy>
  <cp:revision>112</cp:revision>
  <dcterms:modified xsi:type="dcterms:W3CDTF">2021-06-14T14:09:10Z</dcterms:modified>
</cp:coreProperties>
</file>