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1" r:id="rId5"/>
    <p:sldMasterId id="2147483688" r:id="rId6"/>
    <p:sldMasterId id="2147483696" r:id="rId7"/>
  </p:sldMasterIdLst>
  <p:notesMasterIdLst>
    <p:notesMasterId r:id="rId25"/>
  </p:notesMasterIdLst>
  <p:handoutMasterIdLst>
    <p:handoutMasterId r:id="rId26"/>
  </p:handoutMasterIdLst>
  <p:sldIdLst>
    <p:sldId id="263" r:id="rId8"/>
    <p:sldId id="1809" r:id="rId9"/>
    <p:sldId id="1845" r:id="rId10"/>
    <p:sldId id="1844" r:id="rId11"/>
    <p:sldId id="1818" r:id="rId12"/>
    <p:sldId id="1843" r:id="rId13"/>
    <p:sldId id="1837" r:id="rId14"/>
    <p:sldId id="1836" r:id="rId15"/>
    <p:sldId id="1831" r:id="rId16"/>
    <p:sldId id="1821" r:id="rId17"/>
    <p:sldId id="1846" r:id="rId18"/>
    <p:sldId id="1840" r:id="rId19"/>
    <p:sldId id="1838" r:id="rId20"/>
    <p:sldId id="1819" r:id="rId21"/>
    <p:sldId id="1839" r:id="rId22"/>
    <p:sldId id="1847" r:id="rId23"/>
    <p:sldId id="1826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285">
          <p15:clr>
            <a:srgbClr val="A4A3A4"/>
          </p15:clr>
        </p15:guide>
        <p15:guide id="8" pos="551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k Fowler" initials="J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7"/>
    <a:srgbClr val="F79646"/>
    <a:srgbClr val="63666A"/>
    <a:srgbClr val="C0504D"/>
    <a:srgbClr val="5A5A5A"/>
    <a:srgbClr val="4F81BD"/>
    <a:srgbClr val="00B5E2"/>
    <a:srgbClr val="676767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81" autoAdjust="0"/>
    <p:restoredTop sz="50000" autoAdjust="0"/>
  </p:normalViewPr>
  <p:slideViewPr>
    <p:cSldViewPr snapToGrid="0" snapToObjects="1">
      <p:cViewPr varScale="1">
        <p:scale>
          <a:sx n="117" d="100"/>
          <a:sy n="117" d="100"/>
        </p:scale>
        <p:origin x="184" y="640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285"/>
        <p:guide pos="55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58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2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6/14/21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2" y="2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6/14/21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70412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C00000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07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439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8908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85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30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7492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328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63326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9328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2801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9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000" b="1" i="0" baseline="0">
                <a:solidFill>
                  <a:srgbClr val="C00000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004C97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7030A0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00B050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chemeClr val="accent2">
                    <a:lumMod val="50000"/>
                  </a:schemeClr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FF0000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65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6/14/21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VD HVS CDR Review: FC - J. Yu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8361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6/14/21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VD HVS CDR Review: FC - J. Yu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41291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6/14/21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VD HVS CDR Review: FC - J. Yu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09C-6C5E-44F5-8A86-17792D67C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64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6/14/21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/>
              <a:t>VD HVS CDR Review: FC - J. Yu</a:t>
            </a: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863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03664"/>
            <a:ext cx="8672512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spcBef>
                <a:spcPts val="1200"/>
              </a:spcBef>
              <a:defRPr sz="2400">
                <a:solidFill>
                  <a:srgbClr val="40404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40404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6/14/21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27007" y="6515100"/>
            <a:ext cx="4433370" cy="241300"/>
          </a:xfrm>
        </p:spPr>
        <p:txBody>
          <a:bodyPr/>
          <a:lstStyle>
            <a:lvl1pPr>
              <a:defRPr sz="1200">
                <a:solidFill>
                  <a:srgbClr val="004C97"/>
                </a:solidFill>
              </a:defRPr>
            </a:lvl1pPr>
          </a:lstStyle>
          <a:p>
            <a:r>
              <a:rPr lang="en-US" b="1"/>
              <a:t>VD HVS CDR Review: FC - J. Yu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78CA2-75EA-4F42-B0AF-FB09753735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69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600" b="1" i="0" baseline="0">
                <a:solidFill>
                  <a:srgbClr val="C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chemeClr val="accent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004C97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7030A0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00B050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chemeClr val="accent2">
                    <a:lumMod val="50000"/>
                  </a:schemeClr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FF0000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4025" y="269682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200" b="1" i="0" baseline="0">
                <a:solidFill>
                  <a:srgbClr val="C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chemeClr val="accent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chemeClr val="accent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386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 txBox="1">
            <a:spLocks/>
          </p:cNvSpPr>
          <p:nvPr/>
        </p:nvSpPr>
        <p:spPr>
          <a:xfrm>
            <a:off x="985866" y="195263"/>
            <a:ext cx="4381500" cy="2476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Long-Baseline Neutrino Facility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75760"/>
            <a:ext cx="8302625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7"/>
          <p:cNvSpPr txBox="1">
            <a:spLocks/>
          </p:cNvSpPr>
          <p:nvPr/>
        </p:nvSpPr>
        <p:spPr>
          <a:xfrm>
            <a:off x="457200" y="196850"/>
            <a:ext cx="506413" cy="24606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190964"/>
            <a:ext cx="83026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 descr="DUNElogoFINAL5.6.15_noType-01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679" y="6516651"/>
            <a:ext cx="433761" cy="1764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7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6/14/21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r>
              <a:rPr lang="en-US"/>
              <a:t>VD HVS CDR Review: FC - J. Yu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14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462756" y="1463041"/>
            <a:ext cx="8218488" cy="80835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solidFill>
                  <a:srgbClr val="C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​Field Cage Design</a:t>
            </a: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487269" y="2621280"/>
            <a:ext cx="8218488" cy="277367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i="1" dirty="0">
                <a:latin typeface="Lucida Calligraphy" panose="03010101010101010101" pitchFamily="66" charset="77"/>
                <a:ea typeface="Helvetica Neue" panose="02000503000000020004" pitchFamily="2" charset="0"/>
                <a:cs typeface="Helvetica Neue" panose="02000503000000020004" pitchFamily="2" charset="0"/>
              </a:rPr>
              <a:t>Jaehoon Yu</a:t>
            </a:r>
          </a:p>
          <a:p>
            <a:pPr algn="ctr"/>
            <a:r>
              <a:rPr lang="en-US" sz="1800" i="1" dirty="0">
                <a:latin typeface="Lucida Calligraphy" panose="03010101010101010101" pitchFamily="66" charset="77"/>
                <a:ea typeface="Helvetica Neue" panose="02000503000000020004" pitchFamily="2" charset="0"/>
                <a:cs typeface="Helvetica Neue" panose="02000503000000020004" pitchFamily="2" charset="0"/>
              </a:rPr>
              <a:t>University of Texas at Arlington</a:t>
            </a:r>
          </a:p>
          <a:p>
            <a:pPr algn="ctr"/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VD HVS CDR Review</a:t>
            </a:r>
          </a:p>
          <a:p>
            <a:pPr algn="ctr"/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14 June 2021</a:t>
            </a:r>
          </a:p>
        </p:txBody>
      </p:sp>
      <p:pic>
        <p:nvPicPr>
          <p:cNvPr id="4" name="Picture 3" descr="DUNElogoFINAL5.6.15_noTyp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322" y="1"/>
            <a:ext cx="1123842" cy="457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E5BE011-F720-FB42-9CB1-4B87173D9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706" y="95176"/>
            <a:ext cx="8318782" cy="548785"/>
          </a:xfrm>
        </p:spPr>
        <p:txBody>
          <a:bodyPr/>
          <a:lstStyle/>
          <a:p>
            <a:r>
              <a:rPr lang="en-US" sz="3200" dirty="0"/>
              <a:t>Cross-sectional View at the Cathode Level</a:t>
            </a:r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1" name="Picture 10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2659511E-23EB-2D46-AA41-37567F13B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9314"/>
            <a:ext cx="9144000" cy="53905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6F8F61-41A4-7949-B0B1-638D9001F740}"/>
              </a:ext>
            </a:extLst>
          </p:cNvPr>
          <p:cNvSpPr txBox="1"/>
          <p:nvPr/>
        </p:nvSpPr>
        <p:spPr>
          <a:xfrm>
            <a:off x="716756" y="5124529"/>
            <a:ext cx="1295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E=5.4kV/cm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3E79C3-5BF6-DD48-A852-567782D0CB86}"/>
              </a:ext>
            </a:extLst>
          </p:cNvPr>
          <p:cNvSpPr txBox="1"/>
          <p:nvPr/>
        </p:nvSpPr>
        <p:spPr>
          <a:xfrm>
            <a:off x="355526" y="5993722"/>
            <a:ext cx="7135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Recall: PDSP1 @200mm w/ V=180kV at the same parallel plate </a:t>
            </a:r>
            <a:r>
              <a:rPr lang="en-US" dirty="0" err="1"/>
              <a:t>confg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901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043" y="10080"/>
            <a:ext cx="7851914" cy="548785"/>
          </a:xfrm>
        </p:spPr>
        <p:txBody>
          <a:bodyPr/>
          <a:lstStyle/>
          <a:p>
            <a:pPr algn="ctr"/>
            <a:r>
              <a:rPr lang="en-US" sz="2800" dirty="0">
                <a:latin typeface="Helvetica" pitchFamily="2" charset="0"/>
              </a:rPr>
              <a:t>Cathode to FC Connection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11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13517" y="443365"/>
            <a:ext cx="8754273" cy="209663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HV extender brings the bias voltage (325kV or 300kV?) to cathode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FRP beams will have a cutout at the cathode and at the T/B CRP to minimize the 10cm horizontal gap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Lack of well defined electrodes at the cathode level causes the field distortion extends into active volume </a:t>
            </a:r>
            <a:r>
              <a:rPr lang="en-US" sz="2000" dirty="0">
                <a:latin typeface="Helvetica" pitchFamily="2" charset="0"/>
                <a:sym typeface="Wingdings" pitchFamily="2" charset="2"/>
              </a:rPr>
              <a:t> an additional field shaping strip to form a 5cmx5cm channel between FC and cathode perimeter smooths E</a:t>
            </a:r>
            <a:endParaRPr lang="en-US" sz="2000" dirty="0">
              <a:latin typeface="Helvetica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347340-D5AA-1143-B807-AD062045E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" y="2623125"/>
            <a:ext cx="8384459" cy="357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86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17814"/>
            <a:ext cx="8293100" cy="548785"/>
          </a:xfrm>
        </p:spPr>
        <p:txBody>
          <a:bodyPr/>
          <a:lstStyle/>
          <a:p>
            <a:pPr algn="ctr"/>
            <a:r>
              <a:rPr lang="en-US" dirty="0">
                <a:latin typeface="Helvetica" pitchFamily="2" charset="0"/>
              </a:rPr>
              <a:t>Transparent FC E Field Uniformity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12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133244" y="539761"/>
            <a:ext cx="8596419" cy="159558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It has been observed that the 15mm FC profiles biased at a constant voltage drop between profiles at the constant pitch, ~3% of the active volume E field deviate from nominal value over 1% and the field lines diverge as electrons leaving the cathode up to 10cm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This non-uniformity can be corrected by adjusting the bias voltage drop on the first 3 narrow profiles near the cathode surface and keeping the voltage drop the same for the remaining gaps</a:t>
            </a:r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48CAFA30-5C52-3E43-8AE1-F6AF250DD0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Helvetica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C75CE0-131C-7348-9F62-C861D64E6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577" y="2287438"/>
            <a:ext cx="7743752" cy="40308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7351FE-5E43-2F43-9AFA-4639F90C7E34}"/>
              </a:ext>
            </a:extLst>
          </p:cNvPr>
          <p:cNvSpPr txBox="1"/>
          <p:nvPr/>
        </p:nvSpPr>
        <p:spPr>
          <a:xfrm>
            <a:off x="1126810" y="5075295"/>
            <a:ext cx="13577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sz="1400" b="1" dirty="0">
                <a:solidFill>
                  <a:srgbClr val="FF0000"/>
                </a:solidFill>
              </a:rPr>
              <a:t>V</a:t>
            </a:r>
            <a:r>
              <a:rPr lang="en-US" sz="1400" b="1" baseline="-25000" dirty="0">
                <a:solidFill>
                  <a:srgbClr val="FF0000"/>
                </a:solidFill>
              </a:rPr>
              <a:t>23</a:t>
            </a:r>
            <a:r>
              <a:rPr lang="en-US" sz="1400" b="1" dirty="0">
                <a:solidFill>
                  <a:srgbClr val="FF0000"/>
                </a:solidFill>
              </a:rPr>
              <a:t>=3520V</a:t>
            </a:r>
          </a:p>
          <a:p>
            <a:r>
              <a:rPr lang="en-US" sz="1400" b="1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sz="1400" b="1" dirty="0">
                <a:solidFill>
                  <a:srgbClr val="FF0000"/>
                </a:solidFill>
              </a:rPr>
              <a:t>V</a:t>
            </a:r>
            <a:r>
              <a:rPr lang="en-US" sz="1400" b="1" baseline="-25000" dirty="0">
                <a:solidFill>
                  <a:srgbClr val="FF0000"/>
                </a:solidFill>
              </a:rPr>
              <a:t>12</a:t>
            </a:r>
            <a:r>
              <a:rPr lang="en-US" sz="1400" b="1" dirty="0">
                <a:solidFill>
                  <a:srgbClr val="FF0000"/>
                </a:solidFill>
              </a:rPr>
              <a:t>=1650V</a:t>
            </a:r>
          </a:p>
          <a:p>
            <a:r>
              <a:rPr lang="en-US" sz="1400" b="1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sz="1400" b="1" dirty="0">
                <a:solidFill>
                  <a:srgbClr val="FF0000"/>
                </a:solidFill>
              </a:rPr>
              <a:t>V</a:t>
            </a:r>
            <a:r>
              <a:rPr lang="en-US" sz="1400" b="1" baseline="-25000" dirty="0">
                <a:solidFill>
                  <a:srgbClr val="FF0000"/>
                </a:solidFill>
              </a:rPr>
              <a:t>01</a:t>
            </a:r>
            <a:r>
              <a:rPr lang="en-US" sz="1400" b="1" dirty="0">
                <a:solidFill>
                  <a:srgbClr val="FF0000"/>
                </a:solidFill>
              </a:rPr>
              <a:t>=900V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2209B6-171B-E54D-8B28-25B04226A015}"/>
              </a:ext>
            </a:extLst>
          </p:cNvPr>
          <p:cNvSpPr txBox="1"/>
          <p:nvPr/>
        </p:nvSpPr>
        <p:spPr>
          <a:xfrm>
            <a:off x="1177599" y="3339439"/>
            <a:ext cx="1357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sz="1400" b="1" dirty="0">
                <a:solidFill>
                  <a:srgbClr val="FF0000"/>
                </a:solidFill>
              </a:rPr>
              <a:t>V</a:t>
            </a:r>
            <a:r>
              <a:rPr lang="en-US" sz="1400" b="1" baseline="-25000" dirty="0">
                <a:solidFill>
                  <a:srgbClr val="FF0000"/>
                </a:solidFill>
              </a:rPr>
              <a:t>n,n+1</a:t>
            </a:r>
            <a:r>
              <a:rPr lang="en-US" sz="1400" b="1" dirty="0">
                <a:solidFill>
                  <a:srgbClr val="FF0000"/>
                </a:solidFill>
              </a:rPr>
              <a:t>=3023V</a:t>
            </a:r>
            <a:endParaRPr lang="en-US" sz="1400" b="1" dirty="0">
              <a:solidFill>
                <a:srgbClr val="FF0000"/>
              </a:solidFill>
              <a:latin typeface="Symbol" pitchFamily="2" charset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86D049-B618-564A-9AF7-AB8E5AD469C5}"/>
              </a:ext>
            </a:extLst>
          </p:cNvPr>
          <p:cNvSpPr txBox="1"/>
          <p:nvPr/>
        </p:nvSpPr>
        <p:spPr>
          <a:xfrm rot="16200000">
            <a:off x="939407" y="4047866"/>
            <a:ext cx="1372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. . . . . . . . 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349598-BDF4-8D41-BC62-8F3A618CE109}"/>
              </a:ext>
            </a:extLst>
          </p:cNvPr>
          <p:cNvSpPr txBox="1"/>
          <p:nvPr/>
        </p:nvSpPr>
        <p:spPr>
          <a:xfrm>
            <a:off x="1126810" y="4869017"/>
            <a:ext cx="1357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sz="1400" b="1" dirty="0">
                <a:solidFill>
                  <a:srgbClr val="FF0000"/>
                </a:solidFill>
              </a:rPr>
              <a:t>V</a:t>
            </a:r>
            <a:r>
              <a:rPr lang="en-US" sz="1400" b="1" baseline="-25000" dirty="0">
                <a:solidFill>
                  <a:srgbClr val="FF0000"/>
                </a:solidFill>
              </a:rPr>
              <a:t>34</a:t>
            </a:r>
            <a:r>
              <a:rPr lang="en-US" sz="1400" b="1" dirty="0">
                <a:solidFill>
                  <a:srgbClr val="FF0000"/>
                </a:solidFill>
              </a:rPr>
              <a:t>=3023V</a:t>
            </a:r>
            <a:endParaRPr lang="en-US" sz="1400" b="1" dirty="0">
              <a:solidFill>
                <a:srgbClr val="FF0000"/>
              </a:solidFill>
              <a:latin typeface="Symbol" pitchFamily="2" charset="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EFC3BE-A5DF-2145-BC7C-A011B4F66149}"/>
              </a:ext>
            </a:extLst>
          </p:cNvPr>
          <p:cNvSpPr txBox="1"/>
          <p:nvPr/>
        </p:nvSpPr>
        <p:spPr>
          <a:xfrm>
            <a:off x="4768175" y="3493327"/>
            <a:ext cx="1357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sz="1400" b="1" dirty="0">
                <a:solidFill>
                  <a:srgbClr val="FF0000"/>
                </a:solidFill>
              </a:rPr>
              <a:t>V=3000V</a:t>
            </a:r>
            <a:endParaRPr lang="en-US" sz="1400" b="1" dirty="0">
              <a:solidFill>
                <a:srgbClr val="FF0000"/>
              </a:solidFill>
              <a:latin typeface="Symbol" pitchFamily="2" charset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7CEEA2-5893-1F43-8B17-1CAD32EC5760}"/>
              </a:ext>
            </a:extLst>
          </p:cNvPr>
          <p:cNvSpPr txBox="1"/>
          <p:nvPr/>
        </p:nvSpPr>
        <p:spPr>
          <a:xfrm>
            <a:off x="5569192" y="3911599"/>
            <a:ext cx="2179988" cy="12234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ambria" panose="02040503050406030204" pitchFamily="18" charset="0"/>
              </a:rPr>
              <a:t>Field lines: black</a:t>
            </a:r>
          </a:p>
          <a:p>
            <a:r>
              <a:rPr lang="en-US" sz="1050" dirty="0">
                <a:latin typeface="Cambria" panose="02040503050406030204" pitchFamily="18" charset="0"/>
              </a:rPr>
              <a:t>Color contours: E amplitude</a:t>
            </a:r>
          </a:p>
          <a:p>
            <a:pPr marL="112713" lvl="1"/>
            <a:r>
              <a:rPr lang="en-US" sz="1050" dirty="0">
                <a:latin typeface="Cambria" panose="02040503050406030204" pitchFamily="18" charset="0"/>
              </a:rPr>
              <a:t>Cyan: within +/- 1% of 500V/cm</a:t>
            </a:r>
          </a:p>
          <a:p>
            <a:pPr marL="112713" lvl="1"/>
            <a:r>
              <a:rPr lang="en-US" sz="1050" dirty="0">
                <a:latin typeface="Cambria" panose="02040503050406030204" pitchFamily="18" charset="0"/>
              </a:rPr>
              <a:t>Yellow: 1-2% above</a:t>
            </a:r>
          </a:p>
          <a:p>
            <a:pPr marL="112713" lvl="1"/>
            <a:r>
              <a:rPr lang="en-US" sz="1050" dirty="0">
                <a:latin typeface="Cambria" panose="02040503050406030204" pitchFamily="18" charset="0"/>
              </a:rPr>
              <a:t>Light blue: 1-2% below</a:t>
            </a:r>
          </a:p>
          <a:p>
            <a:pPr marL="112713" lvl="1"/>
            <a:r>
              <a:rPr lang="en-US" sz="1050" dirty="0">
                <a:latin typeface="Cambria" panose="02040503050406030204" pitchFamily="18" charset="0"/>
              </a:rPr>
              <a:t>Orange: &gt;2% above</a:t>
            </a:r>
          </a:p>
          <a:p>
            <a:pPr marL="112713" lvl="1"/>
            <a:r>
              <a:rPr lang="en-US" sz="1050" dirty="0">
                <a:latin typeface="Cambria" panose="02040503050406030204" pitchFamily="18" charset="0"/>
              </a:rPr>
              <a:t>Dark blue: &gt;2% below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243FB5-ACFF-C74D-8FF7-4D5487182A68}"/>
              </a:ext>
            </a:extLst>
          </p:cNvPr>
          <p:cNvSpPr/>
          <p:nvPr/>
        </p:nvSpPr>
        <p:spPr>
          <a:xfrm>
            <a:off x="1016002" y="2296298"/>
            <a:ext cx="180070" cy="35084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27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137015"/>
            <a:ext cx="8293100" cy="548785"/>
          </a:xfrm>
        </p:spPr>
        <p:txBody>
          <a:bodyPr/>
          <a:lstStyle/>
          <a:p>
            <a:pPr algn="ctr"/>
            <a:r>
              <a:rPr lang="en-US" sz="3200" dirty="0">
                <a:latin typeface="Helvetica" pitchFamily="2" charset="0"/>
              </a:rPr>
              <a:t>Transparent Field Cage Implementation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13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72543" y="604025"/>
            <a:ext cx="4451857" cy="2743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To provide higher optical transparency (70%) to PDS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Replace the normal 46mm width Al profiles with narrow 15mm width profiles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To minimize local fields across the FC volume, narrow profiles cover from +/- 2.5m to +/- 6.5m along the long wall only 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Careful resistor configuration needed to keep the field uniformity within +/1 1% of the nominal field at the transition region</a:t>
            </a:r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48CAFA30-5C52-3E43-8AE1-F6AF250DD0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Helvetica" pitchFamily="2" charset="0"/>
            </a:endParaRPr>
          </a:p>
        </p:txBody>
      </p:sp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936FFCE8-57EA-FC4D-9AB8-E74F473BF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4425" y="715493"/>
            <a:ext cx="3717784" cy="26336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F096F8-41ED-8E48-8055-E00E00A26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672" y="3436322"/>
            <a:ext cx="6175811" cy="282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95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0" y="87868"/>
            <a:ext cx="4734229" cy="548785"/>
          </a:xfrm>
        </p:spPr>
        <p:txBody>
          <a:bodyPr/>
          <a:lstStyle/>
          <a:p>
            <a:r>
              <a:rPr lang="en-US" sz="2800" dirty="0">
                <a:latin typeface="Helvetica" pitchFamily="2" charset="0"/>
              </a:rPr>
              <a:t>HV Divider Boards (HVDB)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14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306959" y="478068"/>
            <a:ext cx="8670786" cy="220047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Provides uniform voltage gradients across FC 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Leverages the same design concept developed for </a:t>
            </a:r>
            <a:r>
              <a:rPr lang="en-US" sz="2000" dirty="0" err="1">
                <a:latin typeface="Helvetica" pitchFamily="2" charset="0"/>
              </a:rPr>
              <a:t>ProtoDUNE</a:t>
            </a:r>
            <a:r>
              <a:rPr lang="en-US" sz="2000" dirty="0">
                <a:latin typeface="Helvetica" pitchFamily="2" charset="0"/>
              </a:rPr>
              <a:t> and in the DUNE HDSP TDR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Each board has 10 junctions bridging 9 pairs of Al profiles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Each gap is bridged by two 5G</a:t>
            </a:r>
            <a:r>
              <a:rPr lang="en-US" sz="2000" dirty="0">
                <a:latin typeface="Symbol" pitchFamily="2" charset="2"/>
              </a:rPr>
              <a:t>W</a:t>
            </a:r>
            <a:r>
              <a:rPr lang="en-US" sz="2000" dirty="0">
                <a:latin typeface="Helvetica" pitchFamily="2" charset="0"/>
              </a:rPr>
              <a:t> resistors for redundancy &amp; three varistors of 1.7kV clamping voltage for surge protection </a:t>
            </a:r>
            <a:endParaRPr lang="en-US" sz="2000" dirty="0">
              <a:latin typeface="Helvetica" pitchFamily="2" charset="0"/>
              <a:sym typeface="Wingdings" pitchFamily="2" charset="2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CBB70C3-AADB-DE4B-8EB1-5F3B2AD50825}"/>
              </a:ext>
            </a:extLst>
          </p:cNvPr>
          <p:cNvSpPr txBox="1">
            <a:spLocks/>
          </p:cNvSpPr>
          <p:nvPr/>
        </p:nvSpPr>
        <p:spPr>
          <a:xfrm>
            <a:off x="287295" y="2678546"/>
            <a:ext cx="4097892" cy="3450211"/>
          </a:xfrm>
          <a:prstGeom prst="rect">
            <a:avLst/>
          </a:prstGeom>
        </p:spPr>
        <p:txBody>
          <a:bodyPr lIns="0" rIns="0"/>
          <a:lstStyle>
            <a:lvl1pPr marL="256032" indent="-265176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63666A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dirty="0">
                <a:solidFill>
                  <a:srgbClr val="004C97"/>
                </a:solidFill>
                <a:latin typeface="Helvetica" pitchFamily="2" charset="0"/>
              </a:rPr>
              <a:t>HVBD’s will be mounted on each FC module as it is assembled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solidFill>
                  <a:srgbClr val="7030A0"/>
                </a:solidFill>
                <a:latin typeface="Helvetica" pitchFamily="2" charset="0"/>
              </a:rPr>
              <a:t>One HVDB chain per each of 48 the 6m tall half FC columns per active volume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solidFill>
                  <a:srgbClr val="7030A0"/>
                </a:solidFill>
                <a:latin typeface="Helvetica" pitchFamily="2" charset="0"/>
              </a:rPr>
              <a:t>Total current for VD FC is 115.2</a:t>
            </a:r>
            <a:r>
              <a:rPr lang="en-US" sz="1800" dirty="0">
                <a:solidFill>
                  <a:srgbClr val="7030A0"/>
                </a:solidFill>
                <a:latin typeface="Symbol" pitchFamily="2" charset="2"/>
              </a:rPr>
              <a:t>m</a:t>
            </a:r>
            <a:r>
              <a:rPr lang="en-US" sz="1800" dirty="0">
                <a:solidFill>
                  <a:srgbClr val="7030A0"/>
                </a:solidFill>
                <a:latin typeface="Helvetica" pitchFamily="2" charset="0"/>
              </a:rPr>
              <a:t>A (57.6</a:t>
            </a:r>
            <a:r>
              <a:rPr lang="en-US" sz="1800" dirty="0">
                <a:solidFill>
                  <a:srgbClr val="7030A0"/>
                </a:solidFill>
                <a:latin typeface="Symbol" pitchFamily="2" charset="2"/>
              </a:rPr>
              <a:t>m</a:t>
            </a:r>
            <a:r>
              <a:rPr lang="en-US" sz="1800" dirty="0">
                <a:solidFill>
                  <a:srgbClr val="7030A0"/>
                </a:solidFill>
                <a:latin typeface="Helvetica" pitchFamily="2" charset="0"/>
              </a:rPr>
              <a:t>A per active volume)</a:t>
            </a:r>
            <a:endParaRPr lang="en-US" sz="2000" dirty="0">
              <a:solidFill>
                <a:srgbClr val="004C97"/>
              </a:solidFill>
              <a:latin typeface="Helvetica" pitchFamily="2" charset="0"/>
            </a:endParaRP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rgbClr val="004C97"/>
                </a:solidFill>
                <a:latin typeface="Helvetica" pitchFamily="2" charset="0"/>
              </a:rPr>
              <a:t>Inter-module connections made at the time of the FC installation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449BA8-C125-9643-9AA1-45329DFD6CD8}"/>
              </a:ext>
            </a:extLst>
          </p:cNvPr>
          <p:cNvSpPr txBox="1"/>
          <p:nvPr/>
        </p:nvSpPr>
        <p:spPr>
          <a:xfrm>
            <a:off x="7092895" y="4547076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PDDPHVDB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8878D5-F015-7C4D-9B3A-B6847DA1F922}"/>
              </a:ext>
            </a:extLst>
          </p:cNvPr>
          <p:cNvSpPr txBox="1"/>
          <p:nvPr/>
        </p:nvSpPr>
        <p:spPr>
          <a:xfrm>
            <a:off x="5076825" y="447432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PDDPHVDB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45234F-81E9-0C4F-A9C6-4A025A17B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206" y="2870291"/>
            <a:ext cx="4213748" cy="15052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91DF821-3648-3241-945A-CFD4D93B1C1A}"/>
              </a:ext>
            </a:extLst>
          </p:cNvPr>
          <p:cNvSpPr txBox="1"/>
          <p:nvPr/>
        </p:nvSpPr>
        <p:spPr>
          <a:xfrm>
            <a:off x="5242661" y="2642554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Helvetica" pitchFamily="2" charset="0"/>
                <a:cs typeface="Arial" panose="020B0604020202020204" pitchFamily="34" charset="0"/>
              </a:rPr>
              <a:t>HTPC - HVDB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03B7C1-9CF3-9947-8651-269FC684C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330" y="4396089"/>
            <a:ext cx="4029121" cy="163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72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043" y="137739"/>
            <a:ext cx="7851914" cy="548785"/>
          </a:xfrm>
        </p:spPr>
        <p:txBody>
          <a:bodyPr/>
          <a:lstStyle/>
          <a:p>
            <a:r>
              <a:rPr lang="en-US" sz="2800" dirty="0">
                <a:latin typeface="Helvetica" pitchFamily="2" charset="0"/>
              </a:rPr>
              <a:t>HVDB On Transparent FC Transition Region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15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306958" y="527530"/>
            <a:ext cx="8384459" cy="141210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To maximize optical transparency, the HVDBs are mounted using a 90</a:t>
            </a:r>
            <a:r>
              <a:rPr lang="en-US" sz="2000" baseline="30000" dirty="0">
                <a:latin typeface="Helvetica" pitchFamily="2" charset="0"/>
              </a:rPr>
              <a:t>o</a:t>
            </a:r>
            <a:r>
              <a:rPr lang="en-US" sz="2000" dirty="0">
                <a:latin typeface="Helvetica" pitchFamily="2" charset="0"/>
              </a:rPr>
              <a:t> bracket along the FRP I-Beam frames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The side of the board with resistors and varistors placed such that they are in the I-beam flange to minimize any further optical interference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00DEE8-92C3-0346-BBDD-183430D60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627" y="2126975"/>
            <a:ext cx="6280634" cy="398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892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043" y="137739"/>
            <a:ext cx="7851914" cy="548785"/>
          </a:xfrm>
        </p:spPr>
        <p:txBody>
          <a:bodyPr/>
          <a:lstStyle/>
          <a:p>
            <a:pPr algn="ctr"/>
            <a:r>
              <a:rPr lang="en-US" sz="2800" dirty="0">
                <a:latin typeface="Helvetica" pitchFamily="2" charset="0"/>
              </a:rPr>
              <a:t>70% Transparent FC Testing Program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16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306959" y="508002"/>
            <a:ext cx="8190998" cy="108786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While the design fundamentals are the same, the 15mm height Al profiles for 70% optical transparency hasn’t been tested before for its reliability and functionality</a:t>
            </a:r>
            <a:endParaRPr lang="en-US" sz="1800" dirty="0">
              <a:latin typeface="Helvetica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2F9434-77D9-004F-A3C2-F73AB7593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8205" y="1540454"/>
            <a:ext cx="3038836" cy="4493491"/>
          </a:xfrm>
          <a:prstGeom prst="rect">
            <a:avLst/>
          </a:prstGeom>
        </p:spPr>
      </p:pic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5623B983-33BD-4146-B397-EA9F6A55DAFA}"/>
              </a:ext>
            </a:extLst>
          </p:cNvPr>
          <p:cNvSpPr txBox="1">
            <a:spLocks/>
          </p:cNvSpPr>
          <p:nvPr/>
        </p:nvSpPr>
        <p:spPr>
          <a:xfrm>
            <a:off x="306959" y="1503510"/>
            <a:ext cx="5317986" cy="4846488"/>
          </a:xfrm>
          <a:prstGeom prst="rect">
            <a:avLst/>
          </a:prstGeom>
        </p:spPr>
        <p:txBody>
          <a:bodyPr lIns="0" rIns="0"/>
          <a:lstStyle>
            <a:lvl1pPr marL="256032" indent="-265176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chemeClr val="accent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FEA shows the max local E field &lt;13kV/cm at the cathode level but is higher than the normal 46mm height profiles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Requires testing at the nominal E field to ensure no unforeseen flaws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Three phases of testing (see Filippo’s talk for more details)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Helvetica" pitchFamily="2" charset="0"/>
              </a:rPr>
              <a:t>Mini FC surrounded by ground plane in high purity </a:t>
            </a:r>
            <a:r>
              <a:rPr lang="en-US" sz="1800" dirty="0" err="1">
                <a:latin typeface="Helvetica" pitchFamily="2" charset="0"/>
              </a:rPr>
              <a:t>LAr</a:t>
            </a:r>
            <a:r>
              <a:rPr lang="en-US" sz="1800" dirty="0">
                <a:latin typeface="Helvetica" pitchFamily="2" charset="0"/>
              </a:rPr>
              <a:t> in the 2t cryostat </a:t>
            </a:r>
            <a:r>
              <a:rPr lang="en-US" sz="1800" dirty="0">
                <a:latin typeface="Helvetica" pitchFamily="2" charset="0"/>
                <a:sym typeface="Wingdings" pitchFamily="2" charset="2"/>
              </a:rPr>
              <a:t> Uniform nominal E field reachable w/ 60-70kV on HVFT </a:t>
            </a:r>
            <a:endParaRPr lang="en-US" sz="1800" dirty="0">
              <a:latin typeface="Helvetica" pitchFamily="2" charset="0"/>
            </a:endParaRP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Helvetica" pitchFamily="2" charset="0"/>
              </a:rPr>
              <a:t>2m(H) x~2m(W) section of the NP02 field cage equipped with 15mm height profiles during the long term HV extender stability testing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Helvetica" pitchFamily="2" charset="0"/>
              </a:rPr>
              <a:t>One entire side of the FC replaced with 15mm height profiles in module 0 testing</a:t>
            </a:r>
          </a:p>
        </p:txBody>
      </p:sp>
    </p:spTree>
    <p:extLst>
      <p:ext uri="{BB962C8B-B14F-4D97-AF65-F5344CB8AC3E}">
        <p14:creationId xmlns:p14="http://schemas.microsoft.com/office/powerpoint/2010/main" val="3053620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47163"/>
            <a:ext cx="8293100" cy="548785"/>
          </a:xfrm>
        </p:spPr>
        <p:txBody>
          <a:bodyPr/>
          <a:lstStyle/>
          <a:p>
            <a:pPr algn="ctr"/>
            <a:r>
              <a:rPr lang="en-US" dirty="0">
                <a:latin typeface="Helvetica" pitchFamily="2" charset="0"/>
              </a:rPr>
              <a:t>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  <a:endParaRPr lang="en-US" dirty="0">
              <a:latin typeface="Helvetica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17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59215" y="766618"/>
            <a:ext cx="8790708" cy="549295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VD FC fully leverages prior experience both from DPDP and PDSP as well as the DUNE HD FD design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70% optically transparent FC design in +/- 2.5m - +/-6.5m from cathode along the long wall implemented as the reference design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Max local E field seems to be well under 30kV/cm 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An alternative design is to have the entire long wall 70% transparent</a:t>
            </a:r>
            <a:endParaRPr lang="en-US" sz="2800" dirty="0">
              <a:latin typeface="Helvetica" pitchFamily="2" charset="0"/>
            </a:endParaRP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Important for us to reach a conclusion on 450V/cm vs 500V/cm field goals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HVS CDR Chapter reflects all new designs</a:t>
            </a:r>
          </a:p>
        </p:txBody>
      </p:sp>
    </p:spTree>
    <p:extLst>
      <p:ext uri="{BB962C8B-B14F-4D97-AF65-F5344CB8AC3E}">
        <p14:creationId xmlns:p14="http://schemas.microsoft.com/office/powerpoint/2010/main" val="1584579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5" y="182245"/>
            <a:ext cx="8293100" cy="548785"/>
          </a:xfrm>
        </p:spPr>
        <p:txBody>
          <a:bodyPr/>
          <a:lstStyle/>
          <a:p>
            <a:pPr algn="ctr"/>
            <a:r>
              <a:rPr lang="en-US" sz="4000" dirty="0">
                <a:latin typeface="Helvetica" pitchFamily="2" charset="0"/>
              </a:rPr>
              <a:t>Outline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2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329046" y="805904"/>
            <a:ext cx="7959213" cy="471177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Field Cage Module Design requirements and concepts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FRP Frame and Its Fundamentals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Al Profile Electrodes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FC Module Configuration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70% Transparent Field Cage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FC </a:t>
            </a:r>
            <a:r>
              <a:rPr lang="en-US" sz="2800" dirty="0" err="1">
                <a:latin typeface="Helvetica" pitchFamily="2" charset="0"/>
              </a:rPr>
              <a:t>Supermodules</a:t>
            </a:r>
            <a:r>
              <a:rPr lang="en-US" sz="2800" dirty="0">
                <a:latin typeface="Helvetica" pitchFamily="2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HV Divider Board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70% Transparent FC Testing Program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75994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41" y="-433"/>
            <a:ext cx="8293100" cy="434484"/>
          </a:xfrm>
        </p:spPr>
        <p:txBody>
          <a:bodyPr/>
          <a:lstStyle/>
          <a:p>
            <a:pPr algn="ctr"/>
            <a:r>
              <a:rPr lang="en-US" sz="3600" dirty="0">
                <a:latin typeface="Helvetica" pitchFamily="2" charset="0"/>
              </a:rPr>
              <a:t>Field Cage Design Requirements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51780" y="6516136"/>
            <a:ext cx="1136650" cy="187325"/>
          </a:xfrm>
        </p:spPr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26317" y="6516136"/>
            <a:ext cx="525463" cy="187325"/>
          </a:xfrm>
        </p:spPr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3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370066" y="526411"/>
            <a:ext cx="8570733" cy="106131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Minimum drift E field: 250V/cm (goal: 500V/cm or 450V/cm?)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Maintain E field in &gt;99.8% of active volume uniform &lt;+/-1%</a:t>
            </a:r>
          </a:p>
          <a:p>
            <a:pPr marL="0" indent="0">
              <a:spcBef>
                <a:spcPts val="600"/>
              </a:spcBef>
              <a:buNone/>
            </a:pPr>
            <a:endParaRPr lang="en-US" sz="2400" dirty="0">
              <a:latin typeface="Helvetica" pitchFamily="2" charset="0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86424A4C-6C7E-C344-81D2-E3B7C4D8AB8B}"/>
              </a:ext>
            </a:extLst>
          </p:cNvPr>
          <p:cNvSpPr txBox="1">
            <a:spLocks/>
          </p:cNvSpPr>
          <p:nvPr/>
        </p:nvSpPr>
        <p:spPr>
          <a:xfrm>
            <a:off x="370067" y="1470277"/>
            <a:ext cx="4562151" cy="4899859"/>
          </a:xfrm>
          <a:prstGeom prst="rect">
            <a:avLst/>
          </a:prstGeom>
        </p:spPr>
        <p:txBody>
          <a:bodyPr lIns="0" rIns="0"/>
          <a:lstStyle>
            <a:lvl1pPr marL="256032" indent="-265176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chemeClr val="accent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Local maximum E field &lt;30kV/cm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Detector up time &gt;98%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Prevent and protect from discharge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Redundancy for reliable connection and operations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Modular design for rapid and uniform parts production, processing and QA/QC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Rapid and consistent module assembly &amp; installation</a:t>
            </a:r>
          </a:p>
          <a:p>
            <a:pPr>
              <a:spcBef>
                <a:spcPts val="600"/>
              </a:spcBef>
            </a:pPr>
            <a:endParaRPr lang="en-US" sz="2400" dirty="0">
              <a:latin typeface="Helvetica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0166D3-1C6A-0F40-98E0-F488DAE27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377917"/>
            <a:ext cx="4488730" cy="489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65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558" y="17911"/>
            <a:ext cx="8293100" cy="434484"/>
          </a:xfrm>
        </p:spPr>
        <p:txBody>
          <a:bodyPr/>
          <a:lstStyle/>
          <a:p>
            <a:pPr algn="ctr"/>
            <a:r>
              <a:rPr lang="en-US" sz="3600" dirty="0">
                <a:latin typeface="Helvetica" pitchFamily="2" charset="0"/>
              </a:rPr>
              <a:t>Field Cage Design Fundamentals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51780" y="6516136"/>
            <a:ext cx="1136650" cy="187325"/>
          </a:xfrm>
        </p:spPr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26317" y="6516136"/>
            <a:ext cx="525463" cy="187325"/>
          </a:xfrm>
        </p:spPr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4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69079" y="581795"/>
            <a:ext cx="8455579" cy="580494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Use Fiber Reinforced Plastic (FRP) I-beams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Dimension : 5cm wide 10cm tall with 0.64cm thickness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Two 3.3m long FRP I-beams used as the frame for the extruded Al profile electrodes to mount</a:t>
            </a:r>
          </a:p>
          <a:p>
            <a:pPr lvl="1"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Two 1.7m long metal cross bars of 25mm diameter connects the two FRP beams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Extruded Al profiles of 46mm (15mm in the 70% transparency region) tall tightly mounted on one side of the I-beam frame using slip nuts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Voltage gradient delivered by the HV divider boards</a:t>
            </a:r>
          </a:p>
          <a:p>
            <a:pPr>
              <a:spcBef>
                <a:spcPts val="600"/>
              </a:spcBef>
            </a:pPr>
            <a:r>
              <a:rPr lang="en-US" sz="2800" dirty="0">
                <a:latin typeface="Helvetica" pitchFamily="2" charset="0"/>
              </a:rPr>
              <a:t>Design reflects the lessons learned from </a:t>
            </a:r>
            <a:r>
              <a:rPr lang="en-US" sz="2800" dirty="0" err="1">
                <a:latin typeface="Helvetica" pitchFamily="2" charset="0"/>
              </a:rPr>
              <a:t>ProtoDUNE</a:t>
            </a:r>
            <a:r>
              <a:rPr lang="en-US" sz="2800" dirty="0">
                <a:latin typeface="Helvetica" pitchFamily="2" charset="0"/>
              </a:rPr>
              <a:t> SP operations</a:t>
            </a:r>
          </a:p>
        </p:txBody>
      </p:sp>
    </p:spTree>
    <p:extLst>
      <p:ext uri="{BB962C8B-B14F-4D97-AF65-F5344CB8AC3E}">
        <p14:creationId xmlns:p14="http://schemas.microsoft.com/office/powerpoint/2010/main" val="2884383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41" y="-433"/>
            <a:ext cx="8293100" cy="434484"/>
          </a:xfrm>
        </p:spPr>
        <p:txBody>
          <a:bodyPr/>
          <a:lstStyle/>
          <a:p>
            <a:pPr algn="ctr"/>
            <a:r>
              <a:rPr lang="en-US" sz="3600" dirty="0">
                <a:latin typeface="Helvetica" pitchFamily="2" charset="0"/>
              </a:rPr>
              <a:t>FC FRP Frame Design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951780" y="6516136"/>
            <a:ext cx="1136650" cy="187325"/>
          </a:xfrm>
        </p:spPr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26317" y="6516136"/>
            <a:ext cx="525463" cy="187325"/>
          </a:xfrm>
        </p:spPr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5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69079" y="449816"/>
            <a:ext cx="8605842" cy="238747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Previous FC design exploited slots in FRP beams, which Al profiles are fed through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latin typeface="Helvetica" pitchFamily="2" charset="0"/>
              </a:rPr>
              <a:t>Large amount of machined surfaces to debur, sand and coat for fiber suppression </a:t>
            </a:r>
            <a:r>
              <a:rPr lang="en-US" sz="1400" dirty="0">
                <a:latin typeface="Helvetica" pitchFamily="2" charset="0"/>
                <a:sym typeface="Wingdings" pitchFamily="2" charset="2"/>
              </a:rPr>
              <a:t> extended processing and QA time</a:t>
            </a:r>
            <a:endParaRPr lang="en-US" sz="1400" dirty="0">
              <a:latin typeface="Helvetica" pitchFamily="2" charset="0"/>
            </a:endParaRPr>
          </a:p>
          <a:p>
            <a:pPr lvl="1">
              <a:spcBef>
                <a:spcPts val="600"/>
              </a:spcBef>
            </a:pPr>
            <a:r>
              <a:rPr lang="en-US" sz="1400" dirty="0">
                <a:latin typeface="Helvetica" pitchFamily="2" charset="0"/>
              </a:rPr>
              <a:t>Al profile surfaces and coating scraped due to the machined surfaces </a:t>
            </a:r>
            <a:r>
              <a:rPr lang="en-US" sz="1400" dirty="0">
                <a:latin typeface="Helvetica" pitchFamily="2" charset="0"/>
                <a:sym typeface="Wingdings" pitchFamily="2" charset="2"/>
              </a:rPr>
              <a:t> Extended assembly time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latin typeface="Helvetica" pitchFamily="2" charset="0"/>
                <a:sym typeface="Wingdings" pitchFamily="2" charset="2"/>
              </a:rPr>
              <a:t>Large amount insulation toward the membrane ground  charge build up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latin typeface="Helvetica" pitchFamily="2" charset="0"/>
                <a:sym typeface="Wingdings" pitchFamily="2" charset="2"/>
              </a:rPr>
              <a:t>New HDSP design mounts all Al profiles on one side of flange  no threading in the main beams, much speedier processing and reduced insulator toward the membrane ground</a:t>
            </a:r>
          </a:p>
          <a:p>
            <a:pPr>
              <a:spcBef>
                <a:spcPts val="600"/>
              </a:spcBef>
            </a:pPr>
            <a:endParaRPr lang="en-US" sz="1600" dirty="0">
              <a:latin typeface="Helvetica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0396BC-6FFA-3148-8B35-9426AB7CDD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25" y="2454737"/>
            <a:ext cx="3934026" cy="24580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170426-555B-6B41-A08D-1798781D62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7" y="4989629"/>
            <a:ext cx="1894324" cy="14207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C5DFE8-4350-5044-A8D2-A849FE7A18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185" y="5004460"/>
            <a:ext cx="1951766" cy="1463825"/>
          </a:xfrm>
          <a:prstGeom prst="rect">
            <a:avLst/>
          </a:prstGeom>
        </p:spPr>
      </p:pic>
      <p:pic>
        <p:nvPicPr>
          <p:cNvPr id="16" name="Picture 15" descr="A picture containing indoor&#10;&#10;Description automatically generated">
            <a:extLst>
              <a:ext uri="{FF2B5EF4-FFF2-40B4-BE49-F238E27FC236}">
                <a16:creationId xmlns:a16="http://schemas.microsoft.com/office/drawing/2014/main" id="{0D4BA43E-DABD-5D43-9016-50F79A26A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578794" y="2547564"/>
            <a:ext cx="4005897" cy="384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955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41" y="-433"/>
            <a:ext cx="8293100" cy="434484"/>
          </a:xfrm>
        </p:spPr>
        <p:txBody>
          <a:bodyPr/>
          <a:lstStyle/>
          <a:p>
            <a:pPr algn="ctr"/>
            <a:r>
              <a:rPr lang="en-US" dirty="0">
                <a:latin typeface="Helvetica" pitchFamily="2" charset="0"/>
              </a:rPr>
              <a:t>Al Profile Electrodes</a:t>
            </a:r>
            <a:endParaRPr lang="en-US" sz="3600" dirty="0">
              <a:latin typeface="Helvetica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6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69079" y="449816"/>
            <a:ext cx="8575362" cy="340174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Anti-oxidation coated, extruded C-shaped Al profiles the same design as the HDSP with 46mm height and 15mm height for the 70% transparent region</a:t>
            </a:r>
            <a:endParaRPr lang="en-US" sz="2200" dirty="0">
              <a:latin typeface="Helvetica" pitchFamily="2" charset="0"/>
            </a:endParaRPr>
          </a:p>
          <a:p>
            <a:pPr>
              <a:spcBef>
                <a:spcPts val="600"/>
              </a:spcBef>
            </a:pPr>
            <a:r>
              <a:rPr lang="en-US" sz="2400" dirty="0">
                <a:latin typeface="Helvetica" pitchFamily="2" charset="0"/>
              </a:rPr>
              <a:t>Dimensions</a:t>
            </a:r>
          </a:p>
          <a:p>
            <a:pPr lvl="1">
              <a:spcBef>
                <a:spcPts val="600"/>
              </a:spcBef>
            </a:pPr>
            <a:r>
              <a:rPr lang="en-US" dirty="0">
                <a:latin typeface="Helvetica" pitchFamily="2" charset="0"/>
              </a:rPr>
              <a:t>Long wall profiles: 3m straight; 15mm height for 70% transparent region and 46mm height for other regions</a:t>
            </a:r>
          </a:p>
          <a:p>
            <a:pPr lvl="1">
              <a:spcBef>
                <a:spcPts val="600"/>
              </a:spcBef>
            </a:pPr>
            <a:r>
              <a:rPr lang="en-US" dirty="0">
                <a:latin typeface="Helvetica" pitchFamily="2" charset="0"/>
              </a:rPr>
              <a:t>End wall profiles: 46mm height, 3.38m straight for the middle section and 3.38m with 90</a:t>
            </a:r>
            <a:r>
              <a:rPr lang="en-US" baseline="30000" dirty="0">
                <a:latin typeface="Helvetica" pitchFamily="2" charset="0"/>
              </a:rPr>
              <a:t>o</a:t>
            </a:r>
            <a:r>
              <a:rPr lang="en-US" dirty="0">
                <a:latin typeface="Helvetica" pitchFamily="2" charset="0"/>
              </a:rPr>
              <a:t> bend one side for the four corners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F61475A-090C-6047-8B99-0545FB31870A}"/>
              </a:ext>
            </a:extLst>
          </p:cNvPr>
          <p:cNvGrpSpPr/>
          <p:nvPr/>
        </p:nvGrpSpPr>
        <p:grpSpPr>
          <a:xfrm>
            <a:off x="5830641" y="4313326"/>
            <a:ext cx="3014558" cy="1559494"/>
            <a:chOff x="513418" y="4203561"/>
            <a:chExt cx="4425324" cy="2289313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E9AC144-AEC3-A242-89D9-03B40BF413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418" y="4203561"/>
              <a:ext cx="4425324" cy="2289313"/>
            </a:xfrm>
            <a:prstGeom prst="rect">
              <a:avLst/>
            </a:prstGeom>
          </p:spPr>
        </p:pic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52CFB218-3B05-1444-9FFF-2CB8FB04AA5C}"/>
                </a:ext>
              </a:extLst>
            </p:cNvPr>
            <p:cNvCxnSpPr>
              <a:cxnSpLocks/>
            </p:cNvCxnSpPr>
            <p:nvPr/>
          </p:nvCxnSpPr>
          <p:spPr>
            <a:xfrm>
              <a:off x="880678" y="5761484"/>
              <a:ext cx="378349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B15B81F-15E9-0D4D-9872-28B51F65E6CD}"/>
                </a:ext>
              </a:extLst>
            </p:cNvPr>
            <p:cNvSpPr txBox="1"/>
            <p:nvPr/>
          </p:nvSpPr>
          <p:spPr>
            <a:xfrm>
              <a:off x="2337274" y="5748303"/>
              <a:ext cx="1358803" cy="542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15mm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5B0C172-CD09-3845-860C-8BDFD4EEED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88031" y="4481115"/>
              <a:ext cx="0" cy="1734206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9464363-5511-3D4B-ADD8-8E70490865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20398" y="4463799"/>
              <a:ext cx="140568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B867B35-0C19-7443-8460-BC079B68570A}"/>
                </a:ext>
              </a:extLst>
            </p:cNvPr>
            <p:cNvSpPr txBox="1"/>
            <p:nvPr/>
          </p:nvSpPr>
          <p:spPr>
            <a:xfrm>
              <a:off x="1765774" y="5220667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7mm</a:t>
              </a:r>
            </a:p>
          </p:txBody>
        </p:sp>
      </p:grpSp>
      <p:pic>
        <p:nvPicPr>
          <p:cNvPr id="1025" name="Picture 1" descr="page37image1801883936">
            <a:extLst>
              <a:ext uri="{FF2B5EF4-FFF2-40B4-BE49-F238E27FC236}">
                <a16:creationId xmlns:a16="http://schemas.microsoft.com/office/drawing/2014/main" id="{62F9F00A-2730-4F49-9F71-3D868533F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3429000"/>
            <a:ext cx="4956983" cy="294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0C60714-BB97-9645-BB61-F9AA1C23C795}"/>
              </a:ext>
            </a:extLst>
          </p:cNvPr>
          <p:cNvCxnSpPr>
            <a:cxnSpLocks/>
          </p:cNvCxnSpPr>
          <p:nvPr/>
        </p:nvCxnSpPr>
        <p:spPr>
          <a:xfrm>
            <a:off x="4450608" y="5194485"/>
            <a:ext cx="592448" cy="37504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78D8464-2782-D34E-9478-0CE6187AEA37}"/>
              </a:ext>
            </a:extLst>
          </p:cNvPr>
          <p:cNvSpPr txBox="1"/>
          <p:nvPr/>
        </p:nvSpPr>
        <p:spPr>
          <a:xfrm rot="1810599">
            <a:off x="4522282" y="5079684"/>
            <a:ext cx="925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46mm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CBC627D-3759-0740-81A0-0881AA18BB1B}"/>
              </a:ext>
            </a:extLst>
          </p:cNvPr>
          <p:cNvCxnSpPr>
            <a:cxnSpLocks/>
          </p:cNvCxnSpPr>
          <p:nvPr/>
        </p:nvCxnSpPr>
        <p:spPr>
          <a:xfrm flipV="1">
            <a:off x="969818" y="3641434"/>
            <a:ext cx="4393801" cy="2546928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0A659B0-CF8E-3B47-934D-BD05084A0573}"/>
              </a:ext>
            </a:extLst>
          </p:cNvPr>
          <p:cNvSpPr txBox="1"/>
          <p:nvPr/>
        </p:nvSpPr>
        <p:spPr>
          <a:xfrm rot="19713640">
            <a:off x="3737970" y="4186337"/>
            <a:ext cx="1379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3m – 3.38m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8C8D5CC-72D8-424B-B4EF-C609FBA8DAD5}"/>
              </a:ext>
            </a:extLst>
          </p:cNvPr>
          <p:cNvSpPr txBox="1"/>
          <p:nvPr/>
        </p:nvSpPr>
        <p:spPr>
          <a:xfrm>
            <a:off x="3762327" y="6051330"/>
            <a:ext cx="1713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Normal profiles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1BB4724-079D-4144-BB23-BD8533105136}"/>
              </a:ext>
            </a:extLst>
          </p:cNvPr>
          <p:cNvSpPr txBox="1"/>
          <p:nvPr/>
        </p:nvSpPr>
        <p:spPr>
          <a:xfrm>
            <a:off x="5853076" y="3875372"/>
            <a:ext cx="301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70% </a:t>
            </a:r>
            <a:r>
              <a:rPr lang="en-US" dirty="0" err="1"/>
              <a:t>Xparency</a:t>
            </a:r>
            <a:r>
              <a:rPr lang="en-US" dirty="0"/>
              <a:t> narrow profiles</a:t>
            </a:r>
          </a:p>
        </p:txBody>
      </p:sp>
    </p:spTree>
    <p:extLst>
      <p:ext uri="{BB962C8B-B14F-4D97-AF65-F5344CB8AC3E}">
        <p14:creationId xmlns:p14="http://schemas.microsoft.com/office/powerpoint/2010/main" val="2050964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502765CD-1D4F-1149-AEE9-5927BBB46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646" y="2811834"/>
            <a:ext cx="5080354" cy="32405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41" y="-433"/>
            <a:ext cx="8293100" cy="434484"/>
          </a:xfrm>
        </p:spPr>
        <p:txBody>
          <a:bodyPr/>
          <a:lstStyle/>
          <a:p>
            <a:pPr algn="ctr"/>
            <a:r>
              <a:rPr lang="en-US" sz="3600" dirty="0">
                <a:latin typeface="Helvetica" pitchFamily="2" charset="0"/>
              </a:rPr>
              <a:t>HV Field Cage (FC) Module Unit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7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69079" y="449817"/>
            <a:ext cx="8575362" cy="270902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Leverages the common basic structural elements and design as in HD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Modular construction with two 5cm wide, 10cm tall, 3.3m long FRP I-beam frames 1.7 m apart with </a:t>
            </a:r>
            <a:r>
              <a:rPr lang="en-US" sz="2000">
                <a:latin typeface="Helvetica" pitchFamily="2" charset="0"/>
              </a:rPr>
              <a:t>a 2.54cm </a:t>
            </a:r>
            <a:r>
              <a:rPr lang="en-US" sz="2000" dirty="0">
                <a:latin typeface="Helvetica" pitchFamily="2" charset="0"/>
              </a:rPr>
              <a:t>diameter metal cross bar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One module holds 55 extruded 46mm (15mm) aluminum electrodes in 6cm pitch mounted on the FRP I-beams using metal slip nuts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Long wall FC : 3.0m (W) x 3.25m (H) straight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End wall FC:  3.38m (W) x 3.25m (H) straight in mid-section and 90</a:t>
            </a:r>
            <a:r>
              <a:rPr lang="en-US" sz="1600" baseline="30000" dirty="0">
                <a:latin typeface="Helvetica" pitchFamily="2" charset="0"/>
              </a:rPr>
              <a:t>o</a:t>
            </a:r>
            <a:r>
              <a:rPr lang="en-US" sz="1600" dirty="0">
                <a:latin typeface="Helvetica" pitchFamily="2" charset="0"/>
              </a:rPr>
              <a:t> bend at the corner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16CF0070-BCE5-A442-BCC6-DBC22B6543ED}"/>
              </a:ext>
            </a:extLst>
          </p:cNvPr>
          <p:cNvSpPr txBox="1">
            <a:spLocks/>
          </p:cNvSpPr>
          <p:nvPr/>
        </p:nvSpPr>
        <p:spPr>
          <a:xfrm>
            <a:off x="269079" y="2897512"/>
            <a:ext cx="3624778" cy="3069239"/>
          </a:xfrm>
          <a:prstGeom prst="rect">
            <a:avLst/>
          </a:prstGeom>
        </p:spPr>
        <p:txBody>
          <a:bodyPr lIns="0" rIns="0"/>
          <a:lstStyle>
            <a:lvl1pPr marL="256032" indent="-265176" algn="l" defTabSz="457200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004C97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7030A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00B05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chemeClr val="accent2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Profiles mounted on the outer flange of the I-beam flange toward the cryostat wall, minimizing charge-up in insulator 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Profiles secured tightly on one I-beam and lose on the other to compensate the different contractions due to vertical temperature gradient</a:t>
            </a:r>
          </a:p>
          <a:p>
            <a:pPr lvl="1">
              <a:spcBef>
                <a:spcPts val="600"/>
              </a:spcBef>
            </a:pPr>
            <a:r>
              <a:rPr lang="en-US" sz="1600" dirty="0">
                <a:latin typeface="Helvetica" pitchFamily="2" charset="0"/>
              </a:rPr>
              <a:t>Each end of the profiles are terminated in UHMWPE caps to prevent exposure of high E to </a:t>
            </a:r>
            <a:r>
              <a:rPr lang="en-US" sz="1600" dirty="0" err="1">
                <a:latin typeface="Helvetica" pitchFamily="2" charset="0"/>
              </a:rPr>
              <a:t>LAr</a:t>
            </a:r>
            <a:endParaRPr lang="en-US" sz="1600" dirty="0">
              <a:latin typeface="Helvetica" pitchFamily="2" charset="0"/>
            </a:endParaRPr>
          </a:p>
        </p:txBody>
      </p:sp>
      <p:pic>
        <p:nvPicPr>
          <p:cNvPr id="8" name="Picture 7" descr="Chart, diagram&#10;&#10;Description automatically generated">
            <a:extLst>
              <a:ext uri="{FF2B5EF4-FFF2-40B4-BE49-F238E27FC236}">
                <a16:creationId xmlns:a16="http://schemas.microsoft.com/office/drawing/2014/main" id="{2D3A55BD-28E8-0543-9526-BD1D38AE3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7040" y="5045428"/>
            <a:ext cx="1453105" cy="12250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8927C-6133-D746-A7A0-87AEC8D7CDB0}"/>
              </a:ext>
            </a:extLst>
          </p:cNvPr>
          <p:cNvSpPr txBox="1"/>
          <p:nvPr/>
        </p:nvSpPr>
        <p:spPr>
          <a:xfrm>
            <a:off x="5689601" y="3594839"/>
            <a:ext cx="161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VD End Wall Corner Module</a:t>
            </a:r>
          </a:p>
        </p:txBody>
      </p:sp>
    </p:spTree>
    <p:extLst>
      <p:ext uri="{BB962C8B-B14F-4D97-AF65-F5344CB8AC3E}">
        <p14:creationId xmlns:p14="http://schemas.microsoft.com/office/powerpoint/2010/main" val="299527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0"/>
            <a:ext cx="8293100" cy="548785"/>
          </a:xfrm>
        </p:spPr>
        <p:txBody>
          <a:bodyPr/>
          <a:lstStyle/>
          <a:p>
            <a:pPr algn="ctr"/>
            <a:r>
              <a:rPr lang="en-US" dirty="0">
                <a:latin typeface="Helvetica" pitchFamily="2" charset="0"/>
              </a:rPr>
              <a:t>Transparent Field Cage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8</a:t>
            </a:fld>
            <a:endParaRPr lang="en-US">
              <a:latin typeface="Helvetica" pitchFamily="2" charset="0"/>
            </a:endParaRPr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48CAFA30-5C52-3E43-8AE1-F6AF250DD0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Helvetica" pitchFamily="2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9C2538-C8A0-1F42-B5D4-99FCE0B532C2}"/>
              </a:ext>
            </a:extLst>
          </p:cNvPr>
          <p:cNvGrpSpPr/>
          <p:nvPr/>
        </p:nvGrpSpPr>
        <p:grpSpPr>
          <a:xfrm>
            <a:off x="5557728" y="793143"/>
            <a:ext cx="3258867" cy="4772949"/>
            <a:chOff x="8329693" y="365126"/>
            <a:chExt cx="4090679" cy="599122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64E0C30-68CE-B34C-9C72-3CE7718E2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29693" y="852692"/>
              <a:ext cx="3862307" cy="5503658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9C6EC59-3788-E94E-90A1-1F31DDF75686}"/>
                </a:ext>
              </a:extLst>
            </p:cNvPr>
            <p:cNvSpPr txBox="1"/>
            <p:nvPr/>
          </p:nvSpPr>
          <p:spPr>
            <a:xfrm>
              <a:off x="11277372" y="2761531"/>
              <a:ext cx="1143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15mm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BB2E697-AD6C-5943-A3C5-B74C2706CF02}"/>
                </a:ext>
              </a:extLst>
            </p:cNvPr>
            <p:cNvSpPr txBox="1"/>
            <p:nvPr/>
          </p:nvSpPr>
          <p:spPr>
            <a:xfrm>
              <a:off x="8985708" y="365126"/>
              <a:ext cx="12148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FD1 profile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539440E-7E85-2A43-9E19-C3086C049636}"/>
                </a:ext>
              </a:extLst>
            </p:cNvPr>
            <p:cNvSpPr txBox="1"/>
            <p:nvPr/>
          </p:nvSpPr>
          <p:spPr>
            <a:xfrm>
              <a:off x="10515144" y="365126"/>
              <a:ext cx="15244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narrow profile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0152E15-BD0E-B84D-9386-DCAD5B4A06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89031" y="3532946"/>
              <a:ext cx="0" cy="183892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AF506FD-5747-A94C-85E0-C40C9E562E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67316" y="5405333"/>
              <a:ext cx="31535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141906D-1F05-A048-81D4-0EF4A3B92E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67316" y="3509297"/>
              <a:ext cx="31535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9F7E616-50C3-A243-AF39-479F1A133AF5}"/>
                </a:ext>
              </a:extLst>
            </p:cNvPr>
            <p:cNvSpPr txBox="1"/>
            <p:nvPr/>
          </p:nvSpPr>
          <p:spPr>
            <a:xfrm>
              <a:off x="9789031" y="4279133"/>
              <a:ext cx="1143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60mm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D9693C0-399D-4943-91FD-828AE9A966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77372" y="3758067"/>
              <a:ext cx="6434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47CB330-60ED-E142-9190-985CACA3D4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77372" y="3280697"/>
              <a:ext cx="6434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26EE971-23B0-DE49-9CC9-3F7C1F2BDA23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29" y="3069308"/>
              <a:ext cx="0" cy="2113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C5F3A70-A037-7449-8C27-30AFF67EBF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24129" y="3758067"/>
              <a:ext cx="0" cy="242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446F3C9-8940-B444-8A64-55ECD41F53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23038" y="922611"/>
              <a:ext cx="0" cy="1426451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00FE387-5C87-C942-B044-1C2E04EA28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39334" y="2349062"/>
              <a:ext cx="6434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2A74A1C-1AAF-D64B-9446-673CBA2293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10005" y="898963"/>
              <a:ext cx="6434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31B6101-DD81-AE40-ADC4-F4E96B6B0330}"/>
                </a:ext>
              </a:extLst>
            </p:cNvPr>
            <p:cNvSpPr txBox="1"/>
            <p:nvPr/>
          </p:nvSpPr>
          <p:spPr>
            <a:xfrm>
              <a:off x="9898934" y="1480599"/>
              <a:ext cx="1143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46mm</a:t>
              </a:r>
            </a:p>
          </p:txBody>
        </p:sp>
      </p:grp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79988" y="534152"/>
            <a:ext cx="5277740" cy="348366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Provides higher overall optical transparency (70%) to PDS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Replace the normal 46mm width Al profiles with narrow 15mm width profiles in the same 6cm pitch 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FEA shows max local field at 13kV/cm with 15mm profile at the cathode height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EECF54F-E188-B648-A6CA-DD7D2C80E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83" y="3136286"/>
            <a:ext cx="3173774" cy="284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93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6E70824-16BD-084F-879E-C6620FD1C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980871"/>
            <a:ext cx="4488730" cy="5296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" y="70669"/>
            <a:ext cx="9159836" cy="548785"/>
          </a:xfrm>
        </p:spPr>
        <p:txBody>
          <a:bodyPr/>
          <a:lstStyle/>
          <a:p>
            <a:pPr algn="ctr"/>
            <a:r>
              <a:rPr lang="en-US" sz="2800" dirty="0" err="1">
                <a:latin typeface="Helvetica" pitchFamily="2" charset="0"/>
              </a:rPr>
              <a:t>FCSupermodule</a:t>
            </a:r>
            <a:r>
              <a:rPr lang="en-US" sz="2800" dirty="0">
                <a:latin typeface="Helvetica" pitchFamily="2" charset="0"/>
              </a:rPr>
              <a:t> &amp; Hanging Structure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670E1-38DE-5549-879E-928B40FFCD0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 pitchFamily="2" charset="0"/>
              </a:rPr>
              <a:t>6/14/21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D7AFD-39D4-244A-A430-64B017D39B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>
                <a:latin typeface="Helvetica" pitchFamily="2" charset="0"/>
              </a:rPr>
              <a:t>VD HVS CDR Review: FC - J. Yu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25EF2-78A0-8A44-AE03-D7AE770B9B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>
                <a:latin typeface="Helvetica" pitchFamily="2" charset="0"/>
              </a:rPr>
              <a:pPr>
                <a:defRPr/>
              </a:pPr>
              <a:t>9</a:t>
            </a:fld>
            <a:endParaRPr lang="en-US">
              <a:latin typeface="Helvetica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42225" y="555417"/>
            <a:ext cx="4101175" cy="529690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2(W)x4(H) formation of the FC forms a super-module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Helvetica" pitchFamily="2" charset="0"/>
              </a:rPr>
              <a:t>Long wall : 6m(W) x 13m (H)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Helvetica" pitchFamily="2" charset="0"/>
              </a:rPr>
              <a:t>End wall : 6.76m(W) x 13m (H)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Helvetica" pitchFamily="2" charset="0"/>
              </a:rPr>
              <a:t>2 SM/End and 10 SM/Long wall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Each super-module hangs from ceiling on two SS rods to SS I-beams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Helvetica" pitchFamily="2" charset="0"/>
              </a:rPr>
              <a:t>Compensating rocking mechanism for each FC column of 13m for potential tilt due to a roof deformation implemented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latin typeface="Helvetica" pitchFamily="2" charset="0"/>
              </a:rPr>
              <a:t>The vertical installation scheme established and validated at NP02 PDDP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latin typeface="Helvetica" pitchFamily="2" charset="0"/>
                <a:sym typeface="Wingdings" pitchFamily="2" charset="2"/>
              </a:rPr>
              <a:t>See Bo Yu’s talk for the further optimized installation procedure and the hanging structure</a:t>
            </a:r>
          </a:p>
        </p:txBody>
      </p:sp>
      <p:sp>
        <p:nvSpPr>
          <p:cNvPr id="15" name="AutoShape 4">
            <a:extLst>
              <a:ext uri="{FF2B5EF4-FFF2-40B4-BE49-F238E27FC236}">
                <a16:creationId xmlns:a16="http://schemas.microsoft.com/office/drawing/2014/main" id="{48CAFA30-5C52-3E43-8AE1-F6AF250DD0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Helvetica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9BB5F8-D68A-9941-83FE-C6B8AC28D9C6}"/>
              </a:ext>
            </a:extLst>
          </p:cNvPr>
          <p:cNvSpPr txBox="1"/>
          <p:nvPr/>
        </p:nvSpPr>
        <p:spPr>
          <a:xfrm>
            <a:off x="4638541" y="796205"/>
            <a:ext cx="147989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Helvetica" pitchFamily="2" charset="0"/>
                <a:cs typeface="Arial" panose="020B0604020202020204" pitchFamily="34" charset="0"/>
              </a:rPr>
              <a:t>FC Column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709C2B7-1211-0B48-B226-902C493C2B94}"/>
              </a:ext>
            </a:extLst>
          </p:cNvPr>
          <p:cNvCxnSpPr>
            <a:cxnSpLocks/>
          </p:cNvCxnSpPr>
          <p:nvPr/>
        </p:nvCxnSpPr>
        <p:spPr>
          <a:xfrm>
            <a:off x="5439133" y="1204175"/>
            <a:ext cx="1109449" cy="6779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4F5B34EF-3719-2C41-8B14-1EDD443E269E}"/>
              </a:ext>
            </a:extLst>
          </p:cNvPr>
          <p:cNvSpPr/>
          <p:nvPr/>
        </p:nvSpPr>
        <p:spPr>
          <a:xfrm rot="4537376">
            <a:off x="6634528" y="939963"/>
            <a:ext cx="197427" cy="8804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Helvetica" pitchFamily="2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531164716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136C6823184499040EF32FECB2863" ma:contentTypeVersion="12" ma:contentTypeDescription="Create a new document." ma:contentTypeScope="" ma:versionID="86b5167867d8a0c97ef44d66abf3dbbf">
  <xsd:schema xmlns:xsd="http://www.w3.org/2001/XMLSchema" xmlns:xs="http://www.w3.org/2001/XMLSchema" xmlns:p="http://schemas.microsoft.com/office/2006/metadata/properties" xmlns:ns3="217384e2-1cc7-462a-88d5-a9f0c79de128" xmlns:ns4="47630a84-84bd-4c0e-8a4d-0e925dfde686" targetNamespace="http://schemas.microsoft.com/office/2006/metadata/properties" ma:root="true" ma:fieldsID="7129394e52a3b6990431e8a208151742" ns3:_="" ns4:_="">
    <xsd:import namespace="217384e2-1cc7-462a-88d5-a9f0c79de128"/>
    <xsd:import namespace="47630a84-84bd-4c0e-8a4d-0e925dfde6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384e2-1cc7-462a-88d5-a9f0c79de1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630a84-84bd-4c0e-8a4d-0e925dfde68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4C5EE3-F42E-4951-ACF6-55DA8146E0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7384e2-1cc7-462a-88d5-a9f0c79de128"/>
    <ds:schemaRef ds:uri="47630a84-84bd-4c0e-8a4d-0e925dfde6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BB45DA5-EF4F-4790-8DA6-83930B4E4F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F7D078-D617-4A85-8085-53B3E89E0CC6}">
  <ds:schemaRefs>
    <ds:schemaRef ds:uri="47630a84-84bd-4c0e-8a4d-0e925dfde686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217384e2-1cc7-462a-88d5-a9f0c79de12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99812</TotalTime>
  <Words>1663</Words>
  <Application>Microsoft Macintosh PowerPoint</Application>
  <PresentationFormat>On-screen Show (4:3)</PresentationFormat>
  <Paragraphs>187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Cambria</vt:lpstr>
      <vt:lpstr>Helvetica</vt:lpstr>
      <vt:lpstr>Helvetica Neue</vt:lpstr>
      <vt:lpstr>Lucida Calligraphy</vt:lpstr>
      <vt:lpstr>Lucida Grande</vt:lpstr>
      <vt:lpstr>Symbol</vt:lpstr>
      <vt:lpstr>LBNF Template_051215</vt:lpstr>
      <vt:lpstr>LBNF Content-Footer Theme</vt:lpstr>
      <vt:lpstr>1_LBNF Content-Footer Theme</vt:lpstr>
      <vt:lpstr>2_LBNF Content-Footer Theme</vt:lpstr>
      <vt:lpstr>​Field Cage Design</vt:lpstr>
      <vt:lpstr>Outline</vt:lpstr>
      <vt:lpstr>Field Cage Design Requirements</vt:lpstr>
      <vt:lpstr>Field Cage Design Fundamentals</vt:lpstr>
      <vt:lpstr>FC FRP Frame Design</vt:lpstr>
      <vt:lpstr>Al Profile Electrodes</vt:lpstr>
      <vt:lpstr>HV Field Cage (FC) Module Unit</vt:lpstr>
      <vt:lpstr>Transparent Field Cage </vt:lpstr>
      <vt:lpstr>FCSupermodule &amp; Hanging Structure</vt:lpstr>
      <vt:lpstr>Cross-sectional View at the Cathode Level</vt:lpstr>
      <vt:lpstr>Cathode to FC Connection</vt:lpstr>
      <vt:lpstr>Transparent FC E Field Uniformity</vt:lpstr>
      <vt:lpstr>Transparent Field Cage Implementation </vt:lpstr>
      <vt:lpstr>HV Divider Boards (HVDB)</vt:lpstr>
      <vt:lpstr>HVDB On Transparent FC Transition Region</vt:lpstr>
      <vt:lpstr>70% Transparent FC Testing Program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Yu, Jaehoon</cp:lastModifiedBy>
  <cp:revision>1770</cp:revision>
  <cp:lastPrinted>2021-06-14T15:42:45Z</cp:lastPrinted>
  <dcterms:created xsi:type="dcterms:W3CDTF">2015-04-30T14:29:22Z</dcterms:created>
  <dcterms:modified xsi:type="dcterms:W3CDTF">2021-06-14T15:42:47Z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0x010100FDE136C6823184499040EF32FECB2863</vt:lpwstr>
  </property>
  <property fmtid="{D5CDD505-2E9C-101B-9397-08002B2CF9AE}" pid="3" name="_dlc_DocIdItemGuid">
    <vt:lpwstr>8f7766be-5104-4119-bdaf-ebadda36266e</vt:lpwstr>
  </property>
</Properties>
</file>