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4" r:id="rId2"/>
    <p:sldId id="290" r:id="rId3"/>
    <p:sldId id="275" r:id="rId4"/>
    <p:sldId id="286" r:id="rId5"/>
    <p:sldId id="289" r:id="rId6"/>
    <p:sldId id="285" r:id="rId7"/>
    <p:sldId id="28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14" autoAdjust="0"/>
  </p:normalViewPr>
  <p:slideViewPr>
    <p:cSldViewPr>
      <p:cViewPr>
        <p:scale>
          <a:sx n="60" d="100"/>
          <a:sy n="60" d="100"/>
        </p:scale>
        <p:origin x="-422" y="-3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k\kwyllie\Documents\MyDocs\lhcb\optics\VCSEL_sta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k\kwyllie\Documents\MyDocs\lhcb\optics\VCSEL_sta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k\kwyllie\Documents\MyDocs\lhcb\optics\vcselST_failure_timeline_achim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v>Total VCSELS dead</c:v>
          </c:tx>
          <c:cat>
            <c:strRef>
              <c:f>Sheet1!$A$29:$A$33</c:f>
              <c:strCache>
                <c:ptCount val="5"/>
                <c:pt idx="0">
                  <c:v>OT</c:v>
                </c:pt>
                <c:pt idx="1">
                  <c:v>ST</c:v>
                </c:pt>
                <c:pt idx="2">
                  <c:v>RICH</c:v>
                </c:pt>
                <c:pt idx="3">
                  <c:v>Muon</c:v>
                </c:pt>
                <c:pt idx="4">
                  <c:v>TOTAL</c:v>
                </c:pt>
              </c:strCache>
            </c:strRef>
          </c:cat>
          <c:val>
            <c:numRef>
              <c:f>Sheet1!$B$29:$B$33</c:f>
              <c:numCache>
                <c:formatCode>General</c:formatCode>
                <c:ptCount val="5"/>
                <c:pt idx="0">
                  <c:v>4</c:v>
                </c:pt>
                <c:pt idx="1">
                  <c:v>16</c:v>
                </c:pt>
                <c:pt idx="2">
                  <c:v>9</c:v>
                </c:pt>
                <c:pt idx="3">
                  <c:v>9</c:v>
                </c:pt>
                <c:pt idx="4">
                  <c:v>38</c:v>
                </c:pt>
              </c:numCache>
            </c:numRef>
          </c:val>
        </c:ser>
        <c:axId val="46471808"/>
        <c:axId val="67389696"/>
      </c:barChart>
      <c:catAx>
        <c:axId val="46471808"/>
        <c:scaling>
          <c:orientation val="minMax"/>
        </c:scaling>
        <c:axPos val="b"/>
        <c:tickLblPos val="nextTo"/>
        <c:crossAx val="67389696"/>
        <c:crosses val="autoZero"/>
        <c:auto val="1"/>
        <c:lblAlgn val="ctr"/>
        <c:lblOffset val="100"/>
      </c:catAx>
      <c:valAx>
        <c:axId val="67389696"/>
        <c:scaling>
          <c:orientation val="minMax"/>
        </c:scaling>
        <c:axPos val="l"/>
        <c:majorGridlines/>
        <c:numFmt formatCode="General" sourceLinked="1"/>
        <c:tickLblPos val="nextTo"/>
        <c:crossAx val="4647180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v>Percentage of sub-detector</c:v>
          </c:tx>
          <c:cat>
            <c:strRef>
              <c:f>Sheet1!$A$29:$A$33</c:f>
              <c:strCache>
                <c:ptCount val="5"/>
                <c:pt idx="0">
                  <c:v>OT</c:v>
                </c:pt>
                <c:pt idx="1">
                  <c:v>ST</c:v>
                </c:pt>
                <c:pt idx="2">
                  <c:v>RICH</c:v>
                </c:pt>
                <c:pt idx="3">
                  <c:v>Muon</c:v>
                </c:pt>
                <c:pt idx="4">
                  <c:v>TOTAL</c:v>
                </c:pt>
              </c:strCache>
            </c:strRef>
          </c:cat>
          <c:val>
            <c:numRef>
              <c:f>Sheet1!$D$29:$D$33</c:f>
              <c:numCache>
                <c:formatCode>General</c:formatCode>
                <c:ptCount val="5"/>
                <c:pt idx="0">
                  <c:v>0.92592592592592571</c:v>
                </c:pt>
                <c:pt idx="1">
                  <c:v>0.8</c:v>
                </c:pt>
                <c:pt idx="2">
                  <c:v>1.859504132231405</c:v>
                </c:pt>
                <c:pt idx="3">
                  <c:v>5.9210526315789469</c:v>
                </c:pt>
                <c:pt idx="4">
                  <c:v>1.2385919165580179</c:v>
                </c:pt>
              </c:numCache>
            </c:numRef>
          </c:val>
        </c:ser>
        <c:axId val="46527616"/>
        <c:axId val="46529152"/>
      </c:barChart>
      <c:catAx>
        <c:axId val="46527616"/>
        <c:scaling>
          <c:orientation val="minMax"/>
        </c:scaling>
        <c:axPos val="b"/>
        <c:tickLblPos val="nextTo"/>
        <c:crossAx val="46529152"/>
        <c:crosses val="autoZero"/>
        <c:auto val="1"/>
        <c:lblAlgn val="ctr"/>
        <c:lblOffset val="100"/>
      </c:catAx>
      <c:valAx>
        <c:axId val="46529152"/>
        <c:scaling>
          <c:orientation val="minMax"/>
        </c:scaling>
        <c:axPos val="l"/>
        <c:majorGridlines/>
        <c:numFmt formatCode="General" sourceLinked="1"/>
        <c:tickLblPos val="nextTo"/>
        <c:crossAx val="46527616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8.9478044739022392E-2"/>
          <c:y val="0.14130434782608703"/>
          <c:w val="0.90140845070422526"/>
          <c:h val="0.70788043478260876"/>
        </c:manualLayout>
      </c:layout>
      <c:scatterChart>
        <c:scatterStyle val="lineMarker"/>
        <c:ser>
          <c:idx val="0"/>
          <c:order val="0"/>
          <c:tx>
            <c:v>VCSEL Failures in LHCb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Tabelle1!$A$2:$A$30</c:f>
              <c:numCache>
                <c:formatCode>dd\.mm\.yyyy;@</c:formatCode>
                <c:ptCount val="29"/>
                <c:pt idx="0">
                  <c:v>39831</c:v>
                </c:pt>
                <c:pt idx="1">
                  <c:v>40118</c:v>
                </c:pt>
                <c:pt idx="2">
                  <c:v>40133</c:v>
                </c:pt>
                <c:pt idx="3">
                  <c:v>40211</c:v>
                </c:pt>
                <c:pt idx="4">
                  <c:v>40271</c:v>
                </c:pt>
                <c:pt idx="5">
                  <c:v>40313</c:v>
                </c:pt>
                <c:pt idx="6">
                  <c:v>40328</c:v>
                </c:pt>
                <c:pt idx="7">
                  <c:v>40357</c:v>
                </c:pt>
                <c:pt idx="8">
                  <c:v>40361</c:v>
                </c:pt>
                <c:pt idx="9">
                  <c:v>40367</c:v>
                </c:pt>
                <c:pt idx="10">
                  <c:v>40369</c:v>
                </c:pt>
                <c:pt idx="11">
                  <c:v>40374</c:v>
                </c:pt>
                <c:pt idx="12" formatCode="m/d/yyyy">
                  <c:v>40387</c:v>
                </c:pt>
                <c:pt idx="13" formatCode="m/d/yyyy">
                  <c:v>40391</c:v>
                </c:pt>
                <c:pt idx="14" formatCode="m/d/yyyy">
                  <c:v>40402</c:v>
                </c:pt>
                <c:pt idx="15" formatCode="m/d/yyyy">
                  <c:v>40408</c:v>
                </c:pt>
              </c:numCache>
            </c:numRef>
          </c:xVal>
          <c:yVal>
            <c:numRef>
              <c:f>Tabelle1!$D$2:$D$30</c:f>
              <c:numCache>
                <c:formatCode>General</c:formatCode>
                <c:ptCount val="2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yVal>
        </c:ser>
        <c:axId val="67388928"/>
        <c:axId val="85364736"/>
      </c:scatterChart>
      <c:valAx>
        <c:axId val="67388928"/>
        <c:scaling>
          <c:orientation val="minMax"/>
        </c:scaling>
        <c:axPos val="b"/>
        <c:numFmt formatCode="dd\.mm\.yyyy;@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36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5364736"/>
        <c:crosses val="autoZero"/>
        <c:crossBetween val="midCat"/>
        <c:majorUnit val="90"/>
      </c:valAx>
      <c:valAx>
        <c:axId val="85364736"/>
        <c:scaling>
          <c:orientation val="minMax"/>
          <c:max val="2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total number</a:t>
                </a:r>
              </a:p>
            </c:rich>
          </c:tx>
          <c:layout>
            <c:manualLayout>
              <c:xMode val="edge"/>
              <c:yMode val="edge"/>
              <c:x val="9.9420049710024893E-3"/>
              <c:y val="0.4225543478260869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7388928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tx1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C91E5-79EC-493F-9A4D-EE6E1A5F5DF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40475"/>
            <a:ext cx="2895600" cy="365125"/>
          </a:xfrm>
        </p:spPr>
        <p:txBody>
          <a:bodyPr/>
          <a:lstStyle/>
          <a:p>
            <a:r>
              <a:rPr lang="en-US" smtClean="0"/>
              <a:t>ATLAS VCSEL meeting,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356350"/>
            <a:ext cx="21336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24600" y="6340475"/>
            <a:ext cx="2895600" cy="365125"/>
          </a:xfrm>
        </p:spPr>
        <p:txBody>
          <a:bodyPr/>
          <a:lstStyle/>
          <a:p>
            <a:r>
              <a:rPr lang="en-US" smtClean="0"/>
              <a:t>ATLAS VCSEL meeting,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14800" y="6356350"/>
            <a:ext cx="533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04800" y="1066800"/>
            <a:ext cx="8458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ATLAS VCSEL meeting,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143000" y="762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3600" dirty="0" smtClean="0">
                <a:latin typeface="Calibri" pitchFamily="34" charset="0"/>
              </a:rPr>
              <a:t>VCSELs in </a:t>
            </a:r>
            <a:r>
              <a:rPr lang="en-US" sz="3600" dirty="0" err="1" smtClean="0">
                <a:latin typeface="Calibri" pitchFamily="34" charset="0"/>
              </a:rPr>
              <a:t>LHCb</a:t>
            </a:r>
            <a:endParaRPr lang="en-US" sz="3600" b="0" dirty="0">
              <a:latin typeface="Calibri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33400" y="1143000"/>
            <a:ext cx="8077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 err="1" smtClean="0">
                <a:latin typeface="Calibri" pitchFamily="34" charset="0"/>
              </a:rPr>
              <a:t>LHCb</a:t>
            </a:r>
            <a:r>
              <a:rPr lang="en-US" sz="2400" dirty="0" smtClean="0">
                <a:latin typeface="Calibri" pitchFamily="34" charset="0"/>
              </a:rPr>
              <a:t> has 3068 installed, all the same device, driven by GOL</a:t>
            </a:r>
          </a:p>
          <a:p>
            <a:pPr>
              <a:lnSpc>
                <a:spcPct val="90000"/>
              </a:lnSpc>
              <a:defRPr/>
            </a:pPr>
            <a:endParaRPr lang="en-US" sz="5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2000 in Silicon Tracker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432 in Outer Tracker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484 in RICH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152 in </a:t>
            </a:r>
            <a:r>
              <a:rPr lang="en-US" sz="2400" dirty="0" err="1" smtClean="0">
                <a:latin typeface="Calibri" pitchFamily="34" charset="0"/>
              </a:rPr>
              <a:t>Muons</a:t>
            </a:r>
            <a:endParaRPr lang="en-US" sz="2400" b="0" dirty="0" smtClean="0">
              <a:latin typeface="Calibri" pitchFamily="34" charset="0"/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152400" y="3352800"/>
          <a:ext cx="3886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4495800" y="3429000"/>
          <a:ext cx="44958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29000" y="76200"/>
            <a:ext cx="4495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VCSEL</a:t>
            </a:r>
            <a:endParaRPr lang="en-US" sz="4000" b="0" dirty="0"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85800" y="1143000"/>
            <a:ext cx="8077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Produced by ULM Photonics, </a:t>
            </a: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Germany (subsidiary of Philips)</a:t>
            </a:r>
            <a:endParaRPr lang="en-US" sz="240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Oxide-confined, </a:t>
            </a: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850nm, 6mW, 1mA threshold</a:t>
            </a:r>
            <a:endParaRPr lang="en-US" sz="2400" b="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240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Packaging </a:t>
            </a: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(2 steps): 	</a:t>
            </a:r>
            <a:r>
              <a:rPr lang="en-US" sz="2400" dirty="0" smtClean="0">
                <a:latin typeface="Calibri" pitchFamily="34" charset="0"/>
              </a:rPr>
              <a:t>TO-46 (Bell electronics)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			</a:t>
            </a:r>
            <a:r>
              <a:rPr lang="en-US" sz="2400" b="0" dirty="0" smtClean="0">
                <a:latin typeface="Calibri" pitchFamily="34" charset="0"/>
              </a:rPr>
              <a:t>SMA </a:t>
            </a:r>
            <a:r>
              <a:rPr lang="en-US" sz="2400" b="0" dirty="0" smtClean="0">
                <a:latin typeface="Calibri" pitchFamily="34" charset="0"/>
              </a:rPr>
              <a:t>(IMM Photonics)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Burn-in after TO-46 </a:t>
            </a: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packaging (48h at 100degC, 15mA)</a:t>
            </a:r>
          </a:p>
          <a:p>
            <a:pPr>
              <a:lnSpc>
                <a:spcPct val="90000"/>
              </a:lnSpc>
              <a:defRPr/>
            </a:pPr>
            <a:endParaRPr lang="en-US" sz="2400" b="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ULM promise good handling (ESD) procedures (but </a:t>
            </a:r>
            <a:r>
              <a:rPr lang="en-US" sz="2400" b="0" dirty="0" err="1" smtClean="0">
                <a:solidFill>
                  <a:srgbClr val="FFFF00"/>
                </a:solidFill>
                <a:latin typeface="Calibri" pitchFamily="34" charset="0"/>
              </a:rPr>
              <a:t>LHCb</a:t>
            </a: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 can’t!)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ULM promise good hermetic sealing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Wafer tracing underway</a:t>
            </a:r>
            <a:endParaRPr lang="en-US" sz="2000" b="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b="0" dirty="0">
              <a:latin typeface="Calibri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09600" y="5029200"/>
            <a:ext cx="807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endParaRPr lang="en-US" sz="24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Bias currents 1.5 – 3 </a:t>
            </a:r>
            <a:r>
              <a:rPr lang="en-US" sz="2400" dirty="0" err="1" smtClean="0">
                <a:latin typeface="Calibri" pitchFamily="34" charset="0"/>
              </a:rPr>
              <a:t>mA</a:t>
            </a:r>
            <a:r>
              <a:rPr lang="en-US" sz="2400" dirty="0" smtClean="0">
                <a:latin typeface="Calibri" pitchFamily="34" charset="0"/>
              </a:rPr>
              <a:t>, modulation current = 10mA (fixed)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They are ALWAYS biased above threshold</a:t>
            </a:r>
            <a:endParaRPr lang="en-US" sz="2400" dirty="0" smtClean="0">
              <a:latin typeface="Calibri" pitchFamily="34" charset="0"/>
            </a:endParaRPr>
          </a:p>
        </p:txBody>
      </p:sp>
      <p:pic>
        <p:nvPicPr>
          <p:cNvPr id="8" name="Picture 7" descr="s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828800"/>
            <a:ext cx="1658566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340475"/>
            <a:ext cx="2895600" cy="365125"/>
          </a:xfrm>
        </p:spPr>
        <p:txBody>
          <a:bodyPr/>
          <a:lstStyle/>
          <a:p>
            <a:r>
              <a:rPr lang="en-US" smtClean="0"/>
              <a:t>ATLAS VCSEL meeting,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48000" y="76200"/>
            <a:ext cx="4495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Timeline</a:t>
            </a:r>
            <a:endParaRPr lang="en-US" sz="4000" b="0" dirty="0">
              <a:latin typeface="Calibri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28600" y="9144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Before </a:t>
            </a: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spring </a:t>
            </a: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2010: 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RICH2 early </a:t>
            </a:r>
            <a:r>
              <a:rPr lang="en-US" sz="2400" b="0" dirty="0" smtClean="0">
                <a:latin typeface="Calibri" pitchFamily="34" charset="0"/>
              </a:rPr>
              <a:t>deaths (2007-2008)</a:t>
            </a:r>
            <a:endParaRPr lang="en-US" sz="2400" b="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RICH1 (3): 2009(2), 2010(1)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All of </a:t>
            </a:r>
            <a:r>
              <a:rPr lang="en-US" sz="2400" b="0" dirty="0" err="1" smtClean="0">
                <a:latin typeface="Calibri" pitchFamily="34" charset="0"/>
              </a:rPr>
              <a:t>Muon</a:t>
            </a:r>
            <a:r>
              <a:rPr lang="en-US" sz="2400" b="0" dirty="0" smtClean="0">
                <a:latin typeface="Calibri" pitchFamily="34" charset="0"/>
              </a:rPr>
              <a:t> deaths</a:t>
            </a:r>
          </a:p>
          <a:p>
            <a:pPr>
              <a:lnSpc>
                <a:spcPct val="90000"/>
              </a:lnSpc>
              <a:defRPr/>
            </a:pPr>
            <a:endParaRPr lang="en-US" sz="2400" b="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Rate is slow (or zero) except Silicon Tracker (biggest user)</a:t>
            </a:r>
            <a:endParaRPr lang="en-US" sz="2000" b="0" dirty="0" smtClean="0">
              <a:latin typeface="Calibri" pitchFamily="34" charset="0"/>
            </a:endParaRPr>
          </a:p>
        </p:txBody>
      </p:sp>
      <p:graphicFrame>
        <p:nvGraphicFramePr>
          <p:cNvPr id="10" name="Chart 9"/>
          <p:cNvGraphicFramePr>
            <a:graphicFrameLocks noGrp="1"/>
          </p:cNvGraphicFramePr>
          <p:nvPr/>
        </p:nvGraphicFramePr>
        <p:xfrm>
          <a:off x="1219200" y="3200400"/>
          <a:ext cx="6427470" cy="3261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5029200" y="990600"/>
            <a:ext cx="2895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Since </a:t>
            </a: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s</a:t>
            </a: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pring 2010: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All deaths in </a:t>
            </a:r>
            <a:r>
              <a:rPr lang="en-US" sz="2400" dirty="0" smtClean="0">
                <a:latin typeface="Calibri" pitchFamily="34" charset="0"/>
              </a:rPr>
              <a:t>OT</a:t>
            </a:r>
            <a:endParaRPr lang="en-US" sz="24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Most </a:t>
            </a:r>
            <a:r>
              <a:rPr lang="en-US" sz="2400" b="0" dirty="0" smtClean="0">
                <a:latin typeface="Calibri" pitchFamily="34" charset="0"/>
              </a:rPr>
              <a:t>in </a:t>
            </a:r>
            <a:r>
              <a:rPr lang="en-US" sz="2400" b="0" dirty="0" smtClean="0">
                <a:latin typeface="Calibri" pitchFamily="34" charset="0"/>
              </a:rPr>
              <a:t>ST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RICH2 </a:t>
            </a:r>
            <a:r>
              <a:rPr lang="en-US" sz="2400" dirty="0" smtClean="0">
                <a:latin typeface="Calibri" pitchFamily="34" charset="0"/>
              </a:rPr>
              <a:t>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83820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endParaRPr lang="en-US" sz="36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After consultation from </a:t>
            </a: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Stefan </a:t>
            </a:r>
            <a:r>
              <a:rPr lang="en-US" sz="2800" b="0" dirty="0" err="1" smtClean="0">
                <a:solidFill>
                  <a:srgbClr val="FFFF00"/>
                </a:solidFill>
                <a:latin typeface="Calibri" pitchFamily="34" charset="0"/>
              </a:rPr>
              <a:t>Simion</a:t>
            </a: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 (ATLAS </a:t>
            </a:r>
            <a:r>
              <a:rPr lang="en-US" sz="2800" b="0" dirty="0" err="1" smtClean="0">
                <a:solidFill>
                  <a:srgbClr val="FFFF00"/>
                </a:solidFill>
                <a:latin typeface="Calibri" pitchFamily="34" charset="0"/>
              </a:rPr>
              <a:t>LAr</a:t>
            </a: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), </a:t>
            </a: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we measured optical spectrum </a:t>
            </a: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of </a:t>
            </a: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~ 150 </a:t>
            </a: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VCSELs in RICH</a:t>
            </a:r>
            <a:endParaRPr lang="en-US" sz="2800" b="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Look for correlation between spectrum shape and future death: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one  subsequently died, but spectrum looked ‘normal’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We would like to measure all VCSELs when data-taking stops this year</a:t>
            </a:r>
            <a:endParaRPr lang="en-US" sz="2800" b="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048000" y="76200"/>
            <a:ext cx="4495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RICH tests</a:t>
            </a:r>
            <a:endParaRPr lang="en-US" sz="4000" b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385" y="1600200"/>
            <a:ext cx="852881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47800" y="76200"/>
            <a:ext cx="6172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OSA on RICH1, column D3</a:t>
            </a:r>
            <a:endParaRPr lang="en-US" sz="4000" b="0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16912" y="1143000"/>
            <a:ext cx="1584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Higher bias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970498" y="5650468"/>
            <a:ext cx="1296702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Dead VCSEL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267200" y="5105400"/>
            <a:ext cx="685800" cy="729734"/>
          </a:xfrm>
          <a:prstGeom prst="straightConnector1">
            <a:avLst/>
          </a:prstGeom>
          <a:ln w="539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2"/>
          </p:cNvCxnSpPr>
          <p:nvPr/>
        </p:nvCxnSpPr>
        <p:spPr>
          <a:xfrm rot="5400000">
            <a:off x="6273710" y="2036555"/>
            <a:ext cx="1367137" cy="503356"/>
          </a:xfrm>
          <a:prstGeom prst="straightConnector1">
            <a:avLst/>
          </a:prstGeom>
          <a:ln w="539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1000" y="914400"/>
            <a:ext cx="838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LIV curves: downward shift in diode-turn-on voltage</a:t>
            </a:r>
          </a:p>
          <a:p>
            <a:pPr>
              <a:lnSpc>
                <a:spcPct val="90000"/>
              </a:lnSpc>
              <a:defRPr/>
            </a:pPr>
            <a:endParaRPr lang="en-US" sz="2800" b="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Only light output from spontaneous emission</a:t>
            </a:r>
          </a:p>
          <a:p>
            <a:pPr>
              <a:lnSpc>
                <a:spcPct val="90000"/>
              </a:lnSpc>
              <a:defRPr/>
            </a:pPr>
            <a:endParaRPr lang="en-US" sz="2800" b="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latin typeface="Calibri" pitchFamily="34" charset="0"/>
              </a:rPr>
              <a:t>No measurements yet with electron microscope (DLDs)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latin typeface="Calibri" pitchFamily="34" charset="0"/>
              </a:rPr>
              <a:t>ULM admit failure rate is much higher than normal  </a:t>
            </a:r>
            <a:endParaRPr lang="en-US" sz="2800" b="0" dirty="0"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752600" y="76200"/>
            <a:ext cx="533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Failure analysis by ULM</a:t>
            </a:r>
            <a:endParaRPr lang="en-US" sz="4000" b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VCSEL meeting,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1000" y="11430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Discussing with ULM on: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Failure analysis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Traceability – wafer – bad batch?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P</a:t>
            </a: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urchase replacements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Consider alternative devices………</a:t>
            </a:r>
          </a:p>
          <a:p>
            <a:pPr>
              <a:lnSpc>
                <a:spcPct val="90000"/>
              </a:lnSpc>
              <a:defRPr/>
            </a:pPr>
            <a:endParaRPr lang="en-US" sz="2800" b="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End of year: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OSA measurements, and replace suspicious devices</a:t>
            </a:r>
          </a:p>
          <a:p>
            <a:pPr>
              <a:lnSpc>
                <a:spcPct val="90000"/>
              </a:lnSpc>
              <a:defRPr/>
            </a:pPr>
            <a:endParaRPr lang="en-US" sz="2800" b="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Our VCSELS are ‘accessible’</a:t>
            </a:r>
            <a:r>
              <a:rPr lang="en-US" sz="2800" b="0" dirty="0" smtClean="0">
                <a:latin typeface="Calibri" pitchFamily="34" charset="0"/>
              </a:rPr>
              <a:t> </a:t>
            </a:r>
            <a:endParaRPr lang="en-US" sz="2800" b="0" dirty="0"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057400" y="76200"/>
            <a:ext cx="495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What can </a:t>
            </a:r>
            <a:r>
              <a:rPr lang="en-US" sz="4000" b="0" dirty="0" err="1" smtClean="0">
                <a:latin typeface="Calibri" pitchFamily="34" charset="0"/>
              </a:rPr>
              <a:t>LHCb</a:t>
            </a:r>
            <a:r>
              <a:rPr lang="en-US" sz="4000" b="0" dirty="0" smtClean="0">
                <a:latin typeface="Calibri" pitchFamily="34" charset="0"/>
              </a:rPr>
              <a:t> do……?</a:t>
            </a:r>
            <a:endParaRPr lang="en-US" sz="4000" b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9400</TotalTime>
  <Words>361</Words>
  <Application>Microsoft Office PowerPoint</Application>
  <PresentationFormat>On-screen Show (4:3)</PresentationFormat>
  <Paragraphs>87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kwyllie</cp:lastModifiedBy>
  <cp:revision>223</cp:revision>
  <dcterms:created xsi:type="dcterms:W3CDTF">2010-01-29T13:48:54Z</dcterms:created>
  <dcterms:modified xsi:type="dcterms:W3CDTF">2010-08-19T10:21:57Z</dcterms:modified>
</cp:coreProperties>
</file>