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1" r:id="rId4"/>
    <p:sldId id="262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104" y="-560"/>
      </p:cViewPr>
      <p:guideLst>
        <p:guide orient="horz" pos="2160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459CE-C575-A449-A35F-459CED2D615E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A2EA6-A5F4-F945-8CF0-33D73471A6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53815-F7DA-BE46-939E-0C19AA165DF2}" type="datetimeFigureOut">
              <a:rPr lang="en-US" smtClean="0"/>
              <a:pPr/>
              <a:t>8/18/10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D7588-CE9C-1545-A213-84C562C74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0800" y="6416040"/>
            <a:ext cx="3959352" cy="365760"/>
          </a:xfrm>
        </p:spPr>
        <p:txBody>
          <a:bodyPr/>
          <a:lstStyle/>
          <a:p>
            <a:r>
              <a:rPr lang="en-US" dirty="0" smtClean="0"/>
              <a:t>ATLAS VCSEL based links – August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427E8-0448-BF46-8A2A-1CE146BA8F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smtClean="0"/>
              <a:t>Click to edit Master text styles</a:t>
            </a:r>
          </a:p>
          <a:p>
            <a:pPr lvl="1" eaLnBrk="1" latinLnBrk="0" hangingPunct="1"/>
            <a:r>
              <a:rPr kumimoji="0" lang="fr-CH" smtClean="0"/>
              <a:t>Second level</a:t>
            </a:r>
          </a:p>
          <a:p>
            <a:pPr lvl="2" eaLnBrk="1" latinLnBrk="0" hangingPunct="1"/>
            <a:r>
              <a:rPr kumimoji="0" lang="fr-CH" smtClean="0"/>
              <a:t>Third level</a:t>
            </a:r>
          </a:p>
          <a:p>
            <a:pPr lvl="3" eaLnBrk="1" latinLnBrk="0" hangingPunct="1"/>
            <a:r>
              <a:rPr kumimoji="0" lang="fr-CH" smtClean="0"/>
              <a:t>Fourth level</a:t>
            </a:r>
          </a:p>
          <a:p>
            <a:pPr lvl="4" eaLnBrk="1" latinLnBrk="0" hangingPunct="1"/>
            <a:r>
              <a:rPr kumimoji="0" lang="fr-CH" smtClean="0"/>
              <a:t>Fifth level</a:t>
            </a:r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0800" y="6416040"/>
            <a:ext cx="3959352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ATLAS VCSEL based links – August 2010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0080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50427E8-0448-BF46-8A2A-1CE146BA8F3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12268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22"/>
          <p:cNvSpPr txBox="1">
            <a:spLocks/>
          </p:cNvSpPr>
          <p:nvPr userDrawn="1"/>
        </p:nvSpPr>
        <p:spPr>
          <a:xfrm>
            <a:off x="6705600" y="6413458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philippe.farthouat@cern.ch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VCSEL based links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Ph. Farthouat, CERN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of this meeting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ATLAS VCSEL based links –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427E8-0448-BF46-8A2A-1CE146BA8F3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are (have been) experiencing </a:t>
            </a:r>
            <a:r>
              <a:rPr lang="en-US" dirty="0" err="1" smtClean="0"/>
              <a:t>VCSELs</a:t>
            </a:r>
            <a:r>
              <a:rPr lang="en-US" dirty="0" smtClean="0"/>
              <a:t> failures in ATLAS</a:t>
            </a:r>
          </a:p>
          <a:p>
            <a:pPr lvl="1"/>
            <a:r>
              <a:rPr lang="en-US" dirty="0" smtClean="0"/>
              <a:t>Pixel/SCT, </a:t>
            </a:r>
            <a:r>
              <a:rPr lang="en-US" dirty="0" err="1" smtClean="0"/>
              <a:t>Lar</a:t>
            </a:r>
            <a:r>
              <a:rPr lang="en-US" dirty="0" smtClean="0"/>
              <a:t>, RPC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is also reporting some failures</a:t>
            </a:r>
          </a:p>
          <a:p>
            <a:r>
              <a:rPr lang="en-US" dirty="0" smtClean="0"/>
              <a:t>This meeting is an attempt to:</a:t>
            </a:r>
          </a:p>
          <a:p>
            <a:pPr lvl="1"/>
            <a:r>
              <a:rPr lang="en-US" dirty="0" smtClean="0"/>
              <a:t>Give a complete picture of the use of </a:t>
            </a:r>
            <a:r>
              <a:rPr lang="en-US" dirty="0" err="1" smtClean="0"/>
              <a:t>VCSELs</a:t>
            </a:r>
            <a:r>
              <a:rPr lang="en-US" dirty="0" smtClean="0"/>
              <a:t> in ATLAS</a:t>
            </a:r>
          </a:p>
          <a:p>
            <a:pPr lvl="1"/>
            <a:r>
              <a:rPr lang="en-US" dirty="0" smtClean="0"/>
              <a:t>Share information about failures in different sub-systems and the on-going analysis</a:t>
            </a:r>
          </a:p>
          <a:p>
            <a:pPr lvl="1"/>
            <a:r>
              <a:rPr lang="en-US" dirty="0" smtClean="0"/>
              <a:t>Prepare coordinated actions/work in view of understanding and solving the problems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VCSELs</a:t>
            </a:r>
            <a:r>
              <a:rPr lang="en-US" dirty="0" smtClean="0"/>
              <a:t> in ATLAS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ATLAS VCSEL based links –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427E8-0448-BF46-8A2A-1CE146BA8F31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381000" y="1114206"/>
          <a:ext cx="8382000" cy="5329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780"/>
                <a:gridCol w="1349644"/>
                <a:gridCol w="1420678"/>
                <a:gridCol w="1420678"/>
                <a:gridCol w="1278610"/>
                <a:gridCol w="1278610"/>
              </a:tblGrid>
              <a:tr h="34569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Detector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VCSEL type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Manufacturer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Package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Number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Failures</a:t>
                      </a:r>
                      <a:endParaRPr lang="en-US" sz="1500" dirty="0"/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Pixel</a:t>
                      </a:r>
                      <a:r>
                        <a:rPr lang="en-US" sz="1400" i="0" baseline="0" dirty="0" smtClean="0"/>
                        <a:t> on-</a:t>
                      </a:r>
                      <a:r>
                        <a:rPr lang="en-US" sz="1400" i="0" baseline="0" dirty="0" err="1" smtClean="0"/>
                        <a:t>det</a:t>
                      </a:r>
                      <a:r>
                        <a:rPr lang="en-US" sz="1400" i="0" baseline="0" dirty="0" smtClean="0"/>
                        <a:t>.</a:t>
                      </a:r>
                    </a:p>
                    <a:p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 </a:t>
                      </a:r>
                    </a:p>
                    <a:p>
                      <a:pPr algn="ctr"/>
                      <a:r>
                        <a:rPr lang="en-US" sz="1400" i="0" dirty="0" smtClean="0"/>
                        <a:t>8-way</a:t>
                      </a:r>
                      <a:r>
                        <a:rPr lang="en-US" sz="1400" i="0" baseline="0" dirty="0" smtClean="0"/>
                        <a:t> Array 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True-Light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312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None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baseline="0" dirty="0" smtClean="0"/>
                        <a:t>SCT on-</a:t>
                      </a:r>
                      <a:r>
                        <a:rPr lang="en-US" sz="1400" i="0" baseline="0" dirty="0" err="1" smtClean="0"/>
                        <a:t>det</a:t>
                      </a:r>
                      <a:r>
                        <a:rPr lang="en-US" sz="1400" i="0" baseline="0" dirty="0" smtClean="0"/>
                        <a:t>.</a:t>
                      </a:r>
                    </a:p>
                    <a:p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Proton implant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~8200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solidFill>
                            <a:srgbClr val="FF0000"/>
                          </a:solidFill>
                        </a:rPr>
                        <a:t>Very</a:t>
                      </a:r>
                      <a:r>
                        <a:rPr lang="en-US" sz="1400" i="0" baseline="0" dirty="0" smtClean="0">
                          <a:solidFill>
                            <a:srgbClr val="FF0000"/>
                          </a:solidFill>
                        </a:rPr>
                        <a:t> few</a:t>
                      </a:r>
                      <a:endParaRPr lang="en-US" sz="1400" i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400" i="0" dirty="0" smtClean="0">
                          <a:solidFill>
                            <a:srgbClr val="FF0000"/>
                          </a:solidFill>
                        </a:rPr>
                        <a:t>see report</a:t>
                      </a:r>
                      <a:endParaRPr lang="en-US" sz="1400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SCT/Pixel off-</a:t>
                      </a:r>
                      <a:r>
                        <a:rPr lang="en-US" sz="1400" i="0" dirty="0" err="1" smtClean="0"/>
                        <a:t>det</a:t>
                      </a:r>
                      <a:r>
                        <a:rPr lang="en-US" sz="1400" i="0" dirty="0" smtClean="0"/>
                        <a:t>.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 </a:t>
                      </a:r>
                    </a:p>
                    <a:p>
                      <a:pPr algn="ctr"/>
                      <a:r>
                        <a:rPr lang="en-US" sz="1400" i="0" dirty="0" smtClean="0"/>
                        <a:t>12-way Array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</a:t>
                      </a:r>
                      <a:r>
                        <a:rPr lang="en-US" sz="1400" i="0" dirty="0" err="1" smtClean="0"/>
                        <a:t>Ligh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~650</a:t>
                      </a:r>
                    </a:p>
                    <a:p>
                      <a:pPr algn="ctr"/>
                      <a:r>
                        <a:rPr lang="en-US" sz="1400" i="0" dirty="0" smtClean="0"/>
                        <a:t>272+376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solidFill>
                            <a:srgbClr val="FF0000"/>
                          </a:solidFill>
                        </a:rPr>
                        <a:t>~20/week</a:t>
                      </a:r>
                    </a:p>
                    <a:p>
                      <a:pPr algn="ctr"/>
                      <a:r>
                        <a:rPr lang="en-US" sz="1400" i="0" dirty="0" smtClean="0">
                          <a:solidFill>
                            <a:srgbClr val="FF0000"/>
                          </a:solidFill>
                        </a:rPr>
                        <a:t>see report</a:t>
                      </a:r>
                      <a:endParaRPr lang="en-US" sz="1400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3456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TRT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AOC (</a:t>
                      </a:r>
                      <a:r>
                        <a:rPr lang="en-US" sz="1400" i="0" dirty="0" err="1" smtClean="0"/>
                        <a:t>Finisar</a:t>
                      </a:r>
                      <a:r>
                        <a:rPr lang="en-US" sz="1400" i="0" dirty="0" smtClean="0"/>
                        <a:t>)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LC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768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None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r>
                        <a:rPr lang="en-US" sz="1400" i="0" dirty="0" err="1" smtClean="0"/>
                        <a:t>LAr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 smtClean="0"/>
                    </a:p>
                    <a:p>
                      <a:pPr algn="ctr"/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~1600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baseline="0" dirty="0" smtClean="0">
                          <a:solidFill>
                            <a:srgbClr val="FF0000"/>
                          </a:solidFill>
                        </a:rPr>
                        <a:t>~1-2/month </a:t>
                      </a:r>
                    </a:p>
                    <a:p>
                      <a:pPr algn="ctr"/>
                      <a:r>
                        <a:rPr lang="en-US" sz="1400" i="0" baseline="0" dirty="0" smtClean="0">
                          <a:solidFill>
                            <a:srgbClr val="FF0000"/>
                          </a:solidFill>
                        </a:rPr>
                        <a:t>see report</a:t>
                      </a:r>
                      <a:endParaRPr lang="en-US" sz="1400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Tiles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Proton implant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dirty="0" smtClean="0"/>
                        <a:t>True-Light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Custom </a:t>
                      </a:r>
                    </a:p>
                    <a:p>
                      <a:pPr algn="ctr"/>
                      <a:r>
                        <a:rPr lang="en-US" sz="1400" i="0" dirty="0" smtClean="0"/>
                        <a:t>Ac. </a:t>
                      </a:r>
                      <a:r>
                        <a:rPr lang="en-US" sz="1400" i="0" dirty="0" err="1" smtClean="0"/>
                        <a:t>Sinica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512</a:t>
                      </a:r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None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</a:tr>
              <a:tr h="3456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MDT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AOC (</a:t>
                      </a:r>
                      <a:r>
                        <a:rPr lang="en-US" sz="1400" i="0" dirty="0" err="1" smtClean="0"/>
                        <a:t>Finisar</a:t>
                      </a:r>
                      <a:r>
                        <a:rPr lang="en-US" sz="1400" i="0" dirty="0" smtClean="0"/>
                        <a:t>)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LC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~1200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None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RPC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err="1" smtClean="0"/>
                        <a:t>Avago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MT-RJ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~512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solidFill>
                            <a:srgbClr val="FF0000"/>
                          </a:solidFill>
                        </a:rPr>
                        <a:t>~1/month </a:t>
                      </a:r>
                    </a:p>
                    <a:p>
                      <a:pPr algn="ctr"/>
                      <a:r>
                        <a:rPr lang="en-US" sz="1400" i="0" dirty="0" smtClean="0">
                          <a:solidFill>
                            <a:srgbClr val="FF0000"/>
                          </a:solidFill>
                        </a:rPr>
                        <a:t>see report</a:t>
                      </a:r>
                      <a:endParaRPr lang="en-US" sz="1400" i="0" dirty="0">
                        <a:solidFill>
                          <a:srgbClr val="FF0000"/>
                        </a:solidFill>
                      </a:endParaRPr>
                    </a:p>
                  </a:txBody>
                  <a:tcPr marL="85241" marR="85241" marT="42620" marB="42620"/>
                </a:tc>
              </a:tr>
              <a:tr h="3456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TGC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Infineon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LC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~200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None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</a:tr>
              <a:tr h="3456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CSC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err="1" smtClean="0"/>
                        <a:t>Stratos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SC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~160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smtClean="0"/>
                        <a:t>None</a:t>
                      </a:r>
                      <a:endParaRPr lang="en-US" sz="1400" i="0"/>
                    </a:p>
                  </a:txBody>
                  <a:tcPr marL="85241" marR="85241" marT="42620" marB="42620"/>
                </a:tc>
              </a:tr>
              <a:tr h="485398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S-Link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Oxide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Infineon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SFP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~1600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/>
                        <a:t>≤6 </a:t>
                      </a:r>
                    </a:p>
                    <a:p>
                      <a:pPr algn="ctr"/>
                      <a:r>
                        <a:rPr lang="en-US" sz="1400" i="0" dirty="0" smtClean="0"/>
                        <a:t>since</a:t>
                      </a:r>
                      <a:r>
                        <a:rPr lang="en-US" sz="1400" i="0" baseline="0" dirty="0" smtClean="0"/>
                        <a:t> 2006</a:t>
                      </a:r>
                      <a:endParaRPr lang="en-US" sz="1400" i="0" dirty="0"/>
                    </a:p>
                  </a:txBody>
                  <a:tcPr marL="85241" marR="85241" marT="42620" marB="4262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ATLAS VCSEL based links –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427E8-0448-BF46-8A2A-1CE146BA8F3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On-detector </a:t>
            </a:r>
            <a:r>
              <a:rPr lang="en-US" dirty="0" err="1" smtClean="0"/>
              <a:t>VCSELs</a:t>
            </a:r>
            <a:r>
              <a:rPr lang="en-US" dirty="0" smtClean="0"/>
              <a:t> of SCT and Pixel send light only when there are transmitting data</a:t>
            </a:r>
          </a:p>
          <a:p>
            <a:pPr lvl="1"/>
            <a:r>
              <a:rPr lang="en-US" dirty="0" smtClean="0"/>
              <a:t>“on time” is a function of trigger rate and occupancy</a:t>
            </a:r>
          </a:p>
          <a:p>
            <a:r>
              <a:rPr lang="en-US" dirty="0" smtClean="0"/>
              <a:t>All other </a:t>
            </a:r>
            <a:r>
              <a:rPr lang="en-US" dirty="0" err="1" smtClean="0"/>
              <a:t>VCSELs</a:t>
            </a:r>
            <a:r>
              <a:rPr lang="en-US" dirty="0" smtClean="0"/>
              <a:t> are on half of the time</a:t>
            </a:r>
          </a:p>
          <a:p>
            <a:pPr lvl="1"/>
            <a:r>
              <a:rPr lang="en-US" dirty="0" smtClean="0"/>
              <a:t>TTC transmission (SCT/Pixel off detect.)</a:t>
            </a:r>
          </a:p>
          <a:p>
            <a:pPr lvl="1"/>
            <a:r>
              <a:rPr lang="en-US" dirty="0" err="1" smtClean="0"/>
              <a:t>Gbit</a:t>
            </a:r>
            <a:r>
              <a:rPr lang="en-US" dirty="0" smtClean="0"/>
              <a:t> links using 8b10b (or similar) encoding for all the others</a:t>
            </a:r>
          </a:p>
          <a:p>
            <a:r>
              <a:rPr lang="en-US" dirty="0" smtClean="0"/>
              <a:t>Detailed reports this afternoon for those failing and the on-detector SCT and Pixel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ATLAS VCSEL based links – August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427E8-0448-BF46-8A2A-1CE146BA8F3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and </a:t>
            </a:r>
            <a:r>
              <a:rPr lang="en-US" dirty="0" err="1" smtClean="0"/>
              <a:t>VCSELs</a:t>
            </a:r>
            <a:r>
              <a:rPr lang="en-US" dirty="0" smtClean="0"/>
              <a:t> in ATLAS</a:t>
            </a:r>
            <a:endParaRPr lang="en-US" dirty="0" smtClean="0"/>
          </a:p>
          <a:p>
            <a:r>
              <a:rPr lang="en-US" dirty="0" err="1" smtClean="0"/>
              <a:t>VCSELs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err="1" smtClean="0"/>
              <a:t>VCSELs</a:t>
            </a:r>
            <a:r>
              <a:rPr lang="en-US" dirty="0" smtClean="0"/>
              <a:t> in the RPC</a:t>
            </a:r>
          </a:p>
          <a:p>
            <a:r>
              <a:rPr lang="en-US" dirty="0" err="1" smtClean="0"/>
              <a:t>VCSELs</a:t>
            </a:r>
            <a:r>
              <a:rPr lang="en-US" dirty="0" smtClean="0"/>
              <a:t> in the </a:t>
            </a:r>
            <a:r>
              <a:rPr lang="en-US" dirty="0" err="1" smtClean="0"/>
              <a:t>Lar</a:t>
            </a:r>
            <a:r>
              <a:rPr lang="en-US" dirty="0" smtClean="0"/>
              <a:t> </a:t>
            </a:r>
          </a:p>
          <a:p>
            <a:r>
              <a:rPr lang="en-US" dirty="0" smtClean="0"/>
              <a:t>On-detector SCT </a:t>
            </a:r>
            <a:r>
              <a:rPr lang="en-US" dirty="0" err="1" smtClean="0"/>
              <a:t>VCSELs</a:t>
            </a:r>
            <a:endParaRPr lang="en-US" dirty="0" smtClean="0"/>
          </a:p>
          <a:p>
            <a:r>
              <a:rPr lang="en-US" dirty="0" smtClean="0"/>
              <a:t>Off-detector SCT/Pixel </a:t>
            </a:r>
            <a:r>
              <a:rPr lang="en-US" dirty="0" err="1" smtClean="0"/>
              <a:t>VCSELs</a:t>
            </a:r>
            <a:endParaRPr lang="en-US" dirty="0" smtClean="0"/>
          </a:p>
          <a:p>
            <a:r>
              <a:rPr lang="en-US" dirty="0" smtClean="0"/>
              <a:t>On-detector Pixel </a:t>
            </a:r>
            <a:r>
              <a:rPr lang="en-US" dirty="0" err="1" smtClean="0"/>
              <a:t>VCSELs</a:t>
            </a:r>
            <a:endParaRPr lang="en-US" dirty="0" smtClean="0"/>
          </a:p>
          <a:p>
            <a:r>
              <a:rPr lang="en-US" dirty="0" smtClean="0"/>
              <a:t>On-going analysis for the on-detector Pixel </a:t>
            </a:r>
            <a:r>
              <a:rPr lang="en-US" dirty="0" err="1" smtClean="0"/>
              <a:t>VCSELs</a:t>
            </a:r>
            <a:endParaRPr lang="en-US" dirty="0" smtClean="0"/>
          </a:p>
          <a:p>
            <a:r>
              <a:rPr lang="en-US" dirty="0" smtClean="0"/>
              <a:t>Work in Taiwan and interactions with True-Light</a:t>
            </a:r>
          </a:p>
          <a:p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396</TotalTime>
  <Words>415</Words>
  <Application>Microsoft Macintosh PowerPoint</Application>
  <PresentationFormat>On-screen Show (4:3)</PresentationFormat>
  <Paragraphs>122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Origin</vt:lpstr>
      <vt:lpstr>ATLAS VCSEL based links</vt:lpstr>
      <vt:lpstr>Purpose of this meeting</vt:lpstr>
      <vt:lpstr>VCSELs in ATLAS</vt:lpstr>
      <vt:lpstr>Remarks</vt:lpstr>
      <vt:lpstr>Agenda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TWEPP Proceedings</dc:title>
  <dc:creator>Philippe Farthouat</dc:creator>
  <cp:lastModifiedBy>Philippe Farthouat</cp:lastModifiedBy>
  <cp:revision>62</cp:revision>
  <cp:lastPrinted>2010-06-04T10:37:16Z</cp:lastPrinted>
  <dcterms:created xsi:type="dcterms:W3CDTF">2010-08-18T06:57:51Z</dcterms:created>
  <dcterms:modified xsi:type="dcterms:W3CDTF">2010-08-18T06:58:54Z</dcterms:modified>
</cp:coreProperties>
</file>