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0" r:id="rId4"/>
    <p:sldId id="257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4F1A7F9-E3D1-4EF8-86D0-49C4C2183682}" type="datetimeFigureOut">
              <a:rPr lang="en-US" smtClean="0"/>
              <a:t>8/19/2010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A07A09-1173-4D18-93E7-B16BFF8537B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3124200"/>
            <a:ext cx="5715000" cy="1219200"/>
          </a:xfrm>
        </p:spPr>
        <p:txBody>
          <a:bodyPr>
            <a:normAutofit/>
          </a:bodyPr>
          <a:lstStyle/>
          <a:p>
            <a:pPr algn="r"/>
            <a:r>
              <a:rPr lang="en-US" sz="1200" dirty="0" smtClean="0"/>
              <a:t>Status of VCSEL based </a:t>
            </a:r>
            <a:r>
              <a:rPr lang="en-US" sz="1200" dirty="0" err="1" smtClean="0"/>
              <a:t>opto</a:t>
            </a:r>
            <a:r>
              <a:rPr lang="en-US" sz="1200" dirty="0" smtClean="0"/>
              <a:t>-links</a:t>
            </a:r>
          </a:p>
          <a:p>
            <a:pPr algn="r"/>
            <a:endParaRPr lang="en-US" sz="1200" dirty="0" smtClean="0"/>
          </a:p>
          <a:p>
            <a:pPr algn="r"/>
            <a:endParaRPr lang="en-US" sz="1200" dirty="0" smtClean="0"/>
          </a:p>
          <a:p>
            <a:pPr algn="r"/>
            <a:r>
              <a:rPr lang="en-US" sz="1200" dirty="0" smtClean="0"/>
              <a:t>Joshua moss, Jens </a:t>
            </a:r>
            <a:r>
              <a:rPr lang="en-US" sz="1200" dirty="0" err="1" smtClean="0"/>
              <a:t>Dopke</a:t>
            </a:r>
            <a:endParaRPr lang="en-US" sz="1200" dirty="0" smtClean="0"/>
          </a:p>
          <a:p>
            <a:pPr algn="r"/>
            <a:r>
              <a:rPr lang="en-US" sz="1200" dirty="0" smtClean="0"/>
              <a:t>August 19, 2010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On-going </a:t>
            </a:r>
            <a:r>
              <a:rPr lang="en-US" sz="3200" dirty="0" smtClean="0"/>
              <a:t>analysis </a:t>
            </a:r>
            <a:r>
              <a:rPr lang="en-US" sz="3200" dirty="0" smtClean="0"/>
              <a:t>for the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on-detector </a:t>
            </a:r>
            <a:r>
              <a:rPr lang="en-US" sz="3200" dirty="0" smtClean="0"/>
              <a:t>Pixel VCSELs</a:t>
            </a:r>
            <a:endParaRPr lang="en-US" sz="32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9600" y="4953000"/>
            <a:ext cx="5715000" cy="1219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1200" b="1" cap="all" spc="250" baseline="0" dirty="0" smtClean="0">
                <a:solidFill>
                  <a:schemeClr val="tx2"/>
                </a:solidFill>
              </a:rPr>
              <a:t>Temperature</a:t>
            </a:r>
            <a:r>
              <a:rPr lang="en-US" sz="1200" b="1" cap="all" spc="250" dirty="0" smtClean="0">
                <a:solidFill>
                  <a:schemeClr val="tx2"/>
                </a:solidFill>
              </a:rPr>
              <a:t> Measurements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1200" b="1" cap="all" spc="250" dirty="0" smtClean="0">
                <a:solidFill>
                  <a:schemeClr val="tx2"/>
                </a:solidFill>
              </a:rPr>
              <a:t>Optical spectrum analysis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en-US" sz="1200" b="1" cap="all" spc="250" dirty="0" smtClean="0">
                <a:solidFill>
                  <a:schemeClr val="tx2"/>
                </a:solidFill>
              </a:rPr>
              <a:t>Predictions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On-detector failures of VSCELs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800" dirty="0" smtClean="0"/>
              <a:t>Current # confirmed VSCEL failures: zero</a:t>
            </a:r>
          </a:p>
          <a:p>
            <a:endParaRPr lang="en-US" sz="1800" dirty="0" smtClean="0"/>
          </a:p>
          <a:p>
            <a:r>
              <a:rPr lang="en-US" sz="1600" dirty="0" smtClean="0"/>
              <a:t>Difficult to separate a VSCEL failure from a failure in the readout chain</a:t>
            </a:r>
          </a:p>
          <a:p>
            <a:r>
              <a:rPr lang="en-US" sz="1600" dirty="0" smtClean="0"/>
              <a:t>Several links  do not return light but this does not mean that the VCSEL is dead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276600"/>
            <a:ext cx="7143750" cy="2448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Measurements</a:t>
            </a:r>
            <a:endParaRPr lang="en-US" dirty="0"/>
          </a:p>
        </p:txBody>
      </p:sp>
      <p:pic>
        <p:nvPicPr>
          <p:cNvPr id="4" name="Content Placeholder 3" descr="IR_041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85800" y="1447800"/>
            <a:ext cx="3048000" cy="3048000"/>
          </a:xfrm>
        </p:spPr>
      </p:pic>
      <p:pic>
        <p:nvPicPr>
          <p:cNvPr id="5" name="Picture 4" descr="IR_03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1447800"/>
            <a:ext cx="304800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4600" y="3581400"/>
            <a:ext cx="20574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Optoboard</a:t>
            </a:r>
            <a:r>
              <a:rPr lang="en-US" dirty="0"/>
              <a:t> </a:t>
            </a:r>
            <a:r>
              <a:rPr lang="en-US" dirty="0" smtClean="0"/>
              <a:t>– SR1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3810000"/>
            <a:ext cx="2286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Tx</a:t>
            </a:r>
            <a:r>
              <a:rPr lang="en-US" dirty="0" smtClean="0"/>
              <a:t> </a:t>
            </a:r>
            <a:r>
              <a:rPr lang="en-US" dirty="0" err="1" smtClean="0"/>
              <a:t>plugin</a:t>
            </a:r>
            <a:r>
              <a:rPr lang="en-US" dirty="0" smtClean="0"/>
              <a:t> – USA15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8600" y="4876800"/>
            <a:ext cx="8458200" cy="1219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Images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were taken with the lasers at 50% duty cycle</a:t>
            </a:r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baseline="0" dirty="0" smtClean="0"/>
              <a:t>Mechanics</a:t>
            </a:r>
            <a:r>
              <a:rPr lang="en-US" sz="1600" dirty="0" smtClean="0"/>
              <a:t> limited the images that were obtained</a:t>
            </a:r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1600" dirty="0" smtClean="0"/>
              <a:t>Comparable temperatures for VCSEL arrays on both </a:t>
            </a:r>
            <a:r>
              <a:rPr lang="en-US" sz="1600" dirty="0" err="1" smtClean="0"/>
              <a:t>Tx</a:t>
            </a:r>
            <a:r>
              <a:rPr lang="en-US" sz="1600" dirty="0" smtClean="0"/>
              <a:t> </a:t>
            </a:r>
            <a:r>
              <a:rPr lang="en-US" sz="1600" dirty="0" err="1" smtClean="0"/>
              <a:t>plugins</a:t>
            </a:r>
            <a:r>
              <a:rPr lang="en-US" sz="1600" dirty="0" smtClean="0"/>
              <a:t> and </a:t>
            </a:r>
            <a:r>
              <a:rPr lang="en-US" sz="1600" dirty="0" err="1" smtClean="0"/>
              <a:t>Optoboards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On-detector Optical Spectrum for an </a:t>
            </a:r>
            <a:r>
              <a:rPr lang="en-US" sz="2800" dirty="0" err="1" smtClean="0"/>
              <a:t>Optoboard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5638800"/>
            <a:ext cx="8503920" cy="99364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Channels 3 to 8 have been in use since pixel installation -2007</a:t>
            </a:r>
          </a:p>
          <a:p>
            <a:r>
              <a:rPr lang="en-US" sz="1800" dirty="0" smtClean="0"/>
              <a:t>Channel 9 is unused </a:t>
            </a:r>
            <a:r>
              <a:rPr lang="en-US" sz="1800" dirty="0" smtClean="0">
                <a:sym typeface="Wingdings" pitchFamily="2" charset="2"/>
              </a:rPr>
              <a:t> reference spectra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8077200" cy="395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6705600" y="3505200"/>
            <a:ext cx="1828800" cy="1981200"/>
          </a:xfrm>
          <a:prstGeom prst="roundRect">
            <a:avLst/>
          </a:prstGeom>
          <a:noFill/>
          <a:ln w="28575">
            <a:solidFill>
              <a:schemeClr val="accent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spectra in FLOSS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752600"/>
            <a:ext cx="4191000" cy="43434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FLOSS - </a:t>
            </a:r>
            <a:r>
              <a:rPr lang="en-US" sz="1100" dirty="0" smtClean="0"/>
              <a:t>(Future Lifetime of </a:t>
            </a:r>
            <a:r>
              <a:rPr lang="en-US" sz="1100" dirty="0" err="1" smtClean="0"/>
              <a:t>Optoboard</a:t>
            </a:r>
            <a:r>
              <a:rPr lang="en-US" sz="1100" dirty="0" smtClean="0"/>
              <a:t> </a:t>
            </a:r>
            <a:r>
              <a:rPr lang="en-US" sz="1100" dirty="0" err="1" smtClean="0"/>
              <a:t>StudieS</a:t>
            </a:r>
            <a:r>
              <a:rPr lang="en-US" sz="1100" dirty="0" smtClean="0"/>
              <a:t>) </a:t>
            </a:r>
            <a:r>
              <a:rPr lang="en-US" sz="1600" dirty="0" smtClean="0"/>
              <a:t> is an </a:t>
            </a:r>
            <a:r>
              <a:rPr lang="en-US" sz="1600" dirty="0" err="1" smtClean="0"/>
              <a:t>optoboard</a:t>
            </a:r>
            <a:r>
              <a:rPr lang="en-US" sz="1600" dirty="0" smtClean="0"/>
              <a:t> aging study which is being performed in SR1.</a:t>
            </a:r>
          </a:p>
          <a:p>
            <a:r>
              <a:rPr lang="en-US" sz="1600" dirty="0" smtClean="0"/>
              <a:t>7 </a:t>
            </a:r>
            <a:r>
              <a:rPr lang="en-US" sz="1600" dirty="0" err="1" smtClean="0"/>
              <a:t>Optoboards</a:t>
            </a:r>
            <a:r>
              <a:rPr lang="en-US" sz="1600" dirty="0" smtClean="0"/>
              <a:t> (6 D-type, 1 B-type)</a:t>
            </a:r>
          </a:p>
          <a:p>
            <a:r>
              <a:rPr lang="en-US" sz="1600" dirty="0" smtClean="0"/>
              <a:t>Run VCSELs continuously at 8mA forward current at 50% duty cycle</a:t>
            </a:r>
          </a:p>
          <a:p>
            <a:r>
              <a:rPr lang="en-US" sz="1600" dirty="0" smtClean="0"/>
              <a:t>Monitor pin current for the array on the order of every 10 seconds</a:t>
            </a:r>
          </a:p>
          <a:p>
            <a:r>
              <a:rPr lang="en-US" sz="1600" dirty="0" smtClean="0"/>
              <a:t>Measure pin current per channel once per day</a:t>
            </a:r>
          </a:p>
          <a:p>
            <a:r>
              <a:rPr lang="en-US" sz="1600" dirty="0" smtClean="0"/>
              <a:t>Optical spectrum analysis every 2 weeks. </a:t>
            </a:r>
            <a:endParaRPr lang="en-US" sz="1100" dirty="0" smtClean="0"/>
          </a:p>
          <a:p>
            <a:endParaRPr lang="en-US" sz="1100" dirty="0" smtClean="0"/>
          </a:p>
          <a:p>
            <a:pPr lvl="1"/>
            <a:r>
              <a:rPr lang="en-US" sz="1100" dirty="0" smtClean="0"/>
              <a:t>Spectra shows side peak at 846nm</a:t>
            </a:r>
          </a:p>
          <a:p>
            <a:pPr lvl="1"/>
            <a:r>
              <a:rPr lang="en-US" sz="1100" dirty="0" smtClean="0"/>
              <a:t>Consistent with spectrum obtained from on-detector </a:t>
            </a:r>
            <a:r>
              <a:rPr lang="en-US" sz="1100" dirty="0" err="1" smtClean="0"/>
              <a:t>optoboards</a:t>
            </a:r>
            <a:endParaRPr lang="en-US" sz="1100" dirty="0" smtClean="0"/>
          </a:p>
          <a:p>
            <a:pPr lvl="1">
              <a:buNone/>
            </a:pPr>
            <a:endParaRPr lang="en-US" sz="600" dirty="0" smtClean="0"/>
          </a:p>
          <a:p>
            <a:endParaRPr lang="en-US" sz="16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33600"/>
            <a:ext cx="431165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Predictions for </a:t>
            </a:r>
            <a:r>
              <a:rPr lang="en-US" dirty="0" err="1" smtClean="0"/>
              <a:t>Optoboard</a:t>
            </a:r>
            <a:r>
              <a:rPr lang="en-US" dirty="0" smtClean="0"/>
              <a:t> VCSELs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Assume that the failure mechanism is the same for both on-detector and off-detector VCSEL arrays and that the failure rate is related to the “bright” time for the channel</a:t>
            </a:r>
          </a:p>
          <a:p>
            <a:pPr>
              <a:buNone/>
            </a:pP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endParaRPr lang="en-US" sz="1600" dirty="0" smtClean="0"/>
          </a:p>
          <a:p>
            <a:pPr>
              <a:buNone/>
            </a:pPr>
            <a:endParaRPr lang="en-US" sz="1600" dirty="0" smtClean="0"/>
          </a:p>
        </p:txBody>
      </p:sp>
      <p:pic>
        <p:nvPicPr>
          <p:cNvPr id="4098" name="Picture 2" descr="C:\Documents and Settings\Moss\Desktop\fwdoptoboardslifetime\TxDeathCur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362200"/>
            <a:ext cx="4408463" cy="262890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199" y="2971800"/>
            <a:ext cx="3431261" cy="236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733800" y="5562600"/>
            <a:ext cx="48006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For the </a:t>
            </a:r>
            <a:r>
              <a:rPr lang="en-US" sz="1600" dirty="0" err="1" smtClean="0"/>
              <a:t>Tx</a:t>
            </a:r>
            <a:r>
              <a:rPr lang="en-US" sz="1600" dirty="0" smtClean="0"/>
              <a:t> </a:t>
            </a:r>
            <a:r>
              <a:rPr lang="en-US" sz="1600" dirty="0" err="1" smtClean="0"/>
              <a:t>plugins</a:t>
            </a:r>
            <a:r>
              <a:rPr lang="en-US" sz="1600" dirty="0" smtClean="0"/>
              <a:t>, the single channel lifetime is ~250 days running at half clock (20Mhz) </a:t>
            </a:r>
            <a:endParaRPr lang="en-US" sz="1600" dirty="0"/>
          </a:p>
        </p:txBody>
      </p:sp>
      <p:sp>
        <p:nvSpPr>
          <p:cNvPr id="7" name="Right Arrow 6"/>
          <p:cNvSpPr/>
          <p:nvPr/>
        </p:nvSpPr>
        <p:spPr>
          <a:xfrm rot="1557377">
            <a:off x="4844243" y="4047082"/>
            <a:ext cx="457200" cy="304800"/>
          </a:xfrm>
          <a:prstGeom prst="rightArrow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Bright time calculation for </a:t>
            </a:r>
            <a:r>
              <a:rPr lang="en-US" dirty="0" err="1" smtClean="0"/>
              <a:t>Optoboards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To estimate the bright time, estimates for these quantities were used:</a:t>
            </a:r>
          </a:p>
          <a:p>
            <a:r>
              <a:rPr lang="en-US" sz="1600" dirty="0" smtClean="0"/>
              <a:t>Trigger rate</a:t>
            </a:r>
          </a:p>
          <a:p>
            <a:r>
              <a:rPr lang="en-US" sz="1600" dirty="0" smtClean="0"/>
              <a:t>Luminosity, bunch structure</a:t>
            </a:r>
          </a:p>
          <a:p>
            <a:r>
              <a:rPr lang="en-US" sz="1600" dirty="0" smtClean="0"/>
              <a:t># operational days for LHC</a:t>
            </a:r>
          </a:p>
          <a:p>
            <a:r>
              <a:rPr lang="en-US" sz="1600" dirty="0" smtClean="0"/>
              <a:t>Efficiency for the LHC</a:t>
            </a:r>
          </a:p>
          <a:p>
            <a:r>
              <a:rPr lang="en-US" sz="1600" dirty="0" smtClean="0"/>
              <a:t>Module occupancy</a:t>
            </a:r>
          </a:p>
          <a:p>
            <a:r>
              <a:rPr lang="en-US" sz="1600" dirty="0" smtClean="0"/>
              <a:t>Readout window and readout </a:t>
            </a:r>
            <a:r>
              <a:rPr lang="en-US" sz="1600" dirty="0" smtClean="0"/>
              <a:t>speed</a:t>
            </a:r>
          </a:p>
          <a:p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Per BC, the data transmitted by the </a:t>
            </a:r>
            <a:r>
              <a:rPr lang="en-US" sz="1600" dirty="0" err="1" smtClean="0"/>
              <a:t>optoboard</a:t>
            </a:r>
            <a:r>
              <a:rPr lang="en-US" sz="1600" dirty="0" smtClean="0"/>
              <a:t> VCSELs are:</a:t>
            </a:r>
          </a:p>
          <a:p>
            <a:r>
              <a:rPr lang="en-US" sz="1600" dirty="0" err="1" smtClean="0"/>
              <a:t>Header+FE</a:t>
            </a:r>
            <a:r>
              <a:rPr lang="en-US" sz="1600" dirty="0" smtClean="0"/>
              <a:t>#+Trailer: 52 Bits (on average 16 bright bits)</a:t>
            </a:r>
          </a:p>
          <a:p>
            <a:r>
              <a:rPr lang="en-US" sz="1600" dirty="0" smtClean="0"/>
              <a:t>Data: </a:t>
            </a:r>
            <a:r>
              <a:rPr lang="en-US" sz="1600" dirty="0" err="1" smtClean="0"/>
              <a:t>Nhits</a:t>
            </a:r>
            <a:r>
              <a:rPr lang="en-US" sz="1600" dirty="0" smtClean="0"/>
              <a:t> * 22 Bits (on average 9.22 bright bits)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Bright time also affected by the readout speed of the link and the size of the readout window</a:t>
            </a:r>
          </a:p>
          <a:p>
            <a:r>
              <a:rPr lang="en-US" sz="1600" dirty="0" smtClean="0"/>
              <a:t>Currently running at 40Mbit/s for all links</a:t>
            </a:r>
          </a:p>
          <a:p>
            <a:r>
              <a:rPr lang="en-US" sz="1600" dirty="0" smtClean="0"/>
              <a:t>Plan to move to 80Mbit/s on ~1100 links  (~months)	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Predictions</a:t>
            </a:r>
            <a:endParaRPr lang="en-US" dirty="0"/>
          </a:p>
        </p:txBody>
      </p:sp>
      <p:pic>
        <p:nvPicPr>
          <p:cNvPr id="5" name="Content Placeholder 4" descr="Table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4800" y="4800600"/>
            <a:ext cx="8504238" cy="1827305"/>
          </a:xfrm>
        </p:spPr>
      </p:pic>
      <p:pic>
        <p:nvPicPr>
          <p:cNvPr id="5122" name="Picture 2" descr="C:\Documents and Settings\Moss\Desktop\fwdoptoboardslifetime\IntegratedBrightvsTim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00200"/>
            <a:ext cx="5062538" cy="3073881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486400" y="1828800"/>
            <a:ext cx="3508248" cy="2895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sz="1400" dirty="0" smtClean="0"/>
              <a:t>Assumptions for Conservative estimates: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lang="en-US" sz="1400" dirty="0" smtClean="0"/>
              <a:t>Used most occupied module in b-layer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Assumed 40Mbit/s readout until 2013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lang="en-US" sz="1400" dirty="0" smtClean="0"/>
              <a:t>Readout window of 3BC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16hour/year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Calibration time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lang="en-US" sz="1400" baseline="0" dirty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kumimoji="0" lang="en-US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Hubner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factor for LEP: ~20%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225</TotalTime>
  <Words>418</Words>
  <Application>Microsoft Office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On-going analysis for the  on-detector Pixel VCSELs</vt:lpstr>
      <vt:lpstr>On-detector failures of VSCELs</vt:lpstr>
      <vt:lpstr>Temperature Measurements</vt:lpstr>
      <vt:lpstr>On-detector Optical Spectrum for an Optoboard</vt:lpstr>
      <vt:lpstr>Optical spectra in FLOSS</vt:lpstr>
      <vt:lpstr>Predictions for Optoboard VCSELs</vt:lpstr>
      <vt:lpstr>Bright time calculation for Optoboards</vt:lpstr>
      <vt:lpstr>Predictions</vt:lpstr>
    </vt:vector>
  </TitlesOfParts>
  <Company>INFN Genova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System Administrator</dc:creator>
  <cp:lastModifiedBy>System Administrator</cp:lastModifiedBy>
  <cp:revision>18</cp:revision>
  <dcterms:created xsi:type="dcterms:W3CDTF">2010-08-19T07:39:38Z</dcterms:created>
  <dcterms:modified xsi:type="dcterms:W3CDTF">2010-08-19T11:25:14Z</dcterms:modified>
</cp:coreProperties>
</file>