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67" r:id="rId2"/>
  </p:sldMasterIdLst>
  <p:notesMasterIdLst>
    <p:notesMasterId r:id="rId36"/>
  </p:notesMasterIdLst>
  <p:handoutMasterIdLst>
    <p:handoutMasterId r:id="rId37"/>
  </p:handoutMasterIdLst>
  <p:sldIdLst>
    <p:sldId id="349" r:id="rId3"/>
    <p:sldId id="468" r:id="rId4"/>
    <p:sldId id="475" r:id="rId5"/>
    <p:sldId id="485" r:id="rId6"/>
    <p:sldId id="496" r:id="rId7"/>
    <p:sldId id="524" r:id="rId8"/>
    <p:sldId id="518" r:id="rId9"/>
    <p:sldId id="525" r:id="rId10"/>
    <p:sldId id="520" r:id="rId11"/>
    <p:sldId id="519" r:id="rId12"/>
    <p:sldId id="521" r:id="rId13"/>
    <p:sldId id="522" r:id="rId14"/>
    <p:sldId id="523" r:id="rId15"/>
    <p:sldId id="501" r:id="rId16"/>
    <p:sldId id="497" r:id="rId17"/>
    <p:sldId id="498" r:id="rId18"/>
    <p:sldId id="499" r:id="rId19"/>
    <p:sldId id="500" r:id="rId20"/>
    <p:sldId id="530" r:id="rId21"/>
    <p:sldId id="533" r:id="rId22"/>
    <p:sldId id="503" r:id="rId23"/>
    <p:sldId id="505" r:id="rId24"/>
    <p:sldId id="506" r:id="rId25"/>
    <p:sldId id="507" r:id="rId26"/>
    <p:sldId id="534" r:id="rId27"/>
    <p:sldId id="504" r:id="rId28"/>
    <p:sldId id="502" r:id="rId29"/>
    <p:sldId id="515" r:id="rId30"/>
    <p:sldId id="536" r:id="rId31"/>
    <p:sldId id="516" r:id="rId32"/>
    <p:sldId id="517" r:id="rId33"/>
    <p:sldId id="444" r:id="rId34"/>
    <p:sldId id="537" r:id="rId3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8000"/>
    <a:srgbClr val="062F67"/>
    <a:srgbClr val="000000"/>
    <a:srgbClr val="3366FF"/>
    <a:srgbClr val="FF6600"/>
    <a:srgbClr val="FF0000"/>
    <a:srgbClr val="FFCC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49" autoAdjust="0"/>
    <p:restoredTop sz="97436" autoAdjust="0"/>
  </p:normalViewPr>
  <p:slideViewPr>
    <p:cSldViewPr snapToGrid="0">
      <p:cViewPr varScale="1">
        <p:scale>
          <a:sx n="87" d="100"/>
          <a:sy n="87" d="100"/>
        </p:scale>
        <p:origin x="-92" y="-1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2022" y="-96"/>
      </p:cViewPr>
      <p:guideLst>
        <p:guide orient="horz" pos="3024"/>
        <p:guide pos="2304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Presentation-MPS-Review\Talks-MPP-Review-Sept-2010\Rudi-Spreadsheets\BeamDumpEvents3500GeV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Presentation-MPS-Review\Talks-MPP-Review-Sept-2010\Rudi-Spreadsheets\BeamDumpEvents3500GeV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5"/>
  <c:chart>
    <c:title>
      <c:tx>
        <c:rich>
          <a:bodyPr/>
          <a:lstStyle/>
          <a:p>
            <a:pPr>
              <a:defRPr/>
            </a:pPr>
            <a:r>
              <a:rPr lang="en-US"/>
              <a:t>Activation of (armed) MPS for 2010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spPr>
            <a:solidFill>
              <a:schemeClr val="accent1">
                <a:lumMod val="75000"/>
              </a:schemeClr>
            </a:solidFill>
          </c:spPr>
          <c:cat>
            <c:numRef>
              <c:f>Sheet2!$A$2:$A$182</c:f>
              <c:numCache>
                <c:formatCode>d\-mmm\-yy</c:formatCode>
                <c:ptCount val="181"/>
                <c:pt idx="0">
                  <c:v>40230</c:v>
                </c:pt>
                <c:pt idx="1">
                  <c:v>40234</c:v>
                </c:pt>
                <c:pt idx="2">
                  <c:v>40235</c:v>
                </c:pt>
                <c:pt idx="3">
                  <c:v>40236</c:v>
                </c:pt>
                <c:pt idx="4">
                  <c:v>40237</c:v>
                </c:pt>
                <c:pt idx="5">
                  <c:v>40238</c:v>
                </c:pt>
                <c:pt idx="6">
                  <c:v>40239</c:v>
                </c:pt>
                <c:pt idx="7">
                  <c:v>40240</c:v>
                </c:pt>
                <c:pt idx="8">
                  <c:v>40241</c:v>
                </c:pt>
                <c:pt idx="9">
                  <c:v>40242</c:v>
                </c:pt>
                <c:pt idx="10">
                  <c:v>40243</c:v>
                </c:pt>
                <c:pt idx="11">
                  <c:v>40244</c:v>
                </c:pt>
                <c:pt idx="12">
                  <c:v>40245</c:v>
                </c:pt>
                <c:pt idx="13">
                  <c:v>40246</c:v>
                </c:pt>
                <c:pt idx="14">
                  <c:v>40247</c:v>
                </c:pt>
                <c:pt idx="15">
                  <c:v>40248</c:v>
                </c:pt>
                <c:pt idx="16">
                  <c:v>40249</c:v>
                </c:pt>
                <c:pt idx="17">
                  <c:v>40250</c:v>
                </c:pt>
                <c:pt idx="18">
                  <c:v>40251</c:v>
                </c:pt>
                <c:pt idx="19">
                  <c:v>40252</c:v>
                </c:pt>
                <c:pt idx="20">
                  <c:v>40253</c:v>
                </c:pt>
                <c:pt idx="21">
                  <c:v>40254</c:v>
                </c:pt>
                <c:pt idx="22">
                  <c:v>40255</c:v>
                </c:pt>
                <c:pt idx="23">
                  <c:v>40256</c:v>
                </c:pt>
                <c:pt idx="24">
                  <c:v>40257</c:v>
                </c:pt>
                <c:pt idx="25">
                  <c:v>40258</c:v>
                </c:pt>
                <c:pt idx="26">
                  <c:v>40259</c:v>
                </c:pt>
                <c:pt idx="27">
                  <c:v>40260</c:v>
                </c:pt>
                <c:pt idx="28">
                  <c:v>40261</c:v>
                </c:pt>
                <c:pt idx="29">
                  <c:v>40262</c:v>
                </c:pt>
                <c:pt idx="30">
                  <c:v>40263</c:v>
                </c:pt>
                <c:pt idx="31">
                  <c:v>40264</c:v>
                </c:pt>
                <c:pt idx="32">
                  <c:v>40265</c:v>
                </c:pt>
                <c:pt idx="33">
                  <c:v>40266</c:v>
                </c:pt>
                <c:pt idx="34">
                  <c:v>40267</c:v>
                </c:pt>
                <c:pt idx="35">
                  <c:v>40268</c:v>
                </c:pt>
                <c:pt idx="36">
                  <c:v>40269</c:v>
                </c:pt>
                <c:pt idx="37">
                  <c:v>40270</c:v>
                </c:pt>
                <c:pt idx="38">
                  <c:v>40271</c:v>
                </c:pt>
                <c:pt idx="39">
                  <c:v>40272</c:v>
                </c:pt>
                <c:pt idx="40">
                  <c:v>40273</c:v>
                </c:pt>
                <c:pt idx="41">
                  <c:v>40274</c:v>
                </c:pt>
                <c:pt idx="42">
                  <c:v>40275</c:v>
                </c:pt>
                <c:pt idx="43">
                  <c:v>40276</c:v>
                </c:pt>
                <c:pt idx="44">
                  <c:v>40277</c:v>
                </c:pt>
                <c:pt idx="45">
                  <c:v>40278</c:v>
                </c:pt>
                <c:pt idx="46">
                  <c:v>40279</c:v>
                </c:pt>
                <c:pt idx="47">
                  <c:v>40280</c:v>
                </c:pt>
                <c:pt idx="48">
                  <c:v>40281</c:v>
                </c:pt>
                <c:pt idx="49">
                  <c:v>40282</c:v>
                </c:pt>
                <c:pt idx="50">
                  <c:v>40283</c:v>
                </c:pt>
                <c:pt idx="51">
                  <c:v>40284</c:v>
                </c:pt>
                <c:pt idx="52">
                  <c:v>40285</c:v>
                </c:pt>
                <c:pt idx="53">
                  <c:v>40286</c:v>
                </c:pt>
                <c:pt idx="54">
                  <c:v>40287</c:v>
                </c:pt>
                <c:pt idx="55">
                  <c:v>40288</c:v>
                </c:pt>
                <c:pt idx="56">
                  <c:v>40289</c:v>
                </c:pt>
                <c:pt idx="57">
                  <c:v>40290</c:v>
                </c:pt>
                <c:pt idx="58">
                  <c:v>40291</c:v>
                </c:pt>
                <c:pt idx="59">
                  <c:v>40292</c:v>
                </c:pt>
                <c:pt idx="60">
                  <c:v>40294</c:v>
                </c:pt>
                <c:pt idx="61">
                  <c:v>40296</c:v>
                </c:pt>
                <c:pt idx="62">
                  <c:v>40297</c:v>
                </c:pt>
                <c:pt idx="63">
                  <c:v>40298</c:v>
                </c:pt>
                <c:pt idx="64">
                  <c:v>40299</c:v>
                </c:pt>
                <c:pt idx="65">
                  <c:v>40300</c:v>
                </c:pt>
                <c:pt idx="66">
                  <c:v>40301</c:v>
                </c:pt>
                <c:pt idx="67">
                  <c:v>40302</c:v>
                </c:pt>
                <c:pt idx="68">
                  <c:v>40303</c:v>
                </c:pt>
                <c:pt idx="69">
                  <c:v>40304</c:v>
                </c:pt>
                <c:pt idx="70">
                  <c:v>40305</c:v>
                </c:pt>
                <c:pt idx="71">
                  <c:v>40306</c:v>
                </c:pt>
                <c:pt idx="72">
                  <c:v>40308</c:v>
                </c:pt>
                <c:pt idx="73">
                  <c:v>40309</c:v>
                </c:pt>
                <c:pt idx="74">
                  <c:v>40310</c:v>
                </c:pt>
                <c:pt idx="75">
                  <c:v>40311</c:v>
                </c:pt>
                <c:pt idx="76">
                  <c:v>40312</c:v>
                </c:pt>
                <c:pt idx="77">
                  <c:v>40313</c:v>
                </c:pt>
                <c:pt idx="78">
                  <c:v>40314</c:v>
                </c:pt>
                <c:pt idx="79">
                  <c:v>40315</c:v>
                </c:pt>
                <c:pt idx="80">
                  <c:v>40316</c:v>
                </c:pt>
                <c:pt idx="81">
                  <c:v>40317</c:v>
                </c:pt>
                <c:pt idx="82">
                  <c:v>40318</c:v>
                </c:pt>
                <c:pt idx="83">
                  <c:v>40319</c:v>
                </c:pt>
                <c:pt idx="84">
                  <c:v>40320</c:v>
                </c:pt>
                <c:pt idx="85">
                  <c:v>40321</c:v>
                </c:pt>
                <c:pt idx="86">
                  <c:v>40322</c:v>
                </c:pt>
                <c:pt idx="87">
                  <c:v>40323</c:v>
                </c:pt>
                <c:pt idx="88">
                  <c:v>40324</c:v>
                </c:pt>
                <c:pt idx="89">
                  <c:v>40325</c:v>
                </c:pt>
                <c:pt idx="90">
                  <c:v>40326</c:v>
                </c:pt>
                <c:pt idx="91">
                  <c:v>40330</c:v>
                </c:pt>
                <c:pt idx="92">
                  <c:v>40331</c:v>
                </c:pt>
                <c:pt idx="93">
                  <c:v>40333</c:v>
                </c:pt>
                <c:pt idx="94">
                  <c:v>40334</c:v>
                </c:pt>
                <c:pt idx="95">
                  <c:v>40335</c:v>
                </c:pt>
                <c:pt idx="96">
                  <c:v>40336</c:v>
                </c:pt>
                <c:pt idx="97">
                  <c:v>40337</c:v>
                </c:pt>
                <c:pt idx="98">
                  <c:v>40338</c:v>
                </c:pt>
                <c:pt idx="99">
                  <c:v>40339</c:v>
                </c:pt>
                <c:pt idx="100">
                  <c:v>40340</c:v>
                </c:pt>
                <c:pt idx="101">
                  <c:v>40341</c:v>
                </c:pt>
                <c:pt idx="102">
                  <c:v>40342</c:v>
                </c:pt>
                <c:pt idx="103">
                  <c:v>40343</c:v>
                </c:pt>
                <c:pt idx="104">
                  <c:v>40344</c:v>
                </c:pt>
                <c:pt idx="105">
                  <c:v>40345</c:v>
                </c:pt>
                <c:pt idx="106">
                  <c:v>40346</c:v>
                </c:pt>
                <c:pt idx="107">
                  <c:v>40347</c:v>
                </c:pt>
                <c:pt idx="108">
                  <c:v>40348</c:v>
                </c:pt>
                <c:pt idx="109">
                  <c:v>40349</c:v>
                </c:pt>
                <c:pt idx="110">
                  <c:v>40350</c:v>
                </c:pt>
                <c:pt idx="111">
                  <c:v>40351</c:v>
                </c:pt>
                <c:pt idx="112">
                  <c:v>40352</c:v>
                </c:pt>
                <c:pt idx="113">
                  <c:v>40353</c:v>
                </c:pt>
                <c:pt idx="114">
                  <c:v>40354</c:v>
                </c:pt>
                <c:pt idx="115">
                  <c:v>40355</c:v>
                </c:pt>
                <c:pt idx="116">
                  <c:v>40356</c:v>
                </c:pt>
                <c:pt idx="117">
                  <c:v>40357</c:v>
                </c:pt>
                <c:pt idx="118">
                  <c:v>40358</c:v>
                </c:pt>
                <c:pt idx="119">
                  <c:v>40359</c:v>
                </c:pt>
                <c:pt idx="120">
                  <c:v>40360</c:v>
                </c:pt>
                <c:pt idx="121">
                  <c:v>40361</c:v>
                </c:pt>
                <c:pt idx="122">
                  <c:v>40362</c:v>
                </c:pt>
                <c:pt idx="123">
                  <c:v>40363</c:v>
                </c:pt>
                <c:pt idx="124">
                  <c:v>40364</c:v>
                </c:pt>
                <c:pt idx="125">
                  <c:v>40365</c:v>
                </c:pt>
                <c:pt idx="126">
                  <c:v>40366</c:v>
                </c:pt>
                <c:pt idx="127">
                  <c:v>40367</c:v>
                </c:pt>
                <c:pt idx="128">
                  <c:v>40368</c:v>
                </c:pt>
                <c:pt idx="129">
                  <c:v>40369</c:v>
                </c:pt>
                <c:pt idx="130">
                  <c:v>40370</c:v>
                </c:pt>
                <c:pt idx="131">
                  <c:v>40371</c:v>
                </c:pt>
                <c:pt idx="132">
                  <c:v>40372</c:v>
                </c:pt>
                <c:pt idx="133">
                  <c:v>40373</c:v>
                </c:pt>
                <c:pt idx="134">
                  <c:v>40374</c:v>
                </c:pt>
                <c:pt idx="135">
                  <c:v>40375</c:v>
                </c:pt>
                <c:pt idx="136">
                  <c:v>40376</c:v>
                </c:pt>
                <c:pt idx="137">
                  <c:v>40377</c:v>
                </c:pt>
                <c:pt idx="138">
                  <c:v>40378</c:v>
                </c:pt>
                <c:pt idx="139">
                  <c:v>40382</c:v>
                </c:pt>
                <c:pt idx="140">
                  <c:v>40383</c:v>
                </c:pt>
                <c:pt idx="141">
                  <c:v>40384</c:v>
                </c:pt>
                <c:pt idx="142">
                  <c:v>40385</c:v>
                </c:pt>
                <c:pt idx="143">
                  <c:v>40386</c:v>
                </c:pt>
                <c:pt idx="144">
                  <c:v>40387</c:v>
                </c:pt>
                <c:pt idx="145">
                  <c:v>40388</c:v>
                </c:pt>
                <c:pt idx="146">
                  <c:v>40389</c:v>
                </c:pt>
                <c:pt idx="147">
                  <c:v>40390</c:v>
                </c:pt>
                <c:pt idx="148">
                  <c:v>40391</c:v>
                </c:pt>
                <c:pt idx="149">
                  <c:v>40392</c:v>
                </c:pt>
                <c:pt idx="150">
                  <c:v>40393</c:v>
                </c:pt>
                <c:pt idx="151">
                  <c:v>40394</c:v>
                </c:pt>
                <c:pt idx="152">
                  <c:v>40395</c:v>
                </c:pt>
                <c:pt idx="153">
                  <c:v>40396</c:v>
                </c:pt>
                <c:pt idx="154">
                  <c:v>40397</c:v>
                </c:pt>
                <c:pt idx="155">
                  <c:v>40398</c:v>
                </c:pt>
                <c:pt idx="156">
                  <c:v>40399</c:v>
                </c:pt>
                <c:pt idx="157">
                  <c:v>40400</c:v>
                </c:pt>
                <c:pt idx="158">
                  <c:v>40401</c:v>
                </c:pt>
                <c:pt idx="159">
                  <c:v>40402</c:v>
                </c:pt>
                <c:pt idx="160">
                  <c:v>40403</c:v>
                </c:pt>
                <c:pt idx="161">
                  <c:v>40404</c:v>
                </c:pt>
                <c:pt idx="162">
                  <c:v>40405</c:v>
                </c:pt>
                <c:pt idx="163">
                  <c:v>40406</c:v>
                </c:pt>
                <c:pt idx="164">
                  <c:v>40407</c:v>
                </c:pt>
                <c:pt idx="165">
                  <c:v>40408</c:v>
                </c:pt>
                <c:pt idx="166">
                  <c:v>40409</c:v>
                </c:pt>
                <c:pt idx="167">
                  <c:v>40410</c:v>
                </c:pt>
                <c:pt idx="168">
                  <c:v>40411</c:v>
                </c:pt>
                <c:pt idx="169">
                  <c:v>40412</c:v>
                </c:pt>
                <c:pt idx="170">
                  <c:v>40413</c:v>
                </c:pt>
                <c:pt idx="171">
                  <c:v>40414</c:v>
                </c:pt>
                <c:pt idx="172">
                  <c:v>40415</c:v>
                </c:pt>
                <c:pt idx="173">
                  <c:v>40416</c:v>
                </c:pt>
                <c:pt idx="174">
                  <c:v>40417</c:v>
                </c:pt>
                <c:pt idx="175">
                  <c:v>40418</c:v>
                </c:pt>
                <c:pt idx="176">
                  <c:v>40419</c:v>
                </c:pt>
                <c:pt idx="177">
                  <c:v>40420</c:v>
                </c:pt>
                <c:pt idx="178">
                  <c:v>40423</c:v>
                </c:pt>
                <c:pt idx="179">
                  <c:v>40424</c:v>
                </c:pt>
                <c:pt idx="180">
                  <c:v>40425</c:v>
                </c:pt>
              </c:numCache>
            </c:numRef>
          </c:cat>
          <c:val>
            <c:numRef>
              <c:f>Sheet2!$B$2:$B$182</c:f>
              <c:numCache>
                <c:formatCode>General</c:formatCode>
                <c:ptCount val="181"/>
                <c:pt idx="0">
                  <c:v>1</c:v>
                </c:pt>
                <c:pt idx="1">
                  <c:v>8</c:v>
                </c:pt>
                <c:pt idx="2">
                  <c:v>2</c:v>
                </c:pt>
                <c:pt idx="3">
                  <c:v>1</c:v>
                </c:pt>
                <c:pt idx="4">
                  <c:v>46</c:v>
                </c:pt>
                <c:pt idx="5">
                  <c:v>1</c:v>
                </c:pt>
                <c:pt idx="6">
                  <c:v>14</c:v>
                </c:pt>
                <c:pt idx="7">
                  <c:v>10</c:v>
                </c:pt>
                <c:pt idx="8">
                  <c:v>2</c:v>
                </c:pt>
                <c:pt idx="9">
                  <c:v>5</c:v>
                </c:pt>
                <c:pt idx="10">
                  <c:v>2</c:v>
                </c:pt>
                <c:pt idx="11">
                  <c:v>6</c:v>
                </c:pt>
                <c:pt idx="12">
                  <c:v>8</c:v>
                </c:pt>
                <c:pt idx="13">
                  <c:v>5</c:v>
                </c:pt>
                <c:pt idx="14">
                  <c:v>24</c:v>
                </c:pt>
                <c:pt idx="15">
                  <c:v>6</c:v>
                </c:pt>
                <c:pt idx="16">
                  <c:v>2</c:v>
                </c:pt>
                <c:pt idx="17">
                  <c:v>19</c:v>
                </c:pt>
                <c:pt idx="18">
                  <c:v>13</c:v>
                </c:pt>
                <c:pt idx="19">
                  <c:v>5</c:v>
                </c:pt>
                <c:pt idx="20">
                  <c:v>2</c:v>
                </c:pt>
                <c:pt idx="21">
                  <c:v>1</c:v>
                </c:pt>
                <c:pt idx="22">
                  <c:v>3</c:v>
                </c:pt>
                <c:pt idx="23">
                  <c:v>12</c:v>
                </c:pt>
                <c:pt idx="24">
                  <c:v>11</c:v>
                </c:pt>
                <c:pt idx="25">
                  <c:v>8</c:v>
                </c:pt>
                <c:pt idx="26">
                  <c:v>14</c:v>
                </c:pt>
                <c:pt idx="27">
                  <c:v>8</c:v>
                </c:pt>
                <c:pt idx="28">
                  <c:v>7</c:v>
                </c:pt>
                <c:pt idx="29">
                  <c:v>4</c:v>
                </c:pt>
                <c:pt idx="30">
                  <c:v>5</c:v>
                </c:pt>
                <c:pt idx="31">
                  <c:v>1</c:v>
                </c:pt>
                <c:pt idx="32">
                  <c:v>3</c:v>
                </c:pt>
                <c:pt idx="33">
                  <c:v>6</c:v>
                </c:pt>
                <c:pt idx="34">
                  <c:v>5</c:v>
                </c:pt>
                <c:pt idx="35">
                  <c:v>7</c:v>
                </c:pt>
                <c:pt idx="36">
                  <c:v>3</c:v>
                </c:pt>
                <c:pt idx="37">
                  <c:v>2</c:v>
                </c:pt>
                <c:pt idx="38">
                  <c:v>8</c:v>
                </c:pt>
                <c:pt idx="39">
                  <c:v>1</c:v>
                </c:pt>
                <c:pt idx="40">
                  <c:v>1</c:v>
                </c:pt>
                <c:pt idx="41">
                  <c:v>2</c:v>
                </c:pt>
                <c:pt idx="42">
                  <c:v>4</c:v>
                </c:pt>
                <c:pt idx="43">
                  <c:v>2</c:v>
                </c:pt>
                <c:pt idx="44">
                  <c:v>10</c:v>
                </c:pt>
                <c:pt idx="45">
                  <c:v>1</c:v>
                </c:pt>
                <c:pt idx="46">
                  <c:v>8</c:v>
                </c:pt>
                <c:pt idx="47">
                  <c:v>2</c:v>
                </c:pt>
                <c:pt idx="48">
                  <c:v>3</c:v>
                </c:pt>
                <c:pt idx="49">
                  <c:v>4</c:v>
                </c:pt>
                <c:pt idx="50">
                  <c:v>9</c:v>
                </c:pt>
                <c:pt idx="51">
                  <c:v>6</c:v>
                </c:pt>
                <c:pt idx="52">
                  <c:v>2</c:v>
                </c:pt>
                <c:pt idx="53">
                  <c:v>6</c:v>
                </c:pt>
                <c:pt idx="54">
                  <c:v>8</c:v>
                </c:pt>
                <c:pt idx="55">
                  <c:v>3</c:v>
                </c:pt>
                <c:pt idx="56">
                  <c:v>3</c:v>
                </c:pt>
                <c:pt idx="57">
                  <c:v>7</c:v>
                </c:pt>
                <c:pt idx="58">
                  <c:v>5</c:v>
                </c:pt>
                <c:pt idx="59">
                  <c:v>1</c:v>
                </c:pt>
                <c:pt idx="60">
                  <c:v>1</c:v>
                </c:pt>
                <c:pt idx="61">
                  <c:v>2</c:v>
                </c:pt>
                <c:pt idx="62">
                  <c:v>11</c:v>
                </c:pt>
                <c:pt idx="63">
                  <c:v>14</c:v>
                </c:pt>
                <c:pt idx="64">
                  <c:v>9</c:v>
                </c:pt>
                <c:pt idx="65">
                  <c:v>6</c:v>
                </c:pt>
                <c:pt idx="66">
                  <c:v>5</c:v>
                </c:pt>
                <c:pt idx="67">
                  <c:v>5</c:v>
                </c:pt>
                <c:pt idx="68">
                  <c:v>9</c:v>
                </c:pt>
                <c:pt idx="69">
                  <c:v>5</c:v>
                </c:pt>
                <c:pt idx="70">
                  <c:v>19</c:v>
                </c:pt>
                <c:pt idx="71">
                  <c:v>4</c:v>
                </c:pt>
                <c:pt idx="72">
                  <c:v>3</c:v>
                </c:pt>
                <c:pt idx="73">
                  <c:v>1</c:v>
                </c:pt>
                <c:pt idx="74">
                  <c:v>6</c:v>
                </c:pt>
                <c:pt idx="75">
                  <c:v>3</c:v>
                </c:pt>
                <c:pt idx="76">
                  <c:v>2</c:v>
                </c:pt>
                <c:pt idx="77">
                  <c:v>2</c:v>
                </c:pt>
                <c:pt idx="78">
                  <c:v>5</c:v>
                </c:pt>
                <c:pt idx="79">
                  <c:v>4</c:v>
                </c:pt>
                <c:pt idx="80">
                  <c:v>5</c:v>
                </c:pt>
                <c:pt idx="81">
                  <c:v>4</c:v>
                </c:pt>
                <c:pt idx="82">
                  <c:v>4</c:v>
                </c:pt>
                <c:pt idx="83">
                  <c:v>9</c:v>
                </c:pt>
                <c:pt idx="84">
                  <c:v>1</c:v>
                </c:pt>
                <c:pt idx="85">
                  <c:v>2</c:v>
                </c:pt>
                <c:pt idx="86">
                  <c:v>6</c:v>
                </c:pt>
                <c:pt idx="87">
                  <c:v>1</c:v>
                </c:pt>
                <c:pt idx="88">
                  <c:v>5</c:v>
                </c:pt>
                <c:pt idx="89">
                  <c:v>5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13</c:v>
                </c:pt>
                <c:pt idx="94">
                  <c:v>9</c:v>
                </c:pt>
                <c:pt idx="95">
                  <c:v>3</c:v>
                </c:pt>
                <c:pt idx="96">
                  <c:v>5</c:v>
                </c:pt>
                <c:pt idx="97">
                  <c:v>8</c:v>
                </c:pt>
                <c:pt idx="98">
                  <c:v>2</c:v>
                </c:pt>
                <c:pt idx="99">
                  <c:v>6</c:v>
                </c:pt>
                <c:pt idx="100">
                  <c:v>1</c:v>
                </c:pt>
                <c:pt idx="101">
                  <c:v>4</c:v>
                </c:pt>
                <c:pt idx="102">
                  <c:v>3</c:v>
                </c:pt>
                <c:pt idx="103">
                  <c:v>5</c:v>
                </c:pt>
                <c:pt idx="104">
                  <c:v>1</c:v>
                </c:pt>
                <c:pt idx="105">
                  <c:v>4</c:v>
                </c:pt>
                <c:pt idx="106">
                  <c:v>4</c:v>
                </c:pt>
                <c:pt idx="107">
                  <c:v>3</c:v>
                </c:pt>
                <c:pt idx="108">
                  <c:v>3</c:v>
                </c:pt>
                <c:pt idx="109">
                  <c:v>2</c:v>
                </c:pt>
                <c:pt idx="110">
                  <c:v>23</c:v>
                </c:pt>
                <c:pt idx="111">
                  <c:v>2</c:v>
                </c:pt>
                <c:pt idx="112">
                  <c:v>4</c:v>
                </c:pt>
                <c:pt idx="113">
                  <c:v>8</c:v>
                </c:pt>
                <c:pt idx="114">
                  <c:v>11</c:v>
                </c:pt>
                <c:pt idx="115">
                  <c:v>1</c:v>
                </c:pt>
                <c:pt idx="116">
                  <c:v>2</c:v>
                </c:pt>
                <c:pt idx="117">
                  <c:v>1</c:v>
                </c:pt>
                <c:pt idx="118">
                  <c:v>3</c:v>
                </c:pt>
                <c:pt idx="119">
                  <c:v>2</c:v>
                </c:pt>
                <c:pt idx="120">
                  <c:v>2</c:v>
                </c:pt>
                <c:pt idx="121">
                  <c:v>5</c:v>
                </c:pt>
                <c:pt idx="122">
                  <c:v>6</c:v>
                </c:pt>
                <c:pt idx="123">
                  <c:v>2</c:v>
                </c:pt>
                <c:pt idx="124">
                  <c:v>2</c:v>
                </c:pt>
                <c:pt idx="125">
                  <c:v>2</c:v>
                </c:pt>
                <c:pt idx="126">
                  <c:v>5</c:v>
                </c:pt>
                <c:pt idx="127">
                  <c:v>3</c:v>
                </c:pt>
                <c:pt idx="128">
                  <c:v>3</c:v>
                </c:pt>
                <c:pt idx="129">
                  <c:v>8</c:v>
                </c:pt>
                <c:pt idx="130">
                  <c:v>6</c:v>
                </c:pt>
                <c:pt idx="131">
                  <c:v>3</c:v>
                </c:pt>
                <c:pt idx="132">
                  <c:v>1</c:v>
                </c:pt>
                <c:pt idx="133">
                  <c:v>3</c:v>
                </c:pt>
                <c:pt idx="134">
                  <c:v>3</c:v>
                </c:pt>
                <c:pt idx="135">
                  <c:v>9</c:v>
                </c:pt>
                <c:pt idx="136">
                  <c:v>2</c:v>
                </c:pt>
                <c:pt idx="137">
                  <c:v>2</c:v>
                </c:pt>
                <c:pt idx="138">
                  <c:v>1</c:v>
                </c:pt>
                <c:pt idx="139">
                  <c:v>5</c:v>
                </c:pt>
                <c:pt idx="140">
                  <c:v>9</c:v>
                </c:pt>
                <c:pt idx="141">
                  <c:v>8</c:v>
                </c:pt>
                <c:pt idx="142">
                  <c:v>6</c:v>
                </c:pt>
                <c:pt idx="143">
                  <c:v>10</c:v>
                </c:pt>
                <c:pt idx="144">
                  <c:v>5</c:v>
                </c:pt>
                <c:pt idx="145">
                  <c:v>4</c:v>
                </c:pt>
                <c:pt idx="146">
                  <c:v>4</c:v>
                </c:pt>
                <c:pt idx="147">
                  <c:v>7</c:v>
                </c:pt>
                <c:pt idx="148">
                  <c:v>2</c:v>
                </c:pt>
                <c:pt idx="149">
                  <c:v>4</c:v>
                </c:pt>
                <c:pt idx="150">
                  <c:v>8</c:v>
                </c:pt>
                <c:pt idx="151">
                  <c:v>4</c:v>
                </c:pt>
                <c:pt idx="152">
                  <c:v>2</c:v>
                </c:pt>
                <c:pt idx="153">
                  <c:v>1</c:v>
                </c:pt>
                <c:pt idx="154">
                  <c:v>2</c:v>
                </c:pt>
                <c:pt idx="155">
                  <c:v>3</c:v>
                </c:pt>
                <c:pt idx="156">
                  <c:v>6</c:v>
                </c:pt>
                <c:pt idx="157">
                  <c:v>4</c:v>
                </c:pt>
                <c:pt idx="158">
                  <c:v>6</c:v>
                </c:pt>
                <c:pt idx="159">
                  <c:v>6</c:v>
                </c:pt>
                <c:pt idx="160">
                  <c:v>5</c:v>
                </c:pt>
                <c:pt idx="161">
                  <c:v>3</c:v>
                </c:pt>
                <c:pt idx="162">
                  <c:v>1</c:v>
                </c:pt>
                <c:pt idx="163">
                  <c:v>7</c:v>
                </c:pt>
                <c:pt idx="164">
                  <c:v>11</c:v>
                </c:pt>
                <c:pt idx="165">
                  <c:v>3</c:v>
                </c:pt>
                <c:pt idx="166">
                  <c:v>4</c:v>
                </c:pt>
                <c:pt idx="167">
                  <c:v>1</c:v>
                </c:pt>
                <c:pt idx="168">
                  <c:v>1</c:v>
                </c:pt>
                <c:pt idx="169">
                  <c:v>4</c:v>
                </c:pt>
                <c:pt idx="170">
                  <c:v>2</c:v>
                </c:pt>
                <c:pt idx="171">
                  <c:v>3</c:v>
                </c:pt>
                <c:pt idx="172">
                  <c:v>4</c:v>
                </c:pt>
                <c:pt idx="173">
                  <c:v>1</c:v>
                </c:pt>
                <c:pt idx="174">
                  <c:v>8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6</c:v>
                </c:pt>
                <c:pt idx="180">
                  <c:v>2</c:v>
                </c:pt>
              </c:numCache>
            </c:numRef>
          </c:val>
        </c:ser>
        <c:gapWidth val="0"/>
        <c:axId val="44411904"/>
        <c:axId val="44479232"/>
      </c:barChart>
      <c:dateAx>
        <c:axId val="44411904"/>
        <c:scaling>
          <c:orientation val="minMax"/>
        </c:scaling>
        <c:axPos val="b"/>
        <c:numFmt formatCode="d\-mmm\-yy" sourceLinked="1"/>
        <c:majorTickMark val="none"/>
        <c:tickLblPos val="nextTo"/>
        <c:crossAx val="44479232"/>
        <c:crosses val="autoZero"/>
        <c:auto val="1"/>
        <c:lblOffset val="100"/>
      </c:dateAx>
      <c:valAx>
        <c:axId val="44479232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Number of activation of armed MPS</a:t>
                </a:r>
              </a:p>
            </c:rich>
          </c:tx>
        </c:title>
        <c:numFmt formatCode="General" sourceLinked="1"/>
        <c:tickLblPos val="nextTo"/>
        <c:crossAx val="44411904"/>
        <c:crosses val="autoZero"/>
        <c:crossBetween val="between"/>
      </c:valAx>
    </c:plotArea>
    <c:plotVisOnly val="1"/>
  </c:chart>
  <c:spPr>
    <a:noFill/>
  </c:spPr>
  <c:txPr>
    <a:bodyPr/>
    <a:lstStyle/>
    <a:p>
      <a:pPr>
        <a:defRPr>
          <a:solidFill>
            <a:srgbClr val="062F67"/>
          </a:solidFill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Beam Dumps after start of the ramp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spPr>
            <a:solidFill>
              <a:schemeClr val="accent1">
                <a:lumMod val="75000"/>
              </a:schemeClr>
            </a:solidFill>
          </c:spPr>
          <c:cat>
            <c:numRef>
              <c:f>Sheet4!$A$2:$A$127</c:f>
              <c:numCache>
                <c:formatCode>d\-mmm\-yy</c:formatCode>
                <c:ptCount val="126"/>
                <c:pt idx="0">
                  <c:v>40260</c:v>
                </c:pt>
                <c:pt idx="1">
                  <c:v>40261</c:v>
                </c:pt>
                <c:pt idx="2">
                  <c:v>40262</c:v>
                </c:pt>
                <c:pt idx="3">
                  <c:v>40263</c:v>
                </c:pt>
                <c:pt idx="4">
                  <c:v>40265</c:v>
                </c:pt>
                <c:pt idx="5">
                  <c:v>40266</c:v>
                </c:pt>
                <c:pt idx="6">
                  <c:v>40267</c:v>
                </c:pt>
                <c:pt idx="7">
                  <c:v>40268</c:v>
                </c:pt>
                <c:pt idx="8">
                  <c:v>40269</c:v>
                </c:pt>
                <c:pt idx="9">
                  <c:v>40270</c:v>
                </c:pt>
                <c:pt idx="10">
                  <c:v>40271</c:v>
                </c:pt>
                <c:pt idx="11">
                  <c:v>40272</c:v>
                </c:pt>
                <c:pt idx="12">
                  <c:v>40273</c:v>
                </c:pt>
                <c:pt idx="13">
                  <c:v>40274</c:v>
                </c:pt>
                <c:pt idx="14">
                  <c:v>40275</c:v>
                </c:pt>
                <c:pt idx="15">
                  <c:v>40279</c:v>
                </c:pt>
                <c:pt idx="16">
                  <c:v>40280</c:v>
                </c:pt>
                <c:pt idx="17">
                  <c:v>40281</c:v>
                </c:pt>
                <c:pt idx="18">
                  <c:v>40282</c:v>
                </c:pt>
                <c:pt idx="19">
                  <c:v>40283</c:v>
                </c:pt>
                <c:pt idx="20">
                  <c:v>40284</c:v>
                </c:pt>
                <c:pt idx="21">
                  <c:v>40286</c:v>
                </c:pt>
                <c:pt idx="22">
                  <c:v>40287</c:v>
                </c:pt>
                <c:pt idx="23">
                  <c:v>40288</c:v>
                </c:pt>
                <c:pt idx="24">
                  <c:v>40289</c:v>
                </c:pt>
                <c:pt idx="25">
                  <c:v>40290</c:v>
                </c:pt>
                <c:pt idx="26">
                  <c:v>40291</c:v>
                </c:pt>
                <c:pt idx="27">
                  <c:v>40294</c:v>
                </c:pt>
                <c:pt idx="28">
                  <c:v>40297</c:v>
                </c:pt>
                <c:pt idx="29">
                  <c:v>40301</c:v>
                </c:pt>
                <c:pt idx="30">
                  <c:v>40302</c:v>
                </c:pt>
                <c:pt idx="31">
                  <c:v>40305</c:v>
                </c:pt>
                <c:pt idx="32">
                  <c:v>40306</c:v>
                </c:pt>
                <c:pt idx="33">
                  <c:v>40308</c:v>
                </c:pt>
                <c:pt idx="34">
                  <c:v>40310</c:v>
                </c:pt>
                <c:pt idx="35">
                  <c:v>40311</c:v>
                </c:pt>
                <c:pt idx="36">
                  <c:v>40312</c:v>
                </c:pt>
                <c:pt idx="37">
                  <c:v>40313</c:v>
                </c:pt>
                <c:pt idx="38">
                  <c:v>40314</c:v>
                </c:pt>
                <c:pt idx="39">
                  <c:v>40315</c:v>
                </c:pt>
                <c:pt idx="40">
                  <c:v>40316</c:v>
                </c:pt>
                <c:pt idx="41">
                  <c:v>40317</c:v>
                </c:pt>
                <c:pt idx="42">
                  <c:v>40319</c:v>
                </c:pt>
                <c:pt idx="43">
                  <c:v>40320</c:v>
                </c:pt>
                <c:pt idx="44">
                  <c:v>40321</c:v>
                </c:pt>
                <c:pt idx="45">
                  <c:v>40322</c:v>
                </c:pt>
                <c:pt idx="46">
                  <c:v>40323</c:v>
                </c:pt>
                <c:pt idx="47">
                  <c:v>40324</c:v>
                </c:pt>
                <c:pt idx="48">
                  <c:v>40326</c:v>
                </c:pt>
                <c:pt idx="49">
                  <c:v>40333</c:v>
                </c:pt>
                <c:pt idx="50">
                  <c:v>40334</c:v>
                </c:pt>
                <c:pt idx="51">
                  <c:v>40335</c:v>
                </c:pt>
                <c:pt idx="52">
                  <c:v>40336</c:v>
                </c:pt>
                <c:pt idx="53">
                  <c:v>40338</c:v>
                </c:pt>
                <c:pt idx="54">
                  <c:v>40339</c:v>
                </c:pt>
                <c:pt idx="55">
                  <c:v>40341</c:v>
                </c:pt>
                <c:pt idx="56">
                  <c:v>40342</c:v>
                </c:pt>
                <c:pt idx="57">
                  <c:v>40344</c:v>
                </c:pt>
                <c:pt idx="58">
                  <c:v>40345</c:v>
                </c:pt>
                <c:pt idx="59">
                  <c:v>40346</c:v>
                </c:pt>
                <c:pt idx="60">
                  <c:v>40347</c:v>
                </c:pt>
                <c:pt idx="61">
                  <c:v>40348</c:v>
                </c:pt>
                <c:pt idx="62">
                  <c:v>40349</c:v>
                </c:pt>
                <c:pt idx="63">
                  <c:v>40350</c:v>
                </c:pt>
                <c:pt idx="64">
                  <c:v>40351</c:v>
                </c:pt>
                <c:pt idx="65">
                  <c:v>40352</c:v>
                </c:pt>
                <c:pt idx="66">
                  <c:v>40353</c:v>
                </c:pt>
                <c:pt idx="67">
                  <c:v>40354</c:v>
                </c:pt>
                <c:pt idx="68">
                  <c:v>40355</c:v>
                </c:pt>
                <c:pt idx="69">
                  <c:v>40356</c:v>
                </c:pt>
                <c:pt idx="70">
                  <c:v>40358</c:v>
                </c:pt>
                <c:pt idx="71">
                  <c:v>40359</c:v>
                </c:pt>
                <c:pt idx="72">
                  <c:v>40360</c:v>
                </c:pt>
                <c:pt idx="73">
                  <c:v>40361</c:v>
                </c:pt>
                <c:pt idx="74">
                  <c:v>40362</c:v>
                </c:pt>
                <c:pt idx="75">
                  <c:v>40363</c:v>
                </c:pt>
                <c:pt idx="76">
                  <c:v>40365</c:v>
                </c:pt>
                <c:pt idx="77">
                  <c:v>40366</c:v>
                </c:pt>
                <c:pt idx="78">
                  <c:v>40367</c:v>
                </c:pt>
                <c:pt idx="79">
                  <c:v>40368</c:v>
                </c:pt>
                <c:pt idx="80">
                  <c:v>40369</c:v>
                </c:pt>
                <c:pt idx="81">
                  <c:v>40370</c:v>
                </c:pt>
                <c:pt idx="82">
                  <c:v>40371</c:v>
                </c:pt>
                <c:pt idx="83">
                  <c:v>40372</c:v>
                </c:pt>
                <c:pt idx="84">
                  <c:v>40373</c:v>
                </c:pt>
                <c:pt idx="85">
                  <c:v>40376</c:v>
                </c:pt>
                <c:pt idx="86">
                  <c:v>40377</c:v>
                </c:pt>
                <c:pt idx="87">
                  <c:v>40378</c:v>
                </c:pt>
                <c:pt idx="88">
                  <c:v>40382</c:v>
                </c:pt>
                <c:pt idx="89">
                  <c:v>40383</c:v>
                </c:pt>
                <c:pt idx="90">
                  <c:v>40384</c:v>
                </c:pt>
                <c:pt idx="91">
                  <c:v>40385</c:v>
                </c:pt>
                <c:pt idx="92">
                  <c:v>40386</c:v>
                </c:pt>
                <c:pt idx="93">
                  <c:v>40387</c:v>
                </c:pt>
                <c:pt idx="94">
                  <c:v>40388</c:v>
                </c:pt>
                <c:pt idx="95">
                  <c:v>40389</c:v>
                </c:pt>
                <c:pt idx="96">
                  <c:v>40390</c:v>
                </c:pt>
                <c:pt idx="97">
                  <c:v>40391</c:v>
                </c:pt>
                <c:pt idx="98">
                  <c:v>40392</c:v>
                </c:pt>
                <c:pt idx="99">
                  <c:v>40393</c:v>
                </c:pt>
                <c:pt idx="100">
                  <c:v>40394</c:v>
                </c:pt>
                <c:pt idx="101">
                  <c:v>40395</c:v>
                </c:pt>
                <c:pt idx="102">
                  <c:v>40396</c:v>
                </c:pt>
                <c:pt idx="103">
                  <c:v>40397</c:v>
                </c:pt>
                <c:pt idx="104">
                  <c:v>40398</c:v>
                </c:pt>
                <c:pt idx="105">
                  <c:v>40399</c:v>
                </c:pt>
                <c:pt idx="106">
                  <c:v>40400</c:v>
                </c:pt>
                <c:pt idx="107">
                  <c:v>40401</c:v>
                </c:pt>
                <c:pt idx="108">
                  <c:v>40402</c:v>
                </c:pt>
                <c:pt idx="109">
                  <c:v>40403</c:v>
                </c:pt>
                <c:pt idx="110">
                  <c:v>40404</c:v>
                </c:pt>
                <c:pt idx="111">
                  <c:v>40405</c:v>
                </c:pt>
                <c:pt idx="112">
                  <c:v>40406</c:v>
                </c:pt>
                <c:pt idx="113">
                  <c:v>40407</c:v>
                </c:pt>
                <c:pt idx="114">
                  <c:v>40408</c:v>
                </c:pt>
                <c:pt idx="115">
                  <c:v>40410</c:v>
                </c:pt>
                <c:pt idx="116">
                  <c:v>40412</c:v>
                </c:pt>
                <c:pt idx="117">
                  <c:v>40413</c:v>
                </c:pt>
                <c:pt idx="118">
                  <c:v>40414</c:v>
                </c:pt>
                <c:pt idx="119">
                  <c:v>40415</c:v>
                </c:pt>
                <c:pt idx="120">
                  <c:v>40416</c:v>
                </c:pt>
                <c:pt idx="121">
                  <c:v>40417</c:v>
                </c:pt>
                <c:pt idx="122">
                  <c:v>40418</c:v>
                </c:pt>
                <c:pt idx="123">
                  <c:v>40419</c:v>
                </c:pt>
                <c:pt idx="124">
                  <c:v>40420</c:v>
                </c:pt>
                <c:pt idx="125">
                  <c:v>40425</c:v>
                </c:pt>
              </c:numCache>
            </c:numRef>
          </c:cat>
          <c:val>
            <c:numRef>
              <c:f>Sheet4!$B$2:$B$127</c:f>
              <c:numCache>
                <c:formatCode>General</c:formatCode>
                <c:ptCount val="126"/>
                <c:pt idx="0">
                  <c:v>1</c:v>
                </c:pt>
                <c:pt idx="1">
                  <c:v>2</c:v>
                </c:pt>
                <c:pt idx="2">
                  <c:v>1</c:v>
                </c:pt>
                <c:pt idx="3">
                  <c:v>2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  <c:pt idx="7">
                  <c:v>2</c:v>
                </c:pt>
                <c:pt idx="8">
                  <c:v>2</c:v>
                </c:pt>
                <c:pt idx="9">
                  <c:v>1</c:v>
                </c:pt>
                <c:pt idx="10">
                  <c:v>2</c:v>
                </c:pt>
                <c:pt idx="11">
                  <c:v>1</c:v>
                </c:pt>
                <c:pt idx="12">
                  <c:v>1</c:v>
                </c:pt>
                <c:pt idx="13">
                  <c:v>2</c:v>
                </c:pt>
                <c:pt idx="14">
                  <c:v>2</c:v>
                </c:pt>
                <c:pt idx="15">
                  <c:v>1</c:v>
                </c:pt>
                <c:pt idx="16">
                  <c:v>2</c:v>
                </c:pt>
                <c:pt idx="17">
                  <c:v>1</c:v>
                </c:pt>
                <c:pt idx="18">
                  <c:v>2</c:v>
                </c:pt>
                <c:pt idx="19">
                  <c:v>1</c:v>
                </c:pt>
                <c:pt idx="20">
                  <c:v>1</c:v>
                </c:pt>
                <c:pt idx="21">
                  <c:v>4</c:v>
                </c:pt>
                <c:pt idx="22">
                  <c:v>3</c:v>
                </c:pt>
                <c:pt idx="23">
                  <c:v>2</c:v>
                </c:pt>
                <c:pt idx="24">
                  <c:v>2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4</c:v>
                </c:pt>
                <c:pt idx="29">
                  <c:v>1</c:v>
                </c:pt>
                <c:pt idx="30">
                  <c:v>3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2</c:v>
                </c:pt>
                <c:pt idx="37">
                  <c:v>2</c:v>
                </c:pt>
                <c:pt idx="38">
                  <c:v>3</c:v>
                </c:pt>
                <c:pt idx="39">
                  <c:v>3</c:v>
                </c:pt>
                <c:pt idx="40">
                  <c:v>4</c:v>
                </c:pt>
                <c:pt idx="41">
                  <c:v>3</c:v>
                </c:pt>
                <c:pt idx="42">
                  <c:v>2</c:v>
                </c:pt>
                <c:pt idx="43">
                  <c:v>1</c:v>
                </c:pt>
                <c:pt idx="44">
                  <c:v>2</c:v>
                </c:pt>
                <c:pt idx="45">
                  <c:v>2</c:v>
                </c:pt>
                <c:pt idx="46">
                  <c:v>1</c:v>
                </c:pt>
                <c:pt idx="47">
                  <c:v>4</c:v>
                </c:pt>
                <c:pt idx="48">
                  <c:v>1</c:v>
                </c:pt>
                <c:pt idx="49">
                  <c:v>1</c:v>
                </c:pt>
                <c:pt idx="50">
                  <c:v>2</c:v>
                </c:pt>
                <c:pt idx="51">
                  <c:v>3</c:v>
                </c:pt>
                <c:pt idx="52">
                  <c:v>1</c:v>
                </c:pt>
                <c:pt idx="53">
                  <c:v>2</c:v>
                </c:pt>
                <c:pt idx="54">
                  <c:v>5</c:v>
                </c:pt>
                <c:pt idx="55">
                  <c:v>1</c:v>
                </c:pt>
                <c:pt idx="56">
                  <c:v>2</c:v>
                </c:pt>
                <c:pt idx="57">
                  <c:v>1</c:v>
                </c:pt>
                <c:pt idx="58">
                  <c:v>3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2</c:v>
                </c:pt>
                <c:pt idx="63">
                  <c:v>2</c:v>
                </c:pt>
                <c:pt idx="64">
                  <c:v>2</c:v>
                </c:pt>
                <c:pt idx="65">
                  <c:v>1</c:v>
                </c:pt>
                <c:pt idx="66">
                  <c:v>2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2</c:v>
                </c:pt>
                <c:pt idx="73">
                  <c:v>3</c:v>
                </c:pt>
                <c:pt idx="74">
                  <c:v>1</c:v>
                </c:pt>
                <c:pt idx="75">
                  <c:v>2</c:v>
                </c:pt>
                <c:pt idx="76">
                  <c:v>1</c:v>
                </c:pt>
                <c:pt idx="77">
                  <c:v>3</c:v>
                </c:pt>
                <c:pt idx="78">
                  <c:v>2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2</c:v>
                </c:pt>
                <c:pt idx="83">
                  <c:v>1</c:v>
                </c:pt>
                <c:pt idx="84">
                  <c:v>1</c:v>
                </c:pt>
                <c:pt idx="85">
                  <c:v>2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4</c:v>
                </c:pt>
                <c:pt idx="91">
                  <c:v>5</c:v>
                </c:pt>
                <c:pt idx="92">
                  <c:v>2</c:v>
                </c:pt>
                <c:pt idx="93">
                  <c:v>3</c:v>
                </c:pt>
                <c:pt idx="94">
                  <c:v>1</c:v>
                </c:pt>
                <c:pt idx="95">
                  <c:v>2</c:v>
                </c:pt>
                <c:pt idx="96">
                  <c:v>3</c:v>
                </c:pt>
                <c:pt idx="97">
                  <c:v>1</c:v>
                </c:pt>
                <c:pt idx="98">
                  <c:v>1</c:v>
                </c:pt>
                <c:pt idx="99">
                  <c:v>2</c:v>
                </c:pt>
                <c:pt idx="100">
                  <c:v>1</c:v>
                </c:pt>
                <c:pt idx="101">
                  <c:v>2</c:v>
                </c:pt>
                <c:pt idx="102">
                  <c:v>1</c:v>
                </c:pt>
                <c:pt idx="103">
                  <c:v>1</c:v>
                </c:pt>
                <c:pt idx="104">
                  <c:v>2</c:v>
                </c:pt>
                <c:pt idx="105">
                  <c:v>2</c:v>
                </c:pt>
                <c:pt idx="106">
                  <c:v>1</c:v>
                </c:pt>
                <c:pt idx="107">
                  <c:v>3</c:v>
                </c:pt>
                <c:pt idx="108">
                  <c:v>3</c:v>
                </c:pt>
                <c:pt idx="109">
                  <c:v>2</c:v>
                </c:pt>
                <c:pt idx="110">
                  <c:v>2</c:v>
                </c:pt>
                <c:pt idx="111">
                  <c:v>1</c:v>
                </c:pt>
                <c:pt idx="112">
                  <c:v>1</c:v>
                </c:pt>
                <c:pt idx="113">
                  <c:v>2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2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</c:numCache>
            </c:numRef>
          </c:val>
        </c:ser>
        <c:gapWidth val="0"/>
        <c:axId val="44704896"/>
        <c:axId val="44706432"/>
      </c:barChart>
      <c:dateAx>
        <c:axId val="44704896"/>
        <c:scaling>
          <c:orientation val="minMax"/>
        </c:scaling>
        <c:axPos val="b"/>
        <c:numFmt formatCode="d\-mmm\-yy" sourceLinked="1"/>
        <c:majorTickMark val="none"/>
        <c:tickLblPos val="nextTo"/>
        <c:crossAx val="44706432"/>
        <c:crosses val="autoZero"/>
        <c:auto val="1"/>
        <c:lblOffset val="100"/>
      </c:dateAx>
      <c:valAx>
        <c:axId val="44706432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Number of Beam Dumps</a:t>
                </a:r>
              </a:p>
            </c:rich>
          </c:tx>
        </c:title>
        <c:numFmt formatCode="General" sourceLinked="1"/>
        <c:tickLblPos val="nextTo"/>
        <c:crossAx val="44704896"/>
        <c:crosses val="autoZero"/>
        <c:crossBetween val="between"/>
      </c:valAx>
    </c:plotArea>
    <c:plotVisOnly val="1"/>
  </c:chart>
  <c:txPr>
    <a:bodyPr/>
    <a:lstStyle/>
    <a:p>
      <a:pPr>
        <a:defRPr>
          <a:solidFill>
            <a:srgbClr val="062F67"/>
          </a:solidFill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3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Energy when dumping the beams (after start of energy ramp)</a:t>
            </a:r>
          </a:p>
        </c:rich>
      </c:tx>
      <c:layout>
        <c:manualLayout>
          <c:xMode val="edge"/>
          <c:yMode val="edge"/>
          <c:x val="0.2297447280799112"/>
          <c:y val="1.9575856443719477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2097669256381821"/>
          <c:y val="0.12561174551386622"/>
          <c:w val="0.85238623751387699"/>
          <c:h val="0.7536704730832019"/>
        </c:manualLayout>
      </c:layout>
      <c:scatterChart>
        <c:scatterStyle val="lineMarker"/>
        <c:ser>
          <c:idx val="0"/>
          <c:order val="0"/>
          <c:tx>
            <c:strRef>
              <c:f>Dumps!$H$1</c:f>
              <c:strCache>
                <c:ptCount val="1"/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yVal>
            <c:numRef>
              <c:f>Dumps!$H$2:$H$220</c:f>
              <c:numCache>
                <c:formatCode>General</c:formatCode>
                <c:ptCount val="219"/>
                <c:pt idx="0">
                  <c:v>0</c:v>
                </c:pt>
                <c:pt idx="6">
                  <c:v>3500280</c:v>
                </c:pt>
                <c:pt idx="7">
                  <c:v>3500280</c:v>
                </c:pt>
                <c:pt idx="8">
                  <c:v>3500280</c:v>
                </c:pt>
                <c:pt idx="9">
                  <c:v>3500280</c:v>
                </c:pt>
                <c:pt idx="10">
                  <c:v>3500160</c:v>
                </c:pt>
                <c:pt idx="11">
                  <c:v>3500280</c:v>
                </c:pt>
                <c:pt idx="12">
                  <c:v>3500160</c:v>
                </c:pt>
                <c:pt idx="13">
                  <c:v>3500160</c:v>
                </c:pt>
                <c:pt idx="14">
                  <c:v>3500160</c:v>
                </c:pt>
                <c:pt idx="15">
                  <c:v>2851920</c:v>
                </c:pt>
                <c:pt idx="16">
                  <c:v>3500160</c:v>
                </c:pt>
                <c:pt idx="17">
                  <c:v>3500280</c:v>
                </c:pt>
                <c:pt idx="18">
                  <c:v>3500280</c:v>
                </c:pt>
                <c:pt idx="19">
                  <c:v>452280</c:v>
                </c:pt>
                <c:pt idx="20">
                  <c:v>3500160</c:v>
                </c:pt>
                <c:pt idx="21">
                  <c:v>3500160</c:v>
                </c:pt>
                <c:pt idx="22">
                  <c:v>3500280</c:v>
                </c:pt>
                <c:pt idx="23">
                  <c:v>3500160</c:v>
                </c:pt>
                <c:pt idx="24">
                  <c:v>1753320</c:v>
                </c:pt>
                <c:pt idx="25">
                  <c:v>3500160</c:v>
                </c:pt>
                <c:pt idx="26">
                  <c:v>3500160</c:v>
                </c:pt>
                <c:pt idx="27">
                  <c:v>3500280</c:v>
                </c:pt>
                <c:pt idx="28">
                  <c:v>3500280</c:v>
                </c:pt>
                <c:pt idx="29">
                  <c:v>3500160</c:v>
                </c:pt>
                <c:pt idx="30">
                  <c:v>3500160</c:v>
                </c:pt>
                <c:pt idx="31">
                  <c:v>3500160</c:v>
                </c:pt>
                <c:pt idx="32">
                  <c:v>3500280</c:v>
                </c:pt>
                <c:pt idx="33">
                  <c:v>3500280</c:v>
                </c:pt>
                <c:pt idx="34">
                  <c:v>3500160</c:v>
                </c:pt>
                <c:pt idx="35">
                  <c:v>3500280</c:v>
                </c:pt>
                <c:pt idx="36">
                  <c:v>3500280</c:v>
                </c:pt>
                <c:pt idx="37">
                  <c:v>3500280</c:v>
                </c:pt>
                <c:pt idx="38">
                  <c:v>3500160</c:v>
                </c:pt>
                <c:pt idx="39">
                  <c:v>3500280</c:v>
                </c:pt>
                <c:pt idx="40">
                  <c:v>3500280</c:v>
                </c:pt>
                <c:pt idx="41">
                  <c:v>3500280</c:v>
                </c:pt>
                <c:pt idx="42">
                  <c:v>3500280</c:v>
                </c:pt>
                <c:pt idx="43">
                  <c:v>3500280</c:v>
                </c:pt>
                <c:pt idx="44">
                  <c:v>3500280</c:v>
                </c:pt>
                <c:pt idx="45">
                  <c:v>3500160</c:v>
                </c:pt>
                <c:pt idx="46">
                  <c:v>474000</c:v>
                </c:pt>
                <c:pt idx="47">
                  <c:v>3500280</c:v>
                </c:pt>
                <c:pt idx="48">
                  <c:v>3500280</c:v>
                </c:pt>
                <c:pt idx="49">
                  <c:v>3500160</c:v>
                </c:pt>
                <c:pt idx="50">
                  <c:v>3500280</c:v>
                </c:pt>
                <c:pt idx="51">
                  <c:v>3500280</c:v>
                </c:pt>
                <c:pt idx="52">
                  <c:v>3500280</c:v>
                </c:pt>
                <c:pt idx="53">
                  <c:v>3500280</c:v>
                </c:pt>
                <c:pt idx="54">
                  <c:v>1347000</c:v>
                </c:pt>
                <c:pt idx="55">
                  <c:v>3306960</c:v>
                </c:pt>
                <c:pt idx="56">
                  <c:v>1055640</c:v>
                </c:pt>
                <c:pt idx="57">
                  <c:v>804480</c:v>
                </c:pt>
                <c:pt idx="58">
                  <c:v>3500160</c:v>
                </c:pt>
                <c:pt idx="59">
                  <c:v>2424840</c:v>
                </c:pt>
                <c:pt idx="60">
                  <c:v>3500280</c:v>
                </c:pt>
                <c:pt idx="61">
                  <c:v>3500280</c:v>
                </c:pt>
                <c:pt idx="62">
                  <c:v>3500280</c:v>
                </c:pt>
                <c:pt idx="63">
                  <c:v>3500160</c:v>
                </c:pt>
                <c:pt idx="64">
                  <c:v>509040</c:v>
                </c:pt>
                <c:pt idx="65">
                  <c:v>3500280</c:v>
                </c:pt>
                <c:pt idx="66">
                  <c:v>3500280</c:v>
                </c:pt>
                <c:pt idx="67">
                  <c:v>3500280</c:v>
                </c:pt>
                <c:pt idx="68">
                  <c:v>3500280</c:v>
                </c:pt>
                <c:pt idx="69">
                  <c:v>3500280</c:v>
                </c:pt>
                <c:pt idx="70">
                  <c:v>3500280</c:v>
                </c:pt>
                <c:pt idx="71">
                  <c:v>3500280</c:v>
                </c:pt>
                <c:pt idx="72">
                  <c:v>3500160</c:v>
                </c:pt>
                <c:pt idx="73">
                  <c:v>1798320</c:v>
                </c:pt>
                <c:pt idx="74">
                  <c:v>3500160</c:v>
                </c:pt>
                <c:pt idx="75">
                  <c:v>3500280</c:v>
                </c:pt>
                <c:pt idx="76">
                  <c:v>608880</c:v>
                </c:pt>
                <c:pt idx="77">
                  <c:v>3277440</c:v>
                </c:pt>
                <c:pt idx="78">
                  <c:v>3500280</c:v>
                </c:pt>
                <c:pt idx="79">
                  <c:v>3500280</c:v>
                </c:pt>
                <c:pt idx="80">
                  <c:v>3500160</c:v>
                </c:pt>
                <c:pt idx="81">
                  <c:v>3411840</c:v>
                </c:pt>
                <c:pt idx="82">
                  <c:v>2887440</c:v>
                </c:pt>
                <c:pt idx="83">
                  <c:v>3500280</c:v>
                </c:pt>
                <c:pt idx="84">
                  <c:v>3500280</c:v>
                </c:pt>
                <c:pt idx="85">
                  <c:v>492240</c:v>
                </c:pt>
                <c:pt idx="86">
                  <c:v>3500280</c:v>
                </c:pt>
                <c:pt idx="87">
                  <c:v>3500280</c:v>
                </c:pt>
                <c:pt idx="88">
                  <c:v>3500280</c:v>
                </c:pt>
                <c:pt idx="89">
                  <c:v>3500280</c:v>
                </c:pt>
                <c:pt idx="90">
                  <c:v>3500280</c:v>
                </c:pt>
                <c:pt idx="91">
                  <c:v>3500280</c:v>
                </c:pt>
                <c:pt idx="92">
                  <c:v>3500280</c:v>
                </c:pt>
                <c:pt idx="93">
                  <c:v>3500160</c:v>
                </c:pt>
                <c:pt idx="94">
                  <c:v>727680</c:v>
                </c:pt>
                <c:pt idx="95">
                  <c:v>3500280</c:v>
                </c:pt>
                <c:pt idx="96">
                  <c:v>3500280</c:v>
                </c:pt>
                <c:pt idx="97">
                  <c:v>3500280</c:v>
                </c:pt>
                <c:pt idx="98">
                  <c:v>1307520</c:v>
                </c:pt>
                <c:pt idx="99">
                  <c:v>3500280</c:v>
                </c:pt>
                <c:pt idx="100">
                  <c:v>3500280</c:v>
                </c:pt>
                <c:pt idx="101">
                  <c:v>3500280</c:v>
                </c:pt>
                <c:pt idx="102">
                  <c:v>3500280</c:v>
                </c:pt>
                <c:pt idx="103">
                  <c:v>3500280</c:v>
                </c:pt>
                <c:pt idx="104">
                  <c:v>3500280</c:v>
                </c:pt>
                <c:pt idx="105">
                  <c:v>3500280</c:v>
                </c:pt>
                <c:pt idx="106">
                  <c:v>3500280</c:v>
                </c:pt>
                <c:pt idx="107">
                  <c:v>3500280</c:v>
                </c:pt>
                <c:pt idx="108">
                  <c:v>2867520</c:v>
                </c:pt>
                <c:pt idx="109">
                  <c:v>457200</c:v>
                </c:pt>
                <c:pt idx="110">
                  <c:v>3500280</c:v>
                </c:pt>
                <c:pt idx="111">
                  <c:v>3500280</c:v>
                </c:pt>
                <c:pt idx="112">
                  <c:v>3500280</c:v>
                </c:pt>
                <c:pt idx="113">
                  <c:v>3500280</c:v>
                </c:pt>
                <c:pt idx="114">
                  <c:v>3500280</c:v>
                </c:pt>
                <c:pt idx="115">
                  <c:v>3500280</c:v>
                </c:pt>
                <c:pt idx="116">
                  <c:v>3500280</c:v>
                </c:pt>
                <c:pt idx="117">
                  <c:v>3500280</c:v>
                </c:pt>
                <c:pt idx="118">
                  <c:v>3500280</c:v>
                </c:pt>
                <c:pt idx="119">
                  <c:v>3500280</c:v>
                </c:pt>
                <c:pt idx="120">
                  <c:v>3500160</c:v>
                </c:pt>
                <c:pt idx="121">
                  <c:v>3500280</c:v>
                </c:pt>
                <c:pt idx="122">
                  <c:v>3500280</c:v>
                </c:pt>
                <c:pt idx="123">
                  <c:v>3500280</c:v>
                </c:pt>
                <c:pt idx="124">
                  <c:v>3500280</c:v>
                </c:pt>
                <c:pt idx="125">
                  <c:v>3500280</c:v>
                </c:pt>
                <c:pt idx="126">
                  <c:v>3500280</c:v>
                </c:pt>
                <c:pt idx="127">
                  <c:v>3500280</c:v>
                </c:pt>
                <c:pt idx="128">
                  <c:v>3500280</c:v>
                </c:pt>
                <c:pt idx="129">
                  <c:v>3500280</c:v>
                </c:pt>
                <c:pt idx="130">
                  <c:v>3500280</c:v>
                </c:pt>
                <c:pt idx="131">
                  <c:v>2293680</c:v>
                </c:pt>
                <c:pt idx="132">
                  <c:v>3500280</c:v>
                </c:pt>
                <c:pt idx="133">
                  <c:v>3500280</c:v>
                </c:pt>
                <c:pt idx="134">
                  <c:v>3500280</c:v>
                </c:pt>
                <c:pt idx="135">
                  <c:v>3500280</c:v>
                </c:pt>
                <c:pt idx="136">
                  <c:v>3500280</c:v>
                </c:pt>
                <c:pt idx="137">
                  <c:v>3500280</c:v>
                </c:pt>
                <c:pt idx="138">
                  <c:v>3500280</c:v>
                </c:pt>
                <c:pt idx="139">
                  <c:v>1596360</c:v>
                </c:pt>
                <c:pt idx="140">
                  <c:v>1473360</c:v>
                </c:pt>
                <c:pt idx="141">
                  <c:v>3500400</c:v>
                </c:pt>
                <c:pt idx="142">
                  <c:v>1084920</c:v>
                </c:pt>
                <c:pt idx="143">
                  <c:v>3500280</c:v>
                </c:pt>
                <c:pt idx="144">
                  <c:v>3500160</c:v>
                </c:pt>
                <c:pt idx="145">
                  <c:v>3500280</c:v>
                </c:pt>
                <c:pt idx="146">
                  <c:v>3500280</c:v>
                </c:pt>
                <c:pt idx="147">
                  <c:v>3500280</c:v>
                </c:pt>
                <c:pt idx="148">
                  <c:v>3500160</c:v>
                </c:pt>
                <c:pt idx="149">
                  <c:v>3500280</c:v>
                </c:pt>
                <c:pt idx="150">
                  <c:v>3500280</c:v>
                </c:pt>
                <c:pt idx="151">
                  <c:v>704160</c:v>
                </c:pt>
                <c:pt idx="152">
                  <c:v>644760</c:v>
                </c:pt>
                <c:pt idx="153">
                  <c:v>3500280</c:v>
                </c:pt>
                <c:pt idx="154">
                  <c:v>3500280</c:v>
                </c:pt>
                <c:pt idx="155">
                  <c:v>1965600</c:v>
                </c:pt>
                <c:pt idx="156">
                  <c:v>3500280</c:v>
                </c:pt>
                <c:pt idx="157">
                  <c:v>460680</c:v>
                </c:pt>
                <c:pt idx="158">
                  <c:v>458400</c:v>
                </c:pt>
                <c:pt idx="159">
                  <c:v>1064760</c:v>
                </c:pt>
                <c:pt idx="160">
                  <c:v>3500280</c:v>
                </c:pt>
                <c:pt idx="161">
                  <c:v>3500280</c:v>
                </c:pt>
                <c:pt idx="162">
                  <c:v>3500280</c:v>
                </c:pt>
                <c:pt idx="163">
                  <c:v>3500280</c:v>
                </c:pt>
                <c:pt idx="164">
                  <c:v>918240</c:v>
                </c:pt>
                <c:pt idx="165" formatCode="@">
                  <c:v>3500280</c:v>
                </c:pt>
                <c:pt idx="166">
                  <c:v>915720</c:v>
                </c:pt>
                <c:pt idx="167">
                  <c:v>3500280</c:v>
                </c:pt>
                <c:pt idx="168">
                  <c:v>3500280</c:v>
                </c:pt>
                <c:pt idx="169">
                  <c:v>3500280</c:v>
                </c:pt>
                <c:pt idx="170">
                  <c:v>3500280</c:v>
                </c:pt>
                <c:pt idx="171">
                  <c:v>3500280</c:v>
                </c:pt>
                <c:pt idx="172">
                  <c:v>3500280</c:v>
                </c:pt>
                <c:pt idx="173">
                  <c:v>3500280</c:v>
                </c:pt>
                <c:pt idx="174">
                  <c:v>3500280</c:v>
                </c:pt>
                <c:pt idx="175">
                  <c:v>512640</c:v>
                </c:pt>
                <c:pt idx="176">
                  <c:v>3500280</c:v>
                </c:pt>
                <c:pt idx="177">
                  <c:v>3500280</c:v>
                </c:pt>
                <c:pt idx="178">
                  <c:v>3500280</c:v>
                </c:pt>
                <c:pt idx="179">
                  <c:v>3500280</c:v>
                </c:pt>
                <c:pt idx="180">
                  <c:v>3500280</c:v>
                </c:pt>
                <c:pt idx="181">
                  <c:v>3500280</c:v>
                </c:pt>
                <c:pt idx="182">
                  <c:v>3500280</c:v>
                </c:pt>
                <c:pt idx="183">
                  <c:v>3500280</c:v>
                </c:pt>
                <c:pt idx="184">
                  <c:v>3500280</c:v>
                </c:pt>
                <c:pt idx="185">
                  <c:v>3500280</c:v>
                </c:pt>
                <c:pt idx="186">
                  <c:v>799920</c:v>
                </c:pt>
                <c:pt idx="187">
                  <c:v>3500280</c:v>
                </c:pt>
                <c:pt idx="188">
                  <c:v>3500280</c:v>
                </c:pt>
                <c:pt idx="189">
                  <c:v>3500280</c:v>
                </c:pt>
                <c:pt idx="190">
                  <c:v>3500280</c:v>
                </c:pt>
                <c:pt idx="191">
                  <c:v>3130320</c:v>
                </c:pt>
                <c:pt idx="192">
                  <c:v>3500280</c:v>
                </c:pt>
                <c:pt idx="193">
                  <c:v>3500280</c:v>
                </c:pt>
                <c:pt idx="194">
                  <c:v>3500280</c:v>
                </c:pt>
                <c:pt idx="195">
                  <c:v>3500280</c:v>
                </c:pt>
                <c:pt idx="196">
                  <c:v>3500280</c:v>
                </c:pt>
                <c:pt idx="197">
                  <c:v>3500280</c:v>
                </c:pt>
                <c:pt idx="198">
                  <c:v>3500280</c:v>
                </c:pt>
                <c:pt idx="199">
                  <c:v>3500280</c:v>
                </c:pt>
                <c:pt idx="200">
                  <c:v>3500400</c:v>
                </c:pt>
                <c:pt idx="201">
                  <c:v>3500280</c:v>
                </c:pt>
                <c:pt idx="202">
                  <c:v>2643120</c:v>
                </c:pt>
                <c:pt idx="203">
                  <c:v>3500280</c:v>
                </c:pt>
                <c:pt idx="204">
                  <c:v>1240080</c:v>
                </c:pt>
                <c:pt idx="205">
                  <c:v>1386840</c:v>
                </c:pt>
                <c:pt idx="206">
                  <c:v>3500280</c:v>
                </c:pt>
                <c:pt idx="207">
                  <c:v>3500280</c:v>
                </c:pt>
                <c:pt idx="208">
                  <c:v>3500280</c:v>
                </c:pt>
                <c:pt idx="209">
                  <c:v>3500400</c:v>
                </c:pt>
                <c:pt idx="210">
                  <c:v>3500280</c:v>
                </c:pt>
                <c:pt idx="211">
                  <c:v>3500280</c:v>
                </c:pt>
                <c:pt idx="212">
                  <c:v>3500400</c:v>
                </c:pt>
                <c:pt idx="213">
                  <c:v>2024760</c:v>
                </c:pt>
                <c:pt idx="214">
                  <c:v>3500280</c:v>
                </c:pt>
                <c:pt idx="215">
                  <c:v>3500400</c:v>
                </c:pt>
              </c:numCache>
            </c:numRef>
          </c:yVal>
        </c:ser>
        <c:axId val="44094976"/>
        <c:axId val="43950080"/>
      </c:scatterChart>
      <c:valAx>
        <c:axId val="44094976"/>
        <c:scaling>
          <c:orientation val="minMax"/>
          <c:max val="220"/>
          <c:min val="0"/>
        </c:scaling>
        <c:axPos val="b"/>
        <c:title>
          <c:tx>
            <c:rich>
              <a:bodyPr/>
              <a:lstStyle/>
              <a:p>
                <a:pPr>
                  <a:defRPr sz="11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Number of fills</a:t>
                </a:r>
              </a:p>
            </c:rich>
          </c:tx>
          <c:layout>
            <c:manualLayout>
              <c:xMode val="edge"/>
              <c:yMode val="edge"/>
              <c:x val="0.48834628190899154"/>
              <c:y val="0.9363784665579119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3950080"/>
        <c:crosses val="autoZero"/>
        <c:crossBetween val="midCat"/>
      </c:valAx>
      <c:valAx>
        <c:axId val="43950080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1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Energy [MeV]</a:t>
                </a:r>
              </a:p>
            </c:rich>
          </c:tx>
          <c:layout>
            <c:manualLayout>
              <c:xMode val="edge"/>
              <c:yMode val="edge"/>
              <c:x val="1.2208657047724751E-2"/>
              <c:y val="0.42251223491027834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4094976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</c:chart>
  <c:spPr>
    <a:noFill/>
    <a:ln w="9525">
      <a:noFill/>
    </a:ln>
  </c:spPr>
  <c:txPr>
    <a:bodyPr/>
    <a:lstStyle/>
    <a:p>
      <a:pPr>
        <a:defRPr sz="9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showVal val="1"/>
            <c:showCatName val="1"/>
            <c:showLeaderLines val="1"/>
          </c:dLbls>
          <c:cat>
            <c:strRef>
              <c:f>SummaryForChart!$C$20:$C$24</c:f>
              <c:strCache>
                <c:ptCount val="5"/>
                <c:pt idx="0">
                  <c:v>Beam Dump System</c:v>
                </c:pt>
                <c:pt idx="1">
                  <c:v>Beam Interlock System</c:v>
                </c:pt>
                <c:pt idx="2">
                  <c:v>Beam Loss monitors</c:v>
                </c:pt>
                <c:pt idx="3">
                  <c:v>Powering Interlock Controller</c:v>
                </c:pt>
                <c:pt idx="4">
                  <c:v>SIS</c:v>
                </c:pt>
              </c:strCache>
            </c:strRef>
          </c:cat>
          <c:val>
            <c:numRef>
              <c:f>SummaryForChart!$D$20:$D$24</c:f>
              <c:numCache>
                <c:formatCode>General</c:formatCode>
                <c:ptCount val="5"/>
                <c:pt idx="0">
                  <c:v>9</c:v>
                </c:pt>
                <c:pt idx="1">
                  <c:v>1</c:v>
                </c:pt>
                <c:pt idx="2">
                  <c:v>3</c:v>
                </c:pt>
                <c:pt idx="3">
                  <c:v>1</c:v>
                </c:pt>
                <c:pt idx="4">
                  <c:v>3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17B7397-B018-4D8F-9B35-1CB446CDE2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59300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1860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pPr>
              <a:defRPr/>
            </a:pPr>
            <a:fld id="{FC703323-EF13-4537-A57B-F80BBD248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>
          <a:xfrm>
            <a:off x="731838" y="4562475"/>
            <a:ext cx="5851525" cy="4318000"/>
          </a:xfrm>
          <a:noFill/>
          <a:ln/>
        </p:spPr>
        <p:txBody>
          <a:bodyPr lIns="91203" tIns="45601" rIns="91203" bIns="45601"/>
          <a:lstStyle/>
          <a:p>
            <a:endParaRPr lang="en-US" smtClean="0"/>
          </a:p>
        </p:txBody>
      </p:sp>
      <p:sp>
        <p:nvSpPr>
          <p:cNvPr id="26627" name="Slide Number Placeholder 3"/>
          <p:cNvSpPr txBox="1">
            <a:spLocks noGrp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03" tIns="45601" rIns="91203" bIns="45601" anchor="b"/>
          <a:lstStyle/>
          <a:p>
            <a:pPr algn="r" defTabSz="911225"/>
            <a:fld id="{249F466E-09D7-46DB-8533-F808B74AE616}" type="slidenum">
              <a:rPr lang="en-US" sz="1200"/>
              <a:pPr algn="r" defTabSz="911225"/>
              <a:t>12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C29640-7F15-458E-9D26-7439A9B5BC77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3686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Animated Gif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btodd_animated_gif_delayed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Aerial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4"/>
          <p:cNvSpPr/>
          <p:nvPr userDrawn="1"/>
        </p:nvSpPr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17"/>
          <p:cNvSpPr/>
          <p:nvPr userDrawn="1"/>
        </p:nvSpPr>
        <p:spPr>
          <a:xfrm>
            <a:off x="2435225" y="3752850"/>
            <a:ext cx="4392613" cy="33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External Review on LHC Machine Protection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Rectangle 18"/>
          <p:cNvSpPr/>
          <p:nvPr userDrawn="1"/>
        </p:nvSpPr>
        <p:spPr>
          <a:xfrm>
            <a:off x="1198563" y="3741738"/>
            <a:ext cx="1146175" cy="33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M. Zerlauth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Rectangle 19"/>
          <p:cNvSpPr/>
          <p:nvPr userDrawn="1"/>
        </p:nvSpPr>
        <p:spPr>
          <a:xfrm>
            <a:off x="6810375" y="3741738"/>
            <a:ext cx="1012825" cy="33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Sept 2010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7086600" y="6581775"/>
            <a:ext cx="2057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1v0</a:t>
            </a:r>
          </a:p>
        </p:txBody>
      </p:sp>
      <p:sp>
        <p:nvSpPr>
          <p:cNvPr id="9" name="Text Box 18"/>
          <p:cNvSpPr txBox="1">
            <a:spLocks noChangeArrowheads="1"/>
          </p:cNvSpPr>
          <p:nvPr userDrawn="1"/>
        </p:nvSpPr>
        <p:spPr bwMode="auto">
          <a:xfrm>
            <a:off x="1600200" y="2732088"/>
            <a:ext cx="6172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>
                <a:solidFill>
                  <a:schemeClr val="bg1"/>
                </a:solidFill>
                <a:latin typeface="Calibri" pitchFamily="34" charset="0"/>
              </a:rPr>
              <a:t>(First) Operational experience with </a:t>
            </a:r>
          </a:p>
          <a:p>
            <a:pPr algn="ctr">
              <a:defRPr/>
            </a:pPr>
            <a:r>
              <a:rPr lang="en-US" sz="2800" b="1">
                <a:solidFill>
                  <a:schemeClr val="bg1"/>
                </a:solidFill>
                <a:latin typeface="Calibri" pitchFamily="34" charset="0"/>
              </a:rPr>
              <a:t>LHC Machine Protection</a:t>
            </a:r>
            <a:r>
              <a:rPr lang="en-US" sz="3200" i="1">
                <a:solidFill>
                  <a:schemeClr val="bg1"/>
                </a:solidFill>
                <a:latin typeface="Calibri" pitchFamily="34" charset="0"/>
              </a:rPr>
              <a:t> </a:t>
            </a:r>
            <a:r>
              <a:rPr lang="en-US" sz="2400">
                <a:solidFill>
                  <a:schemeClr val="bg1"/>
                </a:solidFill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6" grpId="0"/>
      <p:bldP spid="7" grpId="0"/>
      <p:bldP spid="8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664845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 userDrawn="1"/>
        </p:nvSpPr>
        <p:spPr bwMode="auto">
          <a:xfrm>
            <a:off x="8001000" y="664845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>
              <a:defRPr/>
            </a:pPr>
            <a:fld id="{BE2DBED6-9C46-4011-8F58-179179F9EA82}" type="slidenum">
              <a:rPr lang="en-US" smtClean="0"/>
              <a:pPr algn="ctr"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34"/>
          <p:cNvSpPr>
            <a:spLocks noChangeArrowheads="1"/>
          </p:cNvSpPr>
          <p:nvPr userDrawn="1"/>
        </p:nvSpPr>
        <p:spPr bwMode="auto">
          <a:xfrm>
            <a:off x="1828800" y="666115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MPS external Review</a:t>
            </a: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4"/>
          <p:cNvSpPr txBox="1">
            <a:spLocks noChangeArrowheads="1"/>
          </p:cNvSpPr>
          <p:nvPr userDrawn="1"/>
        </p:nvSpPr>
        <p:spPr bwMode="auto">
          <a:xfrm>
            <a:off x="752475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endParaRPr lang="en-US" sz="38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 userDrawn="1"/>
        </p:nvSpPr>
        <p:spPr bwMode="auto">
          <a:xfrm>
            <a:off x="3200400" y="2895600"/>
            <a:ext cx="274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062F67"/>
                </a:solidFill>
                <a:latin typeface="Calibri" pitchFamily="34" charset="0"/>
              </a:rPr>
              <a:t>Fin</a:t>
            </a:r>
          </a:p>
        </p:txBody>
      </p:sp>
      <p:sp>
        <p:nvSpPr>
          <p:cNvPr id="13" name="Text Box 5"/>
          <p:cNvSpPr txBox="1">
            <a:spLocks noChangeArrowheads="1"/>
          </p:cNvSpPr>
          <p:nvPr userDrawn="1"/>
        </p:nvSpPr>
        <p:spPr bwMode="auto">
          <a:xfrm>
            <a:off x="1828800" y="3581400"/>
            <a:ext cx="54864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008000"/>
                </a:solidFill>
                <a:latin typeface="Calibri" pitchFamily="34" charset="0"/>
              </a:rPr>
              <a:t>Thank you for your attention</a:t>
            </a: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0" y="664845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8450"/>
            <a:ext cx="11430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E7B3E-9C25-41D9-909A-9B06422D9CA6}" type="slidenum">
              <a:rPr lang="en-US"/>
              <a:pPr>
                <a:defRPr/>
              </a:pPr>
              <a:t>‹#›</a:t>
            </a:fld>
            <a:r>
              <a:rPr lang="en-US"/>
              <a:t> of 15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 animBg="1"/>
      <p:bldP spid="10" grpId="0"/>
      <p:bldP spid="11" grpId="0"/>
      <p:bldP spid="12" grpId="0"/>
      <p:bldP spid="13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 Templa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7"/>
          <p:cNvSpPr txBox="1"/>
          <p:nvPr userDrawn="1"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9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MPS external Review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7E820-30E0-4FE6-A30A-3C4D13FC0F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7"/>
          <p:cNvSpPr txBox="1"/>
          <p:nvPr userDrawn="1"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MPS external Review</a:t>
            </a:r>
          </a:p>
        </p:txBody>
      </p:sp>
      <p:sp>
        <p:nvSpPr>
          <p:cNvPr id="10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4A037-B710-42E1-8F6B-C06DBDFEE5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l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34"/>
          <p:cNvSpPr>
            <a:spLocks noChangeArrowheads="1"/>
          </p:cNvSpPr>
          <p:nvPr userDrawn="1"/>
        </p:nvSpPr>
        <p:spPr bwMode="auto">
          <a:xfrm>
            <a:off x="18319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MPS external Review</a:t>
            </a: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4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5E57992D-2784-4463-A3ED-2959536A2E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34"/>
          <p:cNvSpPr>
            <a:spLocks noChangeArrowheads="1"/>
          </p:cNvSpPr>
          <p:nvPr userDrawn="1"/>
        </p:nvSpPr>
        <p:spPr bwMode="auto">
          <a:xfrm>
            <a:off x="18319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MPS external Review</a:t>
            </a: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3" name="Rectangle 8"/>
          <p:cNvSpPr/>
          <p:nvPr userDrawn="1"/>
        </p:nvSpPr>
        <p:spPr>
          <a:xfrm>
            <a:off x="0" y="2895600"/>
            <a:ext cx="9144000" cy="3200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E4E87C9D-1982-4FC6-9734-A346751E7C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34"/>
          <p:cNvSpPr>
            <a:spLocks noChangeArrowheads="1"/>
          </p:cNvSpPr>
          <p:nvPr userDrawn="1"/>
        </p:nvSpPr>
        <p:spPr bwMode="auto">
          <a:xfrm>
            <a:off x="18319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MPS external Review</a:t>
            </a: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3" name="Rectangle 3"/>
          <p:cNvSpPr/>
          <p:nvPr userDrawn="1"/>
        </p:nvSpPr>
        <p:spPr>
          <a:xfrm>
            <a:off x="0" y="4419600"/>
            <a:ext cx="9144000" cy="1676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14" name="Rectangle 4"/>
          <p:cNvSpPr/>
          <p:nvPr userDrawn="1"/>
        </p:nvSpPr>
        <p:spPr>
          <a:xfrm>
            <a:off x="0" y="1219200"/>
            <a:ext cx="9144000" cy="1676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15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6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29A83635-4928-44BF-852D-9404AF8BEC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34"/>
          <p:cNvSpPr>
            <a:spLocks noChangeArrowheads="1"/>
          </p:cNvSpPr>
          <p:nvPr userDrawn="1"/>
        </p:nvSpPr>
        <p:spPr bwMode="auto">
          <a:xfrm>
            <a:off x="18319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MPS external Review</a:t>
            </a: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3" name="Rectangle 3"/>
          <p:cNvSpPr/>
          <p:nvPr userDrawn="1"/>
        </p:nvSpPr>
        <p:spPr>
          <a:xfrm>
            <a:off x="0" y="990600"/>
            <a:ext cx="9144000" cy="3200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B394B142-86A9-4BD5-9232-584C6A7AA3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29" name="Picture 1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2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103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BA5DE16F-5D65-4E5C-946C-2771DC4AF7D3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MPS external Review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Rectangle 47"/>
          <p:cNvSpPr>
            <a:spLocks noChangeArrowheads="1"/>
          </p:cNvSpPr>
          <p:nvPr userDrawn="1"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7172" name="Picture 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2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3175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717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475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91475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DA28ED2A-0618-403D-BA67-CB61754D9F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Rectangle 34"/>
          <p:cNvSpPr>
            <a:spLocks noChangeArrowheads="1"/>
          </p:cNvSpPr>
          <p:nvPr userDrawn="1"/>
        </p:nvSpPr>
        <p:spPr bwMode="auto">
          <a:xfrm>
            <a:off x="18319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MPS external Review</a:t>
            </a:r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8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9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ChangeArrowheads="1"/>
          </p:cNvSpPr>
          <p:nvPr/>
        </p:nvSpPr>
        <p:spPr bwMode="auto">
          <a:xfrm>
            <a:off x="147638" y="5538788"/>
            <a:ext cx="5794375" cy="1069975"/>
          </a:xfrm>
          <a:prstGeom prst="rect">
            <a:avLst/>
          </a:prstGeom>
          <a:solidFill>
            <a:schemeClr val="accent1">
              <a:alpha val="70195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>
                <a:solidFill>
                  <a:schemeClr val="bg1"/>
                </a:solidFill>
                <a:latin typeface="Calibri" pitchFamily="34" charset="0"/>
              </a:rPr>
              <a:t> Failures, beam losses and beam dumps during 3.5 TeV operation </a:t>
            </a:r>
          </a:p>
          <a:p>
            <a:pPr>
              <a:buFontTx/>
              <a:buChar char="•"/>
            </a:pPr>
            <a:r>
              <a:rPr lang="en-US">
                <a:solidFill>
                  <a:schemeClr val="bg1"/>
                </a:solidFill>
                <a:latin typeface="Calibri" pitchFamily="34" charset="0"/>
              </a:rPr>
              <a:t> What caused the failure and what captured the failure?</a:t>
            </a:r>
          </a:p>
          <a:p>
            <a:pPr>
              <a:buFontTx/>
              <a:buChar char="•"/>
            </a:pPr>
            <a:r>
              <a:rPr lang="en-US">
                <a:solidFill>
                  <a:schemeClr val="bg1"/>
                </a:solidFill>
                <a:latin typeface="Calibri" pitchFamily="34" charset="0"/>
              </a:rPr>
              <a:t> Diagnostic tools to analyze beam dump events and evaluate MPS</a:t>
            </a:r>
          </a:p>
          <a:p>
            <a:pPr>
              <a:buFontTx/>
              <a:buChar char="•"/>
            </a:pPr>
            <a:r>
              <a:rPr lang="en-US">
                <a:solidFill>
                  <a:schemeClr val="bg1"/>
                </a:solidFill>
                <a:latin typeface="Calibri" pitchFamily="34" charset="0"/>
              </a:rPr>
              <a:t> What is understood, what remains to be understood?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 idx="4294967295"/>
          </p:nvPr>
        </p:nvSpPr>
        <p:spPr>
          <a:xfrm>
            <a:off x="641350" y="0"/>
            <a:ext cx="8502650" cy="762000"/>
          </a:xfrm>
        </p:spPr>
        <p:txBody>
          <a:bodyPr/>
          <a:lstStyle/>
          <a:p>
            <a:r>
              <a:rPr lang="en-US" sz="3200" smtClean="0"/>
              <a:t>Transient data recording after a beam dump (PM)</a:t>
            </a:r>
          </a:p>
        </p:txBody>
      </p:sp>
      <p:sp>
        <p:nvSpPr>
          <p:cNvPr id="3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B797A0A6-6ABD-41CF-869E-E20FC4D18356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10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" y="876300"/>
            <a:ext cx="8813800" cy="563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5186363" y="852488"/>
            <a:ext cx="284162" cy="936625"/>
            <a:chOff x="838200" y="1524000"/>
            <a:chExt cx="284163" cy="936965"/>
          </a:xfrm>
        </p:grpSpPr>
        <p:pic>
          <p:nvPicPr>
            <p:cNvPr id="23586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38200" y="1524000"/>
              <a:ext cx="284163" cy="376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3587" name="Straight Arrow Connector 49"/>
            <p:cNvCxnSpPr>
              <a:cxnSpLocks noChangeShapeType="1"/>
            </p:cNvCxnSpPr>
            <p:nvPr/>
          </p:nvCxnSpPr>
          <p:spPr bwMode="auto">
            <a:xfrm rot="5400000" flipH="1" flipV="1">
              <a:off x="713809" y="2194265"/>
              <a:ext cx="531812" cy="1588"/>
            </a:xfrm>
            <a:prstGeom prst="straightConnector1">
              <a:avLst/>
            </a:prstGeom>
            <a:noFill/>
            <a:ln w="19050" algn="ctr">
              <a:solidFill>
                <a:srgbClr val="008000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1649413" y="814388"/>
            <a:ext cx="284162" cy="936625"/>
            <a:chOff x="838200" y="1524000"/>
            <a:chExt cx="284163" cy="936965"/>
          </a:xfrm>
        </p:grpSpPr>
        <p:pic>
          <p:nvPicPr>
            <p:cNvPr id="23584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38200" y="1524000"/>
              <a:ext cx="284163" cy="376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3585" name="Straight Arrow Connector 49"/>
            <p:cNvCxnSpPr>
              <a:cxnSpLocks noChangeShapeType="1"/>
            </p:cNvCxnSpPr>
            <p:nvPr/>
          </p:nvCxnSpPr>
          <p:spPr bwMode="auto">
            <a:xfrm rot="5400000" flipH="1" flipV="1">
              <a:off x="713809" y="2194265"/>
              <a:ext cx="531812" cy="1588"/>
            </a:xfrm>
            <a:prstGeom prst="straightConnector1">
              <a:avLst/>
            </a:prstGeom>
            <a:noFill/>
            <a:ln w="19050" algn="ctr">
              <a:solidFill>
                <a:srgbClr val="008000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493713" y="823913"/>
            <a:ext cx="284162" cy="936625"/>
            <a:chOff x="838200" y="1524000"/>
            <a:chExt cx="284163" cy="936965"/>
          </a:xfrm>
        </p:grpSpPr>
        <p:pic>
          <p:nvPicPr>
            <p:cNvPr id="23582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38200" y="1524000"/>
              <a:ext cx="284163" cy="376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3583" name="Straight Arrow Connector 49"/>
            <p:cNvCxnSpPr>
              <a:cxnSpLocks noChangeShapeType="1"/>
            </p:cNvCxnSpPr>
            <p:nvPr/>
          </p:nvCxnSpPr>
          <p:spPr bwMode="auto">
            <a:xfrm rot="5400000" flipH="1" flipV="1">
              <a:off x="713809" y="2194265"/>
              <a:ext cx="531812" cy="1588"/>
            </a:xfrm>
            <a:prstGeom prst="straightConnector1">
              <a:avLst/>
            </a:prstGeom>
            <a:noFill/>
            <a:ln w="19050" algn="ctr">
              <a:solidFill>
                <a:srgbClr val="008000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1352550" y="2782888"/>
            <a:ext cx="284163" cy="936625"/>
            <a:chOff x="838200" y="1524000"/>
            <a:chExt cx="284163" cy="936965"/>
          </a:xfrm>
        </p:grpSpPr>
        <p:pic>
          <p:nvPicPr>
            <p:cNvPr id="23580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38200" y="1524000"/>
              <a:ext cx="284163" cy="376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3581" name="Straight Arrow Connector 49"/>
            <p:cNvCxnSpPr>
              <a:cxnSpLocks noChangeShapeType="1"/>
            </p:cNvCxnSpPr>
            <p:nvPr/>
          </p:nvCxnSpPr>
          <p:spPr bwMode="auto">
            <a:xfrm rot="5400000" flipH="1" flipV="1">
              <a:off x="713809" y="2194265"/>
              <a:ext cx="531812" cy="1588"/>
            </a:xfrm>
            <a:prstGeom prst="straightConnector1">
              <a:avLst/>
            </a:prstGeom>
            <a:noFill/>
            <a:ln w="19050" algn="ctr">
              <a:solidFill>
                <a:srgbClr val="008000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319088" y="4916488"/>
            <a:ext cx="284162" cy="936625"/>
            <a:chOff x="838200" y="1524000"/>
            <a:chExt cx="284163" cy="936965"/>
          </a:xfrm>
        </p:grpSpPr>
        <p:pic>
          <p:nvPicPr>
            <p:cNvPr id="23578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38200" y="1524000"/>
              <a:ext cx="284163" cy="376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3579" name="Straight Arrow Connector 49"/>
            <p:cNvCxnSpPr>
              <a:cxnSpLocks noChangeShapeType="1"/>
            </p:cNvCxnSpPr>
            <p:nvPr/>
          </p:nvCxnSpPr>
          <p:spPr bwMode="auto">
            <a:xfrm rot="5400000" flipH="1" flipV="1">
              <a:off x="713809" y="2194265"/>
              <a:ext cx="531812" cy="1588"/>
            </a:xfrm>
            <a:prstGeom prst="straightConnector1">
              <a:avLst/>
            </a:prstGeom>
            <a:noFill/>
            <a:ln w="19050" algn="ctr">
              <a:solidFill>
                <a:srgbClr val="008000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1727200" y="4892675"/>
            <a:ext cx="284163" cy="936625"/>
            <a:chOff x="838200" y="1524000"/>
            <a:chExt cx="284163" cy="936965"/>
          </a:xfrm>
        </p:grpSpPr>
        <p:pic>
          <p:nvPicPr>
            <p:cNvPr id="23576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38200" y="1524000"/>
              <a:ext cx="284163" cy="376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3577" name="Straight Arrow Connector 49"/>
            <p:cNvCxnSpPr>
              <a:cxnSpLocks noChangeShapeType="1"/>
            </p:cNvCxnSpPr>
            <p:nvPr/>
          </p:nvCxnSpPr>
          <p:spPr bwMode="auto">
            <a:xfrm rot="5400000" flipH="1" flipV="1">
              <a:off x="713809" y="2194265"/>
              <a:ext cx="531812" cy="1588"/>
            </a:xfrm>
            <a:prstGeom prst="straightConnector1">
              <a:avLst/>
            </a:prstGeom>
            <a:noFill/>
            <a:ln w="19050" algn="ctr">
              <a:solidFill>
                <a:srgbClr val="008000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6534150" y="2792413"/>
            <a:ext cx="284163" cy="936625"/>
            <a:chOff x="838200" y="1524000"/>
            <a:chExt cx="284163" cy="936965"/>
          </a:xfrm>
        </p:grpSpPr>
        <p:pic>
          <p:nvPicPr>
            <p:cNvPr id="23574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38200" y="1524000"/>
              <a:ext cx="284163" cy="376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3575" name="Straight Arrow Connector 49"/>
            <p:cNvCxnSpPr>
              <a:cxnSpLocks noChangeShapeType="1"/>
            </p:cNvCxnSpPr>
            <p:nvPr/>
          </p:nvCxnSpPr>
          <p:spPr bwMode="auto">
            <a:xfrm rot="5400000" flipH="1" flipV="1">
              <a:off x="713809" y="2194265"/>
              <a:ext cx="531812" cy="1588"/>
            </a:xfrm>
            <a:prstGeom prst="straightConnector1">
              <a:avLst/>
            </a:prstGeom>
            <a:noFill/>
            <a:ln w="19050" algn="ctr">
              <a:solidFill>
                <a:srgbClr val="008000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6442075" y="833438"/>
            <a:ext cx="284163" cy="936625"/>
            <a:chOff x="838200" y="1524000"/>
            <a:chExt cx="284163" cy="936965"/>
          </a:xfrm>
        </p:grpSpPr>
        <p:pic>
          <p:nvPicPr>
            <p:cNvPr id="23572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38200" y="1524000"/>
              <a:ext cx="284163" cy="376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3573" name="Straight Arrow Connector 49"/>
            <p:cNvCxnSpPr>
              <a:cxnSpLocks noChangeShapeType="1"/>
            </p:cNvCxnSpPr>
            <p:nvPr/>
          </p:nvCxnSpPr>
          <p:spPr bwMode="auto">
            <a:xfrm rot="5400000" flipH="1" flipV="1">
              <a:off x="713809" y="2194265"/>
              <a:ext cx="531812" cy="1588"/>
            </a:xfrm>
            <a:prstGeom prst="straightConnector1">
              <a:avLst/>
            </a:prstGeom>
            <a:noFill/>
            <a:ln w="19050" algn="ctr">
              <a:solidFill>
                <a:srgbClr val="008000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29" name="Group 28"/>
          <p:cNvGrpSpPr>
            <a:grpSpLocks/>
          </p:cNvGrpSpPr>
          <p:nvPr/>
        </p:nvGrpSpPr>
        <p:grpSpPr bwMode="auto">
          <a:xfrm>
            <a:off x="4521200" y="2782888"/>
            <a:ext cx="284163" cy="936625"/>
            <a:chOff x="838200" y="1524000"/>
            <a:chExt cx="284163" cy="936965"/>
          </a:xfrm>
        </p:grpSpPr>
        <p:pic>
          <p:nvPicPr>
            <p:cNvPr id="23570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38200" y="1524000"/>
              <a:ext cx="284163" cy="376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3571" name="Straight Arrow Connector 49"/>
            <p:cNvCxnSpPr>
              <a:cxnSpLocks noChangeShapeType="1"/>
            </p:cNvCxnSpPr>
            <p:nvPr/>
          </p:nvCxnSpPr>
          <p:spPr bwMode="auto">
            <a:xfrm rot="5400000" flipH="1" flipV="1">
              <a:off x="713809" y="2194265"/>
              <a:ext cx="531812" cy="1588"/>
            </a:xfrm>
            <a:prstGeom prst="straightConnector1">
              <a:avLst/>
            </a:prstGeom>
            <a:noFill/>
            <a:ln w="19050" algn="ctr">
              <a:solidFill>
                <a:srgbClr val="008000"/>
              </a:solidFill>
              <a:round/>
              <a:headEnd/>
              <a:tailEnd type="arrow" w="med" len="med"/>
            </a:ln>
          </p:spPr>
        </p:cxnSp>
      </p:grpSp>
      <p:cxnSp>
        <p:nvCxnSpPr>
          <p:cNvPr id="32" name="Straight Arrow Connector 31"/>
          <p:cNvCxnSpPr>
            <a:cxnSpLocks noChangeShapeType="1"/>
          </p:cNvCxnSpPr>
          <p:nvPr/>
        </p:nvCxnSpPr>
        <p:spPr bwMode="auto">
          <a:xfrm rot="10800000">
            <a:off x="7186613" y="4368800"/>
            <a:ext cx="554037" cy="184150"/>
          </a:xfrm>
          <a:prstGeom prst="straightConnector1">
            <a:avLst/>
          </a:prstGeom>
          <a:noFill/>
          <a:ln w="19050" algn="ctr">
            <a:solidFill>
              <a:srgbClr val="008000"/>
            </a:solidFill>
            <a:round/>
            <a:headEnd/>
            <a:tailEnd type="arrow" w="med" len="med"/>
          </a:ln>
        </p:spPr>
      </p:cxnSp>
      <p:cxnSp>
        <p:nvCxnSpPr>
          <p:cNvPr id="35" name="Straight Arrow Connector 34"/>
          <p:cNvCxnSpPr>
            <a:cxnSpLocks noChangeShapeType="1"/>
          </p:cNvCxnSpPr>
          <p:nvPr/>
        </p:nvCxnSpPr>
        <p:spPr bwMode="auto">
          <a:xfrm rot="10800000">
            <a:off x="5060950" y="4414838"/>
            <a:ext cx="2697163" cy="239712"/>
          </a:xfrm>
          <a:prstGeom prst="straightConnector1">
            <a:avLst/>
          </a:prstGeom>
          <a:noFill/>
          <a:ln w="19050" algn="ctr">
            <a:solidFill>
              <a:srgbClr val="008000"/>
            </a:solidFill>
            <a:round/>
            <a:headEnd/>
            <a:tailEnd type="arrow" w="med" len="med"/>
          </a:ln>
        </p:spPr>
      </p:cxnSp>
      <p:cxnSp>
        <p:nvCxnSpPr>
          <p:cNvPr id="38" name="Straight Arrow Connector 37"/>
          <p:cNvCxnSpPr>
            <a:cxnSpLocks noChangeShapeType="1"/>
          </p:cNvCxnSpPr>
          <p:nvPr/>
        </p:nvCxnSpPr>
        <p:spPr bwMode="auto">
          <a:xfrm rot="10800000" flipV="1">
            <a:off x="1330325" y="4775200"/>
            <a:ext cx="6372225" cy="979488"/>
          </a:xfrm>
          <a:prstGeom prst="straightConnector1">
            <a:avLst/>
          </a:prstGeom>
          <a:noFill/>
          <a:ln w="19050" algn="ctr">
            <a:solidFill>
              <a:srgbClr val="008000"/>
            </a:solidFill>
            <a:round/>
            <a:headEnd/>
            <a:tailEnd type="arrow" w="med" len="med"/>
          </a:ln>
        </p:spPr>
      </p:cxnSp>
      <p:cxnSp>
        <p:nvCxnSpPr>
          <p:cNvPr id="41" name="Straight Arrow Connector 40"/>
          <p:cNvCxnSpPr>
            <a:cxnSpLocks noChangeShapeType="1"/>
          </p:cNvCxnSpPr>
          <p:nvPr/>
        </p:nvCxnSpPr>
        <p:spPr bwMode="auto">
          <a:xfrm rot="10800000" flipV="1">
            <a:off x="2392363" y="4849813"/>
            <a:ext cx="5319712" cy="1016000"/>
          </a:xfrm>
          <a:prstGeom prst="straightConnector1">
            <a:avLst/>
          </a:prstGeom>
          <a:noFill/>
          <a:ln w="19050" algn="ctr">
            <a:solidFill>
              <a:srgbClr val="008000"/>
            </a:solidFill>
            <a:round/>
            <a:headEnd/>
            <a:tailEnd type="arrow" w="med" len="med"/>
          </a:ln>
        </p:spPr>
      </p:cxnSp>
      <p:cxnSp>
        <p:nvCxnSpPr>
          <p:cNvPr id="45" name="Straight Arrow Connector 44"/>
          <p:cNvCxnSpPr>
            <a:cxnSpLocks noChangeShapeType="1"/>
          </p:cNvCxnSpPr>
          <p:nvPr/>
        </p:nvCxnSpPr>
        <p:spPr bwMode="auto">
          <a:xfrm rot="16200000" flipV="1">
            <a:off x="6197601" y="2844800"/>
            <a:ext cx="2100262" cy="1030287"/>
          </a:xfrm>
          <a:prstGeom prst="straightConnector1">
            <a:avLst/>
          </a:prstGeom>
          <a:noFill/>
          <a:ln w="19050" algn="ctr">
            <a:solidFill>
              <a:srgbClr val="008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Operation - Post-Mortem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30238" y="1193800"/>
            <a:ext cx="8093075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20000"/>
              </a:lnSpc>
            </a:pPr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LHC Post Mortem system is an automated post-operational analysis of transient data recordings</a:t>
            </a: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 from LHC equipment systems</a:t>
            </a:r>
          </a:p>
          <a:p>
            <a:pPr algn="ctr" eaLnBrk="0" hangingPunct="0">
              <a:lnSpc>
                <a:spcPct val="120000"/>
              </a:lnSpc>
            </a:pPr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>
              <a:lnSpc>
                <a:spcPct val="120000"/>
              </a:lnSpc>
            </a:pPr>
            <a:r>
              <a:rPr lang="en-US">
                <a:solidFill>
                  <a:srgbClr val="062F67"/>
                </a:solidFill>
                <a:latin typeface="Calibri" pitchFamily="34" charset="0"/>
              </a:rPr>
              <a:t>Meant to </a:t>
            </a:r>
            <a:r>
              <a:rPr lang="en-US">
                <a:solidFill>
                  <a:srgbClr val="3366FF"/>
                </a:solidFill>
                <a:latin typeface="Calibri" pitchFamily="34" charset="0"/>
              </a:rPr>
              <a:t>support machine protection by helping the operations crews and experts in understanding the machine performance and beam dump events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 and answer fundamental questions:</a:t>
            </a:r>
          </a:p>
          <a:p>
            <a:pPr algn="ctr" eaLnBrk="0" hangingPunct="0">
              <a:lnSpc>
                <a:spcPct val="120000"/>
              </a:lnSpc>
            </a:pPr>
            <a:endParaRPr lang="en-US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120000"/>
              </a:lnSpc>
              <a:buFontTx/>
              <a:buChar char="•"/>
            </a:pPr>
            <a:r>
              <a:rPr lang="en-GB">
                <a:solidFill>
                  <a:srgbClr val="3366FF"/>
                </a:solidFill>
                <a:latin typeface="Calibri" pitchFamily="34" charset="0"/>
              </a:rPr>
              <a:t>What happened?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 (ie the </a:t>
            </a:r>
            <a:r>
              <a:rPr lang="en-GB">
                <a:solidFill>
                  <a:srgbClr val="062F67"/>
                </a:solidFill>
                <a:latin typeface="Calibri" pitchFamily="34" charset="0"/>
              </a:rPr>
              <a:t>initiating event / event sequence leading to dump/incident)</a:t>
            </a:r>
            <a:endParaRPr lang="en-US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120000"/>
              </a:lnSpc>
              <a:buFontTx/>
              <a:buChar char="•"/>
            </a:pPr>
            <a:r>
              <a:rPr lang="en-GB">
                <a:solidFill>
                  <a:srgbClr val="062F67"/>
                </a:solidFill>
                <a:latin typeface="Calibri" pitchFamily="34" charset="0"/>
              </a:rPr>
              <a:t>Did the </a:t>
            </a:r>
            <a:r>
              <a:rPr lang="en-GB">
                <a:solidFill>
                  <a:srgbClr val="3366FF"/>
                </a:solidFill>
                <a:latin typeface="Calibri" pitchFamily="34" charset="0"/>
              </a:rPr>
              <a:t>protection systems perform as expected (automated Post operational checks)?</a:t>
            </a:r>
          </a:p>
          <a:p>
            <a:pPr algn="ctr" eaLnBrk="0" hangingPunct="0">
              <a:lnSpc>
                <a:spcPct val="120000"/>
              </a:lnSpc>
              <a:buFontTx/>
              <a:buChar char="•"/>
            </a:pPr>
            <a:r>
              <a:rPr lang="en-GB">
                <a:solidFill>
                  <a:srgbClr val="062F67"/>
                </a:solidFill>
                <a:latin typeface="Calibri" pitchFamily="34" charset="0"/>
              </a:rPr>
              <a:t>Assist in trend analysis, statistics of machine performance, …</a:t>
            </a:r>
          </a:p>
          <a:p>
            <a:pPr algn="ctr" eaLnBrk="0" hangingPunct="0">
              <a:lnSpc>
                <a:spcPct val="120000"/>
              </a:lnSpc>
            </a:pPr>
            <a:endParaRPr lang="en-GB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120000"/>
              </a:lnSpc>
            </a:pPr>
            <a:r>
              <a:rPr lang="en-GB">
                <a:solidFill>
                  <a:srgbClr val="062F67"/>
                </a:solidFill>
                <a:latin typeface="Calibri" pitchFamily="34" charset="0"/>
              </a:rPr>
              <a:t>Basis is a reliable and performing data transmission and storage layer</a:t>
            </a:r>
          </a:p>
          <a:p>
            <a:pPr algn="ctr" eaLnBrk="0" hangingPunct="0">
              <a:lnSpc>
                <a:spcPct val="120000"/>
              </a:lnSpc>
            </a:pPr>
            <a:endParaRPr lang="en-GB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120000"/>
              </a:lnSpc>
            </a:pPr>
            <a:r>
              <a:rPr lang="en-GB">
                <a:solidFill>
                  <a:srgbClr val="062F67"/>
                </a:solidFill>
                <a:latin typeface="Calibri" pitchFamily="34" charset="0"/>
              </a:rPr>
              <a:t>Each beam dump generates ~ 1GB of PM data which is automatically analysed in </a:t>
            </a:r>
          </a:p>
          <a:p>
            <a:pPr algn="ctr" eaLnBrk="0" hangingPunct="0">
              <a:lnSpc>
                <a:spcPct val="120000"/>
              </a:lnSpc>
            </a:pPr>
            <a:r>
              <a:rPr lang="en-GB">
                <a:solidFill>
                  <a:srgbClr val="062F67"/>
                </a:solidFill>
                <a:latin typeface="Calibri" pitchFamily="34" charset="0"/>
              </a:rPr>
              <a:t>typically &lt; 1 min</a:t>
            </a:r>
          </a:p>
          <a:p>
            <a:pPr algn="ctr" eaLnBrk="0" hangingPunct="0">
              <a:lnSpc>
                <a:spcPct val="120000"/>
              </a:lnSpc>
            </a:pPr>
            <a:endParaRPr lang="en-GB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796A2CCF-6FC0-4B91-AC93-2FE4D9F72F8A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11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 idx="4294967295"/>
          </p:nvPr>
        </p:nvSpPr>
        <p:spPr/>
        <p:txBody>
          <a:bodyPr lIns="86360" tIns="43181" rIns="86360" bIns="43181"/>
          <a:lstStyle/>
          <a:p>
            <a:r>
              <a:rPr lang="en-US" smtClean="0"/>
              <a:t>PM Server Architecture</a:t>
            </a:r>
          </a:p>
        </p:txBody>
      </p:sp>
      <p:sp>
        <p:nvSpPr>
          <p:cNvPr id="25602" name="Can 5"/>
          <p:cNvSpPr>
            <a:spLocks noChangeArrowheads="1"/>
          </p:cNvSpPr>
          <p:nvPr/>
        </p:nvSpPr>
        <p:spPr bwMode="auto">
          <a:xfrm>
            <a:off x="4083050" y="4708525"/>
            <a:ext cx="966788" cy="958850"/>
          </a:xfrm>
          <a:prstGeom prst="can">
            <a:avLst>
              <a:gd name="adj" fmla="val 36917"/>
            </a:avLst>
          </a:prstGeom>
          <a:solidFill>
            <a:srgbClr val="92D050"/>
          </a:solidFill>
          <a:ln w="9525" algn="ctr">
            <a:solidFill>
              <a:srgbClr val="0000FF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PM Data </a:t>
            </a:r>
          </a:p>
          <a:p>
            <a:pPr algn="ctr"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files</a:t>
            </a:r>
          </a:p>
        </p:txBody>
      </p:sp>
      <p:sp>
        <p:nvSpPr>
          <p:cNvPr id="25603" name="Rectangle 6"/>
          <p:cNvSpPr>
            <a:spLocks noChangeArrowheads="1"/>
          </p:cNvSpPr>
          <p:nvPr/>
        </p:nvSpPr>
        <p:spPr bwMode="auto">
          <a:xfrm>
            <a:off x="1720850" y="2228850"/>
            <a:ext cx="1111250" cy="654050"/>
          </a:xfrm>
          <a:prstGeom prst="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PMA </a:t>
            </a:r>
          </a:p>
          <a:p>
            <a:pPr algn="ctr"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Scheduler</a:t>
            </a:r>
          </a:p>
        </p:txBody>
      </p:sp>
      <p:sp>
        <p:nvSpPr>
          <p:cNvPr id="25604" name="Rectangle 7"/>
          <p:cNvSpPr>
            <a:spLocks noChangeArrowheads="1"/>
          </p:cNvSpPr>
          <p:nvPr/>
        </p:nvSpPr>
        <p:spPr bwMode="auto">
          <a:xfrm>
            <a:off x="1774825" y="3581400"/>
            <a:ext cx="995363" cy="690563"/>
          </a:xfrm>
          <a:prstGeom prst="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Event </a:t>
            </a:r>
          </a:p>
          <a:p>
            <a:pPr algn="ctr"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Builder</a:t>
            </a:r>
          </a:p>
        </p:txBody>
      </p:sp>
      <p:sp>
        <p:nvSpPr>
          <p:cNvPr id="25605" name="Rectangle 8"/>
          <p:cNvSpPr>
            <a:spLocks noChangeArrowheads="1"/>
          </p:cNvSpPr>
          <p:nvPr/>
        </p:nvSpPr>
        <p:spPr bwMode="auto">
          <a:xfrm>
            <a:off x="2595563" y="4856163"/>
            <a:ext cx="995362" cy="663575"/>
          </a:xfrm>
          <a:prstGeom prst="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Data</a:t>
            </a:r>
          </a:p>
          <a:p>
            <a:pPr algn="ctr"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Collection</a:t>
            </a:r>
          </a:p>
        </p:txBody>
      </p:sp>
      <p:sp>
        <p:nvSpPr>
          <p:cNvPr id="25606" name="Rectangle 9"/>
          <p:cNvSpPr>
            <a:spLocks noChangeArrowheads="1"/>
          </p:cNvSpPr>
          <p:nvPr/>
        </p:nvSpPr>
        <p:spPr bwMode="auto">
          <a:xfrm>
            <a:off x="4068763" y="3562350"/>
            <a:ext cx="995362" cy="663575"/>
          </a:xfrm>
          <a:prstGeom prst="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PM Data </a:t>
            </a:r>
          </a:p>
          <a:p>
            <a:pPr algn="ctr"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Manager</a:t>
            </a:r>
          </a:p>
        </p:txBody>
      </p:sp>
      <p:sp>
        <p:nvSpPr>
          <p:cNvPr id="25607" name="Rectangle 10"/>
          <p:cNvSpPr>
            <a:spLocks noChangeArrowheads="1"/>
          </p:cNvSpPr>
          <p:nvPr/>
        </p:nvSpPr>
        <p:spPr bwMode="auto">
          <a:xfrm>
            <a:off x="5835650" y="2722563"/>
            <a:ext cx="1147763" cy="1227137"/>
          </a:xfrm>
          <a:prstGeom prst="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Libraries</a:t>
            </a:r>
          </a:p>
          <a:p>
            <a:pPr algn="ctr"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(references,</a:t>
            </a:r>
          </a:p>
          <a:p>
            <a:pPr algn="ctr"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DB Access</a:t>
            </a:r>
          </a:p>
          <a:p>
            <a:pPr algn="ctr"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Logging)</a:t>
            </a:r>
          </a:p>
        </p:txBody>
      </p:sp>
      <p:sp>
        <p:nvSpPr>
          <p:cNvPr id="25608" name="Rectangle 11"/>
          <p:cNvSpPr>
            <a:spLocks noChangeArrowheads="1"/>
          </p:cNvSpPr>
          <p:nvPr/>
        </p:nvSpPr>
        <p:spPr bwMode="auto">
          <a:xfrm>
            <a:off x="2733675" y="911225"/>
            <a:ext cx="995363" cy="639763"/>
          </a:xfrm>
          <a:prstGeom prst="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GUI</a:t>
            </a:r>
          </a:p>
        </p:txBody>
      </p:sp>
      <p:sp>
        <p:nvSpPr>
          <p:cNvPr id="25609" name="Rectangle 13"/>
          <p:cNvSpPr>
            <a:spLocks noChangeArrowheads="1"/>
          </p:cNvSpPr>
          <p:nvPr/>
        </p:nvSpPr>
        <p:spPr bwMode="auto">
          <a:xfrm>
            <a:off x="3871913" y="2212975"/>
            <a:ext cx="1057275" cy="663575"/>
          </a:xfrm>
          <a:prstGeom prst="rect">
            <a:avLst/>
          </a:prstGeom>
          <a:solidFill>
            <a:srgbClr val="FFC000"/>
          </a:solidFill>
          <a:ln w="19050" algn="ctr">
            <a:solidFill>
              <a:srgbClr val="0000FF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Modules</a:t>
            </a:r>
          </a:p>
        </p:txBody>
      </p:sp>
      <p:sp>
        <p:nvSpPr>
          <p:cNvPr id="25610" name="Rectangle 14"/>
          <p:cNvSpPr>
            <a:spLocks noChangeArrowheads="1"/>
          </p:cNvSpPr>
          <p:nvPr/>
        </p:nvSpPr>
        <p:spPr bwMode="auto">
          <a:xfrm>
            <a:off x="4024313" y="2365375"/>
            <a:ext cx="1057275" cy="663575"/>
          </a:xfrm>
          <a:prstGeom prst="rect">
            <a:avLst/>
          </a:prstGeom>
          <a:solidFill>
            <a:srgbClr val="FFC000"/>
          </a:solidFill>
          <a:ln w="19050" algn="ctr">
            <a:solidFill>
              <a:srgbClr val="0000FF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Modules</a:t>
            </a:r>
          </a:p>
        </p:txBody>
      </p:sp>
      <p:sp>
        <p:nvSpPr>
          <p:cNvPr id="25611" name="Can 15"/>
          <p:cNvSpPr>
            <a:spLocks noChangeArrowheads="1"/>
          </p:cNvSpPr>
          <p:nvPr/>
        </p:nvSpPr>
        <p:spPr bwMode="auto">
          <a:xfrm>
            <a:off x="7383463" y="2947988"/>
            <a:ext cx="968375" cy="958850"/>
          </a:xfrm>
          <a:prstGeom prst="can">
            <a:avLst>
              <a:gd name="adj" fmla="val 36917"/>
            </a:avLst>
          </a:prstGeom>
          <a:solidFill>
            <a:srgbClr val="92D050"/>
          </a:solidFill>
          <a:ln w="9525" algn="ctr">
            <a:solidFill>
              <a:srgbClr val="0000FF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Database</a:t>
            </a:r>
          </a:p>
        </p:txBody>
      </p:sp>
      <p:cxnSp>
        <p:nvCxnSpPr>
          <p:cNvPr id="25612" name="Straight Arrow Connector 21"/>
          <p:cNvCxnSpPr>
            <a:cxnSpLocks noChangeShapeType="1"/>
            <a:endCxn id="25604" idx="2"/>
          </p:cNvCxnSpPr>
          <p:nvPr/>
        </p:nvCxnSpPr>
        <p:spPr bwMode="auto">
          <a:xfrm rot="16200000" flipV="1">
            <a:off x="2143125" y="4411663"/>
            <a:ext cx="584200" cy="323850"/>
          </a:xfrm>
          <a:prstGeom prst="straightConnector1">
            <a:avLst/>
          </a:prstGeom>
          <a:noFill/>
          <a:ln w="28575" algn="ctr">
            <a:solidFill>
              <a:srgbClr val="0000FF"/>
            </a:solidFill>
            <a:round/>
            <a:headEnd/>
            <a:tailEnd type="arrow" w="med" len="med"/>
          </a:ln>
        </p:spPr>
      </p:cxnSp>
      <p:cxnSp>
        <p:nvCxnSpPr>
          <p:cNvPr id="25613" name="Straight Arrow Connector 22"/>
          <p:cNvCxnSpPr>
            <a:cxnSpLocks noChangeShapeType="1"/>
          </p:cNvCxnSpPr>
          <p:nvPr/>
        </p:nvCxnSpPr>
        <p:spPr bwMode="auto">
          <a:xfrm rot="5400000" flipH="1" flipV="1">
            <a:off x="2475707" y="5809456"/>
            <a:ext cx="592138" cy="3175"/>
          </a:xfrm>
          <a:prstGeom prst="straightConnector1">
            <a:avLst/>
          </a:prstGeom>
          <a:noFill/>
          <a:ln w="28575" algn="ctr">
            <a:solidFill>
              <a:srgbClr val="0000FF"/>
            </a:solidFill>
            <a:round/>
            <a:headEnd/>
            <a:tailEnd type="arrow" w="med" len="med"/>
          </a:ln>
        </p:spPr>
      </p:cxnSp>
      <p:cxnSp>
        <p:nvCxnSpPr>
          <p:cNvPr id="25614" name="Straight Arrow Connector 23"/>
          <p:cNvCxnSpPr>
            <a:cxnSpLocks noChangeShapeType="1"/>
          </p:cNvCxnSpPr>
          <p:nvPr/>
        </p:nvCxnSpPr>
        <p:spPr bwMode="auto">
          <a:xfrm rot="5400000" flipH="1" flipV="1">
            <a:off x="2809875" y="5808663"/>
            <a:ext cx="592138" cy="4762"/>
          </a:xfrm>
          <a:prstGeom prst="straightConnector1">
            <a:avLst/>
          </a:prstGeom>
          <a:noFill/>
          <a:ln w="28575" algn="ctr">
            <a:solidFill>
              <a:srgbClr val="0000FF"/>
            </a:solidFill>
            <a:round/>
            <a:headEnd/>
            <a:tailEnd type="arrow" w="med" len="med"/>
          </a:ln>
        </p:spPr>
      </p:cxnSp>
      <p:cxnSp>
        <p:nvCxnSpPr>
          <p:cNvPr id="25615" name="Straight Arrow Connector 24"/>
          <p:cNvCxnSpPr>
            <a:cxnSpLocks noChangeShapeType="1"/>
          </p:cNvCxnSpPr>
          <p:nvPr/>
        </p:nvCxnSpPr>
        <p:spPr bwMode="auto">
          <a:xfrm rot="5400000" flipH="1" flipV="1">
            <a:off x="3144044" y="5809456"/>
            <a:ext cx="592138" cy="3175"/>
          </a:xfrm>
          <a:prstGeom prst="straightConnector1">
            <a:avLst/>
          </a:prstGeom>
          <a:noFill/>
          <a:ln w="28575" algn="ctr">
            <a:solidFill>
              <a:srgbClr val="0000FF"/>
            </a:solidFill>
            <a:round/>
            <a:headEnd/>
            <a:tailEnd type="arrow" w="med" len="med"/>
          </a:ln>
        </p:spPr>
      </p:cxnSp>
      <p:cxnSp>
        <p:nvCxnSpPr>
          <p:cNvPr id="25616" name="Straight Arrow Connector 26"/>
          <p:cNvCxnSpPr>
            <a:cxnSpLocks noChangeShapeType="1"/>
            <a:stCxn id="25605" idx="3"/>
            <a:endCxn id="25602" idx="2"/>
          </p:cNvCxnSpPr>
          <p:nvPr/>
        </p:nvCxnSpPr>
        <p:spPr bwMode="auto">
          <a:xfrm>
            <a:off x="3600450" y="5187950"/>
            <a:ext cx="482600" cy="0"/>
          </a:xfrm>
          <a:prstGeom prst="straightConnector1">
            <a:avLst/>
          </a:prstGeom>
          <a:noFill/>
          <a:ln w="28575" algn="ctr">
            <a:solidFill>
              <a:srgbClr val="0000FF"/>
            </a:solidFill>
            <a:round/>
            <a:headEnd/>
            <a:tailEnd type="arrow" w="med" len="med"/>
          </a:ln>
        </p:spPr>
      </p:cxnSp>
      <p:cxnSp>
        <p:nvCxnSpPr>
          <p:cNvPr id="25617" name="Straight Arrow Connector 30"/>
          <p:cNvCxnSpPr>
            <a:cxnSpLocks noChangeShapeType="1"/>
            <a:stCxn id="25604" idx="0"/>
            <a:endCxn id="25603" idx="2"/>
          </p:cNvCxnSpPr>
          <p:nvPr/>
        </p:nvCxnSpPr>
        <p:spPr bwMode="auto">
          <a:xfrm rot="5400000" flipH="1" flipV="1">
            <a:off x="1924844" y="3229769"/>
            <a:ext cx="698500" cy="4762"/>
          </a:xfrm>
          <a:prstGeom prst="straightConnector1">
            <a:avLst/>
          </a:prstGeom>
          <a:noFill/>
          <a:ln w="28575" algn="ctr">
            <a:solidFill>
              <a:srgbClr val="0000FF"/>
            </a:solidFill>
            <a:round/>
            <a:headEnd/>
            <a:tailEnd type="arrow" w="med" len="med"/>
          </a:ln>
        </p:spPr>
      </p:cxnSp>
      <p:cxnSp>
        <p:nvCxnSpPr>
          <p:cNvPr id="25618" name="Straight Arrow Connector 35"/>
          <p:cNvCxnSpPr>
            <a:cxnSpLocks noChangeShapeType="1"/>
            <a:stCxn id="25603" idx="3"/>
            <a:endCxn id="25609" idx="1"/>
          </p:cNvCxnSpPr>
          <p:nvPr/>
        </p:nvCxnSpPr>
        <p:spPr bwMode="auto">
          <a:xfrm flipV="1">
            <a:off x="2832100" y="2544763"/>
            <a:ext cx="1039813" cy="11112"/>
          </a:xfrm>
          <a:prstGeom prst="straightConnector1">
            <a:avLst/>
          </a:prstGeom>
          <a:noFill/>
          <a:ln w="28575" algn="ctr">
            <a:solidFill>
              <a:srgbClr val="0000FF"/>
            </a:solidFill>
            <a:round/>
            <a:headEnd/>
            <a:tailEnd type="arrow" w="med" len="med"/>
          </a:ln>
        </p:spPr>
      </p:cxnSp>
      <p:cxnSp>
        <p:nvCxnSpPr>
          <p:cNvPr id="25619" name="Straight Arrow Connector 48"/>
          <p:cNvCxnSpPr>
            <a:cxnSpLocks noChangeShapeType="1"/>
            <a:stCxn id="25610" idx="3"/>
            <a:endCxn id="25607" idx="1"/>
          </p:cNvCxnSpPr>
          <p:nvPr/>
        </p:nvCxnSpPr>
        <p:spPr bwMode="auto">
          <a:xfrm>
            <a:off x="5081588" y="2697163"/>
            <a:ext cx="754062" cy="638175"/>
          </a:xfrm>
          <a:prstGeom prst="straightConnector1">
            <a:avLst/>
          </a:prstGeom>
          <a:noFill/>
          <a:ln w="28575" algn="ctr">
            <a:solidFill>
              <a:srgbClr val="0000FF"/>
            </a:solidFill>
            <a:round/>
            <a:headEnd/>
            <a:tailEnd type="arrow" w="med" len="med"/>
          </a:ln>
        </p:spPr>
      </p:cxnSp>
      <p:cxnSp>
        <p:nvCxnSpPr>
          <p:cNvPr id="25620" name="Straight Arrow Connector 51"/>
          <p:cNvCxnSpPr>
            <a:cxnSpLocks noChangeShapeType="1"/>
            <a:stCxn id="25603" idx="0"/>
          </p:cNvCxnSpPr>
          <p:nvPr/>
        </p:nvCxnSpPr>
        <p:spPr bwMode="auto">
          <a:xfrm flipV="1">
            <a:off x="2276475" y="1604963"/>
            <a:ext cx="525463" cy="614362"/>
          </a:xfrm>
          <a:prstGeom prst="straightConnector1">
            <a:avLst/>
          </a:prstGeom>
          <a:noFill/>
          <a:ln w="28575" algn="ctr">
            <a:solidFill>
              <a:srgbClr val="0000FF"/>
            </a:solidFill>
            <a:round/>
            <a:headEnd/>
            <a:tailEnd type="arrow" w="med" len="med"/>
          </a:ln>
        </p:spPr>
      </p:cxnSp>
      <p:cxnSp>
        <p:nvCxnSpPr>
          <p:cNvPr id="25621" name="Straight Connector 68"/>
          <p:cNvCxnSpPr>
            <a:cxnSpLocks noChangeShapeType="1"/>
          </p:cNvCxnSpPr>
          <p:nvPr/>
        </p:nvCxnSpPr>
        <p:spPr bwMode="auto">
          <a:xfrm>
            <a:off x="6983413" y="3454400"/>
            <a:ext cx="400050" cy="1588"/>
          </a:xfrm>
          <a:prstGeom prst="line">
            <a:avLst/>
          </a:prstGeom>
          <a:noFill/>
          <a:ln w="28575" algn="ctr">
            <a:solidFill>
              <a:srgbClr val="0000FF"/>
            </a:solidFill>
            <a:round/>
            <a:headEnd/>
            <a:tailEnd/>
          </a:ln>
        </p:spPr>
      </p:cxnSp>
      <p:cxnSp>
        <p:nvCxnSpPr>
          <p:cNvPr id="25622" name="Straight Connector 71"/>
          <p:cNvCxnSpPr>
            <a:cxnSpLocks noChangeShapeType="1"/>
            <a:stCxn id="25606" idx="2"/>
          </p:cNvCxnSpPr>
          <p:nvPr/>
        </p:nvCxnSpPr>
        <p:spPr bwMode="auto">
          <a:xfrm rot="16200000" flipH="1">
            <a:off x="4267200" y="4535488"/>
            <a:ext cx="600075" cy="0"/>
          </a:xfrm>
          <a:prstGeom prst="line">
            <a:avLst/>
          </a:prstGeom>
          <a:noFill/>
          <a:ln w="28575" algn="ctr">
            <a:solidFill>
              <a:srgbClr val="0000FF"/>
            </a:solidFill>
            <a:round/>
            <a:headEnd/>
            <a:tailEnd/>
          </a:ln>
        </p:spPr>
      </p:cxnSp>
      <p:sp>
        <p:nvSpPr>
          <p:cNvPr id="25623" name="Rectangle 75"/>
          <p:cNvSpPr>
            <a:spLocks noChangeArrowheads="1"/>
          </p:cNvSpPr>
          <p:nvPr/>
        </p:nvSpPr>
        <p:spPr bwMode="auto">
          <a:xfrm>
            <a:off x="1398588" y="1831975"/>
            <a:ext cx="5781675" cy="2711450"/>
          </a:xfrm>
          <a:prstGeom prst="rect">
            <a:avLst/>
          </a:prstGeom>
          <a:noFill/>
          <a:ln w="9525" algn="ctr">
            <a:solidFill>
              <a:srgbClr val="0000FF"/>
            </a:solidFill>
            <a:prstDash val="dash"/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eaLnBrk="0" hangingPunct="0"/>
            <a:endParaRPr lang="en-US" sz="120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25624" name="Rounded Rectangle 96"/>
          <p:cNvSpPr>
            <a:spLocks noChangeArrowheads="1"/>
          </p:cNvSpPr>
          <p:nvPr/>
        </p:nvSpPr>
        <p:spPr bwMode="auto">
          <a:xfrm>
            <a:off x="7567613" y="4543425"/>
            <a:ext cx="1012825" cy="644525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0000FF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LHC</a:t>
            </a:r>
          </a:p>
          <a:p>
            <a:pPr algn="ctr"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Logging</a:t>
            </a:r>
          </a:p>
        </p:txBody>
      </p:sp>
      <p:cxnSp>
        <p:nvCxnSpPr>
          <p:cNvPr id="25625" name="Straight Arrow Connector 97"/>
          <p:cNvCxnSpPr>
            <a:cxnSpLocks noChangeShapeType="1"/>
          </p:cNvCxnSpPr>
          <p:nvPr/>
        </p:nvCxnSpPr>
        <p:spPr bwMode="auto">
          <a:xfrm>
            <a:off x="6813550" y="3956050"/>
            <a:ext cx="754063" cy="638175"/>
          </a:xfrm>
          <a:prstGeom prst="straightConnector1">
            <a:avLst/>
          </a:prstGeom>
          <a:noFill/>
          <a:ln w="28575" algn="ctr">
            <a:solidFill>
              <a:srgbClr val="0000FF"/>
            </a:solidFill>
            <a:round/>
            <a:headEnd/>
            <a:tailEnd type="arrow" w="med" len="med"/>
          </a:ln>
        </p:spPr>
      </p:cxnSp>
      <p:sp>
        <p:nvSpPr>
          <p:cNvPr id="25626" name="TextBox 98"/>
          <p:cNvSpPr txBox="1">
            <a:spLocks noChangeArrowheads="1"/>
          </p:cNvSpPr>
          <p:nvPr/>
        </p:nvSpPr>
        <p:spPr bwMode="auto">
          <a:xfrm>
            <a:off x="5726113" y="1831975"/>
            <a:ext cx="1260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PMA server</a:t>
            </a:r>
          </a:p>
        </p:txBody>
      </p:sp>
      <p:sp>
        <p:nvSpPr>
          <p:cNvPr id="25627" name="TextBox 99"/>
          <p:cNvSpPr txBox="1">
            <a:spLocks noChangeArrowheads="1"/>
          </p:cNvSpPr>
          <p:nvPr/>
        </p:nvSpPr>
        <p:spPr bwMode="auto">
          <a:xfrm>
            <a:off x="2495550" y="6088063"/>
            <a:ext cx="1212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PM buffers</a:t>
            </a:r>
          </a:p>
        </p:txBody>
      </p:sp>
      <p:sp>
        <p:nvSpPr>
          <p:cNvPr id="25628" name="TextBox 100"/>
          <p:cNvSpPr txBox="1">
            <a:spLocks noChangeArrowheads="1"/>
          </p:cNvSpPr>
          <p:nvPr/>
        </p:nvSpPr>
        <p:spPr bwMode="auto">
          <a:xfrm>
            <a:off x="1616075" y="4594225"/>
            <a:ext cx="879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notifies</a:t>
            </a:r>
          </a:p>
        </p:txBody>
      </p:sp>
      <p:sp>
        <p:nvSpPr>
          <p:cNvPr id="25629" name="TextBox 101"/>
          <p:cNvSpPr txBox="1">
            <a:spLocks noChangeArrowheads="1"/>
          </p:cNvSpPr>
          <p:nvPr/>
        </p:nvSpPr>
        <p:spPr bwMode="auto">
          <a:xfrm>
            <a:off x="1425575" y="3028950"/>
            <a:ext cx="890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triggers</a:t>
            </a:r>
          </a:p>
        </p:txBody>
      </p:sp>
      <p:sp>
        <p:nvSpPr>
          <p:cNvPr id="25630" name="TextBox 102"/>
          <p:cNvSpPr txBox="1">
            <a:spLocks noChangeArrowheads="1"/>
          </p:cNvSpPr>
          <p:nvPr/>
        </p:nvSpPr>
        <p:spPr bwMode="auto">
          <a:xfrm>
            <a:off x="3194050" y="2200275"/>
            <a:ext cx="593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runs</a:t>
            </a:r>
          </a:p>
        </p:txBody>
      </p:sp>
      <p:sp>
        <p:nvSpPr>
          <p:cNvPr id="25631" name="TextBox 103"/>
          <p:cNvSpPr txBox="1">
            <a:spLocks noChangeArrowheads="1"/>
          </p:cNvSpPr>
          <p:nvPr/>
        </p:nvSpPr>
        <p:spPr bwMode="auto">
          <a:xfrm>
            <a:off x="5216525" y="2566988"/>
            <a:ext cx="596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uses</a:t>
            </a:r>
          </a:p>
        </p:txBody>
      </p:sp>
      <p:sp>
        <p:nvSpPr>
          <p:cNvPr id="25632" name="TextBox 104"/>
          <p:cNvSpPr txBox="1">
            <a:spLocks noChangeArrowheads="1"/>
          </p:cNvSpPr>
          <p:nvPr/>
        </p:nvSpPr>
        <p:spPr bwMode="auto">
          <a:xfrm>
            <a:off x="3857625" y="2981325"/>
            <a:ext cx="1428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reads   writes</a:t>
            </a:r>
          </a:p>
        </p:txBody>
      </p:sp>
      <p:cxnSp>
        <p:nvCxnSpPr>
          <p:cNvPr id="25633" name="Elbow Connector 54"/>
          <p:cNvCxnSpPr>
            <a:cxnSpLocks noChangeShapeType="1"/>
            <a:stCxn id="25608" idx="2"/>
            <a:endCxn id="25606" idx="1"/>
          </p:cNvCxnSpPr>
          <p:nvPr/>
        </p:nvCxnSpPr>
        <p:spPr bwMode="auto">
          <a:xfrm rot="16200000" flipH="1">
            <a:off x="2478881" y="2313782"/>
            <a:ext cx="2333625" cy="827088"/>
          </a:xfrm>
          <a:prstGeom prst="bentConnector2">
            <a:avLst/>
          </a:prstGeom>
          <a:noFill/>
          <a:ln w="28575" algn="ctr">
            <a:solidFill>
              <a:srgbClr val="0000FF"/>
            </a:solidFill>
            <a:round/>
            <a:headEnd/>
            <a:tailEnd type="arrow" w="med" len="med"/>
          </a:ln>
        </p:spPr>
      </p:cxnSp>
      <p:sp>
        <p:nvSpPr>
          <p:cNvPr id="25634" name="TextBox 105"/>
          <p:cNvSpPr txBox="1">
            <a:spLocks noChangeArrowheads="1"/>
          </p:cNvSpPr>
          <p:nvPr/>
        </p:nvSpPr>
        <p:spPr bwMode="auto">
          <a:xfrm>
            <a:off x="3014663" y="3841750"/>
            <a:ext cx="9604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browses</a:t>
            </a:r>
          </a:p>
        </p:txBody>
      </p:sp>
      <p:cxnSp>
        <p:nvCxnSpPr>
          <p:cNvPr id="25635" name="Elbow Connector 54"/>
          <p:cNvCxnSpPr>
            <a:cxnSpLocks noChangeShapeType="1"/>
            <a:stCxn id="25608" idx="1"/>
            <a:endCxn id="25603" idx="1"/>
          </p:cNvCxnSpPr>
          <p:nvPr/>
        </p:nvCxnSpPr>
        <p:spPr bwMode="auto">
          <a:xfrm rot="10800000" flipV="1">
            <a:off x="1711325" y="1231900"/>
            <a:ext cx="1012825" cy="1323975"/>
          </a:xfrm>
          <a:prstGeom prst="bentConnector3">
            <a:avLst>
              <a:gd name="adj1" fmla="val 156111"/>
            </a:avLst>
          </a:prstGeom>
          <a:noFill/>
          <a:ln w="28575" algn="ctr">
            <a:solidFill>
              <a:srgbClr val="0000FF"/>
            </a:solidFill>
            <a:round/>
            <a:headEnd/>
            <a:tailEnd type="arrow" w="med" len="med"/>
          </a:ln>
        </p:spPr>
      </p:cxnSp>
      <p:sp>
        <p:nvSpPr>
          <p:cNvPr id="25636" name="TextBox 110"/>
          <p:cNvSpPr txBox="1">
            <a:spLocks noChangeArrowheads="1"/>
          </p:cNvSpPr>
          <p:nvPr/>
        </p:nvSpPr>
        <p:spPr bwMode="auto">
          <a:xfrm>
            <a:off x="846138" y="2476500"/>
            <a:ext cx="890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solidFill>
                  <a:srgbClr val="062F67"/>
                </a:solidFill>
                <a:latin typeface="Calibri" pitchFamily="34" charset="0"/>
              </a:rPr>
              <a:t>triggers</a:t>
            </a:r>
          </a:p>
        </p:txBody>
      </p:sp>
      <p:cxnSp>
        <p:nvCxnSpPr>
          <p:cNvPr id="25637" name="Straight Arrow Connector 114"/>
          <p:cNvCxnSpPr>
            <a:cxnSpLocks noChangeShapeType="1"/>
            <a:stCxn id="25632" idx="0"/>
            <a:endCxn id="25606" idx="0"/>
          </p:cNvCxnSpPr>
          <p:nvPr/>
        </p:nvCxnSpPr>
        <p:spPr bwMode="auto">
          <a:xfrm flipH="1">
            <a:off x="4567238" y="2981325"/>
            <a:ext cx="4762" cy="571500"/>
          </a:xfrm>
          <a:prstGeom prst="straightConnector1">
            <a:avLst/>
          </a:prstGeom>
          <a:noFill/>
          <a:ln w="28575" algn="ctr">
            <a:solidFill>
              <a:srgbClr val="0000FF"/>
            </a:solidFill>
            <a:round/>
            <a:headEnd type="arrow" w="med" len="med"/>
            <a:tailEnd type="arrow" w="med" len="med"/>
          </a:ln>
        </p:spPr>
      </p:cxnSp>
      <p:sp>
        <p:nvSpPr>
          <p:cNvPr id="4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1D6B930A-C6B5-4F0B-A5E7-BFB4FCE4C704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12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7689" name="Picture 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8" y="911225"/>
            <a:ext cx="8229600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90" name="Rectangle 42"/>
          <p:cNvSpPr>
            <a:spLocks noChangeArrowheads="1"/>
          </p:cNvSpPr>
          <p:nvPr/>
        </p:nvSpPr>
        <p:spPr bwMode="auto">
          <a:xfrm>
            <a:off x="2495550" y="2317750"/>
            <a:ext cx="1325563" cy="346075"/>
          </a:xfrm>
          <a:prstGeom prst="rect">
            <a:avLst/>
          </a:prstGeom>
          <a:solidFill>
            <a:srgbClr val="CC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>
                <a:solidFill>
                  <a:schemeClr val="accent2"/>
                </a:solidFill>
                <a:latin typeface="Calibri" pitchFamily="34" charset="0"/>
              </a:rPr>
              <a:t>3500280 GeV</a:t>
            </a:r>
          </a:p>
        </p:txBody>
      </p:sp>
      <p:sp>
        <p:nvSpPr>
          <p:cNvPr id="27691" name="Rectangle 43"/>
          <p:cNvSpPr>
            <a:spLocks noChangeArrowheads="1"/>
          </p:cNvSpPr>
          <p:nvPr/>
        </p:nvSpPr>
        <p:spPr bwMode="auto">
          <a:xfrm>
            <a:off x="4508500" y="2235200"/>
            <a:ext cx="1524000" cy="346075"/>
          </a:xfrm>
          <a:prstGeom prst="rect">
            <a:avLst/>
          </a:prstGeom>
          <a:solidFill>
            <a:srgbClr val="CC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>
                <a:solidFill>
                  <a:schemeClr val="accent2"/>
                </a:solidFill>
                <a:latin typeface="Calibri" pitchFamily="34" charset="0"/>
              </a:rPr>
              <a:t>FMCM RD1 LR1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90" grpId="0" animBg="1"/>
      <p:bldP spid="2769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1175" y="1063625"/>
            <a:ext cx="7985125" cy="493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86360" tIns="43181" rIns="86360" bIns="43181"/>
          <a:lstStyle/>
          <a:p>
            <a:r>
              <a:rPr lang="en-US" smtClean="0"/>
              <a:t>Analysis of global events… </a:t>
            </a:r>
          </a:p>
        </p:txBody>
      </p:sp>
      <p:pic>
        <p:nvPicPr>
          <p:cNvPr id="38919" name="Picture 7" descr="http://wikis/download/attachments/41287993/BPM-Orbit_Traject.png?version=1&amp;modificationDate=12697851040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9300" y="3306763"/>
            <a:ext cx="3941763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" y="3594100"/>
            <a:ext cx="4291013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5" name="Picture 13" descr="http://wikis/download/attachments/41287993/BCT_FD_2.JPG?version=1&amp;modificationDate=12730730150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828675"/>
            <a:ext cx="4013200" cy="277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0" name="Picture 3" descr="http://wikis/download/attachments/41287993/BIC_ES.PNG?version=1&amp;modificationDate=126936756700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8500" y="788988"/>
            <a:ext cx="4089400" cy="285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635000" y="3116263"/>
            <a:ext cx="2284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>
                <a:solidFill>
                  <a:srgbClr val="062F67"/>
                </a:solidFill>
                <a:latin typeface="Trebuchet MS" pitchFamily="34" charset="0"/>
              </a:rPr>
              <a:t>Beam Intensities, Lifetime</a:t>
            </a: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1254125" y="5719763"/>
            <a:ext cx="1173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>
                <a:solidFill>
                  <a:srgbClr val="062F67"/>
                </a:solidFill>
                <a:latin typeface="Trebuchet MS" pitchFamily="34" charset="0"/>
              </a:rPr>
              <a:t>Beam Losses</a:t>
            </a: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5718175" y="1249363"/>
            <a:ext cx="1439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>
                <a:solidFill>
                  <a:srgbClr val="062F67"/>
                </a:solidFill>
                <a:latin typeface="Trebuchet MS" pitchFamily="34" charset="0"/>
              </a:rPr>
              <a:t>Event Sequence</a:t>
            </a: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5175250" y="4081463"/>
            <a:ext cx="1890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>
                <a:solidFill>
                  <a:srgbClr val="062F67"/>
                </a:solidFill>
                <a:latin typeface="Trebuchet MS" pitchFamily="34" charset="0"/>
              </a:rPr>
              <a:t>Beam position / orbit</a:t>
            </a:r>
          </a:p>
        </p:txBody>
      </p:sp>
      <p:sp>
        <p:nvSpPr>
          <p:cNvPr id="4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969F75D5-3260-47EF-BF42-65DBA02E36F8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13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Beam dump events after start of ramp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75961A-8F9A-4549-B9AE-3647157A253D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1106991" y="2279898"/>
          <a:ext cx="6985770" cy="3611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676" name="Rectangle 5"/>
          <p:cNvSpPr>
            <a:spLocks noChangeArrowheads="1"/>
          </p:cNvSpPr>
          <p:nvPr/>
        </p:nvSpPr>
        <p:spPr bwMode="auto">
          <a:xfrm>
            <a:off x="4914900" y="6229350"/>
            <a:ext cx="4116388" cy="314325"/>
          </a:xfrm>
          <a:prstGeom prst="rect">
            <a:avLst/>
          </a:prstGeom>
          <a:solidFill>
            <a:srgbClr val="99CC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3366FF"/>
                </a:solidFill>
                <a:latin typeface="Calibri" pitchFamily="34" charset="0"/>
              </a:rPr>
              <a:t>Original Data for following plots courtesy of R.Schmidt</a:t>
            </a:r>
          </a:p>
        </p:txBody>
      </p:sp>
      <p:sp>
        <p:nvSpPr>
          <p:cNvPr id="28677" name="Rectangle 3"/>
          <p:cNvSpPr>
            <a:spLocks noChangeArrowheads="1"/>
          </p:cNvSpPr>
          <p:nvPr/>
        </p:nvSpPr>
        <p:spPr bwMode="auto">
          <a:xfrm>
            <a:off x="701675" y="974725"/>
            <a:ext cx="8093075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In the following, some statistics and observations for the</a:t>
            </a:r>
            <a:r>
              <a:rPr lang="en-US">
                <a:solidFill>
                  <a:srgbClr val="3366FF"/>
                </a:solidFill>
                <a:latin typeface="Calibri" pitchFamily="34" charset="0"/>
              </a:rPr>
              <a:t> ~200 beam dumps which happened AFTER the start of the energy ramp is shown</a:t>
            </a:r>
          </a:p>
          <a:p>
            <a:endParaRPr lang="en-US">
              <a:solidFill>
                <a:srgbClr val="3366FF"/>
              </a:solidFill>
              <a:latin typeface="Calibri" pitchFamily="34" charset="0"/>
            </a:endParaRPr>
          </a:p>
          <a:p>
            <a:r>
              <a:rPr lang="en-US">
                <a:solidFill>
                  <a:srgbClr val="3366FF"/>
                </a:solidFill>
                <a:latin typeface="Calibri" pitchFamily="34" charset="0"/>
              </a:rPr>
              <a:t>Statistics are (largely) based on Post Mortem analysis archives and additional manual analysis of MPS experts</a:t>
            </a:r>
          </a:p>
          <a:p>
            <a:endParaRPr lang="en-US">
              <a:solidFill>
                <a:srgbClr val="3366FF"/>
              </a:solidFill>
              <a:latin typeface="Calibri" pitchFamily="34" charset="0"/>
            </a:endParaRPr>
          </a:p>
          <a:p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8678" name="Rectangle 7"/>
          <p:cNvSpPr>
            <a:spLocks noChangeArrowheads="1"/>
          </p:cNvSpPr>
          <p:nvPr/>
        </p:nvSpPr>
        <p:spPr bwMode="auto">
          <a:xfrm>
            <a:off x="4008438" y="4071938"/>
            <a:ext cx="1955800" cy="304800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8000"/>
                </a:solidFill>
                <a:latin typeface="Calibri" pitchFamily="34" charset="0"/>
              </a:rPr>
              <a:t>~ 40 dumps during ramp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Beam dump events by Category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7B1783-F9E3-4E0F-A3E2-74869802FCF1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29699" name="Chart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90575" y="2551113"/>
            <a:ext cx="6521450" cy="353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itle 1"/>
          <p:cNvSpPr>
            <a:spLocks/>
          </p:cNvSpPr>
          <p:nvPr/>
        </p:nvSpPr>
        <p:spPr bwMode="auto">
          <a:xfrm>
            <a:off x="915988" y="153988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/>
            <a:endParaRPr lang="en-US" sz="38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701" name="Rectangle 3"/>
          <p:cNvSpPr>
            <a:spLocks noChangeArrowheads="1"/>
          </p:cNvSpPr>
          <p:nvPr/>
        </p:nvSpPr>
        <p:spPr bwMode="auto">
          <a:xfrm>
            <a:off x="2566988" y="827088"/>
            <a:ext cx="6526212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More than </a:t>
            </a:r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75% of beam dumps without effects on the beam</a:t>
            </a:r>
          </a:p>
          <a:p>
            <a:pPr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Only </a:t>
            </a:r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small fraction of programmed (end of fill) dumps</a:t>
            </a: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 by operations</a:t>
            </a:r>
          </a:p>
          <a:p>
            <a:pPr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False beam dumps by MPS will decrease in longer term</a:t>
            </a: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 (initial HW problems in one sub-system)</a:t>
            </a:r>
          </a:p>
          <a:p>
            <a:pPr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		Additional (hardware and software) 			</a:t>
            </a:r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measures have been and will be added to further 		mitigate failure cases with effects on the beam</a:t>
            </a: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, e.g.</a:t>
            </a:r>
          </a:p>
          <a:p>
            <a:pPr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	 </a:t>
            </a:r>
            <a:endParaRPr lang="en-GB">
              <a:solidFill>
                <a:srgbClr val="062F67"/>
              </a:solidFill>
              <a:latin typeface="Calibri" pitchFamily="34" charset="0"/>
            </a:endParaRPr>
          </a:p>
          <a:p>
            <a:pPr eaLnBrk="0" hangingPunct="0"/>
            <a:endParaRPr lang="en-GB">
              <a:solidFill>
                <a:srgbClr val="062F67"/>
              </a:solidFill>
              <a:latin typeface="Calibri" pitchFamily="34" charset="0"/>
            </a:endParaRPr>
          </a:p>
          <a:p>
            <a:pPr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9702" name="Rectangle 9"/>
          <p:cNvSpPr>
            <a:spLocks noChangeArrowheads="1"/>
          </p:cNvSpPr>
          <p:nvPr/>
        </p:nvSpPr>
        <p:spPr bwMode="auto">
          <a:xfrm>
            <a:off x="4835525" y="3246438"/>
            <a:ext cx="414337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>
                <a:solidFill>
                  <a:srgbClr val="062F67"/>
                </a:solidFill>
                <a:latin typeface="Calibri" pitchFamily="34" charset="0"/>
              </a:rPr>
              <a:t> Fast Magnet Current Change Monitors for 	nc magnets</a:t>
            </a:r>
          </a:p>
          <a:p>
            <a:pPr>
              <a:buFontTx/>
              <a:buChar char="•"/>
            </a:pPr>
            <a:r>
              <a:rPr lang="en-US">
                <a:solidFill>
                  <a:srgbClr val="062F67"/>
                </a:solidFill>
                <a:latin typeface="Calibri" pitchFamily="34" charset="0"/>
              </a:rPr>
              <a:t> DIDT interlock for beam current	</a:t>
            </a:r>
          </a:p>
          <a:p>
            <a:pPr>
              <a:buFontTx/>
              <a:buChar char="•"/>
            </a:pPr>
            <a:r>
              <a:rPr lang="en-US">
                <a:solidFill>
                  <a:srgbClr val="062F67"/>
                </a:solidFill>
                <a:latin typeface="Calibri" pitchFamily="34" charset="0"/>
              </a:rPr>
              <a:t> Additional SIS checks on equipment settings, beam position, etc…</a:t>
            </a:r>
          </a:p>
          <a:p>
            <a:pPr>
              <a:buFontTx/>
              <a:buChar char="•"/>
            </a:pPr>
            <a:endParaRPr lang="en-US">
              <a:solidFill>
                <a:srgbClr val="062F67"/>
              </a:solidFill>
              <a:latin typeface="Calibri" pitchFamily="34" charset="0"/>
            </a:endParaRPr>
          </a:p>
          <a:p>
            <a:endParaRPr lang="en-US">
              <a:solidFill>
                <a:srgbClr val="062F67"/>
              </a:solidFill>
              <a:latin typeface="Calibri" pitchFamily="34" charset="0"/>
            </a:endParaRPr>
          </a:p>
          <a:p>
            <a:r>
              <a:rPr lang="en-US">
                <a:solidFill>
                  <a:srgbClr val="3366FF"/>
                </a:solidFill>
                <a:latin typeface="Calibri" pitchFamily="34" charset="0"/>
              </a:rPr>
              <a:t>Redundancy /protection of failures by 2 independent channels (for circulating beam) works very nicely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 (e.g. interlocks from magnet powering fast enough to avoid effects on beam,</a:t>
            </a:r>
          </a:p>
        </p:txBody>
      </p:sp>
      <p:sp>
        <p:nvSpPr>
          <p:cNvPr id="29703" name="Rectangle 10"/>
          <p:cNvSpPr>
            <a:spLocks noChangeArrowheads="1"/>
          </p:cNvSpPr>
          <p:nvPr/>
        </p:nvSpPr>
        <p:spPr bwMode="auto">
          <a:xfrm>
            <a:off x="3767138" y="5957888"/>
            <a:ext cx="5387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62F67"/>
                </a:solidFill>
                <a:latin typeface="Calibri" pitchFamily="34" charset="0"/>
              </a:rPr>
              <a:t>beam cleaning / BLM very well set so no quenches yet, etc…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7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97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9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97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Beam dumps NOT affecting the beam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6049EA-AED5-4EE2-B144-8455FAB7B3BE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30723" name="Chart 3"/>
          <p:cNvPicPr>
            <a:picLocks noChangeArrowheads="1"/>
          </p:cNvPicPr>
          <p:nvPr/>
        </p:nvPicPr>
        <p:blipFill>
          <a:blip r:embed="rId2"/>
          <a:srcRect b="7307"/>
          <a:stretch>
            <a:fillRect/>
          </a:stretch>
        </p:blipFill>
        <p:spPr bwMode="auto">
          <a:xfrm>
            <a:off x="1201738" y="1579563"/>
            <a:ext cx="6581775" cy="399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Rectangle 6"/>
          <p:cNvSpPr>
            <a:spLocks noChangeArrowheads="1"/>
          </p:cNvSpPr>
          <p:nvPr/>
        </p:nvSpPr>
        <p:spPr bwMode="auto">
          <a:xfrm>
            <a:off x="6856413" y="2760663"/>
            <a:ext cx="41433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62F67"/>
                </a:solidFill>
                <a:latin typeface="Calibri" pitchFamily="34" charset="0"/>
              </a:rPr>
              <a:t>Faulty power modules / </a:t>
            </a:r>
          </a:p>
          <a:p>
            <a:r>
              <a:rPr lang="en-US">
                <a:solidFill>
                  <a:srgbClr val="062F67"/>
                </a:solidFill>
                <a:latin typeface="Calibri" pitchFamily="34" charset="0"/>
              </a:rPr>
              <a:t>water cooling,…</a:t>
            </a:r>
          </a:p>
        </p:txBody>
      </p:sp>
      <p:sp>
        <p:nvSpPr>
          <p:cNvPr id="30725" name="Rectangle 7"/>
          <p:cNvSpPr>
            <a:spLocks noChangeArrowheads="1"/>
          </p:cNvSpPr>
          <p:nvPr/>
        </p:nvSpPr>
        <p:spPr bwMode="auto">
          <a:xfrm>
            <a:off x="6511925" y="4764088"/>
            <a:ext cx="26320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62F67"/>
                </a:solidFill>
                <a:latin typeface="Calibri" pitchFamily="34" charset="0"/>
              </a:rPr>
              <a:t>Mostly no real quenches, but EMI, too tight thresholds, di_dt/acceleration issues,…</a:t>
            </a:r>
          </a:p>
        </p:txBody>
      </p:sp>
      <p:sp>
        <p:nvSpPr>
          <p:cNvPr id="30726" name="Rectangle 8"/>
          <p:cNvSpPr>
            <a:spLocks noChangeArrowheads="1"/>
          </p:cNvSpPr>
          <p:nvPr/>
        </p:nvSpPr>
        <p:spPr bwMode="auto">
          <a:xfrm>
            <a:off x="1039813" y="4875213"/>
            <a:ext cx="26320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62F67"/>
                </a:solidFill>
                <a:latin typeface="Calibri" pitchFamily="34" charset="0"/>
              </a:rPr>
              <a:t>Thunderstorms….</a:t>
            </a:r>
          </a:p>
        </p:txBody>
      </p:sp>
      <p:sp>
        <p:nvSpPr>
          <p:cNvPr id="30727" name="Rectangle 9"/>
          <p:cNvSpPr>
            <a:spLocks noChangeArrowheads="1"/>
          </p:cNvSpPr>
          <p:nvPr/>
        </p:nvSpPr>
        <p:spPr bwMode="auto">
          <a:xfrm>
            <a:off x="0" y="3460750"/>
            <a:ext cx="1865313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62F67"/>
                </a:solidFill>
                <a:latin typeface="Calibri" pitchFamily="34" charset="0"/>
              </a:rPr>
              <a:t>Few losses of cold compressors, often instrumentation or transient signals </a:t>
            </a:r>
          </a:p>
        </p:txBody>
      </p:sp>
      <p:sp>
        <p:nvSpPr>
          <p:cNvPr id="30728" name="Rectangle 10"/>
          <p:cNvSpPr>
            <a:spLocks noChangeArrowheads="1"/>
          </p:cNvSpPr>
          <p:nvPr/>
        </p:nvSpPr>
        <p:spPr bwMode="auto">
          <a:xfrm>
            <a:off x="0" y="2497138"/>
            <a:ext cx="23129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62F67"/>
                </a:solidFill>
                <a:latin typeface="Calibri" pitchFamily="34" charset="0"/>
              </a:rPr>
              <a:t>Tuning to comply with sc circuit parameters / QPS</a:t>
            </a:r>
          </a:p>
        </p:txBody>
      </p:sp>
      <p:sp>
        <p:nvSpPr>
          <p:cNvPr id="30729" name="Rectangle 11"/>
          <p:cNvSpPr>
            <a:spLocks noChangeArrowheads="1"/>
          </p:cNvSpPr>
          <p:nvPr/>
        </p:nvSpPr>
        <p:spPr bwMode="auto">
          <a:xfrm>
            <a:off x="3830638" y="5575300"/>
            <a:ext cx="21145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62F67"/>
                </a:solidFill>
                <a:latin typeface="Calibri" pitchFamily="34" charset="0"/>
              </a:rPr>
              <a:t>Mostly during initial setup / adjustment</a:t>
            </a:r>
          </a:p>
        </p:txBody>
      </p:sp>
      <p:sp>
        <p:nvSpPr>
          <p:cNvPr id="30730" name="Rectangle 12"/>
          <p:cNvSpPr>
            <a:spLocks noChangeArrowheads="1"/>
          </p:cNvSpPr>
          <p:nvPr/>
        </p:nvSpPr>
        <p:spPr bwMode="auto">
          <a:xfrm>
            <a:off x="5470525" y="1711325"/>
            <a:ext cx="41433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62F67"/>
                </a:solidFill>
                <a:latin typeface="Calibri" pitchFamily="34" charset="0"/>
              </a:rPr>
              <a:t>Wrong settings, </a:t>
            </a:r>
          </a:p>
          <a:p>
            <a:r>
              <a:rPr lang="en-US">
                <a:solidFill>
                  <a:srgbClr val="062F67"/>
                </a:solidFill>
                <a:latin typeface="Calibri" pitchFamily="34" charset="0"/>
              </a:rPr>
              <a:t>sequencing of tasks,..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smtClean="0"/>
              <a:t>Beam dumps by interlocks affecting the beam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C0003F-EBE3-4491-9275-415952C9E0A5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31747" name="Chart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9413" y="936625"/>
            <a:ext cx="7058026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1200150" y="4857750"/>
            <a:ext cx="45720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7 fast beam loss events (UFOs? - see later on)</a:t>
            </a:r>
          </a:p>
          <a:p>
            <a:pPr algn="ctr"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Beam loss on resonance or during scraping</a:t>
            </a:r>
          </a:p>
          <a:p>
            <a:pPr algn="ctr"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Octupole studies</a:t>
            </a:r>
          </a:p>
          <a:p>
            <a:pPr algn="ctr"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Wire scanner</a:t>
            </a:r>
            <a:endParaRPr lang="en-US">
              <a:solidFill>
                <a:srgbClr val="3366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5395913" y="1524000"/>
            <a:ext cx="45720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BPMs in IR6 / TCDQ</a:t>
            </a:r>
          </a:p>
          <a:p>
            <a:pPr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Orbit feedback / corrector trips</a:t>
            </a:r>
          </a:p>
          <a:p>
            <a:pPr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endParaRPr lang="en-US">
              <a:solidFill>
                <a:srgbClr val="3366FF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saved us (who dumped the beam)?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B42E73-137E-48E7-8B87-8C0E7468FC9B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32771" name="Chart 3"/>
          <p:cNvPicPr>
            <a:picLocks noChangeArrowheads="1"/>
          </p:cNvPicPr>
          <p:nvPr/>
        </p:nvPicPr>
        <p:blipFill>
          <a:blip r:embed="rId2"/>
          <a:srcRect b="8287"/>
          <a:stretch>
            <a:fillRect/>
          </a:stretch>
        </p:blipFill>
        <p:spPr bwMode="auto">
          <a:xfrm>
            <a:off x="2095500" y="822325"/>
            <a:ext cx="8442325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Chart 4"/>
          <p:cNvGraphicFramePr/>
          <p:nvPr/>
        </p:nvGraphicFramePr>
        <p:xfrm>
          <a:off x="4615" y="2333878"/>
          <a:ext cx="3500998" cy="2321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2773" name="Rectangle 4"/>
          <p:cNvSpPr>
            <a:spLocks noChangeArrowheads="1"/>
          </p:cNvSpPr>
          <p:nvPr/>
        </p:nvSpPr>
        <p:spPr bwMode="auto">
          <a:xfrm>
            <a:off x="4203700" y="5373688"/>
            <a:ext cx="4572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So far ~ 6 months of operation</a:t>
            </a:r>
          </a:p>
          <a:p>
            <a:pPr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Dependability studies for MPS systems seem to be confirmed (or be better)</a:t>
            </a:r>
            <a:endParaRPr lang="en-US">
              <a:solidFill>
                <a:srgbClr val="3366FF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32774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25538" y="4456113"/>
            <a:ext cx="2911475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Line 127"/>
          <p:cNvSpPr>
            <a:spLocks noChangeShapeType="1"/>
          </p:cNvSpPr>
          <p:nvPr/>
        </p:nvSpPr>
        <p:spPr bwMode="auto">
          <a:xfrm>
            <a:off x="6553200" y="9906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 lIns="274320" rIns="274320"/>
          <a:lstStyle/>
          <a:p>
            <a:r>
              <a:rPr lang="en-US" sz="3400" smtClean="0"/>
              <a:t>Typical  LHC  Experiment  Protection  System</a:t>
            </a:r>
          </a:p>
        </p:txBody>
      </p:sp>
      <p:sp>
        <p:nvSpPr>
          <p:cNvPr id="33795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3124200"/>
            <a:ext cx="8305800" cy="3352800"/>
          </a:xfrm>
        </p:spPr>
        <p:txBody>
          <a:bodyPr/>
          <a:lstStyle/>
          <a:p>
            <a:r>
              <a:rPr lang="en-US" sz="1600" smtClean="0"/>
              <a:t>One Beam Condition Monitor (BCM) on each side of IP:</a:t>
            </a:r>
          </a:p>
          <a:p>
            <a:pPr lvl="1"/>
            <a:r>
              <a:rPr lang="de-CH" sz="1600" smtClean="0"/>
              <a:t>Stand-alone system</a:t>
            </a:r>
            <a:r>
              <a:rPr lang="en-US" sz="1600" smtClean="0"/>
              <a:t> using a few polycrystalline CVD diamond pads</a:t>
            </a:r>
          </a:p>
          <a:p>
            <a:pPr lvl="1"/>
            <a:r>
              <a:rPr lang="de-CH" sz="1600" smtClean="0"/>
              <a:t>Post-Mortem analysis capability</a:t>
            </a:r>
          </a:p>
          <a:p>
            <a:pPr lvl="1"/>
            <a:r>
              <a:rPr lang="de-CH" sz="1600" smtClean="0"/>
              <a:t>FPGA-based dump logic: </a:t>
            </a:r>
          </a:p>
          <a:p>
            <a:pPr lvl="2"/>
            <a:r>
              <a:rPr lang="de-CH" sz="1600" smtClean="0"/>
              <a:t>input: measured rates </a:t>
            </a:r>
          </a:p>
          <a:p>
            <a:pPr lvl="2"/>
            <a:r>
              <a:rPr lang="de-CH" sz="1600" smtClean="0"/>
              <a:t>output: </a:t>
            </a:r>
            <a:r>
              <a:rPr lang="de-CH" sz="1600" smtClean="0">
                <a:solidFill>
                  <a:srgbClr val="990000"/>
                </a:solidFill>
                <a:latin typeface="Courier"/>
              </a:rPr>
              <a:t>UserPermit</a:t>
            </a:r>
            <a:r>
              <a:rPr lang="de-CH" sz="1600" smtClean="0"/>
              <a:t> signal</a:t>
            </a:r>
            <a:endParaRPr lang="de-CH" sz="1600" smtClean="0">
              <a:latin typeface="Courier"/>
            </a:endParaRPr>
          </a:p>
          <a:p>
            <a:pPr lvl="1"/>
            <a:r>
              <a:rPr lang="de-CH" sz="1600" smtClean="0"/>
              <a:t>Unmaskable input to local BIC</a:t>
            </a:r>
          </a:p>
          <a:p>
            <a:pPr lvl="1"/>
            <a:r>
              <a:rPr lang="de-CH" sz="1600" smtClean="0"/>
              <a:t>On trigger, dump both beams</a:t>
            </a:r>
          </a:p>
          <a:p>
            <a:pPr lvl="1"/>
            <a:endParaRPr lang="de-CH" sz="1600" smtClean="0"/>
          </a:p>
          <a:p>
            <a:r>
              <a:rPr lang="de-CH" sz="1600" smtClean="0"/>
              <a:t>BCM protects against circulating beam failures, </a:t>
            </a:r>
            <a:r>
              <a:rPr lang="de-CH" sz="1600" smtClean="0">
                <a:solidFill>
                  <a:srgbClr val="990000"/>
                </a:solidFill>
              </a:rPr>
              <a:t>not against injection and extraction failures</a:t>
            </a:r>
            <a:r>
              <a:rPr lang="de-CH" sz="1600" smtClean="0"/>
              <a:t>, though it will be ON during injection (for fast feedback).</a:t>
            </a:r>
            <a:endParaRPr lang="en-US" sz="1600" smtClean="0"/>
          </a:p>
        </p:txBody>
      </p:sp>
      <p:grpSp>
        <p:nvGrpSpPr>
          <p:cNvPr id="33796" name="Group 72"/>
          <p:cNvGrpSpPr>
            <a:grpSpLocks/>
          </p:cNvGrpSpPr>
          <p:nvPr/>
        </p:nvGrpSpPr>
        <p:grpSpPr bwMode="auto">
          <a:xfrm>
            <a:off x="4191000" y="1816100"/>
            <a:ext cx="685800" cy="381000"/>
            <a:chOff x="432" y="1440"/>
            <a:chExt cx="432" cy="240"/>
          </a:xfrm>
        </p:grpSpPr>
        <p:sp>
          <p:nvSpPr>
            <p:cNvPr id="33840" name="Line 73"/>
            <p:cNvSpPr>
              <a:spLocks noChangeShapeType="1"/>
            </p:cNvSpPr>
            <p:nvPr/>
          </p:nvSpPr>
          <p:spPr bwMode="auto">
            <a:xfrm flipV="1">
              <a:off x="672" y="1440"/>
              <a:ext cx="96" cy="9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1" name="Line 74"/>
            <p:cNvSpPr>
              <a:spLocks noChangeShapeType="1"/>
            </p:cNvSpPr>
            <p:nvPr/>
          </p:nvSpPr>
          <p:spPr bwMode="auto">
            <a:xfrm flipV="1">
              <a:off x="672" y="1488"/>
              <a:ext cx="192" cy="4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2" name="Line 75"/>
            <p:cNvSpPr>
              <a:spLocks noChangeShapeType="1"/>
            </p:cNvSpPr>
            <p:nvPr/>
          </p:nvSpPr>
          <p:spPr bwMode="auto">
            <a:xfrm flipV="1">
              <a:off x="576" y="1536"/>
              <a:ext cx="96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3" name="Line 76"/>
            <p:cNvSpPr>
              <a:spLocks noChangeShapeType="1"/>
            </p:cNvSpPr>
            <p:nvPr/>
          </p:nvSpPr>
          <p:spPr bwMode="auto">
            <a:xfrm flipH="1" flipV="1">
              <a:off x="528" y="1488"/>
              <a:ext cx="144" cy="4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4" name="Line 77"/>
            <p:cNvSpPr>
              <a:spLocks noChangeShapeType="1"/>
            </p:cNvSpPr>
            <p:nvPr/>
          </p:nvSpPr>
          <p:spPr bwMode="auto">
            <a:xfrm flipV="1">
              <a:off x="432" y="1536"/>
              <a:ext cx="240" cy="4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5" name="Line 78"/>
            <p:cNvSpPr>
              <a:spLocks noChangeShapeType="1"/>
            </p:cNvSpPr>
            <p:nvPr/>
          </p:nvSpPr>
          <p:spPr bwMode="auto">
            <a:xfrm>
              <a:off x="672" y="1536"/>
              <a:ext cx="96" cy="9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797" name="Group 136"/>
          <p:cNvGrpSpPr>
            <a:grpSpLocks/>
          </p:cNvGrpSpPr>
          <p:nvPr/>
        </p:nvGrpSpPr>
        <p:grpSpPr bwMode="auto">
          <a:xfrm>
            <a:off x="762000" y="1282700"/>
            <a:ext cx="3810000" cy="1460500"/>
            <a:chOff x="480" y="808"/>
            <a:chExt cx="2400" cy="920"/>
          </a:xfrm>
        </p:grpSpPr>
        <p:sp>
          <p:nvSpPr>
            <p:cNvPr id="33831" name="Oval 102"/>
            <p:cNvSpPr>
              <a:spLocks noChangeArrowheads="1"/>
            </p:cNvSpPr>
            <p:nvPr/>
          </p:nvSpPr>
          <p:spPr bwMode="auto">
            <a:xfrm>
              <a:off x="1488" y="1000"/>
              <a:ext cx="288" cy="52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33832" name="Freeform 103"/>
            <p:cNvSpPr>
              <a:spLocks/>
            </p:cNvSpPr>
            <p:nvPr/>
          </p:nvSpPr>
          <p:spPr bwMode="auto">
            <a:xfrm>
              <a:off x="1536" y="808"/>
              <a:ext cx="144" cy="200"/>
            </a:xfrm>
            <a:custGeom>
              <a:avLst/>
              <a:gdLst>
                <a:gd name="T0" fmla="*/ 48 w 144"/>
                <a:gd name="T1" fmla="*/ 200 h 200"/>
                <a:gd name="T2" fmla="*/ 0 w 144"/>
                <a:gd name="T3" fmla="*/ 40 h 200"/>
                <a:gd name="T4" fmla="*/ 144 w 144"/>
                <a:gd name="T5" fmla="*/ 0 h 200"/>
                <a:gd name="T6" fmla="*/ 96 w 144"/>
                <a:gd name="T7" fmla="*/ 192 h 200"/>
                <a:gd name="T8" fmla="*/ 48 w 144"/>
                <a:gd name="T9" fmla="*/ 200 h 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4"/>
                <a:gd name="T16" fmla="*/ 0 h 200"/>
                <a:gd name="T17" fmla="*/ 144 w 144"/>
                <a:gd name="T18" fmla="*/ 200 h 2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4" h="200">
                  <a:moveTo>
                    <a:pt x="48" y="200"/>
                  </a:moveTo>
                  <a:cubicBezTo>
                    <a:pt x="26" y="156"/>
                    <a:pt x="0" y="89"/>
                    <a:pt x="0" y="40"/>
                  </a:cubicBezTo>
                  <a:lnTo>
                    <a:pt x="144" y="0"/>
                  </a:lnTo>
                  <a:lnTo>
                    <a:pt x="96" y="192"/>
                  </a:lnTo>
                  <a:lnTo>
                    <a:pt x="48" y="2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3" name="Freeform 104"/>
            <p:cNvSpPr>
              <a:spLocks/>
            </p:cNvSpPr>
            <p:nvPr/>
          </p:nvSpPr>
          <p:spPr bwMode="auto">
            <a:xfrm flipH="1" flipV="1">
              <a:off x="1584" y="1528"/>
              <a:ext cx="144" cy="200"/>
            </a:xfrm>
            <a:custGeom>
              <a:avLst/>
              <a:gdLst>
                <a:gd name="T0" fmla="*/ 48 w 144"/>
                <a:gd name="T1" fmla="*/ 200 h 200"/>
                <a:gd name="T2" fmla="*/ 0 w 144"/>
                <a:gd name="T3" fmla="*/ 40 h 200"/>
                <a:gd name="T4" fmla="*/ 144 w 144"/>
                <a:gd name="T5" fmla="*/ 0 h 200"/>
                <a:gd name="T6" fmla="*/ 96 w 144"/>
                <a:gd name="T7" fmla="*/ 192 h 200"/>
                <a:gd name="T8" fmla="*/ 48 w 144"/>
                <a:gd name="T9" fmla="*/ 200 h 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4"/>
                <a:gd name="T16" fmla="*/ 0 h 200"/>
                <a:gd name="T17" fmla="*/ 144 w 144"/>
                <a:gd name="T18" fmla="*/ 200 h 2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4" h="200">
                  <a:moveTo>
                    <a:pt x="48" y="200"/>
                  </a:moveTo>
                  <a:cubicBezTo>
                    <a:pt x="26" y="156"/>
                    <a:pt x="0" y="89"/>
                    <a:pt x="0" y="40"/>
                  </a:cubicBezTo>
                  <a:lnTo>
                    <a:pt x="144" y="0"/>
                  </a:lnTo>
                  <a:lnTo>
                    <a:pt x="96" y="192"/>
                  </a:lnTo>
                  <a:lnTo>
                    <a:pt x="48" y="2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4" name="Freeform 105"/>
            <p:cNvSpPr>
              <a:spLocks/>
            </p:cNvSpPr>
            <p:nvPr/>
          </p:nvSpPr>
          <p:spPr bwMode="auto">
            <a:xfrm rot="15000000" flipV="1">
              <a:off x="1780" y="1140"/>
              <a:ext cx="144" cy="152"/>
            </a:xfrm>
            <a:custGeom>
              <a:avLst/>
              <a:gdLst>
                <a:gd name="T0" fmla="*/ 48 w 144"/>
                <a:gd name="T1" fmla="*/ 2 h 200"/>
                <a:gd name="T2" fmla="*/ 0 w 144"/>
                <a:gd name="T3" fmla="*/ 2 h 200"/>
                <a:gd name="T4" fmla="*/ 144 w 144"/>
                <a:gd name="T5" fmla="*/ 0 h 200"/>
                <a:gd name="T6" fmla="*/ 96 w 144"/>
                <a:gd name="T7" fmla="*/ 2 h 200"/>
                <a:gd name="T8" fmla="*/ 48 w 144"/>
                <a:gd name="T9" fmla="*/ 2 h 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4"/>
                <a:gd name="T16" fmla="*/ 0 h 200"/>
                <a:gd name="T17" fmla="*/ 144 w 144"/>
                <a:gd name="T18" fmla="*/ 200 h 2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4" h="200">
                  <a:moveTo>
                    <a:pt x="48" y="200"/>
                  </a:moveTo>
                  <a:cubicBezTo>
                    <a:pt x="26" y="156"/>
                    <a:pt x="0" y="89"/>
                    <a:pt x="0" y="40"/>
                  </a:cubicBezTo>
                  <a:lnTo>
                    <a:pt x="144" y="0"/>
                  </a:lnTo>
                  <a:lnTo>
                    <a:pt x="96" y="192"/>
                  </a:lnTo>
                  <a:lnTo>
                    <a:pt x="48" y="2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5" name="Freeform 106"/>
            <p:cNvSpPr>
              <a:spLocks/>
            </p:cNvSpPr>
            <p:nvPr/>
          </p:nvSpPr>
          <p:spPr bwMode="auto">
            <a:xfrm rot="15000000" flipH="1">
              <a:off x="1348" y="1332"/>
              <a:ext cx="144" cy="152"/>
            </a:xfrm>
            <a:custGeom>
              <a:avLst/>
              <a:gdLst>
                <a:gd name="T0" fmla="*/ 48 w 144"/>
                <a:gd name="T1" fmla="*/ 2 h 200"/>
                <a:gd name="T2" fmla="*/ 0 w 144"/>
                <a:gd name="T3" fmla="*/ 2 h 200"/>
                <a:gd name="T4" fmla="*/ 144 w 144"/>
                <a:gd name="T5" fmla="*/ 0 h 200"/>
                <a:gd name="T6" fmla="*/ 96 w 144"/>
                <a:gd name="T7" fmla="*/ 2 h 200"/>
                <a:gd name="T8" fmla="*/ 48 w 144"/>
                <a:gd name="T9" fmla="*/ 2 h 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4"/>
                <a:gd name="T16" fmla="*/ 0 h 200"/>
                <a:gd name="T17" fmla="*/ 144 w 144"/>
                <a:gd name="T18" fmla="*/ 200 h 2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4" h="200">
                  <a:moveTo>
                    <a:pt x="48" y="200"/>
                  </a:moveTo>
                  <a:cubicBezTo>
                    <a:pt x="26" y="156"/>
                    <a:pt x="0" y="89"/>
                    <a:pt x="0" y="40"/>
                  </a:cubicBezTo>
                  <a:lnTo>
                    <a:pt x="144" y="0"/>
                  </a:lnTo>
                  <a:lnTo>
                    <a:pt x="96" y="192"/>
                  </a:lnTo>
                  <a:lnTo>
                    <a:pt x="48" y="2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6" name="Line 107"/>
            <p:cNvSpPr>
              <a:spLocks noChangeShapeType="1"/>
            </p:cNvSpPr>
            <p:nvPr/>
          </p:nvSpPr>
          <p:spPr bwMode="auto">
            <a:xfrm>
              <a:off x="672" y="1240"/>
              <a:ext cx="144" cy="0"/>
            </a:xfrm>
            <a:prstGeom prst="line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7" name="Line 108"/>
            <p:cNvSpPr>
              <a:spLocks noChangeShapeType="1"/>
            </p:cNvSpPr>
            <p:nvPr/>
          </p:nvSpPr>
          <p:spPr bwMode="auto">
            <a:xfrm>
              <a:off x="1584" y="1240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8" name="Line 109"/>
            <p:cNvSpPr>
              <a:spLocks noChangeShapeType="1"/>
            </p:cNvSpPr>
            <p:nvPr/>
          </p:nvSpPr>
          <p:spPr bwMode="auto">
            <a:xfrm>
              <a:off x="1680" y="1240"/>
              <a:ext cx="480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9" name="Line 110"/>
            <p:cNvSpPr>
              <a:spLocks noChangeShapeType="1"/>
            </p:cNvSpPr>
            <p:nvPr/>
          </p:nvSpPr>
          <p:spPr bwMode="auto">
            <a:xfrm>
              <a:off x="480" y="1240"/>
              <a:ext cx="2400" cy="0"/>
            </a:xfrm>
            <a:prstGeom prst="line">
              <a:avLst/>
            </a:prstGeom>
            <a:noFill/>
            <a:ln w="9525">
              <a:solidFill>
                <a:srgbClr val="00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798" name="Group 137"/>
          <p:cNvGrpSpPr>
            <a:grpSpLocks/>
          </p:cNvGrpSpPr>
          <p:nvPr/>
        </p:nvGrpSpPr>
        <p:grpSpPr bwMode="auto">
          <a:xfrm>
            <a:off x="4572000" y="1193800"/>
            <a:ext cx="3810000" cy="1460500"/>
            <a:chOff x="2880" y="752"/>
            <a:chExt cx="2400" cy="920"/>
          </a:xfrm>
        </p:grpSpPr>
        <p:sp>
          <p:nvSpPr>
            <p:cNvPr id="33822" name="Oval 112"/>
            <p:cNvSpPr>
              <a:spLocks noChangeArrowheads="1"/>
            </p:cNvSpPr>
            <p:nvPr/>
          </p:nvSpPr>
          <p:spPr bwMode="auto">
            <a:xfrm rot="10800000">
              <a:off x="3984" y="952"/>
              <a:ext cx="288" cy="52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33823" name="Freeform 113"/>
            <p:cNvSpPr>
              <a:spLocks/>
            </p:cNvSpPr>
            <p:nvPr/>
          </p:nvSpPr>
          <p:spPr bwMode="auto">
            <a:xfrm rot="10800000">
              <a:off x="4080" y="1472"/>
              <a:ext cx="144" cy="200"/>
            </a:xfrm>
            <a:custGeom>
              <a:avLst/>
              <a:gdLst>
                <a:gd name="T0" fmla="*/ 48 w 144"/>
                <a:gd name="T1" fmla="*/ 200 h 200"/>
                <a:gd name="T2" fmla="*/ 0 w 144"/>
                <a:gd name="T3" fmla="*/ 40 h 200"/>
                <a:gd name="T4" fmla="*/ 144 w 144"/>
                <a:gd name="T5" fmla="*/ 0 h 200"/>
                <a:gd name="T6" fmla="*/ 96 w 144"/>
                <a:gd name="T7" fmla="*/ 192 h 200"/>
                <a:gd name="T8" fmla="*/ 48 w 144"/>
                <a:gd name="T9" fmla="*/ 200 h 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4"/>
                <a:gd name="T16" fmla="*/ 0 h 200"/>
                <a:gd name="T17" fmla="*/ 144 w 144"/>
                <a:gd name="T18" fmla="*/ 200 h 2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4" h="200">
                  <a:moveTo>
                    <a:pt x="48" y="200"/>
                  </a:moveTo>
                  <a:cubicBezTo>
                    <a:pt x="26" y="156"/>
                    <a:pt x="0" y="89"/>
                    <a:pt x="0" y="40"/>
                  </a:cubicBezTo>
                  <a:lnTo>
                    <a:pt x="144" y="0"/>
                  </a:lnTo>
                  <a:lnTo>
                    <a:pt x="96" y="192"/>
                  </a:lnTo>
                  <a:lnTo>
                    <a:pt x="48" y="2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24" name="Freeform 114"/>
            <p:cNvSpPr>
              <a:spLocks/>
            </p:cNvSpPr>
            <p:nvPr/>
          </p:nvSpPr>
          <p:spPr bwMode="auto">
            <a:xfrm rot="10800000" flipH="1" flipV="1">
              <a:off x="4032" y="752"/>
              <a:ext cx="144" cy="200"/>
            </a:xfrm>
            <a:custGeom>
              <a:avLst/>
              <a:gdLst>
                <a:gd name="T0" fmla="*/ 48 w 144"/>
                <a:gd name="T1" fmla="*/ 200 h 200"/>
                <a:gd name="T2" fmla="*/ 0 w 144"/>
                <a:gd name="T3" fmla="*/ 40 h 200"/>
                <a:gd name="T4" fmla="*/ 144 w 144"/>
                <a:gd name="T5" fmla="*/ 0 h 200"/>
                <a:gd name="T6" fmla="*/ 96 w 144"/>
                <a:gd name="T7" fmla="*/ 192 h 200"/>
                <a:gd name="T8" fmla="*/ 48 w 144"/>
                <a:gd name="T9" fmla="*/ 200 h 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4"/>
                <a:gd name="T16" fmla="*/ 0 h 200"/>
                <a:gd name="T17" fmla="*/ 144 w 144"/>
                <a:gd name="T18" fmla="*/ 200 h 2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4" h="200">
                  <a:moveTo>
                    <a:pt x="48" y="200"/>
                  </a:moveTo>
                  <a:cubicBezTo>
                    <a:pt x="26" y="156"/>
                    <a:pt x="0" y="89"/>
                    <a:pt x="0" y="40"/>
                  </a:cubicBezTo>
                  <a:lnTo>
                    <a:pt x="144" y="0"/>
                  </a:lnTo>
                  <a:lnTo>
                    <a:pt x="96" y="192"/>
                  </a:lnTo>
                  <a:lnTo>
                    <a:pt x="48" y="2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25" name="Freeform 116"/>
            <p:cNvSpPr>
              <a:spLocks/>
            </p:cNvSpPr>
            <p:nvPr/>
          </p:nvSpPr>
          <p:spPr bwMode="auto">
            <a:xfrm rot="4200000" flipH="1">
              <a:off x="4268" y="996"/>
              <a:ext cx="144" cy="152"/>
            </a:xfrm>
            <a:custGeom>
              <a:avLst/>
              <a:gdLst>
                <a:gd name="T0" fmla="*/ 48 w 144"/>
                <a:gd name="T1" fmla="*/ 2 h 200"/>
                <a:gd name="T2" fmla="*/ 0 w 144"/>
                <a:gd name="T3" fmla="*/ 2 h 200"/>
                <a:gd name="T4" fmla="*/ 144 w 144"/>
                <a:gd name="T5" fmla="*/ 0 h 200"/>
                <a:gd name="T6" fmla="*/ 96 w 144"/>
                <a:gd name="T7" fmla="*/ 2 h 200"/>
                <a:gd name="T8" fmla="*/ 48 w 144"/>
                <a:gd name="T9" fmla="*/ 2 h 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4"/>
                <a:gd name="T16" fmla="*/ 0 h 200"/>
                <a:gd name="T17" fmla="*/ 144 w 144"/>
                <a:gd name="T18" fmla="*/ 200 h 2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4" h="200">
                  <a:moveTo>
                    <a:pt x="48" y="200"/>
                  </a:moveTo>
                  <a:cubicBezTo>
                    <a:pt x="26" y="156"/>
                    <a:pt x="0" y="89"/>
                    <a:pt x="0" y="40"/>
                  </a:cubicBezTo>
                  <a:lnTo>
                    <a:pt x="144" y="0"/>
                  </a:lnTo>
                  <a:lnTo>
                    <a:pt x="96" y="192"/>
                  </a:lnTo>
                  <a:lnTo>
                    <a:pt x="48" y="2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26" name="Line 117"/>
            <p:cNvSpPr>
              <a:spLocks noChangeShapeType="1"/>
            </p:cNvSpPr>
            <p:nvPr/>
          </p:nvSpPr>
          <p:spPr bwMode="auto">
            <a:xfrm rot="10800000">
              <a:off x="4944" y="1240"/>
              <a:ext cx="144" cy="0"/>
            </a:xfrm>
            <a:prstGeom prst="line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27" name="Line 118"/>
            <p:cNvSpPr>
              <a:spLocks noChangeShapeType="1"/>
            </p:cNvSpPr>
            <p:nvPr/>
          </p:nvSpPr>
          <p:spPr bwMode="auto">
            <a:xfrm rot="10800000">
              <a:off x="3455" y="1240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28" name="Line 119"/>
            <p:cNvSpPr>
              <a:spLocks noChangeShapeType="1"/>
            </p:cNvSpPr>
            <p:nvPr/>
          </p:nvSpPr>
          <p:spPr bwMode="auto">
            <a:xfrm rot="10800000">
              <a:off x="4128" y="1240"/>
              <a:ext cx="480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29" name="Line 120"/>
            <p:cNvSpPr>
              <a:spLocks noChangeShapeType="1"/>
            </p:cNvSpPr>
            <p:nvPr/>
          </p:nvSpPr>
          <p:spPr bwMode="auto">
            <a:xfrm rot="10800000">
              <a:off x="2880" y="1240"/>
              <a:ext cx="2400" cy="0"/>
            </a:xfrm>
            <a:prstGeom prst="line">
              <a:avLst/>
            </a:prstGeom>
            <a:noFill/>
            <a:ln w="9525">
              <a:solidFill>
                <a:srgbClr val="00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0" name="Freeform 115"/>
            <p:cNvSpPr>
              <a:spLocks/>
            </p:cNvSpPr>
            <p:nvPr/>
          </p:nvSpPr>
          <p:spPr bwMode="auto">
            <a:xfrm rot="4200000" flipV="1">
              <a:off x="3835" y="1188"/>
              <a:ext cx="144" cy="152"/>
            </a:xfrm>
            <a:custGeom>
              <a:avLst/>
              <a:gdLst>
                <a:gd name="T0" fmla="*/ 48 w 144"/>
                <a:gd name="T1" fmla="*/ 2 h 200"/>
                <a:gd name="T2" fmla="*/ 0 w 144"/>
                <a:gd name="T3" fmla="*/ 2 h 200"/>
                <a:gd name="T4" fmla="*/ 144 w 144"/>
                <a:gd name="T5" fmla="*/ 0 h 200"/>
                <a:gd name="T6" fmla="*/ 96 w 144"/>
                <a:gd name="T7" fmla="*/ 2 h 200"/>
                <a:gd name="T8" fmla="*/ 48 w 144"/>
                <a:gd name="T9" fmla="*/ 2 h 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4"/>
                <a:gd name="T16" fmla="*/ 0 h 200"/>
                <a:gd name="T17" fmla="*/ 144 w 144"/>
                <a:gd name="T18" fmla="*/ 200 h 2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4" h="200">
                  <a:moveTo>
                    <a:pt x="48" y="200"/>
                  </a:moveTo>
                  <a:cubicBezTo>
                    <a:pt x="26" y="156"/>
                    <a:pt x="0" y="89"/>
                    <a:pt x="0" y="40"/>
                  </a:cubicBezTo>
                  <a:lnTo>
                    <a:pt x="144" y="0"/>
                  </a:lnTo>
                  <a:lnTo>
                    <a:pt x="96" y="192"/>
                  </a:lnTo>
                  <a:lnTo>
                    <a:pt x="48" y="2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799" name="Line 122"/>
          <p:cNvSpPr>
            <a:spLocks noChangeShapeType="1"/>
          </p:cNvSpPr>
          <p:nvPr/>
        </p:nvSpPr>
        <p:spPr bwMode="auto">
          <a:xfrm>
            <a:off x="4572000" y="11430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800" name="Text Box 123"/>
          <p:cNvSpPr txBox="1">
            <a:spLocks noChangeArrowheads="1"/>
          </p:cNvSpPr>
          <p:nvPr/>
        </p:nvSpPr>
        <p:spPr bwMode="auto">
          <a:xfrm>
            <a:off x="4860925" y="1131888"/>
            <a:ext cx="1146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33CC"/>
                </a:solidFill>
              </a:rPr>
              <a:t>2 to 19 m</a:t>
            </a:r>
          </a:p>
        </p:txBody>
      </p:sp>
      <p:sp>
        <p:nvSpPr>
          <p:cNvPr id="33801" name="Line 124"/>
          <p:cNvSpPr>
            <a:spLocks noChangeShapeType="1"/>
          </p:cNvSpPr>
          <p:nvPr/>
        </p:nvSpPr>
        <p:spPr bwMode="auto">
          <a:xfrm flipH="1">
            <a:off x="7467600" y="1557338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802" name="Text Box 125"/>
          <p:cNvSpPr txBox="1">
            <a:spLocks noChangeArrowheads="1"/>
          </p:cNvSpPr>
          <p:nvPr/>
        </p:nvSpPr>
        <p:spPr bwMode="auto">
          <a:xfrm>
            <a:off x="7543800" y="1371600"/>
            <a:ext cx="1098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33CC"/>
                </a:solidFill>
              </a:rPr>
              <a:t>a few cm</a:t>
            </a:r>
          </a:p>
        </p:txBody>
      </p:sp>
      <p:sp>
        <p:nvSpPr>
          <p:cNvPr id="33803" name="Line 126"/>
          <p:cNvSpPr>
            <a:spLocks noChangeShapeType="1"/>
          </p:cNvSpPr>
          <p:nvPr/>
        </p:nvSpPr>
        <p:spPr bwMode="auto">
          <a:xfrm>
            <a:off x="4572000" y="9906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4" name="AutoShape 128"/>
          <p:cNvSpPr>
            <a:spLocks noChangeArrowheads="1"/>
          </p:cNvSpPr>
          <p:nvPr/>
        </p:nvSpPr>
        <p:spPr bwMode="auto">
          <a:xfrm>
            <a:off x="7924800" y="2514600"/>
            <a:ext cx="228600" cy="1524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5" name="Text Box 129"/>
          <p:cNvSpPr txBox="1">
            <a:spLocks noChangeArrowheads="1"/>
          </p:cNvSpPr>
          <p:nvPr/>
        </p:nvSpPr>
        <p:spPr bwMode="auto">
          <a:xfrm>
            <a:off x="7391400" y="2438400"/>
            <a:ext cx="16002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0033CC"/>
                </a:solidFill>
              </a:rPr>
              <a:t>CVD</a:t>
            </a:r>
          </a:p>
          <a:p>
            <a:r>
              <a:rPr lang="en-US" sz="1400">
                <a:solidFill>
                  <a:srgbClr val="0033CC"/>
                </a:solidFill>
              </a:rPr>
              <a:t>1 cm</a:t>
            </a:r>
            <a:r>
              <a:rPr lang="en-US" sz="1400" baseline="30000">
                <a:solidFill>
                  <a:srgbClr val="0033CC"/>
                </a:solidFill>
              </a:rPr>
              <a:t>2</a:t>
            </a:r>
          </a:p>
          <a:p>
            <a:r>
              <a:rPr lang="en-US" sz="1400">
                <a:solidFill>
                  <a:srgbClr val="0033CC"/>
                </a:solidFill>
              </a:rPr>
              <a:t>0.3-0.5 mm thick</a:t>
            </a:r>
          </a:p>
        </p:txBody>
      </p:sp>
      <p:sp>
        <p:nvSpPr>
          <p:cNvPr id="33806" name="Line 134"/>
          <p:cNvSpPr>
            <a:spLocks noChangeShapeType="1"/>
          </p:cNvSpPr>
          <p:nvPr/>
        </p:nvSpPr>
        <p:spPr bwMode="auto">
          <a:xfrm flipV="1">
            <a:off x="4038600" y="2590800"/>
            <a:ext cx="17526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807" name="Line 135"/>
          <p:cNvSpPr>
            <a:spLocks noChangeShapeType="1"/>
          </p:cNvSpPr>
          <p:nvPr/>
        </p:nvSpPr>
        <p:spPr bwMode="auto">
          <a:xfrm flipH="1" flipV="1">
            <a:off x="2895600" y="2514600"/>
            <a:ext cx="11430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33808" name="Group 157"/>
          <p:cNvGrpSpPr>
            <a:grpSpLocks/>
          </p:cNvGrpSpPr>
          <p:nvPr/>
        </p:nvGrpSpPr>
        <p:grpSpPr bwMode="auto">
          <a:xfrm>
            <a:off x="4546600" y="3733800"/>
            <a:ext cx="4445000" cy="1905000"/>
            <a:chOff x="2832" y="2544"/>
            <a:chExt cx="2800" cy="1200"/>
          </a:xfrm>
        </p:grpSpPr>
        <p:pic>
          <p:nvPicPr>
            <p:cNvPr id="33813" name="Picture 139" descr="BIS-CM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188" y="2544"/>
              <a:ext cx="2444" cy="1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14" name="Picture 140" descr="Mov_Dev-CM"/>
            <p:cNvPicPr>
              <a:picLocks noChangeAspect="1" noChangeArrowheads="1"/>
            </p:cNvPicPr>
            <p:nvPr/>
          </p:nvPicPr>
          <p:blipFill>
            <a:blip r:embed="rId3"/>
            <a:srcRect t="18478" r="3796" b="40720"/>
            <a:stretch>
              <a:fillRect/>
            </a:stretch>
          </p:blipFill>
          <p:spPr bwMode="auto">
            <a:xfrm>
              <a:off x="2832" y="3277"/>
              <a:ext cx="1812" cy="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15" name="Rectangle 141"/>
            <p:cNvSpPr>
              <a:spLocks noChangeArrowheads="1"/>
            </p:cNvSpPr>
            <p:nvPr/>
          </p:nvSpPr>
          <p:spPr bwMode="auto">
            <a:xfrm>
              <a:off x="3216" y="2544"/>
              <a:ext cx="1431" cy="39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/>
            </a:p>
          </p:txBody>
        </p:sp>
        <p:pic>
          <p:nvPicPr>
            <p:cNvPr id="33816" name="Picture 142" descr="Mov_Dev-CM"/>
            <p:cNvPicPr>
              <a:picLocks noChangeAspect="1" noChangeArrowheads="1"/>
            </p:cNvPicPr>
            <p:nvPr/>
          </p:nvPicPr>
          <p:blipFill>
            <a:blip r:embed="rId3"/>
            <a:srcRect l="51912" t="18478" r="3796" b="40720"/>
            <a:stretch>
              <a:fillRect/>
            </a:stretch>
          </p:blipFill>
          <p:spPr bwMode="auto">
            <a:xfrm>
              <a:off x="3809" y="2544"/>
              <a:ext cx="835" cy="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17" name="Oval 143"/>
            <p:cNvSpPr>
              <a:spLocks noChangeArrowheads="1"/>
            </p:cNvSpPr>
            <p:nvPr/>
          </p:nvSpPr>
          <p:spPr bwMode="auto">
            <a:xfrm>
              <a:off x="3486" y="2634"/>
              <a:ext cx="334" cy="221"/>
            </a:xfrm>
            <a:prstGeom prst="ellipse">
              <a:avLst/>
            </a:prstGeom>
            <a:gradFill rotWithShape="1">
              <a:gsLst>
                <a:gs pos="0">
                  <a:srgbClr val="800000"/>
                </a:gs>
                <a:gs pos="100000">
                  <a:srgbClr val="3A0000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900">
                  <a:solidFill>
                    <a:schemeClr val="bg1"/>
                  </a:solidFill>
                </a:rPr>
                <a:t>BCM</a:t>
              </a:r>
            </a:p>
            <a:p>
              <a:pPr algn="ctr"/>
              <a:r>
                <a:rPr lang="en-US" sz="900">
                  <a:solidFill>
                    <a:schemeClr val="bg1"/>
                  </a:solidFill>
                </a:rPr>
                <a:t>+others</a:t>
              </a:r>
            </a:p>
          </p:txBody>
        </p:sp>
        <p:sp>
          <p:nvSpPr>
            <p:cNvPr id="33818" name="Oval 144"/>
            <p:cNvSpPr>
              <a:spLocks noChangeArrowheads="1"/>
            </p:cNvSpPr>
            <p:nvPr/>
          </p:nvSpPr>
          <p:spPr bwMode="auto">
            <a:xfrm>
              <a:off x="2843" y="3280"/>
              <a:ext cx="333" cy="222"/>
            </a:xfrm>
            <a:prstGeom prst="ellipse">
              <a:avLst/>
            </a:prstGeom>
            <a:gradFill rotWithShape="1">
              <a:gsLst>
                <a:gs pos="0">
                  <a:srgbClr val="800000"/>
                </a:gs>
                <a:gs pos="100000">
                  <a:srgbClr val="3A0000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900">
                  <a:solidFill>
                    <a:schemeClr val="bg1"/>
                  </a:solidFill>
                </a:rPr>
                <a:t>Roman</a:t>
              </a:r>
            </a:p>
            <a:p>
              <a:pPr algn="ctr"/>
              <a:r>
                <a:rPr lang="en-US" sz="900">
                  <a:solidFill>
                    <a:schemeClr val="bg1"/>
                  </a:solidFill>
                </a:rPr>
                <a:t>pots</a:t>
              </a:r>
            </a:p>
          </p:txBody>
        </p:sp>
        <p:sp>
          <p:nvSpPr>
            <p:cNvPr id="33819" name="Rectangle 153"/>
            <p:cNvSpPr>
              <a:spLocks noChangeArrowheads="1"/>
            </p:cNvSpPr>
            <p:nvPr/>
          </p:nvSpPr>
          <p:spPr bwMode="auto">
            <a:xfrm>
              <a:off x="3216" y="2880"/>
              <a:ext cx="1431" cy="39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/>
            </a:p>
          </p:txBody>
        </p:sp>
        <p:pic>
          <p:nvPicPr>
            <p:cNvPr id="33820" name="Picture 154" descr="Mov_Dev-CM"/>
            <p:cNvPicPr>
              <a:picLocks noChangeAspect="1" noChangeArrowheads="1"/>
            </p:cNvPicPr>
            <p:nvPr/>
          </p:nvPicPr>
          <p:blipFill>
            <a:blip r:embed="rId3"/>
            <a:srcRect l="51912" t="18478" r="3796" b="40720"/>
            <a:stretch>
              <a:fillRect/>
            </a:stretch>
          </p:blipFill>
          <p:spPr bwMode="auto">
            <a:xfrm>
              <a:off x="3809" y="2880"/>
              <a:ext cx="835" cy="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21" name="Oval 155"/>
            <p:cNvSpPr>
              <a:spLocks noChangeArrowheads="1"/>
            </p:cNvSpPr>
            <p:nvPr/>
          </p:nvSpPr>
          <p:spPr bwMode="auto">
            <a:xfrm>
              <a:off x="3486" y="2970"/>
              <a:ext cx="334" cy="221"/>
            </a:xfrm>
            <a:prstGeom prst="ellipse">
              <a:avLst/>
            </a:prstGeom>
            <a:gradFill rotWithShape="1">
              <a:gsLst>
                <a:gs pos="0">
                  <a:srgbClr val="800000"/>
                </a:gs>
                <a:gs pos="100000">
                  <a:srgbClr val="3A0000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900">
                  <a:solidFill>
                    <a:schemeClr val="bg1"/>
                  </a:solidFill>
                </a:rPr>
                <a:t>Magnet</a:t>
              </a:r>
            </a:p>
          </p:txBody>
        </p:sp>
      </p:grpSp>
      <p:sp>
        <p:nvSpPr>
          <p:cNvPr id="33809" name="Oval 148"/>
          <p:cNvSpPr>
            <a:spLocks noChangeArrowheads="1"/>
          </p:cNvSpPr>
          <p:nvPr/>
        </p:nvSpPr>
        <p:spPr bwMode="auto">
          <a:xfrm>
            <a:off x="5308600" y="3733800"/>
            <a:ext cx="2438400" cy="685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3810" name="Text Box 158"/>
          <p:cNvSpPr txBox="1">
            <a:spLocks noChangeArrowheads="1"/>
          </p:cNvSpPr>
          <p:nvPr/>
        </p:nvSpPr>
        <p:spPr bwMode="auto">
          <a:xfrm>
            <a:off x="4400550" y="2093913"/>
            <a:ext cx="400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800"/>
              <a:t>IP</a:t>
            </a:r>
            <a:endParaRPr lang="en-US" sz="1800"/>
          </a:p>
        </p:txBody>
      </p:sp>
      <p:sp>
        <p:nvSpPr>
          <p:cNvPr id="33811" name="Rectangle 53"/>
          <p:cNvSpPr>
            <a:spLocks noChangeArrowheads="1"/>
          </p:cNvSpPr>
          <p:nvPr/>
        </p:nvSpPr>
        <p:spPr bwMode="auto">
          <a:xfrm>
            <a:off x="6977063" y="6249988"/>
            <a:ext cx="2052637" cy="314325"/>
          </a:xfrm>
          <a:prstGeom prst="rect">
            <a:avLst/>
          </a:prstGeom>
          <a:solidFill>
            <a:srgbClr val="99CC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3366FF"/>
                </a:solidFill>
                <a:latin typeface="Calibri" pitchFamily="34" charset="0"/>
              </a:rPr>
              <a:t>Courtesy of M.Ferro-Luzzi</a:t>
            </a:r>
          </a:p>
        </p:txBody>
      </p:sp>
      <p:sp>
        <p:nvSpPr>
          <p:cNvPr id="4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CE42C7EB-7839-4C56-A18D-0C03EE4348B0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19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" y="876300"/>
            <a:ext cx="8813800" cy="563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CH" smtClean="0"/>
              <a:t>From this morning...</a:t>
            </a:r>
            <a:endParaRPr lang="en-US" smtClean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03EFAD-5A6D-4D01-88F7-359A0170DA8B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 idx="4294967295"/>
          </p:nvPr>
        </p:nvSpPr>
        <p:spPr/>
        <p:txBody>
          <a:bodyPr lIns="274320" rIns="274320"/>
          <a:lstStyle/>
          <a:p>
            <a:r>
              <a:rPr lang="en-US" sz="3400" smtClean="0"/>
              <a:t>LHC Exp Protection - summary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4294967295"/>
          </p:nvPr>
        </p:nvSpPr>
        <p:spPr>
          <a:xfrm>
            <a:off x="238125" y="1050925"/>
            <a:ext cx="8686800" cy="5334000"/>
          </a:xfrm>
        </p:spPr>
        <p:txBody>
          <a:bodyPr/>
          <a:lstStyle/>
          <a:p>
            <a:r>
              <a:rPr lang="en-US" sz="1600" smtClean="0"/>
              <a:t>All Experiment protection systems are operational</a:t>
            </a:r>
          </a:p>
          <a:p>
            <a:pPr lvl="1"/>
            <a:r>
              <a:rPr lang="en-US" sz="1600" smtClean="0">
                <a:solidFill>
                  <a:srgbClr val="3366FF"/>
                </a:solidFill>
              </a:rPr>
              <a:t>Teething/learning issue: overprotection by ATLAS BCM low threshold  (startup 2009, solved by replacing with ATLAS BLM)</a:t>
            </a:r>
          </a:p>
          <a:p>
            <a:pPr lvl="1"/>
            <a:endParaRPr lang="en-US" sz="1600" smtClean="0">
              <a:solidFill>
                <a:srgbClr val="3366FF"/>
              </a:solidFill>
            </a:endParaRPr>
          </a:p>
          <a:p>
            <a:r>
              <a:rPr lang="en-US" sz="1600" smtClean="0">
                <a:solidFill>
                  <a:srgbClr val="3366FF"/>
                </a:solidFill>
              </a:rPr>
              <a:t>No threshold-exceeding beam losses in experiments observed so far during stable beams</a:t>
            </a:r>
          </a:p>
          <a:p>
            <a:pPr lvl="1"/>
            <a:endParaRPr lang="en-US" sz="1600" smtClean="0"/>
          </a:p>
          <a:p>
            <a:r>
              <a:rPr lang="en-US" sz="1600" smtClean="0">
                <a:solidFill>
                  <a:srgbClr val="3366FF"/>
                </a:solidFill>
              </a:rPr>
              <a:t>So far</a:t>
            </a:r>
            <a:r>
              <a:rPr lang="en-US" sz="1600" smtClean="0"/>
              <a:t>, beam conditions are excellent, </a:t>
            </a:r>
            <a:r>
              <a:rPr lang="en-US" sz="1600" smtClean="0">
                <a:solidFill>
                  <a:srgbClr val="3366FF"/>
                </a:solidFill>
              </a:rPr>
              <a:t>negligible background rates</a:t>
            </a:r>
          </a:p>
          <a:p>
            <a:pPr lvl="1"/>
            <a:endParaRPr lang="en-US" sz="1600" smtClean="0"/>
          </a:p>
          <a:p>
            <a:r>
              <a:rPr lang="en-US" sz="1600" smtClean="0"/>
              <a:t>Observations (to be watched out / followed up):</a:t>
            </a:r>
          </a:p>
          <a:p>
            <a:pPr lvl="1"/>
            <a:r>
              <a:rPr lang="en-US" sz="1600" smtClean="0">
                <a:solidFill>
                  <a:srgbClr val="3366FF"/>
                </a:solidFill>
              </a:rPr>
              <a:t>ALICE gaseous detector trips</a:t>
            </a:r>
            <a:r>
              <a:rPr lang="en-US" sz="1600" smtClean="0">
                <a:solidFill>
                  <a:srgbClr val="062F67"/>
                </a:solidFill>
              </a:rPr>
              <a:t> (correlated with  beam presence, but no correlation with beam loss could be established)</a:t>
            </a:r>
          </a:p>
          <a:p>
            <a:pPr lvl="1"/>
            <a:r>
              <a:rPr lang="en-US" sz="1600" smtClean="0">
                <a:solidFill>
                  <a:srgbClr val="3366FF"/>
                </a:solidFill>
              </a:rPr>
              <a:t>LHCb seeing increasing losses</a:t>
            </a:r>
            <a:r>
              <a:rPr lang="en-US" sz="1600" smtClean="0">
                <a:solidFill>
                  <a:srgbClr val="062F67"/>
                </a:solidFill>
              </a:rPr>
              <a:t> </a:t>
            </a:r>
            <a:r>
              <a:rPr lang="en-US" sz="1600" smtClean="0">
                <a:solidFill>
                  <a:srgbClr val="3366FF"/>
                </a:solidFill>
              </a:rPr>
              <a:t>when piling up bunch injections</a:t>
            </a:r>
          </a:p>
          <a:p>
            <a:pPr lvl="2"/>
            <a:r>
              <a:rPr lang="en-US" sz="1600" smtClean="0">
                <a:solidFill>
                  <a:srgbClr val="062F67"/>
                </a:solidFill>
              </a:rPr>
              <a:t>Much less this year than in 2009, but still visible</a:t>
            </a:r>
          </a:p>
          <a:p>
            <a:pPr lvl="1"/>
            <a:r>
              <a:rPr lang="en-US" sz="1600" smtClean="0">
                <a:solidFill>
                  <a:srgbClr val="3366FF"/>
                </a:solidFill>
              </a:rPr>
              <a:t>IR BPMs currently not reliable</a:t>
            </a:r>
            <a:r>
              <a:rPr lang="en-US" sz="1600" smtClean="0">
                <a:solidFill>
                  <a:srgbClr val="062F67"/>
                </a:solidFill>
              </a:rPr>
              <a:t> (“soft” protection issue, used to monitor beam drifts =&gt; especially relevant for VELO/LHCb, but not crucial)</a:t>
            </a:r>
          </a:p>
        </p:txBody>
      </p:sp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6977063" y="6249988"/>
            <a:ext cx="2052637" cy="314325"/>
          </a:xfrm>
          <a:prstGeom prst="rect">
            <a:avLst/>
          </a:prstGeom>
          <a:solidFill>
            <a:srgbClr val="99CC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3366FF"/>
                </a:solidFill>
                <a:latin typeface="Calibri" pitchFamily="34" charset="0"/>
              </a:rPr>
              <a:t>Courtesy of M.Ferro-Luzzi</a:t>
            </a:r>
          </a:p>
        </p:txBody>
      </p:sp>
      <p:sp>
        <p:nvSpPr>
          <p:cNvPr id="4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171A56C6-B155-4200-8F60-A1A024F0A7D5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20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Fast Beam Losses – UFOs?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54075"/>
            <a:ext cx="8686800" cy="5334000"/>
          </a:xfrm>
        </p:spPr>
        <p:txBody>
          <a:bodyPr/>
          <a:lstStyle/>
          <a:p>
            <a:pPr marL="457200" indent="-457200">
              <a:buFont typeface="Arial Unicode MS" pitchFamily="34" charset="-128"/>
              <a:buNone/>
            </a:pPr>
            <a:r>
              <a:rPr lang="en-GB" sz="1600" smtClean="0"/>
              <a:t>So far </a:t>
            </a:r>
            <a:r>
              <a:rPr lang="en-GB" sz="1600" smtClean="0">
                <a:solidFill>
                  <a:srgbClr val="3366FF"/>
                </a:solidFill>
              </a:rPr>
              <a:t>7 beam dumps due to fast beam losses (&lt;1% of beam intensity)</a:t>
            </a:r>
            <a:r>
              <a:rPr lang="en-GB" sz="1600" smtClean="0"/>
              <a:t>  have been observed, events on both beams and most of the machine</a:t>
            </a:r>
          </a:p>
          <a:p>
            <a:pPr marL="457200" indent="-457200">
              <a:buFont typeface="Arial Unicode MS" pitchFamily="34" charset="-128"/>
              <a:buNone/>
            </a:pPr>
            <a:endParaRPr lang="en-GB" sz="1600" smtClean="0"/>
          </a:p>
          <a:p>
            <a:pPr marL="457200" indent="-457200">
              <a:buFont typeface="Arial Unicode MS" pitchFamily="34" charset="-128"/>
              <a:buNone/>
            </a:pPr>
            <a:endParaRPr lang="en-GB" sz="1800" smtClean="0"/>
          </a:p>
          <a:p>
            <a:pPr marL="457200" indent="-457200">
              <a:buFont typeface="Arial Unicode MS" pitchFamily="34" charset="-128"/>
              <a:buNone/>
            </a:pPr>
            <a:endParaRPr lang="en-GB" sz="1800" smtClean="0"/>
          </a:p>
          <a:p>
            <a:pPr marL="457200" indent="-457200">
              <a:buFont typeface="Arial Unicode MS" pitchFamily="34" charset="-128"/>
              <a:buNone/>
            </a:pPr>
            <a:endParaRPr lang="en-GB" sz="1800" smtClean="0"/>
          </a:p>
          <a:p>
            <a:pPr marL="457200" indent="-457200">
              <a:buFont typeface="Arial Unicode MS" pitchFamily="34" charset="-128"/>
              <a:buNone/>
            </a:pPr>
            <a:endParaRPr lang="en-GB" sz="1800" smtClean="0"/>
          </a:p>
          <a:p>
            <a:pPr marL="457200" indent="-457200">
              <a:buFont typeface="Arial Unicode MS" pitchFamily="34" charset="-128"/>
              <a:buNone/>
            </a:pPr>
            <a:endParaRPr lang="en-GB" sz="1800" smtClean="0"/>
          </a:p>
          <a:p>
            <a:pPr marL="457200" indent="-457200">
              <a:buFont typeface="Arial Unicode MS" pitchFamily="34" charset="-128"/>
              <a:buNone/>
            </a:pPr>
            <a:endParaRPr lang="en-GB" sz="1800" smtClean="0"/>
          </a:p>
          <a:p>
            <a:pPr marL="457200" indent="-457200">
              <a:buFont typeface="Arial Unicode MS" pitchFamily="34" charset="-128"/>
              <a:buNone/>
            </a:pPr>
            <a:endParaRPr lang="en-GB" sz="1800" smtClean="0"/>
          </a:p>
          <a:p>
            <a:pPr marL="457200" indent="-457200">
              <a:buFont typeface="Arial Unicode MS" pitchFamily="34" charset="-128"/>
              <a:buNone/>
            </a:pPr>
            <a:endParaRPr lang="en-GB" sz="1800" smtClean="0">
              <a:solidFill>
                <a:srgbClr val="3366FF"/>
              </a:solidFill>
            </a:endParaRPr>
          </a:p>
          <a:p>
            <a:pPr marL="457200" indent="-457200">
              <a:buFont typeface="Arial Unicode MS" pitchFamily="34" charset="-128"/>
              <a:buNone/>
            </a:pPr>
            <a:endParaRPr lang="en-GB" sz="1800" smtClean="0">
              <a:solidFill>
                <a:srgbClr val="3366FF"/>
              </a:solidFill>
            </a:endParaRPr>
          </a:p>
          <a:p>
            <a:pPr marL="457200" indent="-457200">
              <a:buFont typeface="Arial Unicode MS" pitchFamily="34" charset="-128"/>
              <a:buNone/>
            </a:pPr>
            <a:r>
              <a:rPr lang="en-GB" sz="1600" smtClean="0">
                <a:solidFill>
                  <a:srgbClr val="3366FF"/>
                </a:solidFill>
              </a:rPr>
              <a:t>Mechanism for the losses in not understood</a:t>
            </a:r>
            <a:r>
              <a:rPr lang="en-GB" sz="1600" smtClean="0"/>
              <a:t>, but all events show a similar signature, finally </a:t>
            </a:r>
            <a:r>
              <a:rPr lang="en-GB" sz="1600" smtClean="0">
                <a:solidFill>
                  <a:srgbClr val="3366FF"/>
                </a:solidFill>
              </a:rPr>
              <a:t>dumping beams in 2.5ms running sum of BLM</a:t>
            </a:r>
            <a:r>
              <a:rPr lang="en-GB" sz="1600" smtClean="0"/>
              <a:t> (increasing losses until the beam dump, non exponential increase, suggesting a maximum and possible decay in case of &gt; BLM threshold)</a:t>
            </a:r>
          </a:p>
          <a:p>
            <a:pPr marL="457200" indent="-457200">
              <a:buFont typeface="Arial Unicode MS" pitchFamily="34" charset="-128"/>
              <a:buNone/>
            </a:pPr>
            <a:r>
              <a:rPr lang="en-GB" sz="1600" smtClean="0">
                <a:solidFill>
                  <a:srgbClr val="3366FF"/>
                </a:solidFill>
              </a:rPr>
              <a:t>Losses seen at all aperture limits (IR3/IR7, LSS6</a:t>
            </a:r>
            <a:r>
              <a:rPr lang="en-GB" sz="1600" smtClean="0"/>
              <a:t>), confirming real beam loss and at the same time nicely demonstrating BLM redundancy</a:t>
            </a:r>
          </a:p>
          <a:p>
            <a:pPr marL="457200" indent="-457200">
              <a:lnSpc>
                <a:spcPct val="50000"/>
              </a:lnSpc>
              <a:buFontTx/>
              <a:buAutoNum type="arabicPeriod"/>
            </a:pPr>
            <a:endParaRPr lang="en-GB" sz="1800" smtClean="0"/>
          </a:p>
        </p:txBody>
      </p:sp>
      <p:sp>
        <p:nvSpPr>
          <p:cNvPr id="4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34CB51FC-FCA4-4D03-9245-32823E37F368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21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/>
        </p:nvGraphicFramePr>
        <p:xfrm>
          <a:off x="120650" y="1492250"/>
          <a:ext cx="8885238" cy="3097213"/>
        </p:xfrm>
        <a:graphic>
          <a:graphicData uri="http://schemas.openxmlformats.org/drawingml/2006/table">
            <a:tbl>
              <a:tblPr/>
              <a:tblGrid>
                <a:gridCol w="1162050"/>
                <a:gridCol w="728663"/>
                <a:gridCol w="603250"/>
                <a:gridCol w="565150"/>
                <a:gridCol w="506412"/>
                <a:gridCol w="449263"/>
                <a:gridCol w="622300"/>
                <a:gridCol w="866775"/>
                <a:gridCol w="847725"/>
                <a:gridCol w="517525"/>
                <a:gridCol w="652462"/>
                <a:gridCol w="652463"/>
                <a:gridCol w="711200"/>
              </a:tblGrid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Date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Location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S (m)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Sector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Beam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Plane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Beta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(m)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Max RS01 (G/s)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Risetime (ms)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Fill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No bunches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Intensity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Length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(h)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07-07-2010 20:22:19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MBB.8L7**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21380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67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V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</a:rPr>
                        <a:t>0.08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Calibri" pitchFamily="34" charset="0"/>
                        </a:rPr>
                        <a:t>2.3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120x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8.4E+11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30-07-2010 07:26:38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Q4.R5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15160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56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H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274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</a:rPr>
                        <a:t>0.08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Calibri" pitchFamily="34" charset="0"/>
                        </a:rPr>
                        <a:t>1.25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1253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</a:rPr>
                        <a:t>25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1.9E+12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13.15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07-08-2010 02:14:38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Q11.L4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11224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H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179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</a:rPr>
                        <a:t>0.09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Calibri" pitchFamily="34" charset="0"/>
                        </a:rPr>
                        <a:t>1.2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1264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</a:rPr>
                        <a:t>25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2.1E+12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0.53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08-08-2010 01:10:46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Q15.L5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14342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V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184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</a:rPr>
                        <a:t>0.07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Calibri" pitchFamily="34" charset="0"/>
                        </a:rPr>
                        <a:t>1.25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1266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</a:rPr>
                        <a:t>25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2.1E+12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1.97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14-08-2010 19:13:36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Q6.R5*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15222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56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V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211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</a:rPr>
                        <a:t>0.092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Calibri" pitchFamily="34" charset="0"/>
                        </a:rPr>
                        <a:t>0.8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1284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</a:rPr>
                        <a:t>25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2.3E+12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3.48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23-08-2010 13:50:28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Q22.R3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9354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H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180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</a:rPr>
                        <a:t>0.082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Calibri" pitchFamily="34" charset="0"/>
                        </a:rPr>
                        <a:t>0.75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1298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</a:rPr>
                        <a:t>48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3.7E+12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12.97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26-08-2010 17:25:56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Q25.R5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16179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56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H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180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</a:rPr>
                        <a:t>0.125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Calibri" pitchFamily="34" charset="0"/>
                        </a:rPr>
                        <a:t>0.8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1303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</a:rPr>
                        <a:t>48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4.5E+12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13.08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  <p:sp>
        <p:nvSpPr>
          <p:cNvPr id="35970" name="TextBox 7"/>
          <p:cNvSpPr txBox="1">
            <a:spLocks noChangeArrowheads="1"/>
          </p:cNvSpPr>
          <p:nvPr/>
        </p:nvSpPr>
        <p:spPr bwMode="auto">
          <a:xfrm>
            <a:off x="1724025" y="6205538"/>
            <a:ext cx="1714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>
                <a:latin typeface="Calibri" pitchFamily="34" charset="0"/>
              </a:rPr>
              <a:t>*Roman pot event</a:t>
            </a:r>
          </a:p>
        </p:txBody>
      </p:sp>
      <p:sp>
        <p:nvSpPr>
          <p:cNvPr id="35971" name="TextBox 8"/>
          <p:cNvSpPr txBox="1">
            <a:spLocks noChangeArrowheads="1"/>
          </p:cNvSpPr>
          <p:nvPr/>
        </p:nvSpPr>
        <p:spPr bwMode="auto">
          <a:xfrm>
            <a:off x="4335463" y="6200775"/>
            <a:ext cx="2571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>
                <a:latin typeface="Calibri" pitchFamily="34" charset="0"/>
              </a:rPr>
              <a:t>** 5 pre-cursors / in squeeze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Event 30th July 2010, 07:26:38, Q4.R5</a:t>
            </a:r>
            <a:endParaRPr 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95C85E-7A75-4071-99DA-3BF75634214B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  <p:pic>
        <p:nvPicPr>
          <p:cNvPr id="37891" name="Picture 3" descr="BLML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062038"/>
            <a:ext cx="7510463" cy="534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Event 8th August 2010, Q15.L5</a:t>
            </a:r>
            <a:endParaRPr 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30B19-80F7-48CF-BC8C-69C4252A82E7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pic>
        <p:nvPicPr>
          <p:cNvPr id="38915" name="Picture 11" descr="loss8augL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5" y="939800"/>
            <a:ext cx="7794625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Event 23.08.2010 13:50:38, on MQ22.R3</a:t>
            </a:r>
            <a:endParaRPr 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F885D1-63AE-46B5-9F2D-B626C724281E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  <p:pic>
        <p:nvPicPr>
          <p:cNvPr id="39939" name="Picture 4" descr="dump23pt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" y="900113"/>
            <a:ext cx="7669212" cy="545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mtClean="0"/>
              <a:t>Event 23.08.2010 13:50:38, on MQ22.R3</a:t>
            </a:r>
            <a:endParaRPr lang="en-US" smtClean="0"/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2B3E0F7-A3E3-44D8-A9C4-8E8CE812AEA1}" type="slidenum">
              <a:rPr lang="en-GB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25</a:t>
            </a:fld>
            <a:endParaRPr lang="en-GB" sz="110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0963" name="Picture 5" descr="B2tclab6r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338" y="912813"/>
            <a:ext cx="7777162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Rectangle 6"/>
          <p:cNvSpPr>
            <a:spLocks noChangeArrowheads="1"/>
          </p:cNvSpPr>
          <p:nvPr/>
        </p:nvSpPr>
        <p:spPr bwMode="auto">
          <a:xfrm>
            <a:off x="3389313" y="4279900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alibri" pitchFamily="34" charset="0"/>
              </a:rPr>
              <a:t>Same signal seen in cleaning insertion IR7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Fast Beam Losses – UFOs?</a:t>
            </a:r>
            <a:endParaRPr 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B52422-A33B-4652-ABF3-451AFC17EF06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  <p:pic>
        <p:nvPicPr>
          <p:cNvPr id="41987" name="Picture 4" descr="CompareEvent3and4withWiresc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6888" y="998538"/>
            <a:ext cx="6135687" cy="436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Rectangle 3"/>
          <p:cNvSpPr>
            <a:spLocks noChangeArrowheads="1"/>
          </p:cNvSpPr>
          <p:nvPr/>
        </p:nvSpPr>
        <p:spPr bwMode="auto">
          <a:xfrm>
            <a:off x="219075" y="1404938"/>
            <a:ext cx="3021013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Current hypothesis of (dust) particles / UFOs falling through the beam</a:t>
            </a:r>
          </a:p>
          <a:p>
            <a:pPr eaLnBrk="0" hangingPunct="0"/>
            <a:endParaRPr lang="en-US">
              <a:solidFill>
                <a:srgbClr val="3366FF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Comparison</a:t>
            </a: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 with loss patterns during a wire scan </a:t>
            </a:r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confirms similarity of shape and timescales</a:t>
            </a:r>
          </a:p>
          <a:p>
            <a:pPr eaLnBrk="0" hangingPunct="0"/>
            <a:endParaRPr lang="en-US">
              <a:solidFill>
                <a:srgbClr val="3366FF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Additional installation of diamond detectors in IR7</a:t>
            </a: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 done during last technical stop (PM triggered) </a:t>
            </a:r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to get bunch to bunch resolution</a:t>
            </a: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 of losses</a:t>
            </a:r>
          </a:p>
          <a:p>
            <a:pPr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Current proposal:</a:t>
            </a:r>
          </a:p>
          <a:p>
            <a:pPr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41989" name="Rectangle 6"/>
          <p:cNvSpPr>
            <a:spLocks noChangeArrowheads="1"/>
          </p:cNvSpPr>
          <p:nvPr/>
        </p:nvSpPr>
        <p:spPr bwMode="auto">
          <a:xfrm>
            <a:off x="228600" y="5445125"/>
            <a:ext cx="7302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3366FF"/>
                </a:solidFill>
                <a:latin typeface="Calibri" pitchFamily="34" charset="0"/>
              </a:rPr>
              <a:t>In case of two additional events, increase BLM thresholds on cold MQs by a factor of 2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Quench(ino)s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6CE743-417C-436A-A205-4665A8F2AB17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358775" y="1473200"/>
            <a:ext cx="8288338" cy="37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So far </a:t>
            </a:r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no real quench with circulating beam, but (very) few beam induced magnet quenches at injection</a:t>
            </a:r>
          </a:p>
          <a:p>
            <a:pPr algn="ctr" eaLnBrk="0" hangingPunct="0"/>
            <a:endParaRPr lang="en-US">
              <a:solidFill>
                <a:srgbClr val="3366FF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All cases would have recovered</a:t>
            </a: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 without firing of quench heaters</a:t>
            </a:r>
          </a:p>
          <a:p>
            <a:pPr algn="ctr"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Example</a:t>
            </a: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 of Quench(ino) </a:t>
            </a:r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event from 18/4/2010 @ 22:33:</a:t>
            </a:r>
          </a:p>
          <a:p>
            <a:pPr algn="ctr"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057400" lvl="4" indent="-228600" eaLnBrk="0" hangingPunct="0">
              <a:buFontTx/>
              <a:buChar char="•"/>
            </a:pP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Happened at injection energy, when injecting beam 1</a:t>
            </a:r>
          </a:p>
          <a:p>
            <a:pPr marL="2057400" lvl="4" indent="-228600" eaLnBrk="0" hangingPunct="0">
              <a:buFontTx/>
              <a:buChar char="•"/>
            </a:pP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Injected bunch had 8E9 protons (transfer line BCT)</a:t>
            </a:r>
          </a:p>
          <a:p>
            <a:pPr marL="2057400" lvl="4" indent="-228600" eaLnBrk="0" hangingPunct="0">
              <a:buFontTx/>
              <a:buChar char="•"/>
            </a:pP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Defocusing quadrupole magnets in sector 12 were mistakenly at 350A instead of injection current (760A)</a:t>
            </a:r>
          </a:p>
          <a:p>
            <a:pPr marL="2057400" lvl="4" indent="-228600" eaLnBrk="0" hangingPunct="0">
              <a:buFontTx/>
              <a:buChar char="•"/>
            </a:pP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Beam loss over first turn</a:t>
            </a:r>
          </a:p>
          <a:p>
            <a:pPr marL="2057400" lvl="4" indent="-228600" eaLnBrk="0" hangingPunct="0">
              <a:buFontTx/>
              <a:buChar char="•"/>
            </a:pP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PM indicates BPM.Q19R1 at =6mm, same for Q21.R1</a:t>
            </a:r>
          </a:p>
          <a:p>
            <a:pPr marL="2057400" lvl="4" indent="-228600" eaLnBrk="0" hangingPunct="0">
              <a:buFontTx/>
              <a:buChar char="•"/>
            </a:pP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Losses starting in cell 18R1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400" smtClean="0"/>
              <a:t>Quench(ino) event from 18/4/2010 @ 22:33</a:t>
            </a:r>
          </a:p>
        </p:txBody>
      </p:sp>
      <p:pic>
        <p:nvPicPr>
          <p:cNvPr id="4403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1888" y="838200"/>
            <a:ext cx="7100887" cy="535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3263F568-BF62-4035-9693-934D48F08E13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28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7253288" y="6249988"/>
            <a:ext cx="1801812" cy="314325"/>
          </a:xfrm>
          <a:prstGeom prst="rect">
            <a:avLst/>
          </a:prstGeom>
          <a:solidFill>
            <a:srgbClr val="99CC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3366FF"/>
                </a:solidFill>
                <a:latin typeface="Calibri" pitchFamily="34" charset="0"/>
              </a:rPr>
              <a:t>Courtesy of R.Appleby</a:t>
            </a:r>
          </a:p>
        </p:txBody>
      </p:sp>
      <p:sp>
        <p:nvSpPr>
          <p:cNvPr id="44037" name="Line 6"/>
          <p:cNvSpPr>
            <a:spLocks noChangeShapeType="1"/>
          </p:cNvSpPr>
          <p:nvPr/>
        </p:nvSpPr>
        <p:spPr bwMode="auto">
          <a:xfrm>
            <a:off x="195263" y="3816350"/>
            <a:ext cx="731837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4038" name="Rectangle 4"/>
          <p:cNvSpPr>
            <a:spLocks noChangeArrowheads="1"/>
          </p:cNvSpPr>
          <p:nvPr/>
        </p:nvSpPr>
        <p:spPr bwMode="auto">
          <a:xfrm>
            <a:off x="165100" y="3452813"/>
            <a:ext cx="727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hlink"/>
                </a:solidFill>
                <a:latin typeface="Calibri" pitchFamily="34" charset="0"/>
              </a:rPr>
              <a:t>Beam 1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400" smtClean="0"/>
              <a:t>Quench(ino) event from 18/4/2010 @ 22:33</a:t>
            </a:r>
          </a:p>
        </p:txBody>
      </p:sp>
      <p:pic>
        <p:nvPicPr>
          <p:cNvPr id="4505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3775" y="914400"/>
            <a:ext cx="7104063" cy="534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7783548-D322-4918-9E69-3C8A6FDFA936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29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7253288" y="6249988"/>
            <a:ext cx="1801812" cy="314325"/>
          </a:xfrm>
          <a:prstGeom prst="rect">
            <a:avLst/>
          </a:prstGeom>
          <a:solidFill>
            <a:srgbClr val="99CC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3366FF"/>
                </a:solidFill>
                <a:latin typeface="Calibri" pitchFamily="34" charset="0"/>
              </a:rPr>
              <a:t>Courtesy of R.Appleby</a:t>
            </a:r>
          </a:p>
        </p:txBody>
      </p:sp>
      <p:sp>
        <p:nvSpPr>
          <p:cNvPr id="45061" name="Line 6"/>
          <p:cNvSpPr>
            <a:spLocks noChangeShapeType="1"/>
          </p:cNvSpPr>
          <p:nvPr/>
        </p:nvSpPr>
        <p:spPr bwMode="auto">
          <a:xfrm>
            <a:off x="195263" y="3816350"/>
            <a:ext cx="731837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062" name="Rectangle 4"/>
          <p:cNvSpPr>
            <a:spLocks noChangeArrowheads="1"/>
          </p:cNvSpPr>
          <p:nvPr/>
        </p:nvSpPr>
        <p:spPr bwMode="auto">
          <a:xfrm>
            <a:off x="165100" y="3452813"/>
            <a:ext cx="727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hlink"/>
                </a:solidFill>
                <a:latin typeface="Calibri" pitchFamily="34" charset="0"/>
              </a:rPr>
              <a:t>Beam 1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Activation of MPS in 2010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9D2E9F-1A09-4053-82A5-18918BB6A49D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 r="1683"/>
          <a:stretch>
            <a:fillRect/>
          </a:stretch>
        </p:blipFill>
        <p:spPr bwMode="auto">
          <a:xfrm>
            <a:off x="3859213" y="2495550"/>
            <a:ext cx="5151437" cy="299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13"/>
          <p:cNvSpPr txBox="1">
            <a:spLocks noChangeArrowheads="1"/>
          </p:cNvSpPr>
          <p:nvPr/>
        </p:nvSpPr>
        <p:spPr bwMode="auto">
          <a:xfrm>
            <a:off x="4552950" y="5753100"/>
            <a:ext cx="4200525" cy="276225"/>
          </a:xfrm>
          <a:prstGeom prst="rect">
            <a:avLst/>
          </a:prstGeom>
          <a:solidFill>
            <a:srgbClr val="CCCCFF"/>
          </a:solidFill>
          <a:ln w="9525">
            <a:solidFill>
              <a:srgbClr val="062F67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062F67"/>
                </a:solidFill>
                <a:latin typeface="Calibri" pitchFamily="34" charset="0"/>
              </a:rPr>
              <a:t>User inputs requesting a beam dump in the LHC (since Jan 2010)</a:t>
            </a:r>
          </a:p>
        </p:txBody>
      </p:sp>
      <p:sp>
        <p:nvSpPr>
          <p:cNvPr id="16389" name="Rectangle 3"/>
          <p:cNvSpPr>
            <a:spLocks noChangeArrowheads="1"/>
          </p:cNvSpPr>
          <p:nvPr/>
        </p:nvSpPr>
        <p:spPr bwMode="auto">
          <a:xfrm>
            <a:off x="223838" y="908050"/>
            <a:ext cx="8093075" cy="669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3366FF"/>
                </a:solidFill>
                <a:latin typeface="Calibri" pitchFamily="34" charset="0"/>
              </a:rPr>
              <a:t>Every beam dump request exercises (parts of) the machine protection 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system and </a:t>
            </a:r>
            <a:r>
              <a:rPr lang="en-US">
                <a:solidFill>
                  <a:srgbClr val="3366FF"/>
                </a:solidFill>
                <a:latin typeface="Calibri" pitchFamily="34" charset="0"/>
              </a:rPr>
              <a:t>is being used to evaluate and improve its performance</a:t>
            </a:r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LHC Machine Protection System has </a:t>
            </a:r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&gt; 250 user input connections</a:t>
            </a: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, for </a:t>
            </a:r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most frequent failure cases more than one system will/would request a dump</a:t>
            </a: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 of the particle beams </a:t>
            </a:r>
          </a:p>
          <a:p>
            <a:pPr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Majority of the events result in avalanches </a:t>
            </a:r>
          </a:p>
          <a:p>
            <a:pPr eaLnBrk="0" hangingPunct="0"/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of interlocks</a:t>
            </a: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, machine interlock systems </a:t>
            </a:r>
          </a:p>
          <a:p>
            <a:pPr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play a </a:t>
            </a:r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central role for the identification </a:t>
            </a:r>
          </a:p>
          <a:p>
            <a:pPr eaLnBrk="0" hangingPunct="0"/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of initiating event and event sequence</a:t>
            </a:r>
          </a:p>
          <a:p>
            <a:pPr eaLnBrk="0" hangingPunct="0"/>
            <a:endParaRPr lang="en-US">
              <a:solidFill>
                <a:srgbClr val="3366FF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endParaRPr lang="en-US">
              <a:solidFill>
                <a:srgbClr val="3366FF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So far </a:t>
            </a:r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in 2010 &gt;= 900 activations of </a:t>
            </a:r>
          </a:p>
          <a:p>
            <a:pPr eaLnBrk="0" hangingPunct="0"/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the (armed) Beam Interlock System</a:t>
            </a: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, mostly</a:t>
            </a:r>
          </a:p>
          <a:p>
            <a:pPr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@ injection and/or for MPS tests </a:t>
            </a:r>
          </a:p>
          <a:p>
            <a:pPr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Some 212 beam dumps happened AFTER </a:t>
            </a:r>
          </a:p>
          <a:p>
            <a:pPr eaLnBrk="0" hangingPunct="0"/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the start of the energy ramp</a:t>
            </a: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, on which we shall </a:t>
            </a:r>
          </a:p>
          <a:p>
            <a:pPr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concentrate hereafter</a:t>
            </a:r>
          </a:p>
          <a:p>
            <a:pPr eaLnBrk="0" hangingPunct="0"/>
            <a:endParaRPr lang="en-US">
              <a:solidFill>
                <a:srgbClr val="3366FF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endParaRPr lang="en-US">
              <a:solidFill>
                <a:srgbClr val="3366FF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  </a:t>
            </a:r>
          </a:p>
          <a:p>
            <a:pPr algn="ctr"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Event sequence for event on 18/4/2010 </a:t>
            </a:r>
          </a:p>
        </p:txBody>
      </p:sp>
      <p:pic>
        <p:nvPicPr>
          <p:cNvPr id="4608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9663" y="1622425"/>
            <a:ext cx="6861175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9CA276FA-8858-4192-95F3-F8ECCB1058FC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30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6084" name="Rectangle 7"/>
          <p:cNvSpPr>
            <a:spLocks noChangeArrowheads="1"/>
          </p:cNvSpPr>
          <p:nvPr/>
        </p:nvSpPr>
        <p:spPr bwMode="auto">
          <a:xfrm>
            <a:off x="855663" y="928688"/>
            <a:ext cx="828833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>
                <a:solidFill>
                  <a:srgbClr val="3366FF"/>
                </a:solidFill>
                <a:latin typeface="Calibri" pitchFamily="34" charset="0"/>
              </a:rPr>
              <a:t>Beam dump request as expected from BLM in IR1</a:t>
            </a:r>
          </a:p>
          <a:p>
            <a:pPr>
              <a:buFontTx/>
              <a:buChar char="•"/>
            </a:pPr>
            <a:r>
              <a:rPr lang="en-US">
                <a:solidFill>
                  <a:srgbClr val="3366FF"/>
                </a:solidFill>
                <a:latin typeface="Calibri" pitchFamily="34" charset="0"/>
              </a:rPr>
              <a:t>20 ms later (time to develop and detect the quenchino), 2</a:t>
            </a:r>
            <a:r>
              <a:rPr lang="en-US" baseline="30000">
                <a:solidFill>
                  <a:srgbClr val="3366FF"/>
                </a:solidFill>
                <a:latin typeface="Calibri" pitchFamily="34" charset="0"/>
              </a:rPr>
              <a:t>nd</a:t>
            </a:r>
            <a:r>
              <a:rPr lang="en-US">
                <a:solidFill>
                  <a:srgbClr val="3366FF"/>
                </a:solidFill>
                <a:latin typeface="Calibri" pitchFamily="34" charset="0"/>
              </a:rPr>
              <a:t> trigger by powering interlocks/QPS</a:t>
            </a:r>
          </a:p>
          <a:p>
            <a:endParaRPr lang="en-US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46085" name="Rectangle 10"/>
          <p:cNvSpPr>
            <a:spLocks noChangeArrowheads="1"/>
          </p:cNvSpPr>
          <p:nvPr/>
        </p:nvSpPr>
        <p:spPr bwMode="auto">
          <a:xfrm>
            <a:off x="1976438" y="3375025"/>
            <a:ext cx="4175125" cy="2125663"/>
          </a:xfrm>
          <a:prstGeom prst="rect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6" name="Rectangle 5"/>
          <p:cNvSpPr>
            <a:spLocks noChangeArrowheads="1"/>
          </p:cNvSpPr>
          <p:nvPr/>
        </p:nvSpPr>
        <p:spPr bwMode="auto">
          <a:xfrm>
            <a:off x="1973263" y="2901950"/>
            <a:ext cx="4175125" cy="47466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Quench limit vs BLM thresholds</a:t>
            </a:r>
          </a:p>
        </p:txBody>
      </p:sp>
      <p:pic>
        <p:nvPicPr>
          <p:cNvPr id="47106" name="Picture 5" descr="201004190148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100" y="823913"/>
            <a:ext cx="4435475" cy="345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553F7B-22D8-4453-AC5F-5A6A85FE3A88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31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7108" name="Rectangle 3"/>
          <p:cNvSpPr>
            <a:spLocks noChangeArrowheads="1"/>
          </p:cNvSpPr>
          <p:nvPr/>
        </p:nvSpPr>
        <p:spPr bwMode="auto">
          <a:xfrm>
            <a:off x="4743450" y="1095375"/>
            <a:ext cx="4281488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QPS signals on quenching magnets showing </a:t>
            </a:r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threshold crossing of 100mV before recovering</a:t>
            </a: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 (until heater firing becomes effective)</a:t>
            </a:r>
          </a:p>
          <a:p>
            <a:pPr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Few quenchinos and current experience shows that </a:t>
            </a:r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BLM thresholds are well set (even too conservative?)</a:t>
            </a:r>
          </a:p>
          <a:p>
            <a:pPr eaLnBrk="0" hangingPunct="0"/>
            <a:endParaRPr lang="en-US">
              <a:solidFill>
                <a:srgbClr val="3366FF"/>
              </a:solidFill>
              <a:latin typeface="Calibri" pitchFamily="34" charset="0"/>
              <a:cs typeface="Arial" charset="0"/>
            </a:endParaRPr>
          </a:p>
          <a:p>
            <a:pPr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Few </a:t>
            </a:r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‘quench’ tests will be performed to determine ‘real’ quench limit vs current BLM thresholds </a:t>
            </a:r>
          </a:p>
        </p:txBody>
      </p:sp>
      <p:sp>
        <p:nvSpPr>
          <p:cNvPr id="47109" name="Rectangle 3"/>
          <p:cNvSpPr>
            <a:spLocks noChangeArrowheads="1"/>
          </p:cNvSpPr>
          <p:nvPr/>
        </p:nvSpPr>
        <p:spPr bwMode="auto">
          <a:xfrm>
            <a:off x="258763" y="4416425"/>
            <a:ext cx="8686800" cy="2133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US">
                <a:solidFill>
                  <a:srgbClr val="062F67"/>
                </a:solidFill>
                <a:latin typeface="Calibri" pitchFamily="34" charset="0"/>
              </a:rPr>
              <a:t>Some of the tests will not quench a magnet, but just measure the voltage below the QPS threshold. Proposed tests:</a:t>
            </a:r>
          </a:p>
          <a:p>
            <a:pPr marL="914400" lvl="1" indent="-457200" eaLnBrk="0" hangingPunct="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 typeface="Calibri" pitchFamily="34" charset="0"/>
              <a:buChar char="–"/>
            </a:pPr>
            <a:r>
              <a:rPr lang="en-US">
                <a:solidFill>
                  <a:srgbClr val="3366FF"/>
                </a:solidFill>
                <a:latin typeface="Calibri" pitchFamily="34" charset="0"/>
              </a:rPr>
              <a:t>Single turn test at injection in cell 14R2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 (special QPS diagnostics installed)</a:t>
            </a:r>
          </a:p>
          <a:p>
            <a:pPr marL="914400" lvl="1" indent="-457200" eaLnBrk="0" hangingPunct="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 typeface="Calibri" pitchFamily="34" charset="0"/>
              <a:buChar char="–"/>
            </a:pPr>
            <a:r>
              <a:rPr lang="en-US">
                <a:solidFill>
                  <a:srgbClr val="3366FF"/>
                </a:solidFill>
                <a:latin typeface="Calibri" pitchFamily="34" charset="0"/>
              </a:rPr>
              <a:t>Closed orbit bumps (cell 14R2) at injection and at 3.5TeV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 (intensities for the 3.5 TeV test tbd after 450GeV test) </a:t>
            </a:r>
          </a:p>
          <a:p>
            <a:pPr marL="914400" lvl="1" indent="-457200" eaLnBrk="0" hangingPunct="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 typeface="Calibri" pitchFamily="34" charset="0"/>
              <a:buChar char="–"/>
            </a:pPr>
            <a:r>
              <a:rPr lang="en-US">
                <a:solidFill>
                  <a:srgbClr val="3366FF"/>
                </a:solidFill>
                <a:latin typeface="Calibri" pitchFamily="34" charset="0"/>
              </a:rPr>
              <a:t>Wire scan at 3.5TeV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 (probing the time scales of ~1 ms) </a:t>
            </a:r>
          </a:p>
          <a:p>
            <a:pPr marL="914400" lvl="1" indent="-457200" eaLnBrk="0" hangingPunct="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 typeface="Calibri" pitchFamily="34" charset="0"/>
              <a:buChar char="–"/>
            </a:pPr>
            <a:r>
              <a:rPr lang="en-US">
                <a:solidFill>
                  <a:srgbClr val="3366FF"/>
                </a:solidFill>
                <a:latin typeface="Calibri" pitchFamily="34" charset="0"/>
              </a:rPr>
              <a:t>Quench test from collimators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 (losses in the cleaning insertion)</a:t>
            </a:r>
          </a:p>
          <a:p>
            <a:pPr marL="914400" lvl="1" indent="-457200" eaLnBrk="0" hangingPunct="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 typeface="Calibri" pitchFamily="34" charset="0"/>
              <a:buChar char="–"/>
            </a:pPr>
            <a:r>
              <a:rPr lang="en-US">
                <a:solidFill>
                  <a:srgbClr val="3366FF"/>
                </a:solidFill>
                <a:latin typeface="Calibri" pitchFamily="34" charset="0"/>
              </a:rPr>
              <a:t>Quench test of Q4 in IR6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 (important to define the abort gap population limits)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  <a:endParaRPr lang="en-GB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4825DB-1ED2-449C-90F4-2E8A986A4B79}" type="slidenum">
              <a:rPr lang="en-US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66675" y="923925"/>
            <a:ext cx="899160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en-US">
                <a:solidFill>
                  <a:srgbClr val="062F67"/>
                </a:solidFill>
                <a:latin typeface="Calibri" pitchFamily="34" charset="0"/>
              </a:rPr>
              <a:t>So far the </a:t>
            </a:r>
            <a:r>
              <a:rPr lang="en-US">
                <a:solidFill>
                  <a:srgbClr val="3366FF"/>
                </a:solidFill>
                <a:latin typeface="Calibri" pitchFamily="34" charset="0"/>
              </a:rPr>
              <a:t>LHC Machine Protection Systems have been working extremely well</a:t>
            </a:r>
          </a:p>
          <a:p>
            <a:pPr algn="ctr"/>
            <a:endParaRPr lang="en-US">
              <a:solidFill>
                <a:srgbClr val="3366FF"/>
              </a:solidFill>
              <a:latin typeface="Calibri" pitchFamily="34" charset="0"/>
            </a:endParaRPr>
          </a:p>
          <a:p>
            <a:pPr algn="ctr"/>
            <a:r>
              <a:rPr lang="en-US">
                <a:solidFill>
                  <a:srgbClr val="3366FF"/>
                </a:solidFill>
                <a:latin typeface="Calibri" pitchFamily="34" charset="0"/>
              </a:rPr>
              <a:t>Most failures are captured before effects on beam are seen, No quenches with circulating beam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               (with &gt; 3MJ per beam and 10mJ for quenching a magnet)</a:t>
            </a:r>
          </a:p>
          <a:p>
            <a:pPr algn="ctr"/>
            <a:endParaRPr lang="en-US">
              <a:solidFill>
                <a:srgbClr val="062F67"/>
              </a:solidFill>
              <a:latin typeface="Calibri" pitchFamily="34" charset="0"/>
            </a:endParaRPr>
          </a:p>
          <a:p>
            <a:pPr algn="ctr"/>
            <a:r>
              <a:rPr lang="en-US">
                <a:solidFill>
                  <a:srgbClr val="3366FF"/>
                </a:solidFill>
                <a:latin typeface="Calibri" pitchFamily="34" charset="0"/>
              </a:rPr>
              <a:t>Experiments are well protected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, no issue with background so far</a:t>
            </a:r>
          </a:p>
          <a:p>
            <a:pPr algn="ctr"/>
            <a:endParaRPr lang="en-US">
              <a:solidFill>
                <a:srgbClr val="062F67"/>
              </a:solidFill>
              <a:latin typeface="Calibri" pitchFamily="34" charset="0"/>
            </a:endParaRPr>
          </a:p>
          <a:p>
            <a:pPr algn="ctr"/>
            <a:r>
              <a:rPr lang="en-US">
                <a:solidFill>
                  <a:srgbClr val="3366FF"/>
                </a:solidFill>
                <a:latin typeface="Calibri" pitchFamily="34" charset="0"/>
              </a:rPr>
              <a:t>Most beam dumps are understood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 (except fast losses)</a:t>
            </a:r>
          </a:p>
          <a:p>
            <a:pPr algn="ctr"/>
            <a:endParaRPr lang="en-US">
              <a:solidFill>
                <a:srgbClr val="062F67"/>
              </a:solidFill>
              <a:latin typeface="Calibri" pitchFamily="34" charset="0"/>
            </a:endParaRPr>
          </a:p>
          <a:p>
            <a:pPr algn="ctr"/>
            <a:r>
              <a:rPr lang="en-US">
                <a:solidFill>
                  <a:srgbClr val="3366FF"/>
                </a:solidFill>
                <a:latin typeface="Calibri" pitchFamily="34" charset="0"/>
              </a:rPr>
              <a:t>No evidence of possible loopholes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 or uncovered risks</a:t>
            </a:r>
          </a:p>
          <a:p>
            <a:pPr algn="ctr"/>
            <a:endParaRPr lang="en-US">
              <a:solidFill>
                <a:srgbClr val="062F67"/>
              </a:solidFill>
              <a:latin typeface="Calibri" pitchFamily="34" charset="0"/>
            </a:endParaRPr>
          </a:p>
          <a:p>
            <a:pPr algn="ctr"/>
            <a:r>
              <a:rPr lang="en-US">
                <a:solidFill>
                  <a:srgbClr val="3366FF"/>
                </a:solidFill>
                <a:latin typeface="Calibri" pitchFamily="34" charset="0"/>
              </a:rPr>
              <a:t>MPS systems nicely captured even rare / ‘unexpected’ events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, e.g.</a:t>
            </a:r>
          </a:p>
          <a:p>
            <a:pPr algn="ctr"/>
            <a:endParaRPr lang="en-US">
              <a:solidFill>
                <a:srgbClr val="062F67"/>
              </a:solidFill>
              <a:latin typeface="Calibri" pitchFamily="34" charset="0"/>
            </a:endParaRPr>
          </a:p>
          <a:p>
            <a:pPr marL="1143000" lvl="2" indent="-228600">
              <a:buFontTx/>
              <a:buChar char="•"/>
            </a:pPr>
            <a:r>
              <a:rPr lang="en-US">
                <a:solidFill>
                  <a:srgbClr val="3366FF"/>
                </a:solidFill>
                <a:latin typeface="Calibri" pitchFamily="34" charset="0"/>
              </a:rPr>
              <a:t>Fast beam losses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 (seen at all aperture limits, confirming BLM redundancy) </a:t>
            </a:r>
          </a:p>
          <a:p>
            <a:pPr marL="1143000" lvl="2" indent="-228600">
              <a:buFontTx/>
              <a:buChar char="•"/>
            </a:pPr>
            <a:r>
              <a:rPr lang="en-US">
                <a:solidFill>
                  <a:srgbClr val="062F67"/>
                </a:solidFill>
                <a:latin typeface="Calibri" pitchFamily="34" charset="0"/>
              </a:rPr>
              <a:t>Controls problems resulting in </a:t>
            </a:r>
            <a:r>
              <a:rPr lang="en-US">
                <a:solidFill>
                  <a:srgbClr val="3366FF"/>
                </a:solidFill>
                <a:latin typeface="Calibri" pitchFamily="34" charset="0"/>
              </a:rPr>
              <a:t>wrong transmission of beam energy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 (captured by RF interlock and eventually Collimators) -&gt; </a:t>
            </a:r>
            <a:r>
              <a:rPr lang="en-US">
                <a:solidFill>
                  <a:srgbClr val="3366FF"/>
                </a:solidFill>
                <a:latin typeface="Calibri" pitchFamily="34" charset="0"/>
              </a:rPr>
              <a:t>implicit protection</a:t>
            </a:r>
          </a:p>
          <a:p>
            <a:pPr marL="1143000" lvl="2" indent="-228600">
              <a:buFontTx/>
              <a:buChar char="•"/>
            </a:pPr>
            <a:r>
              <a:rPr lang="en-US">
                <a:solidFill>
                  <a:srgbClr val="062F67"/>
                </a:solidFill>
                <a:latin typeface="Calibri" pitchFamily="34" charset="0"/>
              </a:rPr>
              <a:t>End of fill test by </a:t>
            </a:r>
            <a:r>
              <a:rPr lang="en-US">
                <a:solidFill>
                  <a:srgbClr val="3366FF"/>
                </a:solidFill>
                <a:latin typeface="Calibri" pitchFamily="34" charset="0"/>
              </a:rPr>
              <a:t>scraping with primary collimator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 in IR7 the </a:t>
            </a:r>
            <a:r>
              <a:rPr lang="en-US">
                <a:solidFill>
                  <a:srgbClr val="3366FF"/>
                </a:solidFill>
                <a:latin typeface="Calibri" pitchFamily="34" charset="0"/>
              </a:rPr>
              <a:t>beam 2 tails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. Moving it into the beam with 10 micron step every 4 seconds (see collimation talks)</a:t>
            </a:r>
          </a:p>
          <a:p>
            <a:pPr marL="1143000" lvl="2" indent="-228600">
              <a:buFontTx/>
              <a:buChar char="•"/>
            </a:pPr>
            <a:r>
              <a:rPr lang="en-US">
                <a:solidFill>
                  <a:srgbClr val="3366FF"/>
                </a:solidFill>
                <a:latin typeface="Calibri" pitchFamily="34" charset="0"/>
              </a:rPr>
              <a:t>Thunderstorms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 (correlated failures of &gt; equipment systems)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Acknowlegements</a:t>
            </a:r>
            <a:endParaRPr lang="en-GB" smtClean="0"/>
          </a:p>
        </p:txBody>
      </p:sp>
      <p:sp>
        <p:nvSpPr>
          <p:cNvPr id="3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537211D7-4011-42B8-8FE5-9FBD60F94FD5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33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152400" y="2582863"/>
            <a:ext cx="8991600" cy="371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endParaRPr lang="en-US" sz="2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r>
              <a:rPr lang="en-US" sz="3200">
                <a:solidFill>
                  <a:srgbClr val="062F67"/>
                </a:solidFill>
                <a:latin typeface="Calibri" pitchFamily="34" charset="0"/>
              </a:rPr>
              <a:t>Thanks a lot for your attention</a:t>
            </a:r>
          </a:p>
          <a:p>
            <a:pPr algn="ctr" eaLnBrk="0" hangingPunct="0"/>
            <a:endParaRPr lang="en-US" sz="32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2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r>
              <a:rPr lang="en-US" sz="1400">
                <a:solidFill>
                  <a:srgbClr val="062F67"/>
                </a:solidFill>
                <a:latin typeface="Calibri" pitchFamily="34" charset="0"/>
              </a:rPr>
              <a:t>Many thanks to a number of colleagues for their contributions to the talk (R.Schmidt, M.Ferro-Luzzi, R.Appelby,…)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86360" tIns="43181" rIns="86360" bIns="43181"/>
          <a:lstStyle/>
          <a:p>
            <a:r>
              <a:rPr lang="en-US" smtClean="0"/>
              <a:t>A bit of statistics # 1 …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39F9B6-4B18-47E4-987C-78C7BFCB58B7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8" name="Chart 7"/>
          <p:cNvGraphicFramePr/>
          <p:nvPr/>
        </p:nvGraphicFramePr>
        <p:xfrm>
          <a:off x="267855" y="988291"/>
          <a:ext cx="8672945" cy="5190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3443288" y="1711325"/>
            <a:ext cx="5413375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>
                <a:solidFill>
                  <a:srgbClr val="3366FF"/>
                </a:solidFill>
                <a:latin typeface="Calibri" pitchFamily="34" charset="0"/>
              </a:rPr>
              <a:t> Plot includes dumps at any energy and intensity, mostly @ injection and &lt;&lt; intensities</a:t>
            </a:r>
          </a:p>
          <a:p>
            <a:endParaRPr lang="en-US">
              <a:solidFill>
                <a:srgbClr val="3366FF"/>
              </a:solidFill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en-US">
                <a:solidFill>
                  <a:srgbClr val="3366FF"/>
                </a:solidFill>
                <a:latin typeface="Calibri" pitchFamily="34" charset="0"/>
              </a:rPr>
              <a:t> Only slowly decreasing over time, MPS is ~ equally exercised now than during commissioning / much lower intensities</a:t>
            </a:r>
          </a:p>
          <a:p>
            <a:pPr>
              <a:buFontTx/>
              <a:buChar char="•"/>
            </a:pPr>
            <a:endParaRPr lang="en-US">
              <a:solidFill>
                <a:srgbClr val="062F67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86360" tIns="43181" rIns="86360" bIns="43181"/>
          <a:lstStyle/>
          <a:p>
            <a:r>
              <a:rPr lang="en-US" smtClean="0"/>
              <a:t>A bit of statistics # 2…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44014C-B044-4CAC-9C9A-F6198A83CD26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9" name="Chart 8"/>
          <p:cNvGraphicFramePr/>
          <p:nvPr/>
        </p:nvGraphicFramePr>
        <p:xfrm>
          <a:off x="110836" y="1058718"/>
          <a:ext cx="8774545" cy="5329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3248025" y="1525588"/>
            <a:ext cx="61325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>
                <a:solidFill>
                  <a:srgbClr val="3366FF"/>
                </a:solidFill>
                <a:latin typeface="Calibri" pitchFamily="34" charset="0"/>
              </a:rPr>
              <a:t> Including end of fill dumps </a:t>
            </a:r>
          </a:p>
          <a:p>
            <a:pPr>
              <a:buFontTx/>
              <a:buChar char="•"/>
            </a:pPr>
            <a:r>
              <a:rPr lang="en-US">
                <a:solidFill>
                  <a:srgbClr val="3366FF"/>
                </a:solidFill>
                <a:latin typeface="Calibri" pitchFamily="34" charset="0"/>
              </a:rPr>
              <a:t> Again, only slowly decreasing over time, but beam intensity &gt;&gt;…</a:t>
            </a:r>
          </a:p>
          <a:p>
            <a:pPr>
              <a:buFontTx/>
              <a:buChar char="•"/>
            </a:pPr>
            <a:endParaRPr lang="en-US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 flipV="1">
            <a:off x="615950" y="4768850"/>
            <a:ext cx="8335963" cy="1588"/>
          </a:xfrm>
          <a:prstGeom prst="line">
            <a:avLst/>
          </a:prstGeom>
          <a:noFill/>
          <a:ln w="28575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7859713" y="3962400"/>
            <a:ext cx="1196975" cy="304800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8000"/>
                </a:solidFill>
                <a:latin typeface="Calibri" pitchFamily="34" charset="0"/>
              </a:rPr>
              <a:t>avg = 1.2 /day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nimBg="1"/>
      <p:bldP spid="184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2600" smtClean="0"/>
              <a:t>Detailed analysis of Machine Protection performance</a:t>
            </a:r>
            <a:endParaRPr lang="en-GB" sz="2600" smtClean="0"/>
          </a:p>
        </p:txBody>
      </p:sp>
      <p:sp>
        <p:nvSpPr>
          <p:cNvPr id="3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F04EAB6D-B695-4454-991F-AC940CA99472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6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504825" y="1171575"/>
            <a:ext cx="8274050" cy="454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  <a:buFontTx/>
              <a:buChar char="•"/>
            </a:pPr>
            <a:r>
              <a:rPr lang="en-US">
                <a:solidFill>
                  <a:srgbClr val="3366FF"/>
                </a:solidFill>
                <a:latin typeface="Calibri" pitchFamily="34" charset="0"/>
              </a:rPr>
              <a:t> Detailed analysis of beam dumps in the LHC are vital for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 the further </a:t>
            </a:r>
            <a:r>
              <a:rPr lang="en-US">
                <a:solidFill>
                  <a:srgbClr val="3366FF"/>
                </a:solidFill>
                <a:latin typeface="Calibri" pitchFamily="34" charset="0"/>
              </a:rPr>
              <a:t>understanding of the machine protection system and for unveiling possible loop holes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 in the protection (</a:t>
            </a:r>
            <a:r>
              <a:rPr lang="en-US">
                <a:solidFill>
                  <a:srgbClr val="3366FF"/>
                </a:solidFill>
                <a:latin typeface="Calibri" pitchFamily="34" charset="0"/>
              </a:rPr>
              <a:t>beware of combined or rare/unforeseen events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) 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en-US">
                <a:solidFill>
                  <a:srgbClr val="062F67"/>
                </a:solidFill>
                <a:latin typeface="Calibri" pitchFamily="34" charset="0"/>
              </a:rPr>
              <a:t> MPS strategy (especially before increasing intensity): </a:t>
            </a:r>
            <a:r>
              <a:rPr lang="en-US">
                <a:solidFill>
                  <a:srgbClr val="3366FF"/>
                </a:solidFill>
                <a:latin typeface="Calibri" pitchFamily="34" charset="0"/>
              </a:rPr>
              <a:t>Every beam dump needs to be clean and/or understood before next injection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en-US">
                <a:solidFill>
                  <a:srgbClr val="062F67"/>
                </a:solidFill>
                <a:latin typeface="Calibri" pitchFamily="34" charset="0"/>
              </a:rPr>
              <a:t> Key to efficient and easy understanding of beam dumps are</a:t>
            </a:r>
          </a:p>
          <a:p>
            <a:pPr marL="742950" lvl="1" indent="-285750">
              <a:lnSpc>
                <a:spcPct val="140000"/>
              </a:lnSpc>
              <a:buFontTx/>
              <a:buChar char="•"/>
            </a:pPr>
            <a:r>
              <a:rPr lang="en-US">
                <a:solidFill>
                  <a:srgbClr val="3366FF"/>
                </a:solidFill>
                <a:latin typeface="Calibri" pitchFamily="34" charset="0"/>
              </a:rPr>
              <a:t>Complete and accurate data acquisition within every MPS sub-system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, following common standards and naming </a:t>
            </a:r>
            <a:r>
              <a:rPr lang="en-US">
                <a:solidFill>
                  <a:srgbClr val="3366FF"/>
                </a:solidFill>
                <a:latin typeface="Calibri" pitchFamily="34" charset="0"/>
              </a:rPr>
              <a:t>conventions</a:t>
            </a:r>
          </a:p>
          <a:p>
            <a:pPr marL="742950" lvl="1" indent="-285750">
              <a:lnSpc>
                <a:spcPct val="140000"/>
              </a:lnSpc>
              <a:buFontTx/>
              <a:buChar char="•"/>
            </a:pPr>
            <a:r>
              <a:rPr lang="en-US">
                <a:solidFill>
                  <a:srgbClr val="3366FF"/>
                </a:solidFill>
                <a:latin typeface="Calibri" pitchFamily="34" charset="0"/>
              </a:rPr>
              <a:t>Common data acquisition systems and repositories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, allowing for easy correlation of data</a:t>
            </a:r>
          </a:p>
          <a:p>
            <a:pPr marL="742950" lvl="1" indent="-285750">
              <a:lnSpc>
                <a:spcPct val="140000"/>
              </a:lnSpc>
              <a:buFontTx/>
              <a:buChar char="•"/>
            </a:pPr>
            <a:r>
              <a:rPr lang="en-US">
                <a:solidFill>
                  <a:srgbClr val="3366FF"/>
                </a:solidFill>
                <a:latin typeface="Calibri" pitchFamily="34" charset="0"/>
              </a:rPr>
              <a:t>Powerful data archiving, extraction and (automated) analysis tools</a:t>
            </a:r>
            <a:r>
              <a:rPr lang="en-US">
                <a:solidFill>
                  <a:srgbClr val="062F67"/>
                </a:solidFill>
                <a:latin typeface="Calibri" pitchFamily="34" charset="0"/>
              </a:rPr>
              <a:t> for repetitive tasks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en-US">
                <a:solidFill>
                  <a:srgbClr val="062F67"/>
                </a:solidFill>
                <a:latin typeface="Calibri" pitchFamily="34" charset="0"/>
              </a:rPr>
              <a:t> For MPS system, two of the available data acquisition/extraction tools are mostly in use, specialized for continuous data logging (for relatively slow change rates) and transient data recordings in case of beam dump events</a:t>
            </a:r>
            <a:endParaRPr lang="en-GB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9460" name="Text Box 11"/>
          <p:cNvSpPr txBox="1">
            <a:spLocks noChangeArrowheads="1"/>
          </p:cNvSpPr>
          <p:nvPr/>
        </p:nvSpPr>
        <p:spPr bwMode="auto">
          <a:xfrm>
            <a:off x="8686800" y="6324600"/>
            <a:ext cx="457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[11]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2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Main Data Acquisition Systems for LHC</a:t>
            </a:r>
          </a:p>
        </p:txBody>
      </p:sp>
      <p:graphicFrame>
        <p:nvGraphicFramePr>
          <p:cNvPr id="61494" name="Group 54"/>
          <p:cNvGraphicFramePr>
            <a:graphicFrameLocks noGrp="1"/>
          </p:cNvGraphicFramePr>
          <p:nvPr>
            <p:ph idx="4294967295"/>
          </p:nvPr>
        </p:nvGraphicFramePr>
        <p:xfrm>
          <a:off x="228600" y="1301750"/>
          <a:ext cx="8723313" cy="4465638"/>
        </p:xfrm>
        <a:graphic>
          <a:graphicData uri="http://schemas.openxmlformats.org/drawingml/2006/table">
            <a:tbl>
              <a:tblPr/>
              <a:tblGrid>
                <a:gridCol w="1587500"/>
                <a:gridCol w="1865313"/>
                <a:gridCol w="1468437"/>
                <a:gridCol w="1660525"/>
                <a:gridCol w="2141538"/>
              </a:tblGrid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DATA ACQUISITION SYSTEM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PURPOSE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Acquisition Rate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Data Volume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Importance for MPS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SCADA supervisory systems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Calibri" pitchFamily="34" charset="0"/>
                        </a:rPr>
                        <a:t>Real-time supervisory tools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 (Java, PVSS)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On change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&gt; 10s of kB / day, local archive, then sent to long term storage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alibri" pitchFamily="34" charset="0"/>
                        </a:rPr>
                        <a:t>Medium 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– Used daily for supervision of MPS systems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DIAMON 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Calibri" pitchFamily="34" charset="0"/>
                        </a:rPr>
                        <a:t>Diagnostic and monitoring of controls infrastructure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infrequent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Few 10s of changes per day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alibri" pitchFamily="34" charset="0"/>
                        </a:rPr>
                        <a:t>Medium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, used for online monitoring of red power supplies, FE processes, …. 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ALARM System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Calibri" pitchFamily="34" charset="0"/>
                        </a:rPr>
                        <a:t>Alarms service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 (for technical infrastructure,..)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infrequent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&gt; 10.000 Alarms per day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Not used (yet), no efficient alarm filtering yet…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Measurement Database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Continuous Logging of equipment system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Calibri" pitchFamily="34" charset="0"/>
                        </a:rPr>
                        <a:t>Few Hz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&gt; GB /day, kept for 7 days only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Not used for MPS (but identical concept as Logging DB)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Logging Database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Logging system for equipment systems, slower response time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On change, but typically &lt;1Hz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Calibri" pitchFamily="34" charset="0"/>
                        </a:rPr>
                        <a:t>&gt; 100 GB / day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, kept for LHC lifetime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High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 – Used regularly for performance evaluation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Post Mortem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Calibri" pitchFamily="34" charset="0"/>
                        </a:rPr>
                        <a:t>Transient data analysis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 after powering or beam dump events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Calibri" pitchFamily="34" charset="0"/>
                        </a:rPr>
                        <a:t>&gt;kHz/MHz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, &lt; intervals around interesting events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&gt; 1 GB / beam dump event, kept for LHC lifetime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Very High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 – Used daily for performance evaluation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2A4DCE-F8D2-4E63-8383-FA4851DD6896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7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2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Main Data Acquisition Systems for LHC</a:t>
            </a:r>
          </a:p>
        </p:txBody>
      </p:sp>
      <p:graphicFrame>
        <p:nvGraphicFramePr>
          <p:cNvPr id="69635" name="Group 3"/>
          <p:cNvGraphicFramePr>
            <a:graphicFrameLocks noGrp="1"/>
          </p:cNvGraphicFramePr>
          <p:nvPr>
            <p:ph idx="4294967295"/>
          </p:nvPr>
        </p:nvGraphicFramePr>
        <p:xfrm>
          <a:off x="228600" y="1301750"/>
          <a:ext cx="8723313" cy="4465638"/>
        </p:xfrm>
        <a:graphic>
          <a:graphicData uri="http://schemas.openxmlformats.org/drawingml/2006/table">
            <a:tbl>
              <a:tblPr/>
              <a:tblGrid>
                <a:gridCol w="1587500"/>
                <a:gridCol w="1865313"/>
                <a:gridCol w="1468437"/>
                <a:gridCol w="1660525"/>
                <a:gridCol w="2141538"/>
              </a:tblGrid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DATA ACQUISITION SYSTEM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PURPOSE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Acquisition Rate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Data Volume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Importance for MPS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Calibri" pitchFamily="34" charset="0"/>
                        </a:rPr>
                        <a:t>SCADA supervisory systems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Calibri" pitchFamily="34" charset="0"/>
                        </a:rPr>
                        <a:t>Real-time supervisory tools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Calibri" pitchFamily="34" charset="0"/>
                        </a:rPr>
                        <a:t> (Java, PVSS)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Calibri" pitchFamily="34" charset="0"/>
                        </a:rPr>
                        <a:t>On change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Calibri" pitchFamily="34" charset="0"/>
                        </a:rPr>
                        <a:t>&gt; 10s of kB / day, local archive, then sent to long term storage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Calibri" pitchFamily="34" charset="0"/>
                        </a:rPr>
                        <a:t>Medium – Used daily for supervision of MPS systems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Calibri" pitchFamily="34" charset="0"/>
                        </a:rPr>
                        <a:t>DIAMON 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Calibri" pitchFamily="34" charset="0"/>
                        </a:rPr>
                        <a:t>Diagnostic and monitoring of controls infrastructure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Calibri" pitchFamily="34" charset="0"/>
                        </a:rPr>
                        <a:t>infrequent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Calibri" pitchFamily="34" charset="0"/>
                        </a:rPr>
                        <a:t>Few 10s of changes per day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Calibri" pitchFamily="34" charset="0"/>
                        </a:rPr>
                        <a:t>Medium, used for online monitoring of red power supplies, FE processes, …. 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Calibri" pitchFamily="34" charset="0"/>
                        </a:rPr>
                        <a:t>ALARM System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Calibri" pitchFamily="34" charset="0"/>
                        </a:rPr>
                        <a:t>Alarms service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Calibri" pitchFamily="34" charset="0"/>
                        </a:rPr>
                        <a:t> (for technical infrastructure,..)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Calibri" pitchFamily="34" charset="0"/>
                        </a:rPr>
                        <a:t>infrequent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Calibri" pitchFamily="34" charset="0"/>
                        </a:rPr>
                        <a:t>&gt; 10.000 Alarms per day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Calibri" pitchFamily="34" charset="0"/>
                        </a:rPr>
                        <a:t>Not used (yet), no efficient alarm filtering yet…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Calibri" pitchFamily="34" charset="0"/>
                        </a:rPr>
                        <a:t>Measurement Database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Calibri" pitchFamily="34" charset="0"/>
                        </a:rPr>
                        <a:t>Continuous Logging of equipment system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Calibri" pitchFamily="34" charset="0"/>
                        </a:rPr>
                        <a:t>Few Hz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Calibri" pitchFamily="34" charset="0"/>
                        </a:rPr>
                        <a:t>&gt; GB /day, kept for 7 days only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Calibri" pitchFamily="34" charset="0"/>
                        </a:rPr>
                        <a:t>Not used for MPS (but identical concept as Logging DB)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Logging Database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Logging system for equipment systems, slower response time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On change, but typically &lt;1Hz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Calibri" pitchFamily="34" charset="0"/>
                        </a:rPr>
                        <a:t>&gt; 100 GB / day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, kept for LHC lifetime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High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 – Used regularly for performance evaluation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Post Mortem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Calibri" pitchFamily="34" charset="0"/>
                        </a:rPr>
                        <a:t>Transient data analysis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 after powering or beam dump events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Calibri" pitchFamily="34" charset="0"/>
                        </a:rPr>
                        <a:t>&gt;kHz/MHz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, &lt; intervals around interesting events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&gt; 1 GB / beam dump event, kept for LHC lifetime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Very High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2F67"/>
                          </a:solidFill>
                          <a:effectLst/>
                          <a:latin typeface="Calibri" pitchFamily="34" charset="0"/>
                        </a:rPr>
                        <a:t> – Used daily for performance evaluation</a:t>
                      </a:r>
                    </a:p>
                  </a:txBody>
                  <a:tcPr marR="0" marT="0" marB="0"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4E94858B-7478-487A-928A-7B53FE794C5F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8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Operation – Logging System</a:t>
            </a:r>
          </a:p>
        </p:txBody>
      </p:sp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738" y="1897063"/>
            <a:ext cx="6375400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3300" y="2198688"/>
            <a:ext cx="6699250" cy="433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373063" y="896938"/>
            <a:ext cx="80930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de-CH">
                <a:solidFill>
                  <a:srgbClr val="062F67"/>
                </a:solidFill>
                <a:latin typeface="Calibri" pitchFamily="34" charset="0"/>
              </a:rPr>
              <a:t>Common repository for all equipment systems, </a:t>
            </a:r>
            <a:r>
              <a:rPr lang="de-CH">
                <a:solidFill>
                  <a:srgbClr val="3366FF"/>
                </a:solidFill>
                <a:latin typeface="Calibri" pitchFamily="34" charset="0"/>
              </a:rPr>
              <a:t>allowing for direct correlation of data</a:t>
            </a:r>
          </a:p>
          <a:p>
            <a:pPr algn="ctr" eaLnBrk="0" hangingPunct="0"/>
            <a:r>
              <a:rPr lang="de-CH">
                <a:solidFill>
                  <a:srgbClr val="3366FF"/>
                </a:solidFill>
                <a:latin typeface="Calibri" pitchFamily="34" charset="0"/>
              </a:rPr>
              <a:t>Variable searches based on common variable/system naming </a:t>
            </a:r>
          </a:p>
          <a:p>
            <a:pPr algn="ctr" eaLnBrk="0" hangingPunct="0"/>
            <a:r>
              <a:rPr lang="de-CH">
                <a:solidFill>
                  <a:srgbClr val="3366FF"/>
                </a:solidFill>
                <a:latin typeface="Calibri" pitchFamily="34" charset="0"/>
              </a:rPr>
              <a:t>Huge data storage capacity, data maintained throughout complete LHC lifetime</a:t>
            </a:r>
          </a:p>
          <a:p>
            <a:pPr algn="ctr"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  </a:t>
            </a:r>
          </a:p>
          <a:p>
            <a:pPr algn="ctr"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>
              <a:solidFill>
                <a:srgbClr val="062F67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6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0CDF42CA-C9D8-4205-9DCC-B4CCB977A417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9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2534" name="Picture 7" descr="k-mo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8175" y="3219450"/>
            <a:ext cx="8335963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TODD primary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accent6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accent6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TODD index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29671</TotalTime>
  <Words>2194</Words>
  <Application>Microsoft Office PowerPoint</Application>
  <PresentationFormat>On-screen Show (4:3)</PresentationFormat>
  <Paragraphs>503</Paragraphs>
  <Slides>33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11</vt:i4>
      </vt:variant>
      <vt:variant>
        <vt:lpstr>Slide Titles</vt:lpstr>
      </vt:variant>
      <vt:variant>
        <vt:i4>33</vt:i4>
      </vt:variant>
    </vt:vector>
  </HeadingPairs>
  <TitlesOfParts>
    <vt:vector size="52" baseType="lpstr">
      <vt:lpstr>Arial</vt:lpstr>
      <vt:lpstr>Calibri</vt:lpstr>
      <vt:lpstr>Arial Unicode MS</vt:lpstr>
      <vt:lpstr>+mj-lt</vt:lpstr>
      <vt:lpstr>Franklin Gothic Medium</vt:lpstr>
      <vt:lpstr>Times New Roman</vt:lpstr>
      <vt:lpstr>Trebuchet MS</vt:lpstr>
      <vt:lpstr>Courier</vt:lpstr>
      <vt:lpstr>BTODD primary master</vt:lpstr>
      <vt:lpstr>BTODD index master</vt:lpstr>
      <vt:lpstr>BTODD primary master</vt:lpstr>
      <vt:lpstr>BTODD primary master</vt:lpstr>
      <vt:lpstr>BTODD primary master</vt:lpstr>
      <vt:lpstr>BTODD primary master</vt:lpstr>
      <vt:lpstr>BTODD primary master</vt:lpstr>
      <vt:lpstr>BTODD index master</vt:lpstr>
      <vt:lpstr>BTODD index master</vt:lpstr>
      <vt:lpstr>BTODD index master</vt:lpstr>
      <vt:lpstr>BTODD index master</vt:lpstr>
      <vt:lpstr>Slide 1</vt:lpstr>
      <vt:lpstr>From this morning...</vt:lpstr>
      <vt:lpstr>Activation of MPS in 2010</vt:lpstr>
      <vt:lpstr>A bit of statistics # 1 …</vt:lpstr>
      <vt:lpstr>A bit of statistics # 2…</vt:lpstr>
      <vt:lpstr>Detailed analysis of Machine Protection performance</vt:lpstr>
      <vt:lpstr>Main Data Acquisition Systems for LHC</vt:lpstr>
      <vt:lpstr>Main Data Acquisition Systems for LHC</vt:lpstr>
      <vt:lpstr>Operation – Logging System</vt:lpstr>
      <vt:lpstr>Transient data recording after a beam dump (PM)</vt:lpstr>
      <vt:lpstr>Operation - Post-Mortem</vt:lpstr>
      <vt:lpstr>PM Server Architecture</vt:lpstr>
      <vt:lpstr>Analysis of global events… </vt:lpstr>
      <vt:lpstr>Beam dump events after start of ramp</vt:lpstr>
      <vt:lpstr>Beam dump events by Category</vt:lpstr>
      <vt:lpstr>Beam dumps NOT affecting the beam</vt:lpstr>
      <vt:lpstr>Beam dumps by interlocks affecting the beam</vt:lpstr>
      <vt:lpstr>What saved us (who dumped the beam)?</vt:lpstr>
      <vt:lpstr>Typical  LHC  Experiment  Protection  System</vt:lpstr>
      <vt:lpstr>LHC Exp Protection - summary</vt:lpstr>
      <vt:lpstr>Fast Beam Losses – UFOs?</vt:lpstr>
      <vt:lpstr>Event 30th July 2010, 07:26:38, Q4.R5</vt:lpstr>
      <vt:lpstr>Event 8th August 2010, Q15.L5</vt:lpstr>
      <vt:lpstr>Event 23.08.2010 13:50:38, on MQ22.R3</vt:lpstr>
      <vt:lpstr>Event 23.08.2010 13:50:38, on MQ22.R3</vt:lpstr>
      <vt:lpstr>Fast Beam Losses – UFOs?</vt:lpstr>
      <vt:lpstr>Quench(ino)s </vt:lpstr>
      <vt:lpstr>Quench(ino) event from 18/4/2010 @ 22:33</vt:lpstr>
      <vt:lpstr>Quench(ino) event from 18/4/2010 @ 22:33</vt:lpstr>
      <vt:lpstr>Event sequence for event on 18/4/2010 </vt:lpstr>
      <vt:lpstr>Quench limit vs BLM thresholds</vt:lpstr>
      <vt:lpstr>Summary</vt:lpstr>
      <vt:lpstr>Acknowlegements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LHC Beam Interlock System</dc:title>
  <dc:creator>benjamin todd</dc:creator>
  <cp:lastModifiedBy>zerlauth</cp:lastModifiedBy>
  <cp:revision>657</cp:revision>
  <dcterms:created xsi:type="dcterms:W3CDTF">2004-05-13T09:14:00Z</dcterms:created>
  <dcterms:modified xsi:type="dcterms:W3CDTF">2010-09-06T07:16:39Z</dcterms:modified>
</cp:coreProperties>
</file>