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7"/>
  </p:notesMasterIdLst>
  <p:handoutMasterIdLst>
    <p:handoutMasterId r:id="rId68"/>
  </p:handoutMasterIdLst>
  <p:sldIdLst>
    <p:sldId id="259" r:id="rId2"/>
    <p:sldId id="914" r:id="rId3"/>
    <p:sldId id="929" r:id="rId4"/>
    <p:sldId id="928" r:id="rId5"/>
    <p:sldId id="957" r:id="rId6"/>
    <p:sldId id="938" r:id="rId7"/>
    <p:sldId id="920" r:id="rId8"/>
    <p:sldId id="944" r:id="rId9"/>
    <p:sldId id="946" r:id="rId10"/>
    <p:sldId id="921" r:id="rId11"/>
    <p:sldId id="940" r:id="rId12"/>
    <p:sldId id="941" r:id="rId13"/>
    <p:sldId id="947" r:id="rId14"/>
    <p:sldId id="923" r:id="rId15"/>
    <p:sldId id="924" r:id="rId16"/>
    <p:sldId id="925" r:id="rId17"/>
    <p:sldId id="948" r:id="rId18"/>
    <p:sldId id="939" r:id="rId19"/>
    <p:sldId id="919" r:id="rId20"/>
    <p:sldId id="927" r:id="rId21"/>
    <p:sldId id="918" r:id="rId22"/>
    <p:sldId id="945" r:id="rId23"/>
    <p:sldId id="951" r:id="rId24"/>
    <p:sldId id="953" r:id="rId25"/>
    <p:sldId id="950" r:id="rId26"/>
    <p:sldId id="931" r:id="rId27"/>
    <p:sldId id="930" r:id="rId28"/>
    <p:sldId id="933" r:id="rId29"/>
    <p:sldId id="932" r:id="rId30"/>
    <p:sldId id="952" r:id="rId31"/>
    <p:sldId id="934" r:id="rId32"/>
    <p:sldId id="935" r:id="rId33"/>
    <p:sldId id="936" r:id="rId34"/>
    <p:sldId id="937" r:id="rId35"/>
    <p:sldId id="954" r:id="rId36"/>
    <p:sldId id="958" r:id="rId37"/>
    <p:sldId id="380" r:id="rId38"/>
    <p:sldId id="391" r:id="rId39"/>
    <p:sldId id="392" r:id="rId40"/>
    <p:sldId id="394" r:id="rId41"/>
    <p:sldId id="393" r:id="rId42"/>
    <p:sldId id="395" r:id="rId43"/>
    <p:sldId id="396" r:id="rId44"/>
    <p:sldId id="397" r:id="rId45"/>
    <p:sldId id="390" r:id="rId46"/>
    <p:sldId id="959" r:id="rId47"/>
    <p:sldId id="960" r:id="rId48"/>
    <p:sldId id="961" r:id="rId49"/>
    <p:sldId id="962" r:id="rId50"/>
    <p:sldId id="963" r:id="rId51"/>
    <p:sldId id="964" r:id="rId52"/>
    <p:sldId id="965" r:id="rId53"/>
    <p:sldId id="966" r:id="rId54"/>
    <p:sldId id="967" r:id="rId55"/>
    <p:sldId id="955" r:id="rId56"/>
    <p:sldId id="968" r:id="rId57"/>
    <p:sldId id="969" r:id="rId58"/>
    <p:sldId id="970" r:id="rId59"/>
    <p:sldId id="971" r:id="rId60"/>
    <p:sldId id="956" r:id="rId61"/>
    <p:sldId id="972" r:id="rId62"/>
    <p:sldId id="973" r:id="rId63"/>
    <p:sldId id="974" r:id="rId64"/>
    <p:sldId id="926" r:id="rId65"/>
    <p:sldId id="912" r:id="rId66"/>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F2F2F"/>
    <a:srgbClr val="009142"/>
    <a:srgbClr val="0432FF"/>
    <a:srgbClr val="E8BC48"/>
    <a:srgbClr val="FF7E79"/>
    <a:srgbClr val="00FB92"/>
    <a:srgbClr val="FFD579"/>
    <a:srgbClr val="73FB79"/>
    <a:srgbClr val="D5FC7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407"/>
    <p:restoredTop sz="95109"/>
  </p:normalViewPr>
  <p:slideViewPr>
    <p:cSldViewPr snapToGrid="0" snapToObjects="1">
      <p:cViewPr varScale="1">
        <p:scale>
          <a:sx n="58" d="100"/>
          <a:sy n="58" d="100"/>
        </p:scale>
        <p:origin x="224" y="864"/>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snapToObjects="1" showGuides="1">
      <p:cViewPr varScale="1">
        <p:scale>
          <a:sx n="66" d="100"/>
          <a:sy n="66" d="100"/>
        </p:scale>
        <p:origin x="2576" y="20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ern.ch\dfs\Departments\AT\Projects\MAR%20and%20Long%20Magnets%20Facilities\Quality\HL-LHC\Revue%20generale%20post%20mortem\Suivi_et_Synthese_NCR_S197.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fr-FR" baseline="0" dirty="0"/>
              <a:t>NCR </a:t>
            </a:r>
            <a:r>
              <a:rPr lang="fr-FR" baseline="0" dirty="0" err="1"/>
              <a:t>during</a:t>
            </a:r>
            <a:r>
              <a:rPr lang="fr-FR" baseline="0" dirty="0"/>
              <a:t> </a:t>
            </a:r>
            <a:r>
              <a:rPr lang="fr-FR" baseline="0" dirty="0" err="1"/>
              <a:t>winding</a:t>
            </a:r>
            <a:r>
              <a:rPr lang="fr-FR" baseline="0" dirty="0"/>
              <a:t> (</a:t>
            </a:r>
            <a:r>
              <a:rPr lang="fr-FR" baseline="0" dirty="0" err="1"/>
              <a:t>inner</a:t>
            </a:r>
            <a:r>
              <a:rPr lang="fr-FR" baseline="0" dirty="0"/>
              <a:t> or </a:t>
            </a:r>
            <a:r>
              <a:rPr lang="fr-FR" baseline="0" dirty="0" err="1"/>
              <a:t>outer</a:t>
            </a:r>
            <a:r>
              <a:rPr lang="fr-FR" baseline="0" dirty="0"/>
              <a:t> la</a:t>
            </a:r>
            <a:r>
              <a:rPr lang="fr-CH" baseline="0" dirty="0" err="1"/>
              <a:t>yer</a:t>
            </a:r>
            <a:r>
              <a:rPr lang="fr-CH" baseline="0" dirty="0"/>
              <a:t>)</a:t>
            </a:r>
            <a:endParaRPr lang="fr-FR" dirty="0"/>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strRef>
              <c:f>'Synthèse Bobines'!$B$74:$B$109</c:f>
              <c:strCache>
                <c:ptCount val="36"/>
                <c:pt idx="0">
                  <c:v>HCMBH_C005-01CU0001</c:v>
                </c:pt>
                <c:pt idx="1">
                  <c:v>HCMBH_C005-01000001</c:v>
                </c:pt>
                <c:pt idx="2">
                  <c:v>HCMBH_C005-01000002</c:v>
                </c:pt>
                <c:pt idx="3">
                  <c:v>HCMBH_C005-01000003</c:v>
                </c:pt>
                <c:pt idx="4">
                  <c:v>HCMBH_C005-01000004</c:v>
                </c:pt>
                <c:pt idx="5">
                  <c:v>HCMBH_C005-01000005</c:v>
                </c:pt>
                <c:pt idx="6">
                  <c:v>HCMBH_C005-01000006</c:v>
                </c:pt>
                <c:pt idx="7">
                  <c:v>HCMBH_C005-01000007</c:v>
                </c:pt>
                <c:pt idx="8">
                  <c:v>HCMBH_C005-01000008</c:v>
                </c:pt>
                <c:pt idx="9">
                  <c:v>HCMBH_C005-01000009</c:v>
                </c:pt>
                <c:pt idx="10">
                  <c:v>HCMBH_C005-01000010</c:v>
                </c:pt>
                <c:pt idx="11">
                  <c:v>HCMBH_C005-01000011</c:v>
                </c:pt>
                <c:pt idx="12">
                  <c:v>HCMBH_C005-01000012</c:v>
                </c:pt>
                <c:pt idx="13">
                  <c:v>HCMBH_C005-01000013</c:v>
                </c:pt>
                <c:pt idx="14">
                  <c:v>HCMBH_C005-01000014</c:v>
                </c:pt>
                <c:pt idx="15">
                  <c:v>HCMBH_C005-01000015</c:v>
                </c:pt>
                <c:pt idx="16">
                  <c:v>HCMBH_C005-01000016</c:v>
                </c:pt>
                <c:pt idx="17">
                  <c:v>HCMBH_C005-01000017</c:v>
                </c:pt>
                <c:pt idx="18">
                  <c:v>HCMBH_C005-01000018</c:v>
                </c:pt>
                <c:pt idx="19">
                  <c:v>HCMBH_C005-01000019</c:v>
                </c:pt>
                <c:pt idx="20">
                  <c:v>HCMBH_C005-01000020</c:v>
                </c:pt>
                <c:pt idx="21">
                  <c:v>HCMBH_C005-01000021</c:v>
                </c:pt>
                <c:pt idx="22">
                  <c:v>HCMBH_C005-01000022</c:v>
                </c:pt>
                <c:pt idx="23">
                  <c:v>HCMBH_C005-01000023</c:v>
                </c:pt>
                <c:pt idx="24">
                  <c:v>HCMBH_C005-01000024</c:v>
                </c:pt>
                <c:pt idx="25">
                  <c:v>HCMBH_C005-01000025</c:v>
                </c:pt>
                <c:pt idx="26">
                  <c:v>HCMBH_C005-01000026</c:v>
                </c:pt>
                <c:pt idx="27">
                  <c:v>HCMBH_C005-01000027</c:v>
                </c:pt>
                <c:pt idx="28">
                  <c:v>HCMBH_C005-01000028</c:v>
                </c:pt>
                <c:pt idx="29">
                  <c:v>HCMBH_C005-01000029</c:v>
                </c:pt>
                <c:pt idx="30">
                  <c:v>HCMBH_C005-01000030</c:v>
                </c:pt>
                <c:pt idx="31">
                  <c:v>HCMBH_C005-01000031</c:v>
                </c:pt>
                <c:pt idx="32">
                  <c:v>HCMBH_C005-01000032</c:v>
                </c:pt>
                <c:pt idx="33">
                  <c:v>HCMBH_C005-01000033</c:v>
                </c:pt>
                <c:pt idx="34">
                  <c:v>HCMBH_C005-01000034</c:v>
                </c:pt>
                <c:pt idx="35">
                  <c:v>HCMBH_C005-01000035</c:v>
                </c:pt>
              </c:strCache>
            </c:strRef>
          </c:cat>
          <c:val>
            <c:numRef>
              <c:f>'Synthèse Bobines'!$C$74:$C$109</c:f>
              <c:numCache>
                <c:formatCode>General</c:formatCode>
                <c:ptCount val="36"/>
                <c:pt idx="0">
                  <c:v>1</c:v>
                </c:pt>
                <c:pt idx="1">
                  <c:v>1</c:v>
                </c:pt>
                <c:pt idx="2">
                  <c:v>2</c:v>
                </c:pt>
                <c:pt idx="3">
                  <c:v>1</c:v>
                </c:pt>
                <c:pt idx="4">
                  <c:v>1</c:v>
                </c:pt>
                <c:pt idx="5">
                  <c:v>0</c:v>
                </c:pt>
                <c:pt idx="6">
                  <c:v>1</c:v>
                </c:pt>
                <c:pt idx="7">
                  <c:v>2</c:v>
                </c:pt>
                <c:pt idx="8">
                  <c:v>0</c:v>
                </c:pt>
                <c:pt idx="9">
                  <c:v>0</c:v>
                </c:pt>
                <c:pt idx="10">
                  <c:v>0</c:v>
                </c:pt>
                <c:pt idx="11">
                  <c:v>0</c:v>
                </c:pt>
                <c:pt idx="12">
                  <c:v>0</c:v>
                </c:pt>
                <c:pt idx="13">
                  <c:v>0</c:v>
                </c:pt>
                <c:pt idx="14">
                  <c:v>0</c:v>
                </c:pt>
                <c:pt idx="15">
                  <c:v>1</c:v>
                </c:pt>
                <c:pt idx="16">
                  <c:v>1</c:v>
                </c:pt>
                <c:pt idx="17">
                  <c:v>0</c:v>
                </c:pt>
                <c:pt idx="18">
                  <c:v>0</c:v>
                </c:pt>
                <c:pt idx="19">
                  <c:v>0</c:v>
                </c:pt>
                <c:pt idx="20">
                  <c:v>1</c:v>
                </c:pt>
                <c:pt idx="21">
                  <c:v>0</c:v>
                </c:pt>
                <c:pt idx="22">
                  <c:v>0</c:v>
                </c:pt>
                <c:pt idx="23">
                  <c:v>0</c:v>
                </c:pt>
                <c:pt idx="24">
                  <c:v>0</c:v>
                </c:pt>
                <c:pt idx="25">
                  <c:v>0</c:v>
                </c:pt>
                <c:pt idx="26">
                  <c:v>1</c:v>
                </c:pt>
                <c:pt idx="27">
                  <c:v>0</c:v>
                </c:pt>
                <c:pt idx="28">
                  <c:v>0</c:v>
                </c:pt>
                <c:pt idx="29">
                  <c:v>0</c:v>
                </c:pt>
                <c:pt idx="30">
                  <c:v>1</c:v>
                </c:pt>
                <c:pt idx="31">
                  <c:v>1</c:v>
                </c:pt>
                <c:pt idx="32">
                  <c:v>1</c:v>
                </c:pt>
                <c:pt idx="33">
                  <c:v>0</c:v>
                </c:pt>
                <c:pt idx="34">
                  <c:v>0</c:v>
                </c:pt>
                <c:pt idx="35">
                  <c:v>0</c:v>
                </c:pt>
              </c:numCache>
            </c:numRef>
          </c:val>
          <c:extLst>
            <c:ext xmlns:c16="http://schemas.microsoft.com/office/drawing/2014/chart" uri="{C3380CC4-5D6E-409C-BE32-E72D297353CC}">
              <c16:uniqueId val="{00000000-E3F9-4B49-AA32-14568A2CCF19}"/>
            </c:ext>
          </c:extLst>
        </c:ser>
        <c:ser>
          <c:idx val="1"/>
          <c:order val="1"/>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strRef>
              <c:f>'Synthèse Bobines'!$B$74:$B$109</c:f>
              <c:strCache>
                <c:ptCount val="36"/>
                <c:pt idx="0">
                  <c:v>HCMBH_C005-01CU0001</c:v>
                </c:pt>
                <c:pt idx="1">
                  <c:v>HCMBH_C005-01000001</c:v>
                </c:pt>
                <c:pt idx="2">
                  <c:v>HCMBH_C005-01000002</c:v>
                </c:pt>
                <c:pt idx="3">
                  <c:v>HCMBH_C005-01000003</c:v>
                </c:pt>
                <c:pt idx="4">
                  <c:v>HCMBH_C005-01000004</c:v>
                </c:pt>
                <c:pt idx="5">
                  <c:v>HCMBH_C005-01000005</c:v>
                </c:pt>
                <c:pt idx="6">
                  <c:v>HCMBH_C005-01000006</c:v>
                </c:pt>
                <c:pt idx="7">
                  <c:v>HCMBH_C005-01000007</c:v>
                </c:pt>
                <c:pt idx="8">
                  <c:v>HCMBH_C005-01000008</c:v>
                </c:pt>
                <c:pt idx="9">
                  <c:v>HCMBH_C005-01000009</c:v>
                </c:pt>
                <c:pt idx="10">
                  <c:v>HCMBH_C005-01000010</c:v>
                </c:pt>
                <c:pt idx="11">
                  <c:v>HCMBH_C005-01000011</c:v>
                </c:pt>
                <c:pt idx="12">
                  <c:v>HCMBH_C005-01000012</c:v>
                </c:pt>
                <c:pt idx="13">
                  <c:v>HCMBH_C005-01000013</c:v>
                </c:pt>
                <c:pt idx="14">
                  <c:v>HCMBH_C005-01000014</c:v>
                </c:pt>
                <c:pt idx="15">
                  <c:v>HCMBH_C005-01000015</c:v>
                </c:pt>
                <c:pt idx="16">
                  <c:v>HCMBH_C005-01000016</c:v>
                </c:pt>
                <c:pt idx="17">
                  <c:v>HCMBH_C005-01000017</c:v>
                </c:pt>
                <c:pt idx="18">
                  <c:v>HCMBH_C005-01000018</c:v>
                </c:pt>
                <c:pt idx="19">
                  <c:v>HCMBH_C005-01000019</c:v>
                </c:pt>
                <c:pt idx="20">
                  <c:v>HCMBH_C005-01000020</c:v>
                </c:pt>
                <c:pt idx="21">
                  <c:v>HCMBH_C005-01000021</c:v>
                </c:pt>
                <c:pt idx="22">
                  <c:v>HCMBH_C005-01000022</c:v>
                </c:pt>
                <c:pt idx="23">
                  <c:v>HCMBH_C005-01000023</c:v>
                </c:pt>
                <c:pt idx="24">
                  <c:v>HCMBH_C005-01000024</c:v>
                </c:pt>
                <c:pt idx="25">
                  <c:v>HCMBH_C005-01000025</c:v>
                </c:pt>
                <c:pt idx="26">
                  <c:v>HCMBH_C005-01000026</c:v>
                </c:pt>
                <c:pt idx="27">
                  <c:v>HCMBH_C005-01000027</c:v>
                </c:pt>
                <c:pt idx="28">
                  <c:v>HCMBH_C005-01000028</c:v>
                </c:pt>
                <c:pt idx="29">
                  <c:v>HCMBH_C005-01000029</c:v>
                </c:pt>
                <c:pt idx="30">
                  <c:v>HCMBH_C005-01000030</c:v>
                </c:pt>
                <c:pt idx="31">
                  <c:v>HCMBH_C005-01000031</c:v>
                </c:pt>
                <c:pt idx="32">
                  <c:v>HCMBH_C005-01000032</c:v>
                </c:pt>
                <c:pt idx="33">
                  <c:v>HCMBH_C005-01000033</c:v>
                </c:pt>
                <c:pt idx="34">
                  <c:v>HCMBH_C005-01000034</c:v>
                </c:pt>
                <c:pt idx="35">
                  <c:v>HCMBH_C005-01000035</c:v>
                </c:pt>
              </c:strCache>
            </c:strRef>
          </c:cat>
          <c:val>
            <c:numRef>
              <c:f>'Synthèse Bobines'!$D$74:$D$109</c:f>
              <c:numCache>
                <c:formatCode>General</c:formatCode>
                <c:ptCount val="36"/>
                <c:pt idx="0">
                  <c:v>0</c:v>
                </c:pt>
                <c:pt idx="1">
                  <c:v>0</c:v>
                </c:pt>
                <c:pt idx="2">
                  <c:v>0</c:v>
                </c:pt>
                <c:pt idx="3">
                  <c:v>0</c:v>
                </c:pt>
                <c:pt idx="4">
                  <c:v>1</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1</c:v>
                </c:pt>
                <c:pt idx="28">
                  <c:v>0</c:v>
                </c:pt>
                <c:pt idx="29">
                  <c:v>0</c:v>
                </c:pt>
                <c:pt idx="30">
                  <c:v>0</c:v>
                </c:pt>
                <c:pt idx="31">
                  <c:v>0</c:v>
                </c:pt>
                <c:pt idx="32">
                  <c:v>0</c:v>
                </c:pt>
                <c:pt idx="33">
                  <c:v>0</c:v>
                </c:pt>
                <c:pt idx="34">
                  <c:v>0</c:v>
                </c:pt>
                <c:pt idx="35">
                  <c:v>0</c:v>
                </c:pt>
              </c:numCache>
            </c:numRef>
          </c:val>
          <c:extLst>
            <c:ext xmlns:c16="http://schemas.microsoft.com/office/drawing/2014/chart" uri="{C3380CC4-5D6E-409C-BE32-E72D297353CC}">
              <c16:uniqueId val="{00000001-E3F9-4B49-AA32-14568A2CCF19}"/>
            </c:ext>
          </c:extLst>
        </c:ser>
        <c:dLbls>
          <c:showLegendKey val="0"/>
          <c:showVal val="0"/>
          <c:showCatName val="0"/>
          <c:showSerName val="0"/>
          <c:showPercent val="0"/>
          <c:showBubbleSize val="0"/>
        </c:dLbls>
        <c:gapWidth val="150"/>
        <c:overlap val="100"/>
        <c:axId val="574520240"/>
        <c:axId val="574520568"/>
      </c:barChart>
      <c:catAx>
        <c:axId val="574520240"/>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4520568"/>
        <c:crosses val="autoZero"/>
        <c:auto val="1"/>
        <c:lblAlgn val="ctr"/>
        <c:lblOffset val="100"/>
        <c:noMultiLvlLbl val="0"/>
      </c:catAx>
      <c:valAx>
        <c:axId val="5745205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4520240"/>
        <c:crosses val="autoZero"/>
        <c:crossBetween val="between"/>
        <c:majorUnit val="1"/>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7">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CBB72EAA-2733-D14F-950A-8F4240385864}" type="datetimeFigureOut">
              <a:rPr lang="en-US" smtClean="0"/>
              <a:t>5/18/21</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50443" y="9377317"/>
            <a:ext cx="2945659" cy="49534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D4DD062E-52F7-A14D-A443-1F3854784447}" type="datetimeFigureOut">
              <a:rPr lang="en-US" smtClean="0"/>
              <a:t>5/18/21</a:t>
            </a:fld>
            <a:endParaRPr lang="en-US"/>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3048928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37346511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CB0EE9E-52B8-AA4F-8DD5-ED0FB4E5CBCC}" type="slidenum">
              <a:rPr lang="en-US" smtClean="0"/>
              <a:t>64</a:t>
            </a:fld>
            <a:endParaRPr lang="en-US"/>
          </a:p>
        </p:txBody>
      </p:sp>
    </p:spTree>
    <p:extLst>
      <p:ext uri="{BB962C8B-B14F-4D97-AF65-F5344CB8AC3E}">
        <p14:creationId xmlns:p14="http://schemas.microsoft.com/office/powerpoint/2010/main" val="28690791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65</a:t>
            </a:fld>
            <a:endParaRPr lang="en-US"/>
          </a:p>
        </p:txBody>
      </p:sp>
    </p:spTree>
    <p:extLst>
      <p:ext uri="{BB962C8B-B14F-4D97-AF65-F5344CB8AC3E}">
        <p14:creationId xmlns:p14="http://schemas.microsoft.com/office/powerpoint/2010/main" val="32685611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7200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2021.05.12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New Task Force on 11T Dipole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7200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2021.05.12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New Task Force on 11T Dipole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7200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2021.05.12</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New Task Force on 11T Dipole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7200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188224"/>
            <a:ext cx="5616575" cy="553328"/>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200926"/>
            <a:ext cx="5616600" cy="542811"/>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1902070"/>
            <a:ext cx="5616575" cy="429870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2021.05.12</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New Task Force on 11T Dipole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1902070"/>
            <a:ext cx="5616575" cy="4298705"/>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7200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166957"/>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5" name="Text Placeholder 4"/>
          <p:cNvSpPr>
            <a:spLocks noGrp="1"/>
          </p:cNvSpPr>
          <p:nvPr>
            <p:ph type="body" sz="quarter" idx="3"/>
          </p:nvPr>
        </p:nvSpPr>
        <p:spPr>
          <a:xfrm>
            <a:off x="8075612" y="1179660"/>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1934592"/>
            <a:ext cx="3708400" cy="426618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1929829"/>
            <a:ext cx="3713187" cy="4266183"/>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175921"/>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1943556"/>
            <a:ext cx="3708400" cy="426618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2021.05.12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New Task Force on 11T Dipole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720000"/>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2021.05.12</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New Task Force on 11T Dipole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720000"/>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2021.05.12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New Task Force on 11T Dipole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79600" cy="720000"/>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2021.05.12</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New Task Force on 11T Dipole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2021.05.12</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New Task Force on 11T Dipole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a:xfrm>
            <a:off x="407988" y="373593"/>
            <a:ext cx="11376025" cy="720000"/>
          </a:xfrm>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2021.05.12</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New Task Force on 11T Dipole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lvl1pPr>
              <a:defRPr sz="1200"/>
            </a:lvl1pPr>
          </a:lstStyle>
          <a:p>
            <a:r>
              <a:rPr lang="en-US"/>
              <a:t>2021.05.12</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New Task Force on 11T Dipole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2021.05.12</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2540000" y="6356351"/>
            <a:ext cx="8836000" cy="360000"/>
          </a:xfrm>
        </p:spPr>
        <p:txBody>
          <a:bodyPr/>
          <a:lstStyle/>
          <a:p>
            <a:r>
              <a:rPr lang="fr-FR" noProof="0"/>
              <a:t>F. Lackner, R. Principe - 05/05/2021</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4124848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800" y="1170000"/>
            <a:ext cx="11376000" cy="4986000"/>
          </a:xfrm>
        </p:spPr>
        <p:txBody>
          <a:bodyPr/>
          <a:lstStyle>
            <a:lvl1pPr>
              <a:lnSpc>
                <a:spcPct val="100000"/>
              </a:lnSpc>
              <a:spcBef>
                <a:spcPts val="800"/>
              </a:spcBef>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407988" y="373593"/>
            <a:ext cx="11376025" cy="720000"/>
          </a:xfrm>
        </p:spPr>
        <p:txBody>
          <a:bodyPr/>
          <a:lstStyle/>
          <a:p>
            <a:r>
              <a:rPr lang="en-US" dirty="0"/>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240000" y="6350851"/>
            <a:ext cx="792000" cy="365125"/>
          </a:xfrm>
        </p:spPr>
        <p:txBody>
          <a:bodyPr/>
          <a:lstStyle>
            <a:lvl1pPr>
              <a:defRPr sz="1200"/>
            </a:lvl1pPr>
          </a:lstStyle>
          <a:p>
            <a:r>
              <a:rPr lang="en-US"/>
              <a:t>2021.05.12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sz="1200"/>
            </a:lvl1pPr>
          </a:lstStyle>
          <a:p>
            <a:r>
              <a:rPr lang="en-US"/>
              <a:t>New Task Force on 11T Dipole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07989" y="1171575"/>
            <a:ext cx="11376024" cy="4984425"/>
          </a:xfrm>
        </p:spPr>
        <p:txBody>
          <a:bodyPr/>
          <a:lstStyle>
            <a:lvl1pPr marL="342900" indent="-342900">
              <a:lnSpc>
                <a:spcPct val="100000"/>
              </a:lnSpc>
              <a:spcBef>
                <a:spcPts val="800"/>
              </a:spcBef>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407988" y="373593"/>
            <a:ext cx="11376025" cy="720000"/>
          </a:xfrm>
        </p:spPr>
        <p:txBody>
          <a:bodyPr/>
          <a:lstStyle/>
          <a:p>
            <a:r>
              <a:rPr lang="en-US" dirty="0"/>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2021.05.12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New Task Force on 11T Dipole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407988" y="373593"/>
            <a:ext cx="11376025" cy="720000"/>
          </a:xfrm>
        </p:spPr>
        <p:txBody>
          <a:bodyPr/>
          <a:lstStyle/>
          <a:p>
            <a:r>
              <a:rPr lang="en-US" dirty="0"/>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2021.05.12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New Task Force on 11T Dipole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201479"/>
            <a:ext cx="11376025" cy="4999296"/>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2021.05.12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New Task Force on 11T Dipole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a:xfrm>
            <a:off x="407988" y="373593"/>
            <a:ext cx="11376025" cy="720000"/>
          </a:xfrm>
        </p:spPr>
        <p:txBody>
          <a:bodyPr/>
          <a:lstStyle/>
          <a:p>
            <a:r>
              <a:rPr lang="en-US"/>
              <a:t>Click to edit Master title style</a:t>
            </a:r>
          </a:p>
        </p:txBody>
      </p:sp>
      <p:sp>
        <p:nvSpPr>
          <p:cNvPr id="3" name="Content Placeholder 2"/>
          <p:cNvSpPr>
            <a:spLocks noGrp="1"/>
          </p:cNvSpPr>
          <p:nvPr>
            <p:ph sz="half" idx="1"/>
          </p:nvPr>
        </p:nvSpPr>
        <p:spPr>
          <a:xfrm>
            <a:off x="407987" y="1170000"/>
            <a:ext cx="5616575" cy="4986000"/>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170000"/>
            <a:ext cx="5611813" cy="498600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2021.05.12</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New Task Force on 11T Dipole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720000"/>
          </a:xfrm>
        </p:spPr>
        <p:txBody>
          <a:bodyPr/>
          <a:lstStyle/>
          <a:p>
            <a:r>
              <a:rPr lang="en-US" dirty="0"/>
              <a:t>Click to edit Master title style</a:t>
            </a:r>
          </a:p>
        </p:txBody>
      </p:sp>
      <p:sp>
        <p:nvSpPr>
          <p:cNvPr id="3" name="Text Placeholder 2"/>
          <p:cNvSpPr>
            <a:spLocks noGrp="1"/>
          </p:cNvSpPr>
          <p:nvPr>
            <p:ph type="body" idx="1" hasCustomPrompt="1"/>
          </p:nvPr>
        </p:nvSpPr>
        <p:spPr>
          <a:xfrm>
            <a:off x="407987" y="1170000"/>
            <a:ext cx="5616575" cy="540000"/>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 </a:t>
            </a:r>
          </a:p>
        </p:txBody>
      </p:sp>
      <p:sp>
        <p:nvSpPr>
          <p:cNvPr id="4" name="Content Placeholder 3"/>
          <p:cNvSpPr>
            <a:spLocks noGrp="1"/>
          </p:cNvSpPr>
          <p:nvPr>
            <p:ph sz="half" idx="2"/>
          </p:nvPr>
        </p:nvSpPr>
        <p:spPr>
          <a:xfrm>
            <a:off x="407987" y="1794875"/>
            <a:ext cx="5616575" cy="43947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170000"/>
            <a:ext cx="5616600" cy="540000"/>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1794875"/>
            <a:ext cx="5611813" cy="43947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2021.05.12</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New Task Force on 11T Dipole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mod="1">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4">
            <a:extLst>
              <a:ext uri="{28A0092B-C50C-407E-A947-70E740481C1C}">
                <a14:useLocalDpi xmlns:a14="http://schemas.microsoft.com/office/drawing/2010/main"/>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240000" y="6350851"/>
            <a:ext cx="792000" cy="365125"/>
          </a:xfrm>
          <a:prstGeom prst="rect">
            <a:avLst/>
          </a:prstGeom>
        </p:spPr>
        <p:txBody>
          <a:bodyPr vert="horz" lIns="0" tIns="0" rIns="0" bIns="0" rtlCol="0" anchor="ctr"/>
          <a:lstStyle>
            <a:lvl1pPr algn="r">
              <a:defRPr sz="1200">
                <a:solidFill>
                  <a:schemeClr val="bg1"/>
                </a:solidFill>
              </a:defRPr>
            </a:lvl1pPr>
          </a:lstStyle>
          <a:p>
            <a:r>
              <a:rPr lang="en-US"/>
              <a:t>2021.05.12</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New Task Force on 11T Dipole</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hyperlink" Target="https://edms.cern.ch/document/1552780/2.0" TargetMode="Externa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8.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8.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hyperlink" Target="https://edms.cern.ch/document/2021533/1" TargetMode="External"/><Relationship Id="rId2" Type="http://schemas.openxmlformats.org/officeDocument/2006/relationships/hyperlink" Target="https://edms.cern.ch/document/2058489/1" TargetMode="External"/><Relationship Id="rId1" Type="http://schemas.openxmlformats.org/officeDocument/2006/relationships/slideLayout" Target="../slideLayouts/slideLayout8.xml"/><Relationship Id="rId5" Type="http://schemas.openxmlformats.org/officeDocument/2006/relationships/image" Target="../media/image37.pn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hyperlink" Target="https://edms.cern.ch/document/2274486" TargetMode="External"/><Relationship Id="rId2" Type="http://schemas.openxmlformats.org/officeDocument/2006/relationships/hyperlink" Target="https://edms.cern.ch/document/2021818/" TargetMode="External"/><Relationship Id="rId1" Type="http://schemas.openxmlformats.org/officeDocument/2006/relationships/slideLayout" Target="../slideLayouts/slideLayout8.xml"/><Relationship Id="rId5" Type="http://schemas.openxmlformats.org/officeDocument/2006/relationships/hyperlink" Target="https://edms.cern.ch/document/2441803" TargetMode="External"/><Relationship Id="rId4" Type="http://schemas.openxmlformats.org/officeDocument/2006/relationships/hyperlink" Target="https://edms.cern.ch/document/2433071"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s://edms.cern.ch/document/2455792/1.0" TargetMode="Externa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8.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8.xml"/><Relationship Id="rId4" Type="http://schemas.openxmlformats.org/officeDocument/2006/relationships/image" Target="../media/image52.png"/></Relationships>
</file>

<file path=ppt/slides/_rels/slide2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8.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2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4.png"/><Relationship Id="rId1" Type="http://schemas.openxmlformats.org/officeDocument/2006/relationships/slideLayout" Target="../slideLayouts/slideLayout8.xml"/><Relationship Id="rId4" Type="http://schemas.openxmlformats.org/officeDocument/2006/relationships/image" Target="../media/image5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8.xml"/><Relationship Id="rId4" Type="http://schemas.openxmlformats.org/officeDocument/2006/relationships/image" Target="../media/image64.png"/></Relationships>
</file>

<file path=ppt/slides/_rels/slide3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8.xml"/><Relationship Id="rId5" Type="http://schemas.openxmlformats.org/officeDocument/2006/relationships/image" Target="../media/image68.png"/><Relationship Id="rId4" Type="http://schemas.openxmlformats.org/officeDocument/2006/relationships/image" Target="../media/image67.png"/></Relationships>
</file>

<file path=ppt/slides/_rels/slide3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8.xml"/><Relationship Id="rId4" Type="http://schemas.openxmlformats.org/officeDocument/2006/relationships/image" Target="../media/image7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hyperlink" Target="https://indico.cern.ch/event/969681/"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slideLayout" Target="../slideLayouts/slideLayout22.xml"/><Relationship Id="rId4" Type="http://schemas.openxmlformats.org/officeDocument/2006/relationships/image" Target="../media/image76.png"/></Relationships>
</file>

<file path=ppt/slides/_rels/slide38.xml.rels><?xml version="1.0" encoding="UTF-8" standalone="yes"?>
<Relationships xmlns="http://schemas.openxmlformats.org/package/2006/relationships"><Relationship Id="rId3" Type="http://schemas.openxmlformats.org/officeDocument/2006/relationships/hyperlink" Target="https://edms.cern.ch/ui/#!master/navigator/document?D:100725812:100725812:subDocs" TargetMode="External"/><Relationship Id="rId2" Type="http://schemas.openxmlformats.org/officeDocument/2006/relationships/hyperlink" Target="https://edms.cern.ch/nav/D:2572811:V1/D:2572811:V1" TargetMode="External"/><Relationship Id="rId1" Type="http://schemas.openxmlformats.org/officeDocument/2006/relationships/slideLayout" Target="../slideLayouts/slideLayout22.xml"/><Relationship Id="rId4" Type="http://schemas.openxmlformats.org/officeDocument/2006/relationships/image" Target="../media/image77.png"/></Relationships>
</file>

<file path=ppt/slides/_rels/slide3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jpeg"/><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jpeg"/><Relationship Id="rId1" Type="http://schemas.openxmlformats.org/officeDocument/2006/relationships/slideLayout" Target="../slideLayouts/slideLayout2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2.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2.xml"/></Relationships>
</file>

<file path=ppt/slides/_rels/slide43.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3.jpeg"/><Relationship Id="rId1" Type="http://schemas.openxmlformats.org/officeDocument/2006/relationships/slideLayout" Target="../slideLayouts/slideLayout2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6.xml.rels><?xml version="1.0" encoding="UTF-8" standalone="yes"?>
<Relationships xmlns="http://schemas.openxmlformats.org/package/2006/relationships"><Relationship Id="rId2" Type="http://schemas.openxmlformats.org/officeDocument/2006/relationships/hyperlink" Target="https://indico.cern.ch/event/969681/"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hyperlink" Target="https://indico.cern.ch/event/969681/"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s://edms.cern.ch/document/2010724/5.0" TargetMode="External"/><Relationship Id="rId2" Type="http://schemas.openxmlformats.org/officeDocument/2006/relationships/hyperlink" Target="https://edms.cern.ch/document/1427802/9.0" TargetMode="External"/><Relationship Id="rId1" Type="http://schemas.openxmlformats.org/officeDocument/2006/relationships/slideLayout" Target="../slideLayouts/slideLayout8.xml"/><Relationship Id="rId5" Type="http://schemas.openxmlformats.org/officeDocument/2006/relationships/image" Target="../media/image85.png"/><Relationship Id="rId4" Type="http://schemas.openxmlformats.org/officeDocument/2006/relationships/image" Target="../media/image5.png"/></Relationships>
</file>

<file path=ppt/slides/_rels/slide52.xml.rels><?xml version="1.0" encoding="UTF-8" standalone="yes"?>
<Relationships xmlns="http://schemas.openxmlformats.org/package/2006/relationships"><Relationship Id="rId3" Type="http://schemas.openxmlformats.org/officeDocument/2006/relationships/hyperlink" Target="https://edms.cern.ch/document/2144995" TargetMode="External"/><Relationship Id="rId2" Type="http://schemas.openxmlformats.org/officeDocument/2006/relationships/hyperlink" Target="https://edms.cern.ch/document/1725988" TargetMode="External"/><Relationship Id="rId1" Type="http://schemas.openxmlformats.org/officeDocument/2006/relationships/slideLayout" Target="../slideLayouts/slideLayout4.xml"/><Relationship Id="rId5" Type="http://schemas.openxmlformats.org/officeDocument/2006/relationships/image" Target="../media/image86.png"/><Relationship Id="rId4" Type="http://schemas.openxmlformats.org/officeDocument/2006/relationships/image" Target="../media/image8.png"/></Relationships>
</file>

<file path=ppt/slides/_rels/slide53.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hyperlink" Target="https://edms.cern.ch/document/1479822" TargetMode="External"/><Relationship Id="rId1" Type="http://schemas.openxmlformats.org/officeDocument/2006/relationships/slideLayout" Target="../slideLayouts/slideLayout8.xml"/><Relationship Id="rId4" Type="http://schemas.openxmlformats.org/officeDocument/2006/relationships/image" Target="../media/image91.jpeg"/></Relationships>
</file>

<file path=ppt/slides/_rels/slide56.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image" Target="../media/image92.jpeg"/><Relationship Id="rId1" Type="http://schemas.openxmlformats.org/officeDocument/2006/relationships/slideLayout" Target="../slideLayouts/slideLayout8.xml"/><Relationship Id="rId4" Type="http://schemas.openxmlformats.org/officeDocument/2006/relationships/image" Target="../media/image94.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2" Type="http://schemas.openxmlformats.org/officeDocument/2006/relationships/image" Target="../media/image9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hyperlink" Target="https://edms.cern.ch/document/2010724/5.0" TargetMode="External"/><Relationship Id="rId2" Type="http://schemas.openxmlformats.org/officeDocument/2006/relationships/hyperlink" Target="https://edms.cern.ch/document/1427781/17.0" TargetMode="External"/><Relationship Id="rId1" Type="http://schemas.openxmlformats.org/officeDocument/2006/relationships/slideLayout" Target="../slideLayouts/slideLayout8.xml"/><Relationship Id="rId5" Type="http://schemas.openxmlformats.org/officeDocument/2006/relationships/image" Target="../media/image5.png"/><Relationship Id="rId4" Type="http://schemas.openxmlformats.org/officeDocument/2006/relationships/image" Target="../media/image4.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hyperlink" Target="https://edms.cern.ch/document/1427781/17.0" TargetMode="External"/><Relationship Id="rId2" Type="http://schemas.openxmlformats.org/officeDocument/2006/relationships/hyperlink" Target="https://edms.cern.ch/document/1689312/" TargetMode="Externa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hyperlink" Target="https://edms.cern.ch/document/2144995"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785813" y="3246122"/>
            <a:ext cx="10529887" cy="1600200"/>
          </a:xfrm>
        </p:spPr>
        <p:txBody>
          <a:bodyPr/>
          <a:lstStyle/>
          <a:p>
            <a:r>
              <a:rPr lang="en-US" sz="2400" dirty="0"/>
              <a:t>11T New Task Force – Team 2 – QA QC</a:t>
            </a:r>
            <a:br>
              <a:rPr lang="en-US" sz="4400" dirty="0"/>
            </a:br>
            <a:r>
              <a:rPr lang="en-GB" sz="4400" dirty="0"/>
              <a:t>Deliverable 1 and 2</a:t>
            </a:r>
            <a:br>
              <a:rPr lang="en-GB" sz="4400" dirty="0"/>
            </a:br>
            <a:r>
              <a:rPr lang="en-GB" sz="2800" dirty="0"/>
              <a:t>May-19, 2021</a:t>
            </a:r>
            <a:br>
              <a:rPr lang="en-US" sz="4800" dirty="0"/>
            </a:br>
            <a:br>
              <a:rPr lang="en-US" sz="4800" dirty="0"/>
            </a:br>
            <a:endParaRPr lang="en-US" sz="48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785813" y="5349565"/>
            <a:ext cx="10529888" cy="1293572"/>
          </a:xfrm>
        </p:spPr>
        <p:txBody>
          <a:bodyPr/>
          <a:lstStyle/>
          <a:p>
            <a:pPr>
              <a:spcBef>
                <a:spcPts val="600"/>
              </a:spcBef>
            </a:pPr>
            <a:r>
              <a:rPr lang="en-US" dirty="0"/>
              <a:t>R. Principe, on behalf of the team</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344598" y="348577"/>
            <a:ext cx="11376025" cy="720000"/>
          </a:xfrm>
        </p:spPr>
        <p:txBody>
          <a:bodyPr anchor="ctr"/>
          <a:lstStyle/>
          <a:p>
            <a:r>
              <a:rPr lang="en-GB" dirty="0"/>
              <a:t>Components</a:t>
            </a: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8"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344598" y="1353311"/>
            <a:ext cx="11444202" cy="4718305"/>
          </a:xfrm>
        </p:spPr>
        <p:txBody>
          <a:bodyPr/>
          <a:lstStyle/>
          <a:p>
            <a:pPr marL="0" lvl="1" indent="0">
              <a:spcBef>
                <a:spcPts val="0"/>
              </a:spcBef>
              <a:spcAft>
                <a:spcPts val="0"/>
              </a:spcAft>
              <a:buNone/>
            </a:pPr>
            <a:r>
              <a:rPr lang="en-US" b="1" u="sng" dirty="0">
                <a:solidFill>
                  <a:schemeClr val="tx1"/>
                </a:solidFill>
              </a:rPr>
              <a:t>Reminder :</a:t>
            </a:r>
            <a:r>
              <a:rPr lang="en-US" dirty="0">
                <a:solidFill>
                  <a:schemeClr val="tx1"/>
                </a:solidFill>
              </a:rPr>
              <a:t> Each component is formally accepted by the Project Engineer of the component before installation in coil (Step “delivery and acceptance” in MTF see 11T QP: Procurement </a:t>
            </a:r>
            <a:r>
              <a:rPr lang="en-US" dirty="0">
                <a:solidFill>
                  <a:schemeClr val="tx1"/>
                </a:solidFill>
                <a:hlinkClick r:id="rId2"/>
              </a:rPr>
              <a:t>LHC-LBH-QA-0001 v.2.0</a:t>
            </a:r>
            <a:r>
              <a:rPr lang="en-US" dirty="0">
                <a:solidFill>
                  <a:schemeClr val="tx1"/>
                </a:solidFill>
              </a:rPr>
              <a:t>).</a:t>
            </a:r>
          </a:p>
          <a:p>
            <a:pPr marL="0" lvl="1" indent="0">
              <a:spcBef>
                <a:spcPts val="0"/>
              </a:spcBef>
              <a:spcAft>
                <a:spcPts val="0"/>
              </a:spcAft>
              <a:buNone/>
            </a:pPr>
            <a:endParaRPr lang="en-US" dirty="0">
              <a:solidFill>
                <a:schemeClr val="tx1"/>
              </a:solidFill>
            </a:endParaRPr>
          </a:p>
          <a:p>
            <a:pPr marL="457200" lvl="1" indent="-457200">
              <a:spcBef>
                <a:spcPts val="0"/>
              </a:spcBef>
              <a:spcAft>
                <a:spcPts val="0"/>
              </a:spcAft>
              <a:buFont typeface="+mj-lt"/>
              <a:buAutoNum type="arabicPeriod"/>
            </a:pPr>
            <a:r>
              <a:rPr lang="en-US" dirty="0">
                <a:solidFill>
                  <a:schemeClr val="tx1"/>
                </a:solidFill>
              </a:rPr>
              <a:t>Insulated cable:</a:t>
            </a:r>
          </a:p>
          <a:p>
            <a:pPr lvl="2">
              <a:spcBef>
                <a:spcPts val="0"/>
              </a:spcBef>
              <a:buClr>
                <a:srgbClr val="FFC000"/>
              </a:buClr>
              <a:buSzPct val="100000"/>
              <a:buFont typeface="Wingdings" pitchFamily="2" charset="2"/>
              <a:buChar char="§"/>
            </a:pPr>
            <a:r>
              <a:rPr lang="en-US" sz="1800" dirty="0">
                <a:solidFill>
                  <a:schemeClr val="tx1"/>
                </a:solidFill>
              </a:rPr>
              <a:t>Thickness @ 5Mpa, out of tolerance up to 3 µm (tolerance &lt; 105 µm) on 14 coils,</a:t>
            </a:r>
          </a:p>
          <a:p>
            <a:pPr lvl="2">
              <a:spcBef>
                <a:spcPts val="0"/>
              </a:spcBef>
              <a:buClr>
                <a:srgbClr val="FFC000"/>
              </a:buClr>
              <a:buSzPct val="100000"/>
              <a:buFont typeface="Wingdings" pitchFamily="2" charset="2"/>
              <a:buChar char="§"/>
            </a:pPr>
            <a:r>
              <a:rPr lang="en-US" sz="1800" dirty="0">
                <a:solidFill>
                  <a:schemeClr val="tx1"/>
                </a:solidFill>
              </a:rPr>
              <a:t>Minor defects of the insulation: reparation performed during winding.</a:t>
            </a:r>
          </a:p>
          <a:p>
            <a:pPr marL="514350" lvl="1" indent="-514350">
              <a:spcBef>
                <a:spcPts val="0"/>
              </a:spcBef>
              <a:spcAft>
                <a:spcPts val="0"/>
              </a:spcAft>
              <a:buFont typeface="+mj-lt"/>
              <a:buAutoNum type="arabicPeriod" startAt="2"/>
            </a:pPr>
            <a:endParaRPr lang="en-US" sz="2000" dirty="0">
              <a:solidFill>
                <a:schemeClr val="tx1"/>
              </a:solidFill>
            </a:endParaRPr>
          </a:p>
          <a:p>
            <a:pPr marL="514350" lvl="1" indent="-514350">
              <a:spcBef>
                <a:spcPts val="0"/>
              </a:spcBef>
              <a:spcAft>
                <a:spcPts val="0"/>
              </a:spcAft>
              <a:buFont typeface="+mj-lt"/>
              <a:buAutoNum type="arabicPeriod" startAt="2"/>
            </a:pPr>
            <a:r>
              <a:rPr lang="en-US" dirty="0">
                <a:solidFill>
                  <a:schemeClr val="tx1"/>
                </a:solidFill>
              </a:rPr>
              <a:t>Bare cable: no NCs.</a:t>
            </a:r>
          </a:p>
          <a:p>
            <a:pPr marL="0" lvl="1" indent="0">
              <a:spcBef>
                <a:spcPts val="0"/>
              </a:spcBef>
              <a:spcAft>
                <a:spcPts val="0"/>
              </a:spcAft>
              <a:buNone/>
            </a:pPr>
            <a:endParaRPr lang="en-US" sz="2000" dirty="0">
              <a:solidFill>
                <a:schemeClr val="tx1"/>
              </a:solidFill>
            </a:endParaRPr>
          </a:p>
          <a:p>
            <a:pPr marL="457200" lvl="1" indent="-457200">
              <a:spcBef>
                <a:spcPts val="0"/>
              </a:spcBef>
              <a:spcAft>
                <a:spcPts val="0"/>
              </a:spcAft>
              <a:buFont typeface="+mj-lt"/>
              <a:buAutoNum type="arabicPeriod" startAt="3"/>
            </a:pPr>
            <a:r>
              <a:rPr lang="en-US" dirty="0">
                <a:solidFill>
                  <a:schemeClr val="tx1"/>
                </a:solidFill>
              </a:rPr>
              <a:t>Wedges:</a:t>
            </a:r>
          </a:p>
          <a:p>
            <a:pPr lvl="2">
              <a:spcBef>
                <a:spcPts val="0"/>
              </a:spcBef>
              <a:buClr>
                <a:srgbClr val="FFC000"/>
              </a:buClr>
              <a:buSzPct val="100000"/>
              <a:buFont typeface="Wingdings" pitchFamily="2" charset="2"/>
              <a:buChar char="§"/>
            </a:pPr>
            <a:r>
              <a:rPr lang="en-US" sz="1800" dirty="0">
                <a:solidFill>
                  <a:schemeClr val="tx1"/>
                </a:solidFill>
              </a:rPr>
              <a:t>Metrology performed by the manufacturer shows no geometrical defect.</a:t>
            </a:r>
          </a:p>
          <a:p>
            <a:pPr lvl="2">
              <a:spcBef>
                <a:spcPts val="0"/>
              </a:spcBef>
              <a:buClr>
                <a:srgbClr val="FFC000"/>
              </a:buClr>
              <a:buSzPct val="100000"/>
              <a:buFont typeface="Wingdings" pitchFamily="2" charset="2"/>
              <a:buChar char="§"/>
            </a:pPr>
            <a:r>
              <a:rPr lang="en-US" sz="1800" dirty="0">
                <a:solidFill>
                  <a:schemeClr val="tx1"/>
                </a:solidFill>
              </a:rPr>
              <a:t>Note: no CERN metrology requested by the component’s PE on these pieces.</a:t>
            </a:r>
          </a:p>
          <a:p>
            <a:pPr marL="0" lvl="1" indent="0">
              <a:spcBef>
                <a:spcPts val="0"/>
              </a:spcBef>
              <a:spcAft>
                <a:spcPts val="0"/>
              </a:spcAft>
              <a:buNone/>
            </a:pPr>
            <a:endParaRPr lang="en-US" dirty="0">
              <a:solidFill>
                <a:schemeClr val="tx1"/>
              </a:solidFill>
            </a:endParaRPr>
          </a:p>
          <a:p>
            <a:pPr marL="457200" lvl="1" indent="-457200">
              <a:spcBef>
                <a:spcPts val="0"/>
              </a:spcBef>
              <a:spcAft>
                <a:spcPts val="0"/>
              </a:spcAft>
              <a:buFont typeface="+mj-lt"/>
              <a:buAutoNum type="arabicPeriod" startAt="4"/>
            </a:pPr>
            <a:r>
              <a:rPr lang="en-US" dirty="0">
                <a:solidFill>
                  <a:schemeClr val="tx1"/>
                </a:solidFill>
              </a:rPr>
              <a:t>Interlayer (manufactured @ CERN):</a:t>
            </a:r>
          </a:p>
          <a:p>
            <a:pPr lvl="2">
              <a:spcBef>
                <a:spcPts val="0"/>
              </a:spcBef>
              <a:buClr>
                <a:srgbClr val="FFC000"/>
              </a:buClr>
              <a:buSzPct val="100000"/>
              <a:buFont typeface="Wingdings" pitchFamily="2" charset="2"/>
              <a:buChar char="§"/>
            </a:pPr>
            <a:r>
              <a:rPr lang="en-US" sz="1800" dirty="0">
                <a:solidFill>
                  <a:schemeClr val="tx1"/>
                </a:solidFill>
              </a:rPr>
              <a:t>2 NCR detected (geometrical measurement out of tolerance, 1907891 and stain, 	2045653).</a:t>
            </a:r>
          </a:p>
          <a:p>
            <a:pPr lvl="2">
              <a:spcBef>
                <a:spcPts val="0"/>
              </a:spcBef>
              <a:buClr>
                <a:srgbClr val="FFC000"/>
              </a:buClr>
              <a:buSzPct val="100000"/>
              <a:buFont typeface="Wingdings" pitchFamily="2" charset="2"/>
              <a:buChar char="§"/>
            </a:pPr>
            <a:r>
              <a:rPr lang="en-US" sz="1800" dirty="0">
                <a:solidFill>
                  <a:schemeClr val="tx1"/>
                </a:solidFill>
              </a:rPr>
              <a:t>These 2 interlayers were rejected.</a:t>
            </a:r>
          </a:p>
        </p:txBody>
      </p:sp>
    </p:spTree>
    <p:extLst>
      <p:ext uri="{BB962C8B-B14F-4D97-AF65-F5344CB8AC3E}">
        <p14:creationId xmlns:p14="http://schemas.microsoft.com/office/powerpoint/2010/main" val="39753766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344811" y="62784"/>
            <a:ext cx="11376025" cy="720000"/>
          </a:xfrm>
        </p:spPr>
        <p:txBody>
          <a:bodyPr anchor="ctr"/>
          <a:lstStyle/>
          <a:p>
            <a:r>
              <a:rPr lang="en-GB" dirty="0"/>
              <a:t>Components</a:t>
            </a: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8"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117231" y="594721"/>
            <a:ext cx="12074769" cy="4749183"/>
          </a:xfrm>
        </p:spPr>
        <p:txBody>
          <a:bodyPr/>
          <a:lstStyle/>
          <a:p>
            <a:pPr marL="0" lvl="1" indent="0">
              <a:spcBef>
                <a:spcPts val="0"/>
              </a:spcBef>
              <a:spcAft>
                <a:spcPts val="0"/>
              </a:spcAft>
              <a:buNone/>
            </a:pPr>
            <a:endParaRPr lang="en-US" sz="2000" dirty="0">
              <a:solidFill>
                <a:schemeClr val="tx1"/>
              </a:solidFill>
            </a:endParaRPr>
          </a:p>
          <a:p>
            <a:pPr marL="457200" lvl="1" indent="-457200">
              <a:spcBef>
                <a:spcPts val="0"/>
              </a:spcBef>
              <a:spcAft>
                <a:spcPts val="0"/>
              </a:spcAft>
              <a:buFont typeface="+mj-lt"/>
              <a:buAutoNum type="arabicPeriod" startAt="5"/>
            </a:pPr>
            <a:r>
              <a:rPr lang="en-US" dirty="0">
                <a:solidFill>
                  <a:schemeClr val="tx1"/>
                </a:solidFill>
              </a:rPr>
              <a:t>Spacers:</a:t>
            </a:r>
          </a:p>
          <a:p>
            <a:pPr lvl="2">
              <a:spcBef>
                <a:spcPts val="0"/>
              </a:spcBef>
              <a:buClr>
                <a:srgbClr val="FFC000"/>
              </a:buClr>
              <a:buSzPct val="100000"/>
              <a:buFont typeface="Wingdings" pitchFamily="2" charset="2"/>
              <a:buChar char="§"/>
            </a:pPr>
            <a:r>
              <a:rPr lang="en-US" sz="1600" dirty="0">
                <a:solidFill>
                  <a:schemeClr val="tx1"/>
                </a:solidFill>
              </a:rPr>
              <a:t>NCR 1885777: Magnetic permeability out of tolerances @ 1.9K </a:t>
            </a:r>
            <a:r>
              <a:rPr lang="el-GR" sz="1600" dirty="0">
                <a:solidFill>
                  <a:schemeClr val="tx1"/>
                </a:solidFill>
              </a:rPr>
              <a:t>1.0057 </a:t>
            </a:r>
            <a:r>
              <a:rPr lang="en-US" sz="1600" dirty="0">
                <a:solidFill>
                  <a:schemeClr val="tx1"/>
                </a:solidFill>
              </a:rPr>
              <a:t>to 1.0066 (</a:t>
            </a:r>
            <a:r>
              <a:rPr lang="en-US" sz="1600" dirty="0" err="1">
                <a:solidFill>
                  <a:schemeClr val="tx1"/>
                </a:solidFill>
              </a:rPr>
              <a:t>Tol</a:t>
            </a:r>
            <a:r>
              <a:rPr lang="en-US" sz="1600" dirty="0">
                <a:solidFill>
                  <a:schemeClr val="tx1"/>
                </a:solidFill>
              </a:rPr>
              <a:t>.&lt;1.005).</a:t>
            </a:r>
          </a:p>
          <a:p>
            <a:pPr lvl="2">
              <a:spcBef>
                <a:spcPts val="0"/>
              </a:spcBef>
              <a:buClr>
                <a:srgbClr val="FFC000"/>
              </a:buClr>
              <a:buSzPct val="100000"/>
              <a:buFont typeface="Wingdings" pitchFamily="2" charset="2"/>
              <a:buChar char="§"/>
            </a:pPr>
            <a:r>
              <a:rPr lang="en-US" sz="1600" dirty="0">
                <a:solidFill>
                  <a:schemeClr val="tx1"/>
                </a:solidFill>
              </a:rPr>
              <a:t>     The spacers are made of stainless steel (316L, 14435)</a:t>
            </a:r>
          </a:p>
          <a:p>
            <a:pPr lvl="2">
              <a:spcBef>
                <a:spcPts val="0"/>
              </a:spcBef>
              <a:buClr>
                <a:srgbClr val="FFC000"/>
              </a:buClr>
              <a:buSzPct val="100000"/>
              <a:buFont typeface="Wingdings" pitchFamily="2" charset="2"/>
              <a:buChar char="§"/>
            </a:pPr>
            <a:r>
              <a:rPr lang="en-US" sz="1600" dirty="0">
                <a:solidFill>
                  <a:schemeClr val="tx1"/>
                </a:solidFill>
              </a:rPr>
              <a:t>NCR 1898188 and 1898125 :  Geometrical defects</a:t>
            </a:r>
          </a:p>
          <a:p>
            <a:pPr lvl="2">
              <a:spcBef>
                <a:spcPts val="0"/>
              </a:spcBef>
              <a:buClr>
                <a:srgbClr val="FFC000"/>
              </a:buClr>
              <a:buSzPct val="100000"/>
              <a:buFont typeface="Wingdings" pitchFamily="2" charset="2"/>
              <a:buChar char="§"/>
            </a:pPr>
            <a:r>
              <a:rPr lang="en-US" sz="1600" dirty="0">
                <a:solidFill>
                  <a:schemeClr val="tx1"/>
                </a:solidFill>
              </a:rPr>
              <a:t>     For most of the defects the value is under 5 µm  and few are up to 40 µm (shape defect                     ).</a:t>
            </a:r>
          </a:p>
          <a:p>
            <a:pPr lvl="2">
              <a:spcBef>
                <a:spcPts val="0"/>
              </a:spcBef>
              <a:buClr>
                <a:srgbClr val="FFC000"/>
              </a:buClr>
              <a:buSzPct val="100000"/>
              <a:buFont typeface="Wingdings" pitchFamily="2" charset="2"/>
              <a:buChar char="§"/>
            </a:pPr>
            <a:r>
              <a:rPr lang="en-US" sz="1600" dirty="0">
                <a:solidFill>
                  <a:schemeClr val="tx1"/>
                </a:solidFill>
              </a:rPr>
              <a:t>Note 1: Metrology performed by the manufacturer on samples ≈25%</a:t>
            </a:r>
          </a:p>
          <a:p>
            <a:pPr lvl="2">
              <a:spcBef>
                <a:spcPts val="0"/>
              </a:spcBef>
              <a:buClr>
                <a:srgbClr val="FFC000"/>
              </a:buClr>
              <a:buSzPct val="100000"/>
              <a:buFont typeface="Wingdings" pitchFamily="2" charset="2"/>
              <a:buChar char="§"/>
            </a:pPr>
            <a:r>
              <a:rPr lang="en-US" sz="1600" dirty="0">
                <a:solidFill>
                  <a:schemeClr val="tx1"/>
                </a:solidFill>
              </a:rPr>
              <a:t>Note 2: No CERN metrology requested by the component PE on these pieces.</a:t>
            </a:r>
          </a:p>
          <a:p>
            <a:pPr lvl="2">
              <a:spcBef>
                <a:spcPts val="0"/>
              </a:spcBef>
              <a:buClr>
                <a:srgbClr val="FFC000"/>
              </a:buClr>
              <a:buSzPct val="100000"/>
              <a:buFont typeface="Wingdings" pitchFamily="2" charset="2"/>
              <a:buChar char="§"/>
            </a:pPr>
            <a:endParaRPr lang="en-US" sz="1600" dirty="0">
              <a:solidFill>
                <a:schemeClr val="tx1"/>
              </a:solidFill>
            </a:endParaRPr>
          </a:p>
          <a:p>
            <a:pPr marL="0" lvl="1" indent="0">
              <a:spcBef>
                <a:spcPts val="0"/>
              </a:spcBef>
              <a:spcAft>
                <a:spcPts val="0"/>
              </a:spcAft>
              <a:buNone/>
            </a:pPr>
            <a:endParaRPr lang="en-US" dirty="0">
              <a:solidFill>
                <a:srgbClr val="FF0000"/>
              </a:solidFill>
            </a:endParaRPr>
          </a:p>
          <a:p>
            <a:pPr marL="0" lvl="1" indent="0">
              <a:spcBef>
                <a:spcPts val="0"/>
              </a:spcBef>
              <a:spcAft>
                <a:spcPts val="0"/>
              </a:spcAft>
              <a:buNone/>
            </a:pPr>
            <a:endParaRPr lang="en-US" sz="2000" dirty="0">
              <a:solidFill>
                <a:schemeClr val="tx1"/>
              </a:solidFill>
            </a:endParaRPr>
          </a:p>
          <a:p>
            <a:pPr marL="514350" lvl="1" indent="-514350">
              <a:spcBef>
                <a:spcPts val="0"/>
              </a:spcBef>
              <a:spcAft>
                <a:spcPts val="0"/>
              </a:spcAft>
              <a:buFont typeface="+mj-lt"/>
              <a:buAutoNum type="arabicPeriod" startAt="2"/>
            </a:pPr>
            <a:endParaRPr lang="en-US" sz="2000" dirty="0">
              <a:solidFill>
                <a:schemeClr val="tx1"/>
              </a:solidFill>
            </a:endParaRPr>
          </a:p>
        </p:txBody>
      </p:sp>
      <p:pic>
        <p:nvPicPr>
          <p:cNvPr id="3" name="Picture 2"/>
          <p:cNvPicPr>
            <a:picLocks noChangeAspect="1"/>
          </p:cNvPicPr>
          <p:nvPr/>
        </p:nvPicPr>
        <p:blipFill>
          <a:blip r:embed="rId2"/>
          <a:stretch>
            <a:fillRect/>
          </a:stretch>
        </p:blipFill>
        <p:spPr>
          <a:xfrm>
            <a:off x="69281" y="3135414"/>
            <a:ext cx="3819877" cy="2883233"/>
          </a:xfrm>
          <a:prstGeom prst="rect">
            <a:avLst/>
          </a:prstGeom>
        </p:spPr>
      </p:pic>
      <p:sp>
        <p:nvSpPr>
          <p:cNvPr id="4" name="TextBox 3"/>
          <p:cNvSpPr txBox="1"/>
          <p:nvPr/>
        </p:nvSpPr>
        <p:spPr>
          <a:xfrm>
            <a:off x="8335108" y="3135414"/>
            <a:ext cx="1934307" cy="733201"/>
          </a:xfrm>
          <a:prstGeom prst="rect">
            <a:avLst/>
          </a:prstGeom>
          <a:noFill/>
        </p:spPr>
        <p:txBody>
          <a:bodyPr wrap="square" lIns="0" tIns="0" rIns="0" bIns="0" rtlCol="0">
            <a:spAutoFit/>
          </a:bodyPr>
          <a:lstStyle/>
          <a:p>
            <a:pPr algn="l"/>
            <a:endParaRPr lang="en-GB" dirty="0"/>
          </a:p>
        </p:txBody>
      </p:sp>
      <p:pic>
        <p:nvPicPr>
          <p:cNvPr id="9" name="Picture 8"/>
          <p:cNvPicPr>
            <a:picLocks noChangeAspect="1"/>
          </p:cNvPicPr>
          <p:nvPr/>
        </p:nvPicPr>
        <p:blipFill>
          <a:blip r:embed="rId3"/>
          <a:stretch>
            <a:fillRect/>
          </a:stretch>
        </p:blipFill>
        <p:spPr>
          <a:xfrm>
            <a:off x="1578210" y="4296958"/>
            <a:ext cx="885825" cy="628650"/>
          </a:xfrm>
          <a:prstGeom prst="rect">
            <a:avLst/>
          </a:prstGeom>
        </p:spPr>
      </p:pic>
      <p:pic>
        <p:nvPicPr>
          <p:cNvPr id="11" name="Picture 10"/>
          <p:cNvPicPr>
            <a:picLocks noChangeAspect="1"/>
          </p:cNvPicPr>
          <p:nvPr/>
        </p:nvPicPr>
        <p:blipFill>
          <a:blip r:embed="rId4"/>
          <a:stretch>
            <a:fillRect/>
          </a:stretch>
        </p:blipFill>
        <p:spPr>
          <a:xfrm>
            <a:off x="3918340" y="3176419"/>
            <a:ext cx="2876971" cy="2987624"/>
          </a:xfrm>
          <a:prstGeom prst="rect">
            <a:avLst/>
          </a:prstGeom>
        </p:spPr>
      </p:pic>
      <p:pic>
        <p:nvPicPr>
          <p:cNvPr id="12" name="Picture 11"/>
          <p:cNvPicPr>
            <a:picLocks noChangeAspect="1"/>
          </p:cNvPicPr>
          <p:nvPr/>
        </p:nvPicPr>
        <p:blipFill>
          <a:blip r:embed="rId5"/>
          <a:stretch>
            <a:fillRect/>
          </a:stretch>
        </p:blipFill>
        <p:spPr>
          <a:xfrm>
            <a:off x="4756802" y="4418810"/>
            <a:ext cx="783285" cy="376770"/>
          </a:xfrm>
          <a:prstGeom prst="rect">
            <a:avLst/>
          </a:prstGeom>
        </p:spPr>
      </p:pic>
      <p:pic>
        <p:nvPicPr>
          <p:cNvPr id="13" name="Picture 12"/>
          <p:cNvPicPr>
            <a:picLocks noChangeAspect="1"/>
          </p:cNvPicPr>
          <p:nvPr/>
        </p:nvPicPr>
        <p:blipFill>
          <a:blip r:embed="rId6"/>
          <a:stretch>
            <a:fillRect/>
          </a:stretch>
        </p:blipFill>
        <p:spPr>
          <a:xfrm>
            <a:off x="10263449" y="1959099"/>
            <a:ext cx="1457387" cy="372099"/>
          </a:xfrm>
          <a:prstGeom prst="rect">
            <a:avLst/>
          </a:prstGeom>
        </p:spPr>
      </p:pic>
      <p:pic>
        <p:nvPicPr>
          <p:cNvPr id="15" name="Picture 14"/>
          <p:cNvPicPr>
            <a:picLocks noChangeAspect="1"/>
          </p:cNvPicPr>
          <p:nvPr/>
        </p:nvPicPr>
        <p:blipFill>
          <a:blip r:embed="rId7"/>
          <a:stretch>
            <a:fillRect/>
          </a:stretch>
        </p:blipFill>
        <p:spPr>
          <a:xfrm>
            <a:off x="4749512" y="5265557"/>
            <a:ext cx="790575" cy="371475"/>
          </a:xfrm>
          <a:prstGeom prst="rect">
            <a:avLst/>
          </a:prstGeom>
        </p:spPr>
      </p:pic>
      <p:pic>
        <p:nvPicPr>
          <p:cNvPr id="16" name="Picture 15"/>
          <p:cNvPicPr>
            <a:picLocks noChangeAspect="1"/>
          </p:cNvPicPr>
          <p:nvPr/>
        </p:nvPicPr>
        <p:blipFill>
          <a:blip r:embed="rId8"/>
          <a:stretch>
            <a:fillRect/>
          </a:stretch>
        </p:blipFill>
        <p:spPr>
          <a:xfrm>
            <a:off x="4749512" y="4881102"/>
            <a:ext cx="742950" cy="371475"/>
          </a:xfrm>
          <a:prstGeom prst="rect">
            <a:avLst/>
          </a:prstGeom>
        </p:spPr>
      </p:pic>
      <p:pic>
        <p:nvPicPr>
          <p:cNvPr id="17" name="Picture 16"/>
          <p:cNvPicPr>
            <a:picLocks noChangeAspect="1"/>
          </p:cNvPicPr>
          <p:nvPr/>
        </p:nvPicPr>
        <p:blipFill>
          <a:blip r:embed="rId9"/>
          <a:stretch>
            <a:fillRect/>
          </a:stretch>
        </p:blipFill>
        <p:spPr>
          <a:xfrm>
            <a:off x="6771593" y="3103948"/>
            <a:ext cx="3420139" cy="3060124"/>
          </a:xfrm>
          <a:prstGeom prst="rect">
            <a:avLst/>
          </a:prstGeom>
        </p:spPr>
      </p:pic>
      <p:pic>
        <p:nvPicPr>
          <p:cNvPr id="18" name="Picture 17"/>
          <p:cNvPicPr>
            <a:picLocks noChangeAspect="1"/>
          </p:cNvPicPr>
          <p:nvPr/>
        </p:nvPicPr>
        <p:blipFill>
          <a:blip r:embed="rId10"/>
          <a:stretch>
            <a:fillRect/>
          </a:stretch>
        </p:blipFill>
        <p:spPr>
          <a:xfrm>
            <a:off x="8187836" y="4481931"/>
            <a:ext cx="1114425" cy="419100"/>
          </a:xfrm>
          <a:prstGeom prst="rect">
            <a:avLst/>
          </a:prstGeom>
        </p:spPr>
      </p:pic>
      <p:sp>
        <p:nvSpPr>
          <p:cNvPr id="19" name="TextBox 18"/>
          <p:cNvSpPr txBox="1"/>
          <p:nvPr/>
        </p:nvSpPr>
        <p:spPr>
          <a:xfrm>
            <a:off x="4862437" y="2941766"/>
            <a:ext cx="863066" cy="276999"/>
          </a:xfrm>
          <a:prstGeom prst="rect">
            <a:avLst/>
          </a:prstGeom>
          <a:noFill/>
        </p:spPr>
        <p:txBody>
          <a:bodyPr wrap="square" lIns="0" tIns="0" rIns="0" bIns="0" rtlCol="0">
            <a:spAutoFit/>
          </a:bodyPr>
          <a:lstStyle/>
          <a:p>
            <a:pPr algn="l"/>
            <a:r>
              <a:rPr lang="fr-CH" dirty="0"/>
              <a:t>C4LI-5</a:t>
            </a:r>
            <a:endParaRPr lang="en-GB" dirty="0"/>
          </a:p>
        </p:txBody>
      </p:sp>
      <p:sp>
        <p:nvSpPr>
          <p:cNvPr id="20" name="TextBox 19"/>
          <p:cNvSpPr txBox="1"/>
          <p:nvPr/>
        </p:nvSpPr>
        <p:spPr>
          <a:xfrm>
            <a:off x="8653822" y="3135414"/>
            <a:ext cx="863066" cy="276999"/>
          </a:xfrm>
          <a:prstGeom prst="rect">
            <a:avLst/>
          </a:prstGeom>
          <a:noFill/>
        </p:spPr>
        <p:txBody>
          <a:bodyPr wrap="square" lIns="0" tIns="0" rIns="0" bIns="0" rtlCol="0">
            <a:spAutoFit/>
          </a:bodyPr>
          <a:lstStyle/>
          <a:p>
            <a:pPr algn="l"/>
            <a:r>
              <a:rPr lang="fr-CH" dirty="0"/>
              <a:t>C4LI-6</a:t>
            </a:r>
            <a:endParaRPr lang="en-GB" dirty="0"/>
          </a:p>
        </p:txBody>
      </p:sp>
      <p:pic>
        <p:nvPicPr>
          <p:cNvPr id="21" name="Picture 20"/>
          <p:cNvPicPr>
            <a:picLocks noChangeAspect="1"/>
          </p:cNvPicPr>
          <p:nvPr/>
        </p:nvPicPr>
        <p:blipFill>
          <a:blip r:embed="rId11"/>
          <a:stretch>
            <a:fillRect/>
          </a:stretch>
        </p:blipFill>
        <p:spPr>
          <a:xfrm>
            <a:off x="8132855" y="4928818"/>
            <a:ext cx="952500" cy="352425"/>
          </a:xfrm>
          <a:prstGeom prst="rect">
            <a:avLst/>
          </a:prstGeom>
        </p:spPr>
      </p:pic>
      <p:pic>
        <p:nvPicPr>
          <p:cNvPr id="22" name="Picture 21"/>
          <p:cNvPicPr>
            <a:picLocks noChangeAspect="1"/>
          </p:cNvPicPr>
          <p:nvPr/>
        </p:nvPicPr>
        <p:blipFill>
          <a:blip r:embed="rId12"/>
          <a:stretch>
            <a:fillRect/>
          </a:stretch>
        </p:blipFill>
        <p:spPr>
          <a:xfrm>
            <a:off x="8154905" y="5336817"/>
            <a:ext cx="904875" cy="428625"/>
          </a:xfrm>
          <a:prstGeom prst="rect">
            <a:avLst/>
          </a:prstGeom>
        </p:spPr>
      </p:pic>
    </p:spTree>
    <p:extLst>
      <p:ext uri="{BB962C8B-B14F-4D97-AF65-F5344CB8AC3E}">
        <p14:creationId xmlns:p14="http://schemas.microsoft.com/office/powerpoint/2010/main" val="4740274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339811" y="-4018"/>
            <a:ext cx="11376025" cy="720000"/>
          </a:xfrm>
        </p:spPr>
        <p:txBody>
          <a:bodyPr anchor="ctr"/>
          <a:lstStyle/>
          <a:p>
            <a:r>
              <a:rPr lang="en-GB" dirty="0"/>
              <a:t>Components</a:t>
            </a: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8"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117231" y="430852"/>
            <a:ext cx="12074769" cy="4749183"/>
          </a:xfrm>
        </p:spPr>
        <p:txBody>
          <a:bodyPr/>
          <a:lstStyle/>
          <a:p>
            <a:pPr marL="0" lvl="1" indent="0">
              <a:spcBef>
                <a:spcPts val="0"/>
              </a:spcBef>
              <a:spcAft>
                <a:spcPts val="0"/>
              </a:spcAft>
              <a:buNone/>
            </a:pPr>
            <a:endParaRPr lang="en-US" sz="2200" dirty="0">
              <a:solidFill>
                <a:schemeClr val="tx1"/>
              </a:solidFill>
            </a:endParaRPr>
          </a:p>
          <a:p>
            <a:pPr marL="457200" lvl="1" indent="-457200">
              <a:spcBef>
                <a:spcPts val="0"/>
              </a:spcBef>
              <a:spcAft>
                <a:spcPts val="0"/>
              </a:spcAft>
              <a:buFont typeface="+mj-lt"/>
              <a:buAutoNum type="arabicPeriod" startAt="5"/>
            </a:pPr>
            <a:r>
              <a:rPr lang="en-US" sz="2000" dirty="0">
                <a:solidFill>
                  <a:schemeClr val="tx1"/>
                </a:solidFill>
              </a:rPr>
              <a:t>Spacers:</a:t>
            </a:r>
          </a:p>
        </p:txBody>
      </p:sp>
      <p:sp>
        <p:nvSpPr>
          <p:cNvPr id="4" name="TextBox 3"/>
          <p:cNvSpPr txBox="1"/>
          <p:nvPr/>
        </p:nvSpPr>
        <p:spPr>
          <a:xfrm>
            <a:off x="8335108" y="3135414"/>
            <a:ext cx="1934307" cy="733201"/>
          </a:xfrm>
          <a:prstGeom prst="rect">
            <a:avLst/>
          </a:prstGeom>
          <a:noFill/>
        </p:spPr>
        <p:txBody>
          <a:bodyPr wrap="square" lIns="0" tIns="0" rIns="0" bIns="0" rtlCol="0">
            <a:spAutoFit/>
          </a:bodyPr>
          <a:lstStyle/>
          <a:p>
            <a:pPr algn="l"/>
            <a:endParaRPr lang="en-GB" dirty="0"/>
          </a:p>
        </p:txBody>
      </p:sp>
      <p:pic>
        <p:nvPicPr>
          <p:cNvPr id="10" name="Picture 9"/>
          <p:cNvPicPr>
            <a:picLocks noChangeAspect="1"/>
          </p:cNvPicPr>
          <p:nvPr/>
        </p:nvPicPr>
        <p:blipFill>
          <a:blip r:embed="rId2"/>
          <a:stretch>
            <a:fillRect/>
          </a:stretch>
        </p:blipFill>
        <p:spPr>
          <a:xfrm>
            <a:off x="1386988" y="1610743"/>
            <a:ext cx="3581400" cy="3733800"/>
          </a:xfrm>
          <a:prstGeom prst="rect">
            <a:avLst/>
          </a:prstGeom>
        </p:spPr>
      </p:pic>
      <p:sp>
        <p:nvSpPr>
          <p:cNvPr id="23" name="TextBox 22"/>
          <p:cNvSpPr txBox="1"/>
          <p:nvPr/>
        </p:nvSpPr>
        <p:spPr>
          <a:xfrm>
            <a:off x="2765914" y="1547634"/>
            <a:ext cx="863066" cy="276999"/>
          </a:xfrm>
          <a:prstGeom prst="rect">
            <a:avLst/>
          </a:prstGeom>
          <a:noFill/>
        </p:spPr>
        <p:txBody>
          <a:bodyPr wrap="square" lIns="0" tIns="0" rIns="0" bIns="0" rtlCol="0">
            <a:spAutoFit/>
          </a:bodyPr>
          <a:lstStyle/>
          <a:p>
            <a:pPr algn="l"/>
            <a:r>
              <a:rPr lang="fr-CH" dirty="0"/>
              <a:t>C4RI-3</a:t>
            </a:r>
            <a:endParaRPr lang="en-GB" dirty="0"/>
          </a:p>
        </p:txBody>
      </p:sp>
      <p:pic>
        <p:nvPicPr>
          <p:cNvPr id="14" name="Picture 13"/>
          <p:cNvPicPr>
            <a:picLocks noChangeAspect="1"/>
          </p:cNvPicPr>
          <p:nvPr/>
        </p:nvPicPr>
        <p:blipFill>
          <a:blip r:embed="rId3"/>
          <a:stretch>
            <a:fillRect/>
          </a:stretch>
        </p:blipFill>
        <p:spPr>
          <a:xfrm>
            <a:off x="2718289" y="3513736"/>
            <a:ext cx="800100" cy="371475"/>
          </a:xfrm>
          <a:prstGeom prst="rect">
            <a:avLst/>
          </a:prstGeom>
        </p:spPr>
      </p:pic>
      <p:pic>
        <p:nvPicPr>
          <p:cNvPr id="24" name="Picture 23"/>
          <p:cNvPicPr>
            <a:picLocks noChangeAspect="1"/>
          </p:cNvPicPr>
          <p:nvPr/>
        </p:nvPicPr>
        <p:blipFill>
          <a:blip r:embed="rId4"/>
          <a:stretch>
            <a:fillRect/>
          </a:stretch>
        </p:blipFill>
        <p:spPr>
          <a:xfrm>
            <a:off x="2708764" y="3940608"/>
            <a:ext cx="809625" cy="381000"/>
          </a:xfrm>
          <a:prstGeom prst="rect">
            <a:avLst/>
          </a:prstGeom>
        </p:spPr>
      </p:pic>
      <p:pic>
        <p:nvPicPr>
          <p:cNvPr id="25" name="Picture 24"/>
          <p:cNvPicPr>
            <a:picLocks noChangeAspect="1"/>
          </p:cNvPicPr>
          <p:nvPr/>
        </p:nvPicPr>
        <p:blipFill>
          <a:blip r:embed="rId5"/>
          <a:stretch>
            <a:fillRect/>
          </a:stretch>
        </p:blipFill>
        <p:spPr>
          <a:xfrm>
            <a:off x="2718289" y="4377005"/>
            <a:ext cx="809625" cy="390525"/>
          </a:xfrm>
          <a:prstGeom prst="rect">
            <a:avLst/>
          </a:prstGeom>
        </p:spPr>
      </p:pic>
      <p:pic>
        <p:nvPicPr>
          <p:cNvPr id="26" name="Picture 25"/>
          <p:cNvPicPr>
            <a:picLocks noChangeAspect="1"/>
          </p:cNvPicPr>
          <p:nvPr/>
        </p:nvPicPr>
        <p:blipFill>
          <a:blip r:embed="rId6"/>
          <a:stretch>
            <a:fillRect/>
          </a:stretch>
        </p:blipFill>
        <p:spPr>
          <a:xfrm>
            <a:off x="2722686" y="4681608"/>
            <a:ext cx="771525" cy="407705"/>
          </a:xfrm>
          <a:prstGeom prst="rect">
            <a:avLst/>
          </a:prstGeom>
        </p:spPr>
      </p:pic>
      <p:pic>
        <p:nvPicPr>
          <p:cNvPr id="27" name="Picture 26"/>
          <p:cNvPicPr>
            <a:picLocks noChangeAspect="1"/>
          </p:cNvPicPr>
          <p:nvPr/>
        </p:nvPicPr>
        <p:blipFill>
          <a:blip r:embed="rId7"/>
          <a:stretch>
            <a:fillRect/>
          </a:stretch>
        </p:blipFill>
        <p:spPr>
          <a:xfrm>
            <a:off x="2765914" y="5104367"/>
            <a:ext cx="752475" cy="352425"/>
          </a:xfrm>
          <a:prstGeom prst="rect">
            <a:avLst/>
          </a:prstGeom>
        </p:spPr>
      </p:pic>
      <p:sp>
        <p:nvSpPr>
          <p:cNvPr id="28" name="TextBox 27"/>
          <p:cNvSpPr txBox="1"/>
          <p:nvPr/>
        </p:nvSpPr>
        <p:spPr>
          <a:xfrm>
            <a:off x="8126677" y="1581387"/>
            <a:ext cx="863066" cy="276999"/>
          </a:xfrm>
          <a:prstGeom prst="rect">
            <a:avLst/>
          </a:prstGeom>
          <a:noFill/>
        </p:spPr>
        <p:txBody>
          <a:bodyPr wrap="square" lIns="0" tIns="0" rIns="0" bIns="0" rtlCol="0">
            <a:spAutoFit/>
          </a:bodyPr>
          <a:lstStyle/>
          <a:p>
            <a:pPr algn="l"/>
            <a:r>
              <a:rPr lang="fr-CH" dirty="0"/>
              <a:t>C4LI-1</a:t>
            </a:r>
            <a:endParaRPr lang="en-GB" dirty="0"/>
          </a:p>
        </p:txBody>
      </p:sp>
      <p:pic>
        <p:nvPicPr>
          <p:cNvPr id="29" name="Picture 28"/>
          <p:cNvPicPr>
            <a:picLocks noChangeAspect="1"/>
          </p:cNvPicPr>
          <p:nvPr/>
        </p:nvPicPr>
        <p:blipFill>
          <a:blip r:embed="rId8"/>
          <a:stretch>
            <a:fillRect/>
          </a:stretch>
        </p:blipFill>
        <p:spPr>
          <a:xfrm>
            <a:off x="6943723" y="1855455"/>
            <a:ext cx="3228975" cy="3495675"/>
          </a:xfrm>
          <a:prstGeom prst="rect">
            <a:avLst/>
          </a:prstGeom>
        </p:spPr>
      </p:pic>
      <p:pic>
        <p:nvPicPr>
          <p:cNvPr id="30" name="Picture 29"/>
          <p:cNvPicPr>
            <a:picLocks noChangeAspect="1"/>
          </p:cNvPicPr>
          <p:nvPr/>
        </p:nvPicPr>
        <p:blipFill>
          <a:blip r:embed="rId9"/>
          <a:stretch>
            <a:fillRect/>
          </a:stretch>
        </p:blipFill>
        <p:spPr>
          <a:xfrm>
            <a:off x="7853361" y="4346364"/>
            <a:ext cx="790575" cy="371475"/>
          </a:xfrm>
          <a:prstGeom prst="rect">
            <a:avLst/>
          </a:prstGeom>
        </p:spPr>
      </p:pic>
      <p:pic>
        <p:nvPicPr>
          <p:cNvPr id="31" name="Picture 30"/>
          <p:cNvPicPr>
            <a:picLocks noChangeAspect="1"/>
          </p:cNvPicPr>
          <p:nvPr/>
        </p:nvPicPr>
        <p:blipFill>
          <a:blip r:embed="rId10"/>
          <a:stretch>
            <a:fillRect/>
          </a:stretch>
        </p:blipFill>
        <p:spPr>
          <a:xfrm>
            <a:off x="7799875" y="4703075"/>
            <a:ext cx="942975" cy="447675"/>
          </a:xfrm>
          <a:prstGeom prst="rect">
            <a:avLst/>
          </a:prstGeom>
        </p:spPr>
      </p:pic>
      <p:pic>
        <p:nvPicPr>
          <p:cNvPr id="32" name="Picture 31"/>
          <p:cNvPicPr>
            <a:picLocks noChangeAspect="1"/>
          </p:cNvPicPr>
          <p:nvPr/>
        </p:nvPicPr>
        <p:blipFill>
          <a:blip r:embed="rId11"/>
          <a:stretch>
            <a:fillRect/>
          </a:stretch>
        </p:blipFill>
        <p:spPr>
          <a:xfrm>
            <a:off x="2708764" y="5509050"/>
            <a:ext cx="742950" cy="314325"/>
          </a:xfrm>
          <a:prstGeom prst="rect">
            <a:avLst/>
          </a:prstGeom>
        </p:spPr>
      </p:pic>
    </p:spTree>
    <p:extLst>
      <p:ext uri="{BB962C8B-B14F-4D97-AF65-F5344CB8AC3E}">
        <p14:creationId xmlns:p14="http://schemas.microsoft.com/office/powerpoint/2010/main" val="8603789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407988" y="-14637"/>
            <a:ext cx="11376025" cy="720000"/>
          </a:xfrm>
        </p:spPr>
        <p:txBody>
          <a:bodyPr anchor="ctr"/>
          <a:lstStyle/>
          <a:p>
            <a:r>
              <a:rPr lang="en-GB" dirty="0"/>
              <a:t>Components</a:t>
            </a: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8"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339811" y="648895"/>
            <a:ext cx="11444202" cy="4986000"/>
          </a:xfrm>
        </p:spPr>
        <p:txBody>
          <a:bodyPr/>
          <a:lstStyle/>
          <a:p>
            <a:pPr marL="457200" lvl="1" indent="-457200">
              <a:spcBef>
                <a:spcPts val="0"/>
              </a:spcBef>
              <a:spcAft>
                <a:spcPts val="0"/>
              </a:spcAft>
              <a:buFont typeface="+mj-lt"/>
              <a:buAutoNum type="arabicPeriod" startAt="5"/>
            </a:pPr>
            <a:r>
              <a:rPr lang="en-US" sz="2000" dirty="0">
                <a:solidFill>
                  <a:schemeClr val="tx1"/>
                </a:solidFill>
              </a:rPr>
              <a:t>Winding </a:t>
            </a:r>
            <a:r>
              <a:rPr lang="en-US" sz="2000" dirty="0" err="1">
                <a:solidFill>
                  <a:schemeClr val="tx1"/>
                </a:solidFill>
              </a:rPr>
              <a:t>ke</a:t>
            </a:r>
            <a:r>
              <a:rPr lang="fr-CH" sz="2000" dirty="0" err="1">
                <a:solidFill>
                  <a:schemeClr val="tx1"/>
                </a:solidFill>
              </a:rPr>
              <a:t>ys</a:t>
            </a:r>
            <a:r>
              <a:rPr lang="en-US" sz="2000" dirty="0">
                <a:solidFill>
                  <a:schemeClr val="tx1"/>
                </a:solidFill>
              </a:rPr>
              <a:t>:</a:t>
            </a:r>
          </a:p>
          <a:p>
            <a:pPr lvl="2">
              <a:spcBef>
                <a:spcPts val="0"/>
              </a:spcBef>
              <a:buClr>
                <a:srgbClr val="FFC000"/>
              </a:buClr>
              <a:buSzPct val="100000"/>
              <a:buFont typeface="Wingdings" pitchFamily="2" charset="2"/>
              <a:buChar char="§"/>
            </a:pPr>
            <a:r>
              <a:rPr lang="en-US" sz="1800" dirty="0">
                <a:solidFill>
                  <a:schemeClr val="tx1"/>
                </a:solidFill>
              </a:rPr>
              <a:t>NCR 1885697: Magnetic permeability out of tolerances @ 1.9K </a:t>
            </a:r>
            <a:r>
              <a:rPr lang="el-GR" sz="1800" dirty="0">
                <a:solidFill>
                  <a:schemeClr val="tx1"/>
                </a:solidFill>
              </a:rPr>
              <a:t>1.0</a:t>
            </a:r>
            <a:r>
              <a:rPr lang="fr-CH" sz="1800" dirty="0">
                <a:solidFill>
                  <a:schemeClr val="tx1"/>
                </a:solidFill>
              </a:rPr>
              <a:t>14</a:t>
            </a:r>
            <a:r>
              <a:rPr lang="el-GR" sz="1800" dirty="0">
                <a:solidFill>
                  <a:schemeClr val="tx1"/>
                </a:solidFill>
              </a:rPr>
              <a:t> </a:t>
            </a:r>
            <a:r>
              <a:rPr lang="en-US" sz="1800" dirty="0">
                <a:solidFill>
                  <a:schemeClr val="tx1"/>
                </a:solidFill>
              </a:rPr>
              <a:t>(</a:t>
            </a:r>
            <a:r>
              <a:rPr lang="en-US" sz="1800" dirty="0" err="1">
                <a:solidFill>
                  <a:schemeClr val="tx1"/>
                </a:solidFill>
              </a:rPr>
              <a:t>Tol</a:t>
            </a:r>
            <a:r>
              <a:rPr lang="en-US" sz="1800" dirty="0">
                <a:solidFill>
                  <a:schemeClr val="tx1"/>
                </a:solidFill>
              </a:rPr>
              <a:t>.&lt;1.005)</a:t>
            </a:r>
          </a:p>
          <a:p>
            <a:pPr lvl="2">
              <a:spcBef>
                <a:spcPts val="0"/>
              </a:spcBef>
              <a:buClr>
                <a:srgbClr val="FFC000"/>
              </a:buClr>
              <a:buSzPct val="100000"/>
              <a:buFont typeface="Wingdings" pitchFamily="2" charset="2"/>
              <a:buChar char="§"/>
            </a:pPr>
            <a:r>
              <a:rPr lang="en-US" sz="1800" dirty="0">
                <a:solidFill>
                  <a:schemeClr val="tx1"/>
                </a:solidFill>
              </a:rPr>
              <a:t>     The spacers are made of stainless steel (316L, 14435)</a:t>
            </a:r>
          </a:p>
          <a:p>
            <a:pPr lvl="2">
              <a:spcBef>
                <a:spcPts val="0"/>
              </a:spcBef>
              <a:buClr>
                <a:srgbClr val="FFC000"/>
              </a:buClr>
              <a:buSzPct val="100000"/>
              <a:buFont typeface="Wingdings" pitchFamily="2" charset="2"/>
              <a:buChar char="§"/>
            </a:pPr>
            <a:r>
              <a:rPr lang="en-US" sz="1800" dirty="0">
                <a:solidFill>
                  <a:schemeClr val="tx1"/>
                </a:solidFill>
              </a:rPr>
              <a:t>Note 1: Metrology performed by the manufacturer on all pieces (100%),</a:t>
            </a:r>
          </a:p>
          <a:p>
            <a:pPr lvl="2">
              <a:spcBef>
                <a:spcPts val="0"/>
              </a:spcBef>
              <a:buClr>
                <a:srgbClr val="FFC000"/>
              </a:buClr>
              <a:buSzPct val="100000"/>
              <a:buFont typeface="Wingdings" pitchFamily="2" charset="2"/>
              <a:buChar char="§"/>
            </a:pPr>
            <a:r>
              <a:rPr lang="en-US" sz="1800" dirty="0">
                <a:solidFill>
                  <a:schemeClr val="tx1"/>
                </a:solidFill>
              </a:rPr>
              <a:t>Note 2: no CERN metrology requested by the component PE on these pieces.</a:t>
            </a:r>
          </a:p>
          <a:p>
            <a:pPr lvl="2">
              <a:spcBef>
                <a:spcPts val="0"/>
              </a:spcBef>
              <a:buClr>
                <a:srgbClr val="FFC000"/>
              </a:buClr>
              <a:buSzPct val="100000"/>
              <a:buFont typeface="Wingdings" pitchFamily="2" charset="2"/>
              <a:buChar char="§"/>
            </a:pPr>
            <a:r>
              <a:rPr lang="en-US" sz="1800" dirty="0">
                <a:solidFill>
                  <a:schemeClr val="tx1"/>
                </a:solidFill>
              </a:rPr>
              <a:t>C4LI (internal layer, connection side):</a:t>
            </a:r>
          </a:p>
          <a:p>
            <a:pPr marL="2076450" lvl="4" indent="-342900">
              <a:spcBef>
                <a:spcPts val="0"/>
              </a:spcBef>
              <a:buFontTx/>
              <a:buChar char="-"/>
            </a:pPr>
            <a:endParaRPr lang="en-US" sz="1800" dirty="0">
              <a:solidFill>
                <a:schemeClr val="tx1"/>
              </a:solidFill>
            </a:endParaRPr>
          </a:p>
          <a:p>
            <a:pPr marL="0" lvl="1" indent="0">
              <a:spcBef>
                <a:spcPts val="0"/>
              </a:spcBef>
              <a:spcAft>
                <a:spcPts val="0"/>
              </a:spcAft>
              <a:buNone/>
            </a:pPr>
            <a:endParaRPr lang="en-US" sz="2200" dirty="0">
              <a:solidFill>
                <a:schemeClr val="tx1"/>
              </a:solidFill>
            </a:endParaRPr>
          </a:p>
          <a:p>
            <a:pPr marL="514350" lvl="1" indent="-514350">
              <a:spcBef>
                <a:spcPts val="0"/>
              </a:spcBef>
              <a:spcAft>
                <a:spcPts val="0"/>
              </a:spcAft>
              <a:buFont typeface="+mj-lt"/>
              <a:buAutoNum type="arabicPeriod" startAt="2"/>
            </a:pPr>
            <a:endParaRPr lang="en-US" sz="2300" dirty="0">
              <a:solidFill>
                <a:schemeClr val="tx1"/>
              </a:solidFill>
            </a:endParaRPr>
          </a:p>
        </p:txBody>
      </p:sp>
      <p:pic>
        <p:nvPicPr>
          <p:cNvPr id="4" name="Picture 3"/>
          <p:cNvPicPr>
            <a:picLocks noChangeAspect="1"/>
          </p:cNvPicPr>
          <p:nvPr/>
        </p:nvPicPr>
        <p:blipFill>
          <a:blip r:embed="rId2"/>
          <a:stretch>
            <a:fillRect/>
          </a:stretch>
        </p:blipFill>
        <p:spPr>
          <a:xfrm rot="16200000">
            <a:off x="3320044" y="2174109"/>
            <a:ext cx="3211598" cy="4060524"/>
          </a:xfrm>
          <a:prstGeom prst="rect">
            <a:avLst/>
          </a:prstGeom>
        </p:spPr>
      </p:pic>
      <p:sp>
        <p:nvSpPr>
          <p:cNvPr id="9" name="TextBox 8"/>
          <p:cNvSpPr txBox="1"/>
          <p:nvPr/>
        </p:nvSpPr>
        <p:spPr>
          <a:xfrm>
            <a:off x="7193680" y="3088859"/>
            <a:ext cx="3399692" cy="553998"/>
          </a:xfrm>
          <a:prstGeom prst="rect">
            <a:avLst/>
          </a:prstGeom>
          <a:noFill/>
        </p:spPr>
        <p:txBody>
          <a:bodyPr wrap="square" lIns="0" tIns="0" rIns="0" bIns="0" rtlCol="0">
            <a:spAutoFit/>
          </a:bodyPr>
          <a:lstStyle/>
          <a:p>
            <a:pPr algn="l"/>
            <a:r>
              <a:rPr lang="fr-CH" dirty="0"/>
              <a:t>On 7 parts (out of 38) </a:t>
            </a:r>
            <a:r>
              <a:rPr lang="fr-CH" dirty="0" err="1"/>
              <a:t>shape</a:t>
            </a:r>
            <a:r>
              <a:rPr lang="fr-CH" dirty="0"/>
              <a:t> </a:t>
            </a:r>
            <a:r>
              <a:rPr lang="fr-CH" dirty="0" err="1"/>
              <a:t>defect</a:t>
            </a:r>
            <a:r>
              <a:rPr lang="fr-CH" dirty="0"/>
              <a:t> up to 0.062</a:t>
            </a:r>
            <a:endParaRPr lang="en-GB" dirty="0"/>
          </a:p>
        </p:txBody>
      </p:sp>
      <p:cxnSp>
        <p:nvCxnSpPr>
          <p:cNvPr id="11" name="Straight Arrow Connector 10"/>
          <p:cNvCxnSpPr/>
          <p:nvPr/>
        </p:nvCxnSpPr>
        <p:spPr>
          <a:xfrm flipH="1" flipV="1">
            <a:off x="5935350" y="5574565"/>
            <a:ext cx="480646" cy="105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4658497" y="3365863"/>
            <a:ext cx="2535183" cy="1426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5245443" y="3374568"/>
            <a:ext cx="1858743" cy="4277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424246" y="5627077"/>
            <a:ext cx="3399692" cy="553998"/>
          </a:xfrm>
          <a:prstGeom prst="rect">
            <a:avLst/>
          </a:prstGeom>
          <a:noFill/>
        </p:spPr>
        <p:txBody>
          <a:bodyPr wrap="square" lIns="0" tIns="0" rIns="0" bIns="0" rtlCol="0">
            <a:spAutoFit/>
          </a:bodyPr>
          <a:lstStyle/>
          <a:p>
            <a:pPr algn="l"/>
            <a:r>
              <a:rPr lang="fr-CH" dirty="0"/>
              <a:t>On 17 parts (out of 38) </a:t>
            </a:r>
            <a:r>
              <a:rPr lang="fr-CH" dirty="0" err="1"/>
              <a:t>shape</a:t>
            </a:r>
            <a:r>
              <a:rPr lang="fr-CH" dirty="0"/>
              <a:t> </a:t>
            </a:r>
            <a:r>
              <a:rPr lang="fr-CH" dirty="0" err="1"/>
              <a:t>defect</a:t>
            </a:r>
            <a:r>
              <a:rPr lang="fr-CH" dirty="0"/>
              <a:t> up to 0.083 </a:t>
            </a:r>
            <a:endParaRPr lang="en-GB" dirty="0"/>
          </a:p>
        </p:txBody>
      </p:sp>
      <p:cxnSp>
        <p:nvCxnSpPr>
          <p:cNvPr id="22" name="Straight Arrow Connector 21"/>
          <p:cNvCxnSpPr/>
          <p:nvPr/>
        </p:nvCxnSpPr>
        <p:spPr>
          <a:xfrm flipH="1">
            <a:off x="6263840" y="4615396"/>
            <a:ext cx="1691841" cy="5697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910844" y="4337386"/>
            <a:ext cx="3399692" cy="553998"/>
          </a:xfrm>
          <a:prstGeom prst="rect">
            <a:avLst/>
          </a:prstGeom>
          <a:noFill/>
        </p:spPr>
        <p:txBody>
          <a:bodyPr wrap="square" lIns="0" tIns="0" rIns="0" bIns="0" rtlCol="0">
            <a:spAutoFit/>
          </a:bodyPr>
          <a:lstStyle/>
          <a:p>
            <a:pPr algn="l"/>
            <a:r>
              <a:rPr lang="fr-CH" dirty="0"/>
              <a:t>On 3 parts (out of 38) </a:t>
            </a:r>
            <a:r>
              <a:rPr lang="fr-CH" dirty="0" err="1"/>
              <a:t>shape</a:t>
            </a:r>
            <a:r>
              <a:rPr lang="fr-CH" dirty="0"/>
              <a:t> </a:t>
            </a:r>
            <a:r>
              <a:rPr lang="fr-CH" dirty="0" err="1"/>
              <a:t>defect</a:t>
            </a:r>
            <a:r>
              <a:rPr lang="fr-CH" dirty="0"/>
              <a:t> up to 0.080</a:t>
            </a:r>
            <a:endParaRPr lang="en-GB" dirty="0"/>
          </a:p>
        </p:txBody>
      </p:sp>
      <p:pic>
        <p:nvPicPr>
          <p:cNvPr id="28" name="Picture 27"/>
          <p:cNvPicPr>
            <a:picLocks noChangeAspect="1"/>
          </p:cNvPicPr>
          <p:nvPr/>
        </p:nvPicPr>
        <p:blipFill>
          <a:blip r:embed="rId3"/>
          <a:stretch>
            <a:fillRect/>
          </a:stretch>
        </p:blipFill>
        <p:spPr>
          <a:xfrm>
            <a:off x="8570612" y="4990702"/>
            <a:ext cx="1225837" cy="455760"/>
          </a:xfrm>
          <a:prstGeom prst="rect">
            <a:avLst/>
          </a:prstGeom>
        </p:spPr>
      </p:pic>
    </p:spTree>
    <p:extLst>
      <p:ext uri="{BB962C8B-B14F-4D97-AF65-F5344CB8AC3E}">
        <p14:creationId xmlns:p14="http://schemas.microsoft.com/office/powerpoint/2010/main" val="31474989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rot="16200000">
            <a:off x="3643203" y="1861294"/>
            <a:ext cx="3865173" cy="3666392"/>
          </a:xfrm>
          <a:prstGeom prst="rect">
            <a:avLst/>
          </a:prstGeom>
        </p:spPr>
      </p:pic>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373899" y="3605"/>
            <a:ext cx="11376025" cy="720000"/>
          </a:xfrm>
        </p:spPr>
        <p:txBody>
          <a:bodyPr anchor="ctr"/>
          <a:lstStyle/>
          <a:p>
            <a:r>
              <a:rPr lang="en-GB" dirty="0"/>
              <a:t>Components</a:t>
            </a: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8"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339811" y="1015540"/>
            <a:ext cx="11444202" cy="4986000"/>
          </a:xfrm>
        </p:spPr>
        <p:txBody>
          <a:bodyPr/>
          <a:lstStyle/>
          <a:p>
            <a:pPr lvl="2">
              <a:spcBef>
                <a:spcPts val="0"/>
              </a:spcBef>
              <a:buClr>
                <a:srgbClr val="FFC000"/>
              </a:buClr>
              <a:buSzPct val="100000"/>
              <a:buFont typeface="Wingdings" pitchFamily="2" charset="2"/>
              <a:buChar char="§"/>
            </a:pPr>
            <a:r>
              <a:rPr lang="en-US" sz="1800" dirty="0">
                <a:solidFill>
                  <a:schemeClr val="tx1"/>
                </a:solidFill>
              </a:rPr>
              <a:t>C4RI (internal layer, non connection side):</a:t>
            </a:r>
          </a:p>
          <a:p>
            <a:pPr marL="2076450" lvl="4" indent="-342900">
              <a:spcBef>
                <a:spcPts val="0"/>
              </a:spcBef>
              <a:buFontTx/>
              <a:buChar char="-"/>
            </a:pPr>
            <a:endParaRPr lang="en-US" sz="1800" dirty="0">
              <a:solidFill>
                <a:schemeClr val="tx1"/>
              </a:solidFill>
            </a:endParaRPr>
          </a:p>
          <a:p>
            <a:pPr marL="0" lvl="1" indent="0">
              <a:spcBef>
                <a:spcPts val="0"/>
              </a:spcBef>
              <a:spcAft>
                <a:spcPts val="0"/>
              </a:spcAft>
              <a:buNone/>
            </a:pPr>
            <a:endParaRPr lang="en-US" sz="2200" dirty="0">
              <a:solidFill>
                <a:schemeClr val="tx1"/>
              </a:solidFill>
            </a:endParaRPr>
          </a:p>
          <a:p>
            <a:pPr marL="514350" lvl="1" indent="-514350">
              <a:spcBef>
                <a:spcPts val="0"/>
              </a:spcBef>
              <a:spcAft>
                <a:spcPts val="0"/>
              </a:spcAft>
              <a:buFont typeface="+mj-lt"/>
              <a:buAutoNum type="arabicPeriod" startAt="2"/>
            </a:pPr>
            <a:endParaRPr lang="en-US" sz="2300" dirty="0">
              <a:solidFill>
                <a:schemeClr val="tx1"/>
              </a:solidFill>
            </a:endParaRPr>
          </a:p>
        </p:txBody>
      </p:sp>
      <p:sp>
        <p:nvSpPr>
          <p:cNvPr id="9" name="TextBox 8"/>
          <p:cNvSpPr txBox="1"/>
          <p:nvPr/>
        </p:nvSpPr>
        <p:spPr>
          <a:xfrm>
            <a:off x="7822786" y="4219470"/>
            <a:ext cx="3399692" cy="553998"/>
          </a:xfrm>
          <a:prstGeom prst="rect">
            <a:avLst/>
          </a:prstGeom>
          <a:noFill/>
        </p:spPr>
        <p:txBody>
          <a:bodyPr wrap="square" lIns="0" tIns="0" rIns="0" bIns="0" rtlCol="0">
            <a:spAutoFit/>
          </a:bodyPr>
          <a:lstStyle/>
          <a:p>
            <a:pPr algn="l"/>
            <a:r>
              <a:rPr lang="fr-CH" dirty="0"/>
              <a:t>On 6 parts (out of 38) </a:t>
            </a:r>
            <a:r>
              <a:rPr lang="fr-CH" dirty="0" err="1"/>
              <a:t>shape</a:t>
            </a:r>
            <a:r>
              <a:rPr lang="fr-CH" dirty="0"/>
              <a:t> </a:t>
            </a:r>
            <a:r>
              <a:rPr lang="fr-CH" dirty="0" err="1"/>
              <a:t>defect</a:t>
            </a:r>
            <a:r>
              <a:rPr lang="fr-CH" dirty="0"/>
              <a:t> up to 0.066</a:t>
            </a:r>
            <a:endParaRPr lang="en-GB" dirty="0"/>
          </a:p>
        </p:txBody>
      </p:sp>
      <p:cxnSp>
        <p:nvCxnSpPr>
          <p:cNvPr id="11" name="Straight Arrow Connector 10"/>
          <p:cNvCxnSpPr>
            <a:stCxn id="19" idx="0"/>
          </p:cNvCxnSpPr>
          <p:nvPr/>
        </p:nvCxnSpPr>
        <p:spPr>
          <a:xfrm flipV="1">
            <a:off x="6424246" y="5124397"/>
            <a:ext cx="158802" cy="5026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4572000" y="2257845"/>
            <a:ext cx="2621680" cy="11080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5361704" y="2696308"/>
            <a:ext cx="1742482" cy="6782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724400" y="5627077"/>
            <a:ext cx="3399692" cy="553998"/>
          </a:xfrm>
          <a:prstGeom prst="rect">
            <a:avLst/>
          </a:prstGeom>
          <a:noFill/>
        </p:spPr>
        <p:txBody>
          <a:bodyPr wrap="square" lIns="0" tIns="0" rIns="0" bIns="0" rtlCol="0">
            <a:spAutoFit/>
          </a:bodyPr>
          <a:lstStyle/>
          <a:p>
            <a:pPr algn="l"/>
            <a:r>
              <a:rPr lang="fr-CH" dirty="0"/>
              <a:t>On 4 parts (out of 38) </a:t>
            </a:r>
            <a:r>
              <a:rPr lang="fr-CH" dirty="0" err="1"/>
              <a:t>shape</a:t>
            </a:r>
            <a:r>
              <a:rPr lang="fr-CH" dirty="0"/>
              <a:t> </a:t>
            </a:r>
            <a:r>
              <a:rPr lang="fr-CH" dirty="0" err="1"/>
              <a:t>defect</a:t>
            </a:r>
            <a:r>
              <a:rPr lang="fr-CH" dirty="0"/>
              <a:t> up to 0.076</a:t>
            </a:r>
            <a:endParaRPr lang="en-GB" dirty="0"/>
          </a:p>
        </p:txBody>
      </p:sp>
      <p:cxnSp>
        <p:nvCxnSpPr>
          <p:cNvPr id="15" name="Straight Arrow Connector 14"/>
          <p:cNvCxnSpPr/>
          <p:nvPr/>
        </p:nvCxnSpPr>
        <p:spPr>
          <a:xfrm flipH="1">
            <a:off x="6693877" y="4473381"/>
            <a:ext cx="1128909" cy="1617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193680" y="3065774"/>
            <a:ext cx="3399692" cy="553998"/>
          </a:xfrm>
          <a:prstGeom prst="rect">
            <a:avLst/>
          </a:prstGeom>
          <a:noFill/>
        </p:spPr>
        <p:txBody>
          <a:bodyPr wrap="square" lIns="0" tIns="0" rIns="0" bIns="0" rtlCol="0">
            <a:spAutoFit/>
          </a:bodyPr>
          <a:lstStyle/>
          <a:p>
            <a:pPr algn="l"/>
            <a:r>
              <a:rPr lang="fr-CH" dirty="0"/>
              <a:t>On 13 parts (out of 38) </a:t>
            </a:r>
            <a:r>
              <a:rPr lang="fr-CH" dirty="0" err="1"/>
              <a:t>shape</a:t>
            </a:r>
            <a:r>
              <a:rPr lang="fr-CH" dirty="0"/>
              <a:t> </a:t>
            </a:r>
            <a:r>
              <a:rPr lang="fr-CH" dirty="0" err="1"/>
              <a:t>defect</a:t>
            </a:r>
            <a:r>
              <a:rPr lang="fr-CH" dirty="0"/>
              <a:t> up to 0.028</a:t>
            </a:r>
            <a:endParaRPr lang="en-GB" dirty="0"/>
          </a:p>
        </p:txBody>
      </p:sp>
    </p:spTree>
    <p:extLst>
      <p:ext uri="{BB962C8B-B14F-4D97-AF65-F5344CB8AC3E}">
        <p14:creationId xmlns:p14="http://schemas.microsoft.com/office/powerpoint/2010/main" val="1729228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rot="16200000">
            <a:off x="3931989" y="2061071"/>
            <a:ext cx="3305175" cy="3105150"/>
          </a:xfrm>
          <a:prstGeom prst="rect">
            <a:avLst/>
          </a:prstGeom>
        </p:spPr>
      </p:pic>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373899" y="9069"/>
            <a:ext cx="11376025" cy="720000"/>
          </a:xfrm>
        </p:spPr>
        <p:txBody>
          <a:bodyPr anchor="ctr"/>
          <a:lstStyle/>
          <a:p>
            <a:r>
              <a:rPr lang="en-GB" dirty="0"/>
              <a:t>Components</a:t>
            </a: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8"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339811" y="1015540"/>
            <a:ext cx="11444202" cy="4986000"/>
          </a:xfrm>
        </p:spPr>
        <p:txBody>
          <a:bodyPr/>
          <a:lstStyle/>
          <a:p>
            <a:pPr lvl="2">
              <a:spcBef>
                <a:spcPts val="0"/>
              </a:spcBef>
              <a:buClr>
                <a:srgbClr val="FFC000"/>
              </a:buClr>
              <a:buSzPct val="100000"/>
              <a:buFont typeface="Wingdings" pitchFamily="2" charset="2"/>
              <a:buChar char="§"/>
            </a:pPr>
            <a:r>
              <a:rPr lang="en-US" sz="1800" dirty="0">
                <a:solidFill>
                  <a:schemeClr val="tx1"/>
                </a:solidFill>
              </a:rPr>
              <a:t>C4RO (external layer, non connection side):</a:t>
            </a:r>
          </a:p>
          <a:p>
            <a:pPr lvl="2">
              <a:spcBef>
                <a:spcPts val="0"/>
              </a:spcBef>
              <a:buClr>
                <a:srgbClr val="FFC000"/>
              </a:buClr>
              <a:buSzPct val="100000"/>
              <a:buFont typeface="Wingdings" pitchFamily="2" charset="2"/>
              <a:buChar char="§"/>
            </a:pPr>
            <a:endParaRPr lang="en-US" sz="1800" dirty="0">
              <a:solidFill>
                <a:schemeClr val="tx1"/>
              </a:solidFill>
            </a:endParaRPr>
          </a:p>
          <a:p>
            <a:pPr lvl="2">
              <a:spcBef>
                <a:spcPts val="0"/>
              </a:spcBef>
              <a:buClr>
                <a:srgbClr val="FFC000"/>
              </a:buClr>
              <a:buSzPct val="100000"/>
              <a:buFont typeface="Wingdings" pitchFamily="2" charset="2"/>
              <a:buChar char="§"/>
            </a:pPr>
            <a:endParaRPr lang="en-US" sz="1800" dirty="0">
              <a:solidFill>
                <a:schemeClr val="tx1"/>
              </a:solidFill>
            </a:endParaRPr>
          </a:p>
          <a:p>
            <a:pPr marL="514350" lvl="1" indent="-514350">
              <a:spcBef>
                <a:spcPts val="0"/>
              </a:spcBef>
              <a:spcAft>
                <a:spcPts val="0"/>
              </a:spcAft>
              <a:buFont typeface="+mj-lt"/>
              <a:buAutoNum type="arabicPeriod" startAt="2"/>
            </a:pPr>
            <a:endParaRPr lang="en-US" sz="2300" dirty="0">
              <a:solidFill>
                <a:schemeClr val="tx1"/>
              </a:solidFill>
            </a:endParaRPr>
          </a:p>
        </p:txBody>
      </p:sp>
      <p:sp>
        <p:nvSpPr>
          <p:cNvPr id="9" name="TextBox 8"/>
          <p:cNvSpPr txBox="1"/>
          <p:nvPr/>
        </p:nvSpPr>
        <p:spPr>
          <a:xfrm>
            <a:off x="7193680" y="3088859"/>
            <a:ext cx="3399692" cy="553998"/>
          </a:xfrm>
          <a:prstGeom prst="rect">
            <a:avLst/>
          </a:prstGeom>
          <a:noFill/>
        </p:spPr>
        <p:txBody>
          <a:bodyPr wrap="square" lIns="0" tIns="0" rIns="0" bIns="0" rtlCol="0">
            <a:spAutoFit/>
          </a:bodyPr>
          <a:lstStyle/>
          <a:p>
            <a:pPr algn="l"/>
            <a:r>
              <a:rPr lang="fr-CH" dirty="0"/>
              <a:t>On 3 parts (out of 38) </a:t>
            </a:r>
            <a:r>
              <a:rPr lang="fr-CH" dirty="0" err="1"/>
              <a:t>shape</a:t>
            </a:r>
            <a:r>
              <a:rPr lang="fr-CH" dirty="0"/>
              <a:t> </a:t>
            </a:r>
            <a:r>
              <a:rPr lang="fr-CH" dirty="0" err="1"/>
              <a:t>defect</a:t>
            </a:r>
            <a:r>
              <a:rPr lang="fr-CH" dirty="0"/>
              <a:t> up to 0.025</a:t>
            </a:r>
            <a:endParaRPr lang="en-GB" dirty="0"/>
          </a:p>
        </p:txBody>
      </p:sp>
      <p:cxnSp>
        <p:nvCxnSpPr>
          <p:cNvPr id="11" name="Straight Arrow Connector 10"/>
          <p:cNvCxnSpPr>
            <a:stCxn id="19" idx="0"/>
          </p:cNvCxnSpPr>
          <p:nvPr/>
        </p:nvCxnSpPr>
        <p:spPr>
          <a:xfrm flipH="1" flipV="1">
            <a:off x="5955323" y="4900246"/>
            <a:ext cx="468923" cy="7268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4865077" y="2688065"/>
            <a:ext cx="2328604" cy="6777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5802923" y="3088859"/>
            <a:ext cx="1301264" cy="2857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724400" y="5627077"/>
            <a:ext cx="3399692" cy="553998"/>
          </a:xfrm>
          <a:prstGeom prst="rect">
            <a:avLst/>
          </a:prstGeom>
          <a:noFill/>
        </p:spPr>
        <p:txBody>
          <a:bodyPr wrap="square" lIns="0" tIns="0" rIns="0" bIns="0" rtlCol="0">
            <a:spAutoFit/>
          </a:bodyPr>
          <a:lstStyle/>
          <a:p>
            <a:pPr algn="l"/>
            <a:r>
              <a:rPr lang="fr-CH" dirty="0"/>
              <a:t>On 3 parts (out of 38) </a:t>
            </a:r>
            <a:r>
              <a:rPr lang="fr-CH" dirty="0" err="1"/>
              <a:t>shape</a:t>
            </a:r>
            <a:r>
              <a:rPr lang="fr-CH" dirty="0"/>
              <a:t> </a:t>
            </a:r>
            <a:r>
              <a:rPr lang="fr-CH" dirty="0" err="1"/>
              <a:t>defect</a:t>
            </a:r>
            <a:r>
              <a:rPr lang="fr-CH" dirty="0"/>
              <a:t> up to 0.061</a:t>
            </a:r>
            <a:endParaRPr lang="en-GB" dirty="0"/>
          </a:p>
        </p:txBody>
      </p:sp>
      <p:cxnSp>
        <p:nvCxnSpPr>
          <p:cNvPr id="15" name="Straight Arrow Connector 14"/>
          <p:cNvCxnSpPr/>
          <p:nvPr/>
        </p:nvCxnSpPr>
        <p:spPr>
          <a:xfrm flipH="1">
            <a:off x="6583048" y="4473381"/>
            <a:ext cx="1239740" cy="793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777949" y="4195371"/>
            <a:ext cx="3399692" cy="553998"/>
          </a:xfrm>
          <a:prstGeom prst="rect">
            <a:avLst/>
          </a:prstGeom>
          <a:noFill/>
        </p:spPr>
        <p:txBody>
          <a:bodyPr wrap="square" lIns="0" tIns="0" rIns="0" bIns="0" rtlCol="0">
            <a:spAutoFit/>
          </a:bodyPr>
          <a:lstStyle/>
          <a:p>
            <a:pPr algn="l"/>
            <a:r>
              <a:rPr lang="fr-CH" dirty="0"/>
              <a:t>On 4 parts (out of 38) </a:t>
            </a:r>
            <a:r>
              <a:rPr lang="fr-CH" dirty="0" err="1"/>
              <a:t>shape</a:t>
            </a:r>
            <a:r>
              <a:rPr lang="fr-CH" dirty="0"/>
              <a:t> </a:t>
            </a:r>
            <a:r>
              <a:rPr lang="fr-CH" dirty="0" err="1"/>
              <a:t>defect</a:t>
            </a:r>
            <a:r>
              <a:rPr lang="fr-CH" dirty="0"/>
              <a:t> up to 0.094</a:t>
            </a:r>
            <a:endParaRPr lang="en-GB" dirty="0"/>
          </a:p>
        </p:txBody>
      </p:sp>
    </p:spTree>
    <p:extLst>
      <p:ext uri="{BB962C8B-B14F-4D97-AF65-F5344CB8AC3E}">
        <p14:creationId xmlns:p14="http://schemas.microsoft.com/office/powerpoint/2010/main" val="36262315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rot="16200000">
            <a:off x="4088243" y="2148986"/>
            <a:ext cx="2781300" cy="3448050"/>
          </a:xfrm>
          <a:prstGeom prst="rect">
            <a:avLst/>
          </a:prstGeom>
        </p:spPr>
      </p:pic>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339811" y="-58847"/>
            <a:ext cx="11376025" cy="720000"/>
          </a:xfrm>
        </p:spPr>
        <p:txBody>
          <a:bodyPr anchor="ctr"/>
          <a:lstStyle/>
          <a:p>
            <a:r>
              <a:rPr lang="en-GB" dirty="0"/>
              <a:t>Components</a:t>
            </a: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8"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339811" y="1015540"/>
            <a:ext cx="11444202" cy="4986000"/>
          </a:xfrm>
        </p:spPr>
        <p:txBody>
          <a:bodyPr/>
          <a:lstStyle/>
          <a:p>
            <a:pPr lvl="2">
              <a:spcBef>
                <a:spcPts val="0"/>
              </a:spcBef>
              <a:buClr>
                <a:srgbClr val="FFC000"/>
              </a:buClr>
              <a:buSzPct val="100000"/>
              <a:buFont typeface="Wingdings" pitchFamily="2" charset="2"/>
              <a:buChar char="§"/>
            </a:pPr>
            <a:r>
              <a:rPr lang="en-US" sz="1800" dirty="0">
                <a:solidFill>
                  <a:schemeClr val="tx1"/>
                </a:solidFill>
              </a:rPr>
              <a:t>C4LO (external layer, connection side):</a:t>
            </a:r>
          </a:p>
          <a:p>
            <a:pPr lvl="2">
              <a:spcBef>
                <a:spcPts val="0"/>
              </a:spcBef>
              <a:buClr>
                <a:srgbClr val="FFC000"/>
              </a:buClr>
              <a:buSzPct val="100000"/>
              <a:buFont typeface="Wingdings" pitchFamily="2" charset="2"/>
              <a:buChar char="§"/>
            </a:pPr>
            <a:endParaRPr lang="en-US" sz="1800" dirty="0">
              <a:solidFill>
                <a:schemeClr val="tx1"/>
              </a:solidFill>
            </a:endParaRPr>
          </a:p>
          <a:p>
            <a:pPr marL="0" lvl="1" indent="0">
              <a:spcBef>
                <a:spcPts val="0"/>
              </a:spcBef>
              <a:spcAft>
                <a:spcPts val="0"/>
              </a:spcAft>
              <a:buNone/>
            </a:pPr>
            <a:endParaRPr lang="en-US" sz="2200" dirty="0">
              <a:solidFill>
                <a:schemeClr val="tx1"/>
              </a:solidFill>
            </a:endParaRPr>
          </a:p>
          <a:p>
            <a:pPr marL="514350" lvl="1" indent="-514350">
              <a:spcBef>
                <a:spcPts val="0"/>
              </a:spcBef>
              <a:spcAft>
                <a:spcPts val="0"/>
              </a:spcAft>
              <a:buFont typeface="+mj-lt"/>
              <a:buAutoNum type="arabicPeriod" startAt="2"/>
            </a:pPr>
            <a:endParaRPr lang="en-US" sz="2300" dirty="0">
              <a:solidFill>
                <a:schemeClr val="tx1"/>
              </a:solidFill>
            </a:endParaRPr>
          </a:p>
        </p:txBody>
      </p:sp>
      <p:sp>
        <p:nvSpPr>
          <p:cNvPr id="9" name="TextBox 8"/>
          <p:cNvSpPr txBox="1"/>
          <p:nvPr/>
        </p:nvSpPr>
        <p:spPr>
          <a:xfrm>
            <a:off x="7193680" y="3088859"/>
            <a:ext cx="3399692" cy="553998"/>
          </a:xfrm>
          <a:prstGeom prst="rect">
            <a:avLst/>
          </a:prstGeom>
          <a:noFill/>
        </p:spPr>
        <p:txBody>
          <a:bodyPr wrap="square" lIns="0" tIns="0" rIns="0" bIns="0" rtlCol="0">
            <a:spAutoFit/>
          </a:bodyPr>
          <a:lstStyle/>
          <a:p>
            <a:pPr algn="l"/>
            <a:r>
              <a:rPr lang="fr-CH" dirty="0"/>
              <a:t>On 1 part (out of 38) </a:t>
            </a:r>
            <a:r>
              <a:rPr lang="fr-CH" dirty="0" err="1"/>
              <a:t>shape</a:t>
            </a:r>
            <a:r>
              <a:rPr lang="fr-CH" dirty="0"/>
              <a:t> </a:t>
            </a:r>
            <a:r>
              <a:rPr lang="fr-CH" dirty="0" err="1"/>
              <a:t>defect</a:t>
            </a:r>
            <a:r>
              <a:rPr lang="fr-CH" dirty="0"/>
              <a:t> up to 0.025</a:t>
            </a:r>
            <a:endParaRPr lang="en-GB" dirty="0"/>
          </a:p>
        </p:txBody>
      </p:sp>
      <p:cxnSp>
        <p:nvCxnSpPr>
          <p:cNvPr id="11" name="Straight Arrow Connector 10"/>
          <p:cNvCxnSpPr>
            <a:stCxn id="19" idx="0"/>
          </p:cNvCxnSpPr>
          <p:nvPr/>
        </p:nvCxnSpPr>
        <p:spPr>
          <a:xfrm flipH="1" flipV="1">
            <a:off x="5955323" y="4900246"/>
            <a:ext cx="468923" cy="7268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4724400" y="3084614"/>
            <a:ext cx="2469282" cy="2812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5802923" y="3310645"/>
            <a:ext cx="1301264" cy="639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724400" y="5627077"/>
            <a:ext cx="3399692" cy="553998"/>
          </a:xfrm>
          <a:prstGeom prst="rect">
            <a:avLst/>
          </a:prstGeom>
          <a:noFill/>
        </p:spPr>
        <p:txBody>
          <a:bodyPr wrap="square" lIns="0" tIns="0" rIns="0" bIns="0" rtlCol="0">
            <a:spAutoFit/>
          </a:bodyPr>
          <a:lstStyle/>
          <a:p>
            <a:pPr algn="l"/>
            <a:r>
              <a:rPr lang="fr-CH" dirty="0"/>
              <a:t>On 10 parts (out of 38) </a:t>
            </a:r>
            <a:r>
              <a:rPr lang="fr-CH" dirty="0" err="1"/>
              <a:t>shape</a:t>
            </a:r>
            <a:r>
              <a:rPr lang="fr-CH" dirty="0"/>
              <a:t> </a:t>
            </a:r>
            <a:r>
              <a:rPr lang="fr-CH" dirty="0" err="1"/>
              <a:t>defect</a:t>
            </a:r>
            <a:r>
              <a:rPr lang="fr-CH" dirty="0"/>
              <a:t> up to 0.075</a:t>
            </a:r>
            <a:endParaRPr lang="en-GB" dirty="0"/>
          </a:p>
        </p:txBody>
      </p:sp>
      <p:cxnSp>
        <p:nvCxnSpPr>
          <p:cNvPr id="15" name="Straight Arrow Connector 14"/>
          <p:cNvCxnSpPr/>
          <p:nvPr/>
        </p:nvCxnSpPr>
        <p:spPr>
          <a:xfrm flipH="1">
            <a:off x="6583048" y="4473381"/>
            <a:ext cx="1239740" cy="793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777949" y="4195371"/>
            <a:ext cx="3399692" cy="830997"/>
          </a:xfrm>
          <a:prstGeom prst="rect">
            <a:avLst/>
          </a:prstGeom>
          <a:noFill/>
        </p:spPr>
        <p:txBody>
          <a:bodyPr wrap="square" lIns="0" tIns="0" rIns="0" bIns="0" rtlCol="0">
            <a:spAutoFit/>
          </a:bodyPr>
          <a:lstStyle/>
          <a:p>
            <a:pPr algn="l"/>
            <a:r>
              <a:rPr lang="fr-CH" dirty="0"/>
              <a:t>On 18 parts (out of 38) </a:t>
            </a:r>
            <a:r>
              <a:rPr lang="fr-CH" dirty="0" err="1"/>
              <a:t>shape</a:t>
            </a:r>
            <a:r>
              <a:rPr lang="fr-CH" dirty="0"/>
              <a:t> </a:t>
            </a:r>
            <a:r>
              <a:rPr lang="fr-CH" dirty="0" err="1"/>
              <a:t>defect</a:t>
            </a:r>
            <a:r>
              <a:rPr lang="fr-CH" dirty="0"/>
              <a:t> up to 0.098 (0.130  for one </a:t>
            </a:r>
            <a:r>
              <a:rPr lang="fr-CH" b="1" u="sng" dirty="0"/>
              <a:t>not </a:t>
            </a:r>
            <a:r>
              <a:rPr lang="fr-CH" b="1" u="sng" dirty="0" err="1"/>
              <a:t>used</a:t>
            </a:r>
            <a:r>
              <a:rPr lang="fr-CH" dirty="0"/>
              <a:t>)</a:t>
            </a:r>
            <a:endParaRPr lang="en-GB" dirty="0"/>
          </a:p>
        </p:txBody>
      </p:sp>
    </p:spTree>
    <p:extLst>
      <p:ext uri="{BB962C8B-B14F-4D97-AF65-F5344CB8AC3E}">
        <p14:creationId xmlns:p14="http://schemas.microsoft.com/office/powerpoint/2010/main" val="9724715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407988" y="-59270"/>
            <a:ext cx="11376025" cy="720000"/>
          </a:xfrm>
        </p:spPr>
        <p:txBody>
          <a:bodyPr anchor="ctr"/>
          <a:lstStyle/>
          <a:p>
            <a:r>
              <a:rPr lang="en-GB" dirty="0"/>
              <a:t>Components</a:t>
            </a: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8"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339811" y="1015540"/>
            <a:ext cx="11444202" cy="4986000"/>
          </a:xfrm>
        </p:spPr>
        <p:txBody>
          <a:bodyPr/>
          <a:lstStyle/>
          <a:p>
            <a:pPr lvl="2">
              <a:spcBef>
                <a:spcPts val="0"/>
              </a:spcBef>
              <a:buClr>
                <a:srgbClr val="FFC000"/>
              </a:buClr>
              <a:buSzPct val="100000"/>
              <a:buFont typeface="Wingdings" pitchFamily="2" charset="2"/>
              <a:buChar char="§"/>
            </a:pPr>
            <a:r>
              <a:rPr lang="en-US" sz="1800" dirty="0">
                <a:solidFill>
                  <a:schemeClr val="tx1"/>
                </a:solidFill>
              </a:rPr>
              <a:t>Coating of the winding keys:</a:t>
            </a:r>
          </a:p>
          <a:p>
            <a:pPr marL="342900" lvl="1" indent="-342900">
              <a:spcBef>
                <a:spcPts val="0"/>
              </a:spcBef>
              <a:spcAft>
                <a:spcPts val="0"/>
              </a:spcAft>
              <a:buFontTx/>
              <a:buChar char="-"/>
            </a:pPr>
            <a:endParaRPr lang="en-US" sz="2000" dirty="0">
              <a:solidFill>
                <a:schemeClr val="tx1"/>
              </a:solidFill>
            </a:endParaRPr>
          </a:p>
          <a:p>
            <a:pPr marL="342900" lvl="1" indent="-342900">
              <a:spcBef>
                <a:spcPts val="0"/>
              </a:spcBef>
              <a:spcAft>
                <a:spcPts val="0"/>
              </a:spcAft>
              <a:buFontTx/>
              <a:buChar char="-"/>
            </a:pPr>
            <a:endParaRPr lang="en-US" sz="2000" dirty="0">
              <a:solidFill>
                <a:schemeClr val="tx1"/>
              </a:solidFill>
            </a:endParaRPr>
          </a:p>
          <a:p>
            <a:pPr marL="342900" lvl="1" indent="-342900">
              <a:spcBef>
                <a:spcPts val="0"/>
              </a:spcBef>
              <a:spcAft>
                <a:spcPts val="0"/>
              </a:spcAft>
              <a:buFontTx/>
              <a:buChar char="-"/>
            </a:pPr>
            <a:endParaRPr lang="en-US" sz="2000" dirty="0">
              <a:solidFill>
                <a:schemeClr val="tx1"/>
              </a:solidFill>
            </a:endParaRPr>
          </a:p>
          <a:p>
            <a:pPr marL="342900" lvl="1" indent="-342900">
              <a:spcBef>
                <a:spcPts val="0"/>
              </a:spcBef>
              <a:spcAft>
                <a:spcPts val="0"/>
              </a:spcAft>
              <a:buFontTx/>
              <a:buChar char="-"/>
            </a:pPr>
            <a:endParaRPr lang="en-US" sz="2000" dirty="0">
              <a:solidFill>
                <a:schemeClr val="tx1"/>
              </a:solidFill>
            </a:endParaRPr>
          </a:p>
          <a:p>
            <a:pPr lvl="2">
              <a:spcBef>
                <a:spcPts val="0"/>
              </a:spcBef>
              <a:buClr>
                <a:srgbClr val="FFC000"/>
              </a:buClr>
              <a:buSzPct val="100000"/>
              <a:buFont typeface="Wingdings" pitchFamily="2" charset="2"/>
              <a:buChar char="§"/>
            </a:pPr>
            <a:r>
              <a:rPr lang="en-US" sz="1800" dirty="0">
                <a:solidFill>
                  <a:schemeClr val="tx1"/>
                </a:solidFill>
              </a:rPr>
              <a:t>On all winding keys, coating thickness is ≈ 51µm (reports: EDMS </a:t>
            </a:r>
            <a:r>
              <a:rPr lang="en-US" sz="1800" dirty="0">
                <a:solidFill>
                  <a:schemeClr val="tx1"/>
                </a:solidFill>
                <a:hlinkClick r:id="rId2">
                  <a:extLst>
                    <a:ext uri="{A12FA001-AC4F-418D-AE19-62706E023703}">
                      <ahyp:hlinkClr xmlns:ahyp="http://schemas.microsoft.com/office/drawing/2018/hyperlinkcolor" val="tx"/>
                    </a:ext>
                  </a:extLst>
                </a:hlinkClick>
              </a:rPr>
              <a:t>2058489</a:t>
            </a:r>
            <a:r>
              <a:rPr lang="en-US" sz="1800" dirty="0">
                <a:solidFill>
                  <a:schemeClr val="tx1"/>
                </a:solidFill>
              </a:rPr>
              <a:t> and </a:t>
            </a:r>
            <a:r>
              <a:rPr lang="en-US" sz="1800" dirty="0">
                <a:solidFill>
                  <a:schemeClr val="tx1"/>
                </a:solidFill>
                <a:hlinkClick r:id="rId3">
                  <a:extLst>
                    <a:ext uri="{A12FA001-AC4F-418D-AE19-62706E023703}">
                      <ahyp:hlinkClr xmlns:ahyp="http://schemas.microsoft.com/office/drawing/2018/hyperlinkcolor" val="tx"/>
                    </a:ext>
                  </a:extLst>
                </a:hlinkClick>
              </a:rPr>
              <a:t>2021533</a:t>
            </a:r>
            <a:r>
              <a:rPr lang="en-US" sz="1800" dirty="0">
                <a:solidFill>
                  <a:schemeClr val="tx1"/>
                </a:solidFill>
              </a:rPr>
              <a:t>).</a:t>
            </a:r>
          </a:p>
          <a:p>
            <a:pPr marL="667050" lvl="2" indent="-342900">
              <a:spcBef>
                <a:spcPts val="0"/>
              </a:spcBef>
              <a:spcAft>
                <a:spcPts val="0"/>
              </a:spcAft>
              <a:buFontTx/>
              <a:buChar char="-"/>
            </a:pPr>
            <a:endParaRPr lang="en-US" sz="1800" dirty="0">
              <a:solidFill>
                <a:schemeClr val="tx1"/>
              </a:solidFill>
            </a:endParaRPr>
          </a:p>
          <a:p>
            <a:pPr marL="0" lvl="1" indent="0">
              <a:spcBef>
                <a:spcPts val="0"/>
              </a:spcBef>
              <a:spcAft>
                <a:spcPts val="0"/>
              </a:spcAft>
              <a:buNone/>
            </a:pPr>
            <a:endParaRPr lang="en-US" sz="2200" dirty="0">
              <a:solidFill>
                <a:schemeClr val="tx1"/>
              </a:solidFill>
            </a:endParaRPr>
          </a:p>
          <a:p>
            <a:pPr marL="514350" lvl="1" indent="-514350">
              <a:spcBef>
                <a:spcPts val="0"/>
              </a:spcBef>
              <a:spcAft>
                <a:spcPts val="0"/>
              </a:spcAft>
              <a:buFont typeface="+mj-lt"/>
              <a:buAutoNum type="arabicPeriod" startAt="2"/>
            </a:pPr>
            <a:endParaRPr lang="en-US" sz="2300" dirty="0">
              <a:solidFill>
                <a:schemeClr val="tx1"/>
              </a:solidFill>
            </a:endParaRPr>
          </a:p>
        </p:txBody>
      </p:sp>
      <p:pic>
        <p:nvPicPr>
          <p:cNvPr id="4" name="Picture 3"/>
          <p:cNvPicPr>
            <a:picLocks noChangeAspect="1"/>
          </p:cNvPicPr>
          <p:nvPr/>
        </p:nvPicPr>
        <p:blipFill>
          <a:blip r:embed="rId4"/>
          <a:stretch>
            <a:fillRect/>
          </a:stretch>
        </p:blipFill>
        <p:spPr>
          <a:xfrm>
            <a:off x="2764437" y="1624329"/>
            <a:ext cx="5476875" cy="571500"/>
          </a:xfrm>
          <a:prstGeom prst="rect">
            <a:avLst/>
          </a:prstGeom>
        </p:spPr>
      </p:pic>
      <p:pic>
        <p:nvPicPr>
          <p:cNvPr id="12" name="Picture 11"/>
          <p:cNvPicPr>
            <a:picLocks noChangeAspect="1"/>
          </p:cNvPicPr>
          <p:nvPr/>
        </p:nvPicPr>
        <p:blipFill>
          <a:blip r:embed="rId5"/>
          <a:stretch>
            <a:fillRect/>
          </a:stretch>
        </p:blipFill>
        <p:spPr>
          <a:xfrm>
            <a:off x="3119310" y="2981668"/>
            <a:ext cx="5476502" cy="3236115"/>
          </a:xfrm>
          <a:prstGeom prst="rect">
            <a:avLst/>
          </a:prstGeom>
        </p:spPr>
      </p:pic>
    </p:spTree>
    <p:extLst>
      <p:ext uri="{BB962C8B-B14F-4D97-AF65-F5344CB8AC3E}">
        <p14:creationId xmlns:p14="http://schemas.microsoft.com/office/powerpoint/2010/main" val="5276719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412775" y="-9466"/>
            <a:ext cx="11376025" cy="720000"/>
          </a:xfrm>
        </p:spPr>
        <p:txBody>
          <a:bodyPr anchor="ctr"/>
          <a:lstStyle/>
          <a:p>
            <a:r>
              <a:rPr lang="en-GB" dirty="0"/>
              <a:t>Components – QXFB series production</a:t>
            </a: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dirty="0"/>
              <a:t>New Task Force on 11T Dipole</a:t>
            </a:r>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8"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344598" y="808276"/>
            <a:ext cx="11444202" cy="4986000"/>
          </a:xfrm>
        </p:spPr>
        <p:txBody>
          <a:bodyPr/>
          <a:lstStyle/>
          <a:p>
            <a:pPr marL="342900" lvl="1" indent="-342900">
              <a:spcBef>
                <a:spcPts val="0"/>
              </a:spcBef>
              <a:spcAft>
                <a:spcPts val="0"/>
              </a:spcAft>
              <a:buFontTx/>
              <a:buChar char="-"/>
            </a:pPr>
            <a:r>
              <a:rPr lang="en-US" dirty="0">
                <a:solidFill>
                  <a:srgbClr val="0033A0"/>
                </a:solidFill>
              </a:rPr>
              <a:t>Remark: components procured via EN-MME.</a:t>
            </a:r>
          </a:p>
          <a:p>
            <a:pPr marL="342900" lvl="1" indent="-342900">
              <a:spcBef>
                <a:spcPts val="0"/>
              </a:spcBef>
              <a:spcAft>
                <a:spcPts val="0"/>
              </a:spcAft>
              <a:buFontTx/>
              <a:buChar char="-"/>
            </a:pPr>
            <a:r>
              <a:rPr lang="en-US" b="1" dirty="0">
                <a:solidFill>
                  <a:srgbClr val="0033A0"/>
                </a:solidFill>
              </a:rPr>
              <a:t>Spacers:</a:t>
            </a:r>
          </a:p>
          <a:p>
            <a:pPr lvl="2">
              <a:spcBef>
                <a:spcPts val="0"/>
              </a:spcBef>
              <a:buClr>
                <a:srgbClr val="FFC000"/>
              </a:buClr>
              <a:buSzPct val="100000"/>
              <a:buFont typeface="Wingdings" pitchFamily="2" charset="2"/>
              <a:buChar char="§"/>
            </a:pPr>
            <a:r>
              <a:rPr lang="en-US" sz="1600" dirty="0">
                <a:solidFill>
                  <a:schemeClr val="tx1"/>
                </a:solidFill>
              </a:rPr>
              <a:t>Metallic parts: 2 deliveries</a:t>
            </a:r>
          </a:p>
          <a:p>
            <a:pPr lvl="2">
              <a:spcBef>
                <a:spcPts val="0"/>
              </a:spcBef>
              <a:buClr>
                <a:srgbClr val="FFC000"/>
              </a:buClr>
              <a:buSzPct val="100000"/>
              <a:buFont typeface="Wingdings" pitchFamily="2" charset="2"/>
              <a:buChar char="§"/>
            </a:pPr>
            <a:r>
              <a:rPr lang="en-US" sz="1600" dirty="0">
                <a:solidFill>
                  <a:schemeClr val="tx1"/>
                </a:solidFill>
              </a:rPr>
              <a:t>Metrology reports </a:t>
            </a:r>
            <a:r>
              <a:rPr lang="en-US" sz="1600" dirty="0" err="1">
                <a:solidFill>
                  <a:schemeClr val="tx1"/>
                </a:solidFill>
              </a:rPr>
              <a:t>Gevalco</a:t>
            </a:r>
            <a:r>
              <a:rPr lang="en-US" sz="1600" dirty="0">
                <a:solidFill>
                  <a:schemeClr val="tx1"/>
                </a:solidFill>
              </a:rPr>
              <a:t> (sampling). 1st </a:t>
            </a:r>
            <a:r>
              <a:rPr lang="en-US" sz="1600" dirty="0" err="1">
                <a:solidFill>
                  <a:schemeClr val="tx1"/>
                </a:solidFill>
              </a:rPr>
              <a:t>deliv</a:t>
            </a:r>
            <a:r>
              <a:rPr lang="en-US" sz="1600" dirty="0">
                <a:solidFill>
                  <a:schemeClr val="tx1"/>
                </a:solidFill>
              </a:rPr>
              <a:t>.: 57% non-conform. 2nd </a:t>
            </a:r>
            <a:r>
              <a:rPr lang="en-US" sz="1600" dirty="0" err="1">
                <a:solidFill>
                  <a:schemeClr val="tx1"/>
                </a:solidFill>
              </a:rPr>
              <a:t>deliv</a:t>
            </a:r>
            <a:r>
              <a:rPr lang="en-US" sz="1600" dirty="0">
                <a:solidFill>
                  <a:schemeClr val="tx1"/>
                </a:solidFill>
              </a:rPr>
              <a:t>.: 0% non-conform.</a:t>
            </a:r>
          </a:p>
          <a:p>
            <a:pPr lvl="2">
              <a:spcBef>
                <a:spcPts val="0"/>
              </a:spcBef>
              <a:buClr>
                <a:srgbClr val="FFC000"/>
              </a:buClr>
              <a:buSzPct val="100000"/>
              <a:buFont typeface="Wingdings" pitchFamily="2" charset="2"/>
              <a:buChar char="§"/>
            </a:pPr>
            <a:r>
              <a:rPr lang="en-US" sz="1600" dirty="0">
                <a:solidFill>
                  <a:schemeClr val="tx1"/>
                </a:solidFill>
              </a:rPr>
              <a:t>Metrology report (1 full set) from CERN available for the 2nd </a:t>
            </a:r>
            <a:r>
              <a:rPr lang="en-US" sz="1600" dirty="0" err="1">
                <a:solidFill>
                  <a:schemeClr val="tx1"/>
                </a:solidFill>
              </a:rPr>
              <a:t>deliv</a:t>
            </a:r>
            <a:r>
              <a:rPr lang="en-US" sz="1600" dirty="0">
                <a:solidFill>
                  <a:schemeClr val="tx1"/>
                </a:solidFill>
              </a:rPr>
              <a:t>.: 5/14 parts non-conform.</a:t>
            </a:r>
          </a:p>
          <a:p>
            <a:pPr lvl="2">
              <a:spcBef>
                <a:spcPts val="0"/>
              </a:spcBef>
              <a:buClr>
                <a:srgbClr val="FFC000"/>
              </a:buClr>
              <a:buSzPct val="100000"/>
              <a:buFont typeface="Wingdings" pitchFamily="2" charset="2"/>
              <a:buChar char="§"/>
            </a:pPr>
            <a:r>
              <a:rPr lang="en-US" sz="1600" dirty="0">
                <a:solidFill>
                  <a:schemeClr val="tx1"/>
                </a:solidFill>
              </a:rPr>
              <a:t>Coated parts: US vendor. All the parts are measured. Thickness: 152.4 – 254 µm (6.0-10.0 </a:t>
            </a:r>
            <a:r>
              <a:rPr lang="en-US" sz="1600" dirty="0" err="1">
                <a:solidFill>
                  <a:schemeClr val="tx1"/>
                </a:solidFill>
              </a:rPr>
              <a:t>minch</a:t>
            </a:r>
            <a:r>
              <a:rPr lang="en-US" sz="1600" dirty="0">
                <a:solidFill>
                  <a:schemeClr val="tx1"/>
                </a:solidFill>
              </a:rPr>
              <a:t>)</a:t>
            </a:r>
          </a:p>
          <a:p>
            <a:pPr marL="342900" lvl="1" indent="-342900">
              <a:spcBef>
                <a:spcPts val="0"/>
              </a:spcBef>
              <a:spcAft>
                <a:spcPts val="0"/>
              </a:spcAft>
              <a:buFontTx/>
              <a:buChar char="-"/>
            </a:pPr>
            <a:r>
              <a:rPr lang="en-US" b="1" dirty="0">
                <a:solidFill>
                  <a:srgbClr val="0033A0"/>
                </a:solidFill>
              </a:rPr>
              <a:t>Poles: </a:t>
            </a:r>
            <a:r>
              <a:rPr lang="en-US" dirty="0">
                <a:solidFill>
                  <a:srgbClr val="0033A0"/>
                </a:solidFill>
              </a:rPr>
              <a:t>metrology by sampling. Most reports present values out of range. CERN metrology only for the last reception of outer poles: 100% parts non-conform.</a:t>
            </a:r>
          </a:p>
          <a:p>
            <a:pPr marL="342900" lvl="1" indent="-342900">
              <a:spcBef>
                <a:spcPts val="0"/>
              </a:spcBef>
              <a:spcAft>
                <a:spcPts val="0"/>
              </a:spcAft>
              <a:buFontTx/>
              <a:buChar char="-"/>
            </a:pPr>
            <a:r>
              <a:rPr lang="en-US" b="1" dirty="0">
                <a:solidFill>
                  <a:srgbClr val="0033A0"/>
                </a:solidFill>
              </a:rPr>
              <a:t>Wedges: </a:t>
            </a:r>
            <a:r>
              <a:rPr lang="en-US" dirty="0">
                <a:solidFill>
                  <a:srgbClr val="0033A0"/>
                </a:solidFill>
              </a:rPr>
              <a:t>1 single batch used for the series for the time being. 1 NCR (</a:t>
            </a:r>
            <a:r>
              <a:rPr lang="en-GB" dirty="0">
                <a:solidFill>
                  <a:srgbClr val="0033A0"/>
                </a:solidFill>
              </a:rPr>
              <a:t>wedge profiles bent and twisted</a:t>
            </a:r>
            <a:r>
              <a:rPr lang="en-US" dirty="0">
                <a:solidFill>
                  <a:srgbClr val="0033A0"/>
                </a:solidFill>
              </a:rPr>
              <a:t> - EDMS </a:t>
            </a:r>
            <a:r>
              <a:rPr lang="en-US" dirty="0">
                <a:solidFill>
                  <a:srgbClr val="0033A0"/>
                </a:solidFill>
                <a:hlinkClick r:id="rId2"/>
              </a:rPr>
              <a:t>2021818</a:t>
            </a:r>
            <a:r>
              <a:rPr lang="en-US" dirty="0">
                <a:solidFill>
                  <a:srgbClr val="0033A0"/>
                </a:solidFill>
              </a:rPr>
              <a:t>). 386/1150 parts returned to the supplier for rework after QA inspection.</a:t>
            </a:r>
          </a:p>
          <a:p>
            <a:pPr marL="342900" lvl="1" indent="-342900">
              <a:spcBef>
                <a:spcPts val="0"/>
              </a:spcBef>
              <a:spcAft>
                <a:spcPts val="0"/>
              </a:spcAft>
              <a:buFontTx/>
              <a:buChar char="-"/>
            </a:pPr>
            <a:r>
              <a:rPr lang="en-US" b="1" dirty="0">
                <a:solidFill>
                  <a:schemeClr val="tx1"/>
                </a:solidFill>
              </a:rPr>
              <a:t>Interlayer</a:t>
            </a:r>
            <a:r>
              <a:rPr lang="en-US" dirty="0">
                <a:solidFill>
                  <a:schemeClr val="tx1"/>
                </a:solidFill>
              </a:rPr>
              <a:t> (manufactured @ CERN): </a:t>
            </a:r>
            <a:r>
              <a:rPr lang="en-US" sz="1600" dirty="0">
                <a:solidFill>
                  <a:srgbClr val="0033A0"/>
                </a:solidFill>
              </a:rPr>
              <a:t>3 NCRs detected (expired ceramic binder used </a:t>
            </a:r>
          </a:p>
          <a:p>
            <a:pPr lvl="2">
              <a:spcBef>
                <a:spcPts val="0"/>
              </a:spcBef>
              <a:buClr>
                <a:srgbClr val="FFC000"/>
              </a:buClr>
              <a:buSzPct val="100000"/>
              <a:buFont typeface="Wingdings" pitchFamily="2" charset="2"/>
              <a:buChar char="§"/>
            </a:pPr>
            <a:r>
              <a:rPr lang="en-US" sz="1600" dirty="0">
                <a:solidFill>
                  <a:schemeClr val="tx1"/>
                </a:solidFill>
              </a:rPr>
              <a:t>EDMS </a:t>
            </a:r>
            <a:r>
              <a:rPr lang="en-US" sz="1600" dirty="0">
                <a:solidFill>
                  <a:schemeClr val="tx1"/>
                </a:solidFill>
                <a:hlinkClick r:id="rId3">
                  <a:extLst>
                    <a:ext uri="{A12FA001-AC4F-418D-AE19-62706E023703}">
                      <ahyp:hlinkClr xmlns:ahyp="http://schemas.microsoft.com/office/drawing/2018/hyperlinkcolor" val="tx"/>
                    </a:ext>
                  </a:extLst>
                </a:hlinkClick>
              </a:rPr>
              <a:t>2274486</a:t>
            </a:r>
            <a:r>
              <a:rPr lang="en-US" sz="1600" dirty="0">
                <a:solidFill>
                  <a:schemeClr val="tx1"/>
                </a:solidFill>
              </a:rPr>
              <a:t>, polymerization cycle longer than expected </a:t>
            </a:r>
          </a:p>
          <a:p>
            <a:pPr lvl="2">
              <a:spcBef>
                <a:spcPts val="0"/>
              </a:spcBef>
              <a:buClr>
                <a:srgbClr val="FFC000"/>
              </a:buClr>
              <a:buSzPct val="100000"/>
              <a:buFont typeface="Wingdings" pitchFamily="2" charset="2"/>
              <a:buChar char="§"/>
            </a:pPr>
            <a:r>
              <a:rPr lang="en-US" sz="1600" dirty="0">
                <a:solidFill>
                  <a:schemeClr val="tx1"/>
                </a:solidFill>
              </a:rPr>
              <a:t>EDMS </a:t>
            </a:r>
            <a:r>
              <a:rPr lang="en-US" sz="1600" dirty="0">
                <a:solidFill>
                  <a:schemeClr val="tx1"/>
                </a:solidFill>
                <a:hlinkClick r:id="rId4">
                  <a:extLst>
                    <a:ext uri="{A12FA001-AC4F-418D-AE19-62706E023703}">
                      <ahyp:hlinkClr xmlns:ahyp="http://schemas.microsoft.com/office/drawing/2018/hyperlinkcolor" val="tx"/>
                    </a:ext>
                  </a:extLst>
                </a:hlinkClick>
              </a:rPr>
              <a:t>2433071</a:t>
            </a:r>
            <a:r>
              <a:rPr lang="en-US" sz="1600" dirty="0">
                <a:solidFill>
                  <a:schemeClr val="tx1"/>
                </a:solidFill>
              </a:rPr>
              <a:t> and layer jump cut-off location </a:t>
            </a:r>
          </a:p>
          <a:p>
            <a:pPr lvl="2">
              <a:spcBef>
                <a:spcPts val="0"/>
              </a:spcBef>
              <a:buClr>
                <a:srgbClr val="FFC000"/>
              </a:buClr>
              <a:buSzPct val="100000"/>
              <a:buFont typeface="Wingdings" pitchFamily="2" charset="2"/>
              <a:buChar char="§"/>
            </a:pPr>
            <a:r>
              <a:rPr lang="en-US" sz="1600" dirty="0">
                <a:solidFill>
                  <a:schemeClr val="tx1"/>
                </a:solidFill>
              </a:rPr>
              <a:t>EDMS </a:t>
            </a:r>
            <a:r>
              <a:rPr lang="en-GB" sz="1600" dirty="0">
                <a:solidFill>
                  <a:schemeClr val="tx1"/>
                </a:solidFill>
                <a:hlinkClick r:id="rId5">
                  <a:extLst>
                    <a:ext uri="{A12FA001-AC4F-418D-AE19-62706E023703}">
                      <ahyp:hlinkClr xmlns:ahyp="http://schemas.microsoft.com/office/drawing/2018/hyperlinkcolor" val="tx"/>
                    </a:ext>
                  </a:extLst>
                </a:hlinkClick>
              </a:rPr>
              <a:t>2441803</a:t>
            </a:r>
            <a:r>
              <a:rPr lang="en-US" sz="1600" dirty="0">
                <a:solidFill>
                  <a:schemeClr val="tx1"/>
                </a:solidFill>
              </a:rPr>
              <a:t>) Minor/concession, all interlayers concerned were installed on coils.</a:t>
            </a:r>
          </a:p>
          <a:p>
            <a:pPr marL="342900" lvl="1" indent="-342900">
              <a:spcBef>
                <a:spcPts val="0"/>
              </a:spcBef>
              <a:spcAft>
                <a:spcPts val="0"/>
              </a:spcAft>
              <a:buFontTx/>
              <a:buChar char="-"/>
            </a:pPr>
            <a:r>
              <a:rPr lang="en-US" b="1" dirty="0">
                <a:solidFill>
                  <a:schemeClr val="tx1"/>
                </a:solidFill>
              </a:rPr>
              <a:t>Bare cable: </a:t>
            </a:r>
          </a:p>
          <a:p>
            <a:pPr lvl="2">
              <a:spcBef>
                <a:spcPts val="0"/>
              </a:spcBef>
              <a:buClr>
                <a:srgbClr val="FFC000"/>
              </a:buClr>
              <a:buSzPct val="100000"/>
              <a:buFont typeface="Wingdings" pitchFamily="2" charset="2"/>
              <a:buChar char="§"/>
            </a:pPr>
            <a:r>
              <a:rPr lang="en-US" sz="1600" dirty="0">
                <a:solidFill>
                  <a:schemeClr val="tx1"/>
                </a:solidFill>
              </a:rPr>
              <a:t>1 minor NCR : non conform cable length (CR115)</a:t>
            </a:r>
          </a:p>
          <a:p>
            <a:pPr marL="285750" lvl="1" indent="-285750">
              <a:spcBef>
                <a:spcPts val="0"/>
              </a:spcBef>
              <a:spcAft>
                <a:spcPts val="0"/>
              </a:spcAft>
              <a:buFontTx/>
              <a:buChar char="-"/>
            </a:pPr>
            <a:r>
              <a:rPr lang="en-US" b="1" dirty="0">
                <a:solidFill>
                  <a:schemeClr val="tx1"/>
                </a:solidFill>
              </a:rPr>
              <a:t>Insulated cable: </a:t>
            </a:r>
            <a:r>
              <a:rPr lang="en-US" dirty="0">
                <a:solidFill>
                  <a:schemeClr val="tx1"/>
                </a:solidFill>
              </a:rPr>
              <a:t>Thickness @ 5Mpa, out of tolerance on 7 coils (see separate presentation by F. Lackner)</a:t>
            </a:r>
            <a:endParaRPr lang="en-US" sz="1600" dirty="0">
              <a:solidFill>
                <a:schemeClr val="tx1"/>
              </a:solidFill>
            </a:endParaRPr>
          </a:p>
          <a:p>
            <a:pPr marL="0" lvl="1" indent="0">
              <a:spcBef>
                <a:spcPts val="0"/>
              </a:spcBef>
              <a:spcAft>
                <a:spcPts val="0"/>
              </a:spcAft>
              <a:buNone/>
            </a:pPr>
            <a:endParaRPr lang="en-US" sz="2000" dirty="0">
              <a:solidFill>
                <a:schemeClr val="tx1"/>
              </a:solidFill>
            </a:endParaRPr>
          </a:p>
          <a:p>
            <a:pPr marL="514350" lvl="1" indent="-514350">
              <a:spcBef>
                <a:spcPts val="0"/>
              </a:spcBef>
              <a:spcAft>
                <a:spcPts val="0"/>
              </a:spcAft>
              <a:buFont typeface="+mj-lt"/>
              <a:buAutoNum type="arabicPeriod" startAt="2"/>
            </a:pPr>
            <a:endParaRPr lang="en-US" sz="2000" dirty="0">
              <a:solidFill>
                <a:schemeClr val="tx1"/>
              </a:solidFill>
            </a:endParaRPr>
          </a:p>
        </p:txBody>
      </p:sp>
    </p:spTree>
    <p:extLst>
      <p:ext uri="{BB962C8B-B14F-4D97-AF65-F5344CB8AC3E}">
        <p14:creationId xmlns:p14="http://schemas.microsoft.com/office/powerpoint/2010/main" val="25163210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412775" y="0"/>
            <a:ext cx="11376025" cy="720000"/>
          </a:xfrm>
        </p:spPr>
        <p:txBody>
          <a:bodyPr anchor="ctr"/>
          <a:lstStyle/>
          <a:p>
            <a:r>
              <a:rPr lang="en-US" dirty="0"/>
              <a:t>Tooling</a:t>
            </a:r>
          </a:p>
        </p:txBody>
      </p:sp>
      <p:sp>
        <p:nvSpPr>
          <p:cNvPr id="3"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407987" y="1170000"/>
            <a:ext cx="11376026" cy="4986000"/>
          </a:xfrm>
        </p:spPr>
        <p:txBody>
          <a:bodyPr/>
          <a:lstStyle/>
          <a:p>
            <a:pPr marL="514350" lvl="1" indent="-514350">
              <a:spcBef>
                <a:spcPts val="0"/>
              </a:spcBef>
              <a:spcAft>
                <a:spcPts val="0"/>
              </a:spcAft>
              <a:buFont typeface="+mj-lt"/>
              <a:buAutoNum type="arabicPeriod"/>
            </a:pPr>
            <a:r>
              <a:rPr lang="fr-CH" sz="2800" dirty="0" err="1">
                <a:solidFill>
                  <a:schemeClr val="tx1"/>
                </a:solidFill>
              </a:rPr>
              <a:t>Mandrel</a:t>
            </a:r>
            <a:r>
              <a:rPr lang="fr-CH" sz="2800" dirty="0">
                <a:solidFill>
                  <a:schemeClr val="tx1"/>
                </a:solidFill>
              </a:rPr>
              <a:t> </a:t>
            </a:r>
            <a:r>
              <a:rPr lang="fr-CH" sz="2800" dirty="0" err="1">
                <a:solidFill>
                  <a:schemeClr val="tx1"/>
                </a:solidFill>
              </a:rPr>
              <a:t>inner</a:t>
            </a:r>
            <a:r>
              <a:rPr lang="fr-CH" sz="2800" dirty="0">
                <a:solidFill>
                  <a:schemeClr val="tx1"/>
                </a:solidFill>
              </a:rPr>
              <a:t> layer: all </a:t>
            </a:r>
            <a:r>
              <a:rPr lang="fr-CH" sz="2800" dirty="0" err="1">
                <a:solidFill>
                  <a:schemeClr val="tx1"/>
                </a:solidFill>
              </a:rPr>
              <a:t>drawings</a:t>
            </a:r>
            <a:r>
              <a:rPr lang="fr-CH" sz="2800" dirty="0">
                <a:solidFill>
                  <a:schemeClr val="tx1"/>
                </a:solidFill>
              </a:rPr>
              <a:t> </a:t>
            </a:r>
            <a:r>
              <a:rPr lang="fr-CH" sz="2800" dirty="0" err="1">
                <a:solidFill>
                  <a:schemeClr val="tx1"/>
                </a:solidFill>
              </a:rPr>
              <a:t>approved</a:t>
            </a:r>
            <a:r>
              <a:rPr lang="fr-CH" sz="2800" dirty="0">
                <a:solidFill>
                  <a:schemeClr val="tx1"/>
                </a:solidFill>
              </a:rPr>
              <a:t>: LHC-MBH_T-DF-0025</a:t>
            </a:r>
          </a:p>
          <a:p>
            <a:pPr marL="514350" lvl="1" indent="-514350">
              <a:spcBef>
                <a:spcPts val="0"/>
              </a:spcBef>
              <a:spcAft>
                <a:spcPts val="0"/>
              </a:spcAft>
              <a:buFont typeface="+mj-lt"/>
              <a:buAutoNum type="arabicPeriod"/>
            </a:pPr>
            <a:r>
              <a:rPr lang="fr-CH" sz="2800" dirty="0" err="1">
                <a:solidFill>
                  <a:schemeClr val="tx1"/>
                </a:solidFill>
              </a:rPr>
              <a:t>Mandrel</a:t>
            </a:r>
            <a:r>
              <a:rPr lang="fr-CH" sz="2800" dirty="0">
                <a:solidFill>
                  <a:schemeClr val="tx1"/>
                </a:solidFill>
              </a:rPr>
              <a:t> </a:t>
            </a:r>
            <a:r>
              <a:rPr lang="fr-CH" sz="2800" dirty="0" err="1">
                <a:solidFill>
                  <a:schemeClr val="tx1"/>
                </a:solidFill>
              </a:rPr>
              <a:t>outer</a:t>
            </a:r>
            <a:r>
              <a:rPr lang="fr-CH" sz="2800" dirty="0">
                <a:solidFill>
                  <a:schemeClr val="tx1"/>
                </a:solidFill>
              </a:rPr>
              <a:t> layer: all </a:t>
            </a:r>
            <a:r>
              <a:rPr lang="fr-CH" sz="2800" dirty="0" err="1">
                <a:solidFill>
                  <a:schemeClr val="tx1"/>
                </a:solidFill>
              </a:rPr>
              <a:t>drawings</a:t>
            </a:r>
            <a:r>
              <a:rPr lang="fr-CH" sz="2800" dirty="0">
                <a:solidFill>
                  <a:schemeClr val="tx1"/>
                </a:solidFill>
              </a:rPr>
              <a:t> </a:t>
            </a:r>
            <a:r>
              <a:rPr lang="fr-CH" sz="2800" dirty="0" err="1">
                <a:solidFill>
                  <a:schemeClr val="tx1"/>
                </a:solidFill>
              </a:rPr>
              <a:t>approved</a:t>
            </a:r>
            <a:r>
              <a:rPr lang="fr-CH" sz="2800" dirty="0">
                <a:solidFill>
                  <a:schemeClr val="tx1"/>
                </a:solidFill>
              </a:rPr>
              <a:t>: LHC-MBH_T-DF-0026</a:t>
            </a:r>
          </a:p>
          <a:p>
            <a:pPr marL="514350" lvl="1" indent="-514350">
              <a:spcBef>
                <a:spcPts val="0"/>
              </a:spcBef>
              <a:spcAft>
                <a:spcPts val="0"/>
              </a:spcAft>
              <a:buFont typeface="+mj-lt"/>
              <a:buAutoNum type="arabicPeriod"/>
            </a:pPr>
            <a:endParaRPr lang="fr-CH" sz="2800" dirty="0">
              <a:solidFill>
                <a:schemeClr val="tx1"/>
              </a:solidFill>
            </a:endParaRPr>
          </a:p>
          <a:p>
            <a:pPr marL="514350" lvl="1" indent="-514350">
              <a:spcBef>
                <a:spcPts val="0"/>
              </a:spcBef>
              <a:spcAft>
                <a:spcPts val="0"/>
              </a:spcAft>
              <a:buFont typeface="+mj-lt"/>
              <a:buAutoNum type="arabicPeriod"/>
            </a:pPr>
            <a:r>
              <a:rPr lang="fr-CH" sz="2800" dirty="0" err="1">
                <a:solidFill>
                  <a:schemeClr val="tx1"/>
                </a:solidFill>
              </a:rPr>
              <a:t>Reception</a:t>
            </a:r>
            <a:r>
              <a:rPr lang="fr-CH" sz="2800" dirty="0">
                <a:solidFill>
                  <a:schemeClr val="tx1"/>
                </a:solidFill>
              </a:rPr>
              <a:t>: out of </a:t>
            </a:r>
            <a:r>
              <a:rPr lang="fr-CH" sz="2800" dirty="0" err="1">
                <a:solidFill>
                  <a:schemeClr val="tx1"/>
                </a:solidFill>
              </a:rPr>
              <a:t>tolerance</a:t>
            </a:r>
            <a:r>
              <a:rPr lang="fr-CH" sz="2800" dirty="0">
                <a:solidFill>
                  <a:schemeClr val="tx1"/>
                </a:solidFill>
              </a:rPr>
              <a:t> (LHC-MBH_T-RPT-0022)</a:t>
            </a:r>
          </a:p>
          <a:p>
            <a:pPr marL="0" lvl="1" indent="0">
              <a:spcBef>
                <a:spcPts val="0"/>
              </a:spcBef>
              <a:spcAft>
                <a:spcPts val="0"/>
              </a:spcAft>
              <a:buNone/>
            </a:pPr>
            <a:r>
              <a:rPr lang="fr-CH" sz="2800" dirty="0">
                <a:solidFill>
                  <a:schemeClr val="tx1"/>
                </a:solidFill>
              </a:rPr>
              <a:t> </a:t>
            </a:r>
            <a:endParaRPr lang="en-US" sz="2800" dirty="0"/>
          </a:p>
          <a:p>
            <a:pPr marL="514350" lvl="1" indent="-514350">
              <a:spcBef>
                <a:spcPts val="0"/>
              </a:spcBef>
              <a:spcAft>
                <a:spcPts val="0"/>
              </a:spcAft>
              <a:buFont typeface="+mj-lt"/>
              <a:buAutoNum type="arabicPeriod"/>
            </a:pPr>
            <a:endParaRPr lang="en-US" sz="2800" dirty="0"/>
          </a:p>
          <a:p>
            <a:pPr marL="0" lvl="1" indent="0">
              <a:spcBef>
                <a:spcPts val="0"/>
              </a:spcBef>
              <a:spcAft>
                <a:spcPts val="0"/>
              </a:spcAft>
              <a:buNone/>
            </a:pPr>
            <a:endParaRPr lang="en-US" sz="2800" dirty="0">
              <a:solidFill>
                <a:schemeClr val="tx1"/>
              </a:solidFill>
            </a:endParaRP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19</a:t>
            </a:fld>
            <a:endParaRPr lang="en-US" dirty="0"/>
          </a:p>
        </p:txBody>
      </p:sp>
      <p:pic>
        <p:nvPicPr>
          <p:cNvPr id="4" name="Picture 3"/>
          <p:cNvPicPr>
            <a:picLocks noChangeAspect="1"/>
          </p:cNvPicPr>
          <p:nvPr/>
        </p:nvPicPr>
        <p:blipFill>
          <a:blip r:embed="rId2"/>
          <a:stretch>
            <a:fillRect/>
          </a:stretch>
        </p:blipFill>
        <p:spPr>
          <a:xfrm>
            <a:off x="364879" y="3226248"/>
            <a:ext cx="4875335" cy="2824691"/>
          </a:xfrm>
          <a:prstGeom prst="rect">
            <a:avLst/>
          </a:prstGeom>
        </p:spPr>
      </p:pic>
      <p:grpSp>
        <p:nvGrpSpPr>
          <p:cNvPr id="10" name="Group 9"/>
          <p:cNvGrpSpPr/>
          <p:nvPr/>
        </p:nvGrpSpPr>
        <p:grpSpPr>
          <a:xfrm>
            <a:off x="5889747" y="3226248"/>
            <a:ext cx="3038475" cy="2305050"/>
            <a:chOff x="5889747" y="3226248"/>
            <a:chExt cx="3038475" cy="2305050"/>
          </a:xfrm>
        </p:grpSpPr>
        <p:pic>
          <p:nvPicPr>
            <p:cNvPr id="8" name="Picture 7"/>
            <p:cNvPicPr>
              <a:picLocks noChangeAspect="1"/>
            </p:cNvPicPr>
            <p:nvPr/>
          </p:nvPicPr>
          <p:blipFill>
            <a:blip r:embed="rId3"/>
            <a:stretch>
              <a:fillRect/>
            </a:stretch>
          </p:blipFill>
          <p:spPr>
            <a:xfrm>
              <a:off x="5889747" y="3226248"/>
              <a:ext cx="3038475" cy="2305050"/>
            </a:xfrm>
            <a:prstGeom prst="rect">
              <a:avLst/>
            </a:prstGeom>
          </p:spPr>
        </p:pic>
        <p:sp>
          <p:nvSpPr>
            <p:cNvPr id="9" name="Rectangle 8"/>
            <p:cNvSpPr/>
            <p:nvPr/>
          </p:nvSpPr>
          <p:spPr>
            <a:xfrm>
              <a:off x="8100646" y="4056185"/>
              <a:ext cx="738554" cy="1219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9323439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p:txBody>
          <a:bodyPr anchor="ctr"/>
          <a:lstStyle/>
          <a:p>
            <a:r>
              <a:rPr lang="en-GB" sz="4400" dirty="0"/>
              <a:t>11T New Task Force TEAM2 – QA QC</a:t>
            </a:r>
            <a:endParaRPr lang="en-US" sz="4400" dirty="0"/>
          </a:p>
        </p:txBody>
      </p:sp>
      <p:sp>
        <p:nvSpPr>
          <p:cNvPr id="3"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407987" y="1170000"/>
            <a:ext cx="11376026" cy="4986000"/>
          </a:xfrm>
        </p:spPr>
        <p:txBody>
          <a:bodyPr/>
          <a:lstStyle/>
          <a:p>
            <a:pPr>
              <a:lnSpc>
                <a:spcPct val="100000"/>
              </a:lnSpc>
              <a:spcBef>
                <a:spcPts val="0"/>
              </a:spcBef>
              <a:spcAft>
                <a:spcPts val="0"/>
              </a:spcAft>
            </a:pPr>
            <a:r>
              <a:rPr lang="en-GB" sz="2800" b="0" dirty="0">
                <a:solidFill>
                  <a:schemeClr val="tx1"/>
                </a:solidFill>
              </a:rPr>
              <a:t>Team Chair		</a:t>
            </a:r>
            <a:endParaRPr lang="en-GB" sz="2800" b="0" dirty="0"/>
          </a:p>
          <a:p>
            <a:pPr>
              <a:lnSpc>
                <a:spcPct val="100000"/>
              </a:lnSpc>
              <a:spcBef>
                <a:spcPts val="0"/>
              </a:spcBef>
              <a:spcAft>
                <a:spcPts val="0"/>
              </a:spcAft>
            </a:pPr>
            <a:r>
              <a:rPr lang="en-GB" sz="2600" b="0" dirty="0"/>
              <a:t>TE-MSC-LMF:	R. Principe</a:t>
            </a:r>
          </a:p>
          <a:p>
            <a:pPr>
              <a:lnSpc>
                <a:spcPct val="100000"/>
              </a:lnSpc>
              <a:spcBef>
                <a:spcPts val="0"/>
              </a:spcBef>
              <a:spcAft>
                <a:spcPts val="0"/>
              </a:spcAft>
            </a:pPr>
            <a:endParaRPr lang="en-GB" sz="2800" b="0" dirty="0">
              <a:solidFill>
                <a:schemeClr val="tx1"/>
              </a:solidFill>
            </a:endParaRPr>
          </a:p>
          <a:p>
            <a:pPr>
              <a:lnSpc>
                <a:spcPct val="100000"/>
              </a:lnSpc>
              <a:spcBef>
                <a:spcPts val="0"/>
              </a:spcBef>
              <a:spcAft>
                <a:spcPts val="0"/>
              </a:spcAft>
            </a:pPr>
            <a:r>
              <a:rPr lang="en-GB" sz="2800" b="0" dirty="0">
                <a:solidFill>
                  <a:schemeClr val="tx1"/>
                </a:solidFill>
              </a:rPr>
              <a:t>Team Members presents:</a:t>
            </a:r>
          </a:p>
          <a:p>
            <a:pPr>
              <a:lnSpc>
                <a:spcPct val="100000"/>
              </a:lnSpc>
              <a:spcBef>
                <a:spcPts val="0"/>
              </a:spcBef>
              <a:spcAft>
                <a:spcPts val="0"/>
              </a:spcAft>
            </a:pPr>
            <a:r>
              <a:rPr lang="en-GB" sz="2600" b="0" dirty="0"/>
              <a:t>TE-MSC-CMI: 	F. </a:t>
            </a:r>
            <a:r>
              <a:rPr lang="en-GB" sz="2600" b="0" dirty="0" err="1"/>
              <a:t>Savary</a:t>
            </a:r>
            <a:r>
              <a:rPr lang="fr-CH" sz="2600" b="0" dirty="0"/>
              <a:t>;</a:t>
            </a:r>
          </a:p>
          <a:p>
            <a:pPr>
              <a:lnSpc>
                <a:spcPct val="100000"/>
              </a:lnSpc>
              <a:spcBef>
                <a:spcPts val="0"/>
              </a:spcBef>
              <a:spcAft>
                <a:spcPts val="0"/>
              </a:spcAft>
            </a:pPr>
            <a:r>
              <a:rPr lang="en-GB" sz="2600" b="0" dirty="0"/>
              <a:t>TE-MSC-LMF: 	B. Arias, R. </a:t>
            </a:r>
            <a:r>
              <a:rPr lang="en-GB" sz="2600" b="0" dirty="0" err="1"/>
              <a:t>Berthet</a:t>
            </a:r>
            <a:r>
              <a:rPr lang="en-GB" sz="2600" b="0" dirty="0"/>
              <a:t>, N. </a:t>
            </a:r>
            <a:r>
              <a:rPr lang="en-GB" sz="2600" b="0" dirty="0" err="1"/>
              <a:t>Bourcey</a:t>
            </a:r>
            <a:r>
              <a:rPr lang="en-GB" sz="2600" b="0" dirty="0"/>
              <a:t>, O. </a:t>
            </a:r>
            <a:r>
              <a:rPr lang="en-GB" sz="2600" b="0" dirty="0" err="1"/>
              <a:t>Housiaux</a:t>
            </a:r>
            <a:r>
              <a:rPr lang="en-GB" sz="2600" b="0" dirty="0"/>
              <a:t>, S. </a:t>
            </a:r>
            <a:r>
              <a:rPr lang="en-GB" sz="2600" b="0" dirty="0" err="1"/>
              <a:t>Luzieux</a:t>
            </a:r>
            <a:r>
              <a:rPr lang="en-GB" sz="2600" b="0" dirty="0"/>
              <a:t>;</a:t>
            </a:r>
          </a:p>
          <a:p>
            <a:pPr>
              <a:lnSpc>
                <a:spcPct val="100000"/>
              </a:lnSpc>
              <a:spcBef>
                <a:spcPts val="0"/>
              </a:spcBef>
              <a:spcAft>
                <a:spcPts val="0"/>
              </a:spcAft>
            </a:pPr>
            <a:r>
              <a:rPr lang="en-GB" sz="2600" b="0" dirty="0"/>
              <a:t>TE-MSC-SMT: 	F. Lackner, A. </a:t>
            </a:r>
            <a:r>
              <a:rPr lang="en-GB" sz="2600" b="0" dirty="0" err="1"/>
              <a:t>Musso</a:t>
            </a:r>
            <a:r>
              <a:rPr lang="en-GB" sz="2600" b="0" dirty="0"/>
              <a:t>;</a:t>
            </a:r>
          </a:p>
          <a:p>
            <a:pPr>
              <a:lnSpc>
                <a:spcPct val="100000"/>
              </a:lnSpc>
              <a:spcBef>
                <a:spcPts val="0"/>
              </a:spcBef>
              <a:spcAft>
                <a:spcPts val="0"/>
              </a:spcAft>
            </a:pPr>
            <a:r>
              <a:rPr lang="en-GB" sz="2600" b="0" dirty="0"/>
              <a:t>EN-MME : 		D. Perini.</a:t>
            </a:r>
          </a:p>
          <a:p>
            <a:pPr>
              <a:lnSpc>
                <a:spcPct val="100000"/>
              </a:lnSpc>
              <a:spcBef>
                <a:spcPts val="0"/>
              </a:spcBef>
              <a:spcAft>
                <a:spcPts val="0"/>
              </a:spcAft>
            </a:pPr>
            <a:endParaRPr lang="en-GB" sz="2800" b="0" dirty="0"/>
          </a:p>
          <a:p>
            <a:pPr>
              <a:lnSpc>
                <a:spcPct val="100000"/>
              </a:lnSpc>
              <a:spcBef>
                <a:spcPts val="0"/>
              </a:spcBef>
              <a:spcAft>
                <a:spcPts val="0"/>
              </a:spcAft>
            </a:pPr>
            <a:r>
              <a:rPr lang="en-GB" sz="2800" b="0" dirty="0">
                <a:solidFill>
                  <a:schemeClr val="tx1"/>
                </a:solidFill>
              </a:rPr>
              <a:t>Important contribution also from :</a:t>
            </a:r>
          </a:p>
          <a:p>
            <a:pPr>
              <a:lnSpc>
                <a:spcPct val="100000"/>
              </a:lnSpc>
              <a:spcBef>
                <a:spcPts val="0"/>
              </a:spcBef>
              <a:spcAft>
                <a:spcPts val="0"/>
              </a:spcAft>
            </a:pPr>
            <a:r>
              <a:rPr lang="en-GB" sz="2600" b="0" dirty="0"/>
              <a:t>EN-MME :		S. </a:t>
            </a:r>
            <a:r>
              <a:rPr lang="en-GB" sz="2600" b="0" dirty="0" err="1"/>
              <a:t>Sgobba</a:t>
            </a:r>
            <a:r>
              <a:rPr lang="en-GB" sz="2600" b="0" dirty="0"/>
              <a:t>, B. </a:t>
            </a:r>
            <a:r>
              <a:rPr lang="en-GB" sz="2600" b="0" dirty="0" err="1"/>
              <a:t>Bulat</a:t>
            </a:r>
            <a:r>
              <a:rPr lang="en-GB" sz="2600" b="0" dirty="0"/>
              <a:t>.</a:t>
            </a:r>
          </a:p>
          <a:p>
            <a:pPr>
              <a:lnSpc>
                <a:spcPct val="100000"/>
              </a:lnSpc>
              <a:spcBef>
                <a:spcPts val="0"/>
              </a:spcBef>
              <a:spcAft>
                <a:spcPts val="0"/>
              </a:spcAft>
            </a:pPr>
            <a:endParaRPr lang="fr-CH" sz="2800" b="0" dirty="0"/>
          </a:p>
          <a:p>
            <a:pPr marL="0" lvl="1" indent="0">
              <a:spcBef>
                <a:spcPts val="0"/>
              </a:spcBef>
              <a:spcAft>
                <a:spcPts val="0"/>
              </a:spcAft>
              <a:buNone/>
            </a:pPr>
            <a:endParaRPr lang="en-US" sz="2800" dirty="0">
              <a:solidFill>
                <a:schemeClr val="tx1"/>
              </a:solidFill>
            </a:endParaRP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a:t>2021.05.12</a:t>
            </a:r>
            <a:endParaRPr lang="en-US" dirty="0"/>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18086607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391982" y="58496"/>
            <a:ext cx="11376025" cy="720000"/>
          </a:xfrm>
        </p:spPr>
        <p:txBody>
          <a:bodyPr anchor="ctr"/>
          <a:lstStyle/>
          <a:p>
            <a:r>
              <a:rPr lang="en-GB" dirty="0"/>
              <a:t>Differences in the 11T and MQXF production</a:t>
            </a:r>
            <a:endParaRPr lang="en-US" dirty="0"/>
          </a:p>
        </p:txBody>
      </p:sp>
      <p:sp>
        <p:nvSpPr>
          <p:cNvPr id="3"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412774" y="780782"/>
            <a:ext cx="11376026" cy="4986000"/>
          </a:xfrm>
        </p:spPr>
        <p:txBody>
          <a:bodyPr/>
          <a:lstStyle/>
          <a:p>
            <a:pPr marL="0" lvl="1" indent="0">
              <a:spcBef>
                <a:spcPts val="0"/>
              </a:spcBef>
              <a:spcAft>
                <a:spcPts val="0"/>
              </a:spcAft>
              <a:buNone/>
            </a:pPr>
            <a:r>
              <a:rPr lang="fr-CH" sz="2400" b="1" u="sng" dirty="0">
                <a:solidFill>
                  <a:schemeClr val="tx1"/>
                </a:solidFill>
              </a:rPr>
              <a:t>Note:</a:t>
            </a:r>
            <a:r>
              <a:rPr lang="fr-CH" sz="2400" dirty="0">
                <a:solidFill>
                  <a:schemeClr val="tx1"/>
                </a:solidFill>
              </a:rPr>
              <a:t> In the </a:t>
            </a:r>
            <a:r>
              <a:rPr lang="fr-CH" sz="2400" dirty="0" err="1">
                <a:solidFill>
                  <a:schemeClr val="tx1"/>
                </a:solidFill>
              </a:rPr>
              <a:t>turns</a:t>
            </a:r>
            <a:r>
              <a:rPr lang="fr-CH" sz="2400" dirty="0">
                <a:solidFill>
                  <a:schemeClr val="tx1"/>
                </a:solidFill>
              </a:rPr>
              <a:t>, for 11T and MQXFB, the </a:t>
            </a:r>
            <a:r>
              <a:rPr lang="fr-CH" sz="2400" dirty="0" err="1">
                <a:solidFill>
                  <a:schemeClr val="tx1"/>
                </a:solidFill>
              </a:rPr>
              <a:t>cable</a:t>
            </a:r>
            <a:r>
              <a:rPr lang="fr-CH" sz="2400" dirty="0">
                <a:solidFill>
                  <a:schemeClr val="tx1"/>
                </a:solidFill>
              </a:rPr>
              <a:t> must </a:t>
            </a:r>
            <a:r>
              <a:rPr lang="fr-CH" sz="2400" dirty="0" err="1">
                <a:solidFill>
                  <a:schemeClr val="tx1"/>
                </a:solidFill>
              </a:rPr>
              <a:t>be</a:t>
            </a:r>
            <a:r>
              <a:rPr lang="fr-CH" sz="2400" dirty="0">
                <a:solidFill>
                  <a:schemeClr val="tx1"/>
                </a:solidFill>
              </a:rPr>
              <a:t> in contact </a:t>
            </a:r>
            <a:r>
              <a:rPr lang="fr-CH" sz="2400" dirty="0" err="1">
                <a:solidFill>
                  <a:schemeClr val="tx1"/>
                </a:solidFill>
              </a:rPr>
              <a:t>with</a:t>
            </a:r>
            <a:r>
              <a:rPr lang="fr-CH" sz="2400" dirty="0">
                <a:solidFill>
                  <a:schemeClr val="tx1"/>
                </a:solidFill>
              </a:rPr>
              <a:t> the </a:t>
            </a:r>
            <a:r>
              <a:rPr lang="fr-CH" sz="2400" dirty="0" err="1">
                <a:solidFill>
                  <a:schemeClr val="tx1"/>
                </a:solidFill>
              </a:rPr>
              <a:t>mandrel</a:t>
            </a:r>
            <a:r>
              <a:rPr lang="fr-CH" sz="2400" dirty="0">
                <a:solidFill>
                  <a:schemeClr val="tx1"/>
                </a:solidFill>
              </a:rPr>
              <a:t> </a:t>
            </a:r>
            <a:r>
              <a:rPr lang="fr-CH" sz="2400" dirty="0" err="1">
                <a:solidFill>
                  <a:schemeClr val="tx1"/>
                </a:solidFill>
              </a:rPr>
              <a:t>during</a:t>
            </a:r>
            <a:r>
              <a:rPr lang="fr-CH" sz="2400" dirty="0">
                <a:solidFill>
                  <a:schemeClr val="tx1"/>
                </a:solidFill>
              </a:rPr>
              <a:t> the </a:t>
            </a:r>
            <a:r>
              <a:rPr lang="fr-CH" sz="2400" dirty="0" err="1">
                <a:solidFill>
                  <a:schemeClr val="tx1"/>
                </a:solidFill>
              </a:rPr>
              <a:t>entire</a:t>
            </a:r>
            <a:r>
              <a:rPr lang="fr-CH" sz="2400" dirty="0">
                <a:solidFill>
                  <a:schemeClr val="tx1"/>
                </a:solidFill>
              </a:rPr>
              <a:t> </a:t>
            </a:r>
            <a:r>
              <a:rPr lang="fr-CH" sz="2400" dirty="0" err="1">
                <a:solidFill>
                  <a:schemeClr val="tx1"/>
                </a:solidFill>
              </a:rPr>
              <a:t>turn</a:t>
            </a:r>
            <a:r>
              <a:rPr lang="fr-CH" sz="2400" dirty="0">
                <a:solidFill>
                  <a:schemeClr val="tx1"/>
                </a:solidFill>
              </a:rPr>
              <a:t>.</a:t>
            </a:r>
          </a:p>
          <a:p>
            <a:pPr marL="0" lvl="1" indent="0">
              <a:spcBef>
                <a:spcPts val="0"/>
              </a:spcBef>
              <a:spcAft>
                <a:spcPts val="0"/>
              </a:spcAft>
              <a:buNone/>
            </a:pPr>
            <a:endParaRPr lang="fr-CH" sz="2800" dirty="0">
              <a:solidFill>
                <a:schemeClr val="tx1"/>
              </a:solidFill>
            </a:endParaRPr>
          </a:p>
          <a:p>
            <a:pPr marL="0" lvl="1" indent="0">
              <a:spcBef>
                <a:spcPts val="0"/>
              </a:spcBef>
              <a:spcAft>
                <a:spcPts val="0"/>
              </a:spcAft>
              <a:buNone/>
            </a:pPr>
            <a:endParaRPr lang="fr-CH" sz="2800" dirty="0">
              <a:solidFill>
                <a:schemeClr val="tx1"/>
              </a:solidFill>
            </a:endParaRPr>
          </a:p>
          <a:p>
            <a:pPr marL="0" lvl="1" indent="0">
              <a:spcBef>
                <a:spcPts val="0"/>
              </a:spcBef>
              <a:spcAft>
                <a:spcPts val="0"/>
              </a:spcAft>
              <a:buNone/>
            </a:pPr>
            <a:endParaRPr lang="fr-CH" sz="2800" dirty="0">
              <a:solidFill>
                <a:schemeClr val="tx1"/>
              </a:solidFill>
            </a:endParaRPr>
          </a:p>
          <a:p>
            <a:pPr marL="0" lvl="1" indent="0">
              <a:spcBef>
                <a:spcPts val="0"/>
              </a:spcBef>
              <a:spcAft>
                <a:spcPts val="0"/>
              </a:spcAft>
              <a:buNone/>
            </a:pPr>
            <a:endParaRPr lang="fr-CH" sz="2800" b="1" dirty="0">
              <a:solidFill>
                <a:schemeClr val="tx1"/>
              </a:solidFill>
            </a:endParaRPr>
          </a:p>
          <a:p>
            <a:pPr marL="514350" lvl="1" indent="-514350">
              <a:spcBef>
                <a:spcPts val="0"/>
              </a:spcBef>
              <a:spcAft>
                <a:spcPts val="0"/>
              </a:spcAft>
              <a:buFont typeface="+mj-lt"/>
              <a:buAutoNum type="arabicPeriod"/>
            </a:pPr>
            <a:r>
              <a:rPr lang="fr-CH" sz="2400" dirty="0" err="1">
                <a:solidFill>
                  <a:schemeClr val="tx1"/>
                </a:solidFill>
              </a:rPr>
              <a:t>Tooling</a:t>
            </a:r>
            <a:r>
              <a:rPr lang="fr-CH" sz="2400" dirty="0">
                <a:solidFill>
                  <a:schemeClr val="tx1"/>
                </a:solidFill>
              </a:rPr>
              <a:t> </a:t>
            </a:r>
            <a:r>
              <a:rPr lang="fr-CH" sz="2400" dirty="0" err="1">
                <a:solidFill>
                  <a:schemeClr val="tx1"/>
                </a:solidFill>
              </a:rPr>
              <a:t>poles</a:t>
            </a:r>
            <a:r>
              <a:rPr lang="fr-CH" sz="2400" dirty="0">
                <a:solidFill>
                  <a:schemeClr val="tx1"/>
                </a:solidFill>
              </a:rPr>
              <a:t> for 11T, final </a:t>
            </a:r>
            <a:r>
              <a:rPr lang="fr-CH" sz="2400" dirty="0" err="1">
                <a:solidFill>
                  <a:schemeClr val="tx1"/>
                </a:solidFill>
              </a:rPr>
              <a:t>poles</a:t>
            </a:r>
            <a:r>
              <a:rPr lang="fr-CH" sz="2400" dirty="0">
                <a:solidFill>
                  <a:schemeClr val="tx1"/>
                </a:solidFill>
              </a:rPr>
              <a:t> for MQXFB</a:t>
            </a:r>
            <a:endParaRPr lang="fr-CH" sz="2400" dirty="0">
              <a:solidFill>
                <a:srgbClr val="FF0000"/>
              </a:solidFill>
            </a:endParaRPr>
          </a:p>
          <a:p>
            <a:pPr marL="0" lvl="1" indent="0">
              <a:spcBef>
                <a:spcPts val="0"/>
              </a:spcBef>
              <a:spcAft>
                <a:spcPts val="0"/>
              </a:spcAft>
              <a:buNone/>
            </a:pPr>
            <a:endParaRPr lang="fr-CH" sz="2800" dirty="0">
              <a:solidFill>
                <a:srgbClr val="FF0000"/>
              </a:solidFill>
            </a:endParaRPr>
          </a:p>
          <a:p>
            <a:pPr marL="514350" lvl="1" indent="-514350">
              <a:spcBef>
                <a:spcPts val="0"/>
              </a:spcBef>
              <a:spcAft>
                <a:spcPts val="0"/>
              </a:spcAft>
              <a:buFont typeface="+mj-lt"/>
              <a:buAutoNum type="arabicPeriod" startAt="2"/>
            </a:pPr>
            <a:r>
              <a:rPr lang="fr-CH" sz="2400" dirty="0">
                <a:solidFill>
                  <a:schemeClr val="tx1"/>
                </a:solidFill>
              </a:rPr>
              <a:t>The </a:t>
            </a:r>
            <a:r>
              <a:rPr lang="fr-CH" sz="2400" dirty="0" err="1">
                <a:solidFill>
                  <a:schemeClr val="tx1"/>
                </a:solidFill>
              </a:rPr>
              <a:t>winding</a:t>
            </a:r>
            <a:r>
              <a:rPr lang="fr-CH" sz="2400" dirty="0">
                <a:solidFill>
                  <a:schemeClr val="tx1"/>
                </a:solidFill>
              </a:rPr>
              <a:t> tension </a:t>
            </a:r>
            <a:r>
              <a:rPr lang="fr-CH" sz="2400" dirty="0" err="1">
                <a:solidFill>
                  <a:schemeClr val="tx1"/>
                </a:solidFill>
              </a:rPr>
              <a:t>is</a:t>
            </a:r>
            <a:r>
              <a:rPr lang="fr-CH" sz="2400" dirty="0">
                <a:solidFill>
                  <a:schemeClr val="tx1"/>
                </a:solidFill>
              </a:rPr>
              <a:t> </a:t>
            </a:r>
            <a:r>
              <a:rPr lang="fr-CH" sz="2400" dirty="0" err="1">
                <a:solidFill>
                  <a:schemeClr val="tx1"/>
                </a:solidFill>
              </a:rPr>
              <a:t>different</a:t>
            </a:r>
            <a:r>
              <a:rPr lang="fr-CH" sz="2400" dirty="0">
                <a:solidFill>
                  <a:schemeClr val="tx1"/>
                </a:solidFill>
              </a:rPr>
              <a:t> on </a:t>
            </a:r>
            <a:r>
              <a:rPr lang="fr-CH" sz="2400" dirty="0" err="1">
                <a:solidFill>
                  <a:schemeClr val="tx1"/>
                </a:solidFill>
              </a:rPr>
              <a:t>both</a:t>
            </a:r>
            <a:r>
              <a:rPr lang="fr-CH" sz="2400" dirty="0">
                <a:solidFill>
                  <a:schemeClr val="tx1"/>
                </a:solidFill>
              </a:rPr>
              <a:t> due to the </a:t>
            </a:r>
            <a:r>
              <a:rPr lang="fr-CH" sz="2400" dirty="0" err="1">
                <a:solidFill>
                  <a:schemeClr val="tx1"/>
                </a:solidFill>
              </a:rPr>
              <a:t>cable</a:t>
            </a:r>
            <a:r>
              <a:rPr lang="fr-CH" sz="2400" dirty="0">
                <a:solidFill>
                  <a:schemeClr val="tx1"/>
                </a:solidFill>
              </a:rPr>
              <a:t> and </a:t>
            </a:r>
            <a:r>
              <a:rPr lang="fr-CH" sz="2400" dirty="0" err="1">
                <a:solidFill>
                  <a:schemeClr val="tx1"/>
                </a:solidFill>
              </a:rPr>
              <a:t>coil</a:t>
            </a:r>
            <a:r>
              <a:rPr lang="fr-CH" sz="2400" dirty="0">
                <a:solidFill>
                  <a:schemeClr val="tx1"/>
                </a:solidFill>
              </a:rPr>
              <a:t> </a:t>
            </a:r>
            <a:r>
              <a:rPr lang="fr-CH" sz="2400" dirty="0" err="1">
                <a:solidFill>
                  <a:schemeClr val="tx1"/>
                </a:solidFill>
              </a:rPr>
              <a:t>geometry</a:t>
            </a:r>
            <a:r>
              <a:rPr lang="fr-CH" sz="2400" dirty="0">
                <a:solidFill>
                  <a:schemeClr val="tx1"/>
                </a:solidFill>
              </a:rPr>
              <a:t>: </a:t>
            </a:r>
          </a:p>
          <a:p>
            <a:pPr marL="1105350" lvl="3" indent="-457200">
              <a:spcBef>
                <a:spcPts val="0"/>
              </a:spcBef>
              <a:spcAft>
                <a:spcPts val="0"/>
              </a:spcAft>
              <a:buFontTx/>
              <a:buChar char="-"/>
            </a:pPr>
            <a:r>
              <a:rPr lang="fr-CH" sz="2200" dirty="0">
                <a:solidFill>
                  <a:schemeClr val="tx1"/>
                </a:solidFill>
              </a:rPr>
              <a:t>11T: 23 kg for </a:t>
            </a:r>
            <a:r>
              <a:rPr lang="fr-CH" sz="2200" dirty="0" err="1">
                <a:solidFill>
                  <a:schemeClr val="tx1"/>
                </a:solidFill>
              </a:rPr>
              <a:t>Inner</a:t>
            </a:r>
            <a:r>
              <a:rPr lang="fr-CH" sz="2200" dirty="0">
                <a:solidFill>
                  <a:schemeClr val="tx1"/>
                </a:solidFill>
              </a:rPr>
              <a:t> layer and 17 kg pour </a:t>
            </a:r>
            <a:r>
              <a:rPr lang="fr-CH" sz="2200" dirty="0" err="1">
                <a:solidFill>
                  <a:schemeClr val="tx1"/>
                </a:solidFill>
              </a:rPr>
              <a:t>outer</a:t>
            </a:r>
            <a:r>
              <a:rPr lang="fr-CH" sz="2200" dirty="0">
                <a:solidFill>
                  <a:schemeClr val="tx1"/>
                </a:solidFill>
              </a:rPr>
              <a:t> layer,</a:t>
            </a:r>
          </a:p>
          <a:p>
            <a:pPr marL="1105350" lvl="3" indent="-457200">
              <a:spcBef>
                <a:spcPts val="0"/>
              </a:spcBef>
              <a:spcAft>
                <a:spcPts val="0"/>
              </a:spcAft>
              <a:buFontTx/>
              <a:buChar char="-"/>
            </a:pPr>
            <a:r>
              <a:rPr lang="fr-CH" sz="2200" dirty="0">
                <a:solidFill>
                  <a:schemeClr val="tx1"/>
                </a:solidFill>
              </a:rPr>
              <a:t>MQXFB: 19 kg for straight parts and 7 kg for </a:t>
            </a:r>
            <a:r>
              <a:rPr lang="fr-CH" sz="2200" dirty="0" err="1">
                <a:solidFill>
                  <a:schemeClr val="tx1"/>
                </a:solidFill>
              </a:rPr>
              <a:t>turns</a:t>
            </a:r>
            <a:r>
              <a:rPr lang="fr-CH" sz="2200" dirty="0">
                <a:solidFill>
                  <a:schemeClr val="tx1"/>
                </a:solidFill>
              </a:rPr>
              <a:t> on </a:t>
            </a:r>
            <a:r>
              <a:rPr lang="fr-CH" sz="2200" dirty="0" err="1">
                <a:solidFill>
                  <a:schemeClr val="tx1"/>
                </a:solidFill>
              </a:rPr>
              <a:t>both</a:t>
            </a:r>
            <a:r>
              <a:rPr lang="fr-CH" sz="2200" dirty="0">
                <a:solidFill>
                  <a:schemeClr val="tx1"/>
                </a:solidFill>
              </a:rPr>
              <a:t> </a:t>
            </a:r>
            <a:r>
              <a:rPr lang="fr-CH" sz="2200" dirty="0" err="1">
                <a:solidFill>
                  <a:schemeClr val="tx1"/>
                </a:solidFill>
              </a:rPr>
              <a:t>layers</a:t>
            </a:r>
            <a:r>
              <a:rPr lang="fr-CH" sz="2200" dirty="0">
                <a:solidFill>
                  <a:schemeClr val="tx1"/>
                </a:solidFill>
              </a:rPr>
              <a:t> (the tension in the </a:t>
            </a:r>
            <a:r>
              <a:rPr lang="fr-CH" sz="2200" dirty="0" err="1">
                <a:solidFill>
                  <a:schemeClr val="tx1"/>
                </a:solidFill>
              </a:rPr>
              <a:t>turns</a:t>
            </a:r>
            <a:r>
              <a:rPr lang="fr-CH" sz="2200" dirty="0">
                <a:solidFill>
                  <a:schemeClr val="tx1"/>
                </a:solidFill>
              </a:rPr>
              <a:t> </a:t>
            </a:r>
            <a:r>
              <a:rPr lang="fr-CH" sz="2200" dirty="0" err="1">
                <a:solidFill>
                  <a:schemeClr val="tx1"/>
                </a:solidFill>
              </a:rPr>
              <a:t>is</a:t>
            </a:r>
            <a:r>
              <a:rPr lang="fr-CH" sz="2200" dirty="0">
                <a:solidFill>
                  <a:schemeClr val="tx1"/>
                </a:solidFill>
              </a:rPr>
              <a:t> </a:t>
            </a:r>
            <a:r>
              <a:rPr lang="fr-CH" sz="2200" dirty="0" err="1">
                <a:solidFill>
                  <a:schemeClr val="tx1"/>
                </a:solidFill>
              </a:rPr>
              <a:t>decreased</a:t>
            </a:r>
            <a:r>
              <a:rPr lang="fr-CH" sz="2200" dirty="0">
                <a:solidFill>
                  <a:schemeClr val="tx1"/>
                </a:solidFill>
              </a:rPr>
              <a:t> </a:t>
            </a:r>
            <a:r>
              <a:rPr lang="fr-CH" sz="2200" dirty="0" err="1">
                <a:solidFill>
                  <a:schemeClr val="tx1"/>
                </a:solidFill>
              </a:rPr>
              <a:t>following</a:t>
            </a:r>
            <a:r>
              <a:rPr lang="fr-CH" sz="2200" dirty="0">
                <a:solidFill>
                  <a:schemeClr val="tx1"/>
                </a:solidFill>
              </a:rPr>
              <a:t> an </a:t>
            </a:r>
            <a:r>
              <a:rPr lang="fr-CH" sz="2200" dirty="0" err="1">
                <a:solidFill>
                  <a:schemeClr val="tx1"/>
                </a:solidFill>
              </a:rPr>
              <a:t>analysis</a:t>
            </a:r>
            <a:r>
              <a:rPr lang="fr-CH" sz="2200" dirty="0">
                <a:solidFill>
                  <a:schemeClr val="tx1"/>
                </a:solidFill>
              </a:rPr>
              <a:t> </a:t>
            </a:r>
            <a:r>
              <a:rPr lang="fr-CH" sz="2200" dirty="0" err="1">
                <a:solidFill>
                  <a:schemeClr val="tx1"/>
                </a:solidFill>
              </a:rPr>
              <a:t>performed</a:t>
            </a:r>
            <a:r>
              <a:rPr lang="fr-CH" sz="2200" dirty="0">
                <a:solidFill>
                  <a:schemeClr val="tx1"/>
                </a:solidFill>
              </a:rPr>
              <a:t> </a:t>
            </a:r>
            <a:r>
              <a:rPr lang="fr-CH" sz="2200" dirty="0" err="1">
                <a:solidFill>
                  <a:schemeClr val="tx1"/>
                </a:solidFill>
              </a:rPr>
              <a:t>with</a:t>
            </a:r>
            <a:r>
              <a:rPr lang="fr-CH" sz="2200" dirty="0">
                <a:solidFill>
                  <a:schemeClr val="tx1"/>
                </a:solidFill>
              </a:rPr>
              <a:t> US).</a:t>
            </a:r>
          </a:p>
          <a:p>
            <a:pPr marL="514350" lvl="1" indent="-514350">
              <a:spcBef>
                <a:spcPts val="0"/>
              </a:spcBef>
              <a:spcAft>
                <a:spcPts val="0"/>
              </a:spcAft>
              <a:buFont typeface="+mj-lt"/>
              <a:buAutoNum type="arabicPeriod"/>
            </a:pPr>
            <a:endParaRPr lang="fr-CH" sz="2800" dirty="0">
              <a:solidFill>
                <a:schemeClr val="tx1"/>
              </a:solidFill>
            </a:endParaRPr>
          </a:p>
          <a:p>
            <a:pPr marL="514350" lvl="1" indent="-514350">
              <a:spcBef>
                <a:spcPts val="0"/>
              </a:spcBef>
              <a:spcAft>
                <a:spcPts val="0"/>
              </a:spcAft>
              <a:buFont typeface="+mj-lt"/>
              <a:buAutoNum type="arabicPeriod" startAt="3"/>
            </a:pPr>
            <a:r>
              <a:rPr lang="fr-CH" sz="2400" dirty="0" err="1">
                <a:solidFill>
                  <a:schemeClr val="tx1"/>
                </a:solidFill>
              </a:rPr>
              <a:t>Wedges</a:t>
            </a:r>
            <a:r>
              <a:rPr lang="fr-CH" sz="2400" dirty="0">
                <a:solidFill>
                  <a:schemeClr val="tx1"/>
                </a:solidFill>
              </a:rPr>
              <a:t>: </a:t>
            </a:r>
            <a:r>
              <a:rPr lang="fr-CH" sz="2400" dirty="0" err="1">
                <a:solidFill>
                  <a:schemeClr val="tx1"/>
                </a:solidFill>
              </a:rPr>
              <a:t>Sanded</a:t>
            </a:r>
            <a:r>
              <a:rPr lang="fr-CH" sz="2400" dirty="0">
                <a:solidFill>
                  <a:schemeClr val="tx1"/>
                </a:solidFill>
              </a:rPr>
              <a:t> for MQXFB </a:t>
            </a:r>
            <a:r>
              <a:rPr lang="fr-CH" sz="2400" dirty="0" err="1">
                <a:solidFill>
                  <a:schemeClr val="tx1"/>
                </a:solidFill>
              </a:rPr>
              <a:t>since</a:t>
            </a:r>
            <a:r>
              <a:rPr lang="fr-CH" sz="2400" dirty="0">
                <a:solidFill>
                  <a:schemeClr val="tx1"/>
                </a:solidFill>
              </a:rPr>
              <a:t> </a:t>
            </a:r>
            <a:r>
              <a:rPr lang="fr-CH" sz="2400" dirty="0" err="1">
                <a:solidFill>
                  <a:schemeClr val="tx1"/>
                </a:solidFill>
              </a:rPr>
              <a:t>beginning</a:t>
            </a:r>
            <a:r>
              <a:rPr lang="fr-CH" sz="2400" dirty="0">
                <a:solidFill>
                  <a:schemeClr val="tx1"/>
                </a:solidFill>
              </a:rPr>
              <a:t> of </a:t>
            </a:r>
            <a:r>
              <a:rPr lang="fr-CH" sz="2400" dirty="0" err="1">
                <a:solidFill>
                  <a:schemeClr val="tx1"/>
                </a:solidFill>
              </a:rPr>
              <a:t>series</a:t>
            </a:r>
            <a:r>
              <a:rPr lang="fr-CH" sz="2400" dirty="0">
                <a:solidFill>
                  <a:schemeClr val="tx1"/>
                </a:solidFill>
              </a:rPr>
              <a:t> production.</a:t>
            </a:r>
          </a:p>
          <a:p>
            <a:pPr marL="514350" lvl="1" indent="-514350">
              <a:spcBef>
                <a:spcPts val="0"/>
              </a:spcBef>
              <a:spcAft>
                <a:spcPts val="0"/>
              </a:spcAft>
              <a:buFont typeface="+mj-lt"/>
              <a:buAutoNum type="arabicPeriod" startAt="3"/>
            </a:pPr>
            <a:endParaRPr lang="fr-CH" sz="2800" dirty="0">
              <a:solidFill>
                <a:schemeClr val="tx1"/>
              </a:solidFill>
            </a:endParaRPr>
          </a:p>
          <a:p>
            <a:pPr marL="0" lvl="1" indent="0">
              <a:spcBef>
                <a:spcPts val="0"/>
              </a:spcBef>
              <a:spcAft>
                <a:spcPts val="0"/>
              </a:spcAft>
              <a:buNone/>
            </a:pPr>
            <a:r>
              <a:rPr lang="fr-CH" sz="2800" dirty="0">
                <a:solidFill>
                  <a:schemeClr val="tx1"/>
                </a:solidFill>
              </a:rPr>
              <a:t> </a:t>
            </a:r>
            <a:endParaRPr lang="en-US" sz="2800" dirty="0"/>
          </a:p>
          <a:p>
            <a:pPr marL="514350" lvl="1" indent="-514350">
              <a:spcBef>
                <a:spcPts val="0"/>
              </a:spcBef>
              <a:spcAft>
                <a:spcPts val="0"/>
              </a:spcAft>
              <a:buFont typeface="+mj-lt"/>
              <a:buAutoNum type="arabicPeriod"/>
            </a:pPr>
            <a:endParaRPr lang="en-US" sz="2800" dirty="0"/>
          </a:p>
          <a:p>
            <a:pPr marL="0" lvl="1" indent="0">
              <a:spcBef>
                <a:spcPts val="0"/>
              </a:spcBef>
              <a:spcAft>
                <a:spcPts val="0"/>
              </a:spcAft>
              <a:buNone/>
            </a:pPr>
            <a:endParaRPr lang="en-US" sz="2800" dirty="0">
              <a:solidFill>
                <a:schemeClr val="tx1"/>
              </a:solidFill>
            </a:endParaRP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8" name="Picture 7" descr="DSC05757"/>
          <p:cNvPicPr/>
          <p:nvPr/>
        </p:nvPicPr>
        <p:blipFill rotWithShape="1">
          <a:blip r:embed="rId2">
            <a:extLst>
              <a:ext uri="{28A0092B-C50C-407E-A947-70E740481C1C}">
                <a14:useLocalDpi xmlns:a14="http://schemas.microsoft.com/office/drawing/2010/main"/>
              </a:ext>
            </a:extLst>
          </a:blip>
          <a:srcRect l="6200" t="31007" r="11782"/>
          <a:stretch/>
        </p:blipFill>
        <p:spPr bwMode="auto">
          <a:xfrm>
            <a:off x="2137719" y="1648870"/>
            <a:ext cx="3194222" cy="1441422"/>
          </a:xfrm>
          <a:prstGeom prst="rect">
            <a:avLst/>
          </a:prstGeom>
          <a:noFill/>
          <a:ln>
            <a:noFill/>
          </a:ln>
        </p:spPr>
      </p:pic>
      <p:pic>
        <p:nvPicPr>
          <p:cNvPr id="4" name="Picture 3"/>
          <p:cNvPicPr>
            <a:picLocks noChangeAspect="1"/>
          </p:cNvPicPr>
          <p:nvPr/>
        </p:nvPicPr>
        <p:blipFill>
          <a:blip r:embed="rId3"/>
          <a:stretch>
            <a:fillRect/>
          </a:stretch>
        </p:blipFill>
        <p:spPr>
          <a:xfrm>
            <a:off x="6089020" y="1642692"/>
            <a:ext cx="1979942" cy="1447600"/>
          </a:xfrm>
          <a:prstGeom prst="rect">
            <a:avLst/>
          </a:prstGeom>
        </p:spPr>
      </p:pic>
    </p:spTree>
    <p:extLst>
      <p:ext uri="{BB962C8B-B14F-4D97-AF65-F5344CB8AC3E}">
        <p14:creationId xmlns:p14="http://schemas.microsoft.com/office/powerpoint/2010/main" val="23348966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407986" y="13593"/>
            <a:ext cx="11376025" cy="720000"/>
          </a:xfrm>
        </p:spPr>
        <p:txBody>
          <a:bodyPr anchor="ctr"/>
          <a:lstStyle/>
          <a:p>
            <a:r>
              <a:rPr lang="en-US" dirty="0"/>
              <a:t>Non conformities during production</a:t>
            </a:r>
          </a:p>
        </p:txBody>
      </p:sp>
      <p:sp>
        <p:nvSpPr>
          <p:cNvPr id="3"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407986" y="781692"/>
            <a:ext cx="11380814" cy="4785323"/>
          </a:xfrm>
        </p:spPr>
        <p:txBody>
          <a:bodyPr/>
          <a:lstStyle/>
          <a:p>
            <a:pPr marL="0" lvl="1" indent="0">
              <a:spcBef>
                <a:spcPts val="0"/>
              </a:spcBef>
              <a:spcAft>
                <a:spcPts val="0"/>
              </a:spcAft>
              <a:buNone/>
            </a:pPr>
            <a:r>
              <a:rPr lang="en-US" sz="2400" dirty="0">
                <a:solidFill>
                  <a:schemeClr val="tx1"/>
                </a:solidFill>
              </a:rPr>
              <a:t>Non conformities (16 non critical, 2 critical)</a:t>
            </a:r>
          </a:p>
          <a:p>
            <a:pPr marL="514350" lvl="1" indent="-514350">
              <a:spcBef>
                <a:spcPts val="0"/>
              </a:spcBef>
              <a:spcAft>
                <a:spcPts val="0"/>
              </a:spcAft>
              <a:buFont typeface="+mj-lt"/>
              <a:buAutoNum type="arabicPeriod"/>
            </a:pPr>
            <a:endParaRPr lang="en-US" sz="24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0" lvl="1" indent="0">
              <a:spcBef>
                <a:spcPts val="0"/>
              </a:spcBef>
              <a:spcAft>
                <a:spcPts val="0"/>
              </a:spcAft>
              <a:buNone/>
            </a:pPr>
            <a:r>
              <a:rPr lang="en-US" sz="2400" dirty="0">
                <a:solidFill>
                  <a:schemeClr val="tx1"/>
                </a:solidFill>
              </a:rPr>
              <a:t>2 critical NCR on coils GE04 and 27 (scrapped).</a:t>
            </a:r>
          </a:p>
          <a:p>
            <a:pPr marL="0" lvl="1" indent="0">
              <a:spcBef>
                <a:spcPts val="0"/>
              </a:spcBef>
              <a:spcAft>
                <a:spcPts val="0"/>
              </a:spcAft>
              <a:buNone/>
            </a:pPr>
            <a:r>
              <a:rPr lang="en-US" sz="2400" dirty="0">
                <a:solidFill>
                  <a:schemeClr val="tx1"/>
                </a:solidFill>
              </a:rPr>
              <a:t>14 : Minor damages of the insulation.</a:t>
            </a:r>
          </a:p>
          <a:p>
            <a:pPr marL="0" lvl="1" indent="0">
              <a:spcBef>
                <a:spcPts val="0"/>
              </a:spcBef>
              <a:spcAft>
                <a:spcPts val="0"/>
              </a:spcAft>
              <a:buNone/>
            </a:pPr>
            <a:r>
              <a:rPr lang="en-US" sz="2400" dirty="0">
                <a:solidFill>
                  <a:schemeClr val="tx1"/>
                </a:solidFill>
              </a:rPr>
              <a:t>2 : important Pop out. Insulation damaged, repair needed.</a:t>
            </a: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21</a:t>
            </a:fld>
            <a:endParaRPr lang="en-US" dirty="0"/>
          </a:p>
        </p:txBody>
      </p:sp>
      <p:graphicFrame>
        <p:nvGraphicFramePr>
          <p:cNvPr id="8" name="Graphique 6">
            <a:extLst>
              <a:ext uri="{FF2B5EF4-FFF2-40B4-BE49-F238E27FC236}">
                <a16:creationId xmlns:a16="http://schemas.microsoft.com/office/drawing/2014/main" id="{00000000-0008-0000-0000-000007000000}"/>
              </a:ext>
            </a:extLst>
          </p:cNvPr>
          <p:cNvGraphicFramePr>
            <a:graphicFrameLocks/>
          </p:cNvGraphicFramePr>
          <p:nvPr>
            <p:extLst/>
          </p:nvPr>
        </p:nvGraphicFramePr>
        <p:xfrm>
          <a:off x="2058350" y="1443077"/>
          <a:ext cx="7900085" cy="3165993"/>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5853934" y="2100642"/>
            <a:ext cx="3622430" cy="276999"/>
          </a:xfrm>
          <a:prstGeom prst="rect">
            <a:avLst/>
          </a:prstGeom>
          <a:noFill/>
        </p:spPr>
        <p:txBody>
          <a:bodyPr wrap="square" lIns="0" tIns="0" rIns="0" bIns="0" rtlCol="0">
            <a:spAutoFit/>
          </a:bodyPr>
          <a:lstStyle/>
          <a:p>
            <a:pPr algn="l"/>
            <a:r>
              <a:rPr lang="fr-CH" dirty="0" err="1"/>
              <a:t>Extracted</a:t>
            </a:r>
            <a:r>
              <a:rPr lang="fr-CH" dirty="0"/>
              <a:t> </a:t>
            </a:r>
            <a:r>
              <a:rPr lang="fr-CH" dirty="0" err="1"/>
              <a:t>from</a:t>
            </a:r>
            <a:r>
              <a:rPr lang="fr-CH" dirty="0"/>
              <a:t> </a:t>
            </a:r>
            <a:r>
              <a:rPr lang="fr-CH" dirty="0" err="1"/>
              <a:t>GE’s</a:t>
            </a:r>
            <a:r>
              <a:rPr lang="fr-CH" dirty="0"/>
              <a:t> documentation</a:t>
            </a:r>
            <a:endParaRPr lang="en-GB" dirty="0"/>
          </a:p>
        </p:txBody>
      </p:sp>
    </p:spTree>
    <p:extLst>
      <p:ext uri="{BB962C8B-B14F-4D97-AF65-F5344CB8AC3E}">
        <p14:creationId xmlns:p14="http://schemas.microsoft.com/office/powerpoint/2010/main" val="39918258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526415" y="0"/>
            <a:ext cx="11376025" cy="720000"/>
          </a:xfrm>
        </p:spPr>
        <p:txBody>
          <a:bodyPr anchor="ctr"/>
          <a:lstStyle/>
          <a:p>
            <a:r>
              <a:rPr lang="fr-FR" dirty="0"/>
              <a:t>Non </a:t>
            </a:r>
            <a:r>
              <a:rPr lang="en-US" dirty="0"/>
              <a:t>conformities</a:t>
            </a:r>
            <a:r>
              <a:rPr lang="fr-FR" dirty="0"/>
              <a:t> </a:t>
            </a:r>
            <a:r>
              <a:rPr lang="en-US" dirty="0"/>
              <a:t>during QXFB series Production</a:t>
            </a:r>
          </a:p>
        </p:txBody>
      </p:sp>
      <p:sp>
        <p:nvSpPr>
          <p:cNvPr id="3"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407987" y="1293943"/>
            <a:ext cx="5616575" cy="4862057"/>
          </a:xfrm>
        </p:spPr>
        <p:txBody>
          <a:bodyPr/>
          <a:lstStyle/>
          <a:p>
            <a:pPr marL="342900" lvl="1" indent="-342900">
              <a:lnSpc>
                <a:spcPct val="110000"/>
              </a:lnSpc>
              <a:spcBef>
                <a:spcPts val="0"/>
              </a:spcBef>
            </a:pPr>
            <a:endParaRPr lang="en-US" sz="2000" dirty="0">
              <a:solidFill>
                <a:srgbClr val="0033A0"/>
              </a:solidFill>
            </a:endParaRPr>
          </a:p>
          <a:p>
            <a:pPr marL="342900" lvl="1" indent="-342900">
              <a:lnSpc>
                <a:spcPct val="110000"/>
              </a:lnSpc>
              <a:spcBef>
                <a:spcPts val="0"/>
              </a:spcBef>
            </a:pPr>
            <a:r>
              <a:rPr lang="en-US" sz="2000" dirty="0">
                <a:solidFill>
                  <a:srgbClr val="0033A0"/>
                </a:solidFill>
              </a:rPr>
              <a:t>24 non conformities (15 non critical, 9 critical)</a:t>
            </a:r>
          </a:p>
          <a:p>
            <a:pPr marL="342900" lvl="1" indent="-342900">
              <a:lnSpc>
                <a:spcPct val="110000"/>
              </a:lnSpc>
              <a:spcBef>
                <a:spcPts val="0"/>
              </a:spcBef>
            </a:pPr>
            <a:r>
              <a:rPr lang="en-US" sz="2000" dirty="0">
                <a:solidFill>
                  <a:srgbClr val="0033A0"/>
                </a:solidFill>
              </a:rPr>
              <a:t>7 critical NCRs on cable insulation thickness (CR110, CR111, CR112, CR120, CR121, CR122, CR123)</a:t>
            </a:r>
          </a:p>
          <a:p>
            <a:pPr marL="342900" lvl="1" indent="-342900">
              <a:lnSpc>
                <a:spcPct val="110000"/>
              </a:lnSpc>
              <a:spcBef>
                <a:spcPts val="0"/>
              </a:spcBef>
            </a:pPr>
            <a:r>
              <a:rPr lang="en-US" sz="2000" dirty="0">
                <a:solidFill>
                  <a:srgbClr val="0033A0"/>
                </a:solidFill>
              </a:rPr>
              <a:t>2 critical NCRs on coils CR120 and CR123:</a:t>
            </a:r>
          </a:p>
          <a:p>
            <a:pPr marL="800100" lvl="2" indent="-342900">
              <a:lnSpc>
                <a:spcPct val="110000"/>
              </a:lnSpc>
              <a:spcBef>
                <a:spcPts val="0"/>
              </a:spcBef>
              <a:buFont typeface="Wingdings" panose="05000000000000000000" pitchFamily="2" charset="2"/>
              <a:buChar char="Ø"/>
            </a:pPr>
            <a:r>
              <a:rPr lang="en-US" sz="1800" dirty="0">
                <a:solidFill>
                  <a:srgbClr val="0033A0"/>
                </a:solidFill>
              </a:rPr>
              <a:t>CR120: cable collapsed during winding</a:t>
            </a:r>
          </a:p>
          <a:p>
            <a:pPr marL="800100" lvl="2" indent="-342900">
              <a:lnSpc>
                <a:spcPct val="110000"/>
              </a:lnSpc>
              <a:spcBef>
                <a:spcPts val="0"/>
              </a:spcBef>
              <a:buFont typeface="Wingdings" panose="05000000000000000000" pitchFamily="2" charset="2"/>
              <a:buChar char="Ø"/>
            </a:pPr>
            <a:r>
              <a:rPr lang="en-US" sz="1800" dirty="0">
                <a:solidFill>
                  <a:srgbClr val="0033A0"/>
                </a:solidFill>
              </a:rPr>
              <a:t>CR123: cable insulation thickness + important pop out repaired (NCR </a:t>
            </a:r>
            <a:r>
              <a:rPr lang="en-US" sz="1800" dirty="0">
                <a:solidFill>
                  <a:srgbClr val="0033A0"/>
                </a:solidFill>
                <a:hlinkClick r:id="rId2"/>
              </a:rPr>
              <a:t>2455792</a:t>
            </a:r>
            <a:r>
              <a:rPr lang="en-US" sz="1800" dirty="0">
                <a:solidFill>
                  <a:srgbClr val="0033A0"/>
                </a:solidFill>
              </a:rPr>
              <a:t>)</a:t>
            </a:r>
          </a:p>
          <a:p>
            <a:pPr marL="342900" lvl="1" indent="-342900">
              <a:lnSpc>
                <a:spcPct val="110000"/>
              </a:lnSpc>
              <a:spcBef>
                <a:spcPts val="0"/>
              </a:spcBef>
            </a:pPr>
            <a:r>
              <a:rPr lang="en-US" sz="2000" dirty="0">
                <a:solidFill>
                  <a:srgbClr val="0033A0"/>
                </a:solidFill>
              </a:rPr>
              <a:t>15 non critical NCRs related to cable insulation defects and minor issues during coil production.</a:t>
            </a:r>
          </a:p>
          <a:p>
            <a:pPr marL="0" lvl="1" indent="0">
              <a:spcBef>
                <a:spcPts val="0"/>
              </a:spcBef>
              <a:spcAft>
                <a:spcPts val="0"/>
              </a:spcAft>
              <a:buNone/>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9" name="Content Placeholder 8"/>
          <p:cNvPicPr>
            <a:picLocks noGrp="1" noChangeAspect="1"/>
          </p:cNvPicPr>
          <p:nvPr>
            <p:ph sz="half" idx="2"/>
          </p:nvPr>
        </p:nvPicPr>
        <p:blipFill>
          <a:blip r:embed="rId3"/>
          <a:stretch>
            <a:fillRect/>
          </a:stretch>
        </p:blipFill>
        <p:spPr>
          <a:xfrm>
            <a:off x="6024562" y="1950720"/>
            <a:ext cx="5877878" cy="3218324"/>
          </a:xfrm>
          <a:prstGeom prst="rect">
            <a:avLst/>
          </a:prstGeom>
        </p:spPr>
      </p:pic>
    </p:spTree>
    <p:extLst>
      <p:ext uri="{BB962C8B-B14F-4D97-AF65-F5344CB8AC3E}">
        <p14:creationId xmlns:p14="http://schemas.microsoft.com/office/powerpoint/2010/main" val="26347334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306388" y="34894"/>
            <a:ext cx="11376025" cy="720000"/>
          </a:xfrm>
        </p:spPr>
        <p:txBody>
          <a:bodyPr anchor="ctr"/>
          <a:lstStyle/>
          <a:p>
            <a:r>
              <a:rPr lang="en-GB" dirty="0"/>
              <a:t>Adopted mitigations following major NCR (11T)</a:t>
            </a: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8"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98570" y="754894"/>
            <a:ext cx="6319815" cy="4785323"/>
          </a:xfrm>
        </p:spPr>
        <p:txBody>
          <a:bodyPr/>
          <a:lstStyle/>
          <a:p>
            <a:pPr marL="457200" lvl="1" indent="-457200">
              <a:spcBef>
                <a:spcPts val="0"/>
              </a:spcBef>
              <a:spcAft>
                <a:spcPts val="0"/>
              </a:spcAft>
              <a:buFontTx/>
              <a:buChar char="-"/>
            </a:pPr>
            <a:r>
              <a:rPr lang="en-US" sz="2400" dirty="0">
                <a:solidFill>
                  <a:schemeClr val="accent1"/>
                </a:solidFill>
              </a:rPr>
              <a:t>Since GE03 (rev.8.0): the spacers are filed to avoid sharp edges (damage of cable ‘s insulation on GE02 during spacer installation, NCR 1962584):</a:t>
            </a:r>
          </a:p>
          <a:p>
            <a:pPr marL="457200" lvl="1" indent="-457200">
              <a:spcBef>
                <a:spcPts val="0"/>
              </a:spcBef>
              <a:spcAft>
                <a:spcPts val="0"/>
              </a:spcAft>
              <a:buFontTx/>
              <a:buChar char="-"/>
            </a:pPr>
            <a:endParaRPr lang="en-US" sz="3200" dirty="0">
              <a:solidFill>
                <a:srgbClr val="FF0000"/>
              </a:solidFill>
            </a:endParaRPr>
          </a:p>
          <a:p>
            <a:pPr marL="457200" lvl="1" indent="-457200">
              <a:spcBef>
                <a:spcPts val="0"/>
              </a:spcBef>
              <a:spcAft>
                <a:spcPts val="0"/>
              </a:spcAft>
              <a:buFontTx/>
              <a:buChar char="-"/>
            </a:pPr>
            <a:endParaRPr lang="en-US" sz="3200" dirty="0">
              <a:solidFill>
                <a:srgbClr val="FF0000"/>
              </a:solidFill>
            </a:endParaRPr>
          </a:p>
          <a:p>
            <a:pPr marL="457200" lvl="1" indent="-457200">
              <a:spcBef>
                <a:spcPts val="0"/>
              </a:spcBef>
              <a:spcAft>
                <a:spcPts val="0"/>
              </a:spcAft>
              <a:buFontTx/>
              <a:buChar char="-"/>
            </a:pPr>
            <a:endParaRPr lang="en-US" sz="3200" dirty="0">
              <a:solidFill>
                <a:srgbClr val="FF0000"/>
              </a:solidFill>
            </a:endParaRPr>
          </a:p>
          <a:p>
            <a:pPr marL="457200" lvl="1" indent="-457200">
              <a:spcBef>
                <a:spcPts val="0"/>
              </a:spcBef>
              <a:spcAft>
                <a:spcPts val="0"/>
              </a:spcAft>
              <a:buFontTx/>
              <a:buChar char="-"/>
            </a:pPr>
            <a:r>
              <a:rPr lang="en-US" sz="2400" dirty="0">
                <a:solidFill>
                  <a:schemeClr val="accent1"/>
                </a:solidFill>
              </a:rPr>
              <a:t>Since GE05 (rev.9.0): a pins storage box is used (major NCR on GE04 due to a forgotten pin, NCR 1995788):</a:t>
            </a:r>
          </a:p>
          <a:p>
            <a:pPr marL="457200" lvl="1" indent="-457200">
              <a:spcBef>
                <a:spcPts val="0"/>
              </a:spcBef>
              <a:spcAft>
                <a:spcPts val="0"/>
              </a:spcAft>
              <a:buFontTx/>
              <a:buChar char="-"/>
            </a:pPr>
            <a:endParaRPr lang="en-US" sz="2800" dirty="0">
              <a:solidFill>
                <a:schemeClr val="accent1"/>
              </a:solidFill>
            </a:endParaRPr>
          </a:p>
          <a:p>
            <a:pPr marL="0" lvl="1" indent="0">
              <a:spcBef>
                <a:spcPts val="0"/>
              </a:spcBef>
              <a:spcAft>
                <a:spcPts val="0"/>
              </a:spcAft>
              <a:buNone/>
            </a:pPr>
            <a:endParaRPr lang="en-US" sz="3200" dirty="0">
              <a:solidFill>
                <a:schemeClr val="tx1"/>
              </a:solidFill>
            </a:endParaRPr>
          </a:p>
        </p:txBody>
      </p:sp>
      <p:pic>
        <p:nvPicPr>
          <p:cNvPr id="3" name="Picture 2"/>
          <p:cNvPicPr>
            <a:picLocks noChangeAspect="1"/>
          </p:cNvPicPr>
          <p:nvPr/>
        </p:nvPicPr>
        <p:blipFill>
          <a:blip r:embed="rId2"/>
          <a:stretch>
            <a:fillRect/>
          </a:stretch>
        </p:blipFill>
        <p:spPr>
          <a:xfrm>
            <a:off x="7535008" y="675764"/>
            <a:ext cx="3188892" cy="2763076"/>
          </a:xfrm>
          <a:prstGeom prst="rect">
            <a:avLst/>
          </a:prstGeom>
        </p:spPr>
      </p:pic>
      <p:pic>
        <p:nvPicPr>
          <p:cNvPr id="9" name="Picture 8"/>
          <p:cNvPicPr/>
          <p:nvPr/>
        </p:nvPicPr>
        <p:blipFill>
          <a:blip r:embed="rId3" cstate="print">
            <a:extLst>
              <a:ext uri="{28A0092B-C50C-407E-A947-70E740481C1C}">
                <a14:useLocalDpi xmlns:a14="http://schemas.microsoft.com/office/drawing/2010/main"/>
              </a:ext>
            </a:extLst>
          </a:blip>
          <a:stretch>
            <a:fillRect/>
          </a:stretch>
        </p:blipFill>
        <p:spPr>
          <a:xfrm>
            <a:off x="7659671" y="3869819"/>
            <a:ext cx="2891097" cy="2328758"/>
          </a:xfrm>
          <a:prstGeom prst="rect">
            <a:avLst/>
          </a:prstGeom>
        </p:spPr>
      </p:pic>
    </p:spTree>
    <p:extLst>
      <p:ext uri="{BB962C8B-B14F-4D97-AF65-F5344CB8AC3E}">
        <p14:creationId xmlns:p14="http://schemas.microsoft.com/office/powerpoint/2010/main" val="5470733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306388" y="-13172"/>
            <a:ext cx="11376025" cy="720000"/>
          </a:xfrm>
        </p:spPr>
        <p:txBody>
          <a:bodyPr anchor="ctr"/>
          <a:lstStyle/>
          <a:p>
            <a:r>
              <a:rPr lang="en-GB" dirty="0"/>
              <a:t>Adopted mitigations following major NCR (11T)</a:t>
            </a: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8"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98570" y="754894"/>
            <a:ext cx="11380814" cy="4785323"/>
          </a:xfrm>
        </p:spPr>
        <p:txBody>
          <a:bodyPr/>
          <a:lstStyle/>
          <a:p>
            <a:pPr marL="457200" lvl="1" indent="-457200">
              <a:spcBef>
                <a:spcPts val="0"/>
              </a:spcBef>
              <a:spcAft>
                <a:spcPts val="0"/>
              </a:spcAft>
              <a:buFontTx/>
              <a:buChar char="-"/>
            </a:pPr>
            <a:r>
              <a:rPr lang="en-US" sz="2400" dirty="0">
                <a:solidFill>
                  <a:schemeClr val="accent1"/>
                </a:solidFill>
              </a:rPr>
              <a:t>Since GE28 (rev.17.0): an join inspection GE+ LMF-QA is carried out on the outer layer pushers (major NCR on GE27 due to a poor placement of the outer pushers, NCR 2346532):</a:t>
            </a:r>
          </a:p>
          <a:p>
            <a:pPr marL="457200" lvl="1" indent="-457200">
              <a:spcBef>
                <a:spcPts val="0"/>
              </a:spcBef>
              <a:spcAft>
                <a:spcPts val="0"/>
              </a:spcAft>
              <a:buFontTx/>
              <a:buChar char="-"/>
            </a:pPr>
            <a:endParaRPr lang="en-US" sz="2800" dirty="0">
              <a:solidFill>
                <a:schemeClr val="accent1"/>
              </a:solidFill>
            </a:endParaRPr>
          </a:p>
          <a:p>
            <a:pPr marL="0" lvl="1" indent="0">
              <a:spcBef>
                <a:spcPts val="0"/>
              </a:spcBef>
              <a:spcAft>
                <a:spcPts val="0"/>
              </a:spcAft>
              <a:buNone/>
            </a:pPr>
            <a:endParaRPr lang="en-US" sz="3200" dirty="0">
              <a:solidFill>
                <a:schemeClr val="tx1"/>
              </a:solidFill>
            </a:endParaRPr>
          </a:p>
        </p:txBody>
      </p:sp>
      <p:pic>
        <p:nvPicPr>
          <p:cNvPr id="4" name="Picture 3"/>
          <p:cNvPicPr>
            <a:picLocks noChangeAspect="1"/>
          </p:cNvPicPr>
          <p:nvPr/>
        </p:nvPicPr>
        <p:blipFill>
          <a:blip r:embed="rId2"/>
          <a:stretch>
            <a:fillRect/>
          </a:stretch>
        </p:blipFill>
        <p:spPr>
          <a:xfrm>
            <a:off x="2698750" y="1911092"/>
            <a:ext cx="6324600" cy="3429000"/>
          </a:xfrm>
          <a:prstGeom prst="rect">
            <a:avLst/>
          </a:prstGeom>
        </p:spPr>
      </p:pic>
    </p:spTree>
    <p:extLst>
      <p:ext uri="{BB962C8B-B14F-4D97-AF65-F5344CB8AC3E}">
        <p14:creationId xmlns:p14="http://schemas.microsoft.com/office/powerpoint/2010/main" val="28877359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407988" y="1"/>
            <a:ext cx="11376025" cy="736888"/>
          </a:xfrm>
        </p:spPr>
        <p:txBody>
          <a:bodyPr anchor="ctr"/>
          <a:lstStyle/>
          <a:p>
            <a:r>
              <a:rPr lang="en-GB" dirty="0"/>
              <a:t>Adopted mitigations following major NCR (MQXFB)</a:t>
            </a: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8"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123783" y="1110494"/>
            <a:ext cx="11380814" cy="4785323"/>
          </a:xfrm>
        </p:spPr>
        <p:txBody>
          <a:bodyPr/>
          <a:lstStyle/>
          <a:p>
            <a:pPr marL="0" lvl="1" indent="0">
              <a:spcBef>
                <a:spcPts val="0"/>
              </a:spcBef>
              <a:spcAft>
                <a:spcPts val="0"/>
              </a:spcAft>
              <a:buNone/>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p:txBody>
      </p:sp>
      <p:sp>
        <p:nvSpPr>
          <p:cNvPr id="9"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222637" y="649961"/>
            <a:ext cx="11380814" cy="4928663"/>
          </a:xfrm>
        </p:spPr>
        <p:txBody>
          <a:bodyPr/>
          <a:lstStyle/>
          <a:p>
            <a:pPr marL="0" lvl="1" indent="0">
              <a:spcBef>
                <a:spcPts val="0"/>
              </a:spcBef>
              <a:spcAft>
                <a:spcPts val="0"/>
              </a:spcAft>
              <a:buNone/>
            </a:pPr>
            <a:r>
              <a:rPr lang="en-GB" sz="2400" dirty="0">
                <a:solidFill>
                  <a:srgbClr val="0033A0"/>
                </a:solidFill>
              </a:rPr>
              <a:t>Adopted mitigations </a:t>
            </a:r>
            <a:r>
              <a:rPr lang="en-US" sz="2400" dirty="0">
                <a:solidFill>
                  <a:srgbClr val="0033A0"/>
                </a:solidFill>
              </a:rPr>
              <a:t>before series production:</a:t>
            </a:r>
          </a:p>
          <a:p>
            <a:pPr marL="667050" lvl="2" indent="-342900">
              <a:spcBef>
                <a:spcPts val="0"/>
              </a:spcBef>
              <a:spcAft>
                <a:spcPts val="0"/>
              </a:spcAft>
            </a:pPr>
            <a:r>
              <a:rPr lang="en-US" sz="2400" b="1" dirty="0">
                <a:solidFill>
                  <a:srgbClr val="0033A0"/>
                </a:solidFill>
              </a:rPr>
              <a:t>Tooling:  </a:t>
            </a:r>
            <a:r>
              <a:rPr lang="en-US" sz="2300" dirty="0">
                <a:solidFill>
                  <a:srgbClr val="0033A0"/>
                </a:solidFill>
              </a:rPr>
              <a:t>following NCR 2112154 (CR204) and NCR 2087338 (CR205), floating shim welded.</a:t>
            </a:r>
          </a:p>
          <a:p>
            <a:pPr marL="781350" lvl="2" indent="-457200">
              <a:spcBef>
                <a:spcPts val="0"/>
              </a:spcBef>
              <a:spcAft>
                <a:spcPts val="0"/>
              </a:spcAft>
            </a:pPr>
            <a:r>
              <a:rPr lang="en-US" sz="2400" b="1" dirty="0">
                <a:solidFill>
                  <a:srgbClr val="0033A0"/>
                </a:solidFill>
              </a:rPr>
              <a:t>Coil: </a:t>
            </a:r>
          </a:p>
          <a:p>
            <a:pPr marL="2076450" lvl="4" indent="-342900">
              <a:spcBef>
                <a:spcPts val="0"/>
              </a:spcBef>
              <a:buFont typeface="Wingdings" panose="05000000000000000000" pitchFamily="2" charset="2"/>
              <a:buChar char="ü"/>
            </a:pPr>
            <a:r>
              <a:rPr lang="en-US" sz="2300" dirty="0">
                <a:solidFill>
                  <a:srgbClr val="0033A0"/>
                </a:solidFill>
              </a:rPr>
              <a:t>following NCR 2025180 (CR201), NCR 2113779 (CR202), NCR 2142901 (CR203) and CR204, electrical insulation weakness: additional 5 turns of fiber glass around the pole parts</a:t>
            </a:r>
          </a:p>
          <a:p>
            <a:pPr marL="2076450" lvl="4" indent="-342900">
              <a:spcBef>
                <a:spcPts val="0"/>
              </a:spcBef>
              <a:buFont typeface="Wingdings" panose="05000000000000000000" pitchFamily="2" charset="2"/>
              <a:buChar char="ü"/>
            </a:pPr>
            <a:r>
              <a:rPr lang="en-US" sz="2300" dirty="0">
                <a:solidFill>
                  <a:srgbClr val="0033A0"/>
                </a:solidFill>
              </a:rPr>
              <a:t>Following NCR 2019982 (CR109), NCR 2113779 (CR202), NCR 2085135 (CR203), spacers coating damaged: new coating supplier.</a:t>
            </a:r>
            <a:endParaRPr lang="en-US" sz="2400" b="1" dirty="0">
              <a:solidFill>
                <a:srgbClr val="0033A0"/>
              </a:solidFill>
            </a:endParaRPr>
          </a:p>
          <a:p>
            <a:pPr marL="0" lvl="1" indent="0">
              <a:spcBef>
                <a:spcPts val="0"/>
              </a:spcBef>
              <a:spcAft>
                <a:spcPts val="0"/>
              </a:spcAft>
              <a:buNone/>
            </a:pPr>
            <a:r>
              <a:rPr lang="en-GB" sz="2400" dirty="0">
                <a:solidFill>
                  <a:srgbClr val="0033A0"/>
                </a:solidFill>
              </a:rPr>
              <a:t>Adopted mitigations related to 11T magnet disassembly, before series production</a:t>
            </a:r>
          </a:p>
          <a:p>
            <a:pPr marL="781350" lvl="2" indent="-457200">
              <a:spcBef>
                <a:spcPts val="0"/>
              </a:spcBef>
              <a:spcAft>
                <a:spcPts val="0"/>
              </a:spcAft>
            </a:pPr>
            <a:r>
              <a:rPr lang="en-US" sz="2400" b="1" dirty="0">
                <a:solidFill>
                  <a:srgbClr val="0033A0"/>
                </a:solidFill>
              </a:rPr>
              <a:t>Coil component: </a:t>
            </a:r>
            <a:r>
              <a:rPr lang="en-US" sz="2400" dirty="0">
                <a:solidFill>
                  <a:srgbClr val="0033A0"/>
                </a:solidFill>
              </a:rPr>
              <a:t>copper wedges and pole parts sandblasted.</a:t>
            </a:r>
          </a:p>
          <a:p>
            <a:pPr marL="781350" lvl="2" indent="-457200">
              <a:spcBef>
                <a:spcPts val="0"/>
              </a:spcBef>
              <a:spcAft>
                <a:spcPts val="0"/>
              </a:spcAft>
            </a:pPr>
            <a:endParaRPr lang="en-US" sz="2400" dirty="0">
              <a:solidFill>
                <a:srgbClr val="0033A0"/>
              </a:solidFill>
            </a:endParaRPr>
          </a:p>
          <a:p>
            <a:pPr marL="0" lvl="1" indent="0">
              <a:spcBef>
                <a:spcPts val="0"/>
              </a:spcBef>
              <a:spcAft>
                <a:spcPts val="0"/>
              </a:spcAft>
              <a:buNone/>
            </a:pPr>
            <a:r>
              <a:rPr lang="en-GB" sz="2400" dirty="0">
                <a:solidFill>
                  <a:srgbClr val="0033A0"/>
                </a:solidFill>
              </a:rPr>
              <a:t>Adopted mitigations du</a:t>
            </a:r>
            <a:r>
              <a:rPr lang="en-US" sz="2400" dirty="0">
                <a:solidFill>
                  <a:srgbClr val="0033A0"/>
                </a:solidFill>
              </a:rPr>
              <a:t>ring series production: </a:t>
            </a:r>
          </a:p>
          <a:p>
            <a:pPr marL="781350" lvl="2" indent="-457200">
              <a:spcBef>
                <a:spcPts val="0"/>
              </a:spcBef>
              <a:spcAft>
                <a:spcPts val="0"/>
              </a:spcAft>
            </a:pPr>
            <a:r>
              <a:rPr lang="en-US" sz="2400" b="1" dirty="0">
                <a:solidFill>
                  <a:srgbClr val="0033A0"/>
                </a:solidFill>
              </a:rPr>
              <a:t>Winding machine:</a:t>
            </a:r>
            <a:r>
              <a:rPr lang="en-US" sz="2400" dirty="0">
                <a:solidFill>
                  <a:srgbClr val="0033A0"/>
                </a:solidFill>
              </a:rPr>
              <a:t> following NCR 2341294 (CR115) and NCR 2419556 (CR120), consolidation of the cable tension sub-system and improvement of the cable unrolling sub-system.</a:t>
            </a:r>
            <a:endParaRPr lang="en-US" sz="3200" dirty="0">
              <a:solidFill>
                <a:schemeClr val="tx1"/>
              </a:solidFill>
            </a:endParaRPr>
          </a:p>
        </p:txBody>
      </p:sp>
    </p:spTree>
    <p:extLst>
      <p:ext uri="{BB962C8B-B14F-4D97-AF65-F5344CB8AC3E}">
        <p14:creationId xmlns:p14="http://schemas.microsoft.com/office/powerpoint/2010/main" val="5964886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403848" y="75243"/>
            <a:ext cx="11376025" cy="720000"/>
          </a:xfrm>
        </p:spPr>
        <p:txBody>
          <a:bodyPr anchor="ctr"/>
          <a:lstStyle/>
          <a:p>
            <a:r>
              <a:rPr lang="en-GB" dirty="0"/>
              <a:t>Outcomes after cold tests inspections</a:t>
            </a:r>
            <a:endParaRPr lang="en-US" dirty="0"/>
          </a:p>
        </p:txBody>
      </p:sp>
      <p:sp>
        <p:nvSpPr>
          <p:cNvPr id="3"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407986" y="839446"/>
            <a:ext cx="11380814" cy="4785323"/>
          </a:xfrm>
        </p:spPr>
        <p:txBody>
          <a:bodyPr/>
          <a:lstStyle/>
          <a:p>
            <a:pPr marL="0" lvl="1" indent="0">
              <a:spcBef>
                <a:spcPts val="0"/>
              </a:spcBef>
              <a:spcAft>
                <a:spcPts val="0"/>
              </a:spcAft>
              <a:buNone/>
            </a:pPr>
            <a:r>
              <a:rPr lang="en-US" sz="2400" dirty="0">
                <a:solidFill>
                  <a:schemeClr val="tx1"/>
                </a:solidFill>
              </a:rPr>
              <a:t>Cable on inner layer (Tomography,  courtesy of Dr S. Sgobba and B. Bulat)</a:t>
            </a:r>
          </a:p>
          <a:p>
            <a:pPr marL="1105350" lvl="3" indent="-457200">
              <a:spcBef>
                <a:spcPts val="0"/>
              </a:spcBef>
              <a:spcAft>
                <a:spcPts val="0"/>
              </a:spcAft>
              <a:buFontTx/>
              <a:buChar char="-"/>
            </a:pPr>
            <a:endParaRPr lang="en-US" sz="3000" dirty="0">
              <a:solidFill>
                <a:schemeClr val="tx1"/>
              </a:solidFill>
            </a:endParaRPr>
          </a:p>
          <a:p>
            <a:pPr marL="457200" lvl="1" indent="-457200">
              <a:spcBef>
                <a:spcPts val="0"/>
              </a:spcBef>
              <a:spcAft>
                <a:spcPts val="0"/>
              </a:spcAft>
              <a:buFontTx/>
              <a:buChar char="-"/>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26</a:t>
            </a:fld>
            <a:endParaRPr lang="en-US" dirty="0"/>
          </a:p>
        </p:txBody>
      </p:sp>
      <p:pic>
        <p:nvPicPr>
          <p:cNvPr id="4" name="Picture 3"/>
          <p:cNvPicPr>
            <a:picLocks noChangeAspect="1"/>
          </p:cNvPicPr>
          <p:nvPr/>
        </p:nvPicPr>
        <p:blipFill>
          <a:blip r:embed="rId2"/>
          <a:stretch>
            <a:fillRect/>
          </a:stretch>
        </p:blipFill>
        <p:spPr>
          <a:xfrm>
            <a:off x="4180587" y="1853934"/>
            <a:ext cx="3061500" cy="4360985"/>
          </a:xfrm>
          <a:prstGeom prst="rect">
            <a:avLst/>
          </a:prstGeom>
        </p:spPr>
      </p:pic>
      <p:pic>
        <p:nvPicPr>
          <p:cNvPr id="8" name="Picture 7"/>
          <p:cNvPicPr>
            <a:picLocks noChangeAspect="1"/>
          </p:cNvPicPr>
          <p:nvPr/>
        </p:nvPicPr>
        <p:blipFill>
          <a:blip r:embed="rId3"/>
          <a:stretch>
            <a:fillRect/>
          </a:stretch>
        </p:blipFill>
        <p:spPr>
          <a:xfrm rot="5400000">
            <a:off x="115816" y="2169463"/>
            <a:ext cx="4006036" cy="4164754"/>
          </a:xfrm>
          <a:prstGeom prst="rect">
            <a:avLst/>
          </a:prstGeom>
          <a:ln w="34925">
            <a:solidFill>
              <a:schemeClr val="tx1">
                <a:lumMod val="60000"/>
                <a:lumOff val="40000"/>
              </a:schemeClr>
            </a:solidFill>
          </a:ln>
        </p:spPr>
      </p:pic>
      <p:pic>
        <p:nvPicPr>
          <p:cNvPr id="9" name="Picture 8"/>
          <p:cNvPicPr>
            <a:picLocks noChangeAspect="1"/>
          </p:cNvPicPr>
          <p:nvPr/>
        </p:nvPicPr>
        <p:blipFill>
          <a:blip r:embed="rId4"/>
          <a:stretch>
            <a:fillRect/>
          </a:stretch>
        </p:blipFill>
        <p:spPr>
          <a:xfrm rot="5400000">
            <a:off x="719440" y="1130186"/>
            <a:ext cx="841518" cy="1310363"/>
          </a:xfrm>
          <a:prstGeom prst="rect">
            <a:avLst/>
          </a:prstGeom>
        </p:spPr>
      </p:pic>
      <p:sp>
        <p:nvSpPr>
          <p:cNvPr id="10" name="TextBox 9"/>
          <p:cNvSpPr txBox="1"/>
          <p:nvPr/>
        </p:nvSpPr>
        <p:spPr>
          <a:xfrm>
            <a:off x="1834503" y="1618732"/>
            <a:ext cx="2341562" cy="276999"/>
          </a:xfrm>
          <a:prstGeom prst="rect">
            <a:avLst/>
          </a:prstGeom>
          <a:noFill/>
        </p:spPr>
        <p:txBody>
          <a:bodyPr wrap="square" lIns="0" tIns="0" rIns="0" bIns="0" rtlCol="0">
            <a:spAutoFit/>
          </a:bodyPr>
          <a:lstStyle/>
          <a:p>
            <a:pPr algn="l"/>
            <a:r>
              <a:rPr lang="en-US" dirty="0"/>
              <a:t>GE11, Connection side</a:t>
            </a:r>
            <a:endParaRPr lang="en-GB" dirty="0"/>
          </a:p>
        </p:txBody>
      </p:sp>
      <p:pic>
        <p:nvPicPr>
          <p:cNvPr id="14" name="Picture 13"/>
          <p:cNvPicPr>
            <a:picLocks noChangeAspect="1"/>
          </p:cNvPicPr>
          <p:nvPr/>
        </p:nvPicPr>
        <p:blipFill>
          <a:blip r:embed="rId5"/>
          <a:stretch>
            <a:fillRect/>
          </a:stretch>
        </p:blipFill>
        <p:spPr>
          <a:xfrm rot="16200000">
            <a:off x="7777478" y="1870601"/>
            <a:ext cx="3648847" cy="5116855"/>
          </a:xfrm>
          <a:prstGeom prst="rect">
            <a:avLst/>
          </a:prstGeom>
          <a:ln w="38100">
            <a:solidFill>
              <a:schemeClr val="accent3"/>
            </a:solidFill>
          </a:ln>
        </p:spPr>
      </p:pic>
      <p:pic>
        <p:nvPicPr>
          <p:cNvPr id="16" name="Picture 15"/>
          <p:cNvPicPr>
            <a:picLocks noChangeAspect="1"/>
          </p:cNvPicPr>
          <p:nvPr/>
        </p:nvPicPr>
        <p:blipFill>
          <a:blip r:embed="rId6"/>
          <a:stretch>
            <a:fillRect/>
          </a:stretch>
        </p:blipFill>
        <p:spPr>
          <a:xfrm rot="5400000">
            <a:off x="7624441" y="865245"/>
            <a:ext cx="992695" cy="1848713"/>
          </a:xfrm>
          <a:prstGeom prst="rect">
            <a:avLst/>
          </a:prstGeom>
        </p:spPr>
      </p:pic>
      <p:sp>
        <p:nvSpPr>
          <p:cNvPr id="17" name="TextBox 16"/>
          <p:cNvSpPr txBox="1"/>
          <p:nvPr/>
        </p:nvSpPr>
        <p:spPr>
          <a:xfrm>
            <a:off x="9139729" y="1605809"/>
            <a:ext cx="2864860" cy="276999"/>
          </a:xfrm>
          <a:prstGeom prst="rect">
            <a:avLst/>
          </a:prstGeom>
          <a:noFill/>
        </p:spPr>
        <p:txBody>
          <a:bodyPr wrap="square" lIns="0" tIns="0" rIns="0" bIns="0" rtlCol="0">
            <a:spAutoFit/>
          </a:bodyPr>
          <a:lstStyle/>
          <a:p>
            <a:pPr algn="l"/>
            <a:r>
              <a:rPr lang="en-US" dirty="0"/>
              <a:t>GE15, Non Connection side</a:t>
            </a:r>
            <a:endParaRPr lang="en-GB" dirty="0"/>
          </a:p>
        </p:txBody>
      </p:sp>
    </p:spTree>
    <p:extLst>
      <p:ext uri="{BB962C8B-B14F-4D97-AF65-F5344CB8AC3E}">
        <p14:creationId xmlns:p14="http://schemas.microsoft.com/office/powerpoint/2010/main" val="24175924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407986" y="84382"/>
            <a:ext cx="11376025" cy="720000"/>
          </a:xfrm>
        </p:spPr>
        <p:txBody>
          <a:bodyPr anchor="ctr"/>
          <a:lstStyle/>
          <a:p>
            <a:r>
              <a:rPr lang="en-GB" dirty="0"/>
              <a:t>Outcomes after cold tests inspections</a:t>
            </a:r>
          </a:p>
        </p:txBody>
      </p:sp>
      <p:sp>
        <p:nvSpPr>
          <p:cNvPr id="3"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407986" y="714144"/>
            <a:ext cx="11380814" cy="4785323"/>
          </a:xfrm>
        </p:spPr>
        <p:txBody>
          <a:bodyPr/>
          <a:lstStyle/>
          <a:p>
            <a:pPr marL="457200" lvl="1" indent="-457200">
              <a:spcBef>
                <a:spcPts val="0"/>
              </a:spcBef>
              <a:spcAft>
                <a:spcPts val="0"/>
              </a:spcAft>
              <a:buFontTx/>
              <a:buChar char="-"/>
            </a:pPr>
            <a:r>
              <a:rPr lang="en-US" sz="2400" dirty="0">
                <a:solidFill>
                  <a:schemeClr val="tx1"/>
                </a:solidFill>
              </a:rPr>
              <a:t>Pop out during winding, on inner layer</a:t>
            </a:r>
          </a:p>
          <a:p>
            <a:pPr marL="1105350" lvl="3" indent="-457200">
              <a:spcBef>
                <a:spcPts val="0"/>
              </a:spcBef>
              <a:spcAft>
                <a:spcPts val="0"/>
              </a:spcAft>
              <a:buFontTx/>
              <a:buChar char="-"/>
            </a:pPr>
            <a:endParaRPr lang="en-US" sz="3000" dirty="0">
              <a:solidFill>
                <a:schemeClr val="tx1"/>
              </a:solidFill>
            </a:endParaRPr>
          </a:p>
          <a:p>
            <a:pPr marL="457200" lvl="1" indent="-457200">
              <a:spcBef>
                <a:spcPts val="0"/>
              </a:spcBef>
              <a:spcAft>
                <a:spcPts val="0"/>
              </a:spcAft>
              <a:buFontTx/>
              <a:buChar char="-"/>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27</a:t>
            </a:fld>
            <a:endParaRPr lang="en-US" dirty="0"/>
          </a:p>
        </p:txBody>
      </p:sp>
      <p:pic>
        <p:nvPicPr>
          <p:cNvPr id="4" name="Picture 3"/>
          <p:cNvPicPr>
            <a:picLocks noChangeAspect="1"/>
          </p:cNvPicPr>
          <p:nvPr/>
        </p:nvPicPr>
        <p:blipFill>
          <a:blip r:embed="rId2"/>
          <a:stretch>
            <a:fillRect/>
          </a:stretch>
        </p:blipFill>
        <p:spPr>
          <a:xfrm>
            <a:off x="4565248" y="1744567"/>
            <a:ext cx="3061500" cy="4360985"/>
          </a:xfrm>
          <a:prstGeom prst="rect">
            <a:avLst/>
          </a:prstGeom>
        </p:spPr>
      </p:pic>
      <p:pic>
        <p:nvPicPr>
          <p:cNvPr id="8" name="Picture 7"/>
          <p:cNvPicPr>
            <a:picLocks noChangeAspect="1"/>
          </p:cNvPicPr>
          <p:nvPr/>
        </p:nvPicPr>
        <p:blipFill>
          <a:blip r:embed="rId3"/>
          <a:stretch>
            <a:fillRect/>
          </a:stretch>
        </p:blipFill>
        <p:spPr>
          <a:xfrm>
            <a:off x="7681440" y="2934217"/>
            <a:ext cx="4365381" cy="2905436"/>
          </a:xfrm>
          <a:prstGeom prst="rect">
            <a:avLst/>
          </a:prstGeom>
        </p:spPr>
      </p:pic>
      <p:pic>
        <p:nvPicPr>
          <p:cNvPr id="9" name="Picture 8"/>
          <p:cNvPicPr>
            <a:picLocks noChangeAspect="1"/>
          </p:cNvPicPr>
          <p:nvPr/>
        </p:nvPicPr>
        <p:blipFill>
          <a:blip r:embed="rId4"/>
          <a:stretch>
            <a:fillRect/>
          </a:stretch>
        </p:blipFill>
        <p:spPr>
          <a:xfrm>
            <a:off x="136389" y="3023605"/>
            <a:ext cx="4374167" cy="2726660"/>
          </a:xfrm>
          <a:prstGeom prst="rect">
            <a:avLst/>
          </a:prstGeom>
        </p:spPr>
      </p:pic>
    </p:spTree>
    <p:extLst>
      <p:ext uri="{BB962C8B-B14F-4D97-AF65-F5344CB8AC3E}">
        <p14:creationId xmlns:p14="http://schemas.microsoft.com/office/powerpoint/2010/main" val="15653553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rot="3726638">
            <a:off x="8807744" y="1662810"/>
            <a:ext cx="982470" cy="1108428"/>
          </a:xfrm>
          <a:prstGeom prst="rect">
            <a:avLst/>
          </a:prstGeom>
        </p:spPr>
      </p:pic>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407988" y="198496"/>
            <a:ext cx="11376025" cy="720000"/>
          </a:xfrm>
        </p:spPr>
        <p:txBody>
          <a:bodyPr anchor="ctr"/>
          <a:lstStyle/>
          <a:p>
            <a:r>
              <a:rPr lang="en-GB" dirty="0"/>
              <a:t>Outcomes after cold tests inspections</a:t>
            </a:r>
            <a:endParaRPr lang="en-US" dirty="0"/>
          </a:p>
        </p:txBody>
      </p:sp>
      <p:sp>
        <p:nvSpPr>
          <p:cNvPr id="3"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423481" y="839446"/>
            <a:ext cx="11380814" cy="4785323"/>
          </a:xfrm>
        </p:spPr>
        <p:txBody>
          <a:bodyPr/>
          <a:lstStyle/>
          <a:p>
            <a:pPr marL="0" lvl="1" indent="0">
              <a:spcBef>
                <a:spcPts val="0"/>
              </a:spcBef>
              <a:spcAft>
                <a:spcPts val="0"/>
              </a:spcAft>
              <a:buNone/>
            </a:pPr>
            <a:r>
              <a:rPr lang="en-US" sz="2400" dirty="0">
                <a:solidFill>
                  <a:schemeClr val="tx1"/>
                </a:solidFill>
              </a:rPr>
              <a:t>Cable on outer layer (Tomography,  courtesy of Dr S. Sgobba and B. Bulat):</a:t>
            </a: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28</a:t>
            </a:fld>
            <a:endParaRPr lang="en-US" dirty="0"/>
          </a:p>
        </p:txBody>
      </p:sp>
      <p:pic>
        <p:nvPicPr>
          <p:cNvPr id="10" name="Picture 9"/>
          <p:cNvPicPr>
            <a:picLocks noChangeAspect="1"/>
          </p:cNvPicPr>
          <p:nvPr/>
        </p:nvPicPr>
        <p:blipFill>
          <a:blip r:embed="rId3"/>
          <a:stretch>
            <a:fillRect/>
          </a:stretch>
        </p:blipFill>
        <p:spPr>
          <a:xfrm>
            <a:off x="3709748" y="2355524"/>
            <a:ext cx="4189678" cy="3933820"/>
          </a:xfrm>
          <a:prstGeom prst="rect">
            <a:avLst/>
          </a:prstGeom>
        </p:spPr>
      </p:pic>
      <p:pic>
        <p:nvPicPr>
          <p:cNvPr id="4" name="Picture 3"/>
          <p:cNvPicPr>
            <a:picLocks noChangeAspect="1"/>
          </p:cNvPicPr>
          <p:nvPr/>
        </p:nvPicPr>
        <p:blipFill>
          <a:blip r:embed="rId4"/>
          <a:stretch>
            <a:fillRect/>
          </a:stretch>
        </p:blipFill>
        <p:spPr>
          <a:xfrm rot="16200000">
            <a:off x="8369103" y="2513308"/>
            <a:ext cx="3552585" cy="3762210"/>
          </a:xfrm>
          <a:prstGeom prst="rect">
            <a:avLst/>
          </a:prstGeom>
          <a:solidFill>
            <a:schemeClr val="accent3"/>
          </a:solidFill>
          <a:ln w="34925">
            <a:solidFill>
              <a:schemeClr val="accent3"/>
            </a:solidFill>
          </a:ln>
        </p:spPr>
      </p:pic>
      <p:sp>
        <p:nvSpPr>
          <p:cNvPr id="9" name="TextBox 8"/>
          <p:cNvSpPr txBox="1"/>
          <p:nvPr/>
        </p:nvSpPr>
        <p:spPr>
          <a:xfrm>
            <a:off x="9804423" y="2038568"/>
            <a:ext cx="2601552" cy="553998"/>
          </a:xfrm>
          <a:prstGeom prst="rect">
            <a:avLst/>
          </a:prstGeom>
          <a:noFill/>
        </p:spPr>
        <p:txBody>
          <a:bodyPr wrap="square" lIns="0" tIns="0" rIns="0" bIns="0" rtlCol="0">
            <a:spAutoFit/>
          </a:bodyPr>
          <a:lstStyle/>
          <a:p>
            <a:pPr algn="l"/>
            <a:r>
              <a:rPr lang="en-US" dirty="0"/>
              <a:t>GE15, Non connection side</a:t>
            </a:r>
            <a:endParaRPr lang="en-GB" dirty="0"/>
          </a:p>
        </p:txBody>
      </p:sp>
      <p:pic>
        <p:nvPicPr>
          <p:cNvPr id="11" name="Picture 10"/>
          <p:cNvPicPr>
            <a:picLocks noChangeAspect="1"/>
          </p:cNvPicPr>
          <p:nvPr/>
        </p:nvPicPr>
        <p:blipFill>
          <a:blip r:embed="rId5"/>
          <a:stretch>
            <a:fillRect/>
          </a:stretch>
        </p:blipFill>
        <p:spPr>
          <a:xfrm rot="5400000">
            <a:off x="176914" y="3040024"/>
            <a:ext cx="3623714" cy="2502457"/>
          </a:xfrm>
          <a:prstGeom prst="rect">
            <a:avLst/>
          </a:prstGeom>
          <a:ln w="28575">
            <a:solidFill>
              <a:schemeClr val="tx1">
                <a:lumMod val="60000"/>
                <a:lumOff val="40000"/>
              </a:schemeClr>
            </a:solidFill>
          </a:ln>
        </p:spPr>
      </p:pic>
      <p:pic>
        <p:nvPicPr>
          <p:cNvPr id="12" name="Picture 11"/>
          <p:cNvPicPr>
            <a:picLocks noChangeAspect="1"/>
          </p:cNvPicPr>
          <p:nvPr/>
        </p:nvPicPr>
        <p:blipFill>
          <a:blip r:embed="rId6"/>
          <a:stretch>
            <a:fillRect/>
          </a:stretch>
        </p:blipFill>
        <p:spPr>
          <a:xfrm rot="5400000">
            <a:off x="551116" y="1596456"/>
            <a:ext cx="616328" cy="1025681"/>
          </a:xfrm>
          <a:prstGeom prst="rect">
            <a:avLst/>
          </a:prstGeom>
        </p:spPr>
      </p:pic>
      <p:sp>
        <p:nvSpPr>
          <p:cNvPr id="13" name="TextBox 12"/>
          <p:cNvSpPr txBox="1"/>
          <p:nvPr/>
        </p:nvSpPr>
        <p:spPr>
          <a:xfrm>
            <a:off x="1379868" y="2078525"/>
            <a:ext cx="2341562" cy="276999"/>
          </a:xfrm>
          <a:prstGeom prst="rect">
            <a:avLst/>
          </a:prstGeom>
          <a:noFill/>
        </p:spPr>
        <p:txBody>
          <a:bodyPr wrap="square" lIns="0" tIns="0" rIns="0" bIns="0" rtlCol="0">
            <a:spAutoFit/>
          </a:bodyPr>
          <a:lstStyle/>
          <a:p>
            <a:pPr algn="l"/>
            <a:r>
              <a:rPr lang="en-US" dirty="0"/>
              <a:t>GE11, Connection side</a:t>
            </a:r>
            <a:endParaRPr lang="en-GB" dirty="0"/>
          </a:p>
        </p:txBody>
      </p:sp>
      <p:sp>
        <p:nvSpPr>
          <p:cNvPr id="14" name="TextBox 13"/>
          <p:cNvSpPr txBox="1"/>
          <p:nvPr/>
        </p:nvSpPr>
        <p:spPr>
          <a:xfrm>
            <a:off x="3532784" y="5501185"/>
            <a:ext cx="106362" cy="161583"/>
          </a:xfrm>
          <a:prstGeom prst="rect">
            <a:avLst/>
          </a:prstGeom>
          <a:noFill/>
        </p:spPr>
        <p:txBody>
          <a:bodyPr wrap="square" lIns="0" tIns="0" rIns="0" bIns="0" rtlCol="0">
            <a:spAutoFit/>
          </a:bodyPr>
          <a:lstStyle/>
          <a:p>
            <a:pPr algn="l"/>
            <a:r>
              <a:rPr lang="en-US" sz="1050" dirty="0">
                <a:solidFill>
                  <a:schemeClr val="accent6"/>
                </a:solidFill>
              </a:rPr>
              <a:t>2</a:t>
            </a:r>
            <a:endParaRPr lang="en-GB" sz="1050" dirty="0">
              <a:solidFill>
                <a:schemeClr val="accent6"/>
              </a:solidFill>
            </a:endParaRPr>
          </a:p>
        </p:txBody>
      </p:sp>
      <p:sp>
        <p:nvSpPr>
          <p:cNvPr id="15" name="TextBox 14"/>
          <p:cNvSpPr txBox="1"/>
          <p:nvPr/>
        </p:nvSpPr>
        <p:spPr>
          <a:xfrm>
            <a:off x="3542459" y="5096387"/>
            <a:ext cx="106362" cy="161583"/>
          </a:xfrm>
          <a:prstGeom prst="rect">
            <a:avLst/>
          </a:prstGeom>
          <a:noFill/>
        </p:spPr>
        <p:txBody>
          <a:bodyPr wrap="square" lIns="0" tIns="0" rIns="0" bIns="0" rtlCol="0">
            <a:spAutoFit/>
          </a:bodyPr>
          <a:lstStyle/>
          <a:p>
            <a:pPr algn="l"/>
            <a:r>
              <a:rPr lang="en-US" sz="1050" dirty="0">
                <a:solidFill>
                  <a:schemeClr val="accent6"/>
                </a:solidFill>
              </a:rPr>
              <a:t>4</a:t>
            </a:r>
            <a:endParaRPr lang="en-GB" sz="1050" dirty="0">
              <a:solidFill>
                <a:schemeClr val="accent6"/>
              </a:solidFill>
            </a:endParaRPr>
          </a:p>
        </p:txBody>
      </p:sp>
      <p:sp>
        <p:nvSpPr>
          <p:cNvPr id="16" name="TextBox 15"/>
          <p:cNvSpPr txBox="1"/>
          <p:nvPr/>
        </p:nvSpPr>
        <p:spPr>
          <a:xfrm>
            <a:off x="3556379" y="4710476"/>
            <a:ext cx="106362" cy="161583"/>
          </a:xfrm>
          <a:prstGeom prst="rect">
            <a:avLst/>
          </a:prstGeom>
          <a:noFill/>
        </p:spPr>
        <p:txBody>
          <a:bodyPr wrap="square" lIns="0" tIns="0" rIns="0" bIns="0" rtlCol="0">
            <a:spAutoFit/>
          </a:bodyPr>
          <a:lstStyle/>
          <a:p>
            <a:pPr algn="l"/>
            <a:r>
              <a:rPr lang="en-US" sz="1050" dirty="0">
                <a:solidFill>
                  <a:schemeClr val="accent6"/>
                </a:solidFill>
              </a:rPr>
              <a:t>6</a:t>
            </a:r>
            <a:endParaRPr lang="en-GB" sz="1050" dirty="0">
              <a:solidFill>
                <a:schemeClr val="accent6"/>
              </a:solidFill>
            </a:endParaRPr>
          </a:p>
        </p:txBody>
      </p:sp>
      <p:sp>
        <p:nvSpPr>
          <p:cNvPr id="17" name="TextBox 16"/>
          <p:cNvSpPr txBox="1"/>
          <p:nvPr/>
        </p:nvSpPr>
        <p:spPr>
          <a:xfrm>
            <a:off x="3545464" y="4253513"/>
            <a:ext cx="106362" cy="161583"/>
          </a:xfrm>
          <a:prstGeom prst="rect">
            <a:avLst/>
          </a:prstGeom>
          <a:noFill/>
        </p:spPr>
        <p:txBody>
          <a:bodyPr wrap="square" lIns="0" tIns="0" rIns="0" bIns="0" rtlCol="0">
            <a:spAutoFit/>
          </a:bodyPr>
          <a:lstStyle/>
          <a:p>
            <a:pPr algn="l"/>
            <a:r>
              <a:rPr lang="en-US" sz="1050" dirty="0">
                <a:solidFill>
                  <a:schemeClr val="accent6"/>
                </a:solidFill>
              </a:rPr>
              <a:t>8</a:t>
            </a:r>
            <a:endParaRPr lang="en-GB" sz="1050" dirty="0">
              <a:solidFill>
                <a:schemeClr val="accent6"/>
              </a:solidFill>
            </a:endParaRPr>
          </a:p>
        </p:txBody>
      </p:sp>
      <p:sp>
        <p:nvSpPr>
          <p:cNvPr id="18" name="TextBox 17"/>
          <p:cNvSpPr txBox="1"/>
          <p:nvPr/>
        </p:nvSpPr>
        <p:spPr>
          <a:xfrm>
            <a:off x="3479893" y="3848715"/>
            <a:ext cx="229855" cy="161583"/>
          </a:xfrm>
          <a:prstGeom prst="rect">
            <a:avLst/>
          </a:prstGeom>
          <a:noFill/>
        </p:spPr>
        <p:txBody>
          <a:bodyPr wrap="square" lIns="0" tIns="0" rIns="0" bIns="0" rtlCol="0">
            <a:spAutoFit/>
          </a:bodyPr>
          <a:lstStyle/>
          <a:p>
            <a:pPr algn="l"/>
            <a:r>
              <a:rPr lang="en-US" sz="1050" dirty="0">
                <a:solidFill>
                  <a:schemeClr val="accent6"/>
                </a:solidFill>
              </a:rPr>
              <a:t>10</a:t>
            </a:r>
            <a:endParaRPr lang="en-GB" sz="1050" dirty="0">
              <a:solidFill>
                <a:schemeClr val="accent6"/>
              </a:solidFill>
            </a:endParaRPr>
          </a:p>
        </p:txBody>
      </p:sp>
      <p:sp>
        <p:nvSpPr>
          <p:cNvPr id="19" name="TextBox 18"/>
          <p:cNvSpPr txBox="1"/>
          <p:nvPr/>
        </p:nvSpPr>
        <p:spPr>
          <a:xfrm>
            <a:off x="3493594" y="3428860"/>
            <a:ext cx="229855" cy="161583"/>
          </a:xfrm>
          <a:prstGeom prst="rect">
            <a:avLst/>
          </a:prstGeom>
          <a:noFill/>
        </p:spPr>
        <p:txBody>
          <a:bodyPr wrap="square" lIns="0" tIns="0" rIns="0" bIns="0" rtlCol="0">
            <a:spAutoFit/>
          </a:bodyPr>
          <a:lstStyle/>
          <a:p>
            <a:pPr algn="l"/>
            <a:r>
              <a:rPr lang="en-US" sz="1050" dirty="0">
                <a:solidFill>
                  <a:schemeClr val="accent6"/>
                </a:solidFill>
              </a:rPr>
              <a:t>12</a:t>
            </a:r>
            <a:endParaRPr lang="en-GB" sz="1050" dirty="0">
              <a:solidFill>
                <a:schemeClr val="accent6"/>
              </a:solidFill>
            </a:endParaRPr>
          </a:p>
        </p:txBody>
      </p:sp>
      <p:sp>
        <p:nvSpPr>
          <p:cNvPr id="20" name="TextBox 19"/>
          <p:cNvSpPr txBox="1"/>
          <p:nvPr/>
        </p:nvSpPr>
        <p:spPr>
          <a:xfrm>
            <a:off x="3493594" y="3030868"/>
            <a:ext cx="229855" cy="161583"/>
          </a:xfrm>
          <a:prstGeom prst="rect">
            <a:avLst/>
          </a:prstGeom>
          <a:noFill/>
        </p:spPr>
        <p:txBody>
          <a:bodyPr wrap="square" lIns="0" tIns="0" rIns="0" bIns="0" rtlCol="0">
            <a:spAutoFit/>
          </a:bodyPr>
          <a:lstStyle/>
          <a:p>
            <a:pPr algn="l"/>
            <a:r>
              <a:rPr lang="en-US" sz="1050" dirty="0">
                <a:solidFill>
                  <a:schemeClr val="accent6"/>
                </a:solidFill>
              </a:rPr>
              <a:t>14</a:t>
            </a:r>
            <a:endParaRPr lang="en-GB" sz="1050" dirty="0">
              <a:solidFill>
                <a:schemeClr val="accent6"/>
              </a:solidFill>
            </a:endParaRPr>
          </a:p>
        </p:txBody>
      </p:sp>
      <p:sp>
        <p:nvSpPr>
          <p:cNvPr id="21" name="TextBox 20"/>
          <p:cNvSpPr txBox="1"/>
          <p:nvPr/>
        </p:nvSpPr>
        <p:spPr>
          <a:xfrm>
            <a:off x="3487542" y="2636313"/>
            <a:ext cx="229855" cy="161583"/>
          </a:xfrm>
          <a:prstGeom prst="rect">
            <a:avLst/>
          </a:prstGeom>
          <a:noFill/>
        </p:spPr>
        <p:txBody>
          <a:bodyPr wrap="square" lIns="0" tIns="0" rIns="0" bIns="0" rtlCol="0">
            <a:spAutoFit/>
          </a:bodyPr>
          <a:lstStyle/>
          <a:p>
            <a:pPr algn="l"/>
            <a:r>
              <a:rPr lang="en-US" sz="1050" dirty="0">
                <a:solidFill>
                  <a:schemeClr val="accent6"/>
                </a:solidFill>
              </a:rPr>
              <a:t>16</a:t>
            </a:r>
            <a:endParaRPr lang="en-GB" sz="1050" dirty="0">
              <a:solidFill>
                <a:schemeClr val="accent6"/>
              </a:solidFill>
            </a:endParaRPr>
          </a:p>
        </p:txBody>
      </p:sp>
    </p:spTree>
    <p:extLst>
      <p:ext uri="{BB962C8B-B14F-4D97-AF65-F5344CB8AC3E}">
        <p14:creationId xmlns:p14="http://schemas.microsoft.com/office/powerpoint/2010/main" val="12469336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407988" y="198496"/>
            <a:ext cx="11376025" cy="720000"/>
          </a:xfrm>
        </p:spPr>
        <p:txBody>
          <a:bodyPr anchor="ctr"/>
          <a:lstStyle/>
          <a:p>
            <a:r>
              <a:rPr lang="en-GB" dirty="0"/>
              <a:t>Outcomes after cold tests inspections</a:t>
            </a:r>
            <a:endParaRPr lang="en-US" dirty="0"/>
          </a:p>
        </p:txBody>
      </p:sp>
      <p:sp>
        <p:nvSpPr>
          <p:cNvPr id="3"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407986" y="839446"/>
            <a:ext cx="11380814" cy="4785323"/>
          </a:xfrm>
        </p:spPr>
        <p:txBody>
          <a:bodyPr/>
          <a:lstStyle/>
          <a:p>
            <a:pPr marL="457200" lvl="1" indent="-457200">
              <a:spcBef>
                <a:spcPts val="0"/>
              </a:spcBef>
              <a:spcAft>
                <a:spcPts val="0"/>
              </a:spcAft>
              <a:buFontTx/>
              <a:buChar char="-"/>
            </a:pPr>
            <a:r>
              <a:rPr lang="en-US" sz="2400" dirty="0">
                <a:solidFill>
                  <a:schemeClr val="tx1"/>
                </a:solidFill>
              </a:rPr>
              <a:t>Pop out during winding, on outer layer</a:t>
            </a:r>
          </a:p>
          <a:p>
            <a:pPr marL="1105350" lvl="3" indent="-457200">
              <a:spcBef>
                <a:spcPts val="0"/>
              </a:spcBef>
              <a:spcAft>
                <a:spcPts val="0"/>
              </a:spcAft>
              <a:buFontTx/>
              <a:buChar char="-"/>
            </a:pPr>
            <a:endParaRPr lang="en-US" sz="3000" dirty="0">
              <a:solidFill>
                <a:schemeClr val="tx1"/>
              </a:solidFill>
            </a:endParaRPr>
          </a:p>
          <a:p>
            <a:pPr marL="457200" lvl="1" indent="-457200">
              <a:spcBef>
                <a:spcPts val="0"/>
              </a:spcBef>
              <a:spcAft>
                <a:spcPts val="0"/>
              </a:spcAft>
              <a:buFontTx/>
              <a:buChar char="-"/>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10" name="Picture 9"/>
          <p:cNvPicPr>
            <a:picLocks noChangeAspect="1"/>
          </p:cNvPicPr>
          <p:nvPr/>
        </p:nvPicPr>
        <p:blipFill>
          <a:blip r:embed="rId2"/>
          <a:stretch>
            <a:fillRect/>
          </a:stretch>
        </p:blipFill>
        <p:spPr>
          <a:xfrm>
            <a:off x="4329070" y="2201370"/>
            <a:ext cx="3743325" cy="3514725"/>
          </a:xfrm>
          <a:prstGeom prst="rect">
            <a:avLst/>
          </a:prstGeom>
        </p:spPr>
      </p:pic>
      <p:pic>
        <p:nvPicPr>
          <p:cNvPr id="11" name="Picture 10"/>
          <p:cNvPicPr>
            <a:picLocks noChangeAspect="1"/>
          </p:cNvPicPr>
          <p:nvPr/>
        </p:nvPicPr>
        <p:blipFill>
          <a:blip r:embed="rId3"/>
          <a:stretch>
            <a:fillRect/>
          </a:stretch>
        </p:blipFill>
        <p:spPr>
          <a:xfrm>
            <a:off x="8329448" y="2268967"/>
            <a:ext cx="3554413" cy="2625829"/>
          </a:xfrm>
          <a:prstGeom prst="rect">
            <a:avLst/>
          </a:prstGeom>
        </p:spPr>
      </p:pic>
      <p:pic>
        <p:nvPicPr>
          <p:cNvPr id="12" name="Picture 11"/>
          <p:cNvPicPr>
            <a:picLocks noChangeAspect="1"/>
          </p:cNvPicPr>
          <p:nvPr/>
        </p:nvPicPr>
        <p:blipFill>
          <a:blip r:embed="rId4"/>
          <a:stretch>
            <a:fillRect/>
          </a:stretch>
        </p:blipFill>
        <p:spPr>
          <a:xfrm>
            <a:off x="191249" y="2268967"/>
            <a:ext cx="3627193" cy="2618782"/>
          </a:xfrm>
          <a:prstGeom prst="rect">
            <a:avLst/>
          </a:prstGeom>
        </p:spPr>
      </p:pic>
      <p:sp>
        <p:nvSpPr>
          <p:cNvPr id="4" name="TextBox 3"/>
          <p:cNvSpPr txBox="1"/>
          <p:nvPr/>
        </p:nvSpPr>
        <p:spPr>
          <a:xfrm>
            <a:off x="4240256" y="5054600"/>
            <a:ext cx="106362" cy="161583"/>
          </a:xfrm>
          <a:prstGeom prst="rect">
            <a:avLst/>
          </a:prstGeom>
          <a:noFill/>
        </p:spPr>
        <p:txBody>
          <a:bodyPr wrap="square" lIns="0" tIns="0" rIns="0" bIns="0" rtlCol="0">
            <a:spAutoFit/>
          </a:bodyPr>
          <a:lstStyle/>
          <a:p>
            <a:pPr algn="l"/>
            <a:r>
              <a:rPr lang="en-US" sz="1050" dirty="0">
                <a:solidFill>
                  <a:schemeClr val="accent6"/>
                </a:solidFill>
              </a:rPr>
              <a:t>2</a:t>
            </a:r>
            <a:endParaRPr lang="en-GB" sz="1050" dirty="0">
              <a:solidFill>
                <a:schemeClr val="accent6"/>
              </a:solidFill>
            </a:endParaRPr>
          </a:p>
        </p:txBody>
      </p:sp>
      <p:sp>
        <p:nvSpPr>
          <p:cNvPr id="13" name="TextBox 12"/>
          <p:cNvSpPr txBox="1"/>
          <p:nvPr/>
        </p:nvSpPr>
        <p:spPr>
          <a:xfrm>
            <a:off x="4243831" y="4675270"/>
            <a:ext cx="106362" cy="161583"/>
          </a:xfrm>
          <a:prstGeom prst="rect">
            <a:avLst/>
          </a:prstGeom>
          <a:noFill/>
        </p:spPr>
        <p:txBody>
          <a:bodyPr wrap="square" lIns="0" tIns="0" rIns="0" bIns="0" rtlCol="0">
            <a:spAutoFit/>
          </a:bodyPr>
          <a:lstStyle/>
          <a:p>
            <a:pPr algn="l"/>
            <a:r>
              <a:rPr lang="en-US" sz="1050" dirty="0">
                <a:solidFill>
                  <a:schemeClr val="accent6"/>
                </a:solidFill>
              </a:rPr>
              <a:t>4</a:t>
            </a:r>
            <a:endParaRPr lang="en-GB" sz="1050" dirty="0">
              <a:solidFill>
                <a:schemeClr val="accent6"/>
              </a:solidFill>
            </a:endParaRPr>
          </a:p>
        </p:txBody>
      </p:sp>
      <p:sp>
        <p:nvSpPr>
          <p:cNvPr id="14" name="TextBox 13"/>
          <p:cNvSpPr txBox="1"/>
          <p:nvPr/>
        </p:nvSpPr>
        <p:spPr>
          <a:xfrm>
            <a:off x="4240256" y="4324022"/>
            <a:ext cx="106362" cy="161583"/>
          </a:xfrm>
          <a:prstGeom prst="rect">
            <a:avLst/>
          </a:prstGeom>
          <a:noFill/>
        </p:spPr>
        <p:txBody>
          <a:bodyPr wrap="square" lIns="0" tIns="0" rIns="0" bIns="0" rtlCol="0">
            <a:spAutoFit/>
          </a:bodyPr>
          <a:lstStyle/>
          <a:p>
            <a:pPr algn="l"/>
            <a:r>
              <a:rPr lang="en-US" sz="1050" dirty="0">
                <a:solidFill>
                  <a:schemeClr val="accent6"/>
                </a:solidFill>
              </a:rPr>
              <a:t>6</a:t>
            </a:r>
            <a:endParaRPr lang="en-GB" sz="1050" dirty="0">
              <a:solidFill>
                <a:schemeClr val="accent6"/>
              </a:solidFill>
            </a:endParaRPr>
          </a:p>
        </p:txBody>
      </p:sp>
      <p:sp>
        <p:nvSpPr>
          <p:cNvPr id="15" name="TextBox 14"/>
          <p:cNvSpPr txBox="1"/>
          <p:nvPr/>
        </p:nvSpPr>
        <p:spPr>
          <a:xfrm>
            <a:off x="4240496" y="3958733"/>
            <a:ext cx="106362" cy="161583"/>
          </a:xfrm>
          <a:prstGeom prst="rect">
            <a:avLst/>
          </a:prstGeom>
          <a:noFill/>
        </p:spPr>
        <p:txBody>
          <a:bodyPr wrap="square" lIns="0" tIns="0" rIns="0" bIns="0" rtlCol="0">
            <a:spAutoFit/>
          </a:bodyPr>
          <a:lstStyle/>
          <a:p>
            <a:pPr algn="l"/>
            <a:r>
              <a:rPr lang="en-US" sz="1050" dirty="0">
                <a:solidFill>
                  <a:schemeClr val="accent6"/>
                </a:solidFill>
              </a:rPr>
              <a:t>8</a:t>
            </a:r>
            <a:endParaRPr lang="en-GB" sz="1050" dirty="0">
              <a:solidFill>
                <a:schemeClr val="accent6"/>
              </a:solidFill>
            </a:endParaRPr>
          </a:p>
        </p:txBody>
      </p:sp>
      <p:sp>
        <p:nvSpPr>
          <p:cNvPr id="16" name="TextBox 15"/>
          <p:cNvSpPr txBox="1"/>
          <p:nvPr/>
        </p:nvSpPr>
        <p:spPr>
          <a:xfrm>
            <a:off x="4178509" y="3578358"/>
            <a:ext cx="229855" cy="161583"/>
          </a:xfrm>
          <a:prstGeom prst="rect">
            <a:avLst/>
          </a:prstGeom>
          <a:noFill/>
        </p:spPr>
        <p:txBody>
          <a:bodyPr wrap="square" lIns="0" tIns="0" rIns="0" bIns="0" rtlCol="0">
            <a:spAutoFit/>
          </a:bodyPr>
          <a:lstStyle/>
          <a:p>
            <a:pPr algn="l"/>
            <a:r>
              <a:rPr lang="en-US" sz="1050" dirty="0">
                <a:solidFill>
                  <a:schemeClr val="accent6"/>
                </a:solidFill>
              </a:rPr>
              <a:t>10</a:t>
            </a:r>
            <a:endParaRPr lang="en-GB" sz="1050" dirty="0">
              <a:solidFill>
                <a:schemeClr val="accent6"/>
              </a:solidFill>
            </a:endParaRPr>
          </a:p>
        </p:txBody>
      </p:sp>
      <p:sp>
        <p:nvSpPr>
          <p:cNvPr id="17" name="TextBox 16"/>
          <p:cNvSpPr txBox="1"/>
          <p:nvPr/>
        </p:nvSpPr>
        <p:spPr>
          <a:xfrm>
            <a:off x="4144334" y="3213531"/>
            <a:ext cx="229855" cy="161583"/>
          </a:xfrm>
          <a:prstGeom prst="rect">
            <a:avLst/>
          </a:prstGeom>
          <a:noFill/>
        </p:spPr>
        <p:txBody>
          <a:bodyPr wrap="square" lIns="0" tIns="0" rIns="0" bIns="0" rtlCol="0">
            <a:spAutoFit/>
          </a:bodyPr>
          <a:lstStyle/>
          <a:p>
            <a:pPr algn="l"/>
            <a:r>
              <a:rPr lang="en-US" sz="1050" dirty="0">
                <a:solidFill>
                  <a:schemeClr val="accent6"/>
                </a:solidFill>
              </a:rPr>
              <a:t>12</a:t>
            </a:r>
            <a:endParaRPr lang="en-GB" sz="1050" dirty="0">
              <a:solidFill>
                <a:schemeClr val="accent6"/>
              </a:solidFill>
            </a:endParaRPr>
          </a:p>
        </p:txBody>
      </p:sp>
      <p:sp>
        <p:nvSpPr>
          <p:cNvPr id="18" name="TextBox 17"/>
          <p:cNvSpPr txBox="1"/>
          <p:nvPr/>
        </p:nvSpPr>
        <p:spPr>
          <a:xfrm>
            <a:off x="4144333" y="2829652"/>
            <a:ext cx="229855" cy="161583"/>
          </a:xfrm>
          <a:prstGeom prst="rect">
            <a:avLst/>
          </a:prstGeom>
          <a:noFill/>
        </p:spPr>
        <p:txBody>
          <a:bodyPr wrap="square" lIns="0" tIns="0" rIns="0" bIns="0" rtlCol="0">
            <a:spAutoFit/>
          </a:bodyPr>
          <a:lstStyle/>
          <a:p>
            <a:pPr algn="l"/>
            <a:r>
              <a:rPr lang="en-US" sz="1050" dirty="0">
                <a:solidFill>
                  <a:schemeClr val="accent6"/>
                </a:solidFill>
              </a:rPr>
              <a:t>14</a:t>
            </a:r>
            <a:endParaRPr lang="en-GB" sz="1050" dirty="0">
              <a:solidFill>
                <a:schemeClr val="accent6"/>
              </a:solidFill>
            </a:endParaRPr>
          </a:p>
        </p:txBody>
      </p:sp>
      <p:sp>
        <p:nvSpPr>
          <p:cNvPr id="19" name="TextBox 18"/>
          <p:cNvSpPr txBox="1"/>
          <p:nvPr/>
        </p:nvSpPr>
        <p:spPr>
          <a:xfrm>
            <a:off x="4162530" y="2463858"/>
            <a:ext cx="229855" cy="161583"/>
          </a:xfrm>
          <a:prstGeom prst="rect">
            <a:avLst/>
          </a:prstGeom>
          <a:noFill/>
        </p:spPr>
        <p:txBody>
          <a:bodyPr wrap="square" lIns="0" tIns="0" rIns="0" bIns="0" rtlCol="0">
            <a:spAutoFit/>
          </a:bodyPr>
          <a:lstStyle/>
          <a:p>
            <a:pPr algn="l"/>
            <a:r>
              <a:rPr lang="en-US" sz="1050" dirty="0">
                <a:solidFill>
                  <a:schemeClr val="accent6"/>
                </a:solidFill>
              </a:rPr>
              <a:t>16</a:t>
            </a:r>
            <a:endParaRPr lang="en-GB" sz="1050" dirty="0">
              <a:solidFill>
                <a:schemeClr val="accent6"/>
              </a:solidFill>
            </a:endParaRPr>
          </a:p>
        </p:txBody>
      </p:sp>
    </p:spTree>
    <p:extLst>
      <p:ext uri="{BB962C8B-B14F-4D97-AF65-F5344CB8AC3E}">
        <p14:creationId xmlns:p14="http://schemas.microsoft.com/office/powerpoint/2010/main" val="1831804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CE8BB1D6-176A-F44E-84A6-300BED1442CA}"/>
              </a:ext>
            </a:extLst>
          </p:cNvPr>
          <p:cNvSpPr>
            <a:spLocks noGrp="1"/>
          </p:cNvSpPr>
          <p:nvPr>
            <p:ph idx="1"/>
          </p:nvPr>
        </p:nvSpPr>
        <p:spPr>
          <a:xfrm>
            <a:off x="408013" y="1049762"/>
            <a:ext cx="11376000" cy="4986000"/>
          </a:xfrm>
        </p:spPr>
        <p:txBody>
          <a:bodyPr/>
          <a:lstStyle/>
          <a:p>
            <a:pPr marL="457200" lvl="1" indent="-457200">
              <a:spcBef>
                <a:spcPts val="0"/>
              </a:spcBef>
              <a:buFont typeface="+mj-lt"/>
              <a:buAutoNum type="arabicPeriod"/>
            </a:pPr>
            <a:r>
              <a:rPr lang="en-US" sz="2800" b="1" dirty="0"/>
              <a:t>Introduction</a:t>
            </a:r>
            <a:endParaRPr lang="en-US" sz="2400" dirty="0">
              <a:solidFill>
                <a:schemeClr val="tx1"/>
              </a:solidFill>
            </a:endParaRPr>
          </a:p>
          <a:p>
            <a:pPr marL="457200" lvl="1" indent="-457200">
              <a:spcBef>
                <a:spcPts val="0"/>
              </a:spcBef>
              <a:buFont typeface="+mj-lt"/>
              <a:buAutoNum type="arabicPeriod"/>
            </a:pPr>
            <a:r>
              <a:rPr lang="en-US" sz="2800" b="1" dirty="0"/>
              <a:t>Deliverable 1 – WINDING</a:t>
            </a:r>
          </a:p>
          <a:p>
            <a:pPr lvl="2">
              <a:spcBef>
                <a:spcPts val="0"/>
              </a:spcBef>
              <a:buClr>
                <a:srgbClr val="FFC000"/>
              </a:buClr>
              <a:buFont typeface="Wingdings" pitchFamily="2" charset="2"/>
              <a:buChar char="§"/>
            </a:pPr>
            <a:r>
              <a:rPr lang="en-US" sz="2400" dirty="0">
                <a:solidFill>
                  <a:schemeClr val="tx1"/>
                </a:solidFill>
              </a:rPr>
              <a:t>Applicable documentation and evolutions</a:t>
            </a:r>
          </a:p>
          <a:p>
            <a:pPr lvl="2">
              <a:spcBef>
                <a:spcPts val="0"/>
              </a:spcBef>
              <a:buClr>
                <a:srgbClr val="FFC000"/>
              </a:buClr>
              <a:buFont typeface="Wingdings" pitchFamily="2" charset="2"/>
              <a:buChar char="§"/>
            </a:pPr>
            <a:r>
              <a:rPr lang="en-US" sz="2400" dirty="0">
                <a:solidFill>
                  <a:schemeClr val="tx1"/>
                </a:solidFill>
              </a:rPr>
              <a:t>Components and tooling</a:t>
            </a:r>
          </a:p>
          <a:p>
            <a:pPr lvl="2">
              <a:spcBef>
                <a:spcPts val="0"/>
              </a:spcBef>
              <a:buClr>
                <a:srgbClr val="FFC000"/>
              </a:buClr>
              <a:buFont typeface="Wingdings" pitchFamily="2" charset="2"/>
              <a:buChar char="§"/>
            </a:pPr>
            <a:r>
              <a:rPr lang="en-US" sz="2400" dirty="0">
                <a:solidFill>
                  <a:schemeClr val="tx1"/>
                </a:solidFill>
              </a:rPr>
              <a:t>Differences in the 11T and MQXF production strategy</a:t>
            </a:r>
          </a:p>
          <a:p>
            <a:pPr lvl="2">
              <a:spcBef>
                <a:spcPts val="0"/>
              </a:spcBef>
              <a:buClr>
                <a:srgbClr val="FFC000"/>
              </a:buClr>
              <a:buFont typeface="Wingdings" pitchFamily="2" charset="2"/>
              <a:buChar char="§"/>
            </a:pPr>
            <a:r>
              <a:rPr lang="en-US" sz="2400" dirty="0">
                <a:solidFill>
                  <a:schemeClr val="tx1"/>
                </a:solidFill>
              </a:rPr>
              <a:t>Non conformities during production</a:t>
            </a:r>
          </a:p>
          <a:p>
            <a:pPr lvl="2">
              <a:spcBef>
                <a:spcPts val="0"/>
              </a:spcBef>
              <a:buClr>
                <a:srgbClr val="FFC000"/>
              </a:buClr>
              <a:buFont typeface="Wingdings" pitchFamily="2" charset="2"/>
              <a:buChar char="§"/>
            </a:pPr>
            <a:r>
              <a:rPr lang="en-US" sz="2400" dirty="0">
                <a:solidFill>
                  <a:schemeClr val="tx1"/>
                </a:solidFill>
              </a:rPr>
              <a:t>Adopted mitigations following major NCR</a:t>
            </a:r>
          </a:p>
          <a:p>
            <a:pPr lvl="2">
              <a:spcBef>
                <a:spcPts val="0"/>
              </a:spcBef>
              <a:buClr>
                <a:srgbClr val="FFC000"/>
              </a:buClr>
              <a:buFont typeface="Wingdings" pitchFamily="2" charset="2"/>
              <a:buChar char="§"/>
            </a:pPr>
            <a:r>
              <a:rPr lang="en-US" sz="2400" dirty="0">
                <a:solidFill>
                  <a:schemeClr val="tx1"/>
                </a:solidFill>
              </a:rPr>
              <a:t>Future proposed improvements </a:t>
            </a:r>
            <a:endParaRPr lang="en-US" sz="2800" b="1" dirty="0"/>
          </a:p>
          <a:p>
            <a:pPr marL="457200" lvl="1" indent="-457200">
              <a:spcBef>
                <a:spcPts val="0"/>
              </a:spcBef>
              <a:buFont typeface="+mj-lt"/>
              <a:buAutoNum type="arabicPeriod"/>
            </a:pPr>
            <a:r>
              <a:rPr lang="en-US" sz="2800" b="1" dirty="0"/>
              <a:t>Outcome of session 1</a:t>
            </a:r>
          </a:p>
          <a:p>
            <a:pPr marL="457200" lvl="1" indent="-457200">
              <a:spcBef>
                <a:spcPts val="0"/>
              </a:spcBef>
              <a:buFont typeface="+mj-lt"/>
              <a:buAutoNum type="arabicPeriod"/>
            </a:pPr>
            <a:r>
              <a:rPr lang="en-US" sz="2800" b="1" dirty="0"/>
              <a:t>Deliverable 2 – CURING</a:t>
            </a:r>
          </a:p>
          <a:p>
            <a:pPr lvl="2">
              <a:spcBef>
                <a:spcPts val="0"/>
              </a:spcBef>
              <a:buClr>
                <a:srgbClr val="FFC000"/>
              </a:buClr>
              <a:buFont typeface="Wingdings" pitchFamily="2" charset="2"/>
              <a:buChar char="§"/>
            </a:pPr>
            <a:r>
              <a:rPr lang="en-US" sz="2400" dirty="0">
                <a:solidFill>
                  <a:schemeClr val="tx1"/>
                </a:solidFill>
              </a:rPr>
              <a:t>Idem</a:t>
            </a:r>
            <a:endParaRPr lang="en-US" sz="2800" b="1" dirty="0"/>
          </a:p>
          <a:p>
            <a:pPr marL="457200" lvl="1" indent="-457200">
              <a:spcBef>
                <a:spcPts val="0"/>
              </a:spcBef>
              <a:buFont typeface="+mj-lt"/>
              <a:buAutoNum type="arabicPeriod"/>
            </a:pPr>
            <a:r>
              <a:rPr lang="en-US" sz="2800" b="1" dirty="0" err="1"/>
              <a:t>Oucome</a:t>
            </a:r>
            <a:r>
              <a:rPr lang="en-US" sz="2800" b="1" dirty="0"/>
              <a:t> of session 2</a:t>
            </a:r>
            <a:endParaRPr lang="en-US" sz="2400" dirty="0">
              <a:solidFill>
                <a:schemeClr val="tx1"/>
              </a:solidFill>
            </a:endParaRPr>
          </a:p>
          <a:p>
            <a:pPr marL="666900" lvl="1" indent="-342900">
              <a:buFont typeface="Arial" panose="020B0604020202020204" pitchFamily="34" charset="0"/>
              <a:buChar char="•"/>
            </a:pPr>
            <a:endParaRPr lang="en-US" dirty="0"/>
          </a:p>
        </p:txBody>
      </p:sp>
      <p:sp>
        <p:nvSpPr>
          <p:cNvPr id="8" name="Title 7">
            <a:extLst>
              <a:ext uri="{FF2B5EF4-FFF2-40B4-BE49-F238E27FC236}">
                <a16:creationId xmlns:a16="http://schemas.microsoft.com/office/drawing/2014/main" id="{10FDF409-AE75-6049-90C7-8ADF5847DB46}"/>
              </a:ext>
            </a:extLst>
          </p:cNvPr>
          <p:cNvSpPr>
            <a:spLocks noGrp="1"/>
          </p:cNvSpPr>
          <p:nvPr>
            <p:ph type="title"/>
          </p:nvPr>
        </p:nvSpPr>
        <p:spPr/>
        <p:txBody>
          <a:bodyPr/>
          <a:lstStyle/>
          <a:p>
            <a:r>
              <a:rPr lang="en-US" dirty="0"/>
              <a:t>Outline</a:t>
            </a:r>
          </a:p>
        </p:txBody>
      </p:sp>
      <p:sp>
        <p:nvSpPr>
          <p:cNvPr id="5" name="Date Placeholder 4">
            <a:extLst>
              <a:ext uri="{FF2B5EF4-FFF2-40B4-BE49-F238E27FC236}">
                <a16:creationId xmlns:a16="http://schemas.microsoft.com/office/drawing/2014/main" id="{8BA21C7C-C022-5B4F-AB22-70DEC9B4B4CE}"/>
              </a:ext>
            </a:extLst>
          </p:cNvPr>
          <p:cNvSpPr>
            <a:spLocks noGrp="1"/>
          </p:cNvSpPr>
          <p:nvPr>
            <p:ph type="dt" sz="half" idx="10"/>
          </p:nvPr>
        </p:nvSpPr>
        <p:spPr/>
        <p:txBody>
          <a:bodyPr/>
          <a:lstStyle/>
          <a:p>
            <a:r>
              <a:rPr lang="en-US"/>
              <a:t>2021.05.12</a:t>
            </a:r>
            <a:endParaRPr lang="en-US" dirty="0"/>
          </a:p>
        </p:txBody>
      </p:sp>
      <p:sp>
        <p:nvSpPr>
          <p:cNvPr id="6" name="Footer Placeholder 5">
            <a:extLst>
              <a:ext uri="{FF2B5EF4-FFF2-40B4-BE49-F238E27FC236}">
                <a16:creationId xmlns:a16="http://schemas.microsoft.com/office/drawing/2014/main" id="{AC6B0D60-18AF-3A4A-B396-2AA3526F8BC4}"/>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783CDC08-C5D8-3B44-84B3-D5D8EB94BE03}"/>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25947394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407988" y="198496"/>
            <a:ext cx="11376025" cy="720000"/>
          </a:xfrm>
        </p:spPr>
        <p:txBody>
          <a:bodyPr anchor="ctr"/>
          <a:lstStyle/>
          <a:p>
            <a:r>
              <a:rPr lang="en-GB" dirty="0"/>
              <a:t>Outcomes after cold tests inspections</a:t>
            </a:r>
            <a:endParaRPr lang="en-US" dirty="0"/>
          </a:p>
        </p:txBody>
      </p:sp>
      <p:sp>
        <p:nvSpPr>
          <p:cNvPr id="3"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403199" y="1024798"/>
            <a:ext cx="11380814" cy="4785323"/>
          </a:xfrm>
        </p:spPr>
        <p:txBody>
          <a:bodyPr/>
          <a:lstStyle/>
          <a:p>
            <a:pPr marL="0" lvl="1" indent="0">
              <a:spcBef>
                <a:spcPts val="0"/>
              </a:spcBef>
              <a:spcAft>
                <a:spcPts val="0"/>
              </a:spcAft>
              <a:buNone/>
            </a:pPr>
            <a:r>
              <a:rPr lang="en-US" sz="2400" dirty="0">
                <a:solidFill>
                  <a:schemeClr val="tx1"/>
                </a:solidFill>
              </a:rPr>
              <a:t>Cable position on short coil 122 (Tomography,  courtesy of Dr S. Sgobba and B. Bulat).</a:t>
            </a:r>
          </a:p>
          <a:p>
            <a:pPr marL="1105350" lvl="3" indent="-457200">
              <a:spcBef>
                <a:spcPts val="0"/>
              </a:spcBef>
              <a:spcAft>
                <a:spcPts val="0"/>
              </a:spcAft>
              <a:buFontTx/>
              <a:buChar char="-"/>
            </a:pPr>
            <a:endParaRPr lang="en-US" sz="3000" dirty="0">
              <a:solidFill>
                <a:schemeClr val="tx1"/>
              </a:solidFill>
            </a:endParaRPr>
          </a:p>
          <a:p>
            <a:pPr marL="457200" lvl="1" indent="-457200">
              <a:spcBef>
                <a:spcPts val="0"/>
              </a:spcBef>
              <a:spcAft>
                <a:spcPts val="0"/>
              </a:spcAft>
              <a:buFontTx/>
              <a:buChar char="-"/>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30</a:t>
            </a:fld>
            <a:endParaRPr lang="en-US" dirty="0"/>
          </a:p>
        </p:txBody>
      </p:sp>
      <p:pic>
        <p:nvPicPr>
          <p:cNvPr id="4" name="Picture 3"/>
          <p:cNvPicPr>
            <a:picLocks noChangeAspect="1"/>
          </p:cNvPicPr>
          <p:nvPr/>
        </p:nvPicPr>
        <p:blipFill>
          <a:blip r:embed="rId2"/>
          <a:stretch>
            <a:fillRect/>
          </a:stretch>
        </p:blipFill>
        <p:spPr>
          <a:xfrm>
            <a:off x="328451" y="2026766"/>
            <a:ext cx="5361728" cy="3700934"/>
          </a:xfrm>
          <a:prstGeom prst="rect">
            <a:avLst/>
          </a:prstGeom>
        </p:spPr>
      </p:pic>
      <p:pic>
        <p:nvPicPr>
          <p:cNvPr id="8" name="Picture 7"/>
          <p:cNvPicPr>
            <a:picLocks noChangeAspect="1"/>
          </p:cNvPicPr>
          <p:nvPr/>
        </p:nvPicPr>
        <p:blipFill>
          <a:blip r:embed="rId3"/>
          <a:stretch>
            <a:fillRect/>
          </a:stretch>
        </p:blipFill>
        <p:spPr>
          <a:xfrm>
            <a:off x="6193594" y="2036956"/>
            <a:ext cx="5424772" cy="3680553"/>
          </a:xfrm>
          <a:prstGeom prst="rect">
            <a:avLst/>
          </a:prstGeom>
        </p:spPr>
      </p:pic>
    </p:spTree>
    <p:extLst>
      <p:ext uri="{BB962C8B-B14F-4D97-AF65-F5344CB8AC3E}">
        <p14:creationId xmlns:p14="http://schemas.microsoft.com/office/powerpoint/2010/main" val="26506860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407988" y="38582"/>
            <a:ext cx="11376025" cy="720000"/>
          </a:xfrm>
        </p:spPr>
        <p:txBody>
          <a:bodyPr anchor="ctr"/>
          <a:lstStyle/>
          <a:p>
            <a:r>
              <a:rPr lang="en-GB" dirty="0"/>
              <a:t>Outcomes after cold tests inspections</a:t>
            </a:r>
            <a:endParaRPr lang="en-US" dirty="0"/>
          </a:p>
        </p:txBody>
      </p:sp>
      <p:sp>
        <p:nvSpPr>
          <p:cNvPr id="3"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407988" y="834883"/>
            <a:ext cx="11380814" cy="4785323"/>
          </a:xfrm>
        </p:spPr>
        <p:txBody>
          <a:bodyPr/>
          <a:lstStyle/>
          <a:p>
            <a:pPr marL="0" lvl="1" indent="0">
              <a:spcBef>
                <a:spcPts val="0"/>
              </a:spcBef>
              <a:spcAft>
                <a:spcPts val="0"/>
              </a:spcAft>
              <a:buNone/>
            </a:pPr>
            <a:r>
              <a:rPr lang="en-US" sz="2400" dirty="0">
                <a:solidFill>
                  <a:schemeClr val="tx1"/>
                </a:solidFill>
              </a:rPr>
              <a:t>On inner layer, empty spaces on non connection side (GE15).</a:t>
            </a:r>
          </a:p>
          <a:p>
            <a:pPr marL="0" lvl="1" indent="0">
              <a:spcBef>
                <a:spcPts val="0"/>
              </a:spcBef>
              <a:spcAft>
                <a:spcPts val="0"/>
              </a:spcAft>
              <a:buNone/>
            </a:pPr>
            <a:r>
              <a:rPr lang="en-US" sz="2400" dirty="0">
                <a:solidFill>
                  <a:schemeClr val="tx1"/>
                </a:solidFill>
              </a:rPr>
              <a:t>The gaps are filled with fiberglass before impregnation. </a:t>
            </a: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31</a:t>
            </a:fld>
            <a:endParaRPr lang="en-US" dirty="0"/>
          </a:p>
        </p:txBody>
      </p:sp>
      <p:pic>
        <p:nvPicPr>
          <p:cNvPr id="4" name="Picture 3"/>
          <p:cNvPicPr>
            <a:picLocks noChangeAspect="1"/>
          </p:cNvPicPr>
          <p:nvPr/>
        </p:nvPicPr>
        <p:blipFill rotWithShape="1">
          <a:blip r:embed="rId2"/>
          <a:srcRect t="29088" r="24348"/>
          <a:stretch/>
        </p:blipFill>
        <p:spPr>
          <a:xfrm rot="10800000">
            <a:off x="63498" y="1860864"/>
            <a:ext cx="4086521" cy="2577785"/>
          </a:xfrm>
          <a:prstGeom prst="rect">
            <a:avLst/>
          </a:prstGeom>
        </p:spPr>
      </p:pic>
      <p:pic>
        <p:nvPicPr>
          <p:cNvPr id="10" name="Picture 9"/>
          <p:cNvPicPr>
            <a:picLocks noChangeAspect="1"/>
          </p:cNvPicPr>
          <p:nvPr/>
        </p:nvPicPr>
        <p:blipFill>
          <a:blip r:embed="rId3"/>
          <a:stretch>
            <a:fillRect/>
          </a:stretch>
        </p:blipFill>
        <p:spPr>
          <a:xfrm>
            <a:off x="4259262" y="2498754"/>
            <a:ext cx="4128428" cy="2916412"/>
          </a:xfrm>
          <a:prstGeom prst="rect">
            <a:avLst/>
          </a:prstGeom>
        </p:spPr>
      </p:pic>
      <p:pic>
        <p:nvPicPr>
          <p:cNvPr id="11" name="Picture 10"/>
          <p:cNvPicPr>
            <a:picLocks noChangeAspect="1"/>
          </p:cNvPicPr>
          <p:nvPr/>
        </p:nvPicPr>
        <p:blipFill>
          <a:blip r:embed="rId4"/>
          <a:stretch>
            <a:fillRect/>
          </a:stretch>
        </p:blipFill>
        <p:spPr>
          <a:xfrm>
            <a:off x="8573178" y="1787408"/>
            <a:ext cx="3447374" cy="3865562"/>
          </a:xfrm>
          <a:prstGeom prst="rect">
            <a:avLst/>
          </a:prstGeom>
        </p:spPr>
      </p:pic>
      <p:sp>
        <p:nvSpPr>
          <p:cNvPr id="12" name="TextBox 11"/>
          <p:cNvSpPr txBox="1"/>
          <p:nvPr/>
        </p:nvSpPr>
        <p:spPr>
          <a:xfrm>
            <a:off x="302350" y="5685650"/>
            <a:ext cx="9146450" cy="369332"/>
          </a:xfrm>
          <a:prstGeom prst="rect">
            <a:avLst/>
          </a:prstGeom>
          <a:noFill/>
        </p:spPr>
        <p:txBody>
          <a:bodyPr wrap="square" lIns="0" tIns="0" rIns="0" bIns="0" rtlCol="0">
            <a:spAutoFit/>
          </a:bodyPr>
          <a:lstStyle/>
          <a:p>
            <a:pPr algn="l"/>
            <a:r>
              <a:rPr lang="en-US" sz="2400" dirty="0"/>
              <a:t>Does the fiberglass fill entirely the void (in depth)?</a:t>
            </a:r>
            <a:endParaRPr lang="en-GB" sz="2400" dirty="0"/>
          </a:p>
        </p:txBody>
      </p:sp>
    </p:spTree>
    <p:extLst>
      <p:ext uri="{BB962C8B-B14F-4D97-AF65-F5344CB8AC3E}">
        <p14:creationId xmlns:p14="http://schemas.microsoft.com/office/powerpoint/2010/main" val="28875588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407988" y="198496"/>
            <a:ext cx="11376025" cy="720000"/>
          </a:xfrm>
        </p:spPr>
        <p:txBody>
          <a:bodyPr anchor="ctr"/>
          <a:lstStyle/>
          <a:p>
            <a:r>
              <a:rPr lang="en-GB" dirty="0"/>
              <a:t>Outcomes after cold tests inspections</a:t>
            </a:r>
            <a:endParaRPr lang="en-US" dirty="0"/>
          </a:p>
        </p:txBody>
      </p:sp>
      <p:sp>
        <p:nvSpPr>
          <p:cNvPr id="3"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407988" y="834883"/>
            <a:ext cx="11380814" cy="4785323"/>
          </a:xfrm>
        </p:spPr>
        <p:txBody>
          <a:bodyPr/>
          <a:lstStyle/>
          <a:p>
            <a:pPr marL="0" lvl="1" indent="0">
              <a:spcBef>
                <a:spcPts val="0"/>
              </a:spcBef>
              <a:spcAft>
                <a:spcPts val="0"/>
              </a:spcAft>
              <a:buNone/>
            </a:pPr>
            <a:r>
              <a:rPr lang="en-US" sz="2400" dirty="0">
                <a:solidFill>
                  <a:schemeClr val="tx1"/>
                </a:solidFill>
              </a:rPr>
              <a:t>Outcome from inspections after dismantling on </a:t>
            </a:r>
            <a:r>
              <a:rPr lang="sv-SE" sz="2400" dirty="0">
                <a:solidFill>
                  <a:schemeClr val="tx1"/>
                </a:solidFill>
              </a:rPr>
              <a:t>GE02, GE03, GE08,GE09, GE10, GE12, GE14, GE15 and GE16.</a:t>
            </a:r>
          </a:p>
          <a:p>
            <a:pPr marL="0" lvl="1" indent="0">
              <a:spcBef>
                <a:spcPts val="0"/>
              </a:spcBef>
              <a:spcAft>
                <a:spcPts val="0"/>
              </a:spcAft>
              <a:buNone/>
            </a:pPr>
            <a:r>
              <a:rPr lang="sv-SE" sz="2400" dirty="0">
                <a:solidFill>
                  <a:schemeClr val="tx1"/>
                </a:solidFill>
              </a:rPr>
              <a:t>Recurent defects detected</a:t>
            </a:r>
            <a:r>
              <a:rPr lang="en-US" sz="2400" dirty="0">
                <a:solidFill>
                  <a:schemeClr val="tx1"/>
                </a:solidFill>
              </a:rPr>
              <a:t>:</a:t>
            </a:r>
          </a:p>
          <a:p>
            <a:pPr marL="457200" lvl="1" indent="-457200">
              <a:spcBef>
                <a:spcPts val="0"/>
              </a:spcBef>
              <a:spcAft>
                <a:spcPts val="0"/>
              </a:spcAft>
              <a:buFontTx/>
              <a:buChar char="-"/>
            </a:pPr>
            <a:r>
              <a:rPr lang="en-US" sz="2400" dirty="0">
                <a:solidFill>
                  <a:schemeClr val="tx1"/>
                </a:solidFill>
              </a:rPr>
              <a:t>Delamination on winding keys (both outer and inner layers):</a:t>
            </a:r>
          </a:p>
          <a:p>
            <a:pPr marL="0" lvl="1" indent="0">
              <a:spcBef>
                <a:spcPts val="0"/>
              </a:spcBef>
              <a:spcAft>
                <a:spcPts val="0"/>
              </a:spcAft>
              <a:buNone/>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0" lvl="1" indent="0">
              <a:spcBef>
                <a:spcPts val="0"/>
              </a:spcBef>
              <a:spcAft>
                <a:spcPts val="0"/>
              </a:spcAft>
              <a:buNone/>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32</a:t>
            </a:fld>
            <a:endParaRPr lang="en-US" dirty="0"/>
          </a:p>
        </p:txBody>
      </p:sp>
      <p:pic>
        <p:nvPicPr>
          <p:cNvPr id="9" name="Picture 8"/>
          <p:cNvPicPr/>
          <p:nvPr/>
        </p:nvPicPr>
        <p:blipFill>
          <a:blip r:embed="rId2"/>
          <a:srcRect l="9502" t="12280" b="22092"/>
          <a:stretch/>
        </p:blipFill>
        <p:spPr bwMode="auto">
          <a:xfrm>
            <a:off x="358969" y="2455031"/>
            <a:ext cx="2822906" cy="1807253"/>
          </a:xfrm>
          <a:prstGeom prst="rect">
            <a:avLst/>
          </a:prstGeom>
          <a:ln>
            <a:noFill/>
          </a:ln>
        </p:spPr>
      </p:pic>
      <p:pic>
        <p:nvPicPr>
          <p:cNvPr id="10" name="Picture 9"/>
          <p:cNvPicPr/>
          <p:nvPr/>
        </p:nvPicPr>
        <p:blipFill>
          <a:blip r:embed="rId3"/>
          <a:stretch/>
        </p:blipFill>
        <p:spPr bwMode="auto">
          <a:xfrm>
            <a:off x="6703105" y="2516815"/>
            <a:ext cx="3429037" cy="1807253"/>
          </a:xfrm>
          <a:prstGeom prst="rect">
            <a:avLst/>
          </a:prstGeom>
        </p:spPr>
      </p:pic>
      <p:pic>
        <p:nvPicPr>
          <p:cNvPr id="12" name="Picture 11"/>
          <p:cNvPicPr/>
          <p:nvPr/>
        </p:nvPicPr>
        <p:blipFill>
          <a:blip r:embed="rId4"/>
          <a:stretch/>
        </p:blipFill>
        <p:spPr bwMode="auto">
          <a:xfrm>
            <a:off x="3246888" y="3914714"/>
            <a:ext cx="3431707" cy="2341879"/>
          </a:xfrm>
          <a:prstGeom prst="rect">
            <a:avLst/>
          </a:prstGeom>
        </p:spPr>
      </p:pic>
      <p:pic>
        <p:nvPicPr>
          <p:cNvPr id="13" name="Picture 12"/>
          <p:cNvPicPr/>
          <p:nvPr/>
        </p:nvPicPr>
        <p:blipFill>
          <a:blip r:embed="rId5"/>
          <a:stretch/>
        </p:blipFill>
        <p:spPr bwMode="auto">
          <a:xfrm>
            <a:off x="9444949" y="4154995"/>
            <a:ext cx="2571115" cy="2113280"/>
          </a:xfrm>
          <a:prstGeom prst="rect">
            <a:avLst/>
          </a:prstGeom>
        </p:spPr>
      </p:pic>
    </p:spTree>
    <p:extLst>
      <p:ext uri="{BB962C8B-B14F-4D97-AF65-F5344CB8AC3E}">
        <p14:creationId xmlns:p14="http://schemas.microsoft.com/office/powerpoint/2010/main" val="22283885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407988" y="198496"/>
            <a:ext cx="11376025" cy="720000"/>
          </a:xfrm>
        </p:spPr>
        <p:txBody>
          <a:bodyPr anchor="ctr"/>
          <a:lstStyle/>
          <a:p>
            <a:r>
              <a:rPr lang="en-US" dirty="0"/>
              <a:t>Non conformities and defects</a:t>
            </a:r>
          </a:p>
        </p:txBody>
      </p:sp>
      <p:sp>
        <p:nvSpPr>
          <p:cNvPr id="3"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407988" y="944011"/>
            <a:ext cx="11380814" cy="4785323"/>
          </a:xfrm>
        </p:spPr>
        <p:txBody>
          <a:bodyPr/>
          <a:lstStyle/>
          <a:p>
            <a:pPr marL="457200" lvl="1" indent="-457200">
              <a:spcBef>
                <a:spcPts val="0"/>
              </a:spcBef>
              <a:spcAft>
                <a:spcPts val="0"/>
              </a:spcAft>
              <a:buFontTx/>
              <a:buChar char="-"/>
            </a:pPr>
            <a:r>
              <a:rPr lang="en-US" sz="2400" dirty="0">
                <a:solidFill>
                  <a:schemeClr val="tx1"/>
                </a:solidFill>
              </a:rPr>
              <a:t>Cracks on the first turns on both sides (GE15):</a:t>
            </a:r>
          </a:p>
          <a:p>
            <a:pPr marL="0" lvl="1" indent="0">
              <a:spcBef>
                <a:spcPts val="0"/>
              </a:spcBef>
              <a:spcAft>
                <a:spcPts val="0"/>
              </a:spcAft>
              <a:buNone/>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0" lvl="1" indent="0">
              <a:spcBef>
                <a:spcPts val="0"/>
              </a:spcBef>
              <a:spcAft>
                <a:spcPts val="0"/>
              </a:spcAft>
              <a:buNone/>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33</a:t>
            </a:fld>
            <a:endParaRPr lang="en-US" dirty="0"/>
          </a:p>
        </p:txBody>
      </p:sp>
      <p:pic>
        <p:nvPicPr>
          <p:cNvPr id="4" name="Picture 3"/>
          <p:cNvPicPr>
            <a:picLocks noChangeAspect="1"/>
          </p:cNvPicPr>
          <p:nvPr/>
        </p:nvPicPr>
        <p:blipFill>
          <a:blip r:embed="rId2"/>
          <a:stretch>
            <a:fillRect/>
          </a:stretch>
        </p:blipFill>
        <p:spPr>
          <a:xfrm>
            <a:off x="935305" y="1989735"/>
            <a:ext cx="4757630" cy="2958363"/>
          </a:xfrm>
          <a:prstGeom prst="rect">
            <a:avLst/>
          </a:prstGeom>
        </p:spPr>
      </p:pic>
      <p:pic>
        <p:nvPicPr>
          <p:cNvPr id="8" name="Picture 7"/>
          <p:cNvPicPr>
            <a:picLocks noChangeAspect="1"/>
          </p:cNvPicPr>
          <p:nvPr/>
        </p:nvPicPr>
        <p:blipFill>
          <a:blip r:embed="rId3"/>
          <a:stretch>
            <a:fillRect/>
          </a:stretch>
        </p:blipFill>
        <p:spPr>
          <a:xfrm rot="10800000">
            <a:off x="6175801" y="1989735"/>
            <a:ext cx="4887295" cy="2958363"/>
          </a:xfrm>
          <a:prstGeom prst="rect">
            <a:avLst/>
          </a:prstGeom>
        </p:spPr>
      </p:pic>
    </p:spTree>
    <p:extLst>
      <p:ext uri="{BB962C8B-B14F-4D97-AF65-F5344CB8AC3E}">
        <p14:creationId xmlns:p14="http://schemas.microsoft.com/office/powerpoint/2010/main" val="12558523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407988" y="198496"/>
            <a:ext cx="11376025" cy="720000"/>
          </a:xfrm>
        </p:spPr>
        <p:txBody>
          <a:bodyPr anchor="ctr"/>
          <a:lstStyle/>
          <a:p>
            <a:r>
              <a:rPr lang="en-GB" dirty="0"/>
              <a:t>Outcomes after cold tests inspections</a:t>
            </a:r>
            <a:endParaRPr lang="en-US" dirty="0"/>
          </a:p>
        </p:txBody>
      </p:sp>
      <p:sp>
        <p:nvSpPr>
          <p:cNvPr id="3"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407988" y="848042"/>
            <a:ext cx="11380814" cy="4785323"/>
          </a:xfrm>
        </p:spPr>
        <p:txBody>
          <a:bodyPr/>
          <a:lstStyle/>
          <a:p>
            <a:pPr marL="457200" lvl="1" indent="-457200">
              <a:spcBef>
                <a:spcPts val="0"/>
              </a:spcBef>
              <a:spcAft>
                <a:spcPts val="0"/>
              </a:spcAft>
              <a:buFontTx/>
              <a:buChar char="-"/>
            </a:pPr>
            <a:r>
              <a:rPr lang="en-US" sz="2400" dirty="0">
                <a:solidFill>
                  <a:schemeClr val="tx1"/>
                </a:solidFill>
              </a:rPr>
              <a:t>Cracks on the between turns 14</a:t>
            </a:r>
            <a:r>
              <a:rPr lang="en-US" sz="2400" baseline="30000" dirty="0">
                <a:solidFill>
                  <a:schemeClr val="tx1"/>
                </a:solidFill>
              </a:rPr>
              <a:t>th</a:t>
            </a:r>
            <a:r>
              <a:rPr lang="en-US" sz="2400" dirty="0">
                <a:solidFill>
                  <a:schemeClr val="tx1"/>
                </a:solidFill>
              </a:rPr>
              <a:t> and 15</a:t>
            </a:r>
            <a:r>
              <a:rPr lang="en-US" sz="2400" baseline="30000" dirty="0">
                <a:solidFill>
                  <a:schemeClr val="tx1"/>
                </a:solidFill>
              </a:rPr>
              <a:t>th</a:t>
            </a:r>
            <a:r>
              <a:rPr lang="en-US" sz="2400" dirty="0">
                <a:solidFill>
                  <a:schemeClr val="tx1"/>
                </a:solidFill>
              </a:rPr>
              <a:t> on both sides:</a:t>
            </a: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0" lvl="1" indent="0">
              <a:spcBef>
                <a:spcPts val="0"/>
              </a:spcBef>
              <a:spcAft>
                <a:spcPts val="0"/>
              </a:spcAft>
              <a:buNone/>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34</a:t>
            </a:fld>
            <a:endParaRPr lang="en-US" dirty="0"/>
          </a:p>
        </p:txBody>
      </p:sp>
      <p:pic>
        <p:nvPicPr>
          <p:cNvPr id="10" name="Picture 9"/>
          <p:cNvPicPr/>
          <p:nvPr/>
        </p:nvPicPr>
        <p:blipFill>
          <a:blip r:embed="rId2"/>
          <a:stretch/>
        </p:blipFill>
        <p:spPr bwMode="auto">
          <a:xfrm>
            <a:off x="6071814" y="1206339"/>
            <a:ext cx="4598245" cy="2374737"/>
          </a:xfrm>
          <a:prstGeom prst="rect">
            <a:avLst/>
          </a:prstGeom>
        </p:spPr>
      </p:pic>
      <p:pic>
        <p:nvPicPr>
          <p:cNvPr id="4" name="Picture 3"/>
          <p:cNvPicPr>
            <a:picLocks noChangeAspect="1"/>
          </p:cNvPicPr>
          <p:nvPr/>
        </p:nvPicPr>
        <p:blipFill>
          <a:blip r:embed="rId3"/>
          <a:stretch>
            <a:fillRect/>
          </a:stretch>
        </p:blipFill>
        <p:spPr>
          <a:xfrm>
            <a:off x="292100" y="1206339"/>
            <a:ext cx="5543550" cy="2374737"/>
          </a:xfrm>
          <a:prstGeom prst="rect">
            <a:avLst/>
          </a:prstGeom>
        </p:spPr>
      </p:pic>
      <p:pic>
        <p:nvPicPr>
          <p:cNvPr id="11" name="Picture 10"/>
          <p:cNvPicPr>
            <a:picLocks noChangeAspect="1"/>
          </p:cNvPicPr>
          <p:nvPr/>
        </p:nvPicPr>
        <p:blipFill rotWithShape="1">
          <a:blip r:embed="rId4"/>
          <a:srcRect l="57768"/>
          <a:stretch/>
        </p:blipFill>
        <p:spPr>
          <a:xfrm rot="5400000" flipV="1">
            <a:off x="7231036" y="2555689"/>
            <a:ext cx="2481350" cy="4799793"/>
          </a:xfrm>
          <a:prstGeom prst="rect">
            <a:avLst/>
          </a:prstGeom>
        </p:spPr>
      </p:pic>
      <p:sp>
        <p:nvSpPr>
          <p:cNvPr id="12" name="TextBox 11"/>
          <p:cNvSpPr txBox="1"/>
          <p:nvPr/>
        </p:nvSpPr>
        <p:spPr>
          <a:xfrm>
            <a:off x="6343650" y="3767581"/>
            <a:ext cx="4127500" cy="276999"/>
          </a:xfrm>
          <a:prstGeom prst="rect">
            <a:avLst/>
          </a:prstGeom>
          <a:noFill/>
        </p:spPr>
        <p:txBody>
          <a:bodyPr wrap="square" lIns="0" tIns="0" rIns="0" bIns="0" rtlCol="0">
            <a:spAutoFit/>
          </a:bodyPr>
          <a:lstStyle/>
          <a:p>
            <a:r>
              <a:rPr lang="en-US" dirty="0"/>
              <a:t>Courtesy of Dr S. Sgobba and B. Bulat</a:t>
            </a:r>
            <a:endParaRPr lang="en-GB" dirty="0"/>
          </a:p>
        </p:txBody>
      </p:sp>
    </p:spTree>
    <p:extLst>
      <p:ext uri="{BB962C8B-B14F-4D97-AF65-F5344CB8AC3E}">
        <p14:creationId xmlns:p14="http://schemas.microsoft.com/office/powerpoint/2010/main" val="38733219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p:txBody>
          <a:bodyPr anchor="ctr"/>
          <a:lstStyle/>
          <a:p>
            <a:r>
              <a:rPr lang="en-GB" dirty="0"/>
              <a:t>Future proposed improvements </a:t>
            </a:r>
          </a:p>
        </p:txBody>
      </p:sp>
      <p:sp>
        <p:nvSpPr>
          <p:cNvPr id="3"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407988" y="1093593"/>
            <a:ext cx="11380814" cy="4785323"/>
          </a:xfrm>
        </p:spPr>
        <p:txBody>
          <a:bodyPr/>
          <a:lstStyle/>
          <a:p>
            <a:pPr marL="0" lvl="1" indent="0">
              <a:spcBef>
                <a:spcPts val="0"/>
              </a:spcBef>
              <a:spcAft>
                <a:spcPts val="0"/>
              </a:spcAft>
              <a:buNone/>
            </a:pPr>
            <a:endParaRPr lang="en-US" sz="3600" dirty="0">
              <a:solidFill>
                <a:schemeClr val="tx1"/>
              </a:solidFill>
            </a:endParaRPr>
          </a:p>
          <a:p>
            <a:pPr marL="457200" lvl="1" indent="-457200">
              <a:spcBef>
                <a:spcPts val="0"/>
              </a:spcBef>
              <a:spcAft>
                <a:spcPts val="0"/>
              </a:spcAft>
              <a:buFontTx/>
              <a:buChar char="-"/>
            </a:pPr>
            <a:r>
              <a:rPr lang="fr-CH" sz="2800" dirty="0" err="1">
                <a:solidFill>
                  <a:schemeClr val="tx1"/>
                </a:solidFill>
              </a:rPr>
              <a:t>Winding</a:t>
            </a:r>
            <a:r>
              <a:rPr lang="fr-CH" sz="2800" dirty="0">
                <a:solidFill>
                  <a:schemeClr val="tx1"/>
                </a:solidFill>
              </a:rPr>
              <a:t> keys to </a:t>
            </a:r>
            <a:r>
              <a:rPr lang="fr-CH" sz="2800" dirty="0" err="1">
                <a:solidFill>
                  <a:schemeClr val="tx1"/>
                </a:solidFill>
              </a:rPr>
              <a:t>be</a:t>
            </a:r>
            <a:r>
              <a:rPr lang="fr-CH" sz="2800" dirty="0">
                <a:solidFill>
                  <a:schemeClr val="tx1"/>
                </a:solidFill>
              </a:rPr>
              <a:t> </a:t>
            </a:r>
            <a:r>
              <a:rPr lang="fr-CH" sz="2800" dirty="0" err="1">
                <a:solidFill>
                  <a:schemeClr val="tx1"/>
                </a:solidFill>
              </a:rPr>
              <a:t>sanded</a:t>
            </a:r>
            <a:r>
              <a:rPr lang="fr-CH" sz="2800" dirty="0">
                <a:solidFill>
                  <a:schemeClr val="tx1"/>
                </a:solidFill>
              </a:rPr>
              <a:t> for a </a:t>
            </a:r>
            <a:r>
              <a:rPr lang="fr-CH" sz="2800" dirty="0" err="1">
                <a:solidFill>
                  <a:schemeClr val="tx1"/>
                </a:solidFill>
              </a:rPr>
              <a:t>better</a:t>
            </a:r>
            <a:r>
              <a:rPr lang="fr-CH" sz="2800" dirty="0">
                <a:solidFill>
                  <a:schemeClr val="tx1"/>
                </a:solidFill>
              </a:rPr>
              <a:t> </a:t>
            </a:r>
            <a:r>
              <a:rPr lang="fr-CH" sz="2800" dirty="0" err="1">
                <a:solidFill>
                  <a:schemeClr val="tx1"/>
                </a:solidFill>
              </a:rPr>
              <a:t>adhesion</a:t>
            </a:r>
            <a:r>
              <a:rPr lang="fr-CH" sz="2800" dirty="0">
                <a:solidFill>
                  <a:schemeClr val="tx1"/>
                </a:solidFill>
              </a:rPr>
              <a:t> of the </a:t>
            </a:r>
            <a:r>
              <a:rPr lang="fr-CH" sz="2800" dirty="0" err="1">
                <a:solidFill>
                  <a:schemeClr val="tx1"/>
                </a:solidFill>
              </a:rPr>
              <a:t>resin</a:t>
            </a:r>
            <a:r>
              <a:rPr lang="fr-CH" sz="2800" dirty="0">
                <a:solidFill>
                  <a:schemeClr val="tx1"/>
                </a:solidFill>
              </a:rPr>
              <a:t> (action </a:t>
            </a:r>
            <a:r>
              <a:rPr lang="fr-CH" sz="2800" dirty="0" err="1">
                <a:solidFill>
                  <a:schemeClr val="tx1"/>
                </a:solidFill>
              </a:rPr>
              <a:t>already</a:t>
            </a:r>
            <a:r>
              <a:rPr lang="fr-CH" sz="2800" dirty="0">
                <a:solidFill>
                  <a:schemeClr val="tx1"/>
                </a:solidFill>
              </a:rPr>
              <a:t> </a:t>
            </a:r>
            <a:r>
              <a:rPr lang="fr-CH" sz="2800" dirty="0" err="1">
                <a:solidFill>
                  <a:schemeClr val="tx1"/>
                </a:solidFill>
              </a:rPr>
              <a:t>taken</a:t>
            </a:r>
            <a:r>
              <a:rPr lang="fr-CH" sz="2800" dirty="0">
                <a:solidFill>
                  <a:schemeClr val="tx1"/>
                </a:solidFill>
              </a:rPr>
              <a:t> on MQXFB).</a:t>
            </a:r>
          </a:p>
          <a:p>
            <a:pPr marL="0" lvl="1" indent="0">
              <a:spcBef>
                <a:spcPts val="0"/>
              </a:spcBef>
              <a:spcAft>
                <a:spcPts val="0"/>
              </a:spcAft>
              <a:buNone/>
            </a:pPr>
            <a:endParaRPr lang="en-US" sz="2800" dirty="0">
              <a:solidFill>
                <a:schemeClr val="tx1"/>
              </a:solidFill>
            </a:endParaRPr>
          </a:p>
          <a:p>
            <a:pPr marL="457200" lvl="1" indent="-457200">
              <a:spcBef>
                <a:spcPts val="0"/>
              </a:spcBef>
              <a:spcAft>
                <a:spcPts val="0"/>
              </a:spcAft>
              <a:buFontTx/>
              <a:buChar char="-"/>
            </a:pPr>
            <a:r>
              <a:rPr lang="en-US" sz="2800" dirty="0">
                <a:solidFill>
                  <a:schemeClr val="tx1"/>
                </a:solidFill>
              </a:rPr>
              <a:t>Spacers and winding </a:t>
            </a:r>
            <a:r>
              <a:rPr lang="en-US" sz="2800" dirty="0" err="1">
                <a:solidFill>
                  <a:schemeClr val="tx1"/>
                </a:solidFill>
              </a:rPr>
              <a:t>ke</a:t>
            </a:r>
            <a:r>
              <a:rPr lang="fr-CH" sz="2800" dirty="0" err="1">
                <a:solidFill>
                  <a:schemeClr val="tx1"/>
                </a:solidFill>
              </a:rPr>
              <a:t>ys</a:t>
            </a:r>
            <a:r>
              <a:rPr lang="fr-CH" sz="2800" dirty="0">
                <a:solidFill>
                  <a:schemeClr val="tx1"/>
                </a:solidFill>
              </a:rPr>
              <a:t> </a:t>
            </a:r>
            <a:r>
              <a:rPr lang="fr-CH" sz="2800" dirty="0" err="1">
                <a:solidFill>
                  <a:schemeClr val="tx1"/>
                </a:solidFill>
              </a:rPr>
              <a:t>geometry</a:t>
            </a:r>
            <a:r>
              <a:rPr lang="fr-CH" sz="2800" dirty="0">
                <a:solidFill>
                  <a:schemeClr val="tx1"/>
                </a:solidFill>
              </a:rPr>
              <a:t>? </a:t>
            </a:r>
          </a:p>
          <a:p>
            <a:pPr marL="457200" lvl="1" indent="-457200">
              <a:spcBef>
                <a:spcPts val="0"/>
              </a:spcBef>
              <a:spcAft>
                <a:spcPts val="0"/>
              </a:spcAft>
              <a:buFontTx/>
              <a:buChar char="-"/>
            </a:pPr>
            <a:r>
              <a:rPr lang="fr-CH" sz="2800" dirty="0" err="1">
                <a:solidFill>
                  <a:schemeClr val="tx1"/>
                </a:solidFill>
              </a:rPr>
              <a:t>Process</a:t>
            </a:r>
            <a:r>
              <a:rPr lang="fr-CH" sz="2800" dirty="0">
                <a:solidFill>
                  <a:schemeClr val="tx1"/>
                </a:solidFill>
              </a:rPr>
              <a:t>? </a:t>
            </a:r>
            <a:r>
              <a:rPr lang="fr-CH" sz="2800" dirty="0" err="1">
                <a:solidFill>
                  <a:schemeClr val="tx1"/>
                </a:solidFill>
              </a:rPr>
              <a:t>Choice</a:t>
            </a:r>
            <a:r>
              <a:rPr lang="fr-CH" sz="2800" dirty="0">
                <a:solidFill>
                  <a:schemeClr val="tx1"/>
                </a:solidFill>
              </a:rPr>
              <a:t> to </a:t>
            </a:r>
            <a:r>
              <a:rPr lang="fr-CH" sz="2800" dirty="0" err="1">
                <a:solidFill>
                  <a:schemeClr val="tx1"/>
                </a:solidFill>
              </a:rPr>
              <a:t>keep</a:t>
            </a:r>
            <a:r>
              <a:rPr lang="fr-CH" sz="2800" dirty="0">
                <a:solidFill>
                  <a:schemeClr val="tx1"/>
                </a:solidFill>
              </a:rPr>
              <a:t> the </a:t>
            </a:r>
            <a:r>
              <a:rPr lang="fr-CH" sz="2800" dirty="0" err="1">
                <a:solidFill>
                  <a:schemeClr val="tx1"/>
                </a:solidFill>
              </a:rPr>
              <a:t>cable</a:t>
            </a:r>
            <a:r>
              <a:rPr lang="fr-CH" sz="2800" dirty="0">
                <a:solidFill>
                  <a:schemeClr val="tx1"/>
                </a:solidFill>
              </a:rPr>
              <a:t> in contact </a:t>
            </a:r>
            <a:r>
              <a:rPr lang="fr-CH" sz="2800" dirty="0" err="1">
                <a:solidFill>
                  <a:schemeClr val="tx1"/>
                </a:solidFill>
              </a:rPr>
              <a:t>with</a:t>
            </a:r>
            <a:r>
              <a:rPr lang="fr-CH" sz="2800" dirty="0">
                <a:solidFill>
                  <a:schemeClr val="tx1"/>
                </a:solidFill>
              </a:rPr>
              <a:t> the </a:t>
            </a:r>
            <a:r>
              <a:rPr lang="fr-CH" sz="2800" dirty="0" err="1">
                <a:solidFill>
                  <a:schemeClr val="tx1"/>
                </a:solidFill>
              </a:rPr>
              <a:t>mandrel</a:t>
            </a:r>
            <a:r>
              <a:rPr lang="fr-CH" sz="2800" dirty="0">
                <a:solidFill>
                  <a:schemeClr val="tx1"/>
                </a:solidFill>
              </a:rPr>
              <a:t> </a:t>
            </a:r>
            <a:r>
              <a:rPr lang="fr-CH" sz="2800" dirty="0" err="1">
                <a:solidFill>
                  <a:schemeClr val="tx1"/>
                </a:solidFill>
              </a:rPr>
              <a:t>during</a:t>
            </a:r>
            <a:r>
              <a:rPr lang="fr-CH" sz="2800" dirty="0">
                <a:solidFill>
                  <a:schemeClr val="tx1"/>
                </a:solidFill>
              </a:rPr>
              <a:t> the </a:t>
            </a:r>
            <a:r>
              <a:rPr lang="fr-CH" sz="2800" dirty="0" err="1">
                <a:solidFill>
                  <a:schemeClr val="tx1"/>
                </a:solidFill>
              </a:rPr>
              <a:t>turns</a:t>
            </a:r>
            <a:r>
              <a:rPr lang="fr-CH" sz="2800" dirty="0">
                <a:solidFill>
                  <a:schemeClr val="tx1"/>
                </a:solidFill>
              </a:rPr>
              <a:t>? </a:t>
            </a:r>
          </a:p>
          <a:p>
            <a:pPr marL="0" lvl="1" indent="0">
              <a:spcBef>
                <a:spcPts val="0"/>
              </a:spcBef>
              <a:spcAft>
                <a:spcPts val="0"/>
              </a:spcAft>
              <a:buNone/>
            </a:pPr>
            <a:r>
              <a:rPr lang="fr-CH" sz="2800" dirty="0">
                <a:solidFill>
                  <a:schemeClr val="tx1"/>
                </a:solidFill>
              </a:rPr>
              <a:t>     </a:t>
            </a:r>
          </a:p>
          <a:p>
            <a:pPr marL="457200" lvl="1" indent="-457200">
              <a:spcBef>
                <a:spcPts val="0"/>
              </a:spcBef>
              <a:spcAft>
                <a:spcPts val="0"/>
              </a:spcAft>
              <a:buFontTx/>
              <a:buChar char="-"/>
            </a:pPr>
            <a:r>
              <a:rPr lang="en-US" sz="2800" dirty="0">
                <a:solidFill>
                  <a:schemeClr val="tx1"/>
                </a:solidFill>
              </a:rPr>
              <a:t>The empty spaces on inner layer could be filled before outer layer winding (no more access later on the outer side of the inner layer).</a:t>
            </a:r>
          </a:p>
          <a:p>
            <a:pPr marL="0" lvl="1" indent="0">
              <a:spcBef>
                <a:spcPts val="0"/>
              </a:spcBef>
              <a:spcAft>
                <a:spcPts val="0"/>
              </a:spcAft>
              <a:buNone/>
            </a:pPr>
            <a:r>
              <a:rPr lang="en-US" sz="2800" dirty="0">
                <a:solidFill>
                  <a:schemeClr val="tx1"/>
                </a:solidFill>
              </a:rPr>
              <a:t>     </a:t>
            </a:r>
            <a:endParaRPr lang="en-US" sz="3600" dirty="0">
              <a:solidFill>
                <a:schemeClr val="tx1"/>
              </a:solidFill>
            </a:endParaRPr>
          </a:p>
          <a:p>
            <a:pPr marL="514350" lvl="1" indent="-514350">
              <a:spcBef>
                <a:spcPts val="0"/>
              </a:spcBef>
              <a:spcAft>
                <a:spcPts val="0"/>
              </a:spcAft>
              <a:buFont typeface="+mj-lt"/>
              <a:buAutoNum type="arabicPeriod"/>
            </a:pPr>
            <a:endParaRPr lang="en-US" sz="3600" dirty="0">
              <a:solidFill>
                <a:schemeClr val="tx1"/>
              </a:solidFill>
            </a:endParaRPr>
          </a:p>
          <a:p>
            <a:pPr marL="514350" lvl="1" indent="-514350">
              <a:spcBef>
                <a:spcPts val="0"/>
              </a:spcBef>
              <a:spcAft>
                <a:spcPts val="0"/>
              </a:spcAft>
              <a:buFont typeface="+mj-lt"/>
              <a:buAutoNum type="arabicPeriod"/>
            </a:pPr>
            <a:endParaRPr lang="en-US" sz="3600" dirty="0">
              <a:solidFill>
                <a:schemeClr val="tx1"/>
              </a:solidFill>
            </a:endParaRPr>
          </a:p>
          <a:p>
            <a:pPr marL="514350" lvl="1" indent="-514350">
              <a:spcBef>
                <a:spcPts val="0"/>
              </a:spcBef>
              <a:spcAft>
                <a:spcPts val="0"/>
              </a:spcAft>
              <a:buFont typeface="+mj-lt"/>
              <a:buAutoNum type="arabicPeriod"/>
            </a:pPr>
            <a:endParaRPr lang="en-US" sz="3600" dirty="0">
              <a:solidFill>
                <a:schemeClr val="tx1"/>
              </a:solidFill>
            </a:endParaRPr>
          </a:p>
          <a:p>
            <a:pPr marL="514350" lvl="1" indent="-514350">
              <a:spcBef>
                <a:spcPts val="0"/>
              </a:spcBef>
              <a:spcAft>
                <a:spcPts val="0"/>
              </a:spcAft>
              <a:buFont typeface="+mj-lt"/>
              <a:buAutoNum type="arabicPeriod"/>
            </a:pPr>
            <a:endParaRPr lang="en-US" sz="3600" dirty="0">
              <a:solidFill>
                <a:schemeClr val="tx1"/>
              </a:solidFill>
            </a:endParaRP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35</a:t>
            </a:fld>
            <a:endParaRPr lang="en-US" dirty="0"/>
          </a:p>
        </p:txBody>
      </p:sp>
    </p:spTree>
    <p:extLst>
      <p:ext uri="{BB962C8B-B14F-4D97-AF65-F5344CB8AC3E}">
        <p14:creationId xmlns:p14="http://schemas.microsoft.com/office/powerpoint/2010/main" val="33478822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6DD94-AD54-D84C-B355-4A87A4B3349C}"/>
              </a:ext>
            </a:extLst>
          </p:cNvPr>
          <p:cNvSpPr>
            <a:spLocks noGrp="1"/>
          </p:cNvSpPr>
          <p:nvPr>
            <p:ph type="ctrTitle"/>
          </p:nvPr>
        </p:nvSpPr>
        <p:spPr/>
        <p:txBody>
          <a:bodyPr/>
          <a:lstStyle/>
          <a:p>
            <a:r>
              <a:rPr lang="en-GB" sz="4000" dirty="0"/>
              <a:t>11T and QXF SC cable insulation, production and sampling</a:t>
            </a:r>
            <a:endParaRPr lang="en-US" sz="4000" dirty="0"/>
          </a:p>
        </p:txBody>
      </p:sp>
      <p:sp>
        <p:nvSpPr>
          <p:cNvPr id="3" name="Subtitle 2">
            <a:extLst>
              <a:ext uri="{FF2B5EF4-FFF2-40B4-BE49-F238E27FC236}">
                <a16:creationId xmlns:a16="http://schemas.microsoft.com/office/drawing/2014/main" id="{57BC527D-C3B4-734C-9155-8F2336583484}"/>
              </a:ext>
            </a:extLst>
          </p:cNvPr>
          <p:cNvSpPr>
            <a:spLocks noGrp="1"/>
          </p:cNvSpPr>
          <p:nvPr>
            <p:ph type="subTitle" idx="1"/>
          </p:nvPr>
        </p:nvSpPr>
        <p:spPr>
          <a:xfrm>
            <a:off x="1524000" y="3602037"/>
            <a:ext cx="9144000" cy="2218899"/>
          </a:xfrm>
        </p:spPr>
        <p:txBody>
          <a:bodyPr/>
          <a:lstStyle/>
          <a:p>
            <a:r>
              <a:rPr lang="en-US" dirty="0"/>
              <a:t>May 5, 2021 </a:t>
            </a:r>
          </a:p>
          <a:p>
            <a:r>
              <a:rPr lang="en-US" dirty="0"/>
              <a:t>Documentation available at </a:t>
            </a:r>
            <a:r>
              <a:rPr lang="en-US" dirty="0">
                <a:hlinkClick r:id="rId2"/>
              </a:rPr>
              <a:t>https://indico.cern.ch/event/969681/</a:t>
            </a:r>
            <a:endParaRPr lang="en-US" dirty="0"/>
          </a:p>
          <a:p>
            <a:r>
              <a:rPr lang="en-US" b="0" dirty="0"/>
              <a:t>F. Lackner, R. Principe</a:t>
            </a:r>
          </a:p>
          <a:p>
            <a:endParaRPr lang="en-US" dirty="0"/>
          </a:p>
        </p:txBody>
      </p:sp>
      <p:sp>
        <p:nvSpPr>
          <p:cNvPr id="4" name="Date Placeholder 3">
            <a:extLst>
              <a:ext uri="{FF2B5EF4-FFF2-40B4-BE49-F238E27FC236}">
                <a16:creationId xmlns:a16="http://schemas.microsoft.com/office/drawing/2014/main" id="{5D247F5C-F693-7F42-B701-D73EE73DF6F9}"/>
              </a:ext>
            </a:extLst>
          </p:cNvPr>
          <p:cNvSpPr>
            <a:spLocks noGrp="1"/>
          </p:cNvSpPr>
          <p:nvPr>
            <p:ph type="dt" sz="half" idx="10"/>
          </p:nvPr>
        </p:nvSpPr>
        <p:spPr/>
        <p:txBody>
          <a:bodyPr/>
          <a:lstStyle/>
          <a:p>
            <a:r>
              <a:rPr lang="en-US"/>
              <a:t>2021.05.12</a:t>
            </a:r>
            <a:endParaRPr lang="en-US" dirty="0"/>
          </a:p>
        </p:txBody>
      </p:sp>
      <p:sp>
        <p:nvSpPr>
          <p:cNvPr id="5" name="Footer Placeholder 4">
            <a:extLst>
              <a:ext uri="{FF2B5EF4-FFF2-40B4-BE49-F238E27FC236}">
                <a16:creationId xmlns:a16="http://schemas.microsoft.com/office/drawing/2014/main" id="{6C1AE41C-D55B-9940-8301-7555C6BC1201}"/>
              </a:ext>
            </a:extLst>
          </p:cNvPr>
          <p:cNvSpPr>
            <a:spLocks noGrp="1"/>
          </p:cNvSpPr>
          <p:nvPr>
            <p:ph type="ftr" sz="quarter" idx="11"/>
          </p:nvPr>
        </p:nvSpPr>
        <p:spPr/>
        <p:txBody>
          <a:bodyPr/>
          <a:lstStyle/>
          <a:p>
            <a:r>
              <a:rPr lang="en-US"/>
              <a:t>New Task Force on 11T Dipole</a:t>
            </a:r>
            <a:endParaRPr lang="en-US" dirty="0"/>
          </a:p>
        </p:txBody>
      </p:sp>
      <p:sp>
        <p:nvSpPr>
          <p:cNvPr id="6" name="Slide Number Placeholder 5">
            <a:extLst>
              <a:ext uri="{FF2B5EF4-FFF2-40B4-BE49-F238E27FC236}">
                <a16:creationId xmlns:a16="http://schemas.microsoft.com/office/drawing/2014/main" id="{8633CED1-1E21-7040-A42E-1F7C61056292}"/>
              </a:ext>
            </a:extLst>
          </p:cNvPr>
          <p:cNvSpPr>
            <a:spLocks noGrp="1"/>
          </p:cNvSpPr>
          <p:nvPr>
            <p:ph type="sldNum" sz="quarter" idx="12"/>
          </p:nvPr>
        </p:nvSpPr>
        <p:spPr/>
        <p:txBody>
          <a:bodyPr/>
          <a:lstStyle/>
          <a:p>
            <a:fld id="{36B5EA5A-BC32-A742-B11B-8E7414D5B535}" type="slidenum">
              <a:rPr lang="en-US" smtClean="0"/>
              <a:pPr/>
              <a:t>36</a:t>
            </a:fld>
            <a:endParaRPr lang="en-US" dirty="0"/>
          </a:p>
        </p:txBody>
      </p:sp>
    </p:spTree>
    <p:extLst>
      <p:ext uri="{BB962C8B-B14F-4D97-AF65-F5344CB8AC3E}">
        <p14:creationId xmlns:p14="http://schemas.microsoft.com/office/powerpoint/2010/main" val="28690935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58" y="180000"/>
            <a:ext cx="11040642" cy="720000"/>
          </a:xfrm>
        </p:spPr>
        <p:txBody>
          <a:bodyPr/>
          <a:lstStyle/>
          <a:p>
            <a:r>
              <a:rPr lang="en-GB" dirty="0"/>
              <a:t>Recent NC on insulation thickness</a:t>
            </a:r>
          </a:p>
        </p:txBody>
      </p:sp>
      <p:sp>
        <p:nvSpPr>
          <p:cNvPr id="3" name="Content Placeholder 2"/>
          <p:cNvSpPr>
            <a:spLocks noGrp="1"/>
          </p:cNvSpPr>
          <p:nvPr>
            <p:ph idx="1"/>
          </p:nvPr>
        </p:nvSpPr>
        <p:spPr>
          <a:xfrm>
            <a:off x="816000" y="1219201"/>
            <a:ext cx="9312448" cy="4906963"/>
          </a:xfrm>
        </p:spPr>
        <p:txBody>
          <a:bodyPr>
            <a:normAutofit/>
          </a:bodyPr>
          <a:lstStyle/>
          <a:p>
            <a:r>
              <a:rPr lang="en-US" sz="2667" dirty="0"/>
              <a:t>Main observations:</a:t>
            </a:r>
          </a:p>
          <a:p>
            <a:pPr lvl="1"/>
            <a:r>
              <a:rPr lang="en-US" sz="1867" b="1" dirty="0"/>
              <a:t>Visual inspection: </a:t>
            </a:r>
            <a:r>
              <a:rPr lang="en-US" sz="1867" dirty="0"/>
              <a:t>Irregular braiding (yarn count)</a:t>
            </a:r>
          </a:p>
          <a:p>
            <a:pPr lvl="1"/>
            <a:r>
              <a:rPr lang="en-US" sz="1867" b="1" dirty="0"/>
              <a:t>Compressive test: </a:t>
            </a:r>
            <a:r>
              <a:rPr lang="en-US" sz="1867" dirty="0"/>
              <a:t>10-stack sample thickness out of tolerance</a:t>
            </a:r>
          </a:p>
          <a:p>
            <a:pPr lvl="1"/>
            <a:endParaRPr lang="en-US" sz="1867"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37</a:t>
            </a:fld>
            <a:endParaRPr lang="fr-FR"/>
          </a:p>
        </p:txBody>
      </p:sp>
      <p:pic>
        <p:nvPicPr>
          <p:cNvPr id="5" name="Picture 4">
            <a:extLst>
              <a:ext uri="{FF2B5EF4-FFF2-40B4-BE49-F238E27FC236}">
                <a16:creationId xmlns:a16="http://schemas.microsoft.com/office/drawing/2014/main" id="{01B3DEC5-6E06-4F27-81E5-772EEAEFA8D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6200000">
            <a:off x="8517881" y="2877327"/>
            <a:ext cx="4612219" cy="1498351"/>
          </a:xfrm>
          <a:prstGeom prst="rect">
            <a:avLst/>
          </a:prstGeom>
          <a:ln>
            <a:solidFill>
              <a:schemeClr val="accent6"/>
            </a:solidFill>
          </a:ln>
        </p:spPr>
      </p:pic>
      <p:pic>
        <p:nvPicPr>
          <p:cNvPr id="8" name="Picture 7">
            <a:extLst>
              <a:ext uri="{FF2B5EF4-FFF2-40B4-BE49-F238E27FC236}">
                <a16:creationId xmlns:a16="http://schemas.microsoft.com/office/drawing/2014/main" id="{E5CF87F2-6031-470C-9137-9F888CB9704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61253" y="2961514"/>
            <a:ext cx="3172887" cy="2379665"/>
          </a:xfrm>
          <a:prstGeom prst="rect">
            <a:avLst/>
          </a:prstGeom>
        </p:spPr>
      </p:pic>
      <p:pic>
        <p:nvPicPr>
          <p:cNvPr id="9" name="Picture 8">
            <a:extLst>
              <a:ext uri="{FF2B5EF4-FFF2-40B4-BE49-F238E27FC236}">
                <a16:creationId xmlns:a16="http://schemas.microsoft.com/office/drawing/2014/main" id="{BD56DC1D-7D1C-4605-BCDD-A8961C0AE1F3}"/>
              </a:ext>
            </a:extLst>
          </p:cNvPr>
          <p:cNvPicPr>
            <a:picLocks noChangeAspect="1"/>
          </p:cNvPicPr>
          <p:nvPr/>
        </p:nvPicPr>
        <p:blipFill>
          <a:blip r:embed="rId4"/>
          <a:stretch>
            <a:fillRect/>
          </a:stretch>
        </p:blipFill>
        <p:spPr>
          <a:xfrm>
            <a:off x="2831637" y="2570749"/>
            <a:ext cx="7135800" cy="3167040"/>
          </a:xfrm>
          <a:prstGeom prst="rect">
            <a:avLst/>
          </a:prstGeom>
          <a:ln w="19050">
            <a:solidFill>
              <a:schemeClr val="tx2"/>
            </a:solidFill>
          </a:ln>
        </p:spPr>
      </p:pic>
      <p:sp>
        <p:nvSpPr>
          <p:cNvPr id="10" name="Rectangle 9">
            <a:extLst>
              <a:ext uri="{FF2B5EF4-FFF2-40B4-BE49-F238E27FC236}">
                <a16:creationId xmlns:a16="http://schemas.microsoft.com/office/drawing/2014/main" id="{656B96ED-D988-4F8F-BB54-F1321BB50B7A}"/>
              </a:ext>
            </a:extLst>
          </p:cNvPr>
          <p:cNvSpPr/>
          <p:nvPr/>
        </p:nvSpPr>
        <p:spPr>
          <a:xfrm>
            <a:off x="8820727" y="2948947"/>
            <a:ext cx="983261" cy="1728192"/>
          </a:xfrm>
          <a:prstGeom prst="rect">
            <a:avLst/>
          </a:prstGeom>
          <a:noFill/>
          <a:ln>
            <a:solidFill>
              <a:srgbClr val="FF0000"/>
            </a:solidFill>
          </a:ln>
          <a:effectLst>
            <a:glow rad="63500">
              <a:schemeClr val="accent2">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11" name="TextBox 10">
            <a:extLst>
              <a:ext uri="{FF2B5EF4-FFF2-40B4-BE49-F238E27FC236}">
                <a16:creationId xmlns:a16="http://schemas.microsoft.com/office/drawing/2014/main" id="{20446FC4-4C31-4D52-AA35-EE633C9D11D4}"/>
              </a:ext>
            </a:extLst>
          </p:cNvPr>
          <p:cNvSpPr txBox="1"/>
          <p:nvPr/>
        </p:nvSpPr>
        <p:spPr>
          <a:xfrm>
            <a:off x="9168341" y="3566822"/>
            <a:ext cx="320922" cy="584775"/>
          </a:xfrm>
          <a:prstGeom prst="rect">
            <a:avLst/>
          </a:prstGeom>
          <a:noFill/>
        </p:spPr>
        <p:txBody>
          <a:bodyPr wrap="none" rtlCol="0">
            <a:spAutoFit/>
          </a:bodyPr>
          <a:lstStyle/>
          <a:p>
            <a:r>
              <a:rPr lang="en-GB" sz="3200" b="1" dirty="0"/>
              <a:t>!</a:t>
            </a:r>
          </a:p>
        </p:txBody>
      </p:sp>
      <p:sp>
        <p:nvSpPr>
          <p:cNvPr id="12" name="Footer Placeholder 11">
            <a:extLst>
              <a:ext uri="{FF2B5EF4-FFF2-40B4-BE49-F238E27FC236}">
                <a16:creationId xmlns:a16="http://schemas.microsoft.com/office/drawing/2014/main" id="{D5D56FFD-888E-47EC-B195-B6299EE5FAF8}"/>
              </a:ext>
            </a:extLst>
          </p:cNvPr>
          <p:cNvSpPr>
            <a:spLocks noGrp="1"/>
          </p:cNvSpPr>
          <p:nvPr>
            <p:ph type="ftr" sz="quarter" idx="11"/>
          </p:nvPr>
        </p:nvSpPr>
        <p:spPr/>
        <p:txBody>
          <a:bodyPr/>
          <a:lstStyle/>
          <a:p>
            <a:r>
              <a:rPr lang="fr-FR" noProof="0"/>
              <a:t>F. Lackner, R. Principe - 05/05/2021</a:t>
            </a:r>
            <a:endParaRPr lang="en-GB" noProof="0"/>
          </a:p>
        </p:txBody>
      </p:sp>
      <p:sp>
        <p:nvSpPr>
          <p:cNvPr id="16" name="TextBox 15">
            <a:extLst>
              <a:ext uri="{FF2B5EF4-FFF2-40B4-BE49-F238E27FC236}">
                <a16:creationId xmlns:a16="http://schemas.microsoft.com/office/drawing/2014/main" id="{7918526C-1DB0-4437-BB60-2D56C1525A1A}"/>
              </a:ext>
            </a:extLst>
          </p:cNvPr>
          <p:cNvSpPr txBox="1"/>
          <p:nvPr/>
        </p:nvSpPr>
        <p:spPr>
          <a:xfrm>
            <a:off x="2540001" y="5827910"/>
            <a:ext cx="5455305" cy="297454"/>
          </a:xfrm>
          <a:prstGeom prst="rect">
            <a:avLst/>
          </a:prstGeom>
          <a:noFill/>
        </p:spPr>
        <p:txBody>
          <a:bodyPr wrap="square">
            <a:spAutoFit/>
          </a:bodyPr>
          <a:lstStyle/>
          <a:p>
            <a:pPr marL="239994" algn="r"/>
            <a:r>
              <a:rPr lang="en-US" sz="1333" i="1" dirty="0"/>
              <a:t>Courtesy of - Elena Fernández Mora   TE-MSC-SMT</a:t>
            </a:r>
          </a:p>
        </p:txBody>
      </p:sp>
    </p:spTree>
    <p:extLst>
      <p:ext uri="{BB962C8B-B14F-4D97-AF65-F5344CB8AC3E}">
        <p14:creationId xmlns:p14="http://schemas.microsoft.com/office/powerpoint/2010/main" val="7513978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53B91-EF7F-42AB-8E71-06071681A211}"/>
              </a:ext>
            </a:extLst>
          </p:cNvPr>
          <p:cNvSpPr>
            <a:spLocks noGrp="1"/>
          </p:cNvSpPr>
          <p:nvPr>
            <p:ph type="title"/>
          </p:nvPr>
        </p:nvSpPr>
        <p:spPr/>
        <p:txBody>
          <a:bodyPr/>
          <a:lstStyle/>
          <a:p>
            <a:r>
              <a:rPr lang="en-GB" dirty="0"/>
              <a:t>Company visit at          (22</a:t>
            </a:r>
            <a:r>
              <a:rPr lang="en-GB" baseline="30000" dirty="0"/>
              <a:t>nd</a:t>
            </a:r>
            <a:r>
              <a:rPr lang="en-GB" dirty="0"/>
              <a:t> of April)</a:t>
            </a:r>
          </a:p>
        </p:txBody>
      </p:sp>
      <p:sp>
        <p:nvSpPr>
          <p:cNvPr id="4" name="Slide Number Placeholder 3">
            <a:extLst>
              <a:ext uri="{FF2B5EF4-FFF2-40B4-BE49-F238E27FC236}">
                <a16:creationId xmlns:a16="http://schemas.microsoft.com/office/drawing/2014/main" id="{321AB6CC-5813-4C70-93C6-BC3252BA77E7}"/>
              </a:ext>
            </a:extLst>
          </p:cNvPr>
          <p:cNvSpPr>
            <a:spLocks noGrp="1"/>
          </p:cNvSpPr>
          <p:nvPr>
            <p:ph type="sldNum" sz="quarter" idx="12"/>
          </p:nvPr>
        </p:nvSpPr>
        <p:spPr/>
        <p:txBody>
          <a:bodyPr/>
          <a:lstStyle/>
          <a:p>
            <a:fld id="{BFDCA1C4-9514-7B4F-976F-D92F7E296653}" type="slidenum">
              <a:rPr lang="fr-FR" smtClean="0"/>
              <a:pPr/>
              <a:t>38</a:t>
            </a:fld>
            <a:endParaRPr lang="fr-FR"/>
          </a:p>
        </p:txBody>
      </p:sp>
      <p:sp>
        <p:nvSpPr>
          <p:cNvPr id="7" name="TextBox 6">
            <a:extLst>
              <a:ext uri="{FF2B5EF4-FFF2-40B4-BE49-F238E27FC236}">
                <a16:creationId xmlns:a16="http://schemas.microsoft.com/office/drawing/2014/main" id="{79CF33CA-F8FC-4B31-93B6-9B7876196904}"/>
              </a:ext>
            </a:extLst>
          </p:cNvPr>
          <p:cNvSpPr txBox="1"/>
          <p:nvPr/>
        </p:nvSpPr>
        <p:spPr>
          <a:xfrm>
            <a:off x="431371" y="1316766"/>
            <a:ext cx="11760629" cy="3965573"/>
          </a:xfrm>
          <a:prstGeom prst="rect">
            <a:avLst/>
          </a:prstGeom>
          <a:noFill/>
        </p:spPr>
        <p:txBody>
          <a:bodyPr wrap="square">
            <a:spAutoFit/>
          </a:bodyPr>
          <a:lstStyle/>
          <a:p>
            <a:pPr lvl="0">
              <a:spcBef>
                <a:spcPct val="20000"/>
              </a:spcBef>
              <a:buClr>
                <a:schemeClr val="accent6"/>
              </a:buClr>
            </a:pPr>
            <a:r>
              <a:rPr lang="en-US" sz="2133" b="1" dirty="0">
                <a:solidFill>
                  <a:schemeClr val="accent5"/>
                </a:solidFill>
              </a:rPr>
              <a:t>Agenda:</a:t>
            </a:r>
          </a:p>
          <a:p>
            <a:pPr marL="457189" indent="-457189">
              <a:spcBef>
                <a:spcPct val="20000"/>
              </a:spcBef>
              <a:buClr>
                <a:schemeClr val="accent6"/>
              </a:buClr>
              <a:buFont typeface="Wingdings" charset="2"/>
              <a:buChar char="§"/>
            </a:pPr>
            <a:r>
              <a:rPr lang="en-US" sz="2133" b="1" dirty="0">
                <a:solidFill>
                  <a:schemeClr val="accent5"/>
                </a:solidFill>
              </a:rPr>
              <a:t>Observed NC’s </a:t>
            </a:r>
            <a:r>
              <a:rPr lang="en-US" sz="2133" dirty="0">
                <a:solidFill>
                  <a:schemeClr val="accent5"/>
                </a:solidFill>
              </a:rPr>
              <a:t>on CERN site </a:t>
            </a:r>
            <a:r>
              <a:rPr lang="en-US" sz="2133" b="1" dirty="0">
                <a:solidFill>
                  <a:schemeClr val="accent5"/>
                </a:solidFill>
              </a:rPr>
              <a:t>related to the braiding uniformity </a:t>
            </a:r>
            <a:endParaRPr lang="en-GB" sz="2133" b="1" dirty="0">
              <a:solidFill>
                <a:schemeClr val="accent5"/>
              </a:solidFill>
            </a:endParaRPr>
          </a:p>
          <a:p>
            <a:pPr marL="457189" indent="-457189">
              <a:spcBef>
                <a:spcPct val="20000"/>
              </a:spcBef>
              <a:buClr>
                <a:schemeClr val="accent6"/>
              </a:buClr>
              <a:buFont typeface="Wingdings" charset="2"/>
              <a:buChar char="§"/>
            </a:pPr>
            <a:r>
              <a:rPr lang="en-US" sz="2133" b="1" dirty="0">
                <a:solidFill>
                  <a:schemeClr val="accent5"/>
                </a:solidFill>
              </a:rPr>
              <a:t>Feedback from CERN QC </a:t>
            </a:r>
            <a:r>
              <a:rPr lang="en-US" sz="2133" dirty="0">
                <a:solidFill>
                  <a:schemeClr val="accent5"/>
                </a:solidFill>
              </a:rPr>
              <a:t>control of braiding thickness </a:t>
            </a:r>
            <a:endParaRPr lang="en-GB" sz="2133" dirty="0">
              <a:solidFill>
                <a:schemeClr val="accent5"/>
              </a:solidFill>
            </a:endParaRPr>
          </a:p>
          <a:p>
            <a:pPr marL="457189" indent="-457189">
              <a:spcBef>
                <a:spcPct val="20000"/>
              </a:spcBef>
              <a:buClr>
                <a:schemeClr val="accent6"/>
              </a:buClr>
              <a:buFont typeface="Wingdings" charset="2"/>
              <a:buChar char="§"/>
            </a:pPr>
            <a:r>
              <a:rPr lang="en-US" sz="2133" b="1" dirty="0">
                <a:solidFill>
                  <a:schemeClr val="accent5"/>
                </a:solidFill>
              </a:rPr>
              <a:t>Established production process/procedures</a:t>
            </a:r>
            <a:r>
              <a:rPr lang="en-US" sz="2133" dirty="0">
                <a:solidFill>
                  <a:schemeClr val="accent5"/>
                </a:solidFill>
              </a:rPr>
              <a:t> at CGP for the different production lines</a:t>
            </a:r>
            <a:endParaRPr lang="en-GB" sz="2133" dirty="0">
              <a:solidFill>
                <a:schemeClr val="accent5"/>
              </a:solidFill>
            </a:endParaRPr>
          </a:p>
          <a:p>
            <a:pPr marL="457189" indent="-457189">
              <a:spcBef>
                <a:spcPct val="20000"/>
              </a:spcBef>
              <a:buClr>
                <a:schemeClr val="accent6"/>
              </a:buClr>
              <a:buFont typeface="Wingdings" charset="2"/>
              <a:buChar char="§"/>
            </a:pPr>
            <a:r>
              <a:rPr lang="en-US" sz="2133" dirty="0">
                <a:solidFill>
                  <a:schemeClr val="accent5"/>
                </a:solidFill>
              </a:rPr>
              <a:t>The procedure for the </a:t>
            </a:r>
            <a:r>
              <a:rPr lang="en-US" sz="2133" b="1" dirty="0">
                <a:solidFill>
                  <a:schemeClr val="accent5"/>
                </a:solidFill>
              </a:rPr>
              <a:t>6 m sample preparation </a:t>
            </a:r>
            <a:r>
              <a:rPr lang="en-US" sz="2133" dirty="0">
                <a:solidFill>
                  <a:schemeClr val="accent5"/>
                </a:solidFill>
              </a:rPr>
              <a:t>at CGP</a:t>
            </a:r>
            <a:endParaRPr lang="en-GB" sz="2133" dirty="0">
              <a:solidFill>
                <a:schemeClr val="accent5"/>
              </a:solidFill>
            </a:endParaRPr>
          </a:p>
          <a:p>
            <a:pPr marL="457189" indent="-457189">
              <a:spcBef>
                <a:spcPct val="20000"/>
              </a:spcBef>
              <a:buClr>
                <a:schemeClr val="accent6"/>
              </a:buClr>
              <a:buFont typeface="Wingdings" charset="2"/>
              <a:buChar char="§"/>
            </a:pPr>
            <a:r>
              <a:rPr lang="en-US" sz="2133" b="1" dirty="0">
                <a:solidFill>
                  <a:schemeClr val="accent5"/>
                </a:solidFill>
              </a:rPr>
              <a:t>QC hardware </a:t>
            </a:r>
            <a:r>
              <a:rPr lang="en-US" sz="2133" dirty="0">
                <a:solidFill>
                  <a:schemeClr val="accent5"/>
                </a:solidFill>
              </a:rPr>
              <a:t>and established QA at CGP </a:t>
            </a:r>
            <a:endParaRPr lang="en-GB" sz="2133" dirty="0">
              <a:solidFill>
                <a:schemeClr val="accent5"/>
              </a:solidFill>
            </a:endParaRPr>
          </a:p>
          <a:p>
            <a:pPr marL="457189" indent="-457189">
              <a:spcBef>
                <a:spcPct val="20000"/>
              </a:spcBef>
              <a:buClr>
                <a:schemeClr val="accent6"/>
              </a:buClr>
              <a:buFont typeface="Wingdings" charset="2"/>
              <a:buChar char="§"/>
            </a:pPr>
            <a:r>
              <a:rPr lang="en-US" sz="2133" b="1" dirty="0">
                <a:solidFill>
                  <a:schemeClr val="accent5"/>
                </a:solidFill>
              </a:rPr>
              <a:t>Documentation and reporting </a:t>
            </a:r>
            <a:endParaRPr lang="en-GB" sz="2133" b="1" dirty="0">
              <a:solidFill>
                <a:schemeClr val="accent5"/>
              </a:solidFill>
            </a:endParaRPr>
          </a:p>
          <a:p>
            <a:pPr marL="457189" indent="-457189">
              <a:spcBef>
                <a:spcPct val="20000"/>
              </a:spcBef>
              <a:buClr>
                <a:schemeClr val="accent6"/>
              </a:buClr>
              <a:buFont typeface="Wingdings" charset="2"/>
              <a:buChar char="§"/>
            </a:pPr>
            <a:r>
              <a:rPr lang="en-US" sz="2133" b="1" dirty="0">
                <a:solidFill>
                  <a:schemeClr val="accent5"/>
                </a:solidFill>
              </a:rPr>
              <a:t>Feedback and experience from CGP </a:t>
            </a:r>
            <a:r>
              <a:rPr lang="en-US" sz="2133" dirty="0">
                <a:solidFill>
                  <a:schemeClr val="accent5"/>
                </a:solidFill>
              </a:rPr>
              <a:t>on the contract B1505 with CERN </a:t>
            </a:r>
            <a:endParaRPr lang="en-GB" sz="2133" dirty="0">
              <a:solidFill>
                <a:schemeClr val="accent5"/>
              </a:solidFill>
            </a:endParaRPr>
          </a:p>
          <a:p>
            <a:pPr marL="457189" indent="-457189">
              <a:spcBef>
                <a:spcPct val="20000"/>
              </a:spcBef>
              <a:buClr>
                <a:schemeClr val="accent6"/>
              </a:buClr>
              <a:buFont typeface="Wingdings" charset="2"/>
              <a:buChar char="§"/>
            </a:pPr>
            <a:r>
              <a:rPr lang="en-US" sz="2133" b="1" dirty="0">
                <a:solidFill>
                  <a:schemeClr val="accent5"/>
                </a:solidFill>
              </a:rPr>
              <a:t>Visit</a:t>
            </a:r>
            <a:r>
              <a:rPr lang="en-US" sz="2133" dirty="0">
                <a:solidFill>
                  <a:schemeClr val="accent5"/>
                </a:solidFill>
              </a:rPr>
              <a:t> of production line</a:t>
            </a:r>
            <a:endParaRPr lang="en-GB" sz="2133" dirty="0">
              <a:solidFill>
                <a:schemeClr val="accent5"/>
              </a:solidFill>
            </a:endParaRPr>
          </a:p>
          <a:p>
            <a:pPr marL="457189" indent="-457189">
              <a:spcBef>
                <a:spcPct val="20000"/>
              </a:spcBef>
              <a:buClr>
                <a:schemeClr val="accent6"/>
              </a:buClr>
              <a:buFont typeface="Wingdings" charset="2"/>
              <a:buChar char="§"/>
            </a:pPr>
            <a:r>
              <a:rPr lang="en-US" sz="2133" b="1" dirty="0">
                <a:solidFill>
                  <a:schemeClr val="accent5"/>
                </a:solidFill>
              </a:rPr>
              <a:t>Conclusion</a:t>
            </a:r>
            <a:r>
              <a:rPr lang="en-US" sz="2133" dirty="0">
                <a:solidFill>
                  <a:schemeClr val="accent5"/>
                </a:solidFill>
              </a:rPr>
              <a:t> and identification of mitigation/action items</a:t>
            </a:r>
            <a:endParaRPr lang="en-GB" sz="2133" dirty="0">
              <a:solidFill>
                <a:schemeClr val="accent5"/>
              </a:solidFill>
            </a:endParaRPr>
          </a:p>
        </p:txBody>
      </p:sp>
      <p:sp>
        <p:nvSpPr>
          <p:cNvPr id="9" name="TextBox 8">
            <a:extLst>
              <a:ext uri="{FF2B5EF4-FFF2-40B4-BE49-F238E27FC236}">
                <a16:creationId xmlns:a16="http://schemas.microsoft.com/office/drawing/2014/main" id="{3754EBE2-28DA-4C72-9E5C-96341F6BA7A8}"/>
              </a:ext>
            </a:extLst>
          </p:cNvPr>
          <p:cNvSpPr txBox="1"/>
          <p:nvPr/>
        </p:nvSpPr>
        <p:spPr>
          <a:xfrm>
            <a:off x="8146214" y="5494577"/>
            <a:ext cx="8091572" cy="1200329"/>
          </a:xfrm>
          <a:prstGeom prst="rect">
            <a:avLst/>
          </a:prstGeom>
          <a:noFill/>
        </p:spPr>
        <p:txBody>
          <a:bodyPr wrap="square">
            <a:spAutoFit/>
          </a:bodyPr>
          <a:lstStyle/>
          <a:p>
            <a:r>
              <a:rPr lang="en-GB" sz="2400" dirty="0">
                <a:hlinkClick r:id="rId2"/>
              </a:rPr>
              <a:t>Visit report EDMS</a:t>
            </a:r>
            <a:endParaRPr lang="en-GB" sz="2400" dirty="0"/>
          </a:p>
          <a:p>
            <a:r>
              <a:rPr lang="en-US" sz="2400" u="sng" dirty="0">
                <a:solidFill>
                  <a:srgbClr val="0000FF"/>
                </a:solidFill>
                <a:latin typeface="Calibri" panose="020F0502020204030204" pitchFamily="34" charset="0"/>
                <a:ea typeface="Times New Roman" panose="02020603050405020304" pitchFamily="18" charset="0"/>
                <a:cs typeface="Times New Roman" panose="02020603050405020304" pitchFamily="18" charset="0"/>
                <a:hlinkClick r:id="rId3"/>
              </a:rPr>
              <a:t>NC report EDMS</a:t>
            </a:r>
            <a:endParaRPr lang="en-GB" sz="2400" dirty="0"/>
          </a:p>
          <a:p>
            <a:endParaRPr lang="en-GB" sz="2400" dirty="0"/>
          </a:p>
        </p:txBody>
      </p:sp>
      <p:pic>
        <p:nvPicPr>
          <p:cNvPr id="10" name="Picture 9" descr="Câbles CGP">
            <a:extLst>
              <a:ext uri="{FF2B5EF4-FFF2-40B4-BE49-F238E27FC236}">
                <a16:creationId xmlns:a16="http://schemas.microsoft.com/office/drawing/2014/main" id="{76AE75BA-9C45-4BD9-96D5-DB4BE11CB222}"/>
              </a:ext>
            </a:extLst>
          </p:cNvPr>
          <p:cNvPicPr/>
          <p:nvPr/>
        </p:nvPicPr>
        <p:blipFill>
          <a:blip r:embed="rId4" cstate="screen">
            <a:extLst>
              <a:ext uri="{28A0092B-C50C-407E-A947-70E740481C1C}">
                <a14:useLocalDpi xmlns:a14="http://schemas.microsoft.com/office/drawing/2010/main"/>
              </a:ext>
            </a:extLst>
          </a:blip>
          <a:srcRect/>
          <a:stretch>
            <a:fillRect/>
          </a:stretch>
        </p:blipFill>
        <p:spPr bwMode="auto">
          <a:xfrm>
            <a:off x="5999990" y="195833"/>
            <a:ext cx="1058333" cy="726440"/>
          </a:xfrm>
          <a:prstGeom prst="rect">
            <a:avLst/>
          </a:prstGeom>
          <a:noFill/>
          <a:ln>
            <a:noFill/>
          </a:ln>
        </p:spPr>
      </p:pic>
      <p:sp>
        <p:nvSpPr>
          <p:cNvPr id="11" name="Footer Placeholder 10">
            <a:extLst>
              <a:ext uri="{FF2B5EF4-FFF2-40B4-BE49-F238E27FC236}">
                <a16:creationId xmlns:a16="http://schemas.microsoft.com/office/drawing/2014/main" id="{40EB3481-A69F-4336-BAD1-D57B3B3E00BC}"/>
              </a:ext>
            </a:extLst>
          </p:cNvPr>
          <p:cNvSpPr>
            <a:spLocks noGrp="1"/>
          </p:cNvSpPr>
          <p:nvPr>
            <p:ph type="ftr" sz="quarter" idx="11"/>
          </p:nvPr>
        </p:nvSpPr>
        <p:spPr/>
        <p:txBody>
          <a:bodyPr/>
          <a:lstStyle/>
          <a:p>
            <a:r>
              <a:rPr lang="fr-FR" noProof="0"/>
              <a:t>F. Lackner, R. Principe - 05/05/2021</a:t>
            </a:r>
            <a:endParaRPr lang="en-GB" noProof="0"/>
          </a:p>
        </p:txBody>
      </p:sp>
    </p:spTree>
    <p:extLst>
      <p:ext uri="{BB962C8B-B14F-4D97-AF65-F5344CB8AC3E}">
        <p14:creationId xmlns:p14="http://schemas.microsoft.com/office/powerpoint/2010/main" val="34790922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CB0C8C-338B-4933-A76C-E7C1836F2989}"/>
              </a:ext>
            </a:extLst>
          </p:cNvPr>
          <p:cNvSpPr>
            <a:spLocks noGrp="1"/>
          </p:cNvSpPr>
          <p:nvPr>
            <p:ph type="title"/>
          </p:nvPr>
        </p:nvSpPr>
        <p:spPr/>
        <p:txBody>
          <a:bodyPr/>
          <a:lstStyle/>
          <a:p>
            <a:r>
              <a:rPr lang="en-GB"/>
              <a:t>Visit at manufacturing lines for CERN</a:t>
            </a:r>
          </a:p>
        </p:txBody>
      </p:sp>
      <p:sp>
        <p:nvSpPr>
          <p:cNvPr id="4" name="Slide Number Placeholder 3">
            <a:extLst>
              <a:ext uri="{FF2B5EF4-FFF2-40B4-BE49-F238E27FC236}">
                <a16:creationId xmlns:a16="http://schemas.microsoft.com/office/drawing/2014/main" id="{35F070A5-3485-416F-9EE8-046F6B10C8C2}"/>
              </a:ext>
            </a:extLst>
          </p:cNvPr>
          <p:cNvSpPr>
            <a:spLocks noGrp="1"/>
          </p:cNvSpPr>
          <p:nvPr>
            <p:ph type="sldNum" sz="quarter" idx="12"/>
          </p:nvPr>
        </p:nvSpPr>
        <p:spPr/>
        <p:txBody>
          <a:bodyPr/>
          <a:lstStyle/>
          <a:p>
            <a:fld id="{BFDCA1C4-9514-7B4F-976F-D92F7E296653}" type="slidenum">
              <a:rPr lang="en-GB" smtClean="0"/>
              <a:pPr/>
              <a:t>39</a:t>
            </a:fld>
            <a:endParaRPr lang="en-GB"/>
          </a:p>
        </p:txBody>
      </p:sp>
      <p:pic>
        <p:nvPicPr>
          <p:cNvPr id="5" name="Picture 4">
            <a:extLst>
              <a:ext uri="{FF2B5EF4-FFF2-40B4-BE49-F238E27FC236}">
                <a16:creationId xmlns:a16="http://schemas.microsoft.com/office/drawing/2014/main" id="{DC169999-7953-4E23-A072-BA517BD2A6E5}"/>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61171" y="1265610"/>
            <a:ext cx="4918872" cy="2389999"/>
          </a:xfrm>
          <a:prstGeom prst="rect">
            <a:avLst/>
          </a:prstGeom>
          <a:noFill/>
          <a:ln>
            <a:noFill/>
          </a:ln>
        </p:spPr>
      </p:pic>
      <p:pic>
        <p:nvPicPr>
          <p:cNvPr id="6" name="Picture 5">
            <a:extLst>
              <a:ext uri="{FF2B5EF4-FFF2-40B4-BE49-F238E27FC236}">
                <a16:creationId xmlns:a16="http://schemas.microsoft.com/office/drawing/2014/main" id="{7A148C83-6CEE-4944-AFC9-06F2C5C12293}"/>
              </a:ext>
            </a:extLst>
          </p:cNvPr>
          <p:cNvPicPr/>
          <p:nvPr/>
        </p:nvPicPr>
        <p:blipFill>
          <a:blip r:embed="rId3" cstate="screen">
            <a:extLst>
              <a:ext uri="{28A0092B-C50C-407E-A947-70E740481C1C}">
                <a14:useLocalDpi xmlns:a14="http://schemas.microsoft.com/office/drawing/2010/main"/>
              </a:ext>
            </a:extLst>
          </a:blip>
          <a:stretch>
            <a:fillRect/>
          </a:stretch>
        </p:blipFill>
        <p:spPr>
          <a:xfrm rot="16200000">
            <a:off x="7826164" y="397445"/>
            <a:ext cx="2413221" cy="4149547"/>
          </a:xfrm>
          <a:prstGeom prst="rect">
            <a:avLst/>
          </a:prstGeom>
        </p:spPr>
      </p:pic>
      <p:sp>
        <p:nvSpPr>
          <p:cNvPr id="11" name="TextBox 10">
            <a:extLst>
              <a:ext uri="{FF2B5EF4-FFF2-40B4-BE49-F238E27FC236}">
                <a16:creationId xmlns:a16="http://schemas.microsoft.com/office/drawing/2014/main" id="{DFBE48D7-4CF4-455B-89D9-F7460357F013}"/>
              </a:ext>
            </a:extLst>
          </p:cNvPr>
          <p:cNvSpPr txBox="1"/>
          <p:nvPr/>
        </p:nvSpPr>
        <p:spPr>
          <a:xfrm>
            <a:off x="816000" y="3764278"/>
            <a:ext cx="11246400" cy="2390013"/>
          </a:xfrm>
          <a:prstGeom prst="rect">
            <a:avLst/>
          </a:prstGeom>
          <a:noFill/>
        </p:spPr>
        <p:txBody>
          <a:bodyPr wrap="square">
            <a:spAutoFit/>
          </a:bodyPr>
          <a:lstStyle/>
          <a:p>
            <a:pPr marL="457189" indent="-457189">
              <a:spcBef>
                <a:spcPct val="20000"/>
              </a:spcBef>
              <a:buClr>
                <a:schemeClr val="accent6"/>
              </a:buClr>
              <a:buFont typeface="Wingdings" charset="2"/>
              <a:buChar char="§"/>
            </a:pPr>
            <a:r>
              <a:rPr lang="en-GB" sz="2133" b="1" dirty="0">
                <a:solidFill>
                  <a:schemeClr val="accent5"/>
                </a:solidFill>
              </a:rPr>
              <a:t>Dedicated braiding area </a:t>
            </a:r>
            <a:r>
              <a:rPr lang="en-GB" sz="2133" dirty="0">
                <a:solidFill>
                  <a:schemeClr val="accent5"/>
                </a:solidFill>
              </a:rPr>
              <a:t>for CERN contract</a:t>
            </a:r>
          </a:p>
          <a:p>
            <a:pPr marL="457189" indent="-457189">
              <a:spcBef>
                <a:spcPct val="20000"/>
              </a:spcBef>
              <a:buClr>
                <a:schemeClr val="accent6"/>
              </a:buClr>
              <a:buFont typeface="Wingdings" charset="2"/>
              <a:buChar char="§"/>
            </a:pPr>
            <a:r>
              <a:rPr lang="en-GB" sz="2133" b="1" dirty="0">
                <a:solidFill>
                  <a:schemeClr val="accent5"/>
                </a:solidFill>
              </a:rPr>
              <a:t>Stringent QA/QC </a:t>
            </a:r>
            <a:r>
              <a:rPr lang="en-GB" sz="2133" dirty="0">
                <a:solidFill>
                  <a:schemeClr val="accent5"/>
                </a:solidFill>
              </a:rPr>
              <a:t>including documentation of NC and mitigation</a:t>
            </a:r>
          </a:p>
          <a:p>
            <a:pPr marL="457189" indent="-457189">
              <a:spcBef>
                <a:spcPct val="20000"/>
              </a:spcBef>
              <a:buClr>
                <a:schemeClr val="accent6"/>
              </a:buClr>
              <a:buFont typeface="Wingdings" charset="2"/>
              <a:buChar char="§"/>
            </a:pPr>
            <a:r>
              <a:rPr lang="en-GB" sz="2133" b="1" dirty="0">
                <a:solidFill>
                  <a:schemeClr val="accent5"/>
                </a:solidFill>
              </a:rPr>
              <a:t>Online monitoring (geometrical QC)</a:t>
            </a:r>
            <a:r>
              <a:rPr lang="en-GB" sz="2133" dirty="0">
                <a:solidFill>
                  <a:schemeClr val="accent5"/>
                </a:solidFill>
              </a:rPr>
              <a:t>, optical cameras (20000 points per cable length)</a:t>
            </a:r>
          </a:p>
          <a:p>
            <a:pPr marL="457189" indent="-457189">
              <a:spcBef>
                <a:spcPct val="20000"/>
              </a:spcBef>
              <a:buClr>
                <a:schemeClr val="accent6"/>
              </a:buClr>
              <a:buFont typeface="Wingdings" charset="2"/>
              <a:buChar char="§"/>
            </a:pPr>
            <a:r>
              <a:rPr lang="en-GB" sz="2133" b="1" dirty="0">
                <a:solidFill>
                  <a:schemeClr val="accent5"/>
                </a:solidFill>
              </a:rPr>
              <a:t>3 production lines in operation</a:t>
            </a:r>
            <a:r>
              <a:rPr lang="en-GB" sz="2133" dirty="0">
                <a:solidFill>
                  <a:schemeClr val="accent5"/>
                </a:solidFill>
              </a:rPr>
              <a:t>, varying in the amount of spindles used</a:t>
            </a:r>
          </a:p>
          <a:p>
            <a:pPr marL="457189" indent="-457189">
              <a:spcBef>
                <a:spcPct val="20000"/>
              </a:spcBef>
              <a:buClr>
                <a:schemeClr val="accent6"/>
              </a:buClr>
              <a:buFont typeface="Wingdings" charset="2"/>
              <a:buChar char="§"/>
            </a:pPr>
            <a:r>
              <a:rPr lang="en-GB" sz="2133" b="1" dirty="0">
                <a:solidFill>
                  <a:schemeClr val="accent5"/>
                </a:solidFill>
              </a:rPr>
              <a:t>2 vertical braiding lines </a:t>
            </a:r>
            <a:r>
              <a:rPr lang="en-GB" sz="2133" dirty="0">
                <a:solidFill>
                  <a:schemeClr val="accent5"/>
                </a:solidFill>
              </a:rPr>
              <a:t>(24 and 32 spindles max.)</a:t>
            </a:r>
          </a:p>
          <a:p>
            <a:pPr marL="457189" indent="-457189">
              <a:spcBef>
                <a:spcPct val="20000"/>
              </a:spcBef>
              <a:buClr>
                <a:schemeClr val="accent6"/>
              </a:buClr>
              <a:buFont typeface="Wingdings" charset="2"/>
              <a:buChar char="§"/>
            </a:pPr>
            <a:r>
              <a:rPr lang="en-GB" sz="2133" b="1" dirty="0">
                <a:solidFill>
                  <a:schemeClr val="accent5"/>
                </a:solidFill>
              </a:rPr>
              <a:t>1 new horizontal braiding line </a:t>
            </a:r>
            <a:r>
              <a:rPr lang="en-GB" sz="2133" dirty="0">
                <a:solidFill>
                  <a:schemeClr val="accent5"/>
                </a:solidFill>
              </a:rPr>
              <a:t>(32 spindles max.)</a:t>
            </a:r>
          </a:p>
        </p:txBody>
      </p:sp>
      <p:sp>
        <p:nvSpPr>
          <p:cNvPr id="12" name="Footer Placeholder 11">
            <a:extLst>
              <a:ext uri="{FF2B5EF4-FFF2-40B4-BE49-F238E27FC236}">
                <a16:creationId xmlns:a16="http://schemas.microsoft.com/office/drawing/2014/main" id="{7B1F4660-DAD7-453F-9C56-4346CC61029E}"/>
              </a:ext>
            </a:extLst>
          </p:cNvPr>
          <p:cNvSpPr>
            <a:spLocks noGrp="1"/>
          </p:cNvSpPr>
          <p:nvPr>
            <p:ph type="ftr" sz="quarter" idx="11"/>
          </p:nvPr>
        </p:nvSpPr>
        <p:spPr/>
        <p:txBody>
          <a:bodyPr/>
          <a:lstStyle/>
          <a:p>
            <a:r>
              <a:rPr lang="fr-FR" noProof="0"/>
              <a:t>F. Lackner, R. Principe - 05/05/2021</a:t>
            </a:r>
            <a:endParaRPr lang="en-GB" noProof="0"/>
          </a:p>
        </p:txBody>
      </p:sp>
    </p:spTree>
    <p:extLst>
      <p:ext uri="{BB962C8B-B14F-4D97-AF65-F5344CB8AC3E}">
        <p14:creationId xmlns:p14="http://schemas.microsoft.com/office/powerpoint/2010/main" val="14771111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1B2085A-6AD9-D446-9F93-798142FA717E}"/>
              </a:ext>
            </a:extLst>
          </p:cNvPr>
          <p:cNvSpPr>
            <a:spLocks noGrp="1"/>
          </p:cNvSpPr>
          <p:nvPr>
            <p:ph type="title"/>
          </p:nvPr>
        </p:nvSpPr>
        <p:spPr/>
        <p:txBody>
          <a:bodyPr/>
          <a:lstStyle/>
          <a:p>
            <a:r>
              <a:rPr lang="fr-CH" sz="4800" dirty="0"/>
              <a:t>Schedule TEAM2</a:t>
            </a:r>
            <a:endParaRPr lang="en-US" sz="4800" dirty="0"/>
          </a:p>
        </p:txBody>
      </p:sp>
      <p:sp>
        <p:nvSpPr>
          <p:cNvPr id="4" name="Date Placeholder 3">
            <a:extLst>
              <a:ext uri="{FF2B5EF4-FFF2-40B4-BE49-F238E27FC236}">
                <a16:creationId xmlns:a16="http://schemas.microsoft.com/office/drawing/2014/main" id="{74FFF6F9-1EC2-A042-80CF-39E9F2F6CA06}"/>
              </a:ext>
            </a:extLst>
          </p:cNvPr>
          <p:cNvSpPr>
            <a:spLocks noGrp="1"/>
          </p:cNvSpPr>
          <p:nvPr>
            <p:ph type="dt" sz="half" idx="10"/>
          </p:nvPr>
        </p:nvSpPr>
        <p:spPr/>
        <p:txBody>
          <a:bodyPr/>
          <a:lstStyle/>
          <a:p>
            <a:r>
              <a:rPr lang="en-US"/>
              <a:t>2021.05.12</a:t>
            </a:r>
            <a:endParaRPr lang="en-US" dirty="0"/>
          </a:p>
        </p:txBody>
      </p:sp>
      <p:sp>
        <p:nvSpPr>
          <p:cNvPr id="5" name="Footer Placeholder 4">
            <a:extLst>
              <a:ext uri="{FF2B5EF4-FFF2-40B4-BE49-F238E27FC236}">
                <a16:creationId xmlns:a16="http://schemas.microsoft.com/office/drawing/2014/main" id="{5A66C203-A91D-4C4B-BC67-AD84B84A66E5}"/>
              </a:ext>
            </a:extLst>
          </p:cNvPr>
          <p:cNvSpPr>
            <a:spLocks noGrp="1"/>
          </p:cNvSpPr>
          <p:nvPr>
            <p:ph type="ftr" sz="quarter" idx="11"/>
          </p:nvPr>
        </p:nvSpPr>
        <p:spPr/>
        <p:txBody>
          <a:bodyPr/>
          <a:lstStyle/>
          <a:p>
            <a:r>
              <a:rPr lang="en-US" dirty="0"/>
              <a:t>New Task Force on 11T Dipole</a:t>
            </a:r>
          </a:p>
        </p:txBody>
      </p:sp>
      <p:sp>
        <p:nvSpPr>
          <p:cNvPr id="6" name="Slide Number Placeholder 5">
            <a:extLst>
              <a:ext uri="{FF2B5EF4-FFF2-40B4-BE49-F238E27FC236}">
                <a16:creationId xmlns:a16="http://schemas.microsoft.com/office/drawing/2014/main" id="{0CC2E855-4120-EA41-88BE-75E351FE16DE}"/>
              </a:ext>
            </a:extLst>
          </p:cNvPr>
          <p:cNvSpPr>
            <a:spLocks noGrp="1"/>
          </p:cNvSpPr>
          <p:nvPr>
            <p:ph type="sldNum" sz="quarter" idx="12"/>
          </p:nvPr>
        </p:nvSpPr>
        <p:spPr/>
        <p:txBody>
          <a:bodyPr/>
          <a:lstStyle/>
          <a:p>
            <a:fld id="{36B5EA5A-BC32-A742-B11B-8E7414D5B535}" type="slidenum">
              <a:rPr lang="en-US" smtClean="0"/>
              <a:pPr/>
              <a:t>4</a:t>
            </a:fld>
            <a:endParaRPr lang="en-US" dirty="0"/>
          </a:p>
        </p:txBody>
      </p:sp>
      <p:graphicFrame>
        <p:nvGraphicFramePr>
          <p:cNvPr id="7" name="Content Placeholder 7">
            <a:extLst>
              <a:ext uri="{FF2B5EF4-FFF2-40B4-BE49-F238E27FC236}">
                <a16:creationId xmlns:a16="http://schemas.microsoft.com/office/drawing/2014/main" id="{77425199-7169-7D4A-92EA-DC993153B72F}"/>
              </a:ext>
            </a:extLst>
          </p:cNvPr>
          <p:cNvGraphicFramePr>
            <a:graphicFrameLocks/>
          </p:cNvGraphicFramePr>
          <p:nvPr>
            <p:extLst>
              <p:ext uri="{D42A27DB-BD31-4B8C-83A1-F6EECF244321}">
                <p14:modId xmlns:p14="http://schemas.microsoft.com/office/powerpoint/2010/main" val="2247675710"/>
              </p:ext>
            </p:extLst>
          </p:nvPr>
        </p:nvGraphicFramePr>
        <p:xfrm>
          <a:off x="520700" y="1311236"/>
          <a:ext cx="11150599" cy="4559300"/>
        </p:xfrm>
        <a:graphic>
          <a:graphicData uri="http://schemas.openxmlformats.org/drawingml/2006/table">
            <a:tbl>
              <a:tblPr firstRow="1" bandRow="1">
                <a:tableStyleId>{8EC20E35-A176-4012-BC5E-935CFFF8708E}</a:tableStyleId>
              </a:tblPr>
              <a:tblGrid>
                <a:gridCol w="2254975">
                  <a:extLst>
                    <a:ext uri="{9D8B030D-6E8A-4147-A177-3AD203B41FA5}">
                      <a16:colId xmlns:a16="http://schemas.microsoft.com/office/drawing/2014/main" val="3050638504"/>
                    </a:ext>
                  </a:extLst>
                </a:gridCol>
                <a:gridCol w="4566512">
                  <a:extLst>
                    <a:ext uri="{9D8B030D-6E8A-4147-A177-3AD203B41FA5}">
                      <a16:colId xmlns:a16="http://schemas.microsoft.com/office/drawing/2014/main" val="3646204203"/>
                    </a:ext>
                  </a:extLst>
                </a:gridCol>
                <a:gridCol w="2843213">
                  <a:extLst>
                    <a:ext uri="{9D8B030D-6E8A-4147-A177-3AD203B41FA5}">
                      <a16:colId xmlns:a16="http://schemas.microsoft.com/office/drawing/2014/main" val="676475410"/>
                    </a:ext>
                  </a:extLst>
                </a:gridCol>
                <a:gridCol w="1485899">
                  <a:extLst>
                    <a:ext uri="{9D8B030D-6E8A-4147-A177-3AD203B41FA5}">
                      <a16:colId xmlns:a16="http://schemas.microsoft.com/office/drawing/2014/main" val="3183722935"/>
                    </a:ext>
                  </a:extLst>
                </a:gridCol>
              </a:tblGrid>
              <a:tr h="374252">
                <a:tc>
                  <a:txBody>
                    <a:bodyPr/>
                    <a:lstStyle/>
                    <a:p>
                      <a:r>
                        <a:rPr lang="en-US" dirty="0"/>
                        <a:t>Subject</a:t>
                      </a:r>
                    </a:p>
                  </a:txBody>
                  <a:tcPr/>
                </a:tc>
                <a:tc>
                  <a:txBody>
                    <a:bodyPr/>
                    <a:lstStyle/>
                    <a:p>
                      <a:r>
                        <a:rPr lang="en-US" dirty="0"/>
                        <a:t>Discussion focusing on</a:t>
                      </a:r>
                    </a:p>
                  </a:txBody>
                  <a:tcPr/>
                </a:tc>
                <a:tc>
                  <a:txBody>
                    <a:bodyPr/>
                    <a:lstStyle/>
                    <a:p>
                      <a:r>
                        <a:rPr lang="en-US" dirty="0"/>
                        <a:t>Deliverable </a:t>
                      </a:r>
                    </a:p>
                  </a:txBody>
                  <a:tcPr/>
                </a:tc>
                <a:tc>
                  <a:txBody>
                    <a:bodyPr/>
                    <a:lstStyle/>
                    <a:p>
                      <a:r>
                        <a:rPr lang="en-US" dirty="0"/>
                        <a:t>Date</a:t>
                      </a:r>
                    </a:p>
                  </a:txBody>
                  <a:tcPr/>
                </a:tc>
                <a:extLst>
                  <a:ext uri="{0D108BD9-81ED-4DB2-BD59-A6C34878D82A}">
                    <a16:rowId xmlns:a16="http://schemas.microsoft.com/office/drawing/2014/main" val="5911837"/>
                  </a:ext>
                </a:extLst>
              </a:tr>
              <a:tr h="1119256">
                <a:tc>
                  <a:txBody>
                    <a:bodyPr/>
                    <a:lstStyle/>
                    <a:p>
                      <a:r>
                        <a:rPr lang="en-US" dirty="0"/>
                        <a:t>Winding</a:t>
                      </a:r>
                    </a:p>
                  </a:txBody>
                  <a:tcPr/>
                </a:tc>
                <a:tc>
                  <a:txBody>
                    <a:bodyPr/>
                    <a:lstStyle/>
                    <a:p>
                      <a:r>
                        <a:rPr lang="en-US" dirty="0"/>
                        <a:t>Fabrication and control procedures, components, tooling, acceptance criteria and NC</a:t>
                      </a:r>
                    </a:p>
                  </a:txBody>
                  <a:tcPr/>
                </a:tc>
                <a:tc>
                  <a:txBody>
                    <a:bodyPr/>
                    <a:lstStyle/>
                    <a:p>
                      <a:r>
                        <a:rPr lang="en-US" dirty="0"/>
                        <a:t>Report and proposal for a new released production and control doc</a:t>
                      </a:r>
                    </a:p>
                  </a:txBody>
                  <a:tcPr/>
                </a:tc>
                <a:tc>
                  <a:txBody>
                    <a:bodyPr/>
                    <a:lstStyle/>
                    <a:p>
                      <a:r>
                        <a:rPr lang="en-US" dirty="0"/>
                        <a:t>05.05.2021</a:t>
                      </a:r>
                    </a:p>
                  </a:txBody>
                  <a:tcPr/>
                </a:tc>
                <a:extLst>
                  <a:ext uri="{0D108BD9-81ED-4DB2-BD59-A6C34878D82A}">
                    <a16:rowId xmlns:a16="http://schemas.microsoft.com/office/drawing/2014/main" val="1345266813"/>
                  </a:ext>
                </a:extLst>
              </a:tr>
              <a:tr h="374252">
                <a:tc>
                  <a:txBody>
                    <a:bodyPr/>
                    <a:lstStyle/>
                    <a:p>
                      <a:r>
                        <a:rPr lang="en-US" dirty="0"/>
                        <a:t>Curing</a:t>
                      </a:r>
                    </a:p>
                  </a:txBody>
                  <a:tcPr/>
                </a:tc>
                <a:tc>
                  <a:txBody>
                    <a:bodyPr/>
                    <a:lstStyle/>
                    <a:p>
                      <a:r>
                        <a:rPr lang="en-US" dirty="0"/>
                        <a:t>Idem</a:t>
                      </a:r>
                    </a:p>
                  </a:txBody>
                  <a:tcPr/>
                </a:tc>
                <a:tc>
                  <a:txBody>
                    <a:bodyPr/>
                    <a:lstStyle/>
                    <a:p>
                      <a:r>
                        <a:rPr lang="en-US" dirty="0"/>
                        <a:t>Idem</a:t>
                      </a:r>
                    </a:p>
                  </a:txBody>
                  <a:tcPr/>
                </a:tc>
                <a:tc>
                  <a:txBody>
                    <a:bodyPr/>
                    <a:lstStyle/>
                    <a:p>
                      <a:r>
                        <a:rPr lang="en-US" dirty="0"/>
                        <a:t>12.05.2021</a:t>
                      </a:r>
                    </a:p>
                  </a:txBody>
                  <a:tcPr/>
                </a:tc>
                <a:extLst>
                  <a:ext uri="{0D108BD9-81ED-4DB2-BD59-A6C34878D82A}">
                    <a16:rowId xmlns:a16="http://schemas.microsoft.com/office/drawing/2014/main" val="3073339796"/>
                  </a:ext>
                </a:extLst>
              </a:tr>
              <a:tr h="374252">
                <a:tc>
                  <a:txBody>
                    <a:bodyPr/>
                    <a:lstStyle/>
                    <a:p>
                      <a:r>
                        <a:rPr lang="en-US" dirty="0"/>
                        <a:t>Reaction</a:t>
                      </a:r>
                    </a:p>
                  </a:txBody>
                  <a:tcPr/>
                </a:tc>
                <a:tc>
                  <a:txBody>
                    <a:bodyPr/>
                    <a:lstStyle/>
                    <a:p>
                      <a:r>
                        <a:rPr lang="en-US" dirty="0"/>
                        <a:t>Idem</a:t>
                      </a:r>
                    </a:p>
                  </a:txBody>
                  <a:tcPr/>
                </a:tc>
                <a:tc>
                  <a:txBody>
                    <a:bodyPr/>
                    <a:lstStyle/>
                    <a:p>
                      <a:r>
                        <a:rPr lang="en-US" dirty="0"/>
                        <a:t>Idem</a:t>
                      </a:r>
                    </a:p>
                  </a:txBody>
                  <a:tcPr/>
                </a:tc>
                <a:tc>
                  <a:txBody>
                    <a:bodyPr/>
                    <a:lstStyle/>
                    <a:p>
                      <a:r>
                        <a:rPr lang="en-US" b="1" dirty="0"/>
                        <a:t>26.05,2021</a:t>
                      </a:r>
                    </a:p>
                  </a:txBody>
                  <a:tcPr/>
                </a:tc>
                <a:extLst>
                  <a:ext uri="{0D108BD9-81ED-4DB2-BD59-A6C34878D82A}">
                    <a16:rowId xmlns:a16="http://schemas.microsoft.com/office/drawing/2014/main" val="593999949"/>
                  </a:ext>
                </a:extLst>
              </a:tr>
              <a:tr h="374252">
                <a:tc>
                  <a:txBody>
                    <a:bodyPr/>
                    <a:lstStyle/>
                    <a:p>
                      <a:r>
                        <a:rPr lang="en-US" dirty="0"/>
                        <a:t>Impregnation</a:t>
                      </a:r>
                    </a:p>
                  </a:txBody>
                  <a:tcPr/>
                </a:tc>
                <a:tc>
                  <a:txBody>
                    <a:bodyPr/>
                    <a:lstStyle/>
                    <a:p>
                      <a:r>
                        <a:rPr lang="en-US" dirty="0"/>
                        <a:t>Idem</a:t>
                      </a:r>
                    </a:p>
                  </a:txBody>
                  <a:tcPr/>
                </a:tc>
                <a:tc>
                  <a:txBody>
                    <a:bodyPr/>
                    <a:lstStyle/>
                    <a:p>
                      <a:r>
                        <a:rPr lang="en-US" dirty="0"/>
                        <a:t>Idem</a:t>
                      </a:r>
                    </a:p>
                  </a:txBody>
                  <a:tcPr/>
                </a:tc>
                <a:tc>
                  <a:txBody>
                    <a:bodyPr/>
                    <a:lstStyle/>
                    <a:p>
                      <a:r>
                        <a:rPr lang="en-US" b="1" dirty="0"/>
                        <a:t>09.06.2021</a:t>
                      </a:r>
                    </a:p>
                  </a:txBody>
                  <a:tcPr/>
                </a:tc>
                <a:extLst>
                  <a:ext uri="{0D108BD9-81ED-4DB2-BD59-A6C34878D82A}">
                    <a16:rowId xmlns:a16="http://schemas.microsoft.com/office/drawing/2014/main" val="2388992800"/>
                  </a:ext>
                </a:extLst>
              </a:tr>
              <a:tr h="3742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chemeClr val="tx1"/>
                          </a:solidFill>
                        </a:rPr>
                        <a:t>11T collaring </a:t>
                      </a:r>
                    </a:p>
                  </a:txBody>
                  <a:tcPr/>
                </a:tc>
                <a:tc>
                  <a:txBody>
                    <a:bodyPr/>
                    <a:lstStyle/>
                    <a:p>
                      <a:r>
                        <a:rPr lang="en-US" dirty="0"/>
                        <a:t>Idem</a:t>
                      </a:r>
                    </a:p>
                  </a:txBody>
                  <a:tcPr/>
                </a:tc>
                <a:tc>
                  <a:txBody>
                    <a:bodyPr/>
                    <a:lstStyle/>
                    <a:p>
                      <a:r>
                        <a:rPr lang="en-US" dirty="0"/>
                        <a:t>Idem</a:t>
                      </a:r>
                    </a:p>
                  </a:txBody>
                  <a:tcPr/>
                </a:tc>
                <a:tc>
                  <a:txBody>
                    <a:bodyPr/>
                    <a:lstStyle/>
                    <a:p>
                      <a:r>
                        <a:rPr lang="en-US" b="1" dirty="0"/>
                        <a:t>16.06.2021</a:t>
                      </a:r>
                    </a:p>
                  </a:txBody>
                  <a:tcPr/>
                </a:tc>
                <a:extLst>
                  <a:ext uri="{0D108BD9-81ED-4DB2-BD59-A6C34878D82A}">
                    <a16:rowId xmlns:a16="http://schemas.microsoft.com/office/drawing/2014/main" val="1942155788"/>
                  </a:ext>
                </a:extLst>
              </a:tr>
              <a:tr h="645970">
                <a:tc>
                  <a:txBody>
                    <a:bodyPr/>
                    <a:lstStyle/>
                    <a:p>
                      <a:r>
                        <a:rPr lang="en-US" dirty="0"/>
                        <a:t>MQXF coil pack and assembly </a:t>
                      </a:r>
                    </a:p>
                  </a:txBody>
                  <a:tcPr/>
                </a:tc>
                <a:tc>
                  <a:txBody>
                    <a:bodyPr/>
                    <a:lstStyle/>
                    <a:p>
                      <a:r>
                        <a:rPr lang="en-US" dirty="0"/>
                        <a:t>Idem</a:t>
                      </a:r>
                    </a:p>
                  </a:txBody>
                  <a:tcPr/>
                </a:tc>
                <a:tc>
                  <a:txBody>
                    <a:bodyPr/>
                    <a:lstStyle/>
                    <a:p>
                      <a:r>
                        <a:rPr lang="en-US" dirty="0"/>
                        <a:t>Idem</a:t>
                      </a:r>
                    </a:p>
                  </a:txBody>
                  <a:tcPr/>
                </a:tc>
                <a:tc>
                  <a:txBody>
                    <a:bodyPr/>
                    <a:lstStyle/>
                    <a:p>
                      <a:r>
                        <a:rPr lang="en-US" b="1" dirty="0"/>
                        <a:t>22.06.2021</a:t>
                      </a:r>
                    </a:p>
                  </a:txBody>
                  <a:tcPr/>
                </a:tc>
                <a:extLst>
                  <a:ext uri="{0D108BD9-81ED-4DB2-BD59-A6C34878D82A}">
                    <a16:rowId xmlns:a16="http://schemas.microsoft.com/office/drawing/2014/main" val="3542495549"/>
                  </a:ext>
                </a:extLst>
              </a:tr>
              <a:tr h="922814">
                <a:tc>
                  <a:txBody>
                    <a:bodyPr/>
                    <a:lstStyle/>
                    <a:p>
                      <a:r>
                        <a:rPr lang="en-US" sz="1800" dirty="0">
                          <a:solidFill>
                            <a:schemeClr val="tx1"/>
                          </a:solidFill>
                        </a:rPr>
                        <a:t>Diagnostics, statistics and improvement axes</a:t>
                      </a:r>
                      <a:endParaRPr lang="en-US" dirty="0"/>
                    </a:p>
                  </a:txBody>
                  <a:tcPr/>
                </a:tc>
                <a:tc>
                  <a:txBody>
                    <a:bodyPr/>
                    <a:lstStyle/>
                    <a:p>
                      <a:r>
                        <a:rPr lang="en-US" dirty="0"/>
                        <a:t>Statistics, review of NC by families, learned lessons, proposals.  </a:t>
                      </a:r>
                    </a:p>
                  </a:txBody>
                  <a:tcPr/>
                </a:tc>
                <a:tc>
                  <a:txBody>
                    <a:bodyPr/>
                    <a:lstStyle/>
                    <a:p>
                      <a:r>
                        <a:rPr lang="en-US" dirty="0"/>
                        <a:t>Note </a:t>
                      </a:r>
                    </a:p>
                  </a:txBody>
                  <a:tcPr/>
                </a:tc>
                <a:tc>
                  <a:txBody>
                    <a:bodyPr/>
                    <a:lstStyle/>
                    <a:p>
                      <a:r>
                        <a:rPr lang="en-US" dirty="0"/>
                        <a:t>30.06.2021</a:t>
                      </a:r>
                    </a:p>
                  </a:txBody>
                  <a:tcPr/>
                </a:tc>
                <a:extLst>
                  <a:ext uri="{0D108BD9-81ED-4DB2-BD59-A6C34878D82A}">
                    <a16:rowId xmlns:a16="http://schemas.microsoft.com/office/drawing/2014/main" val="1969167262"/>
                  </a:ext>
                </a:extLst>
              </a:tr>
            </a:tbl>
          </a:graphicData>
        </a:graphic>
      </p:graphicFrame>
    </p:spTree>
    <p:extLst>
      <p:ext uri="{BB962C8B-B14F-4D97-AF65-F5344CB8AC3E}">
        <p14:creationId xmlns:p14="http://schemas.microsoft.com/office/powerpoint/2010/main" val="41244277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CF68D-2F65-4A78-92F5-37375A9D99FE}"/>
              </a:ext>
            </a:extLst>
          </p:cNvPr>
          <p:cNvSpPr>
            <a:spLocks noGrp="1"/>
          </p:cNvSpPr>
          <p:nvPr>
            <p:ph type="title"/>
          </p:nvPr>
        </p:nvSpPr>
        <p:spPr/>
        <p:txBody>
          <a:bodyPr/>
          <a:lstStyle/>
          <a:p>
            <a:r>
              <a:rPr lang="en-GB" dirty="0"/>
              <a:t>Horizontal braiding</a:t>
            </a:r>
          </a:p>
        </p:txBody>
      </p:sp>
      <p:sp>
        <p:nvSpPr>
          <p:cNvPr id="3" name="Content Placeholder 2">
            <a:extLst>
              <a:ext uri="{FF2B5EF4-FFF2-40B4-BE49-F238E27FC236}">
                <a16:creationId xmlns:a16="http://schemas.microsoft.com/office/drawing/2014/main" id="{5875D636-FAE6-4A0D-9D8A-37C2BF271EA9}"/>
              </a:ext>
            </a:extLst>
          </p:cNvPr>
          <p:cNvSpPr>
            <a:spLocks noGrp="1"/>
          </p:cNvSpPr>
          <p:nvPr>
            <p:ph idx="1"/>
          </p:nvPr>
        </p:nvSpPr>
        <p:spPr>
          <a:xfrm>
            <a:off x="800183" y="1271239"/>
            <a:ext cx="10560000" cy="4535724"/>
          </a:xfrm>
        </p:spPr>
        <p:txBody>
          <a:bodyPr/>
          <a:lstStyle/>
          <a:p>
            <a:pPr algn="just"/>
            <a:r>
              <a:rPr lang="en-US" sz="1800" dirty="0">
                <a:latin typeface="Calibri" panose="020F0502020204030204" pitchFamily="34" charset="0"/>
                <a:ea typeface="Times New Roman" panose="02020603050405020304" pitchFamily="18" charset="0"/>
                <a:cs typeface="Times New Roman" panose="02020603050405020304" pitchFamily="18" charset="0"/>
              </a:rPr>
              <a:t>Several advantages were listed for the horizontal braiding:</a:t>
            </a:r>
            <a:endParaRPr lang="en-GB" sz="1800" dirty="0">
              <a:latin typeface="Times" panose="02020603050405020304" pitchFamily="18" charset="0"/>
              <a:ea typeface="Times New Roman" panose="02020603050405020304" pitchFamily="18" charset="0"/>
              <a:cs typeface="Times New Roman" panose="02020603050405020304" pitchFamily="18" charset="0"/>
            </a:endParaRPr>
          </a:p>
          <a:p>
            <a:pPr marL="457189" indent="-457189" algn="just">
              <a:lnSpc>
                <a:spcPct val="100000"/>
              </a:lnSpc>
              <a:spcBef>
                <a:spcPts val="0"/>
              </a:spcBef>
              <a:buFont typeface="Symbol" panose="05050102010706020507" pitchFamily="18" charset="2"/>
              <a:buChar char=""/>
            </a:pPr>
            <a:r>
              <a:rPr lang="en-US" sz="1800" b="0" dirty="0">
                <a:latin typeface="Calibri" panose="020F0502020204030204" pitchFamily="34" charset="0"/>
                <a:ea typeface="Times New Roman" panose="02020603050405020304" pitchFamily="18" charset="0"/>
                <a:cs typeface="Times New Roman" panose="02020603050405020304" pitchFamily="18" charset="0"/>
              </a:rPr>
              <a:t>Increase of spindle volume, no interchange throughout long cable braiding</a:t>
            </a:r>
            <a:endParaRPr lang="en-GB" sz="1800" b="0" dirty="0">
              <a:latin typeface="Times" panose="02020603050405020304" pitchFamily="18" charset="0"/>
              <a:ea typeface="Times New Roman" panose="02020603050405020304" pitchFamily="18" charset="0"/>
              <a:cs typeface="Times New Roman" panose="02020603050405020304" pitchFamily="18" charset="0"/>
            </a:endParaRPr>
          </a:p>
          <a:p>
            <a:pPr marL="457189" indent="-457189" algn="just">
              <a:lnSpc>
                <a:spcPct val="100000"/>
              </a:lnSpc>
              <a:spcBef>
                <a:spcPts val="0"/>
              </a:spcBef>
              <a:buFont typeface="Symbol" panose="05050102010706020507" pitchFamily="18" charset="2"/>
              <a:buChar char=""/>
            </a:pPr>
            <a:r>
              <a:rPr lang="en-US" sz="1800" b="0" dirty="0">
                <a:latin typeface="Calibri" panose="020F0502020204030204" pitchFamily="34" charset="0"/>
                <a:ea typeface="Times New Roman" panose="02020603050405020304" pitchFamily="18" charset="0"/>
                <a:cs typeface="Times New Roman" panose="02020603050405020304" pitchFamily="18" charset="0"/>
              </a:rPr>
              <a:t>Easier trajectory of cable, less deformation in transverse direction</a:t>
            </a:r>
            <a:endParaRPr lang="en-GB" sz="1800" b="0" dirty="0">
              <a:latin typeface="Times" panose="02020603050405020304" pitchFamily="18" charset="0"/>
              <a:ea typeface="Times New Roman" panose="02020603050405020304" pitchFamily="18" charset="0"/>
              <a:cs typeface="Times New Roman" panose="02020603050405020304" pitchFamily="18" charset="0"/>
            </a:endParaRPr>
          </a:p>
          <a:p>
            <a:pPr marL="457189" indent="-457189" algn="just">
              <a:lnSpc>
                <a:spcPct val="100000"/>
              </a:lnSpc>
              <a:spcBef>
                <a:spcPts val="0"/>
              </a:spcBef>
              <a:buFont typeface="Symbol" panose="05050102010706020507" pitchFamily="18" charset="2"/>
              <a:buChar char=""/>
            </a:pPr>
            <a:r>
              <a:rPr lang="en-US" sz="1800" b="0" dirty="0">
                <a:latin typeface="Calibri" panose="020F0502020204030204" pitchFamily="34" charset="0"/>
                <a:ea typeface="Times New Roman" panose="02020603050405020304" pitchFamily="18" charset="0"/>
                <a:cs typeface="Times New Roman" panose="02020603050405020304" pitchFamily="18" charset="0"/>
              </a:rPr>
              <a:t>Reduced maintenance due to fact that small fibers are not filling up on the otherwise vertical filament guides, low risk in fiber pollution due to lubrication</a:t>
            </a:r>
            <a:endParaRPr lang="en-GB" sz="1800" b="0" dirty="0">
              <a:latin typeface="Times" panose="02020603050405020304" pitchFamily="18" charset="0"/>
              <a:ea typeface="Times New Roman" panose="02020603050405020304" pitchFamily="18" charset="0"/>
              <a:cs typeface="Times New Roman" panose="02020603050405020304" pitchFamily="18" charset="0"/>
            </a:endParaRPr>
          </a:p>
          <a:p>
            <a:pPr marL="457189" indent="-457189" algn="just">
              <a:lnSpc>
                <a:spcPct val="100000"/>
              </a:lnSpc>
              <a:spcBef>
                <a:spcPts val="0"/>
              </a:spcBef>
              <a:buFont typeface="Symbol" panose="05050102010706020507" pitchFamily="18" charset="2"/>
              <a:buChar char=""/>
            </a:pPr>
            <a:r>
              <a:rPr lang="en-US" sz="1800" b="0" dirty="0">
                <a:latin typeface="Calibri" panose="020F0502020204030204" pitchFamily="34" charset="0"/>
                <a:ea typeface="Times New Roman" panose="02020603050405020304" pitchFamily="18" charset="0"/>
                <a:cs typeface="Times New Roman" panose="02020603050405020304" pitchFamily="18" charset="0"/>
              </a:rPr>
              <a:t>Easier manipulation of 800 m cable reels, the portal support of the unrolling and collection rolling units allow improved logistics</a:t>
            </a:r>
            <a:endParaRPr lang="en-GB" sz="1800" b="0" dirty="0">
              <a:latin typeface="Times" panose="02020603050405020304" pitchFamily="18" charset="0"/>
              <a:ea typeface="Times New Roman" panose="02020603050405020304" pitchFamily="18" charset="0"/>
              <a:cs typeface="Times New Roman" panose="02020603050405020304" pitchFamily="18" charset="0"/>
            </a:endParaRPr>
          </a:p>
          <a:p>
            <a:endParaRPr lang="en-GB" sz="1800" dirty="0"/>
          </a:p>
        </p:txBody>
      </p:sp>
      <p:sp>
        <p:nvSpPr>
          <p:cNvPr id="4" name="Slide Number Placeholder 3">
            <a:extLst>
              <a:ext uri="{FF2B5EF4-FFF2-40B4-BE49-F238E27FC236}">
                <a16:creationId xmlns:a16="http://schemas.microsoft.com/office/drawing/2014/main" id="{2929A44B-64AE-4E51-8A94-AA79F73D3AC9}"/>
              </a:ext>
            </a:extLst>
          </p:cNvPr>
          <p:cNvSpPr>
            <a:spLocks noGrp="1"/>
          </p:cNvSpPr>
          <p:nvPr>
            <p:ph type="sldNum" sz="quarter" idx="12"/>
          </p:nvPr>
        </p:nvSpPr>
        <p:spPr/>
        <p:txBody>
          <a:bodyPr/>
          <a:lstStyle/>
          <a:p>
            <a:fld id="{BFDCA1C4-9514-7B4F-976F-D92F7E296653}" type="slidenum">
              <a:rPr lang="fr-FR" smtClean="0"/>
              <a:pPr/>
              <a:t>40</a:t>
            </a:fld>
            <a:endParaRPr lang="fr-FR"/>
          </a:p>
        </p:txBody>
      </p:sp>
      <p:pic>
        <p:nvPicPr>
          <p:cNvPr id="5" name="Picture 4">
            <a:extLst>
              <a:ext uri="{FF2B5EF4-FFF2-40B4-BE49-F238E27FC236}">
                <a16:creationId xmlns:a16="http://schemas.microsoft.com/office/drawing/2014/main" id="{170EFE35-9E22-456F-B82D-5A27BB7167A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33764" y="3551725"/>
            <a:ext cx="5541063" cy="2529931"/>
          </a:xfrm>
          <a:prstGeom prst="rect">
            <a:avLst/>
          </a:prstGeom>
        </p:spPr>
      </p:pic>
      <p:pic>
        <p:nvPicPr>
          <p:cNvPr id="7" name="Picture 6">
            <a:extLst>
              <a:ext uri="{FF2B5EF4-FFF2-40B4-BE49-F238E27FC236}">
                <a16:creationId xmlns:a16="http://schemas.microsoft.com/office/drawing/2014/main" id="{BBD58731-D63E-4089-BAA3-CA735B264E57}"/>
              </a:ext>
            </a:extLst>
          </p:cNvPr>
          <p:cNvPicPr/>
          <p:nvPr/>
        </p:nvPicPr>
        <p:blipFill rotWithShape="1">
          <a:blip r:embed="rId3">
            <a:extLst>
              <a:ext uri="{28A0092B-C50C-407E-A947-70E740481C1C}">
                <a14:useLocalDpi xmlns:a14="http://schemas.microsoft.com/office/drawing/2010/main"/>
              </a:ext>
            </a:extLst>
          </a:blip>
          <a:srcRect r="67606"/>
          <a:stretch/>
        </p:blipFill>
        <p:spPr bwMode="auto">
          <a:xfrm>
            <a:off x="7570925" y="3551725"/>
            <a:ext cx="1752254" cy="2529931"/>
          </a:xfrm>
          <a:prstGeom prst="rect">
            <a:avLst/>
          </a:prstGeom>
          <a:noFill/>
        </p:spPr>
      </p:pic>
      <p:sp>
        <p:nvSpPr>
          <p:cNvPr id="8" name="Footer Placeholder 7">
            <a:extLst>
              <a:ext uri="{FF2B5EF4-FFF2-40B4-BE49-F238E27FC236}">
                <a16:creationId xmlns:a16="http://schemas.microsoft.com/office/drawing/2014/main" id="{D8B63F17-D424-4B6F-A49E-C95252BA84E1}"/>
              </a:ext>
            </a:extLst>
          </p:cNvPr>
          <p:cNvSpPr>
            <a:spLocks noGrp="1"/>
          </p:cNvSpPr>
          <p:nvPr>
            <p:ph type="ftr" sz="quarter" idx="11"/>
          </p:nvPr>
        </p:nvSpPr>
        <p:spPr/>
        <p:txBody>
          <a:bodyPr/>
          <a:lstStyle/>
          <a:p>
            <a:r>
              <a:rPr lang="fr-FR" noProof="0"/>
              <a:t>F. Lackner, R. Principe - 05/05/2021</a:t>
            </a:r>
            <a:endParaRPr lang="en-GB" noProof="0"/>
          </a:p>
        </p:txBody>
      </p:sp>
    </p:spTree>
    <p:extLst>
      <p:ext uri="{BB962C8B-B14F-4D97-AF65-F5344CB8AC3E}">
        <p14:creationId xmlns:p14="http://schemas.microsoft.com/office/powerpoint/2010/main" val="13646752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92CA2-C5B9-463A-91EC-AFA1B46AAD27}"/>
              </a:ext>
            </a:extLst>
          </p:cNvPr>
          <p:cNvSpPr>
            <a:spLocks noGrp="1"/>
          </p:cNvSpPr>
          <p:nvPr>
            <p:ph type="title"/>
          </p:nvPr>
        </p:nvSpPr>
        <p:spPr/>
        <p:txBody>
          <a:bodyPr/>
          <a:lstStyle/>
          <a:p>
            <a:r>
              <a:rPr lang="en-GB" dirty="0"/>
              <a:t>Observations: Sample preparation</a:t>
            </a:r>
          </a:p>
        </p:txBody>
      </p:sp>
      <p:sp>
        <p:nvSpPr>
          <p:cNvPr id="3" name="Content Placeholder 2">
            <a:extLst>
              <a:ext uri="{FF2B5EF4-FFF2-40B4-BE49-F238E27FC236}">
                <a16:creationId xmlns:a16="http://schemas.microsoft.com/office/drawing/2014/main" id="{F0C65B93-956A-448D-9C63-70A4E9BDF8C0}"/>
              </a:ext>
            </a:extLst>
          </p:cNvPr>
          <p:cNvSpPr>
            <a:spLocks noGrp="1"/>
          </p:cNvSpPr>
          <p:nvPr>
            <p:ph idx="1"/>
          </p:nvPr>
        </p:nvSpPr>
        <p:spPr>
          <a:xfrm>
            <a:off x="828604" y="1316765"/>
            <a:ext cx="10560000" cy="4906963"/>
          </a:xfrm>
        </p:spPr>
        <p:txBody>
          <a:bodyPr>
            <a:normAutofit/>
          </a:bodyPr>
          <a:lstStyle/>
          <a:p>
            <a:r>
              <a:rPr lang="en-GB" sz="2400" dirty="0"/>
              <a:t>Change towards sample preparation at CGP</a:t>
            </a:r>
          </a:p>
          <a:p>
            <a:pPr lvl="1"/>
            <a:r>
              <a:rPr lang="en-GB" sz="2400" dirty="0"/>
              <a:t>6 m samples are required to verify insulation thickness based on 10-stacks in bldg. 927.</a:t>
            </a:r>
          </a:p>
          <a:p>
            <a:pPr lvl="1"/>
            <a:r>
              <a:rPr lang="en-GB" sz="2400" b="1" dirty="0"/>
              <a:t>Previously cutting performed at LMF in non dedicated zone</a:t>
            </a:r>
            <a:r>
              <a:rPr lang="en-GB" sz="2400" dirty="0"/>
              <a:t>, therefore strong wish to improve cutting operation.</a:t>
            </a:r>
          </a:p>
          <a:p>
            <a:pPr lvl="1"/>
            <a:r>
              <a:rPr lang="en-GB" sz="2400" b="1" dirty="0"/>
              <a:t>Change of procedure correlates with NC observations</a:t>
            </a:r>
            <a:r>
              <a:rPr lang="en-GB" sz="2400" dirty="0"/>
              <a:t>, therefore careful investigation of the sample preparation.</a:t>
            </a:r>
          </a:p>
          <a:p>
            <a:pPr lvl="1"/>
            <a:r>
              <a:rPr lang="en-GB" sz="2400" b="1" dirty="0"/>
              <a:t>Due to significant amount of NC with new horizontal machine CERN requested production on vertical braiding line.</a:t>
            </a:r>
          </a:p>
          <a:p>
            <a:pPr lvl="1"/>
            <a:endParaRPr lang="en-GB" sz="2400" dirty="0"/>
          </a:p>
          <a:p>
            <a:pPr lvl="1"/>
            <a:endParaRPr lang="en-GB" sz="2400" dirty="0"/>
          </a:p>
        </p:txBody>
      </p:sp>
      <p:sp>
        <p:nvSpPr>
          <p:cNvPr id="4" name="Slide Number Placeholder 3">
            <a:extLst>
              <a:ext uri="{FF2B5EF4-FFF2-40B4-BE49-F238E27FC236}">
                <a16:creationId xmlns:a16="http://schemas.microsoft.com/office/drawing/2014/main" id="{FE1817A7-B7D5-46D3-BF3E-6B5DD13D3CDA}"/>
              </a:ext>
            </a:extLst>
          </p:cNvPr>
          <p:cNvSpPr>
            <a:spLocks noGrp="1"/>
          </p:cNvSpPr>
          <p:nvPr>
            <p:ph type="sldNum" sz="quarter" idx="12"/>
          </p:nvPr>
        </p:nvSpPr>
        <p:spPr/>
        <p:txBody>
          <a:bodyPr/>
          <a:lstStyle/>
          <a:p>
            <a:fld id="{BFDCA1C4-9514-7B4F-976F-D92F7E296653}" type="slidenum">
              <a:rPr lang="fr-FR" smtClean="0"/>
              <a:pPr/>
              <a:t>41</a:t>
            </a:fld>
            <a:endParaRPr lang="fr-FR"/>
          </a:p>
        </p:txBody>
      </p:sp>
      <p:sp>
        <p:nvSpPr>
          <p:cNvPr id="5" name="Footer Placeholder 4">
            <a:extLst>
              <a:ext uri="{FF2B5EF4-FFF2-40B4-BE49-F238E27FC236}">
                <a16:creationId xmlns:a16="http://schemas.microsoft.com/office/drawing/2014/main" id="{2F97EA65-43B9-4A99-BF0C-FA762ABA096A}"/>
              </a:ext>
            </a:extLst>
          </p:cNvPr>
          <p:cNvSpPr>
            <a:spLocks noGrp="1"/>
          </p:cNvSpPr>
          <p:nvPr>
            <p:ph type="ftr" sz="quarter" idx="11"/>
          </p:nvPr>
        </p:nvSpPr>
        <p:spPr/>
        <p:txBody>
          <a:bodyPr/>
          <a:lstStyle/>
          <a:p>
            <a:r>
              <a:rPr lang="fr-FR" noProof="0"/>
              <a:t>F. Lackner, R. Principe - 05/05/2021</a:t>
            </a:r>
            <a:endParaRPr lang="en-GB" noProof="0"/>
          </a:p>
        </p:txBody>
      </p:sp>
    </p:spTree>
    <p:extLst>
      <p:ext uri="{BB962C8B-B14F-4D97-AF65-F5344CB8AC3E}">
        <p14:creationId xmlns:p14="http://schemas.microsoft.com/office/powerpoint/2010/main" val="33772995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D9ED0B-9236-4DDB-9115-3559A08A3EFF}"/>
              </a:ext>
            </a:extLst>
          </p:cNvPr>
          <p:cNvSpPr>
            <a:spLocks noGrp="1"/>
          </p:cNvSpPr>
          <p:nvPr>
            <p:ph type="title"/>
          </p:nvPr>
        </p:nvSpPr>
        <p:spPr/>
        <p:txBody>
          <a:bodyPr/>
          <a:lstStyle/>
          <a:p>
            <a:br>
              <a:rPr lang="en-US" sz="3733" dirty="0">
                <a:latin typeface="Calibri" panose="020F0502020204030204" pitchFamily="34" charset="0"/>
                <a:ea typeface="Times New Roman" panose="02020603050405020304" pitchFamily="18" charset="0"/>
                <a:cs typeface="Times New Roman" panose="02020603050405020304" pitchFamily="18" charset="0"/>
              </a:rPr>
            </a:br>
            <a:r>
              <a:rPr lang="en-US" sz="3733" dirty="0">
                <a:latin typeface="Calibri" panose="020F0502020204030204" pitchFamily="34" charset="0"/>
                <a:ea typeface="Times New Roman" panose="02020603050405020304" pitchFamily="18" charset="0"/>
                <a:cs typeface="Times New Roman" panose="02020603050405020304" pitchFamily="18" charset="0"/>
              </a:rPr>
              <a:t>Procedure: The 6 m sample preparation at CGP</a:t>
            </a:r>
            <a:br>
              <a:rPr lang="en-GB" sz="2667" dirty="0">
                <a:latin typeface="Times" panose="02020603050405020304" pitchFamily="18" charset="0"/>
                <a:ea typeface="Times New Roman" panose="02020603050405020304" pitchFamily="18" charset="0"/>
                <a:cs typeface="Times New Roman" panose="02020603050405020304" pitchFamily="18" charset="0"/>
              </a:rPr>
            </a:br>
            <a:endParaRPr lang="en-GB" dirty="0"/>
          </a:p>
        </p:txBody>
      </p:sp>
      <p:sp>
        <p:nvSpPr>
          <p:cNvPr id="4" name="Slide Number Placeholder 3">
            <a:extLst>
              <a:ext uri="{FF2B5EF4-FFF2-40B4-BE49-F238E27FC236}">
                <a16:creationId xmlns:a16="http://schemas.microsoft.com/office/drawing/2014/main" id="{8E47AE42-9E50-4E2F-A7B3-2E7E4C902B0E}"/>
              </a:ext>
            </a:extLst>
          </p:cNvPr>
          <p:cNvSpPr>
            <a:spLocks noGrp="1"/>
          </p:cNvSpPr>
          <p:nvPr>
            <p:ph type="sldNum" sz="quarter" idx="12"/>
          </p:nvPr>
        </p:nvSpPr>
        <p:spPr/>
        <p:txBody>
          <a:bodyPr/>
          <a:lstStyle/>
          <a:p>
            <a:fld id="{BFDCA1C4-9514-7B4F-976F-D92F7E296653}" type="slidenum">
              <a:rPr lang="fr-FR" smtClean="0"/>
              <a:pPr/>
              <a:t>42</a:t>
            </a:fld>
            <a:endParaRPr lang="fr-FR"/>
          </a:p>
        </p:txBody>
      </p:sp>
      <p:sp>
        <p:nvSpPr>
          <p:cNvPr id="7" name="TextBox 6">
            <a:extLst>
              <a:ext uri="{FF2B5EF4-FFF2-40B4-BE49-F238E27FC236}">
                <a16:creationId xmlns:a16="http://schemas.microsoft.com/office/drawing/2014/main" id="{C0DB8DC3-A9DA-4F5C-8098-CFA2712A4903}"/>
              </a:ext>
            </a:extLst>
          </p:cNvPr>
          <p:cNvSpPr txBox="1"/>
          <p:nvPr/>
        </p:nvSpPr>
        <p:spPr>
          <a:xfrm>
            <a:off x="441016" y="1340730"/>
            <a:ext cx="11342997" cy="3823483"/>
          </a:xfrm>
          <a:prstGeom prst="rect">
            <a:avLst/>
          </a:prstGeom>
          <a:noFill/>
        </p:spPr>
        <p:txBody>
          <a:bodyPr wrap="square">
            <a:spAutoFit/>
          </a:bodyPr>
          <a:lstStyle/>
          <a:p>
            <a:pPr marL="455989" indent="-457189">
              <a:spcBef>
                <a:spcPts val="512"/>
              </a:spcBef>
              <a:buClr>
                <a:schemeClr val="accent6"/>
              </a:buClr>
              <a:buFont typeface="Wingdings" panose="05000000000000000000" pitchFamily="2" charset="2"/>
              <a:buChar char="§"/>
            </a:pPr>
            <a:r>
              <a:rPr lang="en-US" sz="2133" dirty="0">
                <a:solidFill>
                  <a:schemeClr val="accent5"/>
                </a:solidFill>
              </a:rPr>
              <a:t>Braiding operation is launched for MQXFB based on usual parameters for both production lines (Old vertical and new horizontal braiding line)</a:t>
            </a:r>
          </a:p>
          <a:p>
            <a:pPr marL="455989" indent="-457189">
              <a:spcBef>
                <a:spcPts val="512"/>
              </a:spcBef>
              <a:buClr>
                <a:schemeClr val="accent6"/>
              </a:buClr>
              <a:buFont typeface="Wingdings" panose="05000000000000000000" pitchFamily="2" charset="2"/>
              <a:buChar char="§"/>
            </a:pPr>
            <a:r>
              <a:rPr lang="en-US" sz="2133" dirty="0">
                <a:solidFill>
                  <a:schemeClr val="accent5"/>
                </a:solidFill>
              </a:rPr>
              <a:t>Braiding full cable length (</a:t>
            </a:r>
            <a:r>
              <a:rPr lang="en-US" sz="2133" dirty="0" err="1">
                <a:solidFill>
                  <a:schemeClr val="accent5"/>
                </a:solidFill>
              </a:rPr>
              <a:t>Lcable</a:t>
            </a:r>
            <a:r>
              <a:rPr lang="en-US" sz="2133" dirty="0">
                <a:solidFill>
                  <a:schemeClr val="accent5"/>
                </a:solidFill>
              </a:rPr>
              <a:t>) minus the 6 m sample length (</a:t>
            </a:r>
            <a:r>
              <a:rPr lang="en-US" sz="2133" dirty="0" err="1">
                <a:solidFill>
                  <a:schemeClr val="accent5"/>
                </a:solidFill>
              </a:rPr>
              <a:t>Lsample</a:t>
            </a:r>
            <a:r>
              <a:rPr lang="en-US" sz="2133" dirty="0">
                <a:solidFill>
                  <a:schemeClr val="accent5"/>
                </a:solidFill>
              </a:rPr>
              <a:t>).</a:t>
            </a:r>
            <a:endParaRPr lang="en-GB" sz="2133" dirty="0">
              <a:solidFill>
                <a:schemeClr val="accent5"/>
              </a:solidFill>
            </a:endParaRPr>
          </a:p>
          <a:p>
            <a:pPr marL="455989" indent="-457189">
              <a:spcBef>
                <a:spcPts val="512"/>
              </a:spcBef>
              <a:buClr>
                <a:schemeClr val="accent6"/>
              </a:buClr>
              <a:buFont typeface="Wingdings" panose="05000000000000000000" pitchFamily="2" charset="2"/>
              <a:buChar char="§"/>
            </a:pPr>
            <a:r>
              <a:rPr lang="en-US" sz="2133" dirty="0">
                <a:solidFill>
                  <a:schemeClr val="accent5"/>
                </a:solidFill>
              </a:rPr>
              <a:t>Stop after the condition </a:t>
            </a:r>
            <a:r>
              <a:rPr lang="en-US" sz="2133" dirty="0" err="1">
                <a:solidFill>
                  <a:schemeClr val="accent5"/>
                </a:solidFill>
              </a:rPr>
              <a:t>Lcable</a:t>
            </a:r>
            <a:r>
              <a:rPr lang="en-US" sz="2133" dirty="0">
                <a:solidFill>
                  <a:schemeClr val="accent5"/>
                </a:solidFill>
              </a:rPr>
              <a:t> – </a:t>
            </a:r>
            <a:r>
              <a:rPr lang="en-US" sz="2133" dirty="0" err="1">
                <a:solidFill>
                  <a:schemeClr val="accent5"/>
                </a:solidFill>
              </a:rPr>
              <a:t>Lsample</a:t>
            </a:r>
            <a:r>
              <a:rPr lang="en-US" sz="2133" dirty="0">
                <a:solidFill>
                  <a:schemeClr val="accent5"/>
                </a:solidFill>
              </a:rPr>
              <a:t> has been achieved. </a:t>
            </a:r>
            <a:endParaRPr lang="en-GB" sz="2133" dirty="0">
              <a:solidFill>
                <a:schemeClr val="accent5"/>
              </a:solidFill>
            </a:endParaRPr>
          </a:p>
          <a:p>
            <a:pPr marL="455989" indent="-457189">
              <a:spcBef>
                <a:spcPts val="512"/>
              </a:spcBef>
              <a:buClr>
                <a:schemeClr val="accent6"/>
              </a:buClr>
              <a:buFont typeface="Wingdings" panose="05000000000000000000" pitchFamily="2" charset="2"/>
              <a:buChar char="§"/>
            </a:pPr>
            <a:r>
              <a:rPr lang="en-US" sz="2133" dirty="0">
                <a:solidFill>
                  <a:schemeClr val="accent5"/>
                </a:solidFill>
              </a:rPr>
              <a:t>Subsequent the braiding is cut and secured with tape. Tape is overlapping 50% of the fiber and 50% on the cable, avoiding opening or movement of the fiber scheme.</a:t>
            </a:r>
            <a:endParaRPr lang="en-GB" sz="2133" dirty="0">
              <a:solidFill>
                <a:schemeClr val="accent5"/>
              </a:solidFill>
            </a:endParaRPr>
          </a:p>
          <a:p>
            <a:pPr marL="455989" indent="-457189">
              <a:spcBef>
                <a:spcPts val="512"/>
              </a:spcBef>
              <a:buClr>
                <a:schemeClr val="accent6"/>
              </a:buClr>
              <a:buFont typeface="Wingdings" panose="05000000000000000000" pitchFamily="2" charset="2"/>
              <a:buChar char="§"/>
            </a:pPr>
            <a:r>
              <a:rPr lang="en-US" sz="2133" dirty="0">
                <a:solidFill>
                  <a:schemeClr val="accent5"/>
                </a:solidFill>
              </a:rPr>
              <a:t>The braiding is prepared on the 6 m sample</a:t>
            </a:r>
            <a:endParaRPr lang="en-GB" sz="2133" dirty="0">
              <a:solidFill>
                <a:schemeClr val="accent5"/>
              </a:solidFill>
            </a:endParaRPr>
          </a:p>
          <a:p>
            <a:pPr marL="455989" indent="-457189">
              <a:spcBef>
                <a:spcPts val="512"/>
              </a:spcBef>
              <a:buClr>
                <a:schemeClr val="accent6"/>
              </a:buClr>
              <a:buFont typeface="Wingdings" panose="05000000000000000000" pitchFamily="2" charset="2"/>
              <a:buChar char="§"/>
            </a:pPr>
            <a:r>
              <a:rPr lang="en-US" sz="2133" dirty="0">
                <a:solidFill>
                  <a:schemeClr val="accent5"/>
                </a:solidFill>
              </a:rPr>
              <a:t>The machine is restarted for the last 6 m. Reduced torque and tension!</a:t>
            </a:r>
            <a:endParaRPr lang="en-GB" sz="2133" dirty="0">
              <a:solidFill>
                <a:schemeClr val="accent5"/>
              </a:solidFill>
            </a:endParaRPr>
          </a:p>
          <a:p>
            <a:pPr marL="455989" indent="-457189">
              <a:spcBef>
                <a:spcPts val="512"/>
              </a:spcBef>
              <a:buClr>
                <a:schemeClr val="accent6"/>
              </a:buClr>
              <a:buFont typeface="Wingdings" panose="05000000000000000000" pitchFamily="2" charset="2"/>
              <a:buChar char="§"/>
            </a:pPr>
            <a:r>
              <a:rPr lang="en-US" sz="2133" dirty="0">
                <a:solidFill>
                  <a:schemeClr val="accent5"/>
                </a:solidFill>
              </a:rPr>
              <a:t>The sample is cut after finalizing the 6 m braiding.</a:t>
            </a:r>
            <a:endParaRPr lang="en-GB" sz="2133" dirty="0">
              <a:solidFill>
                <a:schemeClr val="accent5"/>
              </a:solidFill>
            </a:endParaRPr>
          </a:p>
          <a:p>
            <a:pPr marL="455989" indent="-457189">
              <a:spcBef>
                <a:spcPts val="512"/>
              </a:spcBef>
              <a:buClr>
                <a:schemeClr val="accent6"/>
              </a:buClr>
              <a:buFont typeface="Wingdings" panose="05000000000000000000" pitchFamily="2" charset="2"/>
              <a:buChar char="§"/>
            </a:pPr>
            <a:r>
              <a:rPr lang="en-US" sz="2133" dirty="0">
                <a:solidFill>
                  <a:schemeClr val="accent5"/>
                </a:solidFill>
              </a:rPr>
              <a:t>Packing and shipping of sample is prepared.</a:t>
            </a:r>
            <a:endParaRPr lang="en-GB" sz="2133" dirty="0">
              <a:solidFill>
                <a:schemeClr val="accent5"/>
              </a:solidFill>
            </a:endParaRPr>
          </a:p>
        </p:txBody>
      </p:sp>
      <p:pic>
        <p:nvPicPr>
          <p:cNvPr id="14" name="Picture 13">
            <a:extLst>
              <a:ext uri="{FF2B5EF4-FFF2-40B4-BE49-F238E27FC236}">
                <a16:creationId xmlns:a16="http://schemas.microsoft.com/office/drawing/2014/main" id="{A68852D8-0EC1-4A65-A72D-D7666DE53668}"/>
              </a:ext>
            </a:extLst>
          </p:cNvPr>
          <p:cNvPicPr/>
          <p:nvPr/>
        </p:nvPicPr>
        <p:blipFill>
          <a:blip r:embed="rId2">
            <a:extLst>
              <a:ext uri="{28A0092B-C50C-407E-A947-70E740481C1C}">
                <a14:useLocalDpi xmlns:a14="http://schemas.microsoft.com/office/drawing/2010/main"/>
              </a:ext>
            </a:extLst>
          </a:blip>
          <a:srcRect/>
          <a:stretch>
            <a:fillRect/>
          </a:stretch>
        </p:blipFill>
        <p:spPr bwMode="auto">
          <a:xfrm>
            <a:off x="8036408" y="4450044"/>
            <a:ext cx="3780633" cy="1715051"/>
          </a:xfrm>
          <a:prstGeom prst="rect">
            <a:avLst/>
          </a:prstGeom>
          <a:noFill/>
        </p:spPr>
      </p:pic>
      <p:sp>
        <p:nvSpPr>
          <p:cNvPr id="16" name="TextBox 15">
            <a:extLst>
              <a:ext uri="{FF2B5EF4-FFF2-40B4-BE49-F238E27FC236}">
                <a16:creationId xmlns:a16="http://schemas.microsoft.com/office/drawing/2014/main" id="{95751789-7EAB-4E33-A0C7-BCB617298683}"/>
              </a:ext>
            </a:extLst>
          </p:cNvPr>
          <p:cNvSpPr txBox="1"/>
          <p:nvPr/>
        </p:nvSpPr>
        <p:spPr>
          <a:xfrm>
            <a:off x="813583" y="5450926"/>
            <a:ext cx="7872288" cy="461665"/>
          </a:xfrm>
          <a:prstGeom prst="rect">
            <a:avLst/>
          </a:prstGeom>
          <a:noFill/>
        </p:spPr>
        <p:txBody>
          <a:bodyPr wrap="square">
            <a:spAutoFit/>
          </a:bodyPr>
          <a:lstStyle/>
          <a:p>
            <a:pPr>
              <a:spcBef>
                <a:spcPts val="512"/>
              </a:spcBef>
              <a:buClr>
                <a:schemeClr val="accent6"/>
              </a:buClr>
            </a:pPr>
            <a:r>
              <a:rPr lang="en-GB" sz="2400" b="1" dirty="0">
                <a:solidFill>
                  <a:srgbClr val="FF0000"/>
                </a:solidFill>
              </a:rPr>
              <a:t>Risk: Sample not representative of full cable length?</a:t>
            </a:r>
          </a:p>
        </p:txBody>
      </p:sp>
      <p:sp>
        <p:nvSpPr>
          <p:cNvPr id="17" name="Footer Placeholder 16">
            <a:extLst>
              <a:ext uri="{FF2B5EF4-FFF2-40B4-BE49-F238E27FC236}">
                <a16:creationId xmlns:a16="http://schemas.microsoft.com/office/drawing/2014/main" id="{F606CC17-79E8-46CC-9D3F-4F0FF42101D1}"/>
              </a:ext>
            </a:extLst>
          </p:cNvPr>
          <p:cNvSpPr>
            <a:spLocks noGrp="1"/>
          </p:cNvSpPr>
          <p:nvPr>
            <p:ph type="ftr" sz="quarter" idx="11"/>
          </p:nvPr>
        </p:nvSpPr>
        <p:spPr/>
        <p:txBody>
          <a:bodyPr/>
          <a:lstStyle/>
          <a:p>
            <a:r>
              <a:rPr lang="fr-FR" noProof="0"/>
              <a:t>F. Lackner, R. Principe - 05/05/2021</a:t>
            </a:r>
            <a:endParaRPr lang="en-GB" noProof="0"/>
          </a:p>
        </p:txBody>
      </p:sp>
    </p:spTree>
    <p:extLst>
      <p:ext uri="{BB962C8B-B14F-4D97-AF65-F5344CB8AC3E}">
        <p14:creationId xmlns:p14="http://schemas.microsoft.com/office/powerpoint/2010/main" val="421291537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C7680-EAF9-494C-878B-3BEF938A0509}"/>
              </a:ext>
            </a:extLst>
          </p:cNvPr>
          <p:cNvSpPr>
            <a:spLocks noGrp="1"/>
          </p:cNvSpPr>
          <p:nvPr>
            <p:ph type="title"/>
          </p:nvPr>
        </p:nvSpPr>
        <p:spPr/>
        <p:txBody>
          <a:bodyPr/>
          <a:lstStyle/>
          <a:p>
            <a:r>
              <a:rPr lang="en-GB" dirty="0"/>
              <a:t>Facts</a:t>
            </a:r>
          </a:p>
        </p:txBody>
      </p:sp>
      <p:sp>
        <p:nvSpPr>
          <p:cNvPr id="3" name="Content Placeholder 2">
            <a:extLst>
              <a:ext uri="{FF2B5EF4-FFF2-40B4-BE49-F238E27FC236}">
                <a16:creationId xmlns:a16="http://schemas.microsoft.com/office/drawing/2014/main" id="{45D1E98A-3104-4AA7-BBDA-D46A52550DC9}"/>
              </a:ext>
            </a:extLst>
          </p:cNvPr>
          <p:cNvSpPr>
            <a:spLocks noGrp="1"/>
          </p:cNvSpPr>
          <p:nvPr>
            <p:ph idx="1"/>
          </p:nvPr>
        </p:nvSpPr>
        <p:spPr>
          <a:xfrm>
            <a:off x="719402" y="975519"/>
            <a:ext cx="8058932" cy="4906963"/>
          </a:xfrm>
        </p:spPr>
        <p:txBody>
          <a:bodyPr>
            <a:normAutofit fontScale="92500" lnSpcReduction="20000"/>
          </a:bodyPr>
          <a:lstStyle/>
          <a:p>
            <a:r>
              <a:rPr lang="en-GB" sz="2133" dirty="0"/>
              <a:t>Very low amount of NC observations related to “old” purely mechanical controlled braiding line</a:t>
            </a:r>
          </a:p>
          <a:p>
            <a:r>
              <a:rPr lang="en-GB" sz="2133" dirty="0"/>
              <a:t>Significant amount of NC on horizontal line</a:t>
            </a:r>
          </a:p>
          <a:p>
            <a:r>
              <a:rPr lang="en-GB" sz="2133" dirty="0"/>
              <a:t>Feedback CGP: Mechanical braiding line is stabilizing very quick after a restart – 6 m sample shows better results</a:t>
            </a:r>
          </a:p>
          <a:p>
            <a:r>
              <a:rPr lang="en-GB" sz="2133" dirty="0"/>
              <a:t>Newer electronic controlled production line requires longer distance to stabilize</a:t>
            </a:r>
          </a:p>
          <a:p>
            <a:endParaRPr lang="en-GB" sz="2133" dirty="0"/>
          </a:p>
          <a:p>
            <a:r>
              <a:rPr lang="en-GB" sz="2133" dirty="0"/>
              <a:t>Hypothesis:</a:t>
            </a:r>
          </a:p>
          <a:p>
            <a:r>
              <a:rPr lang="en-GB" sz="2133" dirty="0"/>
              <a:t>Current sample preparation does not allow to represent quality of full braided cable length</a:t>
            </a:r>
          </a:p>
          <a:p>
            <a:r>
              <a:rPr lang="en-GB" sz="2133" dirty="0"/>
              <a:t>Error less pronounced on vertical (“old”) machine due to faster stabilization</a:t>
            </a:r>
          </a:p>
        </p:txBody>
      </p:sp>
      <p:sp>
        <p:nvSpPr>
          <p:cNvPr id="4" name="Slide Number Placeholder 3">
            <a:extLst>
              <a:ext uri="{FF2B5EF4-FFF2-40B4-BE49-F238E27FC236}">
                <a16:creationId xmlns:a16="http://schemas.microsoft.com/office/drawing/2014/main" id="{1EDDD621-D252-4E42-9B20-D4D47A50CE95}"/>
              </a:ext>
            </a:extLst>
          </p:cNvPr>
          <p:cNvSpPr>
            <a:spLocks noGrp="1"/>
          </p:cNvSpPr>
          <p:nvPr>
            <p:ph type="sldNum" sz="quarter" idx="12"/>
          </p:nvPr>
        </p:nvSpPr>
        <p:spPr/>
        <p:txBody>
          <a:bodyPr/>
          <a:lstStyle/>
          <a:p>
            <a:fld id="{BFDCA1C4-9514-7B4F-976F-D92F7E296653}" type="slidenum">
              <a:rPr lang="fr-FR" smtClean="0"/>
              <a:pPr/>
              <a:t>43</a:t>
            </a:fld>
            <a:endParaRPr lang="fr-FR"/>
          </a:p>
        </p:txBody>
      </p:sp>
      <p:pic>
        <p:nvPicPr>
          <p:cNvPr id="5" name="Picture 4">
            <a:extLst>
              <a:ext uri="{FF2B5EF4-FFF2-40B4-BE49-F238E27FC236}">
                <a16:creationId xmlns:a16="http://schemas.microsoft.com/office/drawing/2014/main" id="{455406CF-29B3-410F-B78A-42BE7F85068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4581" r="24912"/>
          <a:stretch/>
        </p:blipFill>
        <p:spPr bwMode="auto">
          <a:xfrm>
            <a:off x="8778337" y="975519"/>
            <a:ext cx="3086967" cy="2478557"/>
          </a:xfrm>
          <a:prstGeom prst="rect">
            <a:avLst/>
          </a:prstGeom>
          <a:noFill/>
          <a:ln>
            <a:noFill/>
          </a:ln>
        </p:spPr>
      </p:pic>
      <p:pic>
        <p:nvPicPr>
          <p:cNvPr id="6" name="Picture 5">
            <a:extLst>
              <a:ext uri="{FF2B5EF4-FFF2-40B4-BE49-F238E27FC236}">
                <a16:creationId xmlns:a16="http://schemas.microsoft.com/office/drawing/2014/main" id="{60C9D8BF-B57C-48C5-AE16-AC2BECF644CF}"/>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785435" y="3529595"/>
            <a:ext cx="3086968" cy="1499907"/>
          </a:xfrm>
          <a:prstGeom prst="rect">
            <a:avLst/>
          </a:prstGeom>
          <a:noFill/>
          <a:ln>
            <a:noFill/>
          </a:ln>
        </p:spPr>
      </p:pic>
      <p:sp>
        <p:nvSpPr>
          <p:cNvPr id="7" name="Footer Placeholder 6">
            <a:extLst>
              <a:ext uri="{FF2B5EF4-FFF2-40B4-BE49-F238E27FC236}">
                <a16:creationId xmlns:a16="http://schemas.microsoft.com/office/drawing/2014/main" id="{FBC71AED-C141-4500-801F-C9B2AB5127A6}"/>
              </a:ext>
            </a:extLst>
          </p:cNvPr>
          <p:cNvSpPr>
            <a:spLocks noGrp="1"/>
          </p:cNvSpPr>
          <p:nvPr>
            <p:ph type="ftr" sz="quarter" idx="11"/>
          </p:nvPr>
        </p:nvSpPr>
        <p:spPr/>
        <p:txBody>
          <a:bodyPr/>
          <a:lstStyle/>
          <a:p>
            <a:r>
              <a:rPr lang="fr-FR" noProof="0"/>
              <a:t>F. Lackner, R. Principe - 05/05/2021</a:t>
            </a:r>
            <a:endParaRPr lang="en-GB" noProof="0"/>
          </a:p>
        </p:txBody>
      </p:sp>
    </p:spTree>
    <p:extLst>
      <p:ext uri="{BB962C8B-B14F-4D97-AF65-F5344CB8AC3E}">
        <p14:creationId xmlns:p14="http://schemas.microsoft.com/office/powerpoint/2010/main" val="21048132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B3B46-2176-40DE-A131-96A46E726EDC}"/>
              </a:ext>
            </a:extLst>
          </p:cNvPr>
          <p:cNvSpPr>
            <a:spLocks noGrp="1"/>
          </p:cNvSpPr>
          <p:nvPr>
            <p:ph type="title"/>
          </p:nvPr>
        </p:nvSpPr>
        <p:spPr/>
        <p:txBody>
          <a:bodyPr/>
          <a:lstStyle/>
          <a:p>
            <a:r>
              <a:rPr lang="en-GB" dirty="0"/>
              <a:t>Mitigation</a:t>
            </a:r>
          </a:p>
        </p:txBody>
      </p:sp>
      <p:sp>
        <p:nvSpPr>
          <p:cNvPr id="3" name="Content Placeholder 2">
            <a:extLst>
              <a:ext uri="{FF2B5EF4-FFF2-40B4-BE49-F238E27FC236}">
                <a16:creationId xmlns:a16="http://schemas.microsoft.com/office/drawing/2014/main" id="{27ED80D2-DDCF-4A69-B9AF-3B7213EC8E75}"/>
              </a:ext>
            </a:extLst>
          </p:cNvPr>
          <p:cNvSpPr>
            <a:spLocks noGrp="1"/>
          </p:cNvSpPr>
          <p:nvPr>
            <p:ph idx="1"/>
          </p:nvPr>
        </p:nvSpPr>
        <p:spPr/>
        <p:txBody>
          <a:bodyPr>
            <a:normAutofit fontScale="77500" lnSpcReduction="20000"/>
          </a:bodyPr>
          <a:lstStyle/>
          <a:p>
            <a:r>
              <a:rPr lang="en-GB" sz="2133" dirty="0"/>
              <a:t>Why CGP is not unrolling the sample from finalized length?</a:t>
            </a:r>
          </a:p>
          <a:p>
            <a:r>
              <a:rPr lang="en-GB" sz="2133" i="1" dirty="0"/>
              <a:t>According to CGP the cutting of braided fibre shall always be avoided. Taping shall always be carried out with a sufficient overlap to the base material. </a:t>
            </a:r>
          </a:p>
          <a:p>
            <a:endParaRPr lang="en-GB" sz="2133" dirty="0"/>
          </a:p>
          <a:p>
            <a:pPr algn="just"/>
            <a:r>
              <a:rPr lang="en-US" sz="2400" dirty="0">
                <a:latin typeface="Calibri" panose="020F0502020204030204" pitchFamily="34" charset="0"/>
                <a:ea typeface="Times New Roman" panose="02020603050405020304" pitchFamily="18" charset="0"/>
                <a:cs typeface="Times New Roman" panose="02020603050405020304" pitchFamily="18" charset="0"/>
              </a:rPr>
              <a:t>With 2x 26 m long samples of the MQXFB Rutherford cable, CGP is asked to provide braiding on both, the horizontal and vertical machines. This shall allow to confirm the feedback and hypothesis regarding the sample preparation. </a:t>
            </a:r>
            <a:endParaRPr lang="en-GB" sz="2400" dirty="0">
              <a:latin typeface="Times" panose="02020603050405020304" pitchFamily="18" charset="0"/>
              <a:ea typeface="Times New Roman" panose="02020603050405020304" pitchFamily="18" charset="0"/>
              <a:cs typeface="Times New Roman" panose="02020603050405020304" pitchFamily="18" charset="0"/>
            </a:endParaRPr>
          </a:p>
          <a:p>
            <a:pPr marL="457189" indent="-457189" algn="just">
              <a:buFont typeface="+mj-lt"/>
              <a:buAutoNum type="alphaLcParenR"/>
            </a:pPr>
            <a:r>
              <a:rPr lang="en-US" sz="2400" dirty="0">
                <a:latin typeface="Calibri" panose="020F0502020204030204" pitchFamily="34" charset="0"/>
                <a:ea typeface="Times New Roman" panose="02020603050405020304" pitchFamily="18" charset="0"/>
                <a:cs typeface="Times New Roman" panose="02020603050405020304" pitchFamily="18" charset="0"/>
              </a:rPr>
              <a:t>Vertical machine: 20 m braiding incl. a 6 m braided sample according to the same procedure as currently established for the full length production.</a:t>
            </a:r>
            <a:endParaRPr lang="en-GB" sz="2400" dirty="0">
              <a:latin typeface="Times" panose="02020603050405020304" pitchFamily="18" charset="0"/>
              <a:ea typeface="Times New Roman" panose="02020603050405020304" pitchFamily="18" charset="0"/>
              <a:cs typeface="Times New Roman" panose="02020603050405020304" pitchFamily="18" charset="0"/>
            </a:endParaRPr>
          </a:p>
          <a:p>
            <a:pPr marL="457189" indent="-457189" algn="just">
              <a:buFont typeface="+mj-lt"/>
              <a:buAutoNum type="alphaLcParenR"/>
            </a:pPr>
            <a:r>
              <a:rPr lang="en-US" sz="2400" dirty="0">
                <a:latin typeface="Calibri" panose="020F0502020204030204" pitchFamily="34" charset="0"/>
                <a:ea typeface="Times New Roman" panose="02020603050405020304" pitchFamily="18" charset="0"/>
                <a:cs typeface="Times New Roman" panose="02020603050405020304" pitchFamily="18" charset="0"/>
              </a:rPr>
              <a:t>Horizontal machine: 20 m braiding incl. a 6 m braided sample according to the same procedure as currently established for the full length production.</a:t>
            </a:r>
          </a:p>
          <a:p>
            <a:pPr algn="just"/>
            <a:endParaRPr lang="en-US" sz="2400" dirty="0">
              <a:latin typeface="Calibri" panose="020F0502020204030204" pitchFamily="34" charset="0"/>
              <a:ea typeface="Times New Roman" panose="02020603050405020304" pitchFamily="18" charset="0"/>
              <a:cs typeface="Times New Roman" panose="02020603050405020304" pitchFamily="18" charset="0"/>
            </a:endParaRPr>
          </a:p>
          <a:p>
            <a:pPr algn="just"/>
            <a:r>
              <a:rPr lang="en-US" sz="2400" dirty="0">
                <a:latin typeface="Calibri" panose="020F0502020204030204" pitchFamily="34" charset="0"/>
                <a:ea typeface="Times New Roman" panose="02020603050405020304" pitchFamily="18" charset="0"/>
                <a:cs typeface="Times New Roman" panose="02020603050405020304" pitchFamily="18" charset="0"/>
              </a:rPr>
              <a:t>If the hypothesis in confirmed further mitigation items will be discussed related to the sample preparation. </a:t>
            </a:r>
            <a:endParaRPr lang="en-GB" sz="2400" dirty="0">
              <a:latin typeface="Times" panose="02020603050405020304" pitchFamily="18" charset="0"/>
              <a:ea typeface="Times New Roman" panose="02020603050405020304" pitchFamily="18" charset="0"/>
              <a:cs typeface="Times New Roman" panose="02020603050405020304" pitchFamily="18" charset="0"/>
            </a:endParaRPr>
          </a:p>
          <a:p>
            <a:endParaRPr lang="en-GB" sz="2133" dirty="0"/>
          </a:p>
          <a:p>
            <a:endParaRPr lang="en-GB" sz="2133" dirty="0"/>
          </a:p>
        </p:txBody>
      </p:sp>
      <p:sp>
        <p:nvSpPr>
          <p:cNvPr id="4" name="Slide Number Placeholder 3">
            <a:extLst>
              <a:ext uri="{FF2B5EF4-FFF2-40B4-BE49-F238E27FC236}">
                <a16:creationId xmlns:a16="http://schemas.microsoft.com/office/drawing/2014/main" id="{D5B1C431-D2E9-4A1F-BD4A-F9B2515536B4}"/>
              </a:ext>
            </a:extLst>
          </p:cNvPr>
          <p:cNvSpPr>
            <a:spLocks noGrp="1"/>
          </p:cNvSpPr>
          <p:nvPr>
            <p:ph type="sldNum" sz="quarter" idx="12"/>
          </p:nvPr>
        </p:nvSpPr>
        <p:spPr/>
        <p:txBody>
          <a:bodyPr/>
          <a:lstStyle/>
          <a:p>
            <a:fld id="{BFDCA1C4-9514-7B4F-976F-D92F7E296653}" type="slidenum">
              <a:rPr lang="fr-FR" smtClean="0"/>
              <a:pPr/>
              <a:t>44</a:t>
            </a:fld>
            <a:endParaRPr lang="fr-FR"/>
          </a:p>
        </p:txBody>
      </p:sp>
      <p:sp>
        <p:nvSpPr>
          <p:cNvPr id="5" name="Footer Placeholder 4">
            <a:extLst>
              <a:ext uri="{FF2B5EF4-FFF2-40B4-BE49-F238E27FC236}">
                <a16:creationId xmlns:a16="http://schemas.microsoft.com/office/drawing/2014/main" id="{24CEB08A-63C2-424C-93AF-2DA23D258A00}"/>
              </a:ext>
            </a:extLst>
          </p:cNvPr>
          <p:cNvSpPr>
            <a:spLocks noGrp="1"/>
          </p:cNvSpPr>
          <p:nvPr>
            <p:ph type="ftr" sz="quarter" idx="11"/>
          </p:nvPr>
        </p:nvSpPr>
        <p:spPr/>
        <p:txBody>
          <a:bodyPr/>
          <a:lstStyle/>
          <a:p>
            <a:r>
              <a:rPr lang="fr-FR" noProof="0"/>
              <a:t>F. Lackner, R. Principe - 05/05/2021</a:t>
            </a:r>
            <a:endParaRPr lang="en-GB" noProof="0"/>
          </a:p>
        </p:txBody>
      </p:sp>
    </p:spTree>
    <p:extLst>
      <p:ext uri="{BB962C8B-B14F-4D97-AF65-F5344CB8AC3E}">
        <p14:creationId xmlns:p14="http://schemas.microsoft.com/office/powerpoint/2010/main" val="418901487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endParaRPr lang="en-GB" dirty="0"/>
          </a:p>
        </p:txBody>
      </p:sp>
      <p:sp>
        <p:nvSpPr>
          <p:cNvPr id="3" name="Content Placeholder 2"/>
          <p:cNvSpPr>
            <a:spLocks noGrp="1"/>
          </p:cNvSpPr>
          <p:nvPr>
            <p:ph idx="1"/>
          </p:nvPr>
        </p:nvSpPr>
        <p:spPr>
          <a:xfrm>
            <a:off x="816000" y="1507234"/>
            <a:ext cx="10560000" cy="3745969"/>
          </a:xfrm>
        </p:spPr>
        <p:txBody>
          <a:bodyPr>
            <a:normAutofit fontScale="92500" lnSpcReduction="20000"/>
          </a:bodyPr>
          <a:lstStyle/>
          <a:p>
            <a:r>
              <a:rPr lang="en-US" sz="2133" dirty="0"/>
              <a:t>Investigation of observed NC ongoing, potential root cause is given by the sample preparation at CGP.</a:t>
            </a:r>
          </a:p>
          <a:p>
            <a:r>
              <a:rPr lang="en-US" sz="2133" dirty="0"/>
              <a:t>CGP sample is prepared with last 6 m of full cable length (about 750 m). </a:t>
            </a:r>
          </a:p>
          <a:p>
            <a:r>
              <a:rPr lang="en-US" sz="2133" dirty="0"/>
              <a:t>Prior sample braiding the machine is stopped to re-tape the fiber insulation, avoiding to cut the sensitive fibers.</a:t>
            </a:r>
          </a:p>
          <a:p>
            <a:r>
              <a:rPr lang="en-US" sz="2133" dirty="0"/>
              <a:t>Horizontal and Vertical machine differ in their stabilization time required to achieve homogeneous fiber matrix.</a:t>
            </a:r>
          </a:p>
          <a:p>
            <a:r>
              <a:rPr lang="en-US" sz="2133" dirty="0"/>
              <a:t>Mitigation on the way, 2 samples will be produced at each machine (shall allow to confirm observations).</a:t>
            </a:r>
          </a:p>
          <a:p>
            <a:r>
              <a:rPr lang="en-US" sz="2133" dirty="0"/>
              <a:t>Further action items will be defined subsequent to proposed analysis. </a:t>
            </a:r>
          </a:p>
          <a:p>
            <a:endParaRPr lang="en-US" sz="2133"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45</a:t>
            </a:fld>
            <a:endParaRPr lang="fr-FR"/>
          </a:p>
        </p:txBody>
      </p:sp>
      <p:sp>
        <p:nvSpPr>
          <p:cNvPr id="5" name="Footer Placeholder 4">
            <a:extLst>
              <a:ext uri="{FF2B5EF4-FFF2-40B4-BE49-F238E27FC236}">
                <a16:creationId xmlns:a16="http://schemas.microsoft.com/office/drawing/2014/main" id="{A53C3922-D5E1-4A38-9E75-7CCEF47F61A7}"/>
              </a:ext>
            </a:extLst>
          </p:cNvPr>
          <p:cNvSpPr>
            <a:spLocks noGrp="1"/>
          </p:cNvSpPr>
          <p:nvPr>
            <p:ph type="ftr" sz="quarter" idx="11"/>
          </p:nvPr>
        </p:nvSpPr>
        <p:spPr/>
        <p:txBody>
          <a:bodyPr/>
          <a:lstStyle/>
          <a:p>
            <a:r>
              <a:rPr lang="fr-FR" noProof="0"/>
              <a:t>F. Lackner, R. Principe - 05/05/2021</a:t>
            </a:r>
            <a:endParaRPr lang="en-GB" noProof="0"/>
          </a:p>
        </p:txBody>
      </p:sp>
    </p:spTree>
    <p:extLst>
      <p:ext uri="{BB962C8B-B14F-4D97-AF65-F5344CB8AC3E}">
        <p14:creationId xmlns:p14="http://schemas.microsoft.com/office/powerpoint/2010/main" val="40548247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6DD94-AD54-D84C-B355-4A87A4B3349C}"/>
              </a:ext>
            </a:extLst>
          </p:cNvPr>
          <p:cNvSpPr>
            <a:spLocks noGrp="1"/>
          </p:cNvSpPr>
          <p:nvPr>
            <p:ph type="ctrTitle"/>
          </p:nvPr>
        </p:nvSpPr>
        <p:spPr/>
        <p:txBody>
          <a:bodyPr/>
          <a:lstStyle/>
          <a:p>
            <a:r>
              <a:rPr lang="en-US" sz="4000" dirty="0"/>
              <a:t>Outcome</a:t>
            </a:r>
            <a:r>
              <a:rPr lang="en-GB" sz="4000" dirty="0"/>
              <a:t> </a:t>
            </a:r>
            <a:br>
              <a:rPr lang="en-GB" sz="4000" dirty="0"/>
            </a:br>
            <a:r>
              <a:rPr lang="en-GB" sz="4000" dirty="0"/>
              <a:t>DELIVERABLE 1 - WINDING</a:t>
            </a:r>
            <a:endParaRPr lang="en-US" sz="4000" dirty="0"/>
          </a:p>
        </p:txBody>
      </p:sp>
      <p:sp>
        <p:nvSpPr>
          <p:cNvPr id="3" name="Subtitle 2">
            <a:extLst>
              <a:ext uri="{FF2B5EF4-FFF2-40B4-BE49-F238E27FC236}">
                <a16:creationId xmlns:a16="http://schemas.microsoft.com/office/drawing/2014/main" id="{57BC527D-C3B4-734C-9155-8F2336583484}"/>
              </a:ext>
            </a:extLst>
          </p:cNvPr>
          <p:cNvSpPr>
            <a:spLocks noGrp="1"/>
          </p:cNvSpPr>
          <p:nvPr>
            <p:ph type="subTitle" idx="1"/>
          </p:nvPr>
        </p:nvSpPr>
        <p:spPr>
          <a:xfrm>
            <a:off x="1524000" y="3602037"/>
            <a:ext cx="9144000" cy="2218899"/>
          </a:xfrm>
        </p:spPr>
        <p:txBody>
          <a:bodyPr/>
          <a:lstStyle/>
          <a:p>
            <a:r>
              <a:rPr lang="en-US" dirty="0"/>
              <a:t>May 5, 2021 </a:t>
            </a:r>
          </a:p>
          <a:p>
            <a:r>
              <a:rPr lang="en-US" dirty="0"/>
              <a:t>Documentation available at </a:t>
            </a:r>
            <a:r>
              <a:rPr lang="en-US" dirty="0">
                <a:hlinkClick r:id="rId2"/>
              </a:rPr>
              <a:t>https://indico.cern.ch/event/969681/</a:t>
            </a:r>
            <a:endParaRPr lang="en-US" dirty="0"/>
          </a:p>
          <a:p>
            <a:r>
              <a:rPr lang="en-US" b="0" dirty="0"/>
              <a:t>R. Principe and all</a:t>
            </a:r>
          </a:p>
        </p:txBody>
      </p:sp>
      <p:sp>
        <p:nvSpPr>
          <p:cNvPr id="4" name="Date Placeholder 3">
            <a:extLst>
              <a:ext uri="{FF2B5EF4-FFF2-40B4-BE49-F238E27FC236}">
                <a16:creationId xmlns:a16="http://schemas.microsoft.com/office/drawing/2014/main" id="{5D247F5C-F693-7F42-B701-D73EE73DF6F9}"/>
              </a:ext>
            </a:extLst>
          </p:cNvPr>
          <p:cNvSpPr>
            <a:spLocks noGrp="1"/>
          </p:cNvSpPr>
          <p:nvPr>
            <p:ph type="dt" sz="half" idx="10"/>
          </p:nvPr>
        </p:nvSpPr>
        <p:spPr/>
        <p:txBody>
          <a:bodyPr/>
          <a:lstStyle/>
          <a:p>
            <a:r>
              <a:rPr lang="en-US"/>
              <a:t>2021.05.12</a:t>
            </a:r>
            <a:endParaRPr lang="en-US" dirty="0"/>
          </a:p>
        </p:txBody>
      </p:sp>
      <p:sp>
        <p:nvSpPr>
          <p:cNvPr id="5" name="Footer Placeholder 4">
            <a:extLst>
              <a:ext uri="{FF2B5EF4-FFF2-40B4-BE49-F238E27FC236}">
                <a16:creationId xmlns:a16="http://schemas.microsoft.com/office/drawing/2014/main" id="{6C1AE41C-D55B-9940-8301-7555C6BC1201}"/>
              </a:ext>
            </a:extLst>
          </p:cNvPr>
          <p:cNvSpPr>
            <a:spLocks noGrp="1"/>
          </p:cNvSpPr>
          <p:nvPr>
            <p:ph type="ftr" sz="quarter" idx="11"/>
          </p:nvPr>
        </p:nvSpPr>
        <p:spPr/>
        <p:txBody>
          <a:bodyPr/>
          <a:lstStyle/>
          <a:p>
            <a:r>
              <a:rPr lang="en-US"/>
              <a:t>New Task Force on 11T Dipole</a:t>
            </a:r>
            <a:endParaRPr lang="en-US" dirty="0"/>
          </a:p>
        </p:txBody>
      </p:sp>
      <p:sp>
        <p:nvSpPr>
          <p:cNvPr id="6" name="Slide Number Placeholder 5">
            <a:extLst>
              <a:ext uri="{FF2B5EF4-FFF2-40B4-BE49-F238E27FC236}">
                <a16:creationId xmlns:a16="http://schemas.microsoft.com/office/drawing/2014/main" id="{8633CED1-1E21-7040-A42E-1F7C61056292}"/>
              </a:ext>
            </a:extLst>
          </p:cNvPr>
          <p:cNvSpPr>
            <a:spLocks noGrp="1"/>
          </p:cNvSpPr>
          <p:nvPr>
            <p:ph type="sldNum" sz="quarter" idx="12"/>
          </p:nvPr>
        </p:nvSpPr>
        <p:spPr/>
        <p:txBody>
          <a:bodyPr/>
          <a:lstStyle/>
          <a:p>
            <a:fld id="{36B5EA5A-BC32-A742-B11B-8E7414D5B535}" type="slidenum">
              <a:rPr lang="en-US" smtClean="0"/>
              <a:pPr/>
              <a:t>46</a:t>
            </a:fld>
            <a:endParaRPr lang="en-US" dirty="0"/>
          </a:p>
        </p:txBody>
      </p:sp>
    </p:spTree>
    <p:extLst>
      <p:ext uri="{BB962C8B-B14F-4D97-AF65-F5344CB8AC3E}">
        <p14:creationId xmlns:p14="http://schemas.microsoft.com/office/powerpoint/2010/main" val="4750663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FFF3EED-57DC-5840-BB74-94F12F506DAC}"/>
              </a:ext>
            </a:extLst>
          </p:cNvPr>
          <p:cNvSpPr>
            <a:spLocks noGrp="1"/>
          </p:cNvSpPr>
          <p:nvPr>
            <p:ph idx="1"/>
          </p:nvPr>
        </p:nvSpPr>
        <p:spPr>
          <a:xfrm>
            <a:off x="406800" y="1315846"/>
            <a:ext cx="11376000" cy="4750946"/>
          </a:xfrm>
        </p:spPr>
        <p:txBody>
          <a:bodyPr/>
          <a:lstStyle/>
          <a:p>
            <a:pPr marL="514350" indent="-514350">
              <a:buClr>
                <a:srgbClr val="FFC000"/>
              </a:buClr>
              <a:buFont typeface="+mj-lt"/>
              <a:buAutoNum type="arabicPeriod"/>
            </a:pPr>
            <a:r>
              <a:rPr lang="fr-FR" sz="3200" dirty="0"/>
              <a:t>QA system</a:t>
            </a:r>
          </a:p>
          <a:p>
            <a:pPr lvl="2">
              <a:buClr>
                <a:srgbClr val="FFC000"/>
              </a:buClr>
              <a:buFont typeface="Wingdings" pitchFamily="2" charset="2"/>
              <a:buChar char="§"/>
            </a:pPr>
            <a:r>
              <a:rPr lang="en-GB" sz="2800" dirty="0">
                <a:solidFill>
                  <a:srgbClr val="0070C0"/>
                </a:solidFill>
              </a:rPr>
              <a:t>Appears to be sufficient to cover the production step.</a:t>
            </a:r>
          </a:p>
          <a:p>
            <a:pPr lvl="2">
              <a:buClr>
                <a:srgbClr val="FFC000"/>
              </a:buClr>
              <a:buFont typeface="Wingdings" pitchFamily="2" charset="2"/>
              <a:buChar char="§"/>
            </a:pPr>
            <a:r>
              <a:rPr lang="en-GB" sz="2800" dirty="0">
                <a:solidFill>
                  <a:srgbClr val="0070C0"/>
                </a:solidFill>
              </a:rPr>
              <a:t>Appears flexible enough to cover future evolutions (updates of control procedure / Follow-up / MIP).</a:t>
            </a:r>
          </a:p>
          <a:p>
            <a:pPr marL="514350" indent="-514350">
              <a:buClr>
                <a:srgbClr val="FFC000"/>
              </a:buClr>
              <a:buFont typeface="+mj-lt"/>
              <a:buAutoNum type="arabicPeriod"/>
            </a:pPr>
            <a:r>
              <a:rPr lang="fr-FR" sz="3200" dirty="0"/>
              <a:t>Component</a:t>
            </a:r>
            <a:endParaRPr lang="fr-FR" sz="2800" dirty="0"/>
          </a:p>
          <a:p>
            <a:pPr lvl="2">
              <a:buClr>
                <a:srgbClr val="FFC000"/>
              </a:buClr>
              <a:buFont typeface="Wingdings" pitchFamily="2" charset="2"/>
              <a:buChar char="§"/>
            </a:pPr>
            <a:r>
              <a:rPr lang="en-GB" sz="2800" dirty="0">
                <a:solidFill>
                  <a:srgbClr val="0070C0"/>
                </a:solidFill>
              </a:rPr>
              <a:t>NCRs do not seem to have an impact on the functionality of the coils.</a:t>
            </a:r>
          </a:p>
          <a:p>
            <a:pPr lvl="2">
              <a:buClr>
                <a:srgbClr val="FFC000"/>
              </a:buClr>
              <a:buFont typeface="Wingdings" pitchFamily="2" charset="2"/>
              <a:buChar char="§"/>
            </a:pPr>
            <a:r>
              <a:rPr lang="en-GB" sz="2800" dirty="0">
                <a:solidFill>
                  <a:srgbClr val="0070C0"/>
                </a:solidFill>
              </a:rPr>
              <a:t>the geometry of the winding keys and spacers can be analysed for improvement. </a:t>
            </a:r>
          </a:p>
        </p:txBody>
      </p:sp>
      <p:sp>
        <p:nvSpPr>
          <p:cNvPr id="3" name="Title 2">
            <a:extLst>
              <a:ext uri="{FF2B5EF4-FFF2-40B4-BE49-F238E27FC236}">
                <a16:creationId xmlns:a16="http://schemas.microsoft.com/office/drawing/2014/main" id="{81B2085A-6AD9-D446-9F93-798142FA717E}"/>
              </a:ext>
            </a:extLst>
          </p:cNvPr>
          <p:cNvSpPr>
            <a:spLocks noGrp="1"/>
          </p:cNvSpPr>
          <p:nvPr>
            <p:ph type="title"/>
          </p:nvPr>
        </p:nvSpPr>
        <p:spPr/>
        <p:txBody>
          <a:bodyPr/>
          <a:lstStyle/>
          <a:p>
            <a:r>
              <a:rPr lang="en-US" sz="4800" dirty="0"/>
              <a:t>Outcome</a:t>
            </a:r>
            <a:r>
              <a:rPr lang="en-GB" sz="4800" dirty="0"/>
              <a:t> MEETING#1 May-5, 2021</a:t>
            </a:r>
            <a:r>
              <a:rPr lang="en-US" sz="4800" dirty="0"/>
              <a:t> 1/3</a:t>
            </a:r>
          </a:p>
        </p:txBody>
      </p:sp>
      <p:sp>
        <p:nvSpPr>
          <p:cNvPr id="4" name="Date Placeholder 3">
            <a:extLst>
              <a:ext uri="{FF2B5EF4-FFF2-40B4-BE49-F238E27FC236}">
                <a16:creationId xmlns:a16="http://schemas.microsoft.com/office/drawing/2014/main" id="{74FFF6F9-1EC2-A042-80CF-39E9F2F6CA06}"/>
              </a:ext>
            </a:extLst>
          </p:cNvPr>
          <p:cNvSpPr>
            <a:spLocks noGrp="1"/>
          </p:cNvSpPr>
          <p:nvPr>
            <p:ph type="dt" sz="half" idx="10"/>
          </p:nvPr>
        </p:nvSpPr>
        <p:spPr/>
        <p:txBody>
          <a:bodyPr/>
          <a:lstStyle/>
          <a:p>
            <a:r>
              <a:rPr lang="en-US"/>
              <a:t>2021.05.05</a:t>
            </a:r>
            <a:endParaRPr lang="en-US" dirty="0"/>
          </a:p>
        </p:txBody>
      </p:sp>
      <p:sp>
        <p:nvSpPr>
          <p:cNvPr id="5" name="Footer Placeholder 4">
            <a:extLst>
              <a:ext uri="{FF2B5EF4-FFF2-40B4-BE49-F238E27FC236}">
                <a16:creationId xmlns:a16="http://schemas.microsoft.com/office/drawing/2014/main" id="{5A66C203-A91D-4C4B-BC67-AD84B84A66E5}"/>
              </a:ext>
            </a:extLst>
          </p:cNvPr>
          <p:cNvSpPr>
            <a:spLocks noGrp="1"/>
          </p:cNvSpPr>
          <p:nvPr>
            <p:ph type="ftr" sz="quarter" idx="11"/>
          </p:nvPr>
        </p:nvSpPr>
        <p:spPr/>
        <p:txBody>
          <a:bodyPr/>
          <a:lstStyle/>
          <a:p>
            <a:r>
              <a:rPr lang="en-US" dirty="0"/>
              <a:t>New Task Force on 11T Dipole</a:t>
            </a:r>
          </a:p>
        </p:txBody>
      </p:sp>
      <p:sp>
        <p:nvSpPr>
          <p:cNvPr id="6" name="Slide Number Placeholder 5">
            <a:extLst>
              <a:ext uri="{FF2B5EF4-FFF2-40B4-BE49-F238E27FC236}">
                <a16:creationId xmlns:a16="http://schemas.microsoft.com/office/drawing/2014/main" id="{0CC2E855-4120-EA41-88BE-75E351FE16DE}"/>
              </a:ext>
            </a:extLst>
          </p:cNvPr>
          <p:cNvSpPr>
            <a:spLocks noGrp="1"/>
          </p:cNvSpPr>
          <p:nvPr>
            <p:ph type="sldNum" sz="quarter" idx="12"/>
          </p:nvPr>
        </p:nvSpPr>
        <p:spPr/>
        <p:txBody>
          <a:bodyPr/>
          <a:lstStyle/>
          <a:p>
            <a:fld id="{36B5EA5A-BC32-A742-B11B-8E7414D5B535}" type="slidenum">
              <a:rPr lang="en-US" smtClean="0"/>
              <a:pPr/>
              <a:t>47</a:t>
            </a:fld>
            <a:endParaRPr lang="en-US" dirty="0"/>
          </a:p>
        </p:txBody>
      </p:sp>
    </p:spTree>
    <p:extLst>
      <p:ext uri="{BB962C8B-B14F-4D97-AF65-F5344CB8AC3E}">
        <p14:creationId xmlns:p14="http://schemas.microsoft.com/office/powerpoint/2010/main" val="33850752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FFF3EED-57DC-5840-BB74-94F12F506DAC}"/>
              </a:ext>
            </a:extLst>
          </p:cNvPr>
          <p:cNvSpPr>
            <a:spLocks noGrp="1"/>
          </p:cNvSpPr>
          <p:nvPr>
            <p:ph idx="1"/>
          </p:nvPr>
        </p:nvSpPr>
        <p:spPr>
          <a:xfrm>
            <a:off x="406800" y="1315846"/>
            <a:ext cx="11376000" cy="4750946"/>
          </a:xfrm>
        </p:spPr>
        <p:txBody>
          <a:bodyPr/>
          <a:lstStyle/>
          <a:p>
            <a:pPr marL="514350" indent="-514350">
              <a:buClr>
                <a:srgbClr val="FFC000"/>
              </a:buClr>
              <a:buFont typeface="+mj-lt"/>
              <a:buAutoNum type="arabicPeriod" startAt="3"/>
            </a:pPr>
            <a:r>
              <a:rPr lang="en-US" sz="3200" dirty="0"/>
              <a:t>Correlation cable pop outs / coils </a:t>
            </a:r>
            <a:r>
              <a:rPr lang="en-US" sz="3200" dirty="0" err="1"/>
              <a:t>tomographies</a:t>
            </a:r>
            <a:endParaRPr lang="en-US" sz="3200" dirty="0"/>
          </a:p>
          <a:p>
            <a:pPr lvl="2">
              <a:spcAft>
                <a:spcPts val="900"/>
              </a:spcAft>
              <a:buClr>
                <a:srgbClr val="FFC000"/>
              </a:buClr>
              <a:buFont typeface="Wingdings" pitchFamily="2" charset="2"/>
              <a:buChar char="§"/>
            </a:pPr>
            <a:r>
              <a:rPr lang="fr-FR" sz="2800" dirty="0" err="1">
                <a:solidFill>
                  <a:srgbClr val="0070C0"/>
                </a:solidFill>
              </a:rPr>
              <a:t>Intersting</a:t>
            </a:r>
            <a:r>
              <a:rPr lang="fr-FR" sz="2800" dirty="0">
                <a:solidFill>
                  <a:srgbClr val="0070C0"/>
                </a:solidFill>
              </a:rPr>
              <a:t> possible </a:t>
            </a:r>
            <a:r>
              <a:rPr lang="en-US" sz="2800" dirty="0">
                <a:solidFill>
                  <a:srgbClr val="0070C0"/>
                </a:solidFill>
              </a:rPr>
              <a:t>correlation</a:t>
            </a:r>
            <a:r>
              <a:rPr lang="fr-FR" sz="2800" dirty="0">
                <a:solidFill>
                  <a:srgbClr val="0070C0"/>
                </a:solidFill>
              </a:rPr>
              <a:t> </a:t>
            </a:r>
            <a:r>
              <a:rPr lang="en-US" sz="2800" dirty="0">
                <a:solidFill>
                  <a:srgbClr val="0070C0"/>
                </a:solidFill>
              </a:rPr>
              <a:t>between</a:t>
            </a:r>
            <a:r>
              <a:rPr lang="fr-FR" sz="2800" dirty="0">
                <a:solidFill>
                  <a:srgbClr val="0070C0"/>
                </a:solidFill>
              </a:rPr>
              <a:t> </a:t>
            </a:r>
            <a:r>
              <a:rPr lang="en-GB" sz="2800" dirty="0">
                <a:solidFill>
                  <a:srgbClr val="0070C0"/>
                </a:solidFill>
              </a:rPr>
              <a:t>the observation of cable pop-outs registered during winding and coils </a:t>
            </a:r>
            <a:r>
              <a:rPr lang="en-GB" sz="2800" dirty="0" err="1">
                <a:solidFill>
                  <a:srgbClr val="0070C0"/>
                </a:solidFill>
              </a:rPr>
              <a:t>tomographies</a:t>
            </a:r>
            <a:r>
              <a:rPr lang="en-GB" sz="2800" dirty="0">
                <a:solidFill>
                  <a:srgbClr val="0070C0"/>
                </a:solidFill>
              </a:rPr>
              <a:t>.</a:t>
            </a:r>
            <a:endParaRPr lang="fr-FR" sz="2800" dirty="0">
              <a:solidFill>
                <a:srgbClr val="0070C0"/>
              </a:solidFill>
            </a:endParaRPr>
          </a:p>
          <a:p>
            <a:pPr lvl="2">
              <a:spcAft>
                <a:spcPts val="900"/>
              </a:spcAft>
              <a:buClr>
                <a:srgbClr val="FFC000"/>
              </a:buClr>
              <a:buFont typeface="Wingdings" pitchFamily="2" charset="2"/>
              <a:buChar char="§"/>
            </a:pPr>
            <a:r>
              <a:rPr lang="fr-FR" sz="2800" dirty="0">
                <a:solidFill>
                  <a:srgbClr val="0070C0"/>
                </a:solidFill>
              </a:rPr>
              <a:t>To </a:t>
            </a:r>
            <a:r>
              <a:rPr lang="en-US" sz="2800" dirty="0">
                <a:solidFill>
                  <a:srgbClr val="0070C0"/>
                </a:solidFill>
              </a:rPr>
              <a:t>be</a:t>
            </a:r>
            <a:r>
              <a:rPr lang="fr-FR" sz="2800" dirty="0">
                <a:solidFill>
                  <a:srgbClr val="0070C0"/>
                </a:solidFill>
              </a:rPr>
              <a:t> </a:t>
            </a:r>
            <a:r>
              <a:rPr lang="en-US" sz="2800" dirty="0">
                <a:solidFill>
                  <a:srgbClr val="0070C0"/>
                </a:solidFill>
              </a:rPr>
              <a:t>checked</a:t>
            </a:r>
            <a:r>
              <a:rPr lang="fr-FR" sz="2800" dirty="0">
                <a:solidFill>
                  <a:srgbClr val="0070C0"/>
                </a:solidFill>
              </a:rPr>
              <a:t> if </a:t>
            </a:r>
            <a:r>
              <a:rPr lang="en-US" sz="2800" dirty="0">
                <a:solidFill>
                  <a:srgbClr val="0070C0"/>
                </a:solidFill>
              </a:rPr>
              <a:t>this can be an indicator of defects</a:t>
            </a:r>
            <a:r>
              <a:rPr lang="fr-FR" sz="2800" dirty="0">
                <a:solidFill>
                  <a:srgbClr val="0070C0"/>
                </a:solidFill>
              </a:rPr>
              <a:t> </a:t>
            </a:r>
            <a:r>
              <a:rPr lang="fr-FR" sz="2800" dirty="0" err="1">
                <a:solidFill>
                  <a:srgbClr val="0070C0"/>
                </a:solidFill>
              </a:rPr>
              <a:t>after</a:t>
            </a:r>
            <a:r>
              <a:rPr lang="fr-FR" sz="2800" dirty="0">
                <a:solidFill>
                  <a:srgbClr val="0070C0"/>
                </a:solidFill>
              </a:rPr>
              <a:t> the future </a:t>
            </a:r>
            <a:r>
              <a:rPr lang="fr-FR" sz="2800" dirty="0" err="1">
                <a:solidFill>
                  <a:srgbClr val="0070C0"/>
                </a:solidFill>
              </a:rPr>
              <a:t>tomography</a:t>
            </a:r>
            <a:r>
              <a:rPr lang="fr-FR" sz="2800" dirty="0">
                <a:solidFill>
                  <a:srgbClr val="0070C0"/>
                </a:solidFill>
              </a:rPr>
              <a:t> of </a:t>
            </a:r>
            <a:r>
              <a:rPr lang="fr-FR" sz="2800" dirty="0" err="1">
                <a:solidFill>
                  <a:srgbClr val="0070C0"/>
                </a:solidFill>
              </a:rPr>
              <a:t>coil</a:t>
            </a:r>
            <a:r>
              <a:rPr lang="fr-FR" sz="2800" dirty="0">
                <a:solidFill>
                  <a:srgbClr val="0070C0"/>
                </a:solidFill>
              </a:rPr>
              <a:t> candidate GE27 (not </a:t>
            </a:r>
            <a:r>
              <a:rPr lang="en-US" sz="2800" dirty="0">
                <a:solidFill>
                  <a:srgbClr val="0070C0"/>
                </a:solidFill>
              </a:rPr>
              <a:t>reacted</a:t>
            </a:r>
            <a:r>
              <a:rPr lang="fr-FR" sz="2800" dirty="0">
                <a:solidFill>
                  <a:srgbClr val="0070C0"/>
                </a:solidFill>
              </a:rPr>
              <a:t> </a:t>
            </a:r>
            <a:r>
              <a:rPr lang="fr-FR" sz="2800" dirty="0" err="1">
                <a:solidFill>
                  <a:srgbClr val="0070C0"/>
                </a:solidFill>
              </a:rPr>
              <a:t>coil</a:t>
            </a:r>
            <a:r>
              <a:rPr lang="fr-FR" sz="2800" dirty="0">
                <a:solidFill>
                  <a:srgbClr val="0070C0"/>
                </a:solidFill>
              </a:rPr>
              <a:t>).</a:t>
            </a:r>
          </a:p>
          <a:p>
            <a:pPr lvl="2">
              <a:spcAft>
                <a:spcPts val="900"/>
              </a:spcAft>
              <a:buClr>
                <a:srgbClr val="FFC000"/>
              </a:buClr>
              <a:buFont typeface="Wingdings" pitchFamily="2" charset="2"/>
              <a:buChar char="§"/>
            </a:pPr>
            <a:r>
              <a:rPr lang="fr-FR" sz="2800" dirty="0">
                <a:solidFill>
                  <a:srgbClr val="0070C0"/>
                </a:solidFill>
              </a:rPr>
              <a:t>A </a:t>
            </a:r>
            <a:r>
              <a:rPr lang="fr-FR" sz="2800" dirty="0" err="1">
                <a:solidFill>
                  <a:srgbClr val="0070C0"/>
                </a:solidFill>
              </a:rPr>
              <a:t>tomography</a:t>
            </a:r>
            <a:r>
              <a:rPr lang="fr-FR" sz="2800" dirty="0">
                <a:solidFill>
                  <a:srgbClr val="0070C0"/>
                </a:solidFill>
              </a:rPr>
              <a:t> on GE27 (not </a:t>
            </a:r>
            <a:r>
              <a:rPr lang="fr-FR" sz="2800" dirty="0" err="1">
                <a:solidFill>
                  <a:srgbClr val="0070C0"/>
                </a:solidFill>
              </a:rPr>
              <a:t>reacted</a:t>
            </a:r>
            <a:r>
              <a:rPr lang="fr-FR" sz="2800" dirty="0">
                <a:solidFill>
                  <a:srgbClr val="0070C0"/>
                </a:solidFill>
              </a:rPr>
              <a:t> </a:t>
            </a:r>
            <a:r>
              <a:rPr lang="fr-FR" sz="2800" dirty="0" err="1">
                <a:solidFill>
                  <a:srgbClr val="0070C0"/>
                </a:solidFill>
              </a:rPr>
              <a:t>coil</a:t>
            </a:r>
            <a:r>
              <a:rPr lang="fr-FR" sz="2800" dirty="0">
                <a:solidFill>
                  <a:srgbClr val="0070C0"/>
                </a:solidFill>
              </a:rPr>
              <a:t>) </a:t>
            </a:r>
            <a:r>
              <a:rPr lang="fr-FR" sz="2800" dirty="0" err="1">
                <a:solidFill>
                  <a:srgbClr val="0070C0"/>
                </a:solidFill>
              </a:rPr>
              <a:t>is</a:t>
            </a:r>
            <a:r>
              <a:rPr lang="fr-FR" sz="2800" dirty="0">
                <a:solidFill>
                  <a:srgbClr val="0070C0"/>
                </a:solidFill>
              </a:rPr>
              <a:t> </a:t>
            </a:r>
            <a:r>
              <a:rPr lang="fr-FR" sz="2800" dirty="0" err="1">
                <a:solidFill>
                  <a:srgbClr val="0070C0"/>
                </a:solidFill>
              </a:rPr>
              <a:t>proposed</a:t>
            </a:r>
            <a:r>
              <a:rPr lang="fr-FR" sz="2800" dirty="0">
                <a:solidFill>
                  <a:srgbClr val="0070C0"/>
                </a:solidFill>
              </a:rPr>
              <a:t> to </a:t>
            </a:r>
            <a:r>
              <a:rPr lang="fr-FR" sz="2800" dirty="0" err="1">
                <a:solidFill>
                  <a:srgbClr val="0070C0"/>
                </a:solidFill>
              </a:rPr>
              <a:t>determine</a:t>
            </a:r>
            <a:r>
              <a:rPr lang="fr-FR" sz="2800" dirty="0">
                <a:solidFill>
                  <a:srgbClr val="0070C0"/>
                </a:solidFill>
              </a:rPr>
              <a:t> if the </a:t>
            </a:r>
            <a:r>
              <a:rPr lang="fr-FR" sz="2800" dirty="0" err="1">
                <a:solidFill>
                  <a:srgbClr val="0070C0"/>
                </a:solidFill>
              </a:rPr>
              <a:t>defects</a:t>
            </a:r>
            <a:r>
              <a:rPr lang="fr-FR" sz="2800" dirty="0">
                <a:solidFill>
                  <a:srgbClr val="0070C0"/>
                </a:solidFill>
              </a:rPr>
              <a:t> </a:t>
            </a:r>
            <a:r>
              <a:rPr lang="fr-FR" sz="2800" dirty="0" err="1">
                <a:solidFill>
                  <a:srgbClr val="0070C0"/>
                </a:solidFill>
              </a:rPr>
              <a:t>observed</a:t>
            </a:r>
            <a:r>
              <a:rPr lang="fr-FR" sz="2800" dirty="0">
                <a:solidFill>
                  <a:srgbClr val="0070C0"/>
                </a:solidFill>
              </a:rPr>
              <a:t> on </a:t>
            </a:r>
            <a:r>
              <a:rPr lang="fr-FR" sz="2800" dirty="0" err="1">
                <a:solidFill>
                  <a:srgbClr val="0070C0"/>
                </a:solidFill>
              </a:rPr>
              <a:t>reacted</a:t>
            </a:r>
            <a:r>
              <a:rPr lang="fr-FR" sz="2800" dirty="0">
                <a:solidFill>
                  <a:srgbClr val="0070C0"/>
                </a:solidFill>
              </a:rPr>
              <a:t> </a:t>
            </a:r>
            <a:r>
              <a:rPr lang="fr-FR" sz="2800" dirty="0" err="1">
                <a:solidFill>
                  <a:srgbClr val="0070C0"/>
                </a:solidFill>
              </a:rPr>
              <a:t>coils</a:t>
            </a:r>
            <a:r>
              <a:rPr lang="fr-FR" sz="2800" dirty="0">
                <a:solidFill>
                  <a:srgbClr val="0070C0"/>
                </a:solidFill>
              </a:rPr>
              <a:t> are </a:t>
            </a:r>
            <a:r>
              <a:rPr lang="fr-FR" sz="2800" dirty="0" err="1">
                <a:solidFill>
                  <a:srgbClr val="0070C0"/>
                </a:solidFill>
              </a:rPr>
              <a:t>present</a:t>
            </a:r>
            <a:r>
              <a:rPr lang="fr-FR" sz="2800" dirty="0">
                <a:solidFill>
                  <a:srgbClr val="0070C0"/>
                </a:solidFill>
              </a:rPr>
              <a:t> </a:t>
            </a:r>
            <a:r>
              <a:rPr lang="fr-FR" sz="2800" dirty="0" err="1">
                <a:solidFill>
                  <a:srgbClr val="0070C0"/>
                </a:solidFill>
              </a:rPr>
              <a:t>since</a:t>
            </a:r>
            <a:r>
              <a:rPr lang="fr-FR" sz="2800" dirty="0">
                <a:solidFill>
                  <a:srgbClr val="0070C0"/>
                </a:solidFill>
              </a:rPr>
              <a:t> the </a:t>
            </a:r>
            <a:r>
              <a:rPr lang="fr-FR" sz="2800" dirty="0" err="1">
                <a:solidFill>
                  <a:srgbClr val="0070C0"/>
                </a:solidFill>
              </a:rPr>
              <a:t>winding</a:t>
            </a:r>
            <a:r>
              <a:rPr lang="fr-FR" sz="2800" dirty="0">
                <a:solidFill>
                  <a:srgbClr val="0070C0"/>
                </a:solidFill>
              </a:rPr>
              <a:t> or if </a:t>
            </a:r>
            <a:r>
              <a:rPr lang="fr-FR" sz="2800" dirty="0" err="1">
                <a:solidFill>
                  <a:srgbClr val="0070C0"/>
                </a:solidFill>
              </a:rPr>
              <a:t>they</a:t>
            </a:r>
            <a:r>
              <a:rPr lang="fr-FR" sz="2800" dirty="0">
                <a:solidFill>
                  <a:srgbClr val="0070C0"/>
                </a:solidFill>
              </a:rPr>
              <a:t> are </a:t>
            </a:r>
            <a:r>
              <a:rPr lang="fr-FR" sz="2800" dirty="0" err="1">
                <a:solidFill>
                  <a:srgbClr val="0070C0"/>
                </a:solidFill>
              </a:rPr>
              <a:t>generated</a:t>
            </a:r>
            <a:r>
              <a:rPr lang="fr-FR" sz="2800" dirty="0">
                <a:solidFill>
                  <a:srgbClr val="0070C0"/>
                </a:solidFill>
              </a:rPr>
              <a:t> </a:t>
            </a:r>
            <a:r>
              <a:rPr lang="fr-FR" sz="2800" dirty="0" err="1">
                <a:solidFill>
                  <a:srgbClr val="0070C0"/>
                </a:solidFill>
              </a:rPr>
              <a:t>later</a:t>
            </a:r>
            <a:r>
              <a:rPr lang="fr-FR" sz="2800" dirty="0">
                <a:solidFill>
                  <a:srgbClr val="0070C0"/>
                </a:solidFill>
              </a:rPr>
              <a:t>. </a:t>
            </a:r>
          </a:p>
          <a:p>
            <a:endParaRPr lang="en-US" sz="3200" dirty="0">
              <a:solidFill>
                <a:schemeClr val="tx1"/>
              </a:solidFill>
            </a:endParaRPr>
          </a:p>
        </p:txBody>
      </p:sp>
      <p:sp>
        <p:nvSpPr>
          <p:cNvPr id="3" name="Title 2">
            <a:extLst>
              <a:ext uri="{FF2B5EF4-FFF2-40B4-BE49-F238E27FC236}">
                <a16:creationId xmlns:a16="http://schemas.microsoft.com/office/drawing/2014/main" id="{81B2085A-6AD9-D446-9F93-798142FA717E}"/>
              </a:ext>
            </a:extLst>
          </p:cNvPr>
          <p:cNvSpPr>
            <a:spLocks noGrp="1"/>
          </p:cNvSpPr>
          <p:nvPr>
            <p:ph type="title"/>
          </p:nvPr>
        </p:nvSpPr>
        <p:spPr/>
        <p:txBody>
          <a:bodyPr/>
          <a:lstStyle/>
          <a:p>
            <a:r>
              <a:rPr lang="en-US" sz="4800" dirty="0"/>
              <a:t>Outcome</a:t>
            </a:r>
            <a:r>
              <a:rPr lang="en-GB" sz="4800" dirty="0"/>
              <a:t> MEETING#1 May-5, 2021</a:t>
            </a:r>
            <a:r>
              <a:rPr lang="en-US" sz="4800" dirty="0"/>
              <a:t> 2/3</a:t>
            </a:r>
          </a:p>
        </p:txBody>
      </p:sp>
      <p:sp>
        <p:nvSpPr>
          <p:cNvPr id="4" name="Date Placeholder 3">
            <a:extLst>
              <a:ext uri="{FF2B5EF4-FFF2-40B4-BE49-F238E27FC236}">
                <a16:creationId xmlns:a16="http://schemas.microsoft.com/office/drawing/2014/main" id="{74FFF6F9-1EC2-A042-80CF-39E9F2F6CA06}"/>
              </a:ext>
            </a:extLst>
          </p:cNvPr>
          <p:cNvSpPr>
            <a:spLocks noGrp="1"/>
          </p:cNvSpPr>
          <p:nvPr>
            <p:ph type="dt" sz="half" idx="10"/>
          </p:nvPr>
        </p:nvSpPr>
        <p:spPr/>
        <p:txBody>
          <a:bodyPr/>
          <a:lstStyle/>
          <a:p>
            <a:r>
              <a:rPr lang="en-US"/>
              <a:t>2021.05.05</a:t>
            </a:r>
            <a:endParaRPr lang="en-US" dirty="0"/>
          </a:p>
        </p:txBody>
      </p:sp>
      <p:sp>
        <p:nvSpPr>
          <p:cNvPr id="5" name="Footer Placeholder 4">
            <a:extLst>
              <a:ext uri="{FF2B5EF4-FFF2-40B4-BE49-F238E27FC236}">
                <a16:creationId xmlns:a16="http://schemas.microsoft.com/office/drawing/2014/main" id="{5A66C203-A91D-4C4B-BC67-AD84B84A66E5}"/>
              </a:ext>
            </a:extLst>
          </p:cNvPr>
          <p:cNvSpPr>
            <a:spLocks noGrp="1"/>
          </p:cNvSpPr>
          <p:nvPr>
            <p:ph type="ftr" sz="quarter" idx="11"/>
          </p:nvPr>
        </p:nvSpPr>
        <p:spPr/>
        <p:txBody>
          <a:bodyPr/>
          <a:lstStyle/>
          <a:p>
            <a:r>
              <a:rPr lang="en-US" dirty="0"/>
              <a:t>New Task Force on 11T Dipole</a:t>
            </a:r>
          </a:p>
        </p:txBody>
      </p:sp>
      <p:sp>
        <p:nvSpPr>
          <p:cNvPr id="6" name="Slide Number Placeholder 5">
            <a:extLst>
              <a:ext uri="{FF2B5EF4-FFF2-40B4-BE49-F238E27FC236}">
                <a16:creationId xmlns:a16="http://schemas.microsoft.com/office/drawing/2014/main" id="{0CC2E855-4120-EA41-88BE-75E351FE16DE}"/>
              </a:ext>
            </a:extLst>
          </p:cNvPr>
          <p:cNvSpPr>
            <a:spLocks noGrp="1"/>
          </p:cNvSpPr>
          <p:nvPr>
            <p:ph type="sldNum" sz="quarter" idx="12"/>
          </p:nvPr>
        </p:nvSpPr>
        <p:spPr/>
        <p:txBody>
          <a:bodyPr/>
          <a:lstStyle/>
          <a:p>
            <a:fld id="{36B5EA5A-BC32-A742-B11B-8E7414D5B535}" type="slidenum">
              <a:rPr lang="en-US" smtClean="0"/>
              <a:pPr/>
              <a:t>48</a:t>
            </a:fld>
            <a:endParaRPr lang="en-US" dirty="0"/>
          </a:p>
        </p:txBody>
      </p:sp>
    </p:spTree>
    <p:extLst>
      <p:ext uri="{BB962C8B-B14F-4D97-AF65-F5344CB8AC3E}">
        <p14:creationId xmlns:p14="http://schemas.microsoft.com/office/powerpoint/2010/main" val="5567784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FFF3EED-57DC-5840-BB74-94F12F506DAC}"/>
              </a:ext>
            </a:extLst>
          </p:cNvPr>
          <p:cNvSpPr>
            <a:spLocks noGrp="1"/>
          </p:cNvSpPr>
          <p:nvPr>
            <p:ph idx="1"/>
          </p:nvPr>
        </p:nvSpPr>
        <p:spPr>
          <a:xfrm>
            <a:off x="406800" y="1315846"/>
            <a:ext cx="11376000" cy="4750946"/>
          </a:xfrm>
        </p:spPr>
        <p:txBody>
          <a:bodyPr/>
          <a:lstStyle/>
          <a:p>
            <a:pPr marL="514350" indent="-514350">
              <a:buClr>
                <a:srgbClr val="FFC000"/>
              </a:buClr>
              <a:buFont typeface="+mj-lt"/>
              <a:buAutoNum type="arabicPeriod" startAt="4"/>
            </a:pPr>
            <a:r>
              <a:rPr lang="en-US" sz="2800" dirty="0"/>
              <a:t>Procedure evolution</a:t>
            </a:r>
          </a:p>
          <a:p>
            <a:pPr marL="838350" lvl="1" indent="-514350">
              <a:buClr>
                <a:srgbClr val="FFC000"/>
              </a:buClr>
              <a:buFont typeface="Wingdings" pitchFamily="2" charset="2"/>
              <a:buChar char="§"/>
            </a:pPr>
            <a:r>
              <a:rPr lang="en-US" sz="2400" dirty="0">
                <a:solidFill>
                  <a:srgbClr val="0070C0"/>
                </a:solidFill>
              </a:rPr>
              <a:t>Check before inner layer curing if gaps between spacers and cable of the inner layer are deeply filled with fiberglass (no more access to the inner layer after this production activity).</a:t>
            </a:r>
          </a:p>
          <a:p>
            <a:pPr marL="838350" lvl="1" indent="-514350">
              <a:buClr>
                <a:srgbClr val="FFC000"/>
              </a:buClr>
              <a:buFont typeface="Wingdings" pitchFamily="2" charset="2"/>
              <a:buChar char="§"/>
            </a:pPr>
            <a:r>
              <a:rPr lang="en-GB" sz="2400" dirty="0">
                <a:solidFill>
                  <a:srgbClr val="0070C0"/>
                </a:solidFill>
              </a:rPr>
              <a:t>The sandblasting of the winding keys can be carried out if the production resumes</a:t>
            </a:r>
            <a:r>
              <a:rPr lang="en-GB" sz="2000" dirty="0">
                <a:solidFill>
                  <a:srgbClr val="0070C0"/>
                </a:solidFill>
              </a:rPr>
              <a:t>.</a:t>
            </a:r>
            <a:endParaRPr lang="en-US" sz="2000" dirty="0">
              <a:solidFill>
                <a:srgbClr val="0070C0"/>
              </a:solidFill>
            </a:endParaRPr>
          </a:p>
          <a:p>
            <a:pPr marL="514350" indent="-514350">
              <a:buClr>
                <a:srgbClr val="FFC000"/>
              </a:buClr>
              <a:buFont typeface="+mj-lt"/>
              <a:buAutoNum type="arabicPeriod" startAt="4"/>
            </a:pPr>
            <a:r>
              <a:rPr lang="en-US" sz="2800" dirty="0"/>
              <a:t>QC improvement: cable insulation thickness measurement</a:t>
            </a:r>
            <a:endParaRPr lang="en-US" sz="2800" dirty="0">
              <a:solidFill>
                <a:srgbClr val="0070C0"/>
              </a:solidFill>
            </a:endParaRPr>
          </a:p>
          <a:p>
            <a:pPr marL="838350" lvl="1" indent="-514350">
              <a:buClr>
                <a:srgbClr val="FFC000"/>
              </a:buClr>
              <a:buFont typeface="Wingdings" pitchFamily="2" charset="2"/>
              <a:buChar char="§"/>
            </a:pPr>
            <a:r>
              <a:rPr lang="en-GB" sz="2400" dirty="0">
                <a:solidFill>
                  <a:srgbClr val="0070C0"/>
                </a:solidFill>
              </a:rPr>
              <a:t>Following the visit to the supplier, the sampling insulated cable samples used for the cable insulation thickness measurement appear not representative for MQXFB. A new control method at CERN is under discussion.</a:t>
            </a:r>
            <a:endParaRPr lang="en-US" sz="3200" dirty="0">
              <a:solidFill>
                <a:schemeClr val="tx1"/>
              </a:solidFill>
            </a:endParaRPr>
          </a:p>
        </p:txBody>
      </p:sp>
      <p:sp>
        <p:nvSpPr>
          <p:cNvPr id="3" name="Title 2">
            <a:extLst>
              <a:ext uri="{FF2B5EF4-FFF2-40B4-BE49-F238E27FC236}">
                <a16:creationId xmlns:a16="http://schemas.microsoft.com/office/drawing/2014/main" id="{81B2085A-6AD9-D446-9F93-798142FA717E}"/>
              </a:ext>
            </a:extLst>
          </p:cNvPr>
          <p:cNvSpPr>
            <a:spLocks noGrp="1"/>
          </p:cNvSpPr>
          <p:nvPr>
            <p:ph type="title"/>
          </p:nvPr>
        </p:nvSpPr>
        <p:spPr/>
        <p:txBody>
          <a:bodyPr/>
          <a:lstStyle/>
          <a:p>
            <a:r>
              <a:rPr lang="en-US" sz="4800" dirty="0"/>
              <a:t>Outcome</a:t>
            </a:r>
            <a:r>
              <a:rPr lang="en-GB" sz="4800" dirty="0"/>
              <a:t> MEETING#1 May-5, 2021</a:t>
            </a:r>
            <a:r>
              <a:rPr lang="en-US" sz="4800" dirty="0"/>
              <a:t> 3/3 </a:t>
            </a:r>
          </a:p>
        </p:txBody>
      </p:sp>
      <p:sp>
        <p:nvSpPr>
          <p:cNvPr id="4" name="Date Placeholder 3">
            <a:extLst>
              <a:ext uri="{FF2B5EF4-FFF2-40B4-BE49-F238E27FC236}">
                <a16:creationId xmlns:a16="http://schemas.microsoft.com/office/drawing/2014/main" id="{74FFF6F9-1EC2-A042-80CF-39E9F2F6CA06}"/>
              </a:ext>
            </a:extLst>
          </p:cNvPr>
          <p:cNvSpPr>
            <a:spLocks noGrp="1"/>
          </p:cNvSpPr>
          <p:nvPr>
            <p:ph type="dt" sz="half" idx="10"/>
          </p:nvPr>
        </p:nvSpPr>
        <p:spPr/>
        <p:txBody>
          <a:bodyPr/>
          <a:lstStyle/>
          <a:p>
            <a:r>
              <a:rPr lang="en-US"/>
              <a:t>2021.05.05</a:t>
            </a:r>
            <a:endParaRPr lang="en-US" dirty="0"/>
          </a:p>
        </p:txBody>
      </p:sp>
      <p:sp>
        <p:nvSpPr>
          <p:cNvPr id="5" name="Footer Placeholder 4">
            <a:extLst>
              <a:ext uri="{FF2B5EF4-FFF2-40B4-BE49-F238E27FC236}">
                <a16:creationId xmlns:a16="http://schemas.microsoft.com/office/drawing/2014/main" id="{5A66C203-A91D-4C4B-BC67-AD84B84A66E5}"/>
              </a:ext>
            </a:extLst>
          </p:cNvPr>
          <p:cNvSpPr>
            <a:spLocks noGrp="1"/>
          </p:cNvSpPr>
          <p:nvPr>
            <p:ph type="ftr" sz="quarter" idx="11"/>
          </p:nvPr>
        </p:nvSpPr>
        <p:spPr/>
        <p:txBody>
          <a:bodyPr/>
          <a:lstStyle/>
          <a:p>
            <a:r>
              <a:rPr lang="en-US" dirty="0"/>
              <a:t>New Task Force on 11T Dipole</a:t>
            </a:r>
          </a:p>
        </p:txBody>
      </p:sp>
      <p:sp>
        <p:nvSpPr>
          <p:cNvPr id="6" name="Slide Number Placeholder 5">
            <a:extLst>
              <a:ext uri="{FF2B5EF4-FFF2-40B4-BE49-F238E27FC236}">
                <a16:creationId xmlns:a16="http://schemas.microsoft.com/office/drawing/2014/main" id="{0CC2E855-4120-EA41-88BE-75E351FE16DE}"/>
              </a:ext>
            </a:extLst>
          </p:cNvPr>
          <p:cNvSpPr>
            <a:spLocks noGrp="1"/>
          </p:cNvSpPr>
          <p:nvPr>
            <p:ph type="sldNum" sz="quarter" idx="12"/>
          </p:nvPr>
        </p:nvSpPr>
        <p:spPr/>
        <p:txBody>
          <a:bodyPr/>
          <a:lstStyle/>
          <a:p>
            <a:fld id="{36B5EA5A-BC32-A742-B11B-8E7414D5B535}" type="slidenum">
              <a:rPr lang="en-US" smtClean="0"/>
              <a:pPr/>
              <a:t>49</a:t>
            </a:fld>
            <a:endParaRPr lang="en-US" dirty="0"/>
          </a:p>
        </p:txBody>
      </p:sp>
    </p:spTree>
    <p:extLst>
      <p:ext uri="{BB962C8B-B14F-4D97-AF65-F5344CB8AC3E}">
        <p14:creationId xmlns:p14="http://schemas.microsoft.com/office/powerpoint/2010/main" val="3174209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56431A-C1A6-F94F-80AD-E59CD850830F}"/>
              </a:ext>
            </a:extLst>
          </p:cNvPr>
          <p:cNvSpPr>
            <a:spLocks noGrp="1"/>
          </p:cNvSpPr>
          <p:nvPr>
            <p:ph type="ctrTitle"/>
          </p:nvPr>
        </p:nvSpPr>
        <p:spPr/>
        <p:txBody>
          <a:bodyPr/>
          <a:lstStyle/>
          <a:p>
            <a:r>
              <a:rPr lang="en-GB" sz="4800" dirty="0"/>
              <a:t>DELIVERABLE 1 - WINDING</a:t>
            </a:r>
            <a:endParaRPr lang="en-US" sz="4800" dirty="0"/>
          </a:p>
        </p:txBody>
      </p:sp>
      <p:sp>
        <p:nvSpPr>
          <p:cNvPr id="3" name="Subtitle 2">
            <a:extLst>
              <a:ext uri="{FF2B5EF4-FFF2-40B4-BE49-F238E27FC236}">
                <a16:creationId xmlns:a16="http://schemas.microsoft.com/office/drawing/2014/main" id="{6A8FBE9B-A278-494B-ADE3-935671238103}"/>
              </a:ext>
            </a:extLst>
          </p:cNvPr>
          <p:cNvSpPr>
            <a:spLocks noGrp="1"/>
          </p:cNvSpPr>
          <p:nvPr>
            <p:ph type="subTitle" idx="1"/>
          </p:nvPr>
        </p:nvSpPr>
        <p:spPr>
          <a:xfrm>
            <a:off x="1524000" y="3602038"/>
            <a:ext cx="9144000" cy="2107386"/>
          </a:xfrm>
        </p:spPr>
        <p:txBody>
          <a:bodyPr/>
          <a:lstStyle/>
          <a:p>
            <a:r>
              <a:rPr lang="en-US" dirty="0"/>
              <a:t>May 5, 2021 </a:t>
            </a:r>
          </a:p>
          <a:p>
            <a:r>
              <a:rPr lang="en-US" dirty="0"/>
              <a:t>Documentation available at </a:t>
            </a:r>
            <a:r>
              <a:rPr lang="en-US" dirty="0">
                <a:hlinkClick r:id="rId2"/>
              </a:rPr>
              <a:t>https://indico.cern.ch/event/969681/</a:t>
            </a:r>
            <a:endParaRPr lang="en-US" dirty="0"/>
          </a:p>
          <a:p>
            <a:r>
              <a:rPr lang="en-US" b="0" dirty="0"/>
              <a:t>O. </a:t>
            </a:r>
            <a:r>
              <a:rPr lang="en-US" b="0" dirty="0" err="1"/>
              <a:t>Housiaux</a:t>
            </a:r>
            <a:r>
              <a:rPr lang="en-US" b="0" dirty="0"/>
              <a:t>, R. </a:t>
            </a:r>
            <a:r>
              <a:rPr lang="en-US" b="0" dirty="0" err="1"/>
              <a:t>Berthet</a:t>
            </a:r>
            <a:r>
              <a:rPr lang="en-US" b="0" dirty="0"/>
              <a:t>, B. Arias Alonso, R. Principe</a:t>
            </a:r>
          </a:p>
        </p:txBody>
      </p:sp>
      <p:sp>
        <p:nvSpPr>
          <p:cNvPr id="5" name="Footer Placeholder 4">
            <a:extLst>
              <a:ext uri="{FF2B5EF4-FFF2-40B4-BE49-F238E27FC236}">
                <a16:creationId xmlns:a16="http://schemas.microsoft.com/office/drawing/2014/main" id="{6A490BC0-9E75-364F-AC6E-B9055136E72A}"/>
              </a:ext>
            </a:extLst>
          </p:cNvPr>
          <p:cNvSpPr>
            <a:spLocks noGrp="1"/>
          </p:cNvSpPr>
          <p:nvPr>
            <p:ph type="ftr" sz="quarter" idx="11"/>
          </p:nvPr>
        </p:nvSpPr>
        <p:spPr/>
        <p:txBody>
          <a:bodyPr/>
          <a:lstStyle/>
          <a:p>
            <a:r>
              <a:rPr lang="en-US"/>
              <a:t>New Task Force on 11T Dipole</a:t>
            </a:r>
            <a:endParaRPr lang="en-US" dirty="0"/>
          </a:p>
        </p:txBody>
      </p:sp>
      <p:sp>
        <p:nvSpPr>
          <p:cNvPr id="6" name="Slide Number Placeholder 5">
            <a:extLst>
              <a:ext uri="{FF2B5EF4-FFF2-40B4-BE49-F238E27FC236}">
                <a16:creationId xmlns:a16="http://schemas.microsoft.com/office/drawing/2014/main" id="{3F463181-4817-9D4B-BB30-284166FA93CB}"/>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22867027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56431A-C1A6-F94F-80AD-E59CD850830F}"/>
              </a:ext>
            </a:extLst>
          </p:cNvPr>
          <p:cNvSpPr>
            <a:spLocks noGrp="1"/>
          </p:cNvSpPr>
          <p:nvPr>
            <p:ph type="ctrTitle"/>
          </p:nvPr>
        </p:nvSpPr>
        <p:spPr/>
        <p:txBody>
          <a:bodyPr/>
          <a:lstStyle/>
          <a:p>
            <a:r>
              <a:rPr lang="en-GB" sz="4800" dirty="0"/>
              <a:t>DELIVERABLE 2 - CURING</a:t>
            </a:r>
            <a:endParaRPr lang="en-US" sz="4800" dirty="0"/>
          </a:p>
        </p:txBody>
      </p:sp>
      <p:sp>
        <p:nvSpPr>
          <p:cNvPr id="3" name="Subtitle 2">
            <a:extLst>
              <a:ext uri="{FF2B5EF4-FFF2-40B4-BE49-F238E27FC236}">
                <a16:creationId xmlns:a16="http://schemas.microsoft.com/office/drawing/2014/main" id="{6A8FBE9B-A278-494B-ADE3-935671238103}"/>
              </a:ext>
            </a:extLst>
          </p:cNvPr>
          <p:cNvSpPr>
            <a:spLocks noGrp="1"/>
          </p:cNvSpPr>
          <p:nvPr>
            <p:ph type="subTitle" idx="1"/>
          </p:nvPr>
        </p:nvSpPr>
        <p:spPr>
          <a:xfrm>
            <a:off x="1524000" y="3602038"/>
            <a:ext cx="9144000" cy="2107386"/>
          </a:xfrm>
        </p:spPr>
        <p:txBody>
          <a:bodyPr/>
          <a:lstStyle/>
          <a:p>
            <a:r>
              <a:rPr lang="en-US" dirty="0"/>
              <a:t>May 12, 2021 </a:t>
            </a:r>
          </a:p>
          <a:p>
            <a:pPr>
              <a:spcBef>
                <a:spcPts val="600"/>
              </a:spcBef>
            </a:pPr>
            <a:r>
              <a:rPr lang="en-US" dirty="0"/>
              <a:t>Documentation available at https://</a:t>
            </a:r>
            <a:r>
              <a:rPr lang="en-US" dirty="0" err="1"/>
              <a:t>indico.cern.ch</a:t>
            </a:r>
            <a:r>
              <a:rPr lang="en-US" dirty="0"/>
              <a:t>/event/1038110/</a:t>
            </a:r>
          </a:p>
          <a:p>
            <a:r>
              <a:rPr lang="en-US" b="0" dirty="0"/>
              <a:t>R. </a:t>
            </a:r>
            <a:r>
              <a:rPr lang="en-US" b="0" dirty="0" err="1"/>
              <a:t>Berthet</a:t>
            </a:r>
            <a:r>
              <a:rPr lang="en-US" b="0" dirty="0"/>
              <a:t>, B. Arias Alonso, O. </a:t>
            </a:r>
            <a:r>
              <a:rPr lang="en-US" b="0" dirty="0" err="1"/>
              <a:t>Housiaux</a:t>
            </a:r>
            <a:r>
              <a:rPr lang="en-US" b="0" dirty="0"/>
              <a:t>, R. Principe</a:t>
            </a:r>
          </a:p>
        </p:txBody>
      </p:sp>
      <p:sp>
        <p:nvSpPr>
          <p:cNvPr id="5" name="Footer Placeholder 4">
            <a:extLst>
              <a:ext uri="{FF2B5EF4-FFF2-40B4-BE49-F238E27FC236}">
                <a16:creationId xmlns:a16="http://schemas.microsoft.com/office/drawing/2014/main" id="{6A490BC0-9E75-364F-AC6E-B9055136E72A}"/>
              </a:ext>
            </a:extLst>
          </p:cNvPr>
          <p:cNvSpPr>
            <a:spLocks noGrp="1"/>
          </p:cNvSpPr>
          <p:nvPr>
            <p:ph type="ftr" sz="quarter" idx="11"/>
          </p:nvPr>
        </p:nvSpPr>
        <p:spPr/>
        <p:txBody>
          <a:bodyPr/>
          <a:lstStyle/>
          <a:p>
            <a:r>
              <a:rPr lang="en-US"/>
              <a:t>New Task Force on 11T Dipole</a:t>
            </a:r>
            <a:endParaRPr lang="en-US" dirty="0"/>
          </a:p>
        </p:txBody>
      </p:sp>
      <p:sp>
        <p:nvSpPr>
          <p:cNvPr id="6" name="Slide Number Placeholder 5">
            <a:extLst>
              <a:ext uri="{FF2B5EF4-FFF2-40B4-BE49-F238E27FC236}">
                <a16:creationId xmlns:a16="http://schemas.microsoft.com/office/drawing/2014/main" id="{3F463181-4817-9D4B-BB30-284166FA93CB}"/>
              </a:ext>
            </a:extLst>
          </p:cNvPr>
          <p:cNvSpPr>
            <a:spLocks noGrp="1"/>
          </p:cNvSpPr>
          <p:nvPr>
            <p:ph type="sldNum" sz="quarter" idx="12"/>
          </p:nvPr>
        </p:nvSpPr>
        <p:spPr/>
        <p:txBody>
          <a:bodyPr/>
          <a:lstStyle/>
          <a:p>
            <a:fld id="{36B5EA5A-BC32-A742-B11B-8E7414D5B535}" type="slidenum">
              <a:rPr lang="en-US" smtClean="0"/>
              <a:pPr/>
              <a:t>50</a:t>
            </a:fld>
            <a:endParaRPr lang="en-US" dirty="0"/>
          </a:p>
        </p:txBody>
      </p:sp>
    </p:spTree>
    <p:extLst>
      <p:ext uri="{BB962C8B-B14F-4D97-AF65-F5344CB8AC3E}">
        <p14:creationId xmlns:p14="http://schemas.microsoft.com/office/powerpoint/2010/main" val="97920465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339811" y="41895"/>
            <a:ext cx="11376025" cy="720000"/>
          </a:xfrm>
        </p:spPr>
        <p:txBody>
          <a:bodyPr anchor="ctr"/>
          <a:lstStyle/>
          <a:p>
            <a:r>
              <a:rPr lang="en-GB" dirty="0"/>
              <a:t>Applicable documentation and evolution – 11T</a:t>
            </a: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2021.05.12</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51</a:t>
            </a:fld>
            <a:endParaRPr lang="en-US" dirty="0"/>
          </a:p>
        </p:txBody>
      </p:sp>
      <p:sp>
        <p:nvSpPr>
          <p:cNvPr id="8"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344598" y="1025912"/>
            <a:ext cx="8013798" cy="5318081"/>
          </a:xfrm>
        </p:spPr>
        <p:txBody>
          <a:bodyPr/>
          <a:lstStyle/>
          <a:p>
            <a:pPr marL="0" lvl="1" indent="0">
              <a:spcBef>
                <a:spcPts val="0"/>
              </a:spcBef>
              <a:spcAft>
                <a:spcPts val="0"/>
              </a:spcAft>
              <a:buNone/>
            </a:pPr>
            <a:r>
              <a:rPr lang="en-US" sz="3600" dirty="0">
                <a:solidFill>
                  <a:schemeClr val="tx1"/>
                </a:solidFill>
              </a:rPr>
              <a:t>Procedures 11T</a:t>
            </a:r>
            <a:endParaRPr lang="en-US" sz="2400" dirty="0">
              <a:solidFill>
                <a:schemeClr val="tx1"/>
              </a:solidFill>
            </a:endParaRPr>
          </a:p>
          <a:p>
            <a:pPr lvl="2">
              <a:spcBef>
                <a:spcPts val="0"/>
              </a:spcBef>
              <a:buClr>
                <a:srgbClr val="FFC000"/>
              </a:buClr>
              <a:buSzPct val="100000"/>
              <a:buFont typeface="Wingdings" pitchFamily="2" charset="2"/>
              <a:buChar char="§"/>
            </a:pPr>
            <a:r>
              <a:rPr lang="fr-FR" sz="2000" dirty="0" err="1">
                <a:solidFill>
                  <a:schemeClr val="tx1"/>
                </a:solidFill>
              </a:rPr>
              <a:t>Manufacturing</a:t>
            </a:r>
            <a:r>
              <a:rPr lang="fr-FR" sz="2000" dirty="0">
                <a:solidFill>
                  <a:schemeClr val="tx1"/>
                </a:solidFill>
              </a:rPr>
              <a:t> </a:t>
            </a:r>
            <a:r>
              <a:rPr lang="en-US" sz="2000" dirty="0">
                <a:solidFill>
                  <a:schemeClr val="tx1"/>
                </a:solidFill>
              </a:rPr>
              <a:t>Procedure </a:t>
            </a:r>
            <a:r>
              <a:rPr lang="en-GB" sz="2000" dirty="0">
                <a:solidFill>
                  <a:schemeClr val="tx1"/>
                </a:solidFill>
                <a:hlinkClick r:id="rId2"/>
              </a:rPr>
              <a:t>LHC-MBH_C-FP-0004 rev 9.0</a:t>
            </a:r>
            <a:endParaRPr lang="en-GB" sz="2000" dirty="0">
              <a:solidFill>
                <a:schemeClr val="tx1"/>
              </a:solidFill>
            </a:endParaRPr>
          </a:p>
          <a:p>
            <a:pPr lvl="2">
              <a:spcBef>
                <a:spcPts val="0"/>
              </a:spcBef>
              <a:buClr>
                <a:srgbClr val="FFC000"/>
              </a:buClr>
              <a:buSzPct val="100000"/>
              <a:buFont typeface="Wingdings" pitchFamily="2" charset="2"/>
              <a:buChar char="§"/>
            </a:pPr>
            <a:r>
              <a:rPr lang="fr-FR" sz="2000" dirty="0">
                <a:solidFill>
                  <a:schemeClr val="tx1"/>
                </a:solidFill>
              </a:rPr>
              <a:t>Control </a:t>
            </a:r>
            <a:r>
              <a:rPr lang="en-US" sz="2000" dirty="0">
                <a:solidFill>
                  <a:schemeClr val="tx1"/>
                </a:solidFill>
              </a:rPr>
              <a:t>Procedure</a:t>
            </a:r>
            <a:r>
              <a:rPr lang="fr-FR" sz="2000" dirty="0">
                <a:solidFill>
                  <a:schemeClr val="tx1"/>
                </a:solidFill>
              </a:rPr>
              <a:t> </a:t>
            </a:r>
            <a:r>
              <a:rPr lang="en-US" sz="2000" dirty="0">
                <a:solidFill>
                  <a:schemeClr val="tx1"/>
                </a:solidFill>
                <a:hlinkClick r:id="rId3"/>
              </a:rPr>
              <a:t>LHC-MBH_C-FP-0070 rev 5.0</a:t>
            </a:r>
            <a:endParaRPr lang="en-US" sz="2000" dirty="0">
              <a:solidFill>
                <a:schemeClr val="tx1"/>
              </a:solidFill>
            </a:endParaRPr>
          </a:p>
          <a:p>
            <a:pPr lvl="2">
              <a:spcBef>
                <a:spcPts val="0"/>
              </a:spcBef>
              <a:buClr>
                <a:srgbClr val="FFC000"/>
              </a:buClr>
              <a:buSzPct val="100000"/>
              <a:buFont typeface="Wingdings" pitchFamily="2" charset="2"/>
              <a:buChar char="§"/>
            </a:pPr>
            <a:endParaRPr lang="en-GB" sz="2400" dirty="0">
              <a:solidFill>
                <a:schemeClr val="tx1"/>
              </a:solidFill>
            </a:endParaRPr>
          </a:p>
          <a:p>
            <a:pPr marL="0" lvl="1" indent="0">
              <a:spcBef>
                <a:spcPts val="0"/>
              </a:spcBef>
              <a:spcAft>
                <a:spcPts val="0"/>
              </a:spcAft>
              <a:buNone/>
            </a:pPr>
            <a:r>
              <a:rPr lang="en-US" sz="3200" dirty="0">
                <a:solidFill>
                  <a:schemeClr val="tx1"/>
                </a:solidFill>
              </a:rPr>
              <a:t>Modifications due to</a:t>
            </a:r>
          </a:p>
          <a:p>
            <a:pPr lvl="2">
              <a:spcBef>
                <a:spcPts val="0"/>
              </a:spcBef>
              <a:buClr>
                <a:srgbClr val="FFC000"/>
              </a:buClr>
              <a:buSzPct val="100000"/>
              <a:buFont typeface="Wingdings" pitchFamily="2" charset="2"/>
              <a:buChar char="§"/>
            </a:pPr>
            <a:r>
              <a:rPr lang="en-US" sz="2400" dirty="0">
                <a:solidFill>
                  <a:schemeClr val="tx1"/>
                </a:solidFill>
              </a:rPr>
              <a:t>Review of the applicable documentation with GE before starting production,</a:t>
            </a:r>
          </a:p>
          <a:p>
            <a:pPr lvl="2">
              <a:spcBef>
                <a:spcPts val="0"/>
              </a:spcBef>
              <a:buClr>
                <a:srgbClr val="FFC000"/>
              </a:buClr>
              <a:buSzPct val="100000"/>
              <a:buFont typeface="Wingdings" pitchFamily="2" charset="2"/>
              <a:buChar char="§"/>
            </a:pPr>
            <a:r>
              <a:rPr lang="en-US" sz="2400" dirty="0">
                <a:solidFill>
                  <a:schemeClr val="tx1"/>
                </a:solidFill>
              </a:rPr>
              <a:t>Comments from operators,</a:t>
            </a:r>
          </a:p>
          <a:p>
            <a:pPr lvl="2">
              <a:spcBef>
                <a:spcPts val="0"/>
              </a:spcBef>
              <a:buClr>
                <a:srgbClr val="FFC000"/>
              </a:buClr>
              <a:buSzPct val="100000"/>
              <a:buFont typeface="Wingdings" pitchFamily="2" charset="2"/>
              <a:buChar char="§"/>
            </a:pPr>
            <a:r>
              <a:rPr lang="en-US" sz="2400" dirty="0">
                <a:solidFill>
                  <a:schemeClr val="tx1"/>
                </a:solidFill>
              </a:rPr>
              <a:t>Following the NCR 2004465: quantity of ceramic binder decreased.</a:t>
            </a:r>
          </a:p>
          <a:p>
            <a:pPr marL="342900" lvl="1" indent="-342900">
              <a:spcBef>
                <a:spcPts val="0"/>
              </a:spcBef>
              <a:spcAft>
                <a:spcPts val="0"/>
              </a:spcAft>
              <a:buFontTx/>
              <a:buChar char="-"/>
            </a:pPr>
            <a:endParaRPr lang="en-US" sz="2400" dirty="0">
              <a:solidFill>
                <a:schemeClr val="tx1"/>
              </a:solidFill>
            </a:endParaRPr>
          </a:p>
        </p:txBody>
      </p:sp>
      <p:pic>
        <p:nvPicPr>
          <p:cNvPr id="3" name="Picture 2"/>
          <p:cNvPicPr>
            <a:picLocks noChangeAspect="1"/>
          </p:cNvPicPr>
          <p:nvPr/>
        </p:nvPicPr>
        <p:blipFill>
          <a:blip r:embed="rId4"/>
          <a:stretch>
            <a:fillRect/>
          </a:stretch>
        </p:blipFill>
        <p:spPr>
          <a:xfrm>
            <a:off x="8358396" y="3657600"/>
            <a:ext cx="3339944" cy="2329610"/>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5"/>
          <a:stretch>
            <a:fillRect/>
          </a:stretch>
        </p:blipFill>
        <p:spPr>
          <a:xfrm>
            <a:off x="8358396" y="1131035"/>
            <a:ext cx="3300723" cy="2341995"/>
          </a:xfrm>
          <a:prstGeom prst="rect">
            <a:avLst/>
          </a:prstGeom>
          <a:ln>
            <a:noFill/>
          </a:ln>
          <a:effectLst>
            <a:outerShdw blurRad="292100" dist="139700" dir="2700000" algn="tl" rotWithShape="0">
              <a:srgbClr val="333333">
                <a:alpha val="65000"/>
              </a:srgbClr>
            </a:outerShdw>
          </a:effectLst>
        </p:spPr>
      </p:pic>
      <p:sp>
        <p:nvSpPr>
          <p:cNvPr id="13" name="Rectangle 1"/>
          <p:cNvSpPr>
            <a:spLocks noChangeArrowheads="1"/>
          </p:cNvSpPr>
          <p:nvPr/>
        </p:nvSpPr>
        <p:spPr bwMode="auto">
          <a:xfrm>
            <a:off x="3893942" y="516867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166015992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412800" y="1124688"/>
            <a:ext cx="5731968" cy="4992012"/>
          </a:xfrm>
        </p:spPr>
        <p:txBody>
          <a:bodyPr/>
          <a:lstStyle/>
          <a:p>
            <a:pPr marL="0" lvl="1" indent="0">
              <a:spcBef>
                <a:spcPts val="0"/>
              </a:spcBef>
              <a:spcAft>
                <a:spcPts val="0"/>
              </a:spcAft>
              <a:buNone/>
            </a:pPr>
            <a:r>
              <a:rPr lang="en-US" sz="3600" dirty="0">
                <a:solidFill>
                  <a:schemeClr val="tx1"/>
                </a:solidFill>
              </a:rPr>
              <a:t>Procedures 11T</a:t>
            </a:r>
            <a:endParaRPr lang="en-US" sz="2400" dirty="0">
              <a:solidFill>
                <a:schemeClr val="tx1"/>
              </a:solidFill>
            </a:endParaRPr>
          </a:p>
          <a:p>
            <a:pPr lvl="2">
              <a:spcBef>
                <a:spcPts val="0"/>
              </a:spcBef>
              <a:buClr>
                <a:srgbClr val="FFC000"/>
              </a:buClr>
              <a:buFont typeface="Wingdings" pitchFamily="2" charset="2"/>
              <a:buChar char="§"/>
            </a:pPr>
            <a:r>
              <a:rPr lang="fr-FR" sz="2000" dirty="0" err="1">
                <a:solidFill>
                  <a:schemeClr val="tx1"/>
                </a:solidFill>
              </a:rPr>
              <a:t>Manufacturing</a:t>
            </a:r>
            <a:r>
              <a:rPr lang="fr-FR" sz="2000" dirty="0">
                <a:solidFill>
                  <a:schemeClr val="tx1"/>
                </a:solidFill>
              </a:rPr>
              <a:t> </a:t>
            </a:r>
            <a:r>
              <a:rPr lang="en-US" sz="2000" dirty="0">
                <a:solidFill>
                  <a:schemeClr val="tx1"/>
                </a:solidFill>
              </a:rPr>
              <a:t>Procedure </a:t>
            </a:r>
          </a:p>
          <a:p>
            <a:pPr lvl="2">
              <a:spcBef>
                <a:spcPts val="0"/>
              </a:spcBef>
              <a:buClr>
                <a:srgbClr val="FFC000"/>
              </a:buClr>
              <a:buFont typeface="Wingdings" pitchFamily="2" charset="2"/>
              <a:buChar char="§"/>
            </a:pPr>
            <a:r>
              <a:rPr lang="fr-FR" sz="2000" dirty="0">
                <a:solidFill>
                  <a:schemeClr val="tx1"/>
                </a:solidFill>
                <a:hlinkClick r:id="rId2"/>
              </a:rPr>
              <a:t>LHC-MQXFBC-FP-0011 v4.0</a:t>
            </a:r>
            <a:endParaRPr lang="fr-FR" sz="2000" dirty="0">
              <a:solidFill>
                <a:schemeClr val="tx1"/>
              </a:solidFill>
            </a:endParaRPr>
          </a:p>
          <a:p>
            <a:pPr lvl="2">
              <a:spcBef>
                <a:spcPts val="0"/>
              </a:spcBef>
              <a:buClr>
                <a:srgbClr val="FFC000"/>
              </a:buClr>
              <a:buFont typeface="Wingdings" pitchFamily="2" charset="2"/>
              <a:buChar char="§"/>
            </a:pPr>
            <a:endParaRPr lang="en-GB" sz="2000" dirty="0">
              <a:solidFill>
                <a:schemeClr val="tx1"/>
              </a:solidFill>
            </a:endParaRPr>
          </a:p>
          <a:p>
            <a:pPr lvl="2">
              <a:spcBef>
                <a:spcPts val="0"/>
              </a:spcBef>
              <a:buClr>
                <a:srgbClr val="FFC000"/>
              </a:buClr>
              <a:buFont typeface="Wingdings" pitchFamily="2" charset="2"/>
              <a:buChar char="§"/>
            </a:pPr>
            <a:r>
              <a:rPr lang="fr-FR" sz="2000" dirty="0">
                <a:solidFill>
                  <a:schemeClr val="tx1"/>
                </a:solidFill>
              </a:rPr>
              <a:t>Control </a:t>
            </a:r>
            <a:r>
              <a:rPr lang="en-US" sz="2000" dirty="0">
                <a:solidFill>
                  <a:schemeClr val="tx1"/>
                </a:solidFill>
              </a:rPr>
              <a:t>Procedure </a:t>
            </a:r>
          </a:p>
          <a:p>
            <a:pPr lvl="2">
              <a:spcBef>
                <a:spcPts val="0"/>
              </a:spcBef>
              <a:buClr>
                <a:srgbClr val="FFC000"/>
              </a:buClr>
              <a:buFont typeface="Wingdings" pitchFamily="2" charset="2"/>
              <a:buChar char="§"/>
            </a:pPr>
            <a:r>
              <a:rPr lang="en-GB" sz="2000" dirty="0">
                <a:solidFill>
                  <a:schemeClr val="tx1"/>
                </a:solidFill>
                <a:hlinkClick r:id="rId3"/>
              </a:rPr>
              <a:t>LHC-MQXFBC-FP-0057 v3.0</a:t>
            </a:r>
            <a:endParaRPr lang="en-GB" sz="2000" dirty="0">
              <a:solidFill>
                <a:schemeClr val="tx1"/>
              </a:solidFill>
            </a:endParaRPr>
          </a:p>
          <a:p>
            <a:pPr lvl="2">
              <a:spcBef>
                <a:spcPts val="0"/>
              </a:spcBef>
              <a:buClr>
                <a:srgbClr val="FFC000"/>
              </a:buClr>
              <a:buFont typeface="Wingdings" pitchFamily="2" charset="2"/>
              <a:buChar char="§"/>
            </a:pPr>
            <a:endParaRPr lang="en-GB" sz="2400" dirty="0">
              <a:solidFill>
                <a:schemeClr val="tx1"/>
              </a:solidFill>
            </a:endParaRPr>
          </a:p>
          <a:p>
            <a:pPr marL="0" lvl="1" indent="0">
              <a:spcBef>
                <a:spcPts val="0"/>
              </a:spcBef>
              <a:spcAft>
                <a:spcPts val="0"/>
              </a:spcAft>
              <a:buNone/>
            </a:pPr>
            <a:r>
              <a:rPr lang="en-US" sz="3200" dirty="0">
                <a:solidFill>
                  <a:schemeClr val="tx1"/>
                </a:solidFill>
              </a:rPr>
              <a:t>Modifications due to</a:t>
            </a:r>
          </a:p>
          <a:p>
            <a:pPr lvl="2">
              <a:spcBef>
                <a:spcPts val="0"/>
              </a:spcBef>
              <a:buClr>
                <a:srgbClr val="FFC000"/>
              </a:buClr>
              <a:buFont typeface="Wingdings" pitchFamily="2" charset="2"/>
              <a:buChar char="§"/>
            </a:pPr>
            <a:r>
              <a:rPr lang="en-US" sz="2000" dirty="0">
                <a:solidFill>
                  <a:schemeClr val="tx1"/>
                </a:solidFill>
              </a:rPr>
              <a:t>Review of the applicable documentation during the “deverminage” campaign,</a:t>
            </a:r>
          </a:p>
          <a:p>
            <a:pPr lvl="2">
              <a:spcBef>
                <a:spcPts val="0"/>
              </a:spcBef>
              <a:buClr>
                <a:srgbClr val="FFC000"/>
              </a:buClr>
              <a:buFont typeface="Wingdings" pitchFamily="2" charset="2"/>
              <a:buChar char="§"/>
            </a:pPr>
            <a:r>
              <a:rPr lang="en-US" sz="2000" dirty="0">
                <a:solidFill>
                  <a:schemeClr val="tx1"/>
                </a:solidFill>
              </a:rPr>
              <a:t>Comments from operators.</a:t>
            </a:r>
          </a:p>
        </p:txBody>
      </p:sp>
      <p:sp>
        <p:nvSpPr>
          <p:cNvPr id="2" name="Title 1"/>
          <p:cNvSpPr>
            <a:spLocks noGrp="1"/>
          </p:cNvSpPr>
          <p:nvPr>
            <p:ph type="title"/>
          </p:nvPr>
        </p:nvSpPr>
        <p:spPr>
          <a:xfrm>
            <a:off x="406775" y="319801"/>
            <a:ext cx="11376025" cy="720000"/>
          </a:xfrm>
        </p:spPr>
        <p:txBody>
          <a:bodyPr/>
          <a:lstStyle/>
          <a:p>
            <a:r>
              <a:rPr lang="en-GB" dirty="0"/>
              <a:t>Applicable documentation and evolution QXFB</a:t>
            </a:r>
          </a:p>
        </p:txBody>
      </p:sp>
      <p:sp>
        <p:nvSpPr>
          <p:cNvPr id="5" name="Date Placeholder 4"/>
          <p:cNvSpPr>
            <a:spLocks noGrp="1"/>
          </p:cNvSpPr>
          <p:nvPr>
            <p:ph type="dt" sz="half" idx="10"/>
          </p:nvPr>
        </p:nvSpPr>
        <p:spPr/>
        <p:txBody>
          <a:bodyPr/>
          <a:lstStyle/>
          <a:p>
            <a:r>
              <a:rPr lang="en-US" dirty="0"/>
              <a:t>2021.05.12</a:t>
            </a:r>
          </a:p>
        </p:txBody>
      </p:sp>
      <p:sp>
        <p:nvSpPr>
          <p:cNvPr id="6" name="Footer Placeholder 5"/>
          <p:cNvSpPr>
            <a:spLocks noGrp="1"/>
          </p:cNvSpPr>
          <p:nvPr>
            <p:ph type="ftr" sz="quarter" idx="11"/>
          </p:nvPr>
        </p:nvSpPr>
        <p:spPr/>
        <p:txBody>
          <a:bodyPr/>
          <a:lstStyle/>
          <a:p>
            <a:r>
              <a:rPr lang="en-US"/>
              <a:t>New Task Force on 11T Dipole</a:t>
            </a:r>
            <a:endParaRPr lang="en-US" dirty="0"/>
          </a:p>
        </p:txBody>
      </p:sp>
      <p:sp>
        <p:nvSpPr>
          <p:cNvPr id="7" name="Slide Number Placeholder 6"/>
          <p:cNvSpPr>
            <a:spLocks noGrp="1"/>
          </p:cNvSpPr>
          <p:nvPr>
            <p:ph type="sldNum" sz="quarter" idx="12"/>
          </p:nvPr>
        </p:nvSpPr>
        <p:spPr/>
        <p:txBody>
          <a:bodyPr/>
          <a:lstStyle/>
          <a:p>
            <a:fld id="{36B5EA5A-BC32-A742-B11B-8E7414D5B535}" type="slidenum">
              <a:rPr lang="en-US" smtClean="0"/>
              <a:pPr/>
              <a:t>52</a:t>
            </a:fld>
            <a:endParaRPr lang="en-US" dirty="0"/>
          </a:p>
        </p:txBody>
      </p:sp>
      <p:pic>
        <p:nvPicPr>
          <p:cNvPr id="13" name="Picture 12"/>
          <p:cNvPicPr>
            <a:picLocks noChangeAspect="1"/>
          </p:cNvPicPr>
          <p:nvPr/>
        </p:nvPicPr>
        <p:blipFill>
          <a:blip r:embed="rId4"/>
          <a:stretch>
            <a:fillRect/>
          </a:stretch>
        </p:blipFill>
        <p:spPr>
          <a:xfrm>
            <a:off x="9163207" y="1604931"/>
            <a:ext cx="2619593" cy="3810843"/>
          </a:xfrm>
          <a:prstGeom prst="rect">
            <a:avLst/>
          </a:prstGeom>
          <a:ln>
            <a:noFill/>
          </a:ln>
          <a:effectLst>
            <a:outerShdw blurRad="292100" dist="139700" dir="2700000" algn="tl" rotWithShape="0">
              <a:srgbClr val="333333">
                <a:alpha val="65000"/>
              </a:srgbClr>
            </a:outerShdw>
          </a:effectLst>
        </p:spPr>
      </p:pic>
      <p:pic>
        <p:nvPicPr>
          <p:cNvPr id="3" name="Picture 2"/>
          <p:cNvPicPr>
            <a:picLocks noChangeAspect="1"/>
          </p:cNvPicPr>
          <p:nvPr/>
        </p:nvPicPr>
        <p:blipFill>
          <a:blip r:embed="rId5"/>
          <a:stretch>
            <a:fillRect/>
          </a:stretch>
        </p:blipFill>
        <p:spPr>
          <a:xfrm>
            <a:off x="6203514" y="1604931"/>
            <a:ext cx="2683716" cy="382628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1423920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344598" y="185915"/>
            <a:ext cx="11376025" cy="720000"/>
          </a:xfrm>
        </p:spPr>
        <p:txBody>
          <a:bodyPr anchor="ctr"/>
          <a:lstStyle/>
          <a:p>
            <a:r>
              <a:rPr lang="en-GB" dirty="0"/>
              <a:t>Components</a:t>
            </a: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2021.05.12</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53</a:t>
            </a:fld>
            <a:endParaRPr lang="en-US" dirty="0"/>
          </a:p>
        </p:txBody>
      </p:sp>
      <p:sp>
        <p:nvSpPr>
          <p:cNvPr id="8"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344598" y="1219199"/>
            <a:ext cx="5873322" cy="4463867"/>
          </a:xfrm>
        </p:spPr>
        <p:txBody>
          <a:bodyPr/>
          <a:lstStyle/>
          <a:p>
            <a:pPr marL="0" lvl="1" indent="0">
              <a:spcBef>
                <a:spcPts val="0"/>
              </a:spcBef>
              <a:spcAft>
                <a:spcPts val="0"/>
              </a:spcAft>
              <a:buNone/>
            </a:pPr>
            <a:r>
              <a:rPr lang="en-US" sz="3200" dirty="0">
                <a:solidFill>
                  <a:schemeClr val="tx1"/>
                </a:solidFill>
              </a:rPr>
              <a:t>Ceramic binder</a:t>
            </a:r>
          </a:p>
          <a:p>
            <a:pPr marL="0" lvl="1" indent="0">
              <a:spcBef>
                <a:spcPts val="0"/>
              </a:spcBef>
              <a:spcAft>
                <a:spcPts val="0"/>
              </a:spcAft>
              <a:buNone/>
            </a:pPr>
            <a:endParaRPr lang="fr-FR" sz="2000" dirty="0">
              <a:solidFill>
                <a:schemeClr val="tx1"/>
              </a:solidFill>
            </a:endParaRPr>
          </a:p>
          <a:p>
            <a:pPr lvl="2">
              <a:spcBef>
                <a:spcPts val="0"/>
              </a:spcBef>
              <a:buClr>
                <a:srgbClr val="FFC000"/>
              </a:buClr>
              <a:buSzPct val="100000"/>
              <a:buFont typeface="Wingdings" pitchFamily="2" charset="2"/>
              <a:buChar char="§"/>
            </a:pPr>
            <a:r>
              <a:rPr lang="fr-FR" sz="2000" dirty="0" err="1">
                <a:solidFill>
                  <a:schemeClr val="tx1"/>
                </a:solidFill>
              </a:rPr>
              <a:t>Specification</a:t>
            </a:r>
            <a:r>
              <a:rPr lang="fr-FR" sz="2000" dirty="0">
                <a:solidFill>
                  <a:schemeClr val="tx1"/>
                </a:solidFill>
              </a:rPr>
              <a:t> </a:t>
            </a:r>
            <a:r>
              <a:rPr lang="fr-FR" sz="2000" dirty="0" err="1">
                <a:solidFill>
                  <a:schemeClr val="tx1"/>
                </a:solidFill>
              </a:rPr>
              <a:t>Ceramic</a:t>
            </a:r>
            <a:r>
              <a:rPr lang="fr-FR" sz="2000" dirty="0">
                <a:solidFill>
                  <a:schemeClr val="tx1"/>
                </a:solidFill>
              </a:rPr>
              <a:t> binder CTD 1202 (</a:t>
            </a:r>
            <a:r>
              <a:rPr lang="en-US" sz="2000" dirty="0">
                <a:solidFill>
                  <a:schemeClr val="tx1"/>
                </a:solidFill>
              </a:rPr>
              <a:t>example</a:t>
            </a:r>
            <a:r>
              <a:rPr lang="fr-FR" sz="2000" dirty="0">
                <a:solidFill>
                  <a:schemeClr val="tx1"/>
                </a:solidFill>
              </a:rPr>
              <a:t> for batch 7353-074: LHC-MBH_C-RPT-0007).</a:t>
            </a:r>
          </a:p>
        </p:txBody>
      </p:sp>
      <p:pic>
        <p:nvPicPr>
          <p:cNvPr id="3" name="Picture 2"/>
          <p:cNvPicPr>
            <a:picLocks noChangeAspect="1"/>
          </p:cNvPicPr>
          <p:nvPr/>
        </p:nvPicPr>
        <p:blipFill>
          <a:blip r:embed="rId2"/>
          <a:stretch>
            <a:fillRect/>
          </a:stretch>
        </p:blipFill>
        <p:spPr>
          <a:xfrm>
            <a:off x="6941502" y="450749"/>
            <a:ext cx="3889981" cy="556621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3717390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407987" y="167454"/>
            <a:ext cx="11376025" cy="720000"/>
          </a:xfrm>
        </p:spPr>
        <p:txBody>
          <a:bodyPr anchor="ctr"/>
          <a:lstStyle/>
          <a:p>
            <a:r>
              <a:rPr lang="en-US" dirty="0"/>
              <a:t>Tooling – 11T</a:t>
            </a:r>
          </a:p>
        </p:txBody>
      </p:sp>
      <p:sp>
        <p:nvSpPr>
          <p:cNvPr id="3"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407987" y="1170000"/>
            <a:ext cx="4956493" cy="4986000"/>
          </a:xfrm>
        </p:spPr>
        <p:txBody>
          <a:bodyPr/>
          <a:lstStyle/>
          <a:p>
            <a:pPr lvl="2">
              <a:spcBef>
                <a:spcPts val="0"/>
              </a:spcBef>
              <a:buClr>
                <a:srgbClr val="FFC000"/>
              </a:buClr>
              <a:buSzPct val="100000"/>
              <a:buFont typeface="Wingdings" pitchFamily="2" charset="2"/>
              <a:buChar char="§"/>
            </a:pPr>
            <a:r>
              <a:rPr lang="fr-CH" sz="2000" dirty="0" err="1">
                <a:solidFill>
                  <a:schemeClr val="tx1"/>
                </a:solidFill>
              </a:rPr>
              <a:t>Curing</a:t>
            </a:r>
            <a:r>
              <a:rPr lang="fr-CH" sz="2000" dirty="0">
                <a:solidFill>
                  <a:schemeClr val="tx1"/>
                </a:solidFill>
              </a:rPr>
              <a:t> </a:t>
            </a:r>
            <a:r>
              <a:rPr lang="fr-CH" sz="2000" dirty="0" err="1">
                <a:solidFill>
                  <a:schemeClr val="tx1"/>
                </a:solidFill>
              </a:rPr>
              <a:t>tool</a:t>
            </a:r>
            <a:r>
              <a:rPr lang="fr-CH" sz="2000" dirty="0">
                <a:solidFill>
                  <a:schemeClr val="tx1"/>
                </a:solidFill>
              </a:rPr>
              <a:t> </a:t>
            </a:r>
            <a:r>
              <a:rPr lang="fr-CH" sz="2000" dirty="0" err="1">
                <a:solidFill>
                  <a:schemeClr val="tx1"/>
                </a:solidFill>
              </a:rPr>
              <a:t>inner</a:t>
            </a:r>
            <a:r>
              <a:rPr lang="fr-CH" sz="2000" dirty="0">
                <a:solidFill>
                  <a:schemeClr val="tx1"/>
                </a:solidFill>
              </a:rPr>
              <a:t> layer: all </a:t>
            </a:r>
            <a:r>
              <a:rPr lang="fr-CH" sz="2000" dirty="0" err="1">
                <a:solidFill>
                  <a:schemeClr val="tx1"/>
                </a:solidFill>
              </a:rPr>
              <a:t>drawings</a:t>
            </a:r>
            <a:r>
              <a:rPr lang="fr-CH" sz="2000" dirty="0">
                <a:solidFill>
                  <a:schemeClr val="tx1"/>
                </a:solidFill>
              </a:rPr>
              <a:t> </a:t>
            </a:r>
            <a:r>
              <a:rPr lang="fr-CH" sz="2000" dirty="0" err="1">
                <a:solidFill>
                  <a:schemeClr val="tx1"/>
                </a:solidFill>
              </a:rPr>
              <a:t>approved</a:t>
            </a:r>
            <a:r>
              <a:rPr lang="fr-CH" sz="2000" dirty="0">
                <a:solidFill>
                  <a:schemeClr val="tx1"/>
                </a:solidFill>
              </a:rPr>
              <a:t>: LHC-MBH_T-DF-0027</a:t>
            </a:r>
          </a:p>
          <a:p>
            <a:pPr lvl="2">
              <a:spcBef>
                <a:spcPts val="0"/>
              </a:spcBef>
              <a:buClr>
                <a:srgbClr val="FFC000"/>
              </a:buClr>
              <a:buSzPct val="100000"/>
              <a:buFont typeface="Wingdings" pitchFamily="2" charset="2"/>
              <a:buChar char="§"/>
            </a:pPr>
            <a:endParaRPr lang="fr-CH" sz="2000" dirty="0">
              <a:solidFill>
                <a:schemeClr val="tx1"/>
              </a:solidFill>
            </a:endParaRPr>
          </a:p>
          <a:p>
            <a:pPr lvl="2">
              <a:spcBef>
                <a:spcPts val="0"/>
              </a:spcBef>
              <a:buClr>
                <a:srgbClr val="FFC000"/>
              </a:buClr>
              <a:buSzPct val="100000"/>
              <a:buFont typeface="Wingdings" pitchFamily="2" charset="2"/>
              <a:buChar char="§"/>
            </a:pPr>
            <a:r>
              <a:rPr lang="fr-CH" sz="2000" dirty="0" err="1">
                <a:solidFill>
                  <a:schemeClr val="tx1"/>
                </a:solidFill>
              </a:rPr>
              <a:t>Curing</a:t>
            </a:r>
            <a:r>
              <a:rPr lang="fr-CH" sz="2000" dirty="0">
                <a:solidFill>
                  <a:schemeClr val="tx1"/>
                </a:solidFill>
              </a:rPr>
              <a:t> </a:t>
            </a:r>
            <a:r>
              <a:rPr lang="fr-CH" sz="2000" dirty="0" err="1">
                <a:solidFill>
                  <a:schemeClr val="tx1"/>
                </a:solidFill>
              </a:rPr>
              <a:t>tool</a:t>
            </a:r>
            <a:r>
              <a:rPr lang="fr-CH" sz="2000" dirty="0">
                <a:solidFill>
                  <a:schemeClr val="tx1"/>
                </a:solidFill>
              </a:rPr>
              <a:t> </a:t>
            </a:r>
            <a:r>
              <a:rPr lang="fr-CH" sz="2000" dirty="0" err="1">
                <a:solidFill>
                  <a:schemeClr val="tx1"/>
                </a:solidFill>
              </a:rPr>
              <a:t>outer</a:t>
            </a:r>
            <a:r>
              <a:rPr lang="fr-CH" sz="2000" dirty="0">
                <a:solidFill>
                  <a:schemeClr val="tx1"/>
                </a:solidFill>
              </a:rPr>
              <a:t> layer: all </a:t>
            </a:r>
            <a:r>
              <a:rPr lang="fr-CH" sz="2000" dirty="0" err="1">
                <a:solidFill>
                  <a:schemeClr val="tx1"/>
                </a:solidFill>
              </a:rPr>
              <a:t>drawings</a:t>
            </a:r>
            <a:r>
              <a:rPr lang="fr-CH" sz="2000" dirty="0">
                <a:solidFill>
                  <a:schemeClr val="tx1"/>
                </a:solidFill>
              </a:rPr>
              <a:t> </a:t>
            </a:r>
            <a:r>
              <a:rPr lang="fr-CH" sz="2000" dirty="0" err="1">
                <a:solidFill>
                  <a:schemeClr val="tx1"/>
                </a:solidFill>
              </a:rPr>
              <a:t>approved</a:t>
            </a:r>
            <a:r>
              <a:rPr lang="fr-CH" sz="2000" dirty="0">
                <a:solidFill>
                  <a:schemeClr val="tx1"/>
                </a:solidFill>
              </a:rPr>
              <a:t>: LHC-MBH_T-DF-0028</a:t>
            </a:r>
          </a:p>
          <a:p>
            <a:pPr lvl="2">
              <a:spcBef>
                <a:spcPts val="0"/>
              </a:spcBef>
              <a:buClr>
                <a:srgbClr val="FFC000"/>
              </a:buClr>
              <a:buSzPct val="100000"/>
              <a:buFont typeface="Wingdings" pitchFamily="2" charset="2"/>
              <a:buChar char="§"/>
            </a:pPr>
            <a:endParaRPr lang="fr-CH" sz="2000" dirty="0">
              <a:solidFill>
                <a:schemeClr val="tx1"/>
              </a:solidFill>
            </a:endParaRPr>
          </a:p>
          <a:p>
            <a:pPr lvl="2">
              <a:spcBef>
                <a:spcPts val="0"/>
              </a:spcBef>
              <a:buClr>
                <a:srgbClr val="FFC000"/>
              </a:buClr>
              <a:buSzPct val="100000"/>
              <a:buFont typeface="Wingdings" pitchFamily="2" charset="2"/>
              <a:buChar char="§"/>
            </a:pPr>
            <a:r>
              <a:rPr lang="fr-CH" sz="1900" dirty="0" err="1">
                <a:solidFill>
                  <a:schemeClr val="tx1"/>
                </a:solidFill>
              </a:rPr>
              <a:t>Approved</a:t>
            </a:r>
            <a:r>
              <a:rPr lang="fr-CH" sz="1900" dirty="0">
                <a:solidFill>
                  <a:schemeClr val="tx1"/>
                </a:solidFill>
              </a:rPr>
              <a:t> on </a:t>
            </a:r>
            <a:r>
              <a:rPr lang="fr-CH" sz="1900" dirty="0" err="1">
                <a:solidFill>
                  <a:schemeClr val="tx1"/>
                </a:solidFill>
              </a:rPr>
              <a:t>December</a:t>
            </a:r>
            <a:r>
              <a:rPr lang="fr-CH" sz="1900" dirty="0">
                <a:solidFill>
                  <a:schemeClr val="tx1"/>
                </a:solidFill>
              </a:rPr>
              <a:t> 2017, </a:t>
            </a:r>
            <a:r>
              <a:rPr lang="fr-CH" sz="1900" dirty="0" err="1">
                <a:solidFill>
                  <a:schemeClr val="tx1"/>
                </a:solidFill>
              </a:rPr>
              <a:t>before</a:t>
            </a:r>
            <a:r>
              <a:rPr lang="fr-CH" sz="1900" dirty="0">
                <a:solidFill>
                  <a:schemeClr val="tx1"/>
                </a:solidFill>
              </a:rPr>
              <a:t> </a:t>
            </a:r>
            <a:r>
              <a:rPr lang="fr-CH" sz="1900" dirty="0" err="1">
                <a:solidFill>
                  <a:schemeClr val="tx1"/>
                </a:solidFill>
              </a:rPr>
              <a:t>series</a:t>
            </a:r>
            <a:r>
              <a:rPr lang="fr-CH" sz="1900" dirty="0">
                <a:solidFill>
                  <a:schemeClr val="tx1"/>
                </a:solidFill>
              </a:rPr>
              <a:t> production</a:t>
            </a:r>
          </a:p>
          <a:p>
            <a:pPr lvl="3">
              <a:spcBef>
                <a:spcPts val="0"/>
              </a:spcBef>
              <a:buClr>
                <a:srgbClr val="FFC000"/>
              </a:buClr>
              <a:buSzPct val="100000"/>
              <a:buFont typeface="Wingdings" pitchFamily="2" charset="2"/>
              <a:buChar char="§"/>
            </a:pPr>
            <a:endParaRPr lang="fr-CH" sz="1900" dirty="0">
              <a:solidFill>
                <a:schemeClr val="tx1"/>
              </a:solidFill>
            </a:endParaRPr>
          </a:p>
          <a:p>
            <a:pPr lvl="2">
              <a:spcBef>
                <a:spcPts val="0"/>
              </a:spcBef>
              <a:buClr>
                <a:srgbClr val="FFC000"/>
              </a:buClr>
              <a:buSzPct val="100000"/>
              <a:buFont typeface="Wingdings" pitchFamily="2" charset="2"/>
              <a:buChar char="§"/>
            </a:pPr>
            <a:r>
              <a:rPr lang="fr-CH" sz="2000" dirty="0" err="1">
                <a:solidFill>
                  <a:schemeClr val="tx1"/>
                </a:solidFill>
              </a:rPr>
              <a:t>Reception</a:t>
            </a:r>
            <a:r>
              <a:rPr lang="fr-CH" sz="2000" dirty="0">
                <a:solidFill>
                  <a:schemeClr val="tx1"/>
                </a:solidFill>
              </a:rPr>
              <a:t> of the carcan and </a:t>
            </a:r>
            <a:r>
              <a:rPr lang="fr-CH" sz="2000" dirty="0" err="1">
                <a:solidFill>
                  <a:schemeClr val="tx1"/>
                </a:solidFill>
              </a:rPr>
              <a:t>shells</a:t>
            </a:r>
            <a:r>
              <a:rPr lang="fr-CH" sz="2000" dirty="0">
                <a:solidFill>
                  <a:schemeClr val="tx1"/>
                </a:solidFill>
              </a:rPr>
              <a:t>: </a:t>
            </a:r>
            <a:r>
              <a:rPr lang="fr-CH" sz="2000" dirty="0" err="1">
                <a:solidFill>
                  <a:schemeClr val="tx1"/>
                </a:solidFill>
              </a:rPr>
              <a:t>conform</a:t>
            </a:r>
            <a:r>
              <a:rPr lang="fr-CH" sz="2000" dirty="0">
                <a:solidFill>
                  <a:schemeClr val="tx1"/>
                </a:solidFill>
              </a:rPr>
              <a:t> (LHC-MBH_T-RPT-0018)</a:t>
            </a:r>
          </a:p>
          <a:p>
            <a:pPr marL="0" lvl="1" indent="0">
              <a:spcBef>
                <a:spcPts val="0"/>
              </a:spcBef>
              <a:spcAft>
                <a:spcPts val="0"/>
              </a:spcAft>
              <a:buNone/>
            </a:pPr>
            <a:r>
              <a:rPr lang="fr-CH" sz="2800" dirty="0">
                <a:solidFill>
                  <a:schemeClr val="tx1"/>
                </a:solidFill>
              </a:rPr>
              <a:t> </a:t>
            </a:r>
            <a:endParaRPr lang="en-US" sz="2800" dirty="0"/>
          </a:p>
          <a:p>
            <a:pPr marL="0" lvl="1" indent="0">
              <a:spcBef>
                <a:spcPts val="0"/>
              </a:spcBef>
              <a:spcAft>
                <a:spcPts val="0"/>
              </a:spcAft>
              <a:buNone/>
            </a:pPr>
            <a:endParaRPr lang="en-US" sz="2800" dirty="0">
              <a:solidFill>
                <a:schemeClr val="tx1"/>
              </a:solidFill>
            </a:endParaRP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2021.05.12</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54</a:t>
            </a:fld>
            <a:endParaRPr lang="en-US" dirty="0"/>
          </a:p>
        </p:txBody>
      </p:sp>
      <p:pic>
        <p:nvPicPr>
          <p:cNvPr id="11" name="Picture 10"/>
          <p:cNvPicPr>
            <a:picLocks noChangeAspect="1"/>
          </p:cNvPicPr>
          <p:nvPr/>
        </p:nvPicPr>
        <p:blipFill>
          <a:blip r:embed="rId2"/>
          <a:stretch>
            <a:fillRect/>
          </a:stretch>
        </p:blipFill>
        <p:spPr>
          <a:xfrm>
            <a:off x="5621088" y="1170000"/>
            <a:ext cx="3108384" cy="4165444"/>
          </a:xfrm>
          <a:prstGeom prst="rect">
            <a:avLst/>
          </a:prstGeom>
          <a:ln w="28575">
            <a:solidFill>
              <a:schemeClr val="accent1">
                <a:shade val="50000"/>
              </a:schemeClr>
            </a:solidFill>
          </a:ln>
        </p:spPr>
      </p:pic>
      <p:pic>
        <p:nvPicPr>
          <p:cNvPr id="12" name="Picture 11"/>
          <p:cNvPicPr>
            <a:picLocks noChangeAspect="1"/>
          </p:cNvPicPr>
          <p:nvPr/>
        </p:nvPicPr>
        <p:blipFill rotWithShape="1">
          <a:blip r:embed="rId3"/>
          <a:srcRect b="3843"/>
          <a:stretch/>
        </p:blipFill>
        <p:spPr>
          <a:xfrm>
            <a:off x="8815392" y="1188360"/>
            <a:ext cx="3144096" cy="4147084"/>
          </a:xfrm>
          <a:prstGeom prst="rect">
            <a:avLst/>
          </a:prstGeom>
          <a:ln w="28575">
            <a:solidFill>
              <a:schemeClr val="accent1">
                <a:shade val="50000"/>
              </a:schemeClr>
            </a:solidFill>
          </a:ln>
        </p:spPr>
      </p:pic>
    </p:spTree>
    <p:extLst>
      <p:ext uri="{BB962C8B-B14F-4D97-AF65-F5344CB8AC3E}">
        <p14:creationId xmlns:p14="http://schemas.microsoft.com/office/powerpoint/2010/main" val="258647213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412775" y="0"/>
            <a:ext cx="11376025" cy="720000"/>
          </a:xfrm>
        </p:spPr>
        <p:txBody>
          <a:bodyPr anchor="ctr"/>
          <a:lstStyle/>
          <a:p>
            <a:r>
              <a:rPr lang="en-US" dirty="0"/>
              <a:t>Tooling – QXFB</a:t>
            </a:r>
          </a:p>
        </p:txBody>
      </p:sp>
      <p:sp>
        <p:nvSpPr>
          <p:cNvPr id="3"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407987" y="1170000"/>
            <a:ext cx="6407341" cy="4986000"/>
          </a:xfrm>
        </p:spPr>
        <p:txBody>
          <a:bodyPr/>
          <a:lstStyle/>
          <a:p>
            <a:pPr lvl="2">
              <a:spcBef>
                <a:spcPts val="0"/>
              </a:spcBef>
              <a:buClr>
                <a:srgbClr val="FFC000"/>
              </a:buClr>
              <a:buSzPct val="100000"/>
              <a:buFont typeface="Wingdings" pitchFamily="2" charset="2"/>
              <a:buChar char="§"/>
            </a:pPr>
            <a:r>
              <a:rPr lang="fr-CH" sz="2000" dirty="0" err="1">
                <a:solidFill>
                  <a:schemeClr val="tx1"/>
                </a:solidFill>
              </a:rPr>
              <a:t>Curing</a:t>
            </a:r>
            <a:r>
              <a:rPr lang="fr-CH" sz="2000" dirty="0">
                <a:solidFill>
                  <a:schemeClr val="tx1"/>
                </a:solidFill>
              </a:rPr>
              <a:t> </a:t>
            </a:r>
            <a:r>
              <a:rPr lang="fr-CH" sz="2000" dirty="0" err="1">
                <a:solidFill>
                  <a:schemeClr val="tx1"/>
                </a:solidFill>
              </a:rPr>
              <a:t>tool</a:t>
            </a:r>
            <a:r>
              <a:rPr lang="fr-CH" sz="2000" dirty="0">
                <a:solidFill>
                  <a:schemeClr val="tx1"/>
                </a:solidFill>
              </a:rPr>
              <a:t> for inner and </a:t>
            </a:r>
            <a:r>
              <a:rPr lang="fr-CH" sz="2000" dirty="0" err="1">
                <a:solidFill>
                  <a:schemeClr val="tx1"/>
                </a:solidFill>
              </a:rPr>
              <a:t>outer</a:t>
            </a:r>
            <a:r>
              <a:rPr lang="fr-CH" sz="2000" dirty="0">
                <a:solidFill>
                  <a:schemeClr val="tx1"/>
                </a:solidFill>
              </a:rPr>
              <a:t> </a:t>
            </a:r>
            <a:r>
              <a:rPr lang="fr-CH" sz="2000" dirty="0" err="1">
                <a:solidFill>
                  <a:schemeClr val="tx1"/>
                </a:solidFill>
              </a:rPr>
              <a:t>layers</a:t>
            </a:r>
            <a:r>
              <a:rPr lang="fr-CH" sz="2000" dirty="0">
                <a:solidFill>
                  <a:schemeClr val="tx1"/>
                </a:solidFill>
              </a:rPr>
              <a:t>: all </a:t>
            </a:r>
            <a:r>
              <a:rPr lang="fr-CH" sz="2000" dirty="0" err="1">
                <a:solidFill>
                  <a:schemeClr val="tx1"/>
                </a:solidFill>
              </a:rPr>
              <a:t>drawings</a:t>
            </a:r>
            <a:r>
              <a:rPr lang="fr-CH" sz="2000" dirty="0">
                <a:solidFill>
                  <a:schemeClr val="tx1"/>
                </a:solidFill>
              </a:rPr>
              <a:t> </a:t>
            </a:r>
            <a:r>
              <a:rPr lang="fr-CH" sz="2000" dirty="0" err="1">
                <a:solidFill>
                  <a:schemeClr val="tx1"/>
                </a:solidFill>
              </a:rPr>
              <a:t>approved</a:t>
            </a:r>
            <a:r>
              <a:rPr lang="fr-CH" sz="2000" dirty="0">
                <a:solidFill>
                  <a:schemeClr val="tx1"/>
                </a:solidFill>
              </a:rPr>
              <a:t>: EDMS </a:t>
            </a:r>
            <a:r>
              <a:rPr lang="fr-CH" sz="2000" dirty="0">
                <a:solidFill>
                  <a:schemeClr val="tx1"/>
                </a:solidFill>
                <a:hlinkClick r:id="rId2">
                  <a:extLst>
                    <a:ext uri="{A12FA001-AC4F-418D-AE19-62706E023703}">
                      <ahyp:hlinkClr xmlns:ahyp="http://schemas.microsoft.com/office/drawing/2018/hyperlinkcolor" val="tx"/>
                    </a:ext>
                  </a:extLst>
                </a:hlinkClick>
              </a:rPr>
              <a:t>1479822</a:t>
            </a:r>
            <a:endParaRPr lang="fr-CH" sz="2000" dirty="0">
              <a:solidFill>
                <a:schemeClr val="tx1"/>
              </a:solidFill>
            </a:endParaRPr>
          </a:p>
          <a:p>
            <a:pPr lvl="2">
              <a:spcBef>
                <a:spcPts val="0"/>
              </a:spcBef>
              <a:buClr>
                <a:srgbClr val="FFC000"/>
              </a:buClr>
              <a:buSzPct val="100000"/>
              <a:buFont typeface="Wingdings" pitchFamily="2" charset="2"/>
              <a:buChar char="§"/>
            </a:pPr>
            <a:endParaRPr lang="fr-CH" sz="2000" dirty="0">
              <a:solidFill>
                <a:schemeClr val="tx1"/>
              </a:solidFill>
            </a:endParaRPr>
          </a:p>
          <a:p>
            <a:pPr lvl="2">
              <a:spcBef>
                <a:spcPts val="0"/>
              </a:spcBef>
              <a:buClr>
                <a:srgbClr val="FFC000"/>
              </a:buClr>
              <a:buSzPct val="100000"/>
              <a:buFont typeface="Wingdings" pitchFamily="2" charset="2"/>
              <a:buChar char="§"/>
            </a:pPr>
            <a:r>
              <a:rPr lang="fr-CH" sz="2000" dirty="0" err="1">
                <a:solidFill>
                  <a:schemeClr val="tx1"/>
                </a:solidFill>
              </a:rPr>
              <a:t>Approved</a:t>
            </a:r>
            <a:r>
              <a:rPr lang="fr-CH" sz="2000" dirty="0">
                <a:solidFill>
                  <a:schemeClr val="tx1"/>
                </a:solidFill>
              </a:rPr>
              <a:t> on </a:t>
            </a:r>
            <a:r>
              <a:rPr lang="fr-CH" sz="2000" dirty="0" err="1">
                <a:solidFill>
                  <a:schemeClr val="tx1"/>
                </a:solidFill>
              </a:rPr>
              <a:t>December</a:t>
            </a:r>
            <a:r>
              <a:rPr lang="fr-CH" sz="2000" dirty="0">
                <a:solidFill>
                  <a:schemeClr val="tx1"/>
                </a:solidFill>
              </a:rPr>
              <a:t> 2015, </a:t>
            </a:r>
            <a:r>
              <a:rPr lang="fr-CH" sz="2000" dirty="0" err="1">
                <a:solidFill>
                  <a:schemeClr val="tx1"/>
                </a:solidFill>
              </a:rPr>
              <a:t>before</a:t>
            </a:r>
            <a:r>
              <a:rPr lang="fr-CH" sz="2000" dirty="0">
                <a:solidFill>
                  <a:schemeClr val="tx1"/>
                </a:solidFill>
              </a:rPr>
              <a:t> </a:t>
            </a:r>
            <a:r>
              <a:rPr lang="fr-CH" sz="2000" dirty="0" err="1">
                <a:solidFill>
                  <a:schemeClr val="tx1"/>
                </a:solidFill>
              </a:rPr>
              <a:t>series</a:t>
            </a:r>
            <a:r>
              <a:rPr lang="fr-CH" sz="2000" dirty="0">
                <a:solidFill>
                  <a:schemeClr val="tx1"/>
                </a:solidFill>
              </a:rPr>
              <a:t> production</a:t>
            </a:r>
          </a:p>
          <a:p>
            <a:pPr lvl="2">
              <a:spcBef>
                <a:spcPts val="0"/>
              </a:spcBef>
              <a:buClr>
                <a:srgbClr val="FFC000"/>
              </a:buClr>
              <a:buSzPct val="100000"/>
              <a:buFont typeface="Wingdings" pitchFamily="2" charset="2"/>
              <a:buChar char="§"/>
            </a:pPr>
            <a:endParaRPr lang="fr-CH" sz="2000" dirty="0">
              <a:solidFill>
                <a:schemeClr val="tx1"/>
              </a:solidFill>
            </a:endParaRPr>
          </a:p>
          <a:p>
            <a:pPr lvl="2">
              <a:spcBef>
                <a:spcPts val="0"/>
              </a:spcBef>
              <a:buClr>
                <a:srgbClr val="FFC000"/>
              </a:buClr>
              <a:buSzPct val="100000"/>
              <a:buFont typeface="Wingdings" pitchFamily="2" charset="2"/>
              <a:buChar char="§"/>
            </a:pPr>
            <a:r>
              <a:rPr lang="fr-CH" sz="2000" dirty="0">
                <a:solidFill>
                  <a:schemeClr val="tx1"/>
                </a:solidFill>
              </a:rPr>
              <a:t>Carcan and </a:t>
            </a:r>
            <a:r>
              <a:rPr lang="fr-CH" sz="2000" dirty="0" err="1">
                <a:solidFill>
                  <a:schemeClr val="tx1"/>
                </a:solidFill>
              </a:rPr>
              <a:t>half</a:t>
            </a:r>
            <a:r>
              <a:rPr lang="fr-CH" sz="2000" dirty="0">
                <a:solidFill>
                  <a:schemeClr val="tx1"/>
                </a:solidFill>
              </a:rPr>
              <a:t> </a:t>
            </a:r>
            <a:r>
              <a:rPr lang="fr-CH" sz="2000" dirty="0" err="1">
                <a:solidFill>
                  <a:schemeClr val="tx1"/>
                </a:solidFill>
              </a:rPr>
              <a:t>shells</a:t>
            </a:r>
            <a:r>
              <a:rPr lang="fr-CH" sz="2000" dirty="0">
                <a:solidFill>
                  <a:schemeClr val="tx1"/>
                </a:solidFill>
              </a:rPr>
              <a:t> </a:t>
            </a:r>
            <a:r>
              <a:rPr lang="fr-CH" sz="2000" dirty="0" err="1">
                <a:solidFill>
                  <a:schemeClr val="tx1"/>
                </a:solidFill>
              </a:rPr>
              <a:t>measured</a:t>
            </a:r>
            <a:r>
              <a:rPr lang="fr-CH" sz="2000" dirty="0">
                <a:solidFill>
                  <a:schemeClr val="tx1"/>
                </a:solidFill>
              </a:rPr>
              <a:t> by the supplier (EDMS </a:t>
            </a:r>
            <a:r>
              <a:rPr lang="en-GB" altLang="en-US" sz="2000" dirty="0">
                <a:solidFill>
                  <a:schemeClr val="tx1"/>
                </a:solidFill>
              </a:rPr>
              <a:t>208470)</a:t>
            </a:r>
            <a:r>
              <a:rPr lang="fr-CH" sz="2000" dirty="0">
                <a:solidFill>
                  <a:schemeClr val="tx1"/>
                </a:solidFill>
              </a:rPr>
              <a:t>, no </a:t>
            </a:r>
            <a:r>
              <a:rPr lang="fr-CH" sz="2000" dirty="0" err="1">
                <a:solidFill>
                  <a:schemeClr val="tx1"/>
                </a:solidFill>
              </a:rPr>
              <a:t>metrology</a:t>
            </a:r>
            <a:r>
              <a:rPr lang="fr-CH" sz="2000" dirty="0">
                <a:solidFill>
                  <a:schemeClr val="tx1"/>
                </a:solidFill>
              </a:rPr>
              <a:t> </a:t>
            </a:r>
            <a:r>
              <a:rPr lang="fr-CH" sz="2000" dirty="0" err="1">
                <a:solidFill>
                  <a:schemeClr val="tx1"/>
                </a:solidFill>
              </a:rPr>
              <a:t>performed</a:t>
            </a:r>
            <a:r>
              <a:rPr lang="fr-CH" sz="2000" dirty="0">
                <a:solidFill>
                  <a:schemeClr val="tx1"/>
                </a:solidFill>
              </a:rPr>
              <a:t> at CERN). </a:t>
            </a:r>
          </a:p>
          <a:p>
            <a:pPr marL="342900" lvl="1" indent="-342900">
              <a:spcBef>
                <a:spcPts val="0"/>
              </a:spcBef>
              <a:spcAft>
                <a:spcPts val="0"/>
              </a:spcAft>
            </a:pPr>
            <a:endParaRPr lang="fr-CH" sz="2400" dirty="0">
              <a:solidFill>
                <a:schemeClr val="tx1"/>
              </a:solidFill>
            </a:endParaRPr>
          </a:p>
          <a:p>
            <a:pPr marL="514350" lvl="1" indent="-514350">
              <a:spcBef>
                <a:spcPts val="0"/>
              </a:spcBef>
              <a:spcAft>
                <a:spcPts val="0"/>
              </a:spcAft>
              <a:buFont typeface="+mj-lt"/>
              <a:buAutoNum type="arabicPeriod"/>
            </a:pPr>
            <a:endParaRPr lang="fr-CH" sz="2400" dirty="0">
              <a:solidFill>
                <a:schemeClr val="tx1"/>
              </a:solidFill>
            </a:endParaRPr>
          </a:p>
          <a:p>
            <a:pPr marL="514350" lvl="1" indent="-514350">
              <a:spcBef>
                <a:spcPts val="0"/>
              </a:spcBef>
              <a:spcAft>
                <a:spcPts val="0"/>
              </a:spcAft>
              <a:buFont typeface="+mj-lt"/>
              <a:buAutoNum type="arabicPeriod"/>
            </a:pPr>
            <a:endParaRPr lang="fr-CH" sz="2400" dirty="0">
              <a:solidFill>
                <a:schemeClr val="tx1"/>
              </a:solidFill>
            </a:endParaRPr>
          </a:p>
          <a:p>
            <a:pPr marL="0" lvl="1" indent="0">
              <a:spcBef>
                <a:spcPts val="0"/>
              </a:spcBef>
              <a:spcAft>
                <a:spcPts val="0"/>
              </a:spcAft>
              <a:buNone/>
            </a:pPr>
            <a:r>
              <a:rPr lang="fr-CH" sz="2800" dirty="0">
                <a:solidFill>
                  <a:schemeClr val="tx1"/>
                </a:solidFill>
              </a:rPr>
              <a:t> </a:t>
            </a:r>
            <a:endParaRPr lang="en-US" sz="2800" dirty="0"/>
          </a:p>
          <a:p>
            <a:pPr marL="514350" lvl="1" indent="-514350">
              <a:spcBef>
                <a:spcPts val="0"/>
              </a:spcBef>
              <a:spcAft>
                <a:spcPts val="0"/>
              </a:spcAft>
              <a:buFont typeface="+mj-lt"/>
              <a:buAutoNum type="arabicPeriod"/>
            </a:pPr>
            <a:endParaRPr lang="en-US" sz="2800" dirty="0"/>
          </a:p>
          <a:p>
            <a:pPr marL="0" lvl="1" indent="0">
              <a:spcBef>
                <a:spcPts val="0"/>
              </a:spcBef>
              <a:spcAft>
                <a:spcPts val="0"/>
              </a:spcAft>
              <a:buNone/>
            </a:pPr>
            <a:endParaRPr lang="en-US" sz="2800" dirty="0">
              <a:solidFill>
                <a:schemeClr val="tx1"/>
              </a:solidFill>
            </a:endParaRP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2021.05.12</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55</a:t>
            </a:fld>
            <a:endParaRPr lang="en-US" dirty="0"/>
          </a:p>
        </p:txBody>
      </p:sp>
      <p:pic>
        <p:nvPicPr>
          <p:cNvPr id="8" name="Picture 7" descr="DSC07216"/>
          <p:cNvPicPr/>
          <p:nvPr/>
        </p:nvPicPr>
        <p:blipFill>
          <a:blip r:embed="rId3">
            <a:extLst>
              <a:ext uri="{28A0092B-C50C-407E-A947-70E740481C1C}">
                <a14:useLocalDpi xmlns:a14="http://schemas.microsoft.com/office/drawing/2010/main" val="0"/>
              </a:ext>
            </a:extLst>
          </a:blip>
          <a:srcRect/>
          <a:stretch>
            <a:fillRect/>
          </a:stretch>
        </p:blipFill>
        <p:spPr bwMode="auto">
          <a:xfrm>
            <a:off x="7774091" y="523494"/>
            <a:ext cx="2697480" cy="3205163"/>
          </a:xfrm>
          <a:prstGeom prst="rect">
            <a:avLst/>
          </a:prstGeom>
          <a:noFill/>
          <a:ln>
            <a:noFill/>
          </a:ln>
        </p:spPr>
      </p:pic>
      <p:sp>
        <p:nvSpPr>
          <p:cNvPr id="4" name="Rectangle 1"/>
          <p:cNvSpPr>
            <a:spLocks noChangeArrowheads="1"/>
          </p:cNvSpPr>
          <p:nvPr/>
        </p:nvSpPr>
        <p:spPr bwMode="auto">
          <a:xfrm>
            <a:off x="0" y="-771383"/>
            <a:ext cx="1939052" cy="1999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112" tIns="914112" rIns="914112" bIns="914112"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800" b="0" i="0" u="none" strike="noStrike" cap="none" normalizeH="0" baseline="0" dirty="0">
                <a:ln>
                  <a:noFill/>
                </a:ln>
                <a:solidFill>
                  <a:srgbClr val="0645AD"/>
                </a:solidFill>
                <a:effectLst/>
                <a:latin typeface="Arial" panose="020B0604020202020204" pitchFamily="34" charset="0"/>
                <a:cs typeface="Arial" panose="020B0604020202020204" pitchFamily="34" charset="0"/>
              </a:rPr>
              <a:t>4</a:t>
            </a:r>
            <a:r>
              <a:rPr kumimoji="0" lang="en-GB" altLang="en-US" sz="1000" b="0" i="0" u="none" strike="noStrike" cap="none" normalizeH="0" baseline="0" dirty="0">
                <a:ln>
                  <a:noFill/>
                </a:ln>
                <a:solidFill>
                  <a:srgbClr val="000000"/>
                </a:solidFill>
                <a:effectLst/>
                <a:latin typeface="Segoe UI" panose="020B0502040204020203" pitchFamily="34" charset="0"/>
                <a:cs typeface="Segoe UI" panose="020B0502040204020203" pitchFamily="34" charset="0"/>
              </a:rPr>
              <a:t> </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pic>
        <p:nvPicPr>
          <p:cNvPr id="9" name="Picture 8" descr="DSC07208"/>
          <p:cNvPicPr/>
          <p:nvPr/>
        </p:nvPicPr>
        <p:blipFill>
          <a:blip r:embed="rId4">
            <a:extLst>
              <a:ext uri="{28A0092B-C50C-407E-A947-70E740481C1C}">
                <a14:useLocalDpi xmlns:a14="http://schemas.microsoft.com/office/drawing/2010/main" val="0"/>
              </a:ext>
            </a:extLst>
          </a:blip>
          <a:srcRect/>
          <a:stretch>
            <a:fillRect/>
          </a:stretch>
        </p:blipFill>
        <p:spPr bwMode="auto">
          <a:xfrm>
            <a:off x="7482489" y="3929007"/>
            <a:ext cx="3625057" cy="2206943"/>
          </a:xfrm>
          <a:prstGeom prst="rect">
            <a:avLst/>
          </a:prstGeom>
          <a:noFill/>
          <a:ln>
            <a:noFill/>
          </a:ln>
        </p:spPr>
      </p:pic>
    </p:spTree>
    <p:extLst>
      <p:ext uri="{BB962C8B-B14F-4D97-AF65-F5344CB8AC3E}">
        <p14:creationId xmlns:p14="http://schemas.microsoft.com/office/powerpoint/2010/main" val="374920971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391982" y="58496"/>
            <a:ext cx="11376025" cy="720000"/>
          </a:xfrm>
        </p:spPr>
        <p:txBody>
          <a:bodyPr anchor="ctr"/>
          <a:lstStyle/>
          <a:p>
            <a:r>
              <a:rPr lang="en-GB" dirty="0"/>
              <a:t>Differences in the 11T and QXFB production</a:t>
            </a:r>
            <a:endParaRPr lang="en-US" dirty="0"/>
          </a:p>
        </p:txBody>
      </p:sp>
      <p:sp>
        <p:nvSpPr>
          <p:cNvPr id="3"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412774" y="672832"/>
            <a:ext cx="11376026" cy="5423168"/>
          </a:xfrm>
        </p:spPr>
        <p:txBody>
          <a:bodyPr/>
          <a:lstStyle/>
          <a:p>
            <a:pPr marL="514350" lvl="1" indent="-514350">
              <a:spcBef>
                <a:spcPts val="0"/>
              </a:spcBef>
              <a:spcAft>
                <a:spcPts val="0"/>
              </a:spcAft>
              <a:buFont typeface="+mj-lt"/>
              <a:buAutoNum type="arabicPeriod"/>
            </a:pPr>
            <a:r>
              <a:rPr lang="fr-CH" sz="2000" dirty="0">
                <a:solidFill>
                  <a:schemeClr val="tx1"/>
                </a:solidFill>
              </a:rPr>
              <a:t>Pressure in the </a:t>
            </a:r>
            <a:r>
              <a:rPr lang="fr-CH" sz="2000" dirty="0" err="1">
                <a:solidFill>
                  <a:schemeClr val="tx1"/>
                </a:solidFill>
              </a:rPr>
              <a:t>press</a:t>
            </a:r>
            <a:r>
              <a:rPr lang="fr-CH" sz="2000" dirty="0">
                <a:solidFill>
                  <a:schemeClr val="tx1"/>
                </a:solidFill>
              </a:rPr>
              <a:t>:</a:t>
            </a:r>
          </a:p>
          <a:p>
            <a:pPr marL="514350" lvl="1" indent="-514350">
              <a:spcBef>
                <a:spcPts val="0"/>
              </a:spcBef>
              <a:spcAft>
                <a:spcPts val="0"/>
              </a:spcAft>
              <a:buFont typeface="+mj-lt"/>
              <a:buAutoNum type="arabicPeriod"/>
            </a:pPr>
            <a:endParaRPr lang="fr-CH" sz="2400" dirty="0">
              <a:solidFill>
                <a:schemeClr val="tx1"/>
              </a:solidFill>
            </a:endParaRPr>
          </a:p>
          <a:p>
            <a:pPr marL="514350" lvl="1" indent="-514350">
              <a:spcBef>
                <a:spcPts val="0"/>
              </a:spcBef>
              <a:spcAft>
                <a:spcPts val="0"/>
              </a:spcAft>
              <a:buFont typeface="+mj-lt"/>
              <a:buAutoNum type="arabicPeriod"/>
            </a:pPr>
            <a:endParaRPr lang="fr-CH" sz="2400" dirty="0">
              <a:solidFill>
                <a:schemeClr val="tx1"/>
              </a:solidFill>
            </a:endParaRPr>
          </a:p>
          <a:p>
            <a:pPr marL="514350" lvl="1" indent="-514350">
              <a:spcBef>
                <a:spcPts val="0"/>
              </a:spcBef>
              <a:spcAft>
                <a:spcPts val="0"/>
              </a:spcAft>
              <a:buFont typeface="+mj-lt"/>
              <a:buAutoNum type="arabicPeriod"/>
            </a:pPr>
            <a:endParaRPr lang="fr-CH" sz="2400" dirty="0">
              <a:solidFill>
                <a:schemeClr val="tx1"/>
              </a:solidFill>
            </a:endParaRPr>
          </a:p>
          <a:p>
            <a:pPr marL="514350" lvl="1" indent="-514350">
              <a:spcBef>
                <a:spcPts val="0"/>
              </a:spcBef>
              <a:spcAft>
                <a:spcPts val="0"/>
              </a:spcAft>
              <a:buFont typeface="+mj-lt"/>
              <a:buAutoNum type="arabicPeriod"/>
            </a:pPr>
            <a:r>
              <a:rPr lang="fr-CH" sz="2000" dirty="0" err="1">
                <a:solidFill>
                  <a:schemeClr val="tx1"/>
                </a:solidFill>
              </a:rPr>
              <a:t>Quantity</a:t>
            </a:r>
            <a:r>
              <a:rPr lang="fr-CH" sz="2000" dirty="0">
                <a:solidFill>
                  <a:schemeClr val="tx1"/>
                </a:solidFill>
              </a:rPr>
              <a:t> of </a:t>
            </a:r>
            <a:r>
              <a:rPr lang="fr-CH" sz="2000" dirty="0" err="1">
                <a:solidFill>
                  <a:schemeClr val="tx1"/>
                </a:solidFill>
              </a:rPr>
              <a:t>ceramic</a:t>
            </a:r>
            <a:r>
              <a:rPr lang="fr-CH" sz="2000" dirty="0">
                <a:solidFill>
                  <a:schemeClr val="tx1"/>
                </a:solidFill>
              </a:rPr>
              <a:t> binder</a:t>
            </a:r>
          </a:p>
          <a:p>
            <a:pPr marL="514350" lvl="1" indent="-514350">
              <a:spcBef>
                <a:spcPts val="0"/>
              </a:spcBef>
              <a:spcAft>
                <a:spcPts val="0"/>
              </a:spcAft>
              <a:buFont typeface="+mj-lt"/>
              <a:buAutoNum type="arabicPeriod"/>
            </a:pPr>
            <a:endParaRPr lang="fr-CH" sz="2400" dirty="0">
              <a:solidFill>
                <a:schemeClr val="tx1"/>
              </a:solidFill>
            </a:endParaRPr>
          </a:p>
          <a:p>
            <a:pPr marL="514350" lvl="1" indent="-514350">
              <a:spcBef>
                <a:spcPts val="0"/>
              </a:spcBef>
              <a:spcAft>
                <a:spcPts val="0"/>
              </a:spcAft>
              <a:buFont typeface="+mj-lt"/>
              <a:buAutoNum type="arabicPeriod"/>
            </a:pPr>
            <a:endParaRPr lang="fr-CH" sz="2400" dirty="0">
              <a:solidFill>
                <a:schemeClr val="tx1"/>
              </a:solidFill>
            </a:endParaRPr>
          </a:p>
          <a:p>
            <a:pPr marL="514350" lvl="1" indent="-514350">
              <a:spcBef>
                <a:spcPts val="0"/>
              </a:spcBef>
              <a:spcAft>
                <a:spcPts val="0"/>
              </a:spcAft>
              <a:buFont typeface="+mj-lt"/>
              <a:buAutoNum type="arabicPeriod"/>
            </a:pPr>
            <a:endParaRPr lang="fr-CH" sz="2400" dirty="0">
              <a:solidFill>
                <a:schemeClr val="tx1"/>
              </a:solidFill>
            </a:endParaRPr>
          </a:p>
          <a:p>
            <a:pPr marL="514350" lvl="1" indent="-514350">
              <a:spcBef>
                <a:spcPts val="0"/>
              </a:spcBef>
              <a:spcAft>
                <a:spcPts val="0"/>
              </a:spcAft>
              <a:buFont typeface="+mj-lt"/>
              <a:buAutoNum type="arabicPeriod"/>
            </a:pPr>
            <a:endParaRPr lang="fr-CH" sz="2400" dirty="0">
              <a:solidFill>
                <a:schemeClr val="tx1"/>
              </a:solidFill>
            </a:endParaRPr>
          </a:p>
          <a:p>
            <a:pPr marL="514350" lvl="1" indent="-514350">
              <a:spcBef>
                <a:spcPts val="0"/>
              </a:spcBef>
              <a:spcAft>
                <a:spcPts val="0"/>
              </a:spcAft>
              <a:buFont typeface="+mj-lt"/>
              <a:buAutoNum type="arabicPeriod"/>
            </a:pPr>
            <a:endParaRPr lang="fr-CH" sz="2400" dirty="0">
              <a:solidFill>
                <a:schemeClr val="tx1"/>
              </a:solidFill>
            </a:endParaRPr>
          </a:p>
          <a:p>
            <a:pPr marL="514350" lvl="1" indent="-514350">
              <a:spcBef>
                <a:spcPts val="0"/>
              </a:spcBef>
              <a:spcAft>
                <a:spcPts val="0"/>
              </a:spcAft>
              <a:buFont typeface="+mj-lt"/>
              <a:buAutoNum type="arabicPeriod"/>
            </a:pPr>
            <a:r>
              <a:rPr lang="fr-CH" sz="2000" dirty="0">
                <a:solidFill>
                  <a:schemeClr val="tx1"/>
                </a:solidFill>
              </a:rPr>
              <a:t>Areas </a:t>
            </a:r>
            <a:r>
              <a:rPr lang="fr-CH" sz="2000" dirty="0" err="1">
                <a:solidFill>
                  <a:schemeClr val="tx1"/>
                </a:solidFill>
              </a:rPr>
              <a:t>without</a:t>
            </a:r>
            <a:r>
              <a:rPr lang="fr-CH" sz="2000" dirty="0">
                <a:solidFill>
                  <a:schemeClr val="tx1"/>
                </a:solidFill>
              </a:rPr>
              <a:t> </a:t>
            </a:r>
            <a:r>
              <a:rPr lang="fr-CH" sz="2000" dirty="0" err="1">
                <a:solidFill>
                  <a:schemeClr val="tx1"/>
                </a:solidFill>
              </a:rPr>
              <a:t>ceramic</a:t>
            </a:r>
            <a:r>
              <a:rPr lang="fr-CH" sz="2000" dirty="0">
                <a:solidFill>
                  <a:schemeClr val="tx1"/>
                </a:solidFill>
              </a:rPr>
              <a:t> binder</a:t>
            </a:r>
          </a:p>
          <a:p>
            <a:pPr marL="0" lvl="1" indent="0">
              <a:spcBef>
                <a:spcPts val="0"/>
              </a:spcBef>
              <a:spcAft>
                <a:spcPts val="0"/>
              </a:spcAft>
              <a:buNone/>
            </a:pPr>
            <a:endParaRPr lang="en-US" sz="2800" dirty="0">
              <a:solidFill>
                <a:schemeClr val="tx1"/>
              </a:solidFill>
            </a:endParaRP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2021.05.12</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56</a:t>
            </a:fld>
            <a:endParaRPr lang="en-US" dirty="0"/>
          </a:p>
        </p:txBody>
      </p:sp>
      <p:graphicFrame>
        <p:nvGraphicFramePr>
          <p:cNvPr id="10" name="Table 9"/>
          <p:cNvGraphicFramePr>
            <a:graphicFrameLocks noGrp="1"/>
          </p:cNvGraphicFramePr>
          <p:nvPr>
            <p:extLst/>
          </p:nvPr>
        </p:nvGraphicFramePr>
        <p:xfrm>
          <a:off x="963913" y="997582"/>
          <a:ext cx="10217148" cy="975360"/>
        </p:xfrm>
        <a:graphic>
          <a:graphicData uri="http://schemas.openxmlformats.org/drawingml/2006/table">
            <a:tbl>
              <a:tblPr firstRow="1" bandRow="1">
                <a:tableStyleId>{8EC20E35-A176-4012-BC5E-935CFFF8708E}</a:tableStyleId>
              </a:tblPr>
              <a:tblGrid>
                <a:gridCol w="4381630">
                  <a:extLst>
                    <a:ext uri="{9D8B030D-6E8A-4147-A177-3AD203B41FA5}">
                      <a16:colId xmlns:a16="http://schemas.microsoft.com/office/drawing/2014/main" val="2381311518"/>
                    </a:ext>
                  </a:extLst>
                </a:gridCol>
                <a:gridCol w="2725300">
                  <a:extLst>
                    <a:ext uri="{9D8B030D-6E8A-4147-A177-3AD203B41FA5}">
                      <a16:colId xmlns:a16="http://schemas.microsoft.com/office/drawing/2014/main" val="2323103781"/>
                    </a:ext>
                  </a:extLst>
                </a:gridCol>
                <a:gridCol w="3110218">
                  <a:extLst>
                    <a:ext uri="{9D8B030D-6E8A-4147-A177-3AD203B41FA5}">
                      <a16:colId xmlns:a16="http://schemas.microsoft.com/office/drawing/2014/main" val="1700057964"/>
                    </a:ext>
                  </a:extLst>
                </a:gridCol>
              </a:tblGrid>
              <a:tr h="305119">
                <a:tc>
                  <a:txBody>
                    <a:bodyPr/>
                    <a:lstStyle/>
                    <a:p>
                      <a:pPr algn="ctr"/>
                      <a:endParaRPr lang="en-GB" dirty="0"/>
                    </a:p>
                  </a:txBody>
                  <a:tcPr/>
                </a:tc>
                <a:tc>
                  <a:txBody>
                    <a:bodyPr/>
                    <a:lstStyle/>
                    <a:p>
                      <a:pPr algn="ctr"/>
                      <a:r>
                        <a:rPr lang="en-US" sz="1600" dirty="0"/>
                        <a:t>11T</a:t>
                      </a:r>
                      <a:endParaRPr lang="en-GB" sz="1600" dirty="0"/>
                    </a:p>
                  </a:txBody>
                  <a:tcPr/>
                </a:tc>
                <a:tc>
                  <a:txBody>
                    <a:bodyPr/>
                    <a:lstStyle/>
                    <a:p>
                      <a:pPr algn="ctr"/>
                      <a:r>
                        <a:rPr lang="en-US" sz="1600" dirty="0"/>
                        <a:t>MQXFB</a:t>
                      </a:r>
                      <a:endParaRPr lang="en-GB" sz="1600" dirty="0"/>
                    </a:p>
                  </a:txBody>
                  <a:tcPr/>
                </a:tc>
                <a:extLst>
                  <a:ext uri="{0D108BD9-81ED-4DB2-BD59-A6C34878D82A}">
                    <a16:rowId xmlns:a16="http://schemas.microsoft.com/office/drawing/2014/main" val="3392887382"/>
                  </a:ext>
                </a:extLst>
              </a:tr>
              <a:tr h="283080">
                <a:tc>
                  <a:txBody>
                    <a:bodyPr/>
                    <a:lstStyle/>
                    <a:p>
                      <a:pPr algn="ctr"/>
                      <a:r>
                        <a:rPr lang="en-US" sz="1400" dirty="0"/>
                        <a:t>Pressure in the straight part’s jacks</a:t>
                      </a:r>
                      <a:endParaRPr lang="en-GB" sz="1400" dirty="0"/>
                    </a:p>
                  </a:txBody>
                  <a:tcPr/>
                </a:tc>
                <a:tc>
                  <a:txBody>
                    <a:bodyPr/>
                    <a:lstStyle/>
                    <a:p>
                      <a:pPr algn="ctr"/>
                      <a:r>
                        <a:rPr lang="en-US" sz="1400" dirty="0"/>
                        <a:t>80bar</a:t>
                      </a:r>
                      <a:endParaRPr lang="en-GB" sz="1400" dirty="0"/>
                    </a:p>
                  </a:txBody>
                  <a:tcPr/>
                </a:tc>
                <a:tc>
                  <a:txBody>
                    <a:bodyPr/>
                    <a:lstStyle/>
                    <a:p>
                      <a:pPr algn="ctr"/>
                      <a:r>
                        <a:rPr lang="en-US" sz="1400" dirty="0"/>
                        <a:t>40bar</a:t>
                      </a:r>
                      <a:endParaRPr lang="en-GB" sz="1400" dirty="0"/>
                    </a:p>
                  </a:txBody>
                  <a:tcPr/>
                </a:tc>
                <a:extLst>
                  <a:ext uri="{0D108BD9-81ED-4DB2-BD59-A6C34878D82A}">
                    <a16:rowId xmlns:a16="http://schemas.microsoft.com/office/drawing/2014/main" val="1575369795"/>
                  </a:ext>
                </a:extLst>
              </a:tr>
              <a:tr h="2195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Pressure in the heads’ jacks</a:t>
                      </a:r>
                      <a:endParaRPr lang="en-GB" sz="1400" dirty="0"/>
                    </a:p>
                  </a:txBody>
                  <a:tcPr/>
                </a:tc>
                <a:tc>
                  <a:txBody>
                    <a:bodyPr/>
                    <a:lstStyle/>
                    <a:p>
                      <a:pPr algn="ctr"/>
                      <a:r>
                        <a:rPr lang="en-US" sz="1400" dirty="0"/>
                        <a:t>50bar</a:t>
                      </a:r>
                      <a:endParaRPr lang="en-GB" sz="1400" dirty="0"/>
                    </a:p>
                  </a:txBody>
                  <a:tcPr/>
                </a:tc>
                <a:tc>
                  <a:txBody>
                    <a:bodyPr/>
                    <a:lstStyle/>
                    <a:p>
                      <a:pPr algn="ctr"/>
                      <a:r>
                        <a:rPr lang="en-US" sz="1400" dirty="0"/>
                        <a:t>40bar</a:t>
                      </a:r>
                      <a:endParaRPr lang="en-GB" sz="1400" dirty="0"/>
                    </a:p>
                  </a:txBody>
                  <a:tcPr/>
                </a:tc>
                <a:extLst>
                  <a:ext uri="{0D108BD9-81ED-4DB2-BD59-A6C34878D82A}">
                    <a16:rowId xmlns:a16="http://schemas.microsoft.com/office/drawing/2014/main" val="4015638370"/>
                  </a:ext>
                </a:extLst>
              </a:tr>
            </a:tbl>
          </a:graphicData>
        </a:graphic>
      </p:graphicFrame>
      <p:graphicFrame>
        <p:nvGraphicFramePr>
          <p:cNvPr id="17" name="Table 16"/>
          <p:cNvGraphicFramePr>
            <a:graphicFrameLocks noGrp="1"/>
          </p:cNvGraphicFramePr>
          <p:nvPr>
            <p:extLst/>
          </p:nvPr>
        </p:nvGraphicFramePr>
        <p:xfrm>
          <a:off x="965004" y="2354260"/>
          <a:ext cx="10229980" cy="1584960"/>
        </p:xfrm>
        <a:graphic>
          <a:graphicData uri="http://schemas.openxmlformats.org/drawingml/2006/table">
            <a:tbl>
              <a:tblPr firstRow="1" bandRow="1">
                <a:tableStyleId>{8EC20E35-A176-4012-BC5E-935CFFF8708E}</a:tableStyleId>
              </a:tblPr>
              <a:tblGrid>
                <a:gridCol w="4451480">
                  <a:extLst>
                    <a:ext uri="{9D8B030D-6E8A-4147-A177-3AD203B41FA5}">
                      <a16:colId xmlns:a16="http://schemas.microsoft.com/office/drawing/2014/main" val="3832703197"/>
                    </a:ext>
                  </a:extLst>
                </a:gridCol>
                <a:gridCol w="2755900">
                  <a:extLst>
                    <a:ext uri="{9D8B030D-6E8A-4147-A177-3AD203B41FA5}">
                      <a16:colId xmlns:a16="http://schemas.microsoft.com/office/drawing/2014/main" val="947613892"/>
                    </a:ext>
                  </a:extLst>
                </a:gridCol>
                <a:gridCol w="3022600">
                  <a:extLst>
                    <a:ext uri="{9D8B030D-6E8A-4147-A177-3AD203B41FA5}">
                      <a16:colId xmlns:a16="http://schemas.microsoft.com/office/drawing/2014/main" val="3102380843"/>
                    </a:ext>
                  </a:extLst>
                </a:gridCol>
              </a:tblGrid>
              <a:tr h="305120">
                <a:tc>
                  <a:txBody>
                    <a:bodyPr/>
                    <a:lstStyle/>
                    <a:p>
                      <a:pPr algn="ctr"/>
                      <a:endParaRPr lang="en-GB" dirty="0"/>
                    </a:p>
                  </a:txBody>
                  <a:tcPr/>
                </a:tc>
                <a:tc>
                  <a:txBody>
                    <a:bodyPr/>
                    <a:lstStyle/>
                    <a:p>
                      <a:pPr algn="ctr"/>
                      <a:r>
                        <a:rPr lang="en-US" sz="1600" dirty="0"/>
                        <a:t>11T</a:t>
                      </a:r>
                      <a:endParaRPr lang="en-GB" sz="1600" dirty="0"/>
                    </a:p>
                  </a:txBody>
                  <a:tcPr/>
                </a:tc>
                <a:tc>
                  <a:txBody>
                    <a:bodyPr/>
                    <a:lstStyle/>
                    <a:p>
                      <a:pPr algn="ctr"/>
                      <a:r>
                        <a:rPr lang="en-US" sz="1600" dirty="0"/>
                        <a:t>MQXFB</a:t>
                      </a:r>
                      <a:endParaRPr lang="en-GB" sz="1600" dirty="0"/>
                    </a:p>
                  </a:txBody>
                  <a:tcPr/>
                </a:tc>
                <a:extLst>
                  <a:ext uri="{0D108BD9-81ED-4DB2-BD59-A6C34878D82A}">
                    <a16:rowId xmlns:a16="http://schemas.microsoft.com/office/drawing/2014/main" val="3399179514"/>
                  </a:ext>
                </a:extLst>
              </a:tr>
              <a:tr h="27685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a:t>Qty</a:t>
                      </a:r>
                      <a:r>
                        <a:rPr lang="en-US" sz="1400" baseline="0" dirty="0"/>
                        <a:t> of ceramic binder in each head</a:t>
                      </a:r>
                      <a:r>
                        <a:rPr lang="en-GB" sz="1400" baseline="0" dirty="0"/>
                        <a:t> IL</a:t>
                      </a:r>
                      <a:endParaRPr lang="en-GB"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13.8g</a:t>
                      </a:r>
                      <a:endParaRPr lang="en-GB" sz="1400" dirty="0"/>
                    </a:p>
                  </a:txBody>
                  <a:tcPr/>
                </a:tc>
                <a:tc>
                  <a:txBody>
                    <a:bodyPr/>
                    <a:lstStyle/>
                    <a:p>
                      <a:pPr algn="ctr"/>
                      <a:r>
                        <a:rPr lang="fr-FR" sz="1400" dirty="0"/>
                        <a:t>13g</a:t>
                      </a:r>
                      <a:endParaRPr lang="en-GB" sz="1400" dirty="0"/>
                    </a:p>
                  </a:txBody>
                  <a:tcPr/>
                </a:tc>
                <a:extLst>
                  <a:ext uri="{0D108BD9-81ED-4DB2-BD59-A6C34878D82A}">
                    <a16:rowId xmlns:a16="http://schemas.microsoft.com/office/drawing/2014/main" val="3602087658"/>
                  </a:ext>
                </a:extLst>
              </a:tr>
              <a:tr h="30225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a:t>Qty</a:t>
                      </a:r>
                      <a:r>
                        <a:rPr lang="en-US" sz="1400" baseline="0" dirty="0"/>
                        <a:t> of ceramic binder in straight part</a:t>
                      </a:r>
                      <a:r>
                        <a:rPr lang="en-GB" sz="1400" baseline="0" dirty="0"/>
                        <a:t> IL</a:t>
                      </a:r>
                      <a:endParaRPr lang="en-GB"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28g/m</a:t>
                      </a:r>
                      <a:endParaRPr lang="en-GB" sz="1400" dirty="0"/>
                    </a:p>
                  </a:txBody>
                  <a:tcPr/>
                </a:tc>
                <a:tc>
                  <a:txBody>
                    <a:bodyPr/>
                    <a:lstStyle/>
                    <a:p>
                      <a:pPr marL="0" algn="ctr" defTabSz="914400" rtl="0" eaLnBrk="1" latinLnBrk="0" hangingPunct="1"/>
                      <a:r>
                        <a:rPr lang="fr-FR" sz="1400" kern="1200" dirty="0">
                          <a:solidFill>
                            <a:schemeClr val="dk1"/>
                          </a:solidFill>
                          <a:latin typeface="+mn-lt"/>
                          <a:ea typeface="+mn-ea"/>
                          <a:cs typeface="+mn-cs"/>
                        </a:rPr>
                        <a:t>60g/m</a:t>
                      </a:r>
                      <a:endParaRPr lang="en-GB" sz="1400" kern="1200" dirty="0">
                        <a:solidFill>
                          <a:schemeClr val="dk1"/>
                        </a:solidFill>
                        <a:latin typeface="+mn-lt"/>
                        <a:ea typeface="+mn-ea"/>
                        <a:cs typeface="+mn-cs"/>
                      </a:endParaRPr>
                    </a:p>
                  </a:txBody>
                  <a:tcPr/>
                </a:tc>
                <a:extLst>
                  <a:ext uri="{0D108BD9-81ED-4DB2-BD59-A6C34878D82A}">
                    <a16:rowId xmlns:a16="http://schemas.microsoft.com/office/drawing/2014/main" val="3667932158"/>
                  </a:ext>
                </a:extLst>
              </a:tr>
              <a:tr h="25145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a:t>Qty</a:t>
                      </a:r>
                      <a:r>
                        <a:rPr lang="en-US" sz="1400" baseline="0" dirty="0"/>
                        <a:t> of ceramic binder in each head</a:t>
                      </a:r>
                      <a:r>
                        <a:rPr lang="en-GB" sz="1400" baseline="0" dirty="0"/>
                        <a:t> OL</a:t>
                      </a:r>
                      <a:endParaRPr lang="en-GB" sz="1400" dirty="0"/>
                    </a:p>
                  </a:txBody>
                  <a:tcPr/>
                </a:tc>
                <a:tc>
                  <a:txBody>
                    <a:bodyPr/>
                    <a:lstStyle/>
                    <a:p>
                      <a:pPr algn="ctr"/>
                      <a:r>
                        <a:rPr lang="en-US" sz="1400" dirty="0"/>
                        <a:t>21.3g</a:t>
                      </a:r>
                      <a:endParaRPr lang="en-GB"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400" dirty="0"/>
                        <a:t>13g</a:t>
                      </a:r>
                      <a:endParaRPr lang="en-GB" sz="1400" dirty="0"/>
                    </a:p>
                  </a:txBody>
                  <a:tcPr/>
                </a:tc>
                <a:extLst>
                  <a:ext uri="{0D108BD9-81ED-4DB2-BD59-A6C34878D82A}">
                    <a16:rowId xmlns:a16="http://schemas.microsoft.com/office/drawing/2014/main" val="1317759828"/>
                  </a:ext>
                </a:extLst>
              </a:tr>
              <a:tr h="2197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a:t>Qty</a:t>
                      </a:r>
                      <a:r>
                        <a:rPr lang="en-US" sz="1400" baseline="0" dirty="0"/>
                        <a:t> of ceramic binder in straight part</a:t>
                      </a:r>
                      <a:r>
                        <a:rPr lang="en-GB" sz="1400" baseline="0" dirty="0"/>
                        <a:t> OL</a:t>
                      </a:r>
                      <a:endParaRPr lang="en-GB"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46g/m</a:t>
                      </a:r>
                      <a:endParaRPr lang="en-GB" sz="1400" dirty="0"/>
                    </a:p>
                  </a:txBody>
                  <a:tcPr/>
                </a:tc>
                <a:tc>
                  <a:txBody>
                    <a:bodyPr/>
                    <a:lstStyle/>
                    <a:p>
                      <a:pPr marL="0" algn="ctr" defTabSz="914400" rtl="0" eaLnBrk="1" latinLnBrk="0" hangingPunct="1"/>
                      <a:r>
                        <a:rPr lang="fr-FR" sz="1400" kern="1200" dirty="0">
                          <a:solidFill>
                            <a:schemeClr val="dk1"/>
                          </a:solidFill>
                          <a:latin typeface="+mn-lt"/>
                          <a:ea typeface="+mn-ea"/>
                          <a:cs typeface="+mn-cs"/>
                        </a:rPr>
                        <a:t>60g/m</a:t>
                      </a:r>
                      <a:endParaRPr lang="en-GB" sz="1400" kern="1200" dirty="0">
                        <a:solidFill>
                          <a:schemeClr val="dk1"/>
                        </a:solidFill>
                        <a:latin typeface="+mn-lt"/>
                        <a:ea typeface="+mn-ea"/>
                        <a:cs typeface="+mn-cs"/>
                      </a:endParaRPr>
                    </a:p>
                  </a:txBody>
                  <a:tcPr/>
                </a:tc>
                <a:extLst>
                  <a:ext uri="{0D108BD9-81ED-4DB2-BD59-A6C34878D82A}">
                    <a16:rowId xmlns:a16="http://schemas.microsoft.com/office/drawing/2014/main" val="3598618858"/>
                  </a:ext>
                </a:extLst>
              </a:tr>
            </a:tbl>
          </a:graphicData>
        </a:graphic>
      </p:graphicFrame>
      <p:graphicFrame>
        <p:nvGraphicFramePr>
          <p:cNvPr id="19" name="Table 18"/>
          <p:cNvGraphicFramePr>
            <a:graphicFrameLocks noGrp="1"/>
          </p:cNvGraphicFramePr>
          <p:nvPr>
            <p:extLst/>
          </p:nvPr>
        </p:nvGraphicFramePr>
        <p:xfrm>
          <a:off x="951081" y="4478433"/>
          <a:ext cx="10229979" cy="1998885"/>
        </p:xfrm>
        <a:graphic>
          <a:graphicData uri="http://schemas.openxmlformats.org/drawingml/2006/table">
            <a:tbl>
              <a:tblPr firstRow="1" bandRow="1">
                <a:tableStyleId>{8EC20E35-A176-4012-BC5E-935CFFF8708E}</a:tableStyleId>
              </a:tblPr>
              <a:tblGrid>
                <a:gridCol w="3409993">
                  <a:extLst>
                    <a:ext uri="{9D8B030D-6E8A-4147-A177-3AD203B41FA5}">
                      <a16:colId xmlns:a16="http://schemas.microsoft.com/office/drawing/2014/main" val="271021666"/>
                    </a:ext>
                  </a:extLst>
                </a:gridCol>
                <a:gridCol w="3409993">
                  <a:extLst>
                    <a:ext uri="{9D8B030D-6E8A-4147-A177-3AD203B41FA5}">
                      <a16:colId xmlns:a16="http://schemas.microsoft.com/office/drawing/2014/main" val="918840869"/>
                    </a:ext>
                  </a:extLst>
                </a:gridCol>
                <a:gridCol w="3409993">
                  <a:extLst>
                    <a:ext uri="{9D8B030D-6E8A-4147-A177-3AD203B41FA5}">
                      <a16:colId xmlns:a16="http://schemas.microsoft.com/office/drawing/2014/main" val="1313903601"/>
                    </a:ext>
                  </a:extLst>
                </a:gridCol>
              </a:tblGrid>
              <a:tr h="395183">
                <a:tc>
                  <a:txBody>
                    <a:bodyPr/>
                    <a:lstStyle/>
                    <a:p>
                      <a:pPr algn="ctr"/>
                      <a:r>
                        <a:rPr lang="en-US" sz="1600" dirty="0"/>
                        <a:t>Inner Layer 11T</a:t>
                      </a:r>
                      <a:endParaRPr lang="en-GB" sz="1600" dirty="0"/>
                    </a:p>
                  </a:txBody>
                  <a:tcPr/>
                </a:tc>
                <a:tc>
                  <a:txBody>
                    <a:bodyPr/>
                    <a:lstStyle/>
                    <a:p>
                      <a:pPr algn="ctr"/>
                      <a:r>
                        <a:rPr lang="en-US" sz="1600" dirty="0"/>
                        <a:t>Outer Layer 11T</a:t>
                      </a:r>
                      <a:endParaRPr lang="en-GB" sz="1600" dirty="0"/>
                    </a:p>
                  </a:txBody>
                  <a:tcPr/>
                </a:tc>
                <a:tc>
                  <a:txBody>
                    <a:bodyPr/>
                    <a:lstStyle/>
                    <a:p>
                      <a:pPr algn="ctr"/>
                      <a:r>
                        <a:rPr lang="en-US" sz="1600" dirty="0"/>
                        <a:t>MQXFB</a:t>
                      </a:r>
                      <a:endParaRPr lang="en-GB" sz="1600" dirty="0"/>
                    </a:p>
                  </a:txBody>
                  <a:tcPr/>
                </a:tc>
                <a:extLst>
                  <a:ext uri="{0D108BD9-81ED-4DB2-BD59-A6C34878D82A}">
                    <a16:rowId xmlns:a16="http://schemas.microsoft.com/office/drawing/2014/main" val="1375897686"/>
                  </a:ext>
                </a:extLst>
              </a:tr>
              <a:tr h="556808">
                <a:tc>
                  <a:txBody>
                    <a:bodyPr/>
                    <a:lstStyle/>
                    <a:p>
                      <a:pPr algn="ctr"/>
                      <a:r>
                        <a:rPr lang="en-US" sz="1400" dirty="0"/>
                        <a:t>2 first turns</a:t>
                      </a:r>
                      <a:endParaRPr lang="en-GB" sz="1400" dirty="0"/>
                    </a:p>
                  </a:txBody>
                  <a:tcPr/>
                </a:tc>
                <a:tc>
                  <a:txBody>
                    <a:bodyPr/>
                    <a:lstStyle/>
                    <a:p>
                      <a:pPr algn="ctr"/>
                      <a:r>
                        <a:rPr lang="en-US" sz="1400" dirty="0"/>
                        <a:t>No area free of binder</a:t>
                      </a:r>
                      <a:endParaRPr lang="en-GB" sz="1400" dirty="0"/>
                    </a:p>
                  </a:txBody>
                  <a:tcPr/>
                </a:tc>
                <a:tc>
                  <a:txBody>
                    <a:bodyPr/>
                    <a:lstStyle/>
                    <a:p>
                      <a:pPr algn="ctr"/>
                      <a:r>
                        <a:rPr lang="en-US" sz="1400" dirty="0"/>
                        <a:t>4 first</a:t>
                      </a:r>
                      <a:r>
                        <a:rPr lang="en-US" sz="1400" baseline="0" dirty="0"/>
                        <a:t> turns around poles</a:t>
                      </a:r>
                    </a:p>
                    <a:p>
                      <a:pPr algn="ctr"/>
                      <a:r>
                        <a:rPr lang="en-US" sz="1400" baseline="0" dirty="0"/>
                        <a:t>2 turns around each spacer</a:t>
                      </a:r>
                      <a:endParaRPr lang="en-GB" sz="1400" dirty="0"/>
                    </a:p>
                  </a:txBody>
                  <a:tcPr/>
                </a:tc>
                <a:extLst>
                  <a:ext uri="{0D108BD9-81ED-4DB2-BD59-A6C34878D82A}">
                    <a16:rowId xmlns:a16="http://schemas.microsoft.com/office/drawing/2014/main" val="3939309607"/>
                  </a:ext>
                </a:extLst>
              </a:tr>
              <a:tr h="1046894">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extLst>
                  <a:ext uri="{0D108BD9-81ED-4DB2-BD59-A6C34878D82A}">
                    <a16:rowId xmlns:a16="http://schemas.microsoft.com/office/drawing/2014/main" val="2413335100"/>
                  </a:ext>
                </a:extLst>
              </a:tr>
            </a:tbl>
          </a:graphicData>
        </a:graphic>
      </p:graphicFrame>
      <p:pic>
        <p:nvPicPr>
          <p:cNvPr id="18" name="Picture 17" descr="IMG_20160329_103556"/>
          <p:cNvPicPr/>
          <p:nvPr/>
        </p:nvPicPr>
        <p:blipFill>
          <a:blip r:embed="rId2">
            <a:extLst>
              <a:ext uri="{28A0092B-C50C-407E-A947-70E740481C1C}">
                <a14:useLocalDpi xmlns:a14="http://schemas.microsoft.com/office/drawing/2010/main"/>
              </a:ext>
            </a:extLst>
          </a:blip>
          <a:srcRect/>
          <a:stretch>
            <a:fillRect/>
          </a:stretch>
        </p:blipFill>
        <p:spPr bwMode="auto">
          <a:xfrm>
            <a:off x="5198008" y="5327292"/>
            <a:ext cx="1736126" cy="1075013"/>
          </a:xfrm>
          <a:prstGeom prst="rect">
            <a:avLst/>
          </a:prstGeom>
          <a:noFill/>
          <a:ln>
            <a:noFill/>
          </a:ln>
        </p:spPr>
      </p:pic>
      <p:pic>
        <p:nvPicPr>
          <p:cNvPr id="14" name="Picture 13" descr="IMG_20150602_103152"/>
          <p:cNvPicPr/>
          <p:nvPr/>
        </p:nvPicPr>
        <p:blipFill>
          <a:blip r:embed="rId3">
            <a:extLst>
              <a:ext uri="{28A0092B-C50C-407E-A947-70E740481C1C}">
                <a14:useLocalDpi xmlns:a14="http://schemas.microsoft.com/office/drawing/2010/main"/>
              </a:ext>
            </a:extLst>
          </a:blip>
          <a:srcRect/>
          <a:stretch>
            <a:fillRect/>
          </a:stretch>
        </p:blipFill>
        <p:spPr bwMode="auto">
          <a:xfrm>
            <a:off x="1824537" y="5317677"/>
            <a:ext cx="1672283" cy="1094245"/>
          </a:xfrm>
          <a:prstGeom prst="rect">
            <a:avLst/>
          </a:prstGeom>
          <a:noFill/>
          <a:ln>
            <a:noFill/>
          </a:ln>
        </p:spPr>
      </p:pic>
      <p:pic>
        <p:nvPicPr>
          <p:cNvPr id="2050" name="Picture 1389" descr="image00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19284" y="5325312"/>
            <a:ext cx="1585244" cy="1086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141718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490284" y="13593"/>
            <a:ext cx="11376025" cy="720000"/>
          </a:xfrm>
        </p:spPr>
        <p:txBody>
          <a:bodyPr anchor="ctr"/>
          <a:lstStyle/>
          <a:p>
            <a:r>
              <a:rPr lang="en-GB" dirty="0"/>
              <a:t>NCR related to the curing production step – 11T</a:t>
            </a:r>
            <a:endParaRPr lang="en-US" dirty="0"/>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a:xfrm>
            <a:off x="3240000" y="6350851"/>
            <a:ext cx="792000" cy="365125"/>
          </a:xfrm>
        </p:spPr>
        <p:txBody>
          <a:bodyPr/>
          <a:lstStyle/>
          <a:p>
            <a:r>
              <a:rPr lang="en-US" dirty="0"/>
              <a:t>2021.05.12</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57</a:t>
            </a:fld>
            <a:endParaRPr lang="en-US" dirty="0"/>
          </a:p>
        </p:txBody>
      </p:sp>
      <p:sp>
        <p:nvSpPr>
          <p:cNvPr id="10"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289466" y="585800"/>
            <a:ext cx="11777663" cy="4995850"/>
          </a:xfrm>
        </p:spPr>
        <p:txBody>
          <a:bodyPr/>
          <a:lstStyle/>
          <a:p>
            <a:pPr marL="0" lvl="1" indent="0">
              <a:spcBef>
                <a:spcPts val="0"/>
              </a:spcBef>
              <a:spcAft>
                <a:spcPts val="0"/>
              </a:spcAft>
              <a:buNone/>
            </a:pPr>
            <a:endParaRPr lang="fr-CH" sz="2400" dirty="0">
              <a:solidFill>
                <a:schemeClr val="tx1"/>
              </a:solidFill>
            </a:endParaRPr>
          </a:p>
          <a:p>
            <a:pPr marL="0" lvl="1" indent="0">
              <a:spcBef>
                <a:spcPts val="0"/>
              </a:spcBef>
              <a:spcAft>
                <a:spcPts val="0"/>
              </a:spcAft>
              <a:buNone/>
            </a:pPr>
            <a:r>
              <a:rPr lang="fr-CH" sz="2400" dirty="0">
                <a:solidFill>
                  <a:schemeClr val="tx1"/>
                </a:solidFill>
              </a:rPr>
              <a:t>3 non </a:t>
            </a:r>
            <a:r>
              <a:rPr lang="en-US" sz="2400" dirty="0">
                <a:solidFill>
                  <a:schemeClr val="tx1"/>
                </a:solidFill>
              </a:rPr>
              <a:t>critical</a:t>
            </a:r>
            <a:r>
              <a:rPr lang="fr-CH" sz="2400" dirty="0">
                <a:solidFill>
                  <a:schemeClr val="tx1"/>
                </a:solidFill>
              </a:rPr>
              <a:t> NC</a:t>
            </a:r>
          </a:p>
          <a:p>
            <a:pPr marL="0" lvl="1" indent="0">
              <a:spcBef>
                <a:spcPts val="0"/>
              </a:spcBef>
              <a:spcAft>
                <a:spcPts val="0"/>
              </a:spcAft>
              <a:buNone/>
            </a:pPr>
            <a:endParaRPr lang="fr-CH" sz="2400" dirty="0">
              <a:solidFill>
                <a:schemeClr val="tx1"/>
              </a:solidFill>
            </a:endParaRPr>
          </a:p>
          <a:p>
            <a:pPr marL="342900" lvl="1" indent="-342900">
              <a:spcBef>
                <a:spcPts val="0"/>
              </a:spcBef>
              <a:spcAft>
                <a:spcPts val="0"/>
              </a:spcAft>
            </a:pPr>
            <a:r>
              <a:rPr lang="fr-CH" sz="2400" dirty="0">
                <a:solidFill>
                  <a:schemeClr val="tx1"/>
                </a:solidFill>
              </a:rPr>
              <a:t>NCR 2381672: </a:t>
            </a:r>
            <a:r>
              <a:rPr lang="en-GB" sz="2400" dirty="0">
                <a:solidFill>
                  <a:schemeClr val="tx1"/>
                </a:solidFill>
              </a:rPr>
              <a:t>Heating cycle not registered on CR117 (MQXFB). Heating device upgraded for better reliability.</a:t>
            </a:r>
          </a:p>
          <a:p>
            <a:pPr marL="0" lvl="1" indent="0">
              <a:spcBef>
                <a:spcPts val="0"/>
              </a:spcBef>
              <a:spcAft>
                <a:spcPts val="0"/>
              </a:spcAft>
              <a:buNone/>
            </a:pPr>
            <a:r>
              <a:rPr lang="en-US" sz="2400" dirty="0">
                <a:solidFill>
                  <a:schemeClr val="tx1"/>
                </a:solidFill>
              </a:rPr>
              <a:t> </a:t>
            </a:r>
          </a:p>
          <a:p>
            <a:pPr marL="342900" lvl="1" indent="-342900">
              <a:spcBef>
                <a:spcPts val="0"/>
              </a:spcBef>
              <a:spcAft>
                <a:spcPts val="0"/>
              </a:spcAft>
            </a:pPr>
            <a:r>
              <a:rPr lang="en-US" sz="2400" dirty="0">
                <a:solidFill>
                  <a:schemeClr val="tx1"/>
                </a:solidFill>
              </a:rPr>
              <a:t>NCR 2385866: Due to a switch not activated, the pressure in the jacks reached  103.4bars (instead of 80 bars).</a:t>
            </a:r>
          </a:p>
          <a:p>
            <a:pPr marL="0" lvl="1" indent="0">
              <a:spcBef>
                <a:spcPts val="0"/>
              </a:spcBef>
              <a:spcAft>
                <a:spcPts val="0"/>
              </a:spcAft>
              <a:buNone/>
            </a:pPr>
            <a:endParaRPr lang="en-US" sz="2400" dirty="0">
              <a:solidFill>
                <a:schemeClr val="tx1"/>
              </a:solidFill>
            </a:endParaRPr>
          </a:p>
          <a:p>
            <a:pPr marL="342900" lvl="1" indent="-342900">
              <a:spcBef>
                <a:spcPts val="0"/>
              </a:spcBef>
              <a:spcAft>
                <a:spcPts val="0"/>
              </a:spcAft>
            </a:pPr>
            <a:r>
              <a:rPr lang="en-US" sz="2400" dirty="0">
                <a:solidFill>
                  <a:schemeClr val="tx1"/>
                </a:solidFill>
              </a:rPr>
              <a:t>NCR 2004465: On GE01, the insulation of the two first turns is missing on 12cm.</a:t>
            </a:r>
          </a:p>
          <a:p>
            <a:pPr marL="0" lvl="1" indent="0">
              <a:spcBef>
                <a:spcPts val="0"/>
              </a:spcBef>
              <a:spcAft>
                <a:spcPts val="0"/>
              </a:spcAft>
              <a:buNone/>
            </a:pPr>
            <a:endParaRPr lang="en-US" sz="2400" dirty="0">
              <a:solidFill>
                <a:schemeClr val="tx1"/>
              </a:solidFill>
            </a:endParaRPr>
          </a:p>
          <a:p>
            <a:pPr marL="0" lvl="1" indent="0">
              <a:spcBef>
                <a:spcPts val="0"/>
              </a:spcBef>
              <a:spcAft>
                <a:spcPts val="0"/>
              </a:spcAft>
              <a:buNone/>
            </a:pPr>
            <a:r>
              <a:rPr lang="en-US" sz="2400" dirty="0">
                <a:solidFill>
                  <a:schemeClr val="tx1"/>
                </a:solidFill>
              </a:rPr>
              <a:t>	</a:t>
            </a:r>
            <a:endParaRPr lang="en-US" sz="2000" dirty="0">
              <a:solidFill>
                <a:schemeClr val="tx1"/>
              </a:solidFill>
            </a:endParaRPr>
          </a:p>
          <a:p>
            <a:pPr marL="514350" lvl="1" indent="-514350">
              <a:spcBef>
                <a:spcPts val="0"/>
              </a:spcBef>
              <a:spcAft>
                <a:spcPts val="0"/>
              </a:spcAft>
              <a:buFont typeface="+mj-lt"/>
              <a:buAutoNum type="arabicPeriod"/>
            </a:pPr>
            <a:endParaRPr lang="en-US" sz="2800" dirty="0"/>
          </a:p>
          <a:p>
            <a:pPr marL="0" lvl="1" indent="0">
              <a:spcBef>
                <a:spcPts val="0"/>
              </a:spcBef>
              <a:spcAft>
                <a:spcPts val="0"/>
              </a:spcAft>
              <a:buNone/>
            </a:pPr>
            <a:endParaRPr lang="en-US" sz="2800" dirty="0">
              <a:solidFill>
                <a:schemeClr val="tx1"/>
              </a:solidFill>
            </a:endParaRPr>
          </a:p>
        </p:txBody>
      </p:sp>
    </p:spTree>
    <p:extLst>
      <p:ext uri="{BB962C8B-B14F-4D97-AF65-F5344CB8AC3E}">
        <p14:creationId xmlns:p14="http://schemas.microsoft.com/office/powerpoint/2010/main" val="1936962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289466" y="13593"/>
            <a:ext cx="11376025" cy="720000"/>
          </a:xfrm>
        </p:spPr>
        <p:txBody>
          <a:bodyPr anchor="ctr"/>
          <a:lstStyle/>
          <a:p>
            <a:r>
              <a:rPr lang="en-GB" dirty="0"/>
              <a:t>Adopted mitigations on tooling following NCR – 11T</a:t>
            </a:r>
            <a:endParaRPr lang="en-US" dirty="0"/>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a:xfrm>
            <a:off x="3240000" y="6350851"/>
            <a:ext cx="792000" cy="365125"/>
          </a:xfrm>
        </p:spPr>
        <p:txBody>
          <a:bodyPr/>
          <a:lstStyle/>
          <a:p>
            <a:r>
              <a:rPr lang="en-US" dirty="0"/>
              <a:t>2021.05.12</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58</a:t>
            </a:fld>
            <a:endParaRPr lang="en-US" dirty="0"/>
          </a:p>
        </p:txBody>
      </p:sp>
      <p:sp>
        <p:nvSpPr>
          <p:cNvPr id="10"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289466" y="585800"/>
            <a:ext cx="11777663" cy="4995850"/>
          </a:xfrm>
        </p:spPr>
        <p:txBody>
          <a:bodyPr/>
          <a:lstStyle/>
          <a:p>
            <a:pPr marL="0" lvl="1" indent="0">
              <a:spcBef>
                <a:spcPts val="0"/>
              </a:spcBef>
              <a:spcAft>
                <a:spcPts val="0"/>
              </a:spcAft>
              <a:buNone/>
            </a:pPr>
            <a:endParaRPr lang="fr-CH" sz="2800" dirty="0">
              <a:solidFill>
                <a:schemeClr val="tx1"/>
              </a:solidFill>
            </a:endParaRPr>
          </a:p>
          <a:p>
            <a:pPr marL="0" lvl="1" indent="0">
              <a:spcBef>
                <a:spcPts val="0"/>
              </a:spcBef>
              <a:spcAft>
                <a:spcPts val="0"/>
              </a:spcAft>
              <a:buNone/>
            </a:pPr>
            <a:r>
              <a:rPr lang="fr-CH" sz="2800" dirty="0">
                <a:solidFill>
                  <a:schemeClr val="tx1"/>
                </a:solidFill>
              </a:rPr>
              <a:t>NCR due to </a:t>
            </a:r>
            <a:r>
              <a:rPr lang="fr-CH" sz="2800" dirty="0" err="1">
                <a:solidFill>
                  <a:schemeClr val="tx1"/>
                </a:solidFill>
              </a:rPr>
              <a:t>tooling</a:t>
            </a:r>
            <a:r>
              <a:rPr lang="fr-CH" sz="2800" dirty="0">
                <a:solidFill>
                  <a:schemeClr val="tx1"/>
                </a:solidFill>
              </a:rPr>
              <a:t> (</a:t>
            </a:r>
            <a:r>
              <a:rPr lang="fr-CH" sz="2800" dirty="0" err="1">
                <a:solidFill>
                  <a:schemeClr val="tx1"/>
                </a:solidFill>
              </a:rPr>
              <a:t>improvement</a:t>
            </a:r>
            <a:r>
              <a:rPr lang="fr-CH" sz="2800" dirty="0">
                <a:solidFill>
                  <a:schemeClr val="tx1"/>
                </a:solidFill>
              </a:rPr>
              <a:t> of the </a:t>
            </a:r>
            <a:r>
              <a:rPr lang="fr-CH" sz="2800" dirty="0" err="1">
                <a:solidFill>
                  <a:schemeClr val="tx1"/>
                </a:solidFill>
              </a:rPr>
              <a:t>tooling</a:t>
            </a:r>
            <a:r>
              <a:rPr lang="fr-CH" sz="2800" dirty="0">
                <a:solidFill>
                  <a:schemeClr val="tx1"/>
                </a:solidFill>
              </a:rPr>
              <a:t>):</a:t>
            </a:r>
          </a:p>
          <a:p>
            <a:pPr marL="0" lvl="1" indent="0">
              <a:spcBef>
                <a:spcPts val="0"/>
              </a:spcBef>
              <a:spcAft>
                <a:spcPts val="0"/>
              </a:spcAft>
              <a:buNone/>
            </a:pPr>
            <a:endParaRPr lang="fr-CH" sz="2800" dirty="0">
              <a:solidFill>
                <a:schemeClr val="tx1"/>
              </a:solidFill>
            </a:endParaRPr>
          </a:p>
          <a:p>
            <a:pPr lvl="2">
              <a:spcBef>
                <a:spcPts val="0"/>
              </a:spcBef>
              <a:buClr>
                <a:srgbClr val="FFC000"/>
              </a:buClr>
              <a:buSzPct val="100000"/>
              <a:buFont typeface="Wingdings" pitchFamily="2" charset="2"/>
              <a:buChar char="§"/>
            </a:pPr>
            <a:r>
              <a:rPr lang="fr-CH" sz="2400" dirty="0">
                <a:solidFill>
                  <a:schemeClr val="tx1"/>
                </a:solidFill>
              </a:rPr>
              <a:t>NCR 2381672: </a:t>
            </a:r>
            <a:r>
              <a:rPr lang="en-GB" sz="2400" dirty="0">
                <a:solidFill>
                  <a:schemeClr val="tx1"/>
                </a:solidFill>
              </a:rPr>
              <a:t>Heating cycle not registered on CR117 (MQXFB). Heating device upgraded for better reliability.</a:t>
            </a:r>
          </a:p>
          <a:p>
            <a:pPr lvl="3">
              <a:spcBef>
                <a:spcPts val="0"/>
              </a:spcBef>
              <a:buClr>
                <a:srgbClr val="FFC000"/>
              </a:buClr>
              <a:buSzPct val="100000"/>
              <a:buFont typeface="Wingdings" pitchFamily="2" charset="2"/>
              <a:buChar char="§"/>
            </a:pPr>
            <a:r>
              <a:rPr lang="en-US" sz="2000" dirty="0">
                <a:solidFill>
                  <a:schemeClr val="tx1"/>
                </a:solidFill>
              </a:rPr>
              <a:t> All the data are now registered in the CERN supported interface (Timber).</a:t>
            </a:r>
          </a:p>
          <a:p>
            <a:pPr lvl="2">
              <a:spcBef>
                <a:spcPts val="0"/>
              </a:spcBef>
              <a:buClr>
                <a:srgbClr val="FFC000"/>
              </a:buClr>
              <a:buSzPct val="100000"/>
              <a:buFont typeface="Wingdings" pitchFamily="2" charset="2"/>
              <a:buChar char="§"/>
            </a:pPr>
            <a:endParaRPr lang="en-US" sz="2400" dirty="0">
              <a:solidFill>
                <a:schemeClr val="tx1"/>
              </a:solidFill>
            </a:endParaRPr>
          </a:p>
          <a:p>
            <a:pPr lvl="2">
              <a:spcBef>
                <a:spcPts val="0"/>
              </a:spcBef>
              <a:buClr>
                <a:srgbClr val="FFC000"/>
              </a:buClr>
              <a:buSzPct val="100000"/>
              <a:buFont typeface="Wingdings" pitchFamily="2" charset="2"/>
              <a:buChar char="§"/>
            </a:pPr>
            <a:r>
              <a:rPr lang="en-US" sz="2400" dirty="0">
                <a:solidFill>
                  <a:schemeClr val="tx1"/>
                </a:solidFill>
              </a:rPr>
              <a:t>NCR 2385866: Due to a switch not activated, the pressure in the jacks reached  103.4bars (instead of 80 bars). </a:t>
            </a:r>
          </a:p>
          <a:p>
            <a:pPr lvl="3">
              <a:spcBef>
                <a:spcPts val="0"/>
              </a:spcBef>
              <a:buClr>
                <a:srgbClr val="FFC000"/>
              </a:buClr>
              <a:buSzPct val="100000"/>
              <a:buFont typeface="Wingdings" pitchFamily="2" charset="2"/>
              <a:buChar char="§"/>
            </a:pPr>
            <a:r>
              <a:rPr lang="en-US" sz="2000" dirty="0">
                <a:solidFill>
                  <a:schemeClr val="tx1"/>
                </a:solidFill>
              </a:rPr>
              <a:t>The coil GE29 and the tooling were inspected and showed no damage,</a:t>
            </a:r>
          </a:p>
          <a:p>
            <a:pPr lvl="3">
              <a:spcBef>
                <a:spcPts val="0"/>
              </a:spcBef>
              <a:buClr>
                <a:srgbClr val="FFC000"/>
              </a:buClr>
              <a:buSzPct val="100000"/>
              <a:buFont typeface="Wingdings" pitchFamily="2" charset="2"/>
              <a:buChar char="§"/>
            </a:pPr>
            <a:r>
              <a:rPr lang="en-US" sz="2000" dirty="0">
                <a:solidFill>
                  <a:schemeClr val="tx1"/>
                </a:solidFill>
              </a:rPr>
              <a:t>Lock on the switch to make sure it is ON..</a:t>
            </a:r>
          </a:p>
          <a:p>
            <a:pPr lvl="2">
              <a:spcBef>
                <a:spcPts val="0"/>
              </a:spcBef>
              <a:buClr>
                <a:srgbClr val="FFC000"/>
              </a:buClr>
              <a:buSzPct val="100000"/>
              <a:buFont typeface="Wingdings" pitchFamily="2" charset="2"/>
              <a:buChar char="§"/>
            </a:pPr>
            <a:endParaRPr lang="en-US" sz="2400" dirty="0">
              <a:solidFill>
                <a:schemeClr val="tx1"/>
              </a:solidFill>
            </a:endParaRPr>
          </a:p>
          <a:p>
            <a:pPr lvl="2">
              <a:spcBef>
                <a:spcPts val="0"/>
              </a:spcBef>
              <a:buClr>
                <a:srgbClr val="FFC000"/>
              </a:buClr>
              <a:buSzPct val="100000"/>
              <a:buFont typeface="Wingdings" pitchFamily="2" charset="2"/>
              <a:buChar char="§"/>
            </a:pPr>
            <a:endParaRPr lang="en-US" sz="2400" dirty="0">
              <a:solidFill>
                <a:schemeClr val="tx1"/>
              </a:solidFill>
            </a:endParaRPr>
          </a:p>
          <a:p>
            <a:pPr marL="0" lvl="1" indent="0">
              <a:spcBef>
                <a:spcPts val="0"/>
              </a:spcBef>
              <a:spcAft>
                <a:spcPts val="0"/>
              </a:spcAft>
              <a:buNone/>
            </a:pPr>
            <a:endParaRPr lang="en-US" sz="3200" dirty="0">
              <a:solidFill>
                <a:schemeClr val="tx1"/>
              </a:solidFill>
            </a:endParaRPr>
          </a:p>
        </p:txBody>
      </p:sp>
    </p:spTree>
    <p:extLst>
      <p:ext uri="{BB962C8B-B14F-4D97-AF65-F5344CB8AC3E}">
        <p14:creationId xmlns:p14="http://schemas.microsoft.com/office/powerpoint/2010/main" val="272616839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85725" y="13593"/>
            <a:ext cx="12106275" cy="720000"/>
          </a:xfrm>
        </p:spPr>
        <p:txBody>
          <a:bodyPr anchor="ctr"/>
          <a:lstStyle/>
          <a:p>
            <a:r>
              <a:rPr lang="en-GB" dirty="0"/>
              <a:t>Adopted mitigations on procedure following NCR – 11T</a:t>
            </a:r>
            <a:endParaRPr lang="en-US" dirty="0"/>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a:xfrm>
            <a:off x="3240000" y="6350851"/>
            <a:ext cx="792000" cy="365125"/>
          </a:xfrm>
        </p:spPr>
        <p:txBody>
          <a:bodyPr/>
          <a:lstStyle/>
          <a:p>
            <a:r>
              <a:rPr lang="en-US" dirty="0"/>
              <a:t>2021.05.12</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59</a:t>
            </a:fld>
            <a:endParaRPr lang="en-US" dirty="0"/>
          </a:p>
        </p:txBody>
      </p:sp>
      <p:sp>
        <p:nvSpPr>
          <p:cNvPr id="10"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289466" y="585800"/>
            <a:ext cx="11777663" cy="4995850"/>
          </a:xfrm>
        </p:spPr>
        <p:txBody>
          <a:bodyPr/>
          <a:lstStyle/>
          <a:p>
            <a:pPr marL="0" lvl="1" indent="0">
              <a:spcBef>
                <a:spcPts val="0"/>
              </a:spcBef>
              <a:spcAft>
                <a:spcPts val="0"/>
              </a:spcAft>
              <a:buNone/>
            </a:pPr>
            <a:endParaRPr lang="en-US" sz="2000" dirty="0">
              <a:solidFill>
                <a:schemeClr val="tx1"/>
              </a:solidFill>
            </a:endParaRPr>
          </a:p>
          <a:p>
            <a:pPr marL="0" lvl="1" indent="0">
              <a:spcBef>
                <a:spcPts val="0"/>
              </a:spcBef>
              <a:spcAft>
                <a:spcPts val="0"/>
              </a:spcAft>
              <a:buNone/>
            </a:pPr>
            <a:r>
              <a:rPr lang="fr-CH" sz="2000" dirty="0">
                <a:solidFill>
                  <a:schemeClr val="tx1"/>
                </a:solidFill>
              </a:rPr>
              <a:t>Corrective actions following </a:t>
            </a:r>
            <a:r>
              <a:rPr lang="en-US" sz="2000" dirty="0">
                <a:solidFill>
                  <a:schemeClr val="tx1"/>
                </a:solidFill>
              </a:rPr>
              <a:t>NCR 2004465:  On GE01, the insulation of the two first turns is missing on 12cm.</a:t>
            </a:r>
          </a:p>
          <a:p>
            <a:pPr marL="0" lvl="1" indent="0">
              <a:spcBef>
                <a:spcPts val="0"/>
              </a:spcBef>
              <a:spcAft>
                <a:spcPts val="0"/>
              </a:spcAft>
              <a:buNone/>
            </a:pPr>
            <a:endParaRPr lang="en-US" sz="2000" dirty="0">
              <a:solidFill>
                <a:schemeClr val="tx1"/>
              </a:solidFill>
            </a:endParaRPr>
          </a:p>
          <a:p>
            <a:pPr marL="0" lvl="1" indent="0">
              <a:spcBef>
                <a:spcPts val="0"/>
              </a:spcBef>
              <a:spcAft>
                <a:spcPts val="0"/>
              </a:spcAft>
              <a:buNone/>
            </a:pPr>
            <a:endParaRPr lang="en-US" sz="2000" dirty="0">
              <a:solidFill>
                <a:schemeClr val="tx1"/>
              </a:solidFill>
            </a:endParaRPr>
          </a:p>
          <a:p>
            <a:pPr marL="0" lvl="1" indent="0">
              <a:spcBef>
                <a:spcPts val="0"/>
              </a:spcBef>
              <a:spcAft>
                <a:spcPts val="0"/>
              </a:spcAft>
              <a:buNone/>
            </a:pPr>
            <a:endParaRPr lang="en-US" sz="2000" dirty="0">
              <a:solidFill>
                <a:schemeClr val="tx1"/>
              </a:solidFill>
            </a:endParaRPr>
          </a:p>
          <a:p>
            <a:pPr marL="0" lvl="1" indent="0">
              <a:spcBef>
                <a:spcPts val="0"/>
              </a:spcBef>
              <a:spcAft>
                <a:spcPts val="0"/>
              </a:spcAft>
              <a:buNone/>
            </a:pPr>
            <a:endParaRPr lang="en-US" sz="2000" dirty="0">
              <a:solidFill>
                <a:schemeClr val="tx1"/>
              </a:solidFill>
            </a:endParaRPr>
          </a:p>
          <a:p>
            <a:pPr marL="0" lvl="1" indent="0">
              <a:spcBef>
                <a:spcPts val="0"/>
              </a:spcBef>
              <a:spcAft>
                <a:spcPts val="0"/>
              </a:spcAft>
              <a:buNone/>
            </a:pPr>
            <a:endParaRPr lang="en-US" sz="2000" dirty="0">
              <a:solidFill>
                <a:schemeClr val="tx1"/>
              </a:solidFill>
            </a:endParaRPr>
          </a:p>
          <a:p>
            <a:pPr marL="0" lvl="1" indent="0">
              <a:spcBef>
                <a:spcPts val="0"/>
              </a:spcBef>
              <a:spcAft>
                <a:spcPts val="0"/>
              </a:spcAft>
              <a:buNone/>
            </a:pPr>
            <a:r>
              <a:rPr lang="en-US" sz="2000" dirty="0">
                <a:solidFill>
                  <a:schemeClr val="tx1"/>
                </a:solidFill>
              </a:rPr>
              <a:t>It is decided to avoid ceramic binder application on the 2 first turns around the pole on the inner layer. And to decrease the quantity of ceramic binder on the inner layer</a:t>
            </a:r>
            <a:endParaRPr lang="en-US" sz="2000" dirty="0"/>
          </a:p>
          <a:p>
            <a:pPr marL="514350" lvl="1" indent="-514350">
              <a:spcBef>
                <a:spcPts val="0"/>
              </a:spcBef>
              <a:spcAft>
                <a:spcPts val="0"/>
              </a:spcAft>
              <a:buFont typeface="+mj-lt"/>
              <a:buAutoNum type="arabicPeriod"/>
            </a:pPr>
            <a:endParaRPr lang="en-US" sz="2800" dirty="0"/>
          </a:p>
          <a:p>
            <a:pPr marL="0" lvl="1" indent="0">
              <a:spcBef>
                <a:spcPts val="0"/>
              </a:spcBef>
              <a:spcAft>
                <a:spcPts val="0"/>
              </a:spcAft>
              <a:buNone/>
            </a:pPr>
            <a:endParaRPr lang="en-US" sz="2800" dirty="0">
              <a:solidFill>
                <a:schemeClr val="tx1"/>
              </a:solidFill>
            </a:endParaRPr>
          </a:p>
        </p:txBody>
      </p:sp>
      <p:pic>
        <p:nvPicPr>
          <p:cNvPr id="11" name="Picture 10"/>
          <p:cNvPicPr/>
          <p:nvPr/>
        </p:nvPicPr>
        <p:blipFill rotWithShape="1">
          <a:blip r:embed="rId2" cstate="print">
            <a:extLst>
              <a:ext uri="{28A0092B-C50C-407E-A947-70E740481C1C}">
                <a14:useLocalDpi xmlns:a14="http://schemas.microsoft.com/office/drawing/2010/main"/>
              </a:ext>
            </a:extLst>
          </a:blip>
          <a:srcRect/>
          <a:stretch/>
        </p:blipFill>
        <p:spPr bwMode="auto">
          <a:xfrm>
            <a:off x="3636000" y="1321973"/>
            <a:ext cx="4593600" cy="1588867"/>
          </a:xfrm>
          <a:prstGeom prst="rect">
            <a:avLst/>
          </a:prstGeom>
          <a:ln>
            <a:noFill/>
          </a:ln>
          <a:extLst>
            <a:ext uri="{53640926-AAD7-44D8-BBD7-CCE9431645EC}">
              <a14:shadowObscured xmlns:a14="http://schemas.microsoft.com/office/drawing/2010/main"/>
            </a:ext>
          </a:extLst>
        </p:spPr>
      </p:pic>
      <p:graphicFrame>
        <p:nvGraphicFramePr>
          <p:cNvPr id="12" name="Table 11"/>
          <p:cNvGraphicFramePr>
            <a:graphicFrameLocks noGrp="1"/>
          </p:cNvGraphicFramePr>
          <p:nvPr>
            <p:extLst/>
          </p:nvPr>
        </p:nvGraphicFramePr>
        <p:xfrm>
          <a:off x="1263801" y="4022903"/>
          <a:ext cx="3575685" cy="1007110"/>
        </p:xfrm>
        <a:graphic>
          <a:graphicData uri="http://schemas.openxmlformats.org/drawingml/2006/table">
            <a:tbl>
              <a:tblPr firstRow="1" firstCol="1" bandRow="1">
                <a:tableStyleId>{5C22544A-7EE6-4342-B048-85BDC9FD1C3A}</a:tableStyleId>
              </a:tblPr>
              <a:tblGrid>
                <a:gridCol w="1795759">
                  <a:extLst>
                    <a:ext uri="{9D8B030D-6E8A-4147-A177-3AD203B41FA5}">
                      <a16:colId xmlns:a16="http://schemas.microsoft.com/office/drawing/2014/main" val="4043971276"/>
                    </a:ext>
                  </a:extLst>
                </a:gridCol>
                <a:gridCol w="1779926">
                  <a:extLst>
                    <a:ext uri="{9D8B030D-6E8A-4147-A177-3AD203B41FA5}">
                      <a16:colId xmlns:a16="http://schemas.microsoft.com/office/drawing/2014/main" val="3509219572"/>
                    </a:ext>
                  </a:extLst>
                </a:gridCol>
              </a:tblGrid>
              <a:tr h="199390">
                <a:tc gridSpan="2">
                  <a:txBody>
                    <a:bodyPr/>
                    <a:lstStyle/>
                    <a:p>
                      <a:pPr algn="ctr">
                        <a:lnSpc>
                          <a:spcPct val="120000"/>
                        </a:lnSpc>
                        <a:spcAft>
                          <a:spcPts val="0"/>
                        </a:spcAft>
                      </a:pPr>
                      <a:r>
                        <a:rPr lang="fr-FR" sz="1200" dirty="0">
                          <a:effectLst/>
                        </a:rPr>
                        <a:t>Masse totale pour la couche interne [g]</a:t>
                      </a:r>
                      <a:endParaRPr lang="en-GB" sz="10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extLst>
                  <a:ext uri="{0D108BD9-81ED-4DB2-BD59-A6C34878D82A}">
                    <a16:rowId xmlns:a16="http://schemas.microsoft.com/office/drawing/2014/main" val="1952509227"/>
                  </a:ext>
                </a:extLst>
              </a:tr>
              <a:tr h="199390">
                <a:tc>
                  <a:txBody>
                    <a:bodyPr/>
                    <a:lstStyle/>
                    <a:p>
                      <a:pPr algn="ctr">
                        <a:lnSpc>
                          <a:spcPct val="120000"/>
                        </a:lnSpc>
                        <a:spcAft>
                          <a:spcPts val="0"/>
                        </a:spcAft>
                      </a:pPr>
                      <a:r>
                        <a:rPr lang="fr-FR" sz="1200">
                          <a:effectLst/>
                        </a:rPr>
                        <a:t>Produit A</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20000"/>
                        </a:lnSpc>
                        <a:spcAft>
                          <a:spcPts val="0"/>
                        </a:spcAft>
                      </a:pPr>
                      <a:r>
                        <a:rPr lang="fr-FR" sz="1200" dirty="0">
                          <a:effectLst/>
                        </a:rPr>
                        <a:t>139.5</a:t>
                      </a:r>
                      <a:endParaRPr lang="en-GB" sz="10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846439616"/>
                  </a:ext>
                </a:extLst>
              </a:tr>
              <a:tr h="408940">
                <a:tc>
                  <a:txBody>
                    <a:bodyPr/>
                    <a:lstStyle/>
                    <a:p>
                      <a:pPr algn="ctr">
                        <a:lnSpc>
                          <a:spcPct val="120000"/>
                        </a:lnSpc>
                        <a:spcAft>
                          <a:spcPts val="0"/>
                        </a:spcAft>
                      </a:pPr>
                      <a:r>
                        <a:rPr lang="fr-FR" sz="1200">
                          <a:effectLst/>
                        </a:rPr>
                        <a:t>Produit B + C</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20000"/>
                        </a:lnSpc>
                        <a:spcAft>
                          <a:spcPts val="0"/>
                        </a:spcAft>
                      </a:pPr>
                      <a:r>
                        <a:rPr lang="fr-FR" sz="1200" dirty="0">
                          <a:effectLst/>
                        </a:rPr>
                        <a:t>146.5 + 19.6 = 166.1</a:t>
                      </a:r>
                      <a:endParaRPr lang="en-GB" sz="10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011184131"/>
                  </a:ext>
                </a:extLst>
              </a:tr>
              <a:tr h="199390">
                <a:tc>
                  <a:txBody>
                    <a:bodyPr/>
                    <a:lstStyle/>
                    <a:p>
                      <a:pPr algn="ctr">
                        <a:lnSpc>
                          <a:spcPct val="120000"/>
                        </a:lnSpc>
                        <a:spcAft>
                          <a:spcPts val="0"/>
                        </a:spcAft>
                      </a:pPr>
                      <a:r>
                        <a:rPr lang="fr-FR" sz="1200">
                          <a:effectLst/>
                        </a:rPr>
                        <a:t>Total Couche Interne</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20000"/>
                        </a:lnSpc>
                        <a:spcAft>
                          <a:spcPts val="0"/>
                        </a:spcAft>
                      </a:pPr>
                      <a:r>
                        <a:rPr lang="fr-FR" sz="1200" dirty="0">
                          <a:effectLst/>
                        </a:rPr>
                        <a:t>305.5</a:t>
                      </a:r>
                      <a:endParaRPr lang="en-GB" sz="10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386823435"/>
                  </a:ext>
                </a:extLst>
              </a:tr>
            </a:tbl>
          </a:graphicData>
        </a:graphic>
      </p:graphicFrame>
      <p:graphicFrame>
        <p:nvGraphicFramePr>
          <p:cNvPr id="13" name="Table 12"/>
          <p:cNvGraphicFramePr>
            <a:graphicFrameLocks noGrp="1"/>
          </p:cNvGraphicFramePr>
          <p:nvPr>
            <p:extLst/>
          </p:nvPr>
        </p:nvGraphicFramePr>
        <p:xfrm>
          <a:off x="6219507" y="4026713"/>
          <a:ext cx="3575685" cy="1007110"/>
        </p:xfrm>
        <a:graphic>
          <a:graphicData uri="http://schemas.openxmlformats.org/drawingml/2006/table">
            <a:tbl>
              <a:tblPr firstRow="1" firstCol="1" bandRow="1">
                <a:tableStyleId>{5C22544A-7EE6-4342-B048-85BDC9FD1C3A}</a:tableStyleId>
              </a:tblPr>
              <a:tblGrid>
                <a:gridCol w="1795759">
                  <a:extLst>
                    <a:ext uri="{9D8B030D-6E8A-4147-A177-3AD203B41FA5}">
                      <a16:colId xmlns:a16="http://schemas.microsoft.com/office/drawing/2014/main" val="4043971276"/>
                    </a:ext>
                  </a:extLst>
                </a:gridCol>
                <a:gridCol w="1779926">
                  <a:extLst>
                    <a:ext uri="{9D8B030D-6E8A-4147-A177-3AD203B41FA5}">
                      <a16:colId xmlns:a16="http://schemas.microsoft.com/office/drawing/2014/main" val="3509219572"/>
                    </a:ext>
                  </a:extLst>
                </a:gridCol>
              </a:tblGrid>
              <a:tr h="199390">
                <a:tc gridSpan="2">
                  <a:txBody>
                    <a:bodyPr/>
                    <a:lstStyle/>
                    <a:p>
                      <a:pPr algn="ctr">
                        <a:lnSpc>
                          <a:spcPct val="120000"/>
                        </a:lnSpc>
                        <a:spcAft>
                          <a:spcPts val="0"/>
                        </a:spcAft>
                      </a:pPr>
                      <a:r>
                        <a:rPr lang="fr-FR" sz="1200" dirty="0">
                          <a:effectLst/>
                        </a:rPr>
                        <a:t>Masse totale pour la couche interne [g]</a:t>
                      </a:r>
                      <a:endParaRPr lang="en-GB" sz="10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GB"/>
                    </a:p>
                  </a:txBody>
                  <a:tcPr/>
                </a:tc>
                <a:extLst>
                  <a:ext uri="{0D108BD9-81ED-4DB2-BD59-A6C34878D82A}">
                    <a16:rowId xmlns:a16="http://schemas.microsoft.com/office/drawing/2014/main" val="1952509227"/>
                  </a:ext>
                </a:extLst>
              </a:tr>
              <a:tr h="199390">
                <a:tc>
                  <a:txBody>
                    <a:bodyPr/>
                    <a:lstStyle/>
                    <a:p>
                      <a:pPr algn="ctr">
                        <a:lnSpc>
                          <a:spcPct val="120000"/>
                        </a:lnSpc>
                        <a:spcAft>
                          <a:spcPts val="0"/>
                        </a:spcAft>
                      </a:pPr>
                      <a:r>
                        <a:rPr lang="fr-FR" sz="1200">
                          <a:effectLst/>
                        </a:rPr>
                        <a:t>Produit A</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20000"/>
                        </a:lnSpc>
                        <a:spcAft>
                          <a:spcPts val="0"/>
                        </a:spcAft>
                      </a:pPr>
                      <a:r>
                        <a:rPr lang="fr-FR" sz="1200" dirty="0">
                          <a:effectLst/>
                        </a:rPr>
                        <a:t>90.26</a:t>
                      </a:r>
                      <a:endParaRPr lang="en-GB" sz="10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846439616"/>
                  </a:ext>
                </a:extLst>
              </a:tr>
              <a:tr h="408940">
                <a:tc>
                  <a:txBody>
                    <a:bodyPr/>
                    <a:lstStyle/>
                    <a:p>
                      <a:pPr algn="ctr">
                        <a:lnSpc>
                          <a:spcPct val="120000"/>
                        </a:lnSpc>
                        <a:spcAft>
                          <a:spcPts val="0"/>
                        </a:spcAft>
                      </a:pPr>
                      <a:r>
                        <a:rPr lang="fr-FR" sz="1200">
                          <a:effectLst/>
                        </a:rPr>
                        <a:t>Produit B + C</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20000"/>
                        </a:lnSpc>
                        <a:spcAft>
                          <a:spcPts val="0"/>
                        </a:spcAft>
                      </a:pPr>
                      <a:r>
                        <a:rPr lang="fr-FR" sz="1200" dirty="0">
                          <a:effectLst/>
                        </a:rPr>
                        <a:t>94.79 + 12.68 = 107.5</a:t>
                      </a:r>
                      <a:endParaRPr lang="en-GB" sz="10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011184131"/>
                  </a:ext>
                </a:extLst>
              </a:tr>
              <a:tr h="199390">
                <a:tc>
                  <a:txBody>
                    <a:bodyPr/>
                    <a:lstStyle/>
                    <a:p>
                      <a:pPr algn="ctr">
                        <a:lnSpc>
                          <a:spcPct val="120000"/>
                        </a:lnSpc>
                        <a:spcAft>
                          <a:spcPts val="0"/>
                        </a:spcAft>
                      </a:pPr>
                      <a:r>
                        <a:rPr lang="fr-FR" sz="1200">
                          <a:effectLst/>
                        </a:rPr>
                        <a:t>Total Couche Interne</a:t>
                      </a:r>
                      <a:endParaRPr lang="en-GB" sz="10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20000"/>
                        </a:lnSpc>
                        <a:spcAft>
                          <a:spcPts val="0"/>
                        </a:spcAft>
                      </a:pPr>
                      <a:r>
                        <a:rPr lang="fr-FR" sz="1200" dirty="0">
                          <a:effectLst/>
                        </a:rPr>
                        <a:t>197.7</a:t>
                      </a:r>
                      <a:endParaRPr lang="en-GB" sz="10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386823435"/>
                  </a:ext>
                </a:extLst>
              </a:tr>
            </a:tbl>
          </a:graphicData>
        </a:graphic>
      </p:graphicFrame>
      <p:sp>
        <p:nvSpPr>
          <p:cNvPr id="14" name="Notched Right Arrow 13"/>
          <p:cNvSpPr/>
          <p:nvPr/>
        </p:nvSpPr>
        <p:spPr>
          <a:xfrm>
            <a:off x="4880696" y="4556557"/>
            <a:ext cx="1297601" cy="22860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73418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339811" y="239614"/>
            <a:ext cx="11376025" cy="720000"/>
          </a:xfrm>
        </p:spPr>
        <p:txBody>
          <a:bodyPr anchor="ctr"/>
          <a:lstStyle/>
          <a:p>
            <a:r>
              <a:rPr lang="en-GB" dirty="0"/>
              <a:t>11T applicable documentation</a:t>
            </a: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8"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305722" y="1159726"/>
            <a:ext cx="7790063" cy="4997233"/>
          </a:xfrm>
        </p:spPr>
        <p:txBody>
          <a:bodyPr/>
          <a:lstStyle/>
          <a:p>
            <a:pPr marL="0" lvl="1" indent="0">
              <a:spcBef>
                <a:spcPts val="0"/>
              </a:spcBef>
              <a:spcAft>
                <a:spcPts val="0"/>
              </a:spcAft>
              <a:buNone/>
            </a:pPr>
            <a:r>
              <a:rPr lang="en-US" sz="3200" dirty="0">
                <a:solidFill>
                  <a:schemeClr val="tx1"/>
                </a:solidFill>
              </a:rPr>
              <a:t>Procedures 11T</a:t>
            </a:r>
            <a:endParaRPr lang="en-US" sz="2300" dirty="0">
              <a:solidFill>
                <a:schemeClr val="tx1"/>
              </a:solidFill>
            </a:endParaRPr>
          </a:p>
          <a:p>
            <a:pPr lvl="2">
              <a:spcBef>
                <a:spcPts val="0"/>
              </a:spcBef>
              <a:buClr>
                <a:srgbClr val="FFC000"/>
              </a:buClr>
              <a:buSzPct val="100000"/>
              <a:buFont typeface="Wingdings" pitchFamily="2" charset="2"/>
              <a:buChar char="§"/>
            </a:pPr>
            <a:r>
              <a:rPr lang="fr-FR" sz="2000" dirty="0" err="1">
                <a:solidFill>
                  <a:schemeClr val="tx1"/>
                </a:solidFill>
              </a:rPr>
              <a:t>Manufacturing</a:t>
            </a:r>
            <a:r>
              <a:rPr lang="fr-FR" sz="2000" dirty="0">
                <a:solidFill>
                  <a:schemeClr val="tx1"/>
                </a:solidFill>
              </a:rPr>
              <a:t> </a:t>
            </a:r>
            <a:r>
              <a:rPr lang="en-US" sz="2000" dirty="0">
                <a:solidFill>
                  <a:schemeClr val="tx1"/>
                </a:solidFill>
              </a:rPr>
              <a:t>Procedure </a:t>
            </a:r>
            <a:r>
              <a:rPr lang="en-GB" sz="2000" dirty="0">
                <a:solidFill>
                  <a:schemeClr val="tx1"/>
                </a:solidFill>
                <a:hlinkClick r:id="rId2">
                  <a:extLst>
                    <a:ext uri="{A12FA001-AC4F-418D-AE19-62706E023703}">
                      <ahyp:hlinkClr xmlns:ahyp="http://schemas.microsoft.com/office/drawing/2018/hyperlinkcolor" val="tx"/>
                    </a:ext>
                  </a:extLst>
                </a:hlinkClick>
              </a:rPr>
              <a:t>LHC-MBH_C-FP-0003 rev 17.0</a:t>
            </a:r>
            <a:endParaRPr lang="en-US" sz="2000" dirty="0">
              <a:solidFill>
                <a:schemeClr val="tx1"/>
              </a:solidFill>
            </a:endParaRPr>
          </a:p>
          <a:p>
            <a:pPr lvl="2">
              <a:spcBef>
                <a:spcPts val="0"/>
              </a:spcBef>
              <a:buClr>
                <a:srgbClr val="FFC000"/>
              </a:buClr>
              <a:buSzPct val="100000"/>
              <a:buFont typeface="Wingdings" pitchFamily="2" charset="2"/>
              <a:buChar char="§"/>
            </a:pPr>
            <a:r>
              <a:rPr lang="fr-FR" sz="2000" dirty="0">
                <a:solidFill>
                  <a:schemeClr val="tx1"/>
                </a:solidFill>
              </a:rPr>
              <a:t>Control </a:t>
            </a:r>
            <a:r>
              <a:rPr lang="en-US" sz="2000" dirty="0">
                <a:solidFill>
                  <a:schemeClr val="tx1"/>
                </a:solidFill>
              </a:rPr>
              <a:t>Procedure </a:t>
            </a:r>
            <a:r>
              <a:rPr lang="en-US" sz="2000" dirty="0">
                <a:solidFill>
                  <a:schemeClr val="tx1"/>
                </a:solidFill>
                <a:hlinkClick r:id="rId3">
                  <a:extLst>
                    <a:ext uri="{A12FA001-AC4F-418D-AE19-62706E023703}">
                      <ahyp:hlinkClr xmlns:ahyp="http://schemas.microsoft.com/office/drawing/2018/hyperlinkcolor" val="tx"/>
                    </a:ext>
                  </a:extLst>
                </a:hlinkClick>
              </a:rPr>
              <a:t>LHC-MBH_C-FP-0070 rev 5.0</a:t>
            </a:r>
            <a:endParaRPr lang="en-US" sz="2000" dirty="0">
              <a:solidFill>
                <a:schemeClr val="tx1"/>
              </a:solidFill>
            </a:endParaRPr>
          </a:p>
          <a:p>
            <a:pPr marL="0" lvl="1" indent="0">
              <a:spcBef>
                <a:spcPts val="0"/>
              </a:spcBef>
              <a:spcAft>
                <a:spcPts val="0"/>
              </a:spcAft>
              <a:buNone/>
            </a:pPr>
            <a:r>
              <a:rPr lang="en-US" sz="2800" dirty="0">
                <a:solidFill>
                  <a:schemeClr val="tx1"/>
                </a:solidFill>
              </a:rPr>
              <a:t>Modifications due to</a:t>
            </a:r>
          </a:p>
          <a:p>
            <a:pPr lvl="2">
              <a:spcBef>
                <a:spcPts val="0"/>
              </a:spcBef>
              <a:buClr>
                <a:srgbClr val="FFC000"/>
              </a:buClr>
              <a:buSzPct val="100000"/>
              <a:buFont typeface="Wingdings" pitchFamily="2" charset="2"/>
              <a:buChar char="§"/>
            </a:pPr>
            <a:r>
              <a:rPr lang="en-US" sz="2000" dirty="0">
                <a:solidFill>
                  <a:schemeClr val="tx1"/>
                </a:solidFill>
              </a:rPr>
              <a:t>Review of the applicable doc. with GE before starting production,</a:t>
            </a:r>
          </a:p>
          <a:p>
            <a:pPr lvl="2">
              <a:spcBef>
                <a:spcPts val="0"/>
              </a:spcBef>
              <a:buClr>
                <a:srgbClr val="FFC000"/>
              </a:buClr>
              <a:buSzPct val="100000"/>
              <a:buFont typeface="Wingdings" pitchFamily="2" charset="2"/>
              <a:buChar char="§"/>
            </a:pPr>
            <a:r>
              <a:rPr lang="en-US" sz="2000" dirty="0">
                <a:solidFill>
                  <a:schemeClr val="tx1"/>
                </a:solidFill>
              </a:rPr>
              <a:t>Comments from operators,</a:t>
            </a:r>
          </a:p>
          <a:p>
            <a:pPr lvl="2">
              <a:spcBef>
                <a:spcPts val="0"/>
              </a:spcBef>
              <a:buClr>
                <a:srgbClr val="FFC000"/>
              </a:buClr>
              <a:buSzPct val="100000"/>
              <a:buFont typeface="Wingdings" pitchFamily="2" charset="2"/>
              <a:buChar char="§"/>
            </a:pPr>
            <a:r>
              <a:rPr lang="en-US" sz="2000" dirty="0">
                <a:solidFill>
                  <a:schemeClr val="tx1"/>
                </a:solidFill>
              </a:rPr>
              <a:t>Minor NCRs (degradation of the fiberglass: 1962584, 1974718, 1974457, 2004465, 2004468, 2021764, 2038193, 2151378),</a:t>
            </a:r>
          </a:p>
          <a:p>
            <a:pPr lvl="2">
              <a:spcBef>
                <a:spcPts val="0"/>
              </a:spcBef>
              <a:buClr>
                <a:srgbClr val="FFC000"/>
              </a:buClr>
              <a:buSzPct val="100000"/>
              <a:buFont typeface="Wingdings" pitchFamily="2" charset="2"/>
              <a:buChar char="§"/>
            </a:pPr>
            <a:r>
              <a:rPr lang="en-US" sz="2000" dirty="0">
                <a:solidFill>
                  <a:schemeClr val="tx1"/>
                </a:solidFill>
              </a:rPr>
              <a:t>Knowledge transfer with MQXFB project.</a:t>
            </a:r>
          </a:p>
          <a:p>
            <a:pPr lvl="2">
              <a:spcBef>
                <a:spcPts val="0"/>
              </a:spcBef>
              <a:buClr>
                <a:srgbClr val="FFC000"/>
              </a:buClr>
              <a:buSzPct val="100000"/>
              <a:buFont typeface="Wingdings" pitchFamily="2" charset="2"/>
              <a:buChar char="§"/>
            </a:pPr>
            <a:r>
              <a:rPr lang="en-US" sz="2000" dirty="0">
                <a:solidFill>
                  <a:schemeClr val="tx1"/>
                </a:solidFill>
              </a:rPr>
              <a:t>2 Critical NCRs :</a:t>
            </a:r>
          </a:p>
          <a:p>
            <a:pPr marL="1105200" lvl="3" indent="-457200">
              <a:spcBef>
                <a:spcPts val="0"/>
              </a:spcBef>
              <a:buClr>
                <a:srgbClr val="FFC000"/>
              </a:buClr>
              <a:buSzPct val="100000"/>
              <a:buFont typeface="+mj-lt"/>
              <a:buAutoNum type="arabicPeriod"/>
            </a:pPr>
            <a:r>
              <a:rPr lang="en-US" dirty="0">
                <a:solidFill>
                  <a:schemeClr val="tx1"/>
                </a:solidFill>
              </a:rPr>
              <a:t>1995788 : Coil’s deformation during curing due to a forgotten pin (GE04 scrapped),</a:t>
            </a:r>
            <a:endParaRPr lang="en-US" sz="1800" dirty="0">
              <a:solidFill>
                <a:schemeClr val="tx1"/>
              </a:solidFill>
            </a:endParaRPr>
          </a:p>
          <a:p>
            <a:pPr marL="1105200" lvl="3" indent="-457200">
              <a:spcBef>
                <a:spcPts val="0"/>
              </a:spcBef>
              <a:buClr>
                <a:srgbClr val="FFC000"/>
              </a:buClr>
              <a:buSzPct val="100000"/>
              <a:buFont typeface="+mj-lt"/>
              <a:buAutoNum type="arabicPeriod"/>
            </a:pPr>
            <a:r>
              <a:rPr lang="en-US" dirty="0">
                <a:solidFill>
                  <a:schemeClr val="tx1"/>
                </a:solidFill>
              </a:rPr>
              <a:t>2346532 : Coil’s deformation due to pushers’ wrong positioning (GE27 scrapped).</a:t>
            </a:r>
            <a:endParaRPr lang="en-US" sz="1800" dirty="0">
              <a:solidFill>
                <a:schemeClr val="tx1"/>
              </a:solidFill>
            </a:endParaRPr>
          </a:p>
        </p:txBody>
      </p:sp>
      <p:pic>
        <p:nvPicPr>
          <p:cNvPr id="4" name="Picture 3"/>
          <p:cNvPicPr>
            <a:picLocks noChangeAspect="1"/>
          </p:cNvPicPr>
          <p:nvPr/>
        </p:nvPicPr>
        <p:blipFill>
          <a:blip r:embed="rId4"/>
          <a:stretch>
            <a:fillRect/>
          </a:stretch>
        </p:blipFill>
        <p:spPr>
          <a:xfrm>
            <a:off x="8217408" y="871671"/>
            <a:ext cx="3498428" cy="2443382"/>
          </a:xfrm>
          <a:prstGeom prst="rect">
            <a:avLst/>
          </a:prstGeom>
          <a:ln>
            <a:noFill/>
          </a:ln>
          <a:effectLst>
            <a:outerShdw blurRad="292100" dist="139700" dir="2700000" algn="tl" rotWithShape="0">
              <a:srgbClr val="333333">
                <a:alpha val="65000"/>
              </a:srgbClr>
            </a:outerShdw>
          </a:effectLst>
        </p:spPr>
      </p:pic>
      <p:pic>
        <p:nvPicPr>
          <p:cNvPr id="3" name="Picture 2"/>
          <p:cNvPicPr>
            <a:picLocks noChangeAspect="1"/>
          </p:cNvPicPr>
          <p:nvPr/>
        </p:nvPicPr>
        <p:blipFill>
          <a:blip r:embed="rId5"/>
          <a:stretch>
            <a:fillRect/>
          </a:stretch>
        </p:blipFill>
        <p:spPr>
          <a:xfrm>
            <a:off x="8217408" y="3484748"/>
            <a:ext cx="3571392" cy="249104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1103689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a:extLst>
              <a:ext uri="{FF2B5EF4-FFF2-40B4-BE49-F238E27FC236}">
                <a16:creationId xmlns:a16="http://schemas.microsoft.com/office/drawing/2014/main" id="{2023C5D0-AA34-7543-B461-829BC2AB467D}"/>
              </a:ext>
            </a:extLst>
          </p:cNvPr>
          <p:cNvSpPr>
            <a:spLocks noGrp="1"/>
          </p:cNvSpPr>
          <p:nvPr>
            <p:ph idx="1"/>
          </p:nvPr>
        </p:nvSpPr>
        <p:spPr>
          <a:xfrm>
            <a:off x="406800" y="628818"/>
            <a:ext cx="11376000" cy="5617257"/>
          </a:xfrm>
        </p:spPr>
        <p:txBody>
          <a:bodyPr/>
          <a:lstStyle/>
          <a:p>
            <a:pPr marL="0" lvl="1" indent="0">
              <a:spcBef>
                <a:spcPts val="0"/>
              </a:spcBef>
              <a:spcAft>
                <a:spcPts val="0"/>
              </a:spcAft>
              <a:buNone/>
            </a:pPr>
            <a:r>
              <a:rPr lang="en-US" sz="2400" dirty="0">
                <a:solidFill>
                  <a:schemeClr val="tx1"/>
                </a:solidFill>
              </a:rPr>
              <a:t>10 non critical NC </a:t>
            </a:r>
          </a:p>
          <a:p>
            <a:pPr lvl="1">
              <a:spcBef>
                <a:spcPts val="0"/>
              </a:spcBef>
              <a:spcAft>
                <a:spcPts val="0"/>
              </a:spcAft>
              <a:buFont typeface="Arial" panose="020B0604020202020204" pitchFamily="34" charset="0"/>
              <a:buChar char="•"/>
            </a:pPr>
            <a:r>
              <a:rPr lang="en-US" sz="2000" dirty="0">
                <a:solidFill>
                  <a:schemeClr val="tx1"/>
                </a:solidFill>
              </a:rPr>
              <a:t>Ceramic binder (1 NC):</a:t>
            </a:r>
          </a:p>
          <a:p>
            <a:pPr lvl="2">
              <a:spcBef>
                <a:spcPts val="0"/>
              </a:spcBef>
              <a:spcAft>
                <a:spcPts val="0"/>
              </a:spcAft>
              <a:buFont typeface="Wingdings" panose="05000000000000000000" pitchFamily="2" charset="2"/>
              <a:buChar char="Ø"/>
            </a:pPr>
            <a:r>
              <a:rPr lang="en-US" sz="2000" dirty="0">
                <a:solidFill>
                  <a:schemeClr val="tx1"/>
                </a:solidFill>
              </a:rPr>
              <a:t>NCR 2274486 (CR110, CR111, CR112, CR113, CR003): </a:t>
            </a:r>
            <a:r>
              <a:rPr lang="en-GB" sz="2000" dirty="0">
                <a:solidFill>
                  <a:schemeClr val="tx1"/>
                </a:solidFill>
              </a:rPr>
              <a:t>Use of expired ceramic binder for interlayer manufacturing and inner/outer layer curing.</a:t>
            </a:r>
          </a:p>
          <a:p>
            <a:pPr lvl="1">
              <a:spcBef>
                <a:spcPts val="0"/>
              </a:spcBef>
              <a:spcAft>
                <a:spcPts val="0"/>
              </a:spcAft>
            </a:pPr>
            <a:endParaRPr lang="en-US" sz="2000" dirty="0">
              <a:solidFill>
                <a:schemeClr val="tx1"/>
              </a:solidFill>
            </a:endParaRPr>
          </a:p>
          <a:p>
            <a:pPr lvl="1">
              <a:spcBef>
                <a:spcPts val="0"/>
              </a:spcBef>
              <a:spcAft>
                <a:spcPts val="0"/>
              </a:spcAft>
            </a:pPr>
            <a:r>
              <a:rPr lang="en-US" sz="2000" dirty="0">
                <a:solidFill>
                  <a:schemeClr val="tx1"/>
                </a:solidFill>
              </a:rPr>
              <a:t>Machine + Tooling (5 NC): </a:t>
            </a:r>
          </a:p>
          <a:p>
            <a:pPr lvl="2">
              <a:spcBef>
                <a:spcPts val="0"/>
              </a:spcBef>
              <a:spcAft>
                <a:spcPts val="0"/>
              </a:spcAft>
              <a:buFont typeface="Wingdings" panose="05000000000000000000" pitchFamily="2" charset="2"/>
              <a:buChar char="Ø"/>
            </a:pPr>
            <a:r>
              <a:rPr lang="en-US" sz="2000" dirty="0">
                <a:solidFill>
                  <a:schemeClr val="tx1"/>
                </a:solidFill>
              </a:rPr>
              <a:t>NCR 2326848 (CR112): </a:t>
            </a:r>
            <a:r>
              <a:rPr lang="en-GB" sz="2000" dirty="0">
                <a:solidFill>
                  <a:schemeClr val="tx1"/>
                </a:solidFill>
              </a:rPr>
              <a:t>Impregnation data not registered in Timber.</a:t>
            </a:r>
          </a:p>
          <a:p>
            <a:pPr lvl="2">
              <a:spcBef>
                <a:spcPts val="0"/>
              </a:spcBef>
              <a:spcAft>
                <a:spcPts val="0"/>
              </a:spcAft>
              <a:buFont typeface="Wingdings" panose="05000000000000000000" pitchFamily="2" charset="2"/>
              <a:buChar char="Ø"/>
            </a:pPr>
            <a:r>
              <a:rPr lang="en-US" sz="2000" dirty="0">
                <a:solidFill>
                  <a:schemeClr val="tx1"/>
                </a:solidFill>
              </a:rPr>
              <a:t>NCR 2344270 (CR116): </a:t>
            </a:r>
            <a:r>
              <a:rPr lang="en-GB" sz="2000" dirty="0">
                <a:solidFill>
                  <a:schemeClr val="tx1"/>
                </a:solidFill>
              </a:rPr>
              <a:t>Failure in heating cabinet during IL curing cycle.</a:t>
            </a:r>
          </a:p>
          <a:p>
            <a:pPr lvl="2">
              <a:spcBef>
                <a:spcPts val="0"/>
              </a:spcBef>
              <a:spcAft>
                <a:spcPts val="0"/>
              </a:spcAft>
              <a:buFont typeface="Wingdings" panose="05000000000000000000" pitchFamily="2" charset="2"/>
              <a:buChar char="Ø"/>
            </a:pPr>
            <a:r>
              <a:rPr lang="en-US" sz="2000" dirty="0">
                <a:solidFill>
                  <a:schemeClr val="tx1"/>
                </a:solidFill>
              </a:rPr>
              <a:t>NCR 2381672 (CR117): </a:t>
            </a:r>
            <a:r>
              <a:rPr lang="en-GB" sz="2000" dirty="0">
                <a:solidFill>
                  <a:schemeClr val="tx1"/>
                </a:solidFill>
              </a:rPr>
              <a:t>Regulation cycle not registered during inner layer curing.</a:t>
            </a:r>
          </a:p>
          <a:p>
            <a:pPr lvl="2">
              <a:spcBef>
                <a:spcPts val="0"/>
              </a:spcBef>
              <a:spcAft>
                <a:spcPts val="0"/>
              </a:spcAft>
              <a:buFont typeface="Wingdings" panose="05000000000000000000" pitchFamily="2" charset="2"/>
              <a:buChar char="Ø"/>
            </a:pPr>
            <a:r>
              <a:rPr lang="en-US" sz="2000" dirty="0">
                <a:solidFill>
                  <a:schemeClr val="tx1"/>
                </a:solidFill>
              </a:rPr>
              <a:t>NCR 2397489 (CR118): </a:t>
            </a:r>
            <a:r>
              <a:rPr lang="en-GB" sz="2000" dirty="0">
                <a:solidFill>
                  <a:schemeClr val="tx1"/>
                </a:solidFill>
              </a:rPr>
              <a:t>Regulation cycle not fully registered during outer layer curing.</a:t>
            </a:r>
          </a:p>
          <a:p>
            <a:pPr lvl="2">
              <a:spcBef>
                <a:spcPts val="0"/>
              </a:spcBef>
              <a:spcAft>
                <a:spcPts val="0"/>
              </a:spcAft>
              <a:buFont typeface="Wingdings" panose="05000000000000000000" pitchFamily="2" charset="2"/>
              <a:buChar char="Ø"/>
            </a:pPr>
            <a:r>
              <a:rPr lang="en-US" sz="2000" dirty="0">
                <a:solidFill>
                  <a:schemeClr val="tx1"/>
                </a:solidFill>
              </a:rPr>
              <a:t>NCR 2385008 (CR117): </a:t>
            </a:r>
            <a:r>
              <a:rPr lang="en-US" sz="2000" dirty="0" err="1">
                <a:solidFill>
                  <a:schemeClr val="tx1"/>
                </a:solidFill>
              </a:rPr>
              <a:t>Mould</a:t>
            </a:r>
            <a:r>
              <a:rPr lang="en-US" sz="2000" dirty="0">
                <a:solidFill>
                  <a:schemeClr val="tx1"/>
                </a:solidFill>
              </a:rPr>
              <a:t> closing issue.</a:t>
            </a:r>
          </a:p>
          <a:p>
            <a:pPr marL="324000" lvl="2" indent="0">
              <a:spcBef>
                <a:spcPts val="0"/>
              </a:spcBef>
              <a:spcAft>
                <a:spcPts val="0"/>
              </a:spcAft>
              <a:buNone/>
            </a:pPr>
            <a:endParaRPr lang="en-US" sz="2000" dirty="0">
              <a:solidFill>
                <a:schemeClr val="tx1"/>
              </a:solidFill>
            </a:endParaRPr>
          </a:p>
          <a:p>
            <a:pPr lvl="1">
              <a:spcBef>
                <a:spcPts val="0"/>
              </a:spcBef>
              <a:spcAft>
                <a:spcPts val="0"/>
              </a:spcAft>
            </a:pPr>
            <a:r>
              <a:rPr lang="en-US" sz="2000" dirty="0">
                <a:solidFill>
                  <a:schemeClr val="tx1"/>
                </a:solidFill>
              </a:rPr>
              <a:t>Manpower (3 NC):</a:t>
            </a:r>
          </a:p>
          <a:p>
            <a:pPr lvl="2">
              <a:spcBef>
                <a:spcPts val="0"/>
              </a:spcBef>
              <a:spcAft>
                <a:spcPts val="0"/>
              </a:spcAft>
              <a:buFont typeface="Wingdings" panose="05000000000000000000" pitchFamily="2" charset="2"/>
              <a:buChar char="Ø"/>
            </a:pPr>
            <a:r>
              <a:rPr lang="en-US" sz="2000" dirty="0">
                <a:solidFill>
                  <a:schemeClr val="tx1"/>
                </a:solidFill>
              </a:rPr>
              <a:t>NCR 2384251 (CR117) and NCR 2397499 (CR118): mandrel temperature out of range.</a:t>
            </a:r>
          </a:p>
          <a:p>
            <a:pPr lvl="2">
              <a:spcBef>
                <a:spcPts val="0"/>
              </a:spcBef>
              <a:spcAft>
                <a:spcPts val="0"/>
              </a:spcAft>
              <a:buFont typeface="Wingdings" panose="05000000000000000000" pitchFamily="2" charset="2"/>
              <a:buChar char="Ø"/>
            </a:pPr>
            <a:r>
              <a:rPr lang="en-US" sz="2000" dirty="0">
                <a:solidFill>
                  <a:schemeClr val="tx1"/>
                </a:solidFill>
              </a:rPr>
              <a:t>NCR 2466935 (CR124): </a:t>
            </a:r>
            <a:r>
              <a:rPr lang="en-GB" sz="2000" dirty="0">
                <a:solidFill>
                  <a:schemeClr val="tx1"/>
                </a:solidFill>
              </a:rPr>
              <a:t>Cable insulation damaged after IL curing.</a:t>
            </a:r>
          </a:p>
          <a:p>
            <a:pPr lvl="2">
              <a:spcBef>
                <a:spcPts val="0"/>
              </a:spcBef>
              <a:spcAft>
                <a:spcPts val="0"/>
              </a:spcAft>
              <a:buFont typeface="Wingdings" panose="05000000000000000000" pitchFamily="2" charset="2"/>
              <a:buChar char="Ø"/>
            </a:pPr>
            <a:endParaRPr lang="en-GB" sz="2000" dirty="0">
              <a:solidFill>
                <a:schemeClr val="tx1"/>
              </a:solidFill>
            </a:endParaRPr>
          </a:p>
          <a:p>
            <a:pPr lvl="1">
              <a:spcBef>
                <a:spcPts val="0"/>
              </a:spcBef>
              <a:spcAft>
                <a:spcPts val="0"/>
              </a:spcAft>
            </a:pPr>
            <a:r>
              <a:rPr lang="en-US" sz="2000" dirty="0">
                <a:solidFill>
                  <a:schemeClr val="tx1"/>
                </a:solidFill>
              </a:rPr>
              <a:t>Component (1 NC):</a:t>
            </a:r>
          </a:p>
          <a:p>
            <a:pPr lvl="2">
              <a:spcBef>
                <a:spcPts val="0"/>
              </a:spcBef>
              <a:spcAft>
                <a:spcPts val="0"/>
              </a:spcAft>
              <a:buFont typeface="Wingdings" panose="05000000000000000000" pitchFamily="2" charset="2"/>
              <a:buChar char="Ø"/>
            </a:pPr>
            <a:r>
              <a:rPr lang="en-US" sz="2000" dirty="0">
                <a:solidFill>
                  <a:schemeClr val="tx1"/>
                </a:solidFill>
              </a:rPr>
              <a:t>NCR 2381667 (CR116): </a:t>
            </a:r>
            <a:r>
              <a:rPr lang="en-GB" sz="2000" dirty="0">
                <a:solidFill>
                  <a:schemeClr val="tx1"/>
                </a:solidFill>
              </a:rPr>
              <a:t>Coating of 2 spacers chipped after outer layer curing.</a:t>
            </a:r>
            <a:endParaRPr lang="en-US" sz="2000" dirty="0">
              <a:solidFill>
                <a:schemeClr val="tx1"/>
              </a:solidFill>
            </a:endParaRPr>
          </a:p>
        </p:txBody>
      </p:sp>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407988" y="13593"/>
            <a:ext cx="11376025" cy="720000"/>
          </a:xfrm>
        </p:spPr>
        <p:txBody>
          <a:bodyPr anchor="ctr"/>
          <a:lstStyle/>
          <a:p>
            <a:r>
              <a:rPr lang="en-GB" dirty="0"/>
              <a:t>NCR related to the curing production step – QXFB</a:t>
            </a:r>
            <a:endParaRPr lang="en-US" dirty="0"/>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2021.05.12</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60</a:t>
            </a:fld>
            <a:endParaRPr lang="en-US" dirty="0"/>
          </a:p>
        </p:txBody>
      </p:sp>
    </p:spTree>
    <p:extLst>
      <p:ext uri="{BB962C8B-B14F-4D97-AF65-F5344CB8AC3E}">
        <p14:creationId xmlns:p14="http://schemas.microsoft.com/office/powerpoint/2010/main" val="27826362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403201" y="0"/>
            <a:ext cx="11380812" cy="720000"/>
          </a:xfrm>
        </p:spPr>
        <p:txBody>
          <a:bodyPr anchor="ctr"/>
          <a:lstStyle/>
          <a:p>
            <a:r>
              <a:rPr lang="en-GB" dirty="0"/>
              <a:t>Adopted mitigations on QXFB following NCR</a:t>
            </a:r>
            <a:endParaRPr lang="en-US" dirty="0"/>
          </a:p>
        </p:txBody>
      </p:sp>
      <p:sp>
        <p:nvSpPr>
          <p:cNvPr id="9" name="Content Placeholder 8"/>
          <p:cNvSpPr>
            <a:spLocks noGrp="1"/>
          </p:cNvSpPr>
          <p:nvPr>
            <p:ph sz="half" idx="2"/>
          </p:nvPr>
        </p:nvSpPr>
        <p:spPr>
          <a:xfrm>
            <a:off x="301788" y="869547"/>
            <a:ext cx="8805636" cy="5397903"/>
          </a:xfrm>
        </p:spPr>
        <p:txBody>
          <a:bodyPr/>
          <a:lstStyle/>
          <a:p>
            <a:pPr marL="514350" lvl="1" indent="-514350">
              <a:spcBef>
                <a:spcPts val="800"/>
              </a:spcBef>
              <a:spcAft>
                <a:spcPts val="400"/>
              </a:spcAft>
              <a:buClr>
                <a:srgbClr val="FFC000"/>
              </a:buClr>
              <a:buFont typeface="+mj-lt"/>
              <a:buAutoNum type="arabicPeriod"/>
            </a:pPr>
            <a:r>
              <a:rPr lang="fr-CH" dirty="0">
                <a:solidFill>
                  <a:schemeClr val="tx2"/>
                </a:solidFill>
              </a:rPr>
              <a:t>Machine: Corrective actions following </a:t>
            </a:r>
            <a:r>
              <a:rPr lang="en-US" dirty="0">
                <a:solidFill>
                  <a:schemeClr val="tx2"/>
                </a:solidFill>
              </a:rPr>
              <a:t>NCR 2326848, 2344270, 2381672, 2397489: </a:t>
            </a:r>
          </a:p>
          <a:p>
            <a:pPr marL="1486500" lvl="3" indent="-514350">
              <a:buClr>
                <a:srgbClr val="FFC000"/>
              </a:buClr>
              <a:buFont typeface="Wingdings" pitchFamily="2" charset="2"/>
              <a:buChar char="§"/>
            </a:pPr>
            <a:r>
              <a:rPr lang="fr-CH" sz="1800" dirty="0">
                <a:solidFill>
                  <a:srgbClr val="0070C0"/>
                </a:solidFill>
              </a:rPr>
              <a:t>Machine upgrade (</a:t>
            </a:r>
            <a:r>
              <a:rPr lang="fr-CH" sz="1800" dirty="0" err="1">
                <a:solidFill>
                  <a:srgbClr val="0070C0"/>
                </a:solidFill>
              </a:rPr>
              <a:t>heating</a:t>
            </a:r>
            <a:r>
              <a:rPr lang="fr-CH" sz="1800" dirty="0">
                <a:solidFill>
                  <a:srgbClr val="0070C0"/>
                </a:solidFill>
              </a:rPr>
              <a:t> cabinet, </a:t>
            </a:r>
            <a:r>
              <a:rPr lang="fr-CH" sz="1800" dirty="0" err="1">
                <a:solidFill>
                  <a:srgbClr val="0070C0"/>
                </a:solidFill>
              </a:rPr>
              <a:t>press</a:t>
            </a:r>
            <a:r>
              <a:rPr lang="fr-CH" sz="1800" dirty="0">
                <a:solidFill>
                  <a:srgbClr val="0070C0"/>
                </a:solidFill>
              </a:rPr>
              <a:t> software, data acquisition)</a:t>
            </a:r>
          </a:p>
          <a:p>
            <a:pPr marL="1486500" lvl="3" indent="-514350">
              <a:buClr>
                <a:srgbClr val="FFC000"/>
              </a:buClr>
              <a:buFont typeface="Wingdings" pitchFamily="2" charset="2"/>
              <a:buChar char="§"/>
            </a:pPr>
            <a:r>
              <a:rPr lang="fr-CH" sz="1800" dirty="0">
                <a:solidFill>
                  <a:srgbClr val="0070C0"/>
                </a:solidFill>
              </a:rPr>
              <a:t>Data </a:t>
            </a:r>
            <a:r>
              <a:rPr lang="fr-CH" sz="1800" dirty="0" err="1">
                <a:solidFill>
                  <a:srgbClr val="0070C0"/>
                </a:solidFill>
              </a:rPr>
              <a:t>storage</a:t>
            </a:r>
            <a:r>
              <a:rPr lang="fr-CH" sz="1800" dirty="0">
                <a:solidFill>
                  <a:srgbClr val="0070C0"/>
                </a:solidFill>
              </a:rPr>
              <a:t> in </a:t>
            </a:r>
            <a:r>
              <a:rPr lang="fr-CH" sz="1800" dirty="0" err="1">
                <a:solidFill>
                  <a:srgbClr val="0070C0"/>
                </a:solidFill>
              </a:rPr>
              <a:t>Timber</a:t>
            </a:r>
            <a:r>
              <a:rPr lang="fr-CH" sz="1800" dirty="0">
                <a:solidFill>
                  <a:srgbClr val="0070C0"/>
                </a:solidFill>
              </a:rPr>
              <a:t> </a:t>
            </a:r>
            <a:r>
              <a:rPr lang="fr-CH" sz="1800" dirty="0" err="1">
                <a:solidFill>
                  <a:srgbClr val="0070C0"/>
                </a:solidFill>
              </a:rPr>
              <a:t>database</a:t>
            </a:r>
            <a:r>
              <a:rPr lang="fr-CH" sz="1800" dirty="0">
                <a:solidFill>
                  <a:srgbClr val="0070C0"/>
                </a:solidFill>
              </a:rPr>
              <a:t>.</a:t>
            </a:r>
            <a:endParaRPr lang="fr-CH" dirty="0">
              <a:solidFill>
                <a:srgbClr val="0070C0"/>
              </a:solidFill>
            </a:endParaRPr>
          </a:p>
          <a:p>
            <a:pPr marL="514350" lvl="1" indent="-514350">
              <a:spcBef>
                <a:spcPts val="800"/>
              </a:spcBef>
              <a:spcAft>
                <a:spcPts val="400"/>
              </a:spcAft>
              <a:buClr>
                <a:srgbClr val="FFC000"/>
              </a:buClr>
              <a:buFont typeface="+mj-lt"/>
              <a:buAutoNum type="arabicPeriod"/>
            </a:pPr>
            <a:r>
              <a:rPr lang="fr-CH" dirty="0" err="1">
                <a:solidFill>
                  <a:schemeClr val="tx2"/>
                </a:solidFill>
              </a:rPr>
              <a:t>Curing</a:t>
            </a:r>
            <a:r>
              <a:rPr lang="fr-CH" dirty="0">
                <a:solidFill>
                  <a:schemeClr val="tx2"/>
                </a:solidFill>
              </a:rPr>
              <a:t> </a:t>
            </a:r>
            <a:r>
              <a:rPr lang="fr-CH" dirty="0" err="1">
                <a:solidFill>
                  <a:schemeClr val="tx2"/>
                </a:solidFill>
              </a:rPr>
              <a:t>tooling</a:t>
            </a:r>
            <a:r>
              <a:rPr lang="fr-CH" dirty="0">
                <a:solidFill>
                  <a:schemeClr val="tx2"/>
                </a:solidFill>
              </a:rPr>
              <a:t>: Corrective actions following </a:t>
            </a:r>
            <a:r>
              <a:rPr lang="en-US" dirty="0">
                <a:solidFill>
                  <a:schemeClr val="tx2"/>
                </a:solidFill>
              </a:rPr>
              <a:t>NCR 2385008:</a:t>
            </a:r>
          </a:p>
          <a:p>
            <a:pPr marL="1486500" lvl="3" indent="-514350">
              <a:buClr>
                <a:srgbClr val="FFC000"/>
              </a:buClr>
              <a:buFont typeface="Wingdings" pitchFamily="2" charset="2"/>
              <a:buChar char="§"/>
            </a:pPr>
            <a:r>
              <a:rPr lang="en-US" sz="1800" dirty="0">
                <a:solidFill>
                  <a:srgbClr val="0070C0"/>
                </a:solidFill>
              </a:rPr>
              <a:t>Missing chamfrain machined</a:t>
            </a:r>
          </a:p>
          <a:p>
            <a:pPr marL="1486500" lvl="3" indent="-514350">
              <a:buClr>
                <a:srgbClr val="FFC000"/>
              </a:buClr>
              <a:buFont typeface="Wingdings" pitchFamily="2" charset="2"/>
              <a:buChar char="§"/>
            </a:pPr>
            <a:r>
              <a:rPr lang="en-US" sz="1800" dirty="0">
                <a:solidFill>
                  <a:srgbClr val="0070C0"/>
                </a:solidFill>
              </a:rPr>
              <a:t>Update of drawing.</a:t>
            </a:r>
            <a:endParaRPr lang="fr-CH" dirty="0">
              <a:solidFill>
                <a:srgbClr val="0070C0"/>
              </a:solidFill>
            </a:endParaRPr>
          </a:p>
          <a:p>
            <a:pPr marL="514350" lvl="1" indent="-514350">
              <a:spcBef>
                <a:spcPts val="800"/>
              </a:spcBef>
              <a:spcAft>
                <a:spcPts val="400"/>
              </a:spcAft>
              <a:buClr>
                <a:srgbClr val="FFC000"/>
              </a:buClr>
              <a:buFont typeface="+mj-lt"/>
              <a:buAutoNum type="arabicPeriod"/>
            </a:pPr>
            <a:r>
              <a:rPr lang="en-US" dirty="0">
                <a:solidFill>
                  <a:schemeClr val="tx2"/>
                </a:solidFill>
              </a:rPr>
              <a:t>Spacer coating chipped after outer layer curing</a:t>
            </a:r>
            <a:r>
              <a:rPr lang="fr-FR" dirty="0">
                <a:solidFill>
                  <a:schemeClr val="tx2"/>
                </a:solidFill>
              </a:rPr>
              <a:t>: </a:t>
            </a:r>
            <a:r>
              <a:rPr lang="fr-CH" dirty="0">
                <a:solidFill>
                  <a:schemeClr val="tx2"/>
                </a:solidFill>
              </a:rPr>
              <a:t>Corrective actions following </a:t>
            </a:r>
            <a:r>
              <a:rPr lang="en-US" dirty="0">
                <a:solidFill>
                  <a:schemeClr val="tx2"/>
                </a:solidFill>
              </a:rPr>
              <a:t>NCR 2381667 (coil CR116) and similar defects observed on coils CR121 and CR125: spacer coating chipped after outer layer curing</a:t>
            </a:r>
            <a:r>
              <a:rPr lang="fr-FR" dirty="0">
                <a:solidFill>
                  <a:schemeClr val="tx2"/>
                </a:solidFill>
              </a:rPr>
              <a:t>:</a:t>
            </a:r>
          </a:p>
          <a:p>
            <a:pPr marL="1486500" lvl="3" indent="-514350">
              <a:buClr>
                <a:srgbClr val="FFC000"/>
              </a:buClr>
              <a:buFont typeface="Wingdings" pitchFamily="2" charset="2"/>
              <a:buChar char="§"/>
            </a:pPr>
            <a:r>
              <a:rPr lang="en-US" sz="1800" dirty="0">
                <a:solidFill>
                  <a:srgbClr val="0070C0"/>
                </a:solidFill>
              </a:rPr>
              <a:t>QA inspection of the internal cavity of the coil after outer layer curing during the transfer to the reaction baseplate added to the control procedure (reaction).</a:t>
            </a:r>
          </a:p>
          <a:p>
            <a:pPr marL="1486500" lvl="3" indent="-514350">
              <a:buClr>
                <a:srgbClr val="FFC000"/>
              </a:buClr>
              <a:buFont typeface="Wingdings" pitchFamily="2" charset="2"/>
              <a:buChar char="§"/>
            </a:pPr>
            <a:r>
              <a:rPr lang="en-US" sz="1800" dirty="0">
                <a:solidFill>
                  <a:srgbClr val="0070C0"/>
                </a:solidFill>
              </a:rPr>
              <a:t>Deformation slits on IC2 and OC3 spacers: currently under evaluation. </a:t>
            </a:r>
          </a:p>
          <a:p>
            <a:pPr marL="0" lvl="1" indent="0">
              <a:spcBef>
                <a:spcPts val="0"/>
              </a:spcBef>
              <a:spcAft>
                <a:spcPts val="0"/>
              </a:spcAft>
              <a:buNone/>
            </a:pPr>
            <a:endParaRPr lang="fr-FR" dirty="0">
              <a:solidFill>
                <a:schemeClr val="tx1"/>
              </a:solidFill>
            </a:endParaRPr>
          </a:p>
          <a:p>
            <a:endParaRPr lang="en-GB" sz="1800" dirty="0"/>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2021.05.12</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61</a:t>
            </a:fld>
            <a:endParaRPr lang="en-US" dirty="0"/>
          </a:p>
        </p:txBody>
      </p:sp>
      <p:pic>
        <p:nvPicPr>
          <p:cNvPr id="4" name="Picture 3"/>
          <p:cNvPicPr>
            <a:picLocks noChangeAspect="1"/>
          </p:cNvPicPr>
          <p:nvPr/>
        </p:nvPicPr>
        <p:blipFill>
          <a:blip r:embed="rId2"/>
          <a:stretch>
            <a:fillRect/>
          </a:stretch>
        </p:blipFill>
        <p:spPr>
          <a:xfrm>
            <a:off x="9278908" y="886687"/>
            <a:ext cx="1940893" cy="2454506"/>
          </a:xfrm>
          <a:prstGeom prst="rect">
            <a:avLst/>
          </a:prstGeom>
        </p:spPr>
      </p:pic>
      <p:pic>
        <p:nvPicPr>
          <p:cNvPr id="8" name="Picture 7"/>
          <p:cNvPicPr>
            <a:picLocks noChangeAspect="1"/>
          </p:cNvPicPr>
          <p:nvPr/>
        </p:nvPicPr>
        <p:blipFill>
          <a:blip r:embed="rId3"/>
          <a:stretch>
            <a:fillRect/>
          </a:stretch>
        </p:blipFill>
        <p:spPr>
          <a:xfrm>
            <a:off x="9278908" y="3479535"/>
            <a:ext cx="1960043" cy="2531122"/>
          </a:xfrm>
          <a:prstGeom prst="rect">
            <a:avLst/>
          </a:prstGeom>
        </p:spPr>
      </p:pic>
    </p:spTree>
    <p:extLst>
      <p:ext uri="{BB962C8B-B14F-4D97-AF65-F5344CB8AC3E}">
        <p14:creationId xmlns:p14="http://schemas.microsoft.com/office/powerpoint/2010/main" val="334217372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407988" y="13593"/>
            <a:ext cx="11376025" cy="720000"/>
          </a:xfrm>
        </p:spPr>
        <p:txBody>
          <a:bodyPr anchor="ctr"/>
          <a:lstStyle/>
          <a:p>
            <a:r>
              <a:rPr lang="en-US" dirty="0"/>
              <a:t>Conclusion</a:t>
            </a:r>
          </a:p>
        </p:txBody>
      </p:sp>
      <p:sp>
        <p:nvSpPr>
          <p:cNvPr id="3" name="Content Placeholder 2">
            <a:extLst>
              <a:ext uri="{FF2B5EF4-FFF2-40B4-BE49-F238E27FC236}">
                <a16:creationId xmlns:a16="http://schemas.microsoft.com/office/drawing/2014/main" id="{2023C5D0-AA34-7543-B461-829BC2AB467D}"/>
              </a:ext>
            </a:extLst>
          </p:cNvPr>
          <p:cNvSpPr>
            <a:spLocks noGrp="1"/>
          </p:cNvSpPr>
          <p:nvPr>
            <p:ph sz="half" idx="1"/>
          </p:nvPr>
        </p:nvSpPr>
        <p:spPr/>
        <p:txBody>
          <a:bodyPr/>
          <a:lstStyle/>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0" lvl="1" indent="0">
              <a:spcBef>
                <a:spcPts val="0"/>
              </a:spcBef>
              <a:spcAft>
                <a:spcPts val="0"/>
              </a:spcAft>
              <a:buNone/>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a:p>
            <a:pPr marL="514350" lvl="1" indent="-514350">
              <a:spcBef>
                <a:spcPts val="0"/>
              </a:spcBef>
              <a:spcAft>
                <a:spcPts val="0"/>
              </a:spcAft>
              <a:buFont typeface="+mj-lt"/>
              <a:buAutoNum type="arabicPeriod"/>
            </a:pPr>
            <a:endParaRPr lang="en-US" sz="3200" dirty="0">
              <a:solidFill>
                <a:schemeClr val="tx1"/>
              </a:solidFill>
            </a:endParaRPr>
          </a:p>
        </p:txBody>
      </p:sp>
      <p:sp>
        <p:nvSpPr>
          <p:cNvPr id="4" name="Content Placeholder 3"/>
          <p:cNvSpPr>
            <a:spLocks noGrp="1"/>
          </p:cNvSpPr>
          <p:nvPr>
            <p:ph sz="half" idx="2"/>
          </p:nvPr>
        </p:nvSpPr>
        <p:spPr/>
        <p:txBody>
          <a:bodyPr/>
          <a:lstStyle/>
          <a:p>
            <a:pPr marL="342900" indent="-342900">
              <a:buFont typeface="Arial" panose="020B0604020202020204" pitchFamily="34" charset="0"/>
              <a:buChar char="•"/>
            </a:pPr>
            <a:endParaRPr lang="en-US" sz="2000" dirty="0">
              <a:solidFill>
                <a:schemeClr val="tx1"/>
              </a:solidFill>
            </a:endParaRPr>
          </a:p>
          <a:p>
            <a:pPr marL="514500" indent="-514350">
              <a:buClr>
                <a:srgbClr val="FFC000"/>
              </a:buClr>
              <a:buFont typeface="Wingdings" pitchFamily="2" charset="2"/>
              <a:buChar char="§"/>
            </a:pPr>
            <a:r>
              <a:rPr lang="en-US" sz="2300" b="0" dirty="0">
                <a:solidFill>
                  <a:srgbClr val="0070C0"/>
                </a:solidFill>
              </a:rPr>
              <a:t>Small number of NCs on the curing production step (1.5% of total NCR),</a:t>
            </a:r>
          </a:p>
          <a:p>
            <a:pPr marL="514500" indent="-514350">
              <a:buClr>
                <a:srgbClr val="FFC000"/>
              </a:buClr>
              <a:buFont typeface="Wingdings" pitchFamily="2" charset="2"/>
              <a:buChar char="§"/>
            </a:pPr>
            <a:r>
              <a:rPr lang="en-US" sz="2300" b="0" dirty="0">
                <a:solidFill>
                  <a:srgbClr val="0070C0"/>
                </a:solidFill>
              </a:rPr>
              <a:t>The shorter production step,</a:t>
            </a:r>
          </a:p>
          <a:p>
            <a:pPr marL="514500" indent="-514350">
              <a:buClr>
                <a:srgbClr val="FFC000"/>
              </a:buClr>
              <a:buFont typeface="Wingdings" pitchFamily="2" charset="2"/>
              <a:buChar char="§"/>
            </a:pPr>
            <a:r>
              <a:rPr lang="en-US" sz="2300" b="0" dirty="0">
                <a:solidFill>
                  <a:srgbClr val="0070C0"/>
                </a:solidFill>
              </a:rPr>
              <a:t>Mainly automatic,</a:t>
            </a:r>
          </a:p>
          <a:p>
            <a:pPr marL="514500" indent="-514350">
              <a:buClr>
                <a:srgbClr val="FFC000"/>
              </a:buClr>
              <a:buFont typeface="Wingdings" pitchFamily="2" charset="2"/>
              <a:buChar char="§"/>
            </a:pPr>
            <a:r>
              <a:rPr lang="en-US" sz="2300" b="0" dirty="0">
                <a:solidFill>
                  <a:srgbClr val="0070C0"/>
                </a:solidFill>
              </a:rPr>
              <a:t>Most of delicate operations are included in the winding production step. </a:t>
            </a:r>
          </a:p>
          <a:p>
            <a:pPr marL="342900" indent="-342900">
              <a:buFont typeface="Arial" panose="020B0604020202020204" pitchFamily="34" charset="0"/>
              <a:buChar char="•"/>
            </a:pPr>
            <a:endParaRPr lang="en-GB" sz="2400" dirty="0">
              <a:solidFill>
                <a:schemeClr val="tx1"/>
              </a:solidFill>
            </a:endParaRP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2021.05.12</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62</a:t>
            </a:fld>
            <a:endParaRPr lang="en-US" dirty="0"/>
          </a:p>
        </p:txBody>
      </p:sp>
      <p:pic>
        <p:nvPicPr>
          <p:cNvPr id="8" name="Picture 7"/>
          <p:cNvPicPr>
            <a:picLocks noChangeAspect="1"/>
          </p:cNvPicPr>
          <p:nvPr/>
        </p:nvPicPr>
        <p:blipFill>
          <a:blip r:embed="rId2"/>
          <a:stretch>
            <a:fillRect/>
          </a:stretch>
        </p:blipFill>
        <p:spPr>
          <a:xfrm>
            <a:off x="407987" y="1169999"/>
            <a:ext cx="5578173" cy="3754425"/>
          </a:xfrm>
          <a:prstGeom prst="rect">
            <a:avLst/>
          </a:prstGeom>
        </p:spPr>
      </p:pic>
    </p:spTree>
    <p:extLst>
      <p:ext uri="{BB962C8B-B14F-4D97-AF65-F5344CB8AC3E}">
        <p14:creationId xmlns:p14="http://schemas.microsoft.com/office/powerpoint/2010/main" val="59977839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6DD94-AD54-D84C-B355-4A87A4B3349C}"/>
              </a:ext>
            </a:extLst>
          </p:cNvPr>
          <p:cNvSpPr>
            <a:spLocks noGrp="1"/>
          </p:cNvSpPr>
          <p:nvPr>
            <p:ph type="ctrTitle"/>
          </p:nvPr>
        </p:nvSpPr>
        <p:spPr>
          <a:xfrm>
            <a:off x="1524000" y="1046163"/>
            <a:ext cx="9144000" cy="1830852"/>
          </a:xfrm>
        </p:spPr>
        <p:txBody>
          <a:bodyPr/>
          <a:lstStyle/>
          <a:p>
            <a:r>
              <a:rPr lang="en-US" sz="4000" dirty="0"/>
              <a:t>Outcome</a:t>
            </a:r>
            <a:r>
              <a:rPr lang="en-GB" sz="4000" dirty="0"/>
              <a:t> </a:t>
            </a:r>
            <a:br>
              <a:rPr lang="en-GB" sz="4000" dirty="0"/>
            </a:br>
            <a:r>
              <a:rPr lang="en-GB" sz="4000" dirty="0"/>
              <a:t>DELIVERABLE 2 - CURING</a:t>
            </a:r>
            <a:endParaRPr lang="en-US" sz="4000" dirty="0"/>
          </a:p>
        </p:txBody>
      </p:sp>
      <p:sp>
        <p:nvSpPr>
          <p:cNvPr id="3" name="Subtitle 2">
            <a:extLst>
              <a:ext uri="{FF2B5EF4-FFF2-40B4-BE49-F238E27FC236}">
                <a16:creationId xmlns:a16="http://schemas.microsoft.com/office/drawing/2014/main" id="{57BC527D-C3B4-734C-9155-8F2336583484}"/>
              </a:ext>
            </a:extLst>
          </p:cNvPr>
          <p:cNvSpPr>
            <a:spLocks noGrp="1"/>
          </p:cNvSpPr>
          <p:nvPr>
            <p:ph type="subTitle" idx="1"/>
          </p:nvPr>
        </p:nvSpPr>
        <p:spPr>
          <a:xfrm>
            <a:off x="1524000" y="3602037"/>
            <a:ext cx="9144000" cy="2218899"/>
          </a:xfrm>
        </p:spPr>
        <p:txBody>
          <a:bodyPr/>
          <a:lstStyle/>
          <a:p>
            <a:r>
              <a:rPr lang="en-US" dirty="0"/>
              <a:t>May 12, 2021 </a:t>
            </a:r>
          </a:p>
          <a:p>
            <a:pPr>
              <a:spcBef>
                <a:spcPts val="600"/>
              </a:spcBef>
            </a:pPr>
            <a:r>
              <a:rPr lang="en-US" dirty="0"/>
              <a:t>Documentation available at https://</a:t>
            </a:r>
            <a:r>
              <a:rPr lang="en-US" dirty="0" err="1"/>
              <a:t>indico.cern.ch</a:t>
            </a:r>
            <a:r>
              <a:rPr lang="en-US" dirty="0"/>
              <a:t>/event/1038110/</a:t>
            </a:r>
          </a:p>
          <a:p>
            <a:r>
              <a:rPr lang="en-US" b="0" dirty="0"/>
              <a:t>R. Principe and all</a:t>
            </a:r>
          </a:p>
        </p:txBody>
      </p:sp>
      <p:sp>
        <p:nvSpPr>
          <p:cNvPr id="4" name="Date Placeholder 3">
            <a:extLst>
              <a:ext uri="{FF2B5EF4-FFF2-40B4-BE49-F238E27FC236}">
                <a16:creationId xmlns:a16="http://schemas.microsoft.com/office/drawing/2014/main" id="{5D247F5C-F693-7F42-B701-D73EE73DF6F9}"/>
              </a:ext>
            </a:extLst>
          </p:cNvPr>
          <p:cNvSpPr>
            <a:spLocks noGrp="1"/>
          </p:cNvSpPr>
          <p:nvPr>
            <p:ph type="dt" sz="half" idx="10"/>
          </p:nvPr>
        </p:nvSpPr>
        <p:spPr/>
        <p:txBody>
          <a:bodyPr/>
          <a:lstStyle/>
          <a:p>
            <a:r>
              <a:rPr lang="en-US"/>
              <a:t>2021.05.12</a:t>
            </a:r>
            <a:endParaRPr lang="en-US" dirty="0"/>
          </a:p>
        </p:txBody>
      </p:sp>
      <p:sp>
        <p:nvSpPr>
          <p:cNvPr id="5" name="Footer Placeholder 4">
            <a:extLst>
              <a:ext uri="{FF2B5EF4-FFF2-40B4-BE49-F238E27FC236}">
                <a16:creationId xmlns:a16="http://schemas.microsoft.com/office/drawing/2014/main" id="{6C1AE41C-D55B-9940-8301-7555C6BC1201}"/>
              </a:ext>
            </a:extLst>
          </p:cNvPr>
          <p:cNvSpPr>
            <a:spLocks noGrp="1"/>
          </p:cNvSpPr>
          <p:nvPr>
            <p:ph type="ftr" sz="quarter" idx="11"/>
          </p:nvPr>
        </p:nvSpPr>
        <p:spPr/>
        <p:txBody>
          <a:bodyPr/>
          <a:lstStyle/>
          <a:p>
            <a:r>
              <a:rPr lang="en-US"/>
              <a:t>New Task Force on 11T Dipole</a:t>
            </a:r>
            <a:endParaRPr lang="en-US" dirty="0"/>
          </a:p>
        </p:txBody>
      </p:sp>
      <p:sp>
        <p:nvSpPr>
          <p:cNvPr id="6" name="Slide Number Placeholder 5">
            <a:extLst>
              <a:ext uri="{FF2B5EF4-FFF2-40B4-BE49-F238E27FC236}">
                <a16:creationId xmlns:a16="http://schemas.microsoft.com/office/drawing/2014/main" id="{8633CED1-1E21-7040-A42E-1F7C61056292}"/>
              </a:ext>
            </a:extLst>
          </p:cNvPr>
          <p:cNvSpPr>
            <a:spLocks noGrp="1"/>
          </p:cNvSpPr>
          <p:nvPr>
            <p:ph type="sldNum" sz="quarter" idx="12"/>
          </p:nvPr>
        </p:nvSpPr>
        <p:spPr/>
        <p:txBody>
          <a:bodyPr/>
          <a:lstStyle/>
          <a:p>
            <a:fld id="{36B5EA5A-BC32-A742-B11B-8E7414D5B535}" type="slidenum">
              <a:rPr lang="en-US" smtClean="0"/>
              <a:pPr/>
              <a:t>63</a:t>
            </a:fld>
            <a:endParaRPr lang="en-US" dirty="0"/>
          </a:p>
        </p:txBody>
      </p:sp>
    </p:spTree>
    <p:extLst>
      <p:ext uri="{BB962C8B-B14F-4D97-AF65-F5344CB8AC3E}">
        <p14:creationId xmlns:p14="http://schemas.microsoft.com/office/powerpoint/2010/main" val="343679545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FFF3EED-57DC-5840-BB74-94F12F506DAC}"/>
              </a:ext>
            </a:extLst>
          </p:cNvPr>
          <p:cNvSpPr>
            <a:spLocks noGrp="1"/>
          </p:cNvSpPr>
          <p:nvPr>
            <p:ph idx="1"/>
          </p:nvPr>
        </p:nvSpPr>
        <p:spPr>
          <a:xfrm>
            <a:off x="406800" y="1315846"/>
            <a:ext cx="11376000" cy="4750946"/>
          </a:xfrm>
        </p:spPr>
        <p:txBody>
          <a:bodyPr/>
          <a:lstStyle/>
          <a:p>
            <a:pPr marL="514350" indent="-514350">
              <a:buClr>
                <a:srgbClr val="FFC000"/>
              </a:buClr>
              <a:buFont typeface="+mj-lt"/>
              <a:buAutoNum type="arabicPeriod"/>
            </a:pPr>
            <a:r>
              <a:rPr lang="fr-FR" sz="2000" dirty="0"/>
              <a:t>QA system</a:t>
            </a:r>
          </a:p>
          <a:p>
            <a:pPr lvl="2">
              <a:buClr>
                <a:srgbClr val="FFC000"/>
              </a:buClr>
              <a:buFont typeface="Wingdings" pitchFamily="2" charset="2"/>
              <a:buChar char="§"/>
            </a:pPr>
            <a:r>
              <a:rPr lang="en-GB" sz="1800" dirty="0">
                <a:solidFill>
                  <a:srgbClr val="0070C0"/>
                </a:solidFill>
              </a:rPr>
              <a:t>Appears to be sufficient to cover the production step.</a:t>
            </a:r>
          </a:p>
          <a:p>
            <a:pPr lvl="2">
              <a:buClr>
                <a:srgbClr val="FFC000"/>
              </a:buClr>
              <a:buFont typeface="Wingdings" pitchFamily="2" charset="2"/>
              <a:buChar char="§"/>
            </a:pPr>
            <a:r>
              <a:rPr lang="en-GB" sz="1800" dirty="0">
                <a:solidFill>
                  <a:srgbClr val="0070C0"/>
                </a:solidFill>
              </a:rPr>
              <a:t>Appears flexible enough to cover future evolutions (updates of control procedure / Follow-up / MIP).</a:t>
            </a:r>
            <a:endParaRPr lang="fr-FR" sz="2000" dirty="0"/>
          </a:p>
          <a:p>
            <a:pPr marL="514350" indent="-514350">
              <a:buClr>
                <a:srgbClr val="FFC000"/>
              </a:buClr>
              <a:buFont typeface="+mj-lt"/>
              <a:buAutoNum type="arabicPeriod"/>
            </a:pPr>
            <a:r>
              <a:rPr lang="fr-FR" sz="2000" dirty="0"/>
              <a:t>Thermal cycles</a:t>
            </a:r>
            <a:endParaRPr lang="fr-FR" sz="1800" dirty="0"/>
          </a:p>
          <a:p>
            <a:pPr lvl="2">
              <a:buClr>
                <a:srgbClr val="FFC000"/>
              </a:buClr>
              <a:buFont typeface="Wingdings" pitchFamily="2" charset="2"/>
              <a:buChar char="§"/>
            </a:pPr>
            <a:r>
              <a:rPr lang="en-GB" sz="1800" dirty="0">
                <a:solidFill>
                  <a:srgbClr val="0070C0"/>
                </a:solidFill>
              </a:rPr>
              <a:t>The NCRs (all minor, level 1 or 2) detected during the 11T production do not seem to have an impact on the functionality of the coils.</a:t>
            </a:r>
          </a:p>
          <a:p>
            <a:pPr lvl="2">
              <a:buClr>
                <a:srgbClr val="FFC000"/>
              </a:buClr>
              <a:buFont typeface="Wingdings" pitchFamily="2" charset="2"/>
              <a:buChar char="§"/>
            </a:pPr>
            <a:r>
              <a:rPr lang="en-GB" sz="1800" dirty="0">
                <a:solidFill>
                  <a:srgbClr val="0070C0"/>
                </a:solidFill>
              </a:rPr>
              <a:t>The internal layer undergoes twice the curing thermal cycle. The second time when the OL is cured. Is this producing any visible effect on the coil conditions? To be checked.  </a:t>
            </a:r>
          </a:p>
          <a:p>
            <a:pPr marL="514350" lvl="2" indent="-514350">
              <a:spcBef>
                <a:spcPts val="800"/>
              </a:spcBef>
              <a:spcAft>
                <a:spcPts val="400"/>
              </a:spcAft>
              <a:buClr>
                <a:srgbClr val="FFC000"/>
              </a:buClr>
              <a:buFont typeface="+mj-lt"/>
              <a:buAutoNum type="arabicPeriod" startAt="3"/>
            </a:pPr>
            <a:r>
              <a:rPr lang="en-GB" sz="2000" b="1" dirty="0"/>
              <a:t>GE 27</a:t>
            </a:r>
          </a:p>
          <a:p>
            <a:pPr lvl="2">
              <a:buClr>
                <a:srgbClr val="FFC000"/>
              </a:buClr>
              <a:buFont typeface="Wingdings" pitchFamily="2" charset="2"/>
              <a:buChar char="§"/>
            </a:pPr>
            <a:r>
              <a:rPr lang="en-GB" sz="1800" dirty="0">
                <a:solidFill>
                  <a:srgbClr val="0070C0"/>
                </a:solidFill>
              </a:rPr>
              <a:t>GE27 NC critical due to the cable damage (collapsed). Presented and discussed during MEETING#1, may-5, session dedicated to the WINDING process (deliverable 1).  </a:t>
            </a:r>
          </a:p>
          <a:p>
            <a:pPr lvl="2">
              <a:buClr>
                <a:srgbClr val="FFC000"/>
              </a:buClr>
              <a:buFont typeface="Wingdings" pitchFamily="2" charset="2"/>
              <a:buChar char="§"/>
            </a:pPr>
            <a:r>
              <a:rPr lang="en-GB" sz="1800" dirty="0">
                <a:solidFill>
                  <a:srgbClr val="0070C0"/>
                </a:solidFill>
              </a:rPr>
              <a:t>The coil will be cut and prepared for tomography as discussed. </a:t>
            </a:r>
          </a:p>
          <a:p>
            <a:pPr lvl="2">
              <a:buClr>
                <a:srgbClr val="FFC000"/>
              </a:buClr>
              <a:buFont typeface="Wingdings" pitchFamily="2" charset="2"/>
              <a:buChar char="§"/>
            </a:pPr>
            <a:r>
              <a:rPr lang="en-GB" sz="1800" dirty="0">
                <a:solidFill>
                  <a:srgbClr val="0070C0"/>
                </a:solidFill>
              </a:rPr>
              <a:t>The coil after curing is not stable. It will be fixed with non metallic supports (ongoing). </a:t>
            </a:r>
          </a:p>
          <a:p>
            <a:pPr marL="514350" lvl="2" indent="-514350">
              <a:spcBef>
                <a:spcPts val="800"/>
              </a:spcBef>
              <a:spcAft>
                <a:spcPts val="400"/>
              </a:spcAft>
              <a:buClr>
                <a:srgbClr val="FFC000"/>
              </a:buClr>
              <a:buFont typeface="+mj-lt"/>
              <a:buAutoNum type="arabicPeriod" startAt="3"/>
            </a:pPr>
            <a:endParaRPr lang="en-GB" sz="1800" dirty="0">
              <a:solidFill>
                <a:srgbClr val="0070C0"/>
              </a:solidFill>
            </a:endParaRPr>
          </a:p>
        </p:txBody>
      </p:sp>
      <p:sp>
        <p:nvSpPr>
          <p:cNvPr id="3" name="Title 2">
            <a:extLst>
              <a:ext uri="{FF2B5EF4-FFF2-40B4-BE49-F238E27FC236}">
                <a16:creationId xmlns:a16="http://schemas.microsoft.com/office/drawing/2014/main" id="{81B2085A-6AD9-D446-9F93-798142FA717E}"/>
              </a:ext>
            </a:extLst>
          </p:cNvPr>
          <p:cNvSpPr>
            <a:spLocks noGrp="1"/>
          </p:cNvSpPr>
          <p:nvPr>
            <p:ph type="title"/>
          </p:nvPr>
        </p:nvSpPr>
        <p:spPr/>
        <p:txBody>
          <a:bodyPr/>
          <a:lstStyle/>
          <a:p>
            <a:r>
              <a:rPr lang="en-US" sz="4800" dirty="0"/>
              <a:t>Outcome</a:t>
            </a:r>
            <a:r>
              <a:rPr lang="en-GB" sz="4800" dirty="0"/>
              <a:t> MEETING#2 May-12, 2021</a:t>
            </a:r>
            <a:endParaRPr lang="en-US" sz="4800" dirty="0"/>
          </a:p>
        </p:txBody>
      </p:sp>
      <p:sp>
        <p:nvSpPr>
          <p:cNvPr id="4" name="Date Placeholder 3">
            <a:extLst>
              <a:ext uri="{FF2B5EF4-FFF2-40B4-BE49-F238E27FC236}">
                <a16:creationId xmlns:a16="http://schemas.microsoft.com/office/drawing/2014/main" id="{74FFF6F9-1EC2-A042-80CF-39E9F2F6CA06}"/>
              </a:ext>
            </a:extLst>
          </p:cNvPr>
          <p:cNvSpPr>
            <a:spLocks noGrp="1"/>
          </p:cNvSpPr>
          <p:nvPr>
            <p:ph type="dt" sz="half" idx="10"/>
          </p:nvPr>
        </p:nvSpPr>
        <p:spPr/>
        <p:txBody>
          <a:bodyPr/>
          <a:lstStyle/>
          <a:p>
            <a:r>
              <a:rPr lang="en-US"/>
              <a:t>2021.05.12</a:t>
            </a:r>
            <a:endParaRPr lang="en-US" dirty="0"/>
          </a:p>
        </p:txBody>
      </p:sp>
      <p:sp>
        <p:nvSpPr>
          <p:cNvPr id="5" name="Footer Placeholder 4">
            <a:extLst>
              <a:ext uri="{FF2B5EF4-FFF2-40B4-BE49-F238E27FC236}">
                <a16:creationId xmlns:a16="http://schemas.microsoft.com/office/drawing/2014/main" id="{5A66C203-A91D-4C4B-BC67-AD84B84A66E5}"/>
              </a:ext>
            </a:extLst>
          </p:cNvPr>
          <p:cNvSpPr>
            <a:spLocks noGrp="1"/>
          </p:cNvSpPr>
          <p:nvPr>
            <p:ph type="ftr" sz="quarter" idx="11"/>
          </p:nvPr>
        </p:nvSpPr>
        <p:spPr/>
        <p:txBody>
          <a:bodyPr/>
          <a:lstStyle/>
          <a:p>
            <a:r>
              <a:rPr lang="en-US" dirty="0"/>
              <a:t>New Task Force on 11T Dipole</a:t>
            </a:r>
          </a:p>
        </p:txBody>
      </p:sp>
      <p:sp>
        <p:nvSpPr>
          <p:cNvPr id="6" name="Slide Number Placeholder 5">
            <a:extLst>
              <a:ext uri="{FF2B5EF4-FFF2-40B4-BE49-F238E27FC236}">
                <a16:creationId xmlns:a16="http://schemas.microsoft.com/office/drawing/2014/main" id="{0CC2E855-4120-EA41-88BE-75E351FE16DE}"/>
              </a:ext>
            </a:extLst>
          </p:cNvPr>
          <p:cNvSpPr>
            <a:spLocks noGrp="1"/>
          </p:cNvSpPr>
          <p:nvPr>
            <p:ph type="sldNum" sz="quarter" idx="12"/>
          </p:nvPr>
        </p:nvSpPr>
        <p:spPr/>
        <p:txBody>
          <a:bodyPr/>
          <a:lstStyle/>
          <a:p>
            <a:fld id="{36B5EA5A-BC32-A742-B11B-8E7414D5B535}" type="slidenum">
              <a:rPr lang="en-US" smtClean="0"/>
              <a:pPr/>
              <a:t>64</a:t>
            </a:fld>
            <a:endParaRPr lang="en-US" dirty="0"/>
          </a:p>
        </p:txBody>
      </p:sp>
    </p:spTree>
    <p:extLst>
      <p:ext uri="{BB962C8B-B14F-4D97-AF65-F5344CB8AC3E}">
        <p14:creationId xmlns:p14="http://schemas.microsoft.com/office/powerpoint/2010/main" val="351466022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129539" y="3524051"/>
            <a:ext cx="11932923" cy="1600200"/>
          </a:xfrm>
        </p:spPr>
        <p:txBody>
          <a:bodyPr anchor="ctr"/>
          <a:lstStyle/>
          <a:p>
            <a:pPr algn="ctr"/>
            <a:r>
              <a:rPr lang="it-IT" sz="4000" dirty="0"/>
              <a:t>Thank you</a:t>
            </a:r>
            <a:endParaRPr lang="en-US" sz="4000" dirty="0"/>
          </a:p>
        </p:txBody>
      </p:sp>
    </p:spTree>
    <p:extLst>
      <p:ext uri="{BB962C8B-B14F-4D97-AF65-F5344CB8AC3E}">
        <p14:creationId xmlns:p14="http://schemas.microsoft.com/office/powerpoint/2010/main" val="11649249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a:xfrm>
            <a:off x="339811" y="249649"/>
            <a:ext cx="11376025" cy="720000"/>
          </a:xfrm>
        </p:spPr>
        <p:txBody>
          <a:bodyPr anchor="ctr"/>
          <a:lstStyle/>
          <a:p>
            <a:r>
              <a:rPr lang="en-GB" dirty="0"/>
              <a:t>Applicable </a:t>
            </a:r>
            <a:r>
              <a:rPr lang="en-GB" dirty="0" err="1"/>
              <a:t>dwgs</a:t>
            </a:r>
            <a:r>
              <a:rPr lang="en-GB" dirty="0"/>
              <a:t> and evolution</a:t>
            </a: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8"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339811" y="1170000"/>
            <a:ext cx="6049351" cy="4986000"/>
          </a:xfrm>
        </p:spPr>
        <p:txBody>
          <a:bodyPr/>
          <a:lstStyle/>
          <a:p>
            <a:pPr marL="457200" lvl="1" indent="-457200">
              <a:spcBef>
                <a:spcPts val="0"/>
              </a:spcBef>
              <a:spcAft>
                <a:spcPts val="0"/>
              </a:spcAft>
              <a:buFont typeface="+mj-lt"/>
              <a:buAutoNum type="arabicPeriod"/>
            </a:pPr>
            <a:r>
              <a:rPr lang="en-US" sz="2400" dirty="0">
                <a:solidFill>
                  <a:schemeClr val="tx1"/>
                </a:solidFill>
              </a:rPr>
              <a:t>Series production starts on 27/02/2018</a:t>
            </a:r>
          </a:p>
          <a:p>
            <a:pPr marL="457200" lvl="1" indent="-457200">
              <a:spcBef>
                <a:spcPts val="0"/>
              </a:spcBef>
              <a:spcAft>
                <a:spcPts val="0"/>
              </a:spcAft>
              <a:buFont typeface="+mj-lt"/>
              <a:buAutoNum type="arabicPeriod"/>
            </a:pPr>
            <a:r>
              <a:rPr lang="en-US" sz="2400" dirty="0">
                <a:solidFill>
                  <a:schemeClr val="tx1"/>
                </a:solidFill>
              </a:rPr>
              <a:t>Drawings</a:t>
            </a:r>
          </a:p>
          <a:p>
            <a:pPr lvl="2">
              <a:spcBef>
                <a:spcPts val="0"/>
              </a:spcBef>
              <a:buClr>
                <a:srgbClr val="FFC000"/>
              </a:buClr>
              <a:buSzPct val="100000"/>
              <a:buFont typeface="Wingdings" pitchFamily="2" charset="2"/>
              <a:buChar char="§"/>
            </a:pPr>
            <a:r>
              <a:rPr lang="en-US" sz="2400" dirty="0">
                <a:solidFill>
                  <a:schemeClr val="tx1"/>
                </a:solidFill>
              </a:rPr>
              <a:t>Inner layer: LHCMBH_C0011 rev A (approved on 15/02/2018).</a:t>
            </a:r>
          </a:p>
          <a:p>
            <a:pPr lvl="2">
              <a:spcBef>
                <a:spcPts val="0"/>
              </a:spcBef>
              <a:buClr>
                <a:srgbClr val="FFC000"/>
              </a:buClr>
              <a:buSzPct val="100000"/>
              <a:buFont typeface="Wingdings" pitchFamily="2" charset="2"/>
              <a:buChar char="§"/>
            </a:pPr>
            <a:r>
              <a:rPr lang="en-US" sz="2400" dirty="0">
                <a:solidFill>
                  <a:schemeClr val="tx1"/>
                </a:solidFill>
              </a:rPr>
              <a:t>Outer layer: LHCMBH_C0012 rev A (approved on 15/02/2018).</a:t>
            </a:r>
          </a:p>
          <a:p>
            <a:pPr marL="457200" lvl="1" indent="-457200">
              <a:spcBef>
                <a:spcPts val="0"/>
              </a:spcBef>
              <a:spcAft>
                <a:spcPts val="0"/>
              </a:spcAft>
              <a:buFont typeface="+mj-lt"/>
              <a:buAutoNum type="arabicPeriod"/>
            </a:pPr>
            <a:r>
              <a:rPr lang="en-US" sz="2400" dirty="0">
                <a:solidFill>
                  <a:schemeClr val="tx1"/>
                </a:solidFill>
              </a:rPr>
              <a:t>External quench heater  </a:t>
            </a:r>
          </a:p>
          <a:p>
            <a:pPr lvl="2">
              <a:spcBef>
                <a:spcPts val="0"/>
              </a:spcBef>
              <a:buClr>
                <a:srgbClr val="FFC000"/>
              </a:buClr>
              <a:buSzPct val="100000"/>
              <a:buFont typeface="Wingdings" pitchFamily="2" charset="2"/>
              <a:buChar char="§"/>
            </a:pPr>
            <a:r>
              <a:rPr lang="en-US" sz="2400" dirty="0" err="1">
                <a:solidFill>
                  <a:schemeClr val="tx1"/>
                </a:solidFill>
              </a:rPr>
              <a:t>Dwg</a:t>
            </a:r>
            <a:r>
              <a:rPr lang="en-US" sz="2400" dirty="0">
                <a:solidFill>
                  <a:schemeClr val="tx1"/>
                </a:solidFill>
              </a:rPr>
              <a:t> LHCMBH_C005 rev B approved on 20/02/2018 </a:t>
            </a:r>
          </a:p>
          <a:p>
            <a:pPr lvl="2">
              <a:spcBef>
                <a:spcPts val="0"/>
              </a:spcBef>
              <a:buClr>
                <a:srgbClr val="FFC000"/>
              </a:buClr>
              <a:buSzPct val="100000"/>
              <a:buFont typeface="Wingdings" pitchFamily="2" charset="2"/>
              <a:buChar char="§"/>
            </a:pPr>
            <a:r>
              <a:rPr lang="en-US" sz="2400" dirty="0">
                <a:solidFill>
                  <a:schemeClr val="tx1"/>
                </a:solidFill>
              </a:rPr>
              <a:t>This drawing was updated after the start up of the series production due to the decision to place the quench heaters outside the coil.</a:t>
            </a:r>
          </a:p>
        </p:txBody>
      </p:sp>
      <p:pic>
        <p:nvPicPr>
          <p:cNvPr id="3" name="Picture 2"/>
          <p:cNvPicPr>
            <a:picLocks noChangeAspect="1"/>
          </p:cNvPicPr>
          <p:nvPr/>
        </p:nvPicPr>
        <p:blipFill>
          <a:blip r:embed="rId2"/>
          <a:stretch>
            <a:fillRect/>
          </a:stretch>
        </p:blipFill>
        <p:spPr>
          <a:xfrm>
            <a:off x="6389162" y="1750376"/>
            <a:ext cx="5399638" cy="3825247"/>
          </a:xfrm>
          <a:prstGeom prst="rect">
            <a:avLst/>
          </a:prstGeom>
        </p:spPr>
      </p:pic>
    </p:spTree>
    <p:extLst>
      <p:ext uri="{BB962C8B-B14F-4D97-AF65-F5344CB8AC3E}">
        <p14:creationId xmlns:p14="http://schemas.microsoft.com/office/powerpoint/2010/main" val="32984943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406774" y="1188980"/>
            <a:ext cx="8419303" cy="4776780"/>
          </a:xfrm>
        </p:spPr>
        <p:txBody>
          <a:bodyPr/>
          <a:lstStyle/>
          <a:p>
            <a:pPr marL="0" lvl="1" indent="0">
              <a:spcBef>
                <a:spcPts val="0"/>
              </a:spcBef>
              <a:buNone/>
            </a:pPr>
            <a:r>
              <a:rPr lang="en-US" sz="2800" dirty="0">
                <a:solidFill>
                  <a:srgbClr val="0033A0"/>
                </a:solidFill>
              </a:rPr>
              <a:t>Procedures QXF</a:t>
            </a:r>
          </a:p>
          <a:p>
            <a:pPr lvl="2">
              <a:spcBef>
                <a:spcPts val="0"/>
              </a:spcBef>
              <a:buClr>
                <a:srgbClr val="FFC000"/>
              </a:buClr>
              <a:buFont typeface="Wingdings" pitchFamily="2" charset="2"/>
              <a:buChar char="§"/>
            </a:pPr>
            <a:r>
              <a:rPr lang="fr-FR" sz="2000" dirty="0" err="1">
                <a:solidFill>
                  <a:schemeClr val="tx1"/>
                </a:solidFill>
              </a:rPr>
              <a:t>Manufacturing</a:t>
            </a:r>
            <a:r>
              <a:rPr lang="fr-FR" sz="2000" dirty="0">
                <a:solidFill>
                  <a:schemeClr val="tx1"/>
                </a:solidFill>
              </a:rPr>
              <a:t> </a:t>
            </a:r>
            <a:r>
              <a:rPr lang="en-US" sz="2000" dirty="0">
                <a:solidFill>
                  <a:schemeClr val="tx1"/>
                </a:solidFill>
              </a:rPr>
              <a:t>Procedure </a:t>
            </a:r>
            <a:r>
              <a:rPr lang="fr-FR" sz="2000" dirty="0">
                <a:solidFill>
                  <a:schemeClr val="tx1"/>
                </a:solidFill>
                <a:hlinkClick r:id="rId2"/>
              </a:rPr>
              <a:t>LHC-MQXFBC-FP-0001 v10.0</a:t>
            </a:r>
            <a:endParaRPr lang="en-US" sz="2000" dirty="0">
              <a:solidFill>
                <a:schemeClr val="tx1"/>
              </a:solidFill>
              <a:hlinkClick r:id="rId3">
                <a:extLst>
                  <a:ext uri="{A12FA001-AC4F-418D-AE19-62706E023703}">
                    <ahyp:hlinkClr xmlns:ahyp="http://schemas.microsoft.com/office/drawing/2018/hyperlinkcolor" val="tx"/>
                  </a:ext>
                </a:extLst>
              </a:hlinkClick>
            </a:endParaRPr>
          </a:p>
          <a:p>
            <a:pPr lvl="2">
              <a:spcBef>
                <a:spcPts val="0"/>
              </a:spcBef>
              <a:buClr>
                <a:srgbClr val="FFC000"/>
              </a:buClr>
              <a:buFont typeface="Wingdings" pitchFamily="2" charset="2"/>
              <a:buChar char="§"/>
            </a:pPr>
            <a:r>
              <a:rPr lang="fr-FR" sz="2000" dirty="0">
                <a:solidFill>
                  <a:schemeClr val="tx1"/>
                </a:solidFill>
              </a:rPr>
              <a:t>Control </a:t>
            </a:r>
            <a:r>
              <a:rPr lang="en-US" sz="2000" dirty="0">
                <a:solidFill>
                  <a:schemeClr val="tx1"/>
                </a:solidFill>
              </a:rPr>
              <a:t>Procedure </a:t>
            </a:r>
            <a:r>
              <a:rPr lang="fr-FR" sz="2000" dirty="0">
                <a:solidFill>
                  <a:schemeClr val="tx1"/>
                </a:solidFill>
                <a:hlinkClick r:id="rId4"/>
              </a:rPr>
              <a:t>LHC-MQXFBC-FP-0057 v3.0</a:t>
            </a:r>
            <a:endParaRPr lang="fr-FR" sz="2000" dirty="0">
              <a:solidFill>
                <a:schemeClr val="tx1"/>
              </a:solidFill>
            </a:endParaRPr>
          </a:p>
          <a:p>
            <a:pPr lvl="2">
              <a:spcBef>
                <a:spcPts val="0"/>
              </a:spcBef>
              <a:buClr>
                <a:srgbClr val="FFC000"/>
              </a:buClr>
              <a:buFont typeface="Wingdings" pitchFamily="2" charset="2"/>
              <a:buChar char="§"/>
            </a:pPr>
            <a:endParaRPr lang="en-US" dirty="0"/>
          </a:p>
          <a:p>
            <a:pPr marL="0" lvl="1" indent="0">
              <a:spcBef>
                <a:spcPts val="0"/>
              </a:spcBef>
              <a:buNone/>
            </a:pPr>
            <a:r>
              <a:rPr lang="en-US" sz="2800" dirty="0">
                <a:solidFill>
                  <a:srgbClr val="0033A0"/>
                </a:solidFill>
              </a:rPr>
              <a:t>Modifications due to</a:t>
            </a:r>
          </a:p>
          <a:p>
            <a:pPr lvl="2">
              <a:spcBef>
                <a:spcPts val="0"/>
              </a:spcBef>
              <a:buClr>
                <a:srgbClr val="FFC000"/>
              </a:buClr>
              <a:buFont typeface="Wingdings" pitchFamily="2" charset="2"/>
              <a:buChar char="§"/>
            </a:pPr>
            <a:r>
              <a:rPr lang="en-US" sz="2000" dirty="0">
                <a:solidFill>
                  <a:schemeClr val="tx1"/>
                </a:solidFill>
              </a:rPr>
              <a:t>Review of the applicable documentation during the “</a:t>
            </a:r>
            <a:r>
              <a:rPr lang="en-US" sz="2000" dirty="0" err="1">
                <a:solidFill>
                  <a:schemeClr val="tx1"/>
                </a:solidFill>
              </a:rPr>
              <a:t>deverminage</a:t>
            </a:r>
            <a:r>
              <a:rPr lang="en-US" sz="2000" dirty="0">
                <a:solidFill>
                  <a:schemeClr val="tx1"/>
                </a:solidFill>
              </a:rPr>
              <a:t>” campaign,</a:t>
            </a:r>
          </a:p>
          <a:p>
            <a:pPr lvl="2">
              <a:spcBef>
                <a:spcPts val="0"/>
              </a:spcBef>
              <a:buClr>
                <a:srgbClr val="FFC000"/>
              </a:buClr>
              <a:buFont typeface="Wingdings" pitchFamily="2" charset="2"/>
              <a:buChar char="§"/>
            </a:pPr>
            <a:r>
              <a:rPr lang="en-US" sz="2000" dirty="0">
                <a:solidFill>
                  <a:schemeClr val="tx1"/>
                </a:solidFill>
              </a:rPr>
              <a:t>Comments from operators,</a:t>
            </a:r>
          </a:p>
          <a:p>
            <a:pPr lvl="2">
              <a:spcBef>
                <a:spcPts val="0"/>
              </a:spcBef>
              <a:buClr>
                <a:srgbClr val="FFC000"/>
              </a:buClr>
              <a:buFont typeface="Wingdings" pitchFamily="2" charset="2"/>
              <a:buChar char="§"/>
            </a:pPr>
            <a:r>
              <a:rPr lang="en-US" sz="2000" dirty="0">
                <a:solidFill>
                  <a:schemeClr val="tx1"/>
                </a:solidFill>
              </a:rPr>
              <a:t>Knowledge transfer with 11T project.</a:t>
            </a:r>
          </a:p>
          <a:p>
            <a:pPr lvl="2">
              <a:spcBef>
                <a:spcPts val="0"/>
              </a:spcBef>
              <a:buClr>
                <a:srgbClr val="FFC000"/>
              </a:buClr>
              <a:buFont typeface="Wingdings" pitchFamily="2" charset="2"/>
              <a:buChar char="§"/>
            </a:pPr>
            <a:r>
              <a:rPr lang="en-US" sz="2000" dirty="0">
                <a:solidFill>
                  <a:schemeClr val="tx1"/>
                </a:solidFill>
              </a:rPr>
              <a:t>Two critical NCs</a:t>
            </a:r>
          </a:p>
          <a:p>
            <a:pPr marL="1105200" lvl="3" indent="-457200">
              <a:spcBef>
                <a:spcPts val="0"/>
              </a:spcBef>
              <a:buClr>
                <a:srgbClr val="FFC000"/>
              </a:buClr>
              <a:buFont typeface="+mj-lt"/>
              <a:buAutoNum type="arabicPeriod"/>
            </a:pPr>
            <a:r>
              <a:rPr lang="en-US" sz="1900" dirty="0">
                <a:solidFill>
                  <a:schemeClr val="tx1"/>
                </a:solidFill>
              </a:rPr>
              <a:t>Critical NCR: 2419556: cable collapsed during winding (CR120 considered as test coil),</a:t>
            </a:r>
          </a:p>
          <a:p>
            <a:pPr marL="1105200" lvl="3" indent="-457200">
              <a:spcBef>
                <a:spcPts val="0"/>
              </a:spcBef>
              <a:buClr>
                <a:srgbClr val="FFC000"/>
              </a:buClr>
              <a:buFont typeface="+mj-lt"/>
              <a:buAutoNum type="arabicPeriod"/>
            </a:pPr>
            <a:r>
              <a:rPr lang="en-US" sz="1900" dirty="0">
                <a:solidFill>
                  <a:schemeClr val="tx1"/>
                </a:solidFill>
              </a:rPr>
              <a:t>Critical NCR: 1964025: Outer layer cable damaged (CR201 considered as test coil),</a:t>
            </a:r>
          </a:p>
        </p:txBody>
      </p:sp>
      <p:sp>
        <p:nvSpPr>
          <p:cNvPr id="2" name="Title 1"/>
          <p:cNvSpPr>
            <a:spLocks noGrp="1"/>
          </p:cNvSpPr>
          <p:nvPr>
            <p:ph type="title"/>
          </p:nvPr>
        </p:nvSpPr>
        <p:spPr>
          <a:xfrm>
            <a:off x="406775" y="286554"/>
            <a:ext cx="11376025" cy="720000"/>
          </a:xfrm>
        </p:spPr>
        <p:txBody>
          <a:bodyPr/>
          <a:lstStyle/>
          <a:p>
            <a:r>
              <a:rPr lang="en-GB" dirty="0"/>
              <a:t>QXF documentation</a:t>
            </a:r>
          </a:p>
        </p:txBody>
      </p:sp>
      <p:sp>
        <p:nvSpPr>
          <p:cNvPr id="5" name="Date Placeholder 4"/>
          <p:cNvSpPr>
            <a:spLocks noGrp="1"/>
          </p:cNvSpPr>
          <p:nvPr>
            <p:ph type="dt" sz="half" idx="10"/>
          </p:nvPr>
        </p:nvSpPr>
        <p:spPr/>
        <p:txBody>
          <a:bodyPr/>
          <a:lstStyle/>
          <a:p>
            <a:r>
              <a:rPr lang="en-US" dirty="0"/>
              <a:t>2021.05.05</a:t>
            </a:r>
          </a:p>
        </p:txBody>
      </p:sp>
      <p:sp>
        <p:nvSpPr>
          <p:cNvPr id="6" name="Footer Placeholder 5"/>
          <p:cNvSpPr>
            <a:spLocks noGrp="1"/>
          </p:cNvSpPr>
          <p:nvPr>
            <p:ph type="ftr" sz="quarter" idx="11"/>
          </p:nvPr>
        </p:nvSpPr>
        <p:spPr/>
        <p:txBody>
          <a:bodyPr/>
          <a:lstStyle/>
          <a:p>
            <a:r>
              <a:rPr lang="en-US"/>
              <a:t>New Task Force on 11T Dipole</a:t>
            </a:r>
            <a:endParaRPr lang="en-US" dirty="0"/>
          </a:p>
        </p:txBody>
      </p:sp>
      <p:sp>
        <p:nvSpPr>
          <p:cNvPr id="7" name="Slide Number Placeholder 6"/>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12" name="Picture 11"/>
          <p:cNvPicPr>
            <a:picLocks noChangeAspect="1"/>
          </p:cNvPicPr>
          <p:nvPr/>
        </p:nvPicPr>
        <p:blipFill>
          <a:blip r:embed="rId5"/>
          <a:stretch>
            <a:fillRect/>
          </a:stretch>
        </p:blipFill>
        <p:spPr>
          <a:xfrm>
            <a:off x="8729809" y="512442"/>
            <a:ext cx="2377737" cy="3433639"/>
          </a:xfrm>
          <a:prstGeom prst="rect">
            <a:avLst/>
          </a:prstGeom>
          <a:ln>
            <a:noFill/>
          </a:ln>
          <a:effectLst>
            <a:outerShdw blurRad="292100" dist="139700" dir="2700000" algn="tl" rotWithShape="0">
              <a:srgbClr val="333333">
                <a:alpha val="65000"/>
              </a:srgbClr>
            </a:outerShdw>
          </a:effectLst>
        </p:spPr>
      </p:pic>
      <p:pic>
        <p:nvPicPr>
          <p:cNvPr id="13" name="Picture 12"/>
          <p:cNvPicPr>
            <a:picLocks noChangeAspect="1"/>
          </p:cNvPicPr>
          <p:nvPr/>
        </p:nvPicPr>
        <p:blipFill>
          <a:blip r:embed="rId6"/>
          <a:stretch>
            <a:fillRect/>
          </a:stretch>
        </p:blipFill>
        <p:spPr>
          <a:xfrm>
            <a:off x="9551367" y="2702052"/>
            <a:ext cx="2377737" cy="345900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23258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dirty="0"/>
              <a:t>2021.05.05</a:t>
            </a:r>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9" name="Title 1">
            <a:extLst>
              <a:ext uri="{FF2B5EF4-FFF2-40B4-BE49-F238E27FC236}">
                <a16:creationId xmlns:a16="http://schemas.microsoft.com/office/drawing/2014/main" id="{C26B00C9-7D38-4E9B-A956-26ABD32D4499}"/>
              </a:ext>
            </a:extLst>
          </p:cNvPr>
          <p:cNvSpPr>
            <a:spLocks noGrp="1"/>
          </p:cNvSpPr>
          <p:nvPr>
            <p:ph type="title"/>
          </p:nvPr>
        </p:nvSpPr>
        <p:spPr>
          <a:xfrm>
            <a:off x="412775" y="114101"/>
            <a:ext cx="11376025" cy="720000"/>
          </a:xfrm>
        </p:spPr>
        <p:txBody>
          <a:bodyPr/>
          <a:lstStyle/>
          <a:p>
            <a:r>
              <a:rPr lang="en-GB" dirty="0"/>
              <a:t>Applicable documentation and evolution </a:t>
            </a:r>
            <a:br>
              <a:rPr lang="en-GB" dirty="0"/>
            </a:br>
            <a:r>
              <a:rPr lang="en-GB" dirty="0"/>
              <a:t>QXFB Series</a:t>
            </a:r>
          </a:p>
        </p:txBody>
      </p:sp>
      <p:sp>
        <p:nvSpPr>
          <p:cNvPr id="12" name="Content Placeholder 2">
            <a:extLst>
              <a:ext uri="{FF2B5EF4-FFF2-40B4-BE49-F238E27FC236}">
                <a16:creationId xmlns:a16="http://schemas.microsoft.com/office/drawing/2014/main" id="{D850F9C2-7297-4A85-A8ED-6814054EA204}"/>
              </a:ext>
            </a:extLst>
          </p:cNvPr>
          <p:cNvSpPr>
            <a:spLocks noGrp="1"/>
          </p:cNvSpPr>
          <p:nvPr>
            <p:ph sz="half" idx="1"/>
          </p:nvPr>
        </p:nvSpPr>
        <p:spPr>
          <a:xfrm>
            <a:off x="339812" y="1325500"/>
            <a:ext cx="5526218" cy="4907349"/>
          </a:xfrm>
        </p:spPr>
        <p:txBody>
          <a:bodyPr/>
          <a:lstStyle/>
          <a:p>
            <a:pPr marL="457200" lvl="1" indent="-457200">
              <a:spcBef>
                <a:spcPts val="0"/>
              </a:spcBef>
              <a:spcAft>
                <a:spcPts val="0"/>
              </a:spcAft>
              <a:buFont typeface="+mj-lt"/>
              <a:buAutoNum type="arabicPeriod"/>
            </a:pPr>
            <a:r>
              <a:rPr lang="en-US" sz="2000" dirty="0">
                <a:solidFill>
                  <a:srgbClr val="0033A0"/>
                </a:solidFill>
              </a:rPr>
              <a:t>Prod start up on </a:t>
            </a:r>
            <a:r>
              <a:rPr lang="en-US" sz="2000" dirty="0">
                <a:solidFill>
                  <a:schemeClr val="tx1"/>
                </a:solidFill>
              </a:rPr>
              <a:t>06/03/2019 (Coil CR110)</a:t>
            </a:r>
          </a:p>
          <a:p>
            <a:pPr marL="457200" lvl="1" indent="-457200">
              <a:spcBef>
                <a:spcPts val="0"/>
              </a:spcBef>
              <a:spcAft>
                <a:spcPts val="0"/>
              </a:spcAft>
              <a:buFont typeface="+mj-lt"/>
              <a:buAutoNum type="arabicPeriod"/>
            </a:pPr>
            <a:endParaRPr lang="en-US" sz="2000" dirty="0">
              <a:solidFill>
                <a:srgbClr val="0033A0"/>
              </a:solidFill>
            </a:endParaRPr>
          </a:p>
          <a:p>
            <a:pPr marL="457200" lvl="1" indent="-457200">
              <a:spcBef>
                <a:spcPts val="0"/>
              </a:spcBef>
              <a:spcAft>
                <a:spcPts val="0"/>
              </a:spcAft>
              <a:buFont typeface="+mj-lt"/>
              <a:buAutoNum type="arabicPeriod"/>
            </a:pPr>
            <a:r>
              <a:rPr lang="en-US" sz="2000" dirty="0">
                <a:solidFill>
                  <a:srgbClr val="0033A0"/>
                </a:solidFill>
              </a:rPr>
              <a:t>Coil Drawings</a:t>
            </a:r>
          </a:p>
          <a:p>
            <a:pPr marL="0" lvl="1" indent="0">
              <a:spcBef>
                <a:spcPts val="0"/>
              </a:spcBef>
              <a:spcAft>
                <a:spcPts val="0"/>
              </a:spcAft>
              <a:buNone/>
            </a:pPr>
            <a:endParaRPr lang="en-US" sz="2000" dirty="0">
              <a:solidFill>
                <a:schemeClr val="tx1"/>
              </a:solidFill>
            </a:endParaRPr>
          </a:p>
          <a:p>
            <a:pPr lvl="2">
              <a:spcBef>
                <a:spcPts val="0"/>
              </a:spcBef>
              <a:buClr>
                <a:srgbClr val="FFC000"/>
              </a:buClr>
              <a:buSzPct val="100000"/>
              <a:buFont typeface="Wingdings" pitchFamily="2" charset="2"/>
              <a:buChar char="§"/>
            </a:pPr>
            <a:r>
              <a:rPr lang="en-US" sz="2000" dirty="0">
                <a:solidFill>
                  <a:schemeClr val="tx1"/>
                </a:solidFill>
              </a:rPr>
              <a:t>LHCMQXFBC0031 rev 0. Approved on 02/03/2018.</a:t>
            </a:r>
          </a:p>
          <a:p>
            <a:pPr marL="324000" lvl="2" indent="0">
              <a:spcBef>
                <a:spcPts val="0"/>
              </a:spcBef>
              <a:buClr>
                <a:srgbClr val="FFC000"/>
              </a:buClr>
              <a:buSzPct val="100000"/>
              <a:buNone/>
            </a:pPr>
            <a:endParaRPr lang="en-US" sz="2000" dirty="0">
              <a:solidFill>
                <a:schemeClr val="tx1"/>
              </a:solidFill>
            </a:endParaRPr>
          </a:p>
          <a:p>
            <a:pPr lvl="2">
              <a:spcBef>
                <a:spcPts val="0"/>
              </a:spcBef>
              <a:buClr>
                <a:srgbClr val="FFC000"/>
              </a:buClr>
              <a:buSzPct val="100000"/>
              <a:buFont typeface="Wingdings" pitchFamily="2" charset="2"/>
              <a:buChar char="§"/>
            </a:pPr>
            <a:r>
              <a:rPr lang="en-US" sz="2000" dirty="0">
                <a:solidFill>
                  <a:schemeClr val="tx1"/>
                </a:solidFill>
              </a:rPr>
              <a:t>LHCMQXFBC0031 rev A. Approved on 17/05/2019 (beginning of CR110 IL winding). Update of item references.</a:t>
            </a:r>
          </a:p>
          <a:p>
            <a:pPr lvl="2">
              <a:spcBef>
                <a:spcPts val="0"/>
              </a:spcBef>
              <a:buClr>
                <a:srgbClr val="FFC000"/>
              </a:buClr>
              <a:buSzPct val="100000"/>
              <a:buFont typeface="Wingdings" pitchFamily="2" charset="2"/>
              <a:buChar char="§"/>
            </a:pPr>
            <a:endParaRPr lang="en-US" sz="2000" dirty="0">
              <a:solidFill>
                <a:schemeClr val="tx1"/>
              </a:solidFill>
            </a:endParaRPr>
          </a:p>
          <a:p>
            <a:pPr lvl="2">
              <a:spcBef>
                <a:spcPts val="0"/>
              </a:spcBef>
              <a:buClr>
                <a:srgbClr val="FFC000"/>
              </a:buClr>
              <a:buSzPct val="100000"/>
              <a:buFont typeface="Wingdings" pitchFamily="2" charset="2"/>
              <a:buChar char="§"/>
            </a:pPr>
            <a:r>
              <a:rPr lang="en-US" sz="2000" dirty="0">
                <a:solidFill>
                  <a:schemeClr val="tx1"/>
                </a:solidFill>
              </a:rPr>
              <a:t>LHCMQXFBC0031 rev B. Approved on 04/11/2019. Thickness update (midplane shims, pole insulation) and coil OR.</a:t>
            </a:r>
          </a:p>
        </p:txBody>
      </p:sp>
      <p:pic>
        <p:nvPicPr>
          <p:cNvPr id="16" name="Picture 15">
            <a:extLst>
              <a:ext uri="{FF2B5EF4-FFF2-40B4-BE49-F238E27FC236}">
                <a16:creationId xmlns:a16="http://schemas.microsoft.com/office/drawing/2014/main" id="{1D8F7DE5-8BED-4197-911D-C52F7D4D359A}"/>
              </a:ext>
            </a:extLst>
          </p:cNvPr>
          <p:cNvPicPr>
            <a:picLocks noChangeAspect="1"/>
          </p:cNvPicPr>
          <p:nvPr/>
        </p:nvPicPr>
        <p:blipFill>
          <a:blip r:embed="rId2"/>
          <a:stretch>
            <a:fillRect/>
          </a:stretch>
        </p:blipFill>
        <p:spPr>
          <a:xfrm>
            <a:off x="5866029" y="1749342"/>
            <a:ext cx="5917984" cy="4172937"/>
          </a:xfrm>
          <a:prstGeom prst="rect">
            <a:avLst/>
          </a:prstGeom>
        </p:spPr>
      </p:pic>
    </p:spTree>
    <p:extLst>
      <p:ext uri="{BB962C8B-B14F-4D97-AF65-F5344CB8AC3E}">
        <p14:creationId xmlns:p14="http://schemas.microsoft.com/office/powerpoint/2010/main" val="3256322029"/>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6599</TotalTime>
  <Words>5079</Words>
  <Application>Microsoft Macintosh PowerPoint</Application>
  <PresentationFormat>Widescreen</PresentationFormat>
  <Paragraphs>832</Paragraphs>
  <Slides>65</Slides>
  <Notes>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65</vt:i4>
      </vt:variant>
    </vt:vector>
  </HeadingPairs>
  <TitlesOfParts>
    <vt:vector size="74" baseType="lpstr">
      <vt:lpstr>Arial</vt:lpstr>
      <vt:lpstr>Calibri</vt:lpstr>
      <vt:lpstr>Segoe UI</vt:lpstr>
      <vt:lpstr>Symbol</vt:lpstr>
      <vt:lpstr>Times</vt:lpstr>
      <vt:lpstr>Times New Roman</vt:lpstr>
      <vt:lpstr>Verdana</vt:lpstr>
      <vt:lpstr>Wingdings</vt:lpstr>
      <vt:lpstr>Office Theme</vt:lpstr>
      <vt:lpstr>11T New Task Force – Team 2 – QA QC Deliverable 1 and 2 May-19, 2021  </vt:lpstr>
      <vt:lpstr>11T New Task Force TEAM2 – QA QC</vt:lpstr>
      <vt:lpstr>Outline</vt:lpstr>
      <vt:lpstr>Schedule TEAM2</vt:lpstr>
      <vt:lpstr>DELIVERABLE 1 - WINDING</vt:lpstr>
      <vt:lpstr>11T applicable documentation</vt:lpstr>
      <vt:lpstr>Applicable dwgs and evolution</vt:lpstr>
      <vt:lpstr>QXF documentation</vt:lpstr>
      <vt:lpstr>Applicable documentation and evolution  QXFB Series</vt:lpstr>
      <vt:lpstr>Components</vt:lpstr>
      <vt:lpstr>Components</vt:lpstr>
      <vt:lpstr>Components</vt:lpstr>
      <vt:lpstr>Components</vt:lpstr>
      <vt:lpstr>Components</vt:lpstr>
      <vt:lpstr>Components</vt:lpstr>
      <vt:lpstr>Components</vt:lpstr>
      <vt:lpstr>Components</vt:lpstr>
      <vt:lpstr>Components – QXFB series production</vt:lpstr>
      <vt:lpstr>Tooling</vt:lpstr>
      <vt:lpstr>Differences in the 11T and MQXF production</vt:lpstr>
      <vt:lpstr>Non conformities during production</vt:lpstr>
      <vt:lpstr>Non conformities during QXFB series Production</vt:lpstr>
      <vt:lpstr>Adopted mitigations following major NCR (11T)</vt:lpstr>
      <vt:lpstr>Adopted mitigations following major NCR (11T)</vt:lpstr>
      <vt:lpstr>Adopted mitigations following major NCR (MQXFB)</vt:lpstr>
      <vt:lpstr>Outcomes after cold tests inspections</vt:lpstr>
      <vt:lpstr>Outcomes after cold tests inspections</vt:lpstr>
      <vt:lpstr>Outcomes after cold tests inspections</vt:lpstr>
      <vt:lpstr>Outcomes after cold tests inspections</vt:lpstr>
      <vt:lpstr>Outcomes after cold tests inspections</vt:lpstr>
      <vt:lpstr>Outcomes after cold tests inspections</vt:lpstr>
      <vt:lpstr>Outcomes after cold tests inspections</vt:lpstr>
      <vt:lpstr>Non conformities and defects</vt:lpstr>
      <vt:lpstr>Outcomes after cold tests inspections</vt:lpstr>
      <vt:lpstr>Future proposed improvements </vt:lpstr>
      <vt:lpstr>11T and QXF SC cable insulation, production and sampling</vt:lpstr>
      <vt:lpstr>Recent NC on insulation thickness</vt:lpstr>
      <vt:lpstr>Company visit at          (22nd of April)</vt:lpstr>
      <vt:lpstr>Visit at manufacturing lines for CERN</vt:lpstr>
      <vt:lpstr>Horizontal braiding</vt:lpstr>
      <vt:lpstr>Observations: Sample preparation</vt:lpstr>
      <vt:lpstr> Procedure: The 6 m sample preparation at CGP </vt:lpstr>
      <vt:lpstr>Facts</vt:lpstr>
      <vt:lpstr>Mitigation</vt:lpstr>
      <vt:lpstr>Conclusion</vt:lpstr>
      <vt:lpstr>Outcome  DELIVERABLE 1 - WINDING</vt:lpstr>
      <vt:lpstr>Outcome MEETING#1 May-5, 2021 1/3</vt:lpstr>
      <vt:lpstr>Outcome MEETING#1 May-5, 2021 2/3</vt:lpstr>
      <vt:lpstr>Outcome MEETING#1 May-5, 2021 3/3 </vt:lpstr>
      <vt:lpstr>DELIVERABLE 2 - CURING</vt:lpstr>
      <vt:lpstr>Applicable documentation and evolution – 11T</vt:lpstr>
      <vt:lpstr>Applicable documentation and evolution QXFB</vt:lpstr>
      <vt:lpstr>Components</vt:lpstr>
      <vt:lpstr>Tooling – 11T</vt:lpstr>
      <vt:lpstr>Tooling – QXFB</vt:lpstr>
      <vt:lpstr>Differences in the 11T and QXFB production</vt:lpstr>
      <vt:lpstr>NCR related to the curing production step – 11T</vt:lpstr>
      <vt:lpstr>Adopted mitigations on tooling following NCR – 11T</vt:lpstr>
      <vt:lpstr>Adopted mitigations on procedure following NCR – 11T</vt:lpstr>
      <vt:lpstr>NCR related to the curing production step – QXFB</vt:lpstr>
      <vt:lpstr>Adopted mitigations on QXFB following NCR</vt:lpstr>
      <vt:lpstr>Conclusion</vt:lpstr>
      <vt:lpstr>Outcome  DELIVERABLE 2 - CURING</vt:lpstr>
      <vt:lpstr>Outcome MEETING#2 May-12, 2021</vt:lpstr>
      <vt:lpstr>Thank you</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Frederic Savary</dc:creator>
  <cp:lastModifiedBy>Rosario Principe</cp:lastModifiedBy>
  <cp:revision>514</cp:revision>
  <cp:lastPrinted>2021-04-13T09:32:08Z</cp:lastPrinted>
  <dcterms:created xsi:type="dcterms:W3CDTF">2020-05-26T07:48:52Z</dcterms:created>
  <dcterms:modified xsi:type="dcterms:W3CDTF">2021-05-18T15:45:37Z</dcterms:modified>
</cp:coreProperties>
</file>