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92" r:id="rId5"/>
    <p:sldId id="405" r:id="rId6"/>
    <p:sldId id="406" r:id="rId7"/>
    <p:sldId id="407" r:id="rId8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5" autoAdjust="0"/>
    <p:restoredTop sz="94660"/>
  </p:normalViewPr>
  <p:slideViewPr>
    <p:cSldViewPr snapToObjects="1" showGuides="1">
      <p:cViewPr varScale="1">
        <p:scale>
          <a:sx n="155" d="100"/>
          <a:sy n="155" d="100"/>
        </p:scale>
        <p:origin x="144" y="103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19/05/2021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19/05/2021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s-ES" noProof="0" smtClean="0"/>
              <a:t>E. Todesco et al., July 7 2020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14" y="285756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1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s-ES" smtClean="0"/>
              <a:t>E. Todesco et al., September 17 2020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5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33" y="911425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33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s-ES" noProof="0" smtClean="0"/>
              <a:t>E. Todesco et al., July 7 2020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s-ES" noProof="0" smtClean="0"/>
              <a:t>E. Todesco et al., July 7 2020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s-ES" noProof="0" smtClean="0"/>
              <a:t>E. Todesco et al., July 7 2020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s-ES" noProof="0" smtClean="0"/>
              <a:t>E. Todesco et al., July 7 2020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s-ES" noProof="0" smtClean="0"/>
              <a:t>E. Todesco et al., July 7 2020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14" y="285756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1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3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E. Todesco et al., July 7 2020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0" kern="1200">
          <a:solidFill>
            <a:schemeClr val="bg2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1640" y="1843648"/>
            <a:ext cx="7200000" cy="1350000"/>
          </a:xfrm>
        </p:spPr>
        <p:txBody>
          <a:bodyPr/>
          <a:lstStyle/>
          <a:p>
            <a:r>
              <a:rPr lang="en-GB" sz="2400" dirty="0" smtClean="0">
                <a:solidFill>
                  <a:schemeClr val="tx1"/>
                </a:solidFill>
                <a:latin typeface="Times"/>
                <a:cs typeface="Times"/>
              </a:rPr>
              <a:t>Team 8: lessons learnt from the 11 T relevant for MQXF</a:t>
            </a:r>
            <a:endParaRPr lang="en-GB" sz="2400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895786"/>
            <a:ext cx="6480000" cy="1260139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E. Todesco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4424361"/>
            <a:ext cx="6480000" cy="488159"/>
          </a:xfrm>
        </p:spPr>
        <p:txBody>
          <a:bodyPr>
            <a:normAutofit/>
          </a:bodyPr>
          <a:lstStyle/>
          <a:p>
            <a:r>
              <a:rPr lang="fr-CH" b="0" i="0" dirty="0" smtClean="0">
                <a:solidFill>
                  <a:srgbClr val="000000"/>
                </a:solidFill>
                <a:latin typeface="Book Antiqua"/>
                <a:cs typeface="Book Antiqua"/>
              </a:rPr>
              <a:t>19 May 2021</a:t>
            </a:r>
            <a:endParaRPr lang="en-GB" b="0" i="0" dirty="0">
              <a:solidFill>
                <a:srgbClr val="000000"/>
              </a:solidFill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248850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Tasks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573529"/>
            <a:ext cx="7920000" cy="4021095"/>
          </a:xfrm>
        </p:spPr>
        <p:txBody>
          <a:bodyPr>
            <a:normAutofit/>
          </a:bodyPr>
          <a:lstStyle/>
          <a:p>
            <a:r>
              <a:rPr lang="fr-CH" sz="1800" dirty="0" err="1">
                <a:solidFill>
                  <a:srgbClr val="000000"/>
                </a:solidFill>
              </a:rPr>
              <a:t>Subtask</a:t>
            </a:r>
            <a:r>
              <a:rPr lang="fr-CH" sz="1800" dirty="0">
                <a:solidFill>
                  <a:srgbClr val="000000"/>
                </a:solidFill>
              </a:rPr>
              <a:t> </a:t>
            </a:r>
            <a:r>
              <a:rPr lang="fr-CH" sz="1800" dirty="0" smtClean="0">
                <a:solidFill>
                  <a:srgbClr val="000000"/>
                </a:solidFill>
              </a:rPr>
              <a:t>1 </a:t>
            </a:r>
            <a:r>
              <a:rPr lang="fr-CH" sz="1800" dirty="0">
                <a:solidFill>
                  <a:srgbClr val="000000"/>
                </a:solidFill>
              </a:rPr>
              <a:t>– </a:t>
            </a:r>
            <a:r>
              <a:rPr lang="fr-CH" sz="1800" dirty="0" err="1" smtClean="0">
                <a:solidFill>
                  <a:srgbClr val="000000"/>
                </a:solidFill>
              </a:rPr>
              <a:t>verify</a:t>
            </a:r>
            <a:r>
              <a:rPr lang="fr-CH" sz="1800" dirty="0" smtClean="0">
                <a:solidFill>
                  <a:srgbClr val="000000"/>
                </a:solidFill>
              </a:rPr>
              <a:t> if the </a:t>
            </a:r>
            <a:r>
              <a:rPr lang="fr-CH" sz="1800" dirty="0" err="1" smtClean="0">
                <a:solidFill>
                  <a:srgbClr val="000000"/>
                </a:solidFill>
              </a:rPr>
              <a:t>novel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methods</a:t>
            </a:r>
            <a:r>
              <a:rPr lang="fr-CH" sz="1800" dirty="0" smtClean="0">
                <a:solidFill>
                  <a:srgbClr val="000000"/>
                </a:solidFill>
              </a:rPr>
              <a:t> and tests </a:t>
            </a:r>
            <a:r>
              <a:rPr lang="fr-CH" sz="1800" dirty="0" err="1" smtClean="0">
                <a:solidFill>
                  <a:srgbClr val="000000"/>
                </a:solidFill>
              </a:rPr>
              <a:t>developed</a:t>
            </a:r>
            <a:r>
              <a:rPr lang="fr-CH" sz="1800" dirty="0" smtClean="0">
                <a:solidFill>
                  <a:srgbClr val="000000"/>
                </a:solidFill>
              </a:rPr>
              <a:t> for the 11 T </a:t>
            </a:r>
            <a:r>
              <a:rPr lang="fr-CH" sz="1800" dirty="0" err="1" smtClean="0">
                <a:solidFill>
                  <a:srgbClr val="000000"/>
                </a:solidFill>
              </a:rPr>
              <a:t>were</a:t>
            </a:r>
            <a:r>
              <a:rPr lang="fr-CH" sz="1800" dirty="0" smtClean="0">
                <a:solidFill>
                  <a:srgbClr val="000000"/>
                </a:solidFill>
              </a:rPr>
              <a:t>/</a:t>
            </a:r>
            <a:r>
              <a:rPr lang="fr-CH" sz="1800" dirty="0" err="1" smtClean="0">
                <a:solidFill>
                  <a:srgbClr val="000000"/>
                </a:solidFill>
              </a:rPr>
              <a:t>can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be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applied</a:t>
            </a:r>
            <a:r>
              <a:rPr lang="fr-CH" sz="1800" dirty="0" smtClean="0">
                <a:solidFill>
                  <a:srgbClr val="000000"/>
                </a:solidFill>
              </a:rPr>
              <a:t> to MQXF</a:t>
            </a:r>
            <a:endParaRPr lang="fr-CH" sz="1800" dirty="0">
              <a:solidFill>
                <a:srgbClr val="000000"/>
              </a:solidFill>
            </a:endParaRP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G. Willering, E. Todesco</a:t>
            </a:r>
            <a:endParaRPr lang="fr-CH" sz="1800" dirty="0">
              <a:solidFill>
                <a:srgbClr val="000000"/>
              </a:solidFill>
            </a:endParaRPr>
          </a:p>
          <a:p>
            <a:pPr lvl="1"/>
            <a:r>
              <a:rPr lang="fr-CH" sz="1800" dirty="0">
                <a:solidFill>
                  <a:srgbClr val="000000"/>
                </a:solidFill>
              </a:rPr>
              <a:t>Deadline: end of </a:t>
            </a:r>
            <a:r>
              <a:rPr lang="fr-CH" sz="1800" dirty="0" err="1" smtClean="0">
                <a:solidFill>
                  <a:srgbClr val="000000"/>
                </a:solidFill>
              </a:rPr>
              <a:t>June</a:t>
            </a:r>
            <a:endParaRPr lang="fr-CH" sz="1800" dirty="0" smtClean="0">
              <a:solidFill>
                <a:srgbClr val="000000"/>
              </a:solidFill>
            </a:endParaRPr>
          </a:p>
          <a:p>
            <a:pPr lvl="1"/>
            <a:endParaRPr lang="fr-CH" sz="1800" dirty="0">
              <a:solidFill>
                <a:srgbClr val="000000"/>
              </a:solidFill>
            </a:endParaRPr>
          </a:p>
          <a:p>
            <a:pPr lvl="1"/>
            <a:endParaRPr lang="fr-CH" sz="1800" dirty="0" smtClean="0">
              <a:solidFill>
                <a:srgbClr val="000000"/>
              </a:solidFill>
            </a:endParaRPr>
          </a:p>
          <a:p>
            <a:pPr lvl="1"/>
            <a:r>
              <a:rPr lang="fr-CH" sz="1800" dirty="0" err="1" smtClean="0">
                <a:solidFill>
                  <a:srgbClr val="000000"/>
                </a:solidFill>
              </a:rPr>
              <a:t>Going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through</a:t>
            </a:r>
            <a:r>
              <a:rPr lang="fr-CH" sz="1800" dirty="0" smtClean="0">
                <a:solidFill>
                  <a:srgbClr val="000000"/>
                </a:solidFill>
              </a:rPr>
              <a:t> the </a:t>
            </a:r>
            <a:r>
              <a:rPr lang="fr-CH" sz="1800" dirty="0" err="1" smtClean="0">
                <a:solidFill>
                  <a:srgbClr val="000000"/>
                </a:solidFill>
              </a:rPr>
              <a:t>different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methodologies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used</a:t>
            </a:r>
            <a:r>
              <a:rPr lang="fr-CH" sz="1800" dirty="0" smtClean="0">
                <a:solidFill>
                  <a:srgbClr val="000000"/>
                </a:solidFill>
              </a:rPr>
              <a:t> in 11 T and </a:t>
            </a:r>
            <a:r>
              <a:rPr lang="fr-CH" sz="1800" dirty="0" err="1" smtClean="0">
                <a:solidFill>
                  <a:srgbClr val="000000"/>
                </a:solidFill>
              </a:rPr>
              <a:t>verifying</a:t>
            </a:r>
            <a:r>
              <a:rPr lang="fr-CH" sz="1800" dirty="0" smtClean="0">
                <a:solidFill>
                  <a:srgbClr val="000000"/>
                </a:solidFill>
              </a:rPr>
              <a:t> the </a:t>
            </a:r>
            <a:r>
              <a:rPr lang="fr-CH" sz="1800" dirty="0" err="1" smtClean="0">
                <a:solidFill>
                  <a:srgbClr val="000000"/>
                </a:solidFill>
              </a:rPr>
              <a:t>efficiency</a:t>
            </a:r>
            <a:r>
              <a:rPr lang="fr-CH" sz="1800" dirty="0" smtClean="0">
                <a:solidFill>
                  <a:srgbClr val="000000"/>
                </a:solidFill>
              </a:rPr>
              <a:t>/application for the MQXF</a:t>
            </a:r>
          </a:p>
          <a:p>
            <a:pPr lvl="1"/>
            <a:r>
              <a:rPr lang="fr-CH" sz="1800" dirty="0" err="1" smtClean="0">
                <a:solidFill>
                  <a:srgbClr val="000000"/>
                </a:solidFill>
              </a:rPr>
              <a:t>Going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through</a:t>
            </a:r>
            <a:r>
              <a:rPr lang="fr-CH" sz="1800" dirty="0" smtClean="0">
                <a:solidFill>
                  <a:srgbClr val="000000"/>
                </a:solidFill>
              </a:rPr>
              <a:t> the </a:t>
            </a:r>
            <a:r>
              <a:rPr lang="fr-CH" sz="1800" dirty="0" err="1" smtClean="0">
                <a:solidFill>
                  <a:srgbClr val="000000"/>
                </a:solidFill>
              </a:rPr>
              <a:t>different</a:t>
            </a:r>
            <a:r>
              <a:rPr lang="fr-CH" sz="1800" dirty="0" smtClean="0">
                <a:solidFill>
                  <a:srgbClr val="000000"/>
                </a:solidFill>
              </a:rPr>
              <a:t> performance issues of the 11 T and </a:t>
            </a:r>
            <a:r>
              <a:rPr lang="fr-CH" sz="1800" dirty="0" err="1" smtClean="0">
                <a:solidFill>
                  <a:srgbClr val="000000"/>
                </a:solidFill>
              </a:rPr>
              <a:t>verify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that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they</a:t>
            </a:r>
            <a:r>
              <a:rPr lang="fr-CH" sz="1800" dirty="0" smtClean="0">
                <a:solidFill>
                  <a:srgbClr val="000000"/>
                </a:solidFill>
              </a:rPr>
              <a:t> have been </a:t>
            </a:r>
            <a:r>
              <a:rPr lang="fr-CH" sz="1800" dirty="0" err="1" smtClean="0">
                <a:solidFill>
                  <a:srgbClr val="000000"/>
                </a:solidFill>
              </a:rPr>
              <a:t>checked</a:t>
            </a:r>
            <a:r>
              <a:rPr lang="fr-CH" sz="1800" dirty="0" smtClean="0">
                <a:solidFill>
                  <a:srgbClr val="000000"/>
                </a:solidFill>
              </a:rPr>
              <a:t> in MQXF</a:t>
            </a:r>
          </a:p>
          <a:p>
            <a:pPr lvl="1"/>
            <a:endParaRPr lang="fr-CH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97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Tasks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573529"/>
            <a:ext cx="7920000" cy="4021095"/>
          </a:xfrm>
        </p:spPr>
        <p:txBody>
          <a:bodyPr>
            <a:normAutofit/>
          </a:bodyPr>
          <a:lstStyle/>
          <a:p>
            <a:r>
              <a:rPr lang="fr-CH" sz="1800" dirty="0" err="1" smtClean="0">
                <a:solidFill>
                  <a:srgbClr val="000000"/>
                </a:solidFill>
              </a:rPr>
              <a:t>Subtask</a:t>
            </a:r>
            <a:r>
              <a:rPr lang="fr-CH" sz="1800" dirty="0" smtClean="0">
                <a:solidFill>
                  <a:srgbClr val="000000"/>
                </a:solidFill>
              </a:rPr>
              <a:t> 2 – </a:t>
            </a:r>
            <a:r>
              <a:rPr lang="fr-CH" sz="1800" dirty="0" err="1" smtClean="0">
                <a:solidFill>
                  <a:srgbClr val="000000"/>
                </a:solidFill>
              </a:rPr>
              <a:t>Identify</a:t>
            </a:r>
            <a:r>
              <a:rPr lang="fr-CH" sz="1800" dirty="0" smtClean="0">
                <a:solidFill>
                  <a:srgbClr val="000000"/>
                </a:solidFill>
              </a:rPr>
              <a:t> and </a:t>
            </a:r>
            <a:r>
              <a:rPr lang="fr-CH" sz="1800" dirty="0" err="1" smtClean="0">
                <a:solidFill>
                  <a:srgbClr val="000000"/>
                </a:solidFill>
              </a:rPr>
              <a:t>review</a:t>
            </a:r>
            <a:r>
              <a:rPr lang="fr-CH" sz="1800" dirty="0" smtClean="0">
                <a:solidFill>
                  <a:srgbClr val="000000"/>
                </a:solidFill>
              </a:rPr>
              <a:t> the </a:t>
            </a:r>
            <a:r>
              <a:rPr lang="fr-CH" sz="1800" dirty="0" err="1" smtClean="0">
                <a:solidFill>
                  <a:srgbClr val="000000"/>
                </a:solidFill>
              </a:rPr>
              <a:t>differences</a:t>
            </a:r>
            <a:r>
              <a:rPr lang="fr-CH" sz="1800" dirty="0" smtClean="0">
                <a:solidFill>
                  <a:srgbClr val="000000"/>
                </a:solidFill>
              </a:rPr>
              <a:t> in MQXF and 11 T design</a:t>
            </a: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A. Milanese</a:t>
            </a:r>
            <a:r>
              <a:rPr lang="fr-CH" sz="1800" smtClean="0">
                <a:solidFill>
                  <a:srgbClr val="000000"/>
                </a:solidFill>
              </a:rPr>
              <a:t>, (S</a:t>
            </a:r>
            <a:r>
              <a:rPr lang="fr-CH" sz="1800" dirty="0">
                <a:solidFill>
                  <a:srgbClr val="000000"/>
                </a:solidFill>
              </a:rPr>
              <a:t>. Izquierdo </a:t>
            </a:r>
            <a:r>
              <a:rPr lang="fr-CH" sz="1800" dirty="0" smtClean="0">
                <a:solidFill>
                  <a:srgbClr val="000000"/>
                </a:solidFill>
              </a:rPr>
              <a:t>Bermudez), </a:t>
            </a:r>
            <a:r>
              <a:rPr lang="fr-CH" sz="1800" dirty="0">
                <a:solidFill>
                  <a:srgbClr val="000000"/>
                </a:solidFill>
              </a:rPr>
              <a:t>H</a:t>
            </a:r>
            <a:r>
              <a:rPr lang="fr-CH" sz="1800" dirty="0" smtClean="0">
                <a:solidFill>
                  <a:srgbClr val="000000"/>
                </a:solidFill>
              </a:rPr>
              <a:t>. Felice, F. Savary, </a:t>
            </a:r>
            <a:r>
              <a:rPr lang="fr-CH" sz="1800" dirty="0" err="1" smtClean="0">
                <a:solidFill>
                  <a:srgbClr val="000000"/>
                </a:solidFill>
              </a:rPr>
              <a:t>maybe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with</a:t>
            </a:r>
            <a:r>
              <a:rPr lang="fr-CH" sz="1800" dirty="0" smtClean="0">
                <a:solidFill>
                  <a:srgbClr val="000000"/>
                </a:solidFill>
              </a:rPr>
              <a:t> the support of G. Ambrosio and P. Ferracin</a:t>
            </a: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Deadline: end of July</a:t>
            </a:r>
          </a:p>
          <a:p>
            <a:pPr lvl="1"/>
            <a:endParaRPr lang="fr-CH" sz="1800" dirty="0" smtClean="0">
              <a:solidFill>
                <a:srgbClr val="000000"/>
              </a:solidFill>
            </a:endParaRP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Scope: have a </a:t>
            </a:r>
            <a:r>
              <a:rPr lang="fr-CH" sz="1800" dirty="0" err="1" smtClean="0">
                <a:solidFill>
                  <a:srgbClr val="000000"/>
                </a:solidFill>
              </a:rPr>
              <a:t>clear</a:t>
            </a:r>
            <a:r>
              <a:rPr lang="fr-CH" sz="1800" dirty="0">
                <a:solidFill>
                  <a:srgbClr val="000000"/>
                </a:solidFill>
              </a:rPr>
              <a:t>,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systematic</a:t>
            </a:r>
            <a:r>
              <a:rPr lang="fr-CH" sz="1800" dirty="0" smtClean="0">
                <a:solidFill>
                  <a:srgbClr val="000000"/>
                </a:solidFill>
              </a:rPr>
              <a:t> but </a:t>
            </a:r>
            <a:r>
              <a:rPr lang="fr-CH" sz="1800" dirty="0" err="1" smtClean="0">
                <a:solidFill>
                  <a:srgbClr val="000000"/>
                </a:solidFill>
              </a:rPr>
              <a:t>synthetic</a:t>
            </a:r>
            <a:r>
              <a:rPr lang="fr-CH" sz="1800" dirty="0" smtClean="0">
                <a:solidFill>
                  <a:srgbClr val="000000"/>
                </a:solidFill>
              </a:rPr>
              <a:t> document </a:t>
            </a:r>
            <a:r>
              <a:rPr lang="fr-CH" sz="1800" dirty="0" err="1" smtClean="0">
                <a:solidFill>
                  <a:srgbClr val="000000"/>
                </a:solidFill>
              </a:rPr>
              <a:t>giving</a:t>
            </a:r>
            <a:r>
              <a:rPr lang="fr-CH" sz="1800" dirty="0" smtClean="0">
                <a:solidFill>
                  <a:srgbClr val="000000"/>
                </a:solidFill>
              </a:rPr>
              <a:t> the </a:t>
            </a:r>
            <a:r>
              <a:rPr lang="fr-CH" sz="1800" dirty="0" err="1" smtClean="0">
                <a:solidFill>
                  <a:srgbClr val="000000"/>
                </a:solidFill>
              </a:rPr>
              <a:t>differences</a:t>
            </a:r>
            <a:r>
              <a:rPr lang="fr-CH" sz="1800" dirty="0" smtClean="0">
                <a:solidFill>
                  <a:srgbClr val="000000"/>
                </a:solidFill>
              </a:rPr>
              <a:t> in the MQXF and 11 T designs </a:t>
            </a:r>
            <a:endParaRPr lang="fr-CH" sz="1800" dirty="0">
              <a:solidFill>
                <a:srgbClr val="000000"/>
              </a:solidFill>
            </a:endParaRPr>
          </a:p>
          <a:p>
            <a:pPr lvl="1"/>
            <a:endParaRPr lang="fr-CH" sz="1800" dirty="0" smtClean="0">
              <a:solidFill>
                <a:srgbClr val="000000"/>
              </a:solidFill>
            </a:endParaRPr>
          </a:p>
          <a:p>
            <a:pPr lvl="1"/>
            <a:endParaRPr lang="fr-CH" sz="18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19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3528"/>
            <a:ext cx="7920000" cy="54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Tasks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573529"/>
            <a:ext cx="7920000" cy="4021095"/>
          </a:xfrm>
        </p:spPr>
        <p:txBody>
          <a:bodyPr>
            <a:normAutofit/>
          </a:bodyPr>
          <a:lstStyle/>
          <a:p>
            <a:r>
              <a:rPr lang="fr-CH" sz="1800" dirty="0" err="1" smtClean="0">
                <a:solidFill>
                  <a:srgbClr val="000000"/>
                </a:solidFill>
              </a:rPr>
              <a:t>Subtask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>
                <a:solidFill>
                  <a:srgbClr val="000000"/>
                </a:solidFill>
              </a:rPr>
              <a:t>3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>
                <a:solidFill>
                  <a:srgbClr val="000000"/>
                </a:solidFill>
              </a:rPr>
              <a:t>– </a:t>
            </a:r>
            <a:r>
              <a:rPr lang="fr-CH" sz="1800" dirty="0" err="1" smtClean="0">
                <a:solidFill>
                  <a:srgbClr val="000000"/>
                </a:solidFill>
              </a:rPr>
              <a:t>evaluate</a:t>
            </a:r>
            <a:r>
              <a:rPr lang="fr-CH" sz="1800" dirty="0" smtClean="0">
                <a:solidFill>
                  <a:srgbClr val="000000"/>
                </a:solidFill>
              </a:rPr>
              <a:t> if the thermo </a:t>
            </a:r>
            <a:r>
              <a:rPr lang="fr-CH" sz="1800" dirty="0" err="1" smtClean="0">
                <a:solidFill>
                  <a:srgbClr val="000000"/>
                </a:solidFill>
              </a:rPr>
              <a:t>mechanical</a:t>
            </a:r>
            <a:r>
              <a:rPr lang="fr-CH" sz="1800" dirty="0" smtClean="0">
                <a:solidFill>
                  <a:srgbClr val="000000"/>
                </a:solidFill>
              </a:rPr>
              <a:t> model </a:t>
            </a:r>
            <a:r>
              <a:rPr lang="fr-CH" sz="1800" dirty="0" err="1" smtClean="0">
                <a:solidFill>
                  <a:srgbClr val="000000"/>
                </a:solidFill>
              </a:rPr>
              <a:t>recently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developed</a:t>
            </a:r>
            <a:r>
              <a:rPr lang="fr-CH" sz="1800" dirty="0" smtClean="0">
                <a:solidFill>
                  <a:srgbClr val="000000"/>
                </a:solidFill>
              </a:rPr>
              <a:t> for the 11 T </a:t>
            </a:r>
            <a:r>
              <a:rPr lang="fr-CH" sz="1800" dirty="0" err="1" smtClean="0">
                <a:solidFill>
                  <a:srgbClr val="000000"/>
                </a:solidFill>
              </a:rPr>
              <a:t>can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be</a:t>
            </a:r>
            <a:r>
              <a:rPr lang="fr-CH" sz="1800" dirty="0" smtClean="0">
                <a:solidFill>
                  <a:srgbClr val="000000"/>
                </a:solidFill>
              </a:rPr>
              <a:t> of </a:t>
            </a:r>
            <a:r>
              <a:rPr lang="fr-CH" sz="1800" dirty="0" err="1" smtClean="0">
                <a:solidFill>
                  <a:srgbClr val="000000"/>
                </a:solidFill>
              </a:rPr>
              <a:t>interest</a:t>
            </a:r>
            <a:r>
              <a:rPr lang="fr-CH" sz="1800" dirty="0" smtClean="0">
                <a:solidFill>
                  <a:srgbClr val="000000"/>
                </a:solidFill>
              </a:rPr>
              <a:t> for MQXF</a:t>
            </a:r>
            <a:endParaRPr lang="fr-CH" sz="1800" dirty="0">
              <a:solidFill>
                <a:srgbClr val="000000"/>
              </a:solidFill>
            </a:endParaRPr>
          </a:p>
          <a:p>
            <a:pPr lvl="1"/>
            <a:r>
              <a:rPr lang="fr-CH" sz="1800" dirty="0">
                <a:solidFill>
                  <a:srgbClr val="000000"/>
                </a:solidFill>
              </a:rPr>
              <a:t>P. Ferracin, S. Izquierdo Bermudez, </a:t>
            </a:r>
            <a:r>
              <a:rPr lang="fr-CH" sz="1800" dirty="0" smtClean="0">
                <a:solidFill>
                  <a:srgbClr val="000000"/>
                </a:solidFill>
              </a:rPr>
              <a:t>C. Garion, M. </a:t>
            </a:r>
            <a:r>
              <a:rPr lang="fr-CH" sz="1800" dirty="0" err="1" smtClean="0">
                <a:solidFill>
                  <a:srgbClr val="000000"/>
                </a:solidFill>
              </a:rPr>
              <a:t>Morrone</a:t>
            </a:r>
            <a:endParaRPr lang="fr-CH" sz="1800" dirty="0">
              <a:solidFill>
                <a:srgbClr val="000000"/>
              </a:solidFill>
            </a:endParaRPr>
          </a:p>
          <a:p>
            <a:pPr lvl="1"/>
            <a:r>
              <a:rPr lang="fr-CH" sz="1800" dirty="0">
                <a:solidFill>
                  <a:srgbClr val="000000"/>
                </a:solidFill>
              </a:rPr>
              <a:t>Deadline: end </a:t>
            </a:r>
            <a:r>
              <a:rPr lang="fr-CH" sz="1800" dirty="0" smtClean="0">
                <a:solidFill>
                  <a:srgbClr val="000000"/>
                </a:solidFill>
              </a:rPr>
              <a:t>of </a:t>
            </a:r>
            <a:r>
              <a:rPr lang="fr-CH" sz="1800" dirty="0" err="1" smtClean="0">
                <a:solidFill>
                  <a:srgbClr val="000000"/>
                </a:solidFill>
              </a:rPr>
              <a:t>September</a:t>
            </a:r>
            <a:endParaRPr lang="fr-CH" sz="1800" dirty="0" smtClean="0">
              <a:solidFill>
                <a:srgbClr val="000000"/>
              </a:solidFill>
            </a:endParaRPr>
          </a:p>
          <a:p>
            <a:pPr lvl="1"/>
            <a:endParaRPr lang="fr-CH" sz="1800" dirty="0" smtClean="0">
              <a:solidFill>
                <a:srgbClr val="000000"/>
              </a:solidFill>
            </a:endParaRPr>
          </a:p>
          <a:p>
            <a:pPr lvl="1"/>
            <a:endParaRPr lang="fr-CH" sz="1800" dirty="0">
              <a:solidFill>
                <a:srgbClr val="000000"/>
              </a:solidFill>
            </a:endParaRPr>
          </a:p>
          <a:p>
            <a:endParaRPr lang="fr-CH" sz="2200" dirty="0">
              <a:solidFill>
                <a:srgbClr val="000000"/>
              </a:solidFill>
            </a:endParaRP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End of </a:t>
            </a:r>
            <a:r>
              <a:rPr lang="fr-CH" sz="1800" dirty="0" err="1" smtClean="0">
                <a:solidFill>
                  <a:srgbClr val="000000"/>
                </a:solidFill>
              </a:rPr>
              <a:t>June</a:t>
            </a:r>
            <a:r>
              <a:rPr lang="fr-CH" sz="1800" dirty="0" smtClean="0">
                <a:solidFill>
                  <a:srgbClr val="000000"/>
                </a:solidFill>
              </a:rPr>
              <a:t>: </a:t>
            </a:r>
            <a:r>
              <a:rPr lang="fr-CH" sz="1800" dirty="0" err="1" smtClean="0">
                <a:solidFill>
                  <a:srgbClr val="000000"/>
                </a:solidFill>
              </a:rPr>
              <a:t>present</a:t>
            </a:r>
            <a:r>
              <a:rPr lang="fr-CH" sz="1800" dirty="0" smtClean="0">
                <a:solidFill>
                  <a:srgbClr val="000000"/>
                </a:solidFill>
              </a:rPr>
              <a:t> the 11 T </a:t>
            </a:r>
            <a:r>
              <a:rPr lang="fr-CH" sz="1800" dirty="0" err="1" smtClean="0">
                <a:solidFill>
                  <a:srgbClr val="000000"/>
                </a:solidFill>
              </a:rPr>
              <a:t>results</a:t>
            </a:r>
            <a:r>
              <a:rPr lang="fr-CH" sz="1800" dirty="0" smtClean="0">
                <a:solidFill>
                  <a:srgbClr val="000000"/>
                </a:solidFill>
              </a:rPr>
              <a:t> to the MQXF team</a:t>
            </a: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End of July: </a:t>
            </a:r>
            <a:r>
              <a:rPr lang="fr-CH" sz="1800" dirty="0" err="1" smtClean="0">
                <a:solidFill>
                  <a:srgbClr val="000000"/>
                </a:solidFill>
              </a:rPr>
              <a:t>review</a:t>
            </a:r>
            <a:r>
              <a:rPr lang="fr-CH" sz="1800" dirty="0" smtClean="0">
                <a:solidFill>
                  <a:srgbClr val="000000"/>
                </a:solidFill>
              </a:rPr>
              <a:t> of the </a:t>
            </a:r>
            <a:r>
              <a:rPr lang="fr-CH" sz="1800" dirty="0" err="1" smtClean="0">
                <a:solidFill>
                  <a:srgbClr val="000000"/>
                </a:solidFill>
              </a:rPr>
              <a:t>present</a:t>
            </a:r>
            <a:r>
              <a:rPr lang="fr-CH" sz="1800" dirty="0" smtClean="0">
                <a:solidFill>
                  <a:srgbClr val="000000"/>
                </a:solidFill>
              </a:rPr>
              <a:t> model and of main </a:t>
            </a:r>
            <a:r>
              <a:rPr lang="fr-CH" sz="1800" dirty="0" err="1" smtClean="0">
                <a:solidFill>
                  <a:srgbClr val="000000"/>
                </a:solidFill>
              </a:rPr>
              <a:t>controversial</a:t>
            </a:r>
            <a:r>
              <a:rPr lang="fr-CH" sz="1800" dirty="0" smtClean="0">
                <a:solidFill>
                  <a:srgbClr val="000000"/>
                </a:solidFill>
              </a:rPr>
              <a:t> </a:t>
            </a:r>
            <a:r>
              <a:rPr lang="fr-CH" sz="1800" dirty="0" err="1" smtClean="0">
                <a:solidFill>
                  <a:srgbClr val="000000"/>
                </a:solidFill>
              </a:rPr>
              <a:t>properties</a:t>
            </a:r>
            <a:endParaRPr lang="fr-CH" sz="1800" dirty="0" smtClean="0">
              <a:solidFill>
                <a:srgbClr val="000000"/>
              </a:solidFill>
            </a:endParaRP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End of </a:t>
            </a:r>
            <a:r>
              <a:rPr lang="fr-CH" sz="1800" dirty="0" err="1" smtClean="0">
                <a:solidFill>
                  <a:srgbClr val="000000"/>
                </a:solidFill>
              </a:rPr>
              <a:t>September</a:t>
            </a:r>
            <a:r>
              <a:rPr lang="fr-CH" sz="1800" dirty="0" smtClean="0">
                <a:solidFill>
                  <a:srgbClr val="000000"/>
                </a:solidFill>
              </a:rPr>
              <a:t>: tentative date for the construction of the model</a:t>
            </a:r>
            <a:endParaRPr lang="fr-C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64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1DCB4E-5F44-49E2-937F-E6AC00142344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4718</TotalTime>
  <Words>250</Words>
  <Application>Microsoft Office PowerPoint</Application>
  <PresentationFormat>On-screen Show (16:9)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Book Antiqua</vt:lpstr>
      <vt:lpstr>Calibri</vt:lpstr>
      <vt:lpstr>Times</vt:lpstr>
      <vt:lpstr>Times New Roman</vt:lpstr>
      <vt:lpstr>Wingdings</vt:lpstr>
      <vt:lpstr>Thème Office</vt:lpstr>
      <vt:lpstr>Team 8: lessons learnt from the 11 T relevant for MQXF</vt:lpstr>
      <vt:lpstr>Tasks</vt:lpstr>
      <vt:lpstr>Tasks</vt:lpstr>
      <vt:lpstr>Tasks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Ezio Todesco</cp:lastModifiedBy>
  <cp:revision>645</cp:revision>
  <cp:lastPrinted>2020-09-08T13:37:32Z</cp:lastPrinted>
  <dcterms:created xsi:type="dcterms:W3CDTF">2020-02-06T17:34:13Z</dcterms:created>
  <dcterms:modified xsi:type="dcterms:W3CDTF">2021-05-19T13:31:41Z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