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61" r:id="rId2"/>
    <p:sldMasterId id="2147483719" r:id="rId3"/>
  </p:sldMasterIdLst>
  <p:notesMasterIdLst>
    <p:notesMasterId r:id="rId34"/>
  </p:notesMasterIdLst>
  <p:handoutMasterIdLst>
    <p:handoutMasterId r:id="rId35"/>
  </p:handoutMasterIdLst>
  <p:sldIdLst>
    <p:sldId id="1353" r:id="rId4"/>
    <p:sldId id="1356" r:id="rId5"/>
    <p:sldId id="1413" r:id="rId6"/>
    <p:sldId id="1434" r:id="rId7"/>
    <p:sldId id="258" r:id="rId8"/>
    <p:sldId id="1361" r:id="rId9"/>
    <p:sldId id="1414" r:id="rId10"/>
    <p:sldId id="1436" r:id="rId11"/>
    <p:sldId id="1422" r:id="rId12"/>
    <p:sldId id="1423" r:id="rId13"/>
    <p:sldId id="1415" r:id="rId14"/>
    <p:sldId id="1417" r:id="rId15"/>
    <p:sldId id="1441" r:id="rId16"/>
    <p:sldId id="1437" r:id="rId17"/>
    <p:sldId id="1438" r:id="rId18"/>
    <p:sldId id="1439" r:id="rId19"/>
    <p:sldId id="1389" r:id="rId20"/>
    <p:sldId id="1390" r:id="rId21"/>
    <p:sldId id="1392" r:id="rId22"/>
    <p:sldId id="1432" r:id="rId23"/>
    <p:sldId id="1388" r:id="rId24"/>
    <p:sldId id="1442" r:id="rId25"/>
    <p:sldId id="1443" r:id="rId26"/>
    <p:sldId id="1444" r:id="rId27"/>
    <p:sldId id="1427" r:id="rId28"/>
    <p:sldId id="1428" r:id="rId29"/>
    <p:sldId id="1429" r:id="rId30"/>
    <p:sldId id="1445" r:id="rId31"/>
    <p:sldId id="1420" r:id="rId32"/>
    <p:sldId id="1421" r:id="rId3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ZhouYi" initials="Z" lastIdx="1" clrIdx="0">
    <p:extLst>
      <p:ext uri="{19B8F6BF-5375-455C-9EA6-DF929625EA0E}">
        <p15:presenceInfo xmlns:p15="http://schemas.microsoft.com/office/powerpoint/2012/main" userId="ZhouYi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302EF3"/>
    <a:srgbClr val="FFFF00"/>
    <a:srgbClr val="5664F6"/>
    <a:srgbClr val="6E5BF3"/>
    <a:srgbClr val="3B6CCC"/>
    <a:srgbClr val="C00000"/>
    <a:srgbClr val="0E75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96" autoAdjust="0"/>
    <p:restoredTop sz="88104"/>
  </p:normalViewPr>
  <p:slideViewPr>
    <p:cSldViewPr snapToGrid="0" snapToObjects="1">
      <p:cViewPr varScale="1">
        <p:scale>
          <a:sx n="80" d="100"/>
          <a:sy n="80" d="100"/>
        </p:scale>
        <p:origin x="59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5488"/>
    </p:cViewPr>
  </p:sorterViewPr>
  <p:notesViewPr>
    <p:cSldViewPr snapToGrid="0" snapToObjects="1">
      <p:cViewPr varScale="1">
        <p:scale>
          <a:sx n="95" d="100"/>
          <a:sy n="95" d="100"/>
        </p:scale>
        <p:origin x="3582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theme" Target="theme/theme1.xml"/><Relationship Id="rId21" Type="http://schemas.openxmlformats.org/officeDocument/2006/relationships/slide" Target="slides/slide18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commentAuthors" Target="commentAuthor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80F280-C202-459E-9C88-243362EFD57F}" type="datetimeFigureOut">
              <a:rPr lang="zh-CN" altLang="en-US" smtClean="0"/>
              <a:t>2021/7/12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DFC674-D29B-42E3-B510-33870CA84AA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04569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865565-5D00-41A1-A9D4-D472FA0F1665}" type="datetimeFigureOut">
              <a:rPr lang="zh-CN" altLang="en-US" smtClean="0"/>
              <a:t>2021/7/12</a:t>
            </a:fld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97B772-BE26-4EC4-8890-F0A68D4013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45074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>
                <a:cs typeface="Comic Sans MS"/>
              </a:rPr>
              <a:t>Add</a:t>
            </a:r>
            <a:r>
              <a:rPr lang="en-US" sz="1200" baseline="0" dirty="0">
                <a:cs typeface="Comic Sans MS"/>
              </a:rPr>
              <a:t> SBF, CEPC, HIEPA, DAMPE</a:t>
            </a:r>
            <a:endParaRPr lang="en-US" sz="1200" dirty="0">
              <a:cs typeface="Comic Sans M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512964-9D25-F140-BCE5-41B8A8543C5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4884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282AC6-07ED-2C4D-90A1-A57DA9648585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604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52800" y="4038600"/>
            <a:ext cx="8534400" cy="2133600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单击以编辑母版副标题样式</a:t>
            </a:r>
            <a:endParaRPr lang="de-DE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lang="en-US" altLang="zh-CN" sz="4000" b="1" kern="1200" dirty="0">
                <a:solidFill>
                  <a:schemeClr val="bg1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0061081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kumimoji="1" lang="de-DE" sz="4000" b="1" kern="1200" dirty="0">
                <a:solidFill>
                  <a:schemeClr val="bg1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de-DE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>
              <a:defRPr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>
              <a:defRPr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>
              <a:defRPr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>
              <a:defRPr>
                <a:latin typeface="等线" panose="02010600030101010101" pitchFamily="2" charset="-122"/>
                <a:ea typeface="等线" panose="02010600030101010101" pitchFamily="2" charset="-122"/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54104982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804672"/>
            <a:ext cx="2743200" cy="5321492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804672"/>
            <a:ext cx="8026400" cy="5321492"/>
          </a:xfrm>
        </p:spPr>
        <p:txBody>
          <a:bodyPr vert="eaVert"/>
          <a:lstStyle>
            <a:lvl1pPr>
              <a:defRPr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>
              <a:defRPr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>
              <a:defRPr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>
              <a:defRPr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>
              <a:defRPr>
                <a:latin typeface="等线" panose="02010600030101010101" pitchFamily="2" charset="-122"/>
                <a:ea typeface="等线" panose="02010600030101010101" pitchFamily="2" charset="-122"/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3569234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B42EC72-77DB-B24E-A1FF-B8A0F1CE23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84576"/>
            <a:ext cx="12192000" cy="675861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bg1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等线" panose="02010600030101010101" pitchFamily="2" charset="-122"/>
                <a:ea typeface="等线" panose="02010600030101010101" pitchFamily="2" charset="-122"/>
              </a:defRPr>
            </a:lvl1pPr>
          </a:lstStyle>
          <a:p>
            <a:r>
              <a:rPr kumimoji="1" lang="zh-CN" altLang="en-US" dirty="0"/>
              <a:t>单击此处编辑母版标题样式</a:t>
            </a:r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13"/>
          </p:nvPr>
        </p:nvSpPr>
        <p:spPr>
          <a:xfrm>
            <a:off x="788893" y="1838045"/>
            <a:ext cx="10623177" cy="2716212"/>
          </a:xfrm>
          <a:prstGeom prst="rect">
            <a:avLst/>
          </a:prstGeom>
        </p:spPr>
        <p:txBody>
          <a:bodyPr/>
          <a:lstStyle>
            <a:lvl1pPr marL="447675" indent="-447675">
              <a:lnSpc>
                <a:spcPct val="120000"/>
              </a:lnSpc>
              <a:spcAft>
                <a:spcPts val="1200"/>
              </a:spcAft>
              <a:buSzPct val="90000"/>
              <a:buFont typeface="Wingdings" panose="05000000000000000000" pitchFamily="2" charset="2"/>
              <a:buChar char="n"/>
              <a:defRPr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808038" indent="-350838">
              <a:lnSpc>
                <a:spcPct val="120000"/>
              </a:lnSpc>
              <a:spcAft>
                <a:spcPts val="1200"/>
              </a:spcAft>
              <a:buSzPct val="90000"/>
              <a:buFont typeface="Wingdings" panose="05000000000000000000" pitchFamily="2" charset="2"/>
              <a:buChar char="l"/>
              <a:defRPr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</p:txBody>
      </p:sp>
    </p:spTree>
    <p:extLst>
      <p:ext uri="{BB962C8B-B14F-4D97-AF65-F5344CB8AC3E}">
        <p14:creationId xmlns:p14="http://schemas.microsoft.com/office/powerpoint/2010/main" val="21747268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764705"/>
          </a:xfrm>
        </p:spPr>
        <p:txBody>
          <a:bodyPr/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lang="de-DE" sz="4000" b="1" kern="1200" dirty="0">
                <a:solidFill>
                  <a:schemeClr val="bg1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>
              <a:defRPr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>
              <a:defRPr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>
              <a:defRPr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>
              <a:defRPr>
                <a:latin typeface="等线" panose="02010600030101010101" pitchFamily="2" charset="-122"/>
                <a:ea typeface="等线" panose="02010600030101010101" pitchFamily="2" charset="-122"/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40431237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248993945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>
            <a:extLst>
              <a:ext uri="{FF2B5EF4-FFF2-40B4-BE49-F238E27FC236}">
                <a16:creationId xmlns:a16="http://schemas.microsoft.com/office/drawing/2014/main" id="{08B75062-AC0F-154F-A2A4-7AEF26A6E2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"/>
            <a:ext cx="12192000" cy="765175"/>
          </a:xfrm>
          <a:prstGeom prst="rect">
            <a:avLst/>
          </a:prstGeom>
          <a:gradFill rotWithShape="1">
            <a:gsLst>
              <a:gs pos="0">
                <a:srgbClr val="0031B3"/>
              </a:gs>
              <a:gs pos="5000">
                <a:srgbClr val="0031B3"/>
              </a:gs>
              <a:gs pos="100000">
                <a:srgbClr val="9BC1FF"/>
              </a:gs>
            </a:gsLst>
            <a:lin ang="5400000" scaled="1"/>
          </a:gradFill>
          <a:ln>
            <a:noFill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  <a:extLst>
            <a:ext uri="{91240B29-F687-4f45-9708-019B960494DF}"/>
          </a:extLst>
        </p:spPr>
        <p:txBody>
          <a:bodyPr anchor="ctr"/>
          <a:lstStyle/>
          <a:p>
            <a:pPr algn="ctr" eaLnBrk="1" hangingPunct="1">
              <a:defRPr/>
            </a:pPr>
            <a:endParaRPr lang="en-US" altLang="zh-CN">
              <a:solidFill>
                <a:srgbClr val="FFFFFF"/>
              </a:solidFill>
              <a:latin typeface="等线" panose="02010600030101010101" pitchFamily="2" charset="-122"/>
              <a:ea typeface="等线" panose="02010600030101010101" pitchFamily="2" charset="-122"/>
              <a:cs typeface="MS PGothic" charset="0"/>
            </a:endParaRPr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87C81022-EB79-4D44-B349-71CEB7845507}"/>
              </a:ext>
            </a:extLst>
          </p:cNvPr>
          <p:cNvSpPr/>
          <p:nvPr/>
        </p:nvSpPr>
        <p:spPr>
          <a:xfrm>
            <a:off x="0" y="6669088"/>
            <a:ext cx="12192000" cy="215900"/>
          </a:xfrm>
          <a:prstGeom prst="rect">
            <a:avLst/>
          </a:prstGeom>
          <a:solidFill>
            <a:srgbClr val="0031B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rgbClr val="FFFFFF"/>
              </a:solidFill>
              <a:latin typeface="等线" panose="02010600030101010101" pitchFamily="2" charset="-122"/>
              <a:ea typeface="等线" panose="02010600030101010101" pitchFamily="2" charset="-122"/>
              <a:cs typeface="MS PGothic" charset="0"/>
            </a:endParaRPr>
          </a:p>
        </p:txBody>
      </p:sp>
      <p:sp>
        <p:nvSpPr>
          <p:cNvPr id="7" name="TextBox 11">
            <a:extLst>
              <a:ext uri="{FF2B5EF4-FFF2-40B4-BE49-F238E27FC236}">
                <a16:creationId xmlns:a16="http://schemas.microsoft.com/office/drawing/2014/main" id="{50FB030A-8606-2446-851E-73303FB79D3C}"/>
              </a:ext>
            </a:extLst>
          </p:cNvPr>
          <p:cNvSpPr txBox="1"/>
          <p:nvPr/>
        </p:nvSpPr>
        <p:spPr>
          <a:xfrm>
            <a:off x="9840384" y="6669088"/>
            <a:ext cx="2133600" cy="203200"/>
          </a:xfrm>
          <a:prstGeom prst="rect">
            <a:avLst/>
          </a:prstGeom>
          <a:noFill/>
        </p:spPr>
        <p:txBody>
          <a:bodyPr lIns="108000" tIns="1080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defRPr/>
            </a:pPr>
            <a:r>
              <a:rPr lang="de-DE" altLang="zh-CN" sz="1200">
                <a:solidFill>
                  <a:srgbClr val="FFFFFF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 </a:t>
            </a:r>
            <a:fld id="{DFAFD920-79C3-49C1-A7B3-B6E0382E58A6}" type="slidenum">
              <a:rPr lang="de-DE" altLang="zh-CN" sz="1200" smtClean="0">
                <a:solidFill>
                  <a:srgbClr val="FFFFFF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pPr algn="r" eaLnBrk="1" hangingPunct="1">
                <a:defRPr/>
              </a:pPr>
              <a:t>‹#›</a:t>
            </a:fld>
            <a:endParaRPr lang="de-DE" altLang="zh-CN" sz="1200">
              <a:solidFill>
                <a:srgbClr val="FFFFFF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8" name="TextBox 6">
            <a:extLst>
              <a:ext uri="{FF2B5EF4-FFF2-40B4-BE49-F238E27FC236}">
                <a16:creationId xmlns:a16="http://schemas.microsoft.com/office/drawing/2014/main" id="{09E60C2F-EEDE-F44B-803C-5C743D274D6A}"/>
              </a:ext>
            </a:extLst>
          </p:cNvPr>
          <p:cNvSpPr txBox="1"/>
          <p:nvPr/>
        </p:nvSpPr>
        <p:spPr>
          <a:xfrm>
            <a:off x="9956800" y="6629400"/>
            <a:ext cx="2133600" cy="203200"/>
          </a:xfrm>
          <a:prstGeom prst="rect">
            <a:avLst/>
          </a:prstGeom>
          <a:noFill/>
        </p:spPr>
        <p:txBody>
          <a:bodyPr lIns="108000" tIns="1080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defRPr/>
            </a:pPr>
            <a:r>
              <a:rPr lang="de-DE" altLang="zh-CN" sz="1200">
                <a:solidFill>
                  <a:srgbClr val="FFFFFF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Page </a:t>
            </a:r>
            <a:fld id="{1A995042-2D73-4E98-9461-C210BD068AD6}" type="slidenum">
              <a:rPr lang="de-DE" altLang="zh-CN" sz="1200" smtClean="0">
                <a:solidFill>
                  <a:srgbClr val="FFFFFF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pPr algn="r" eaLnBrk="1" hangingPunct="1">
                <a:defRPr/>
              </a:pPr>
              <a:t>‹#›</a:t>
            </a:fld>
            <a:endParaRPr lang="de-DE" altLang="zh-CN" sz="1200">
              <a:solidFill>
                <a:srgbClr val="FFFFFF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lang="de-DE" sz="4000" b="1" kern="1200" dirty="0">
                <a:solidFill>
                  <a:schemeClr val="bg1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>
              <a:defRPr sz="2400"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>
              <a:defRPr sz="2000"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>
              <a:defRPr sz="1800"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>
              <a:defRPr sz="1800"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de-DE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>
              <a:defRPr sz="2400"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>
              <a:defRPr sz="2000"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>
              <a:defRPr sz="1800"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>
              <a:defRPr sz="1800"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5663299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>
            <a:extLst>
              <a:ext uri="{FF2B5EF4-FFF2-40B4-BE49-F238E27FC236}">
                <a16:creationId xmlns:a16="http://schemas.microsoft.com/office/drawing/2014/main" id="{2287FDD3-CDFA-EF49-A10D-1322C950A8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"/>
            <a:ext cx="12192000" cy="765175"/>
          </a:xfrm>
          <a:prstGeom prst="rect">
            <a:avLst/>
          </a:prstGeom>
          <a:gradFill rotWithShape="1">
            <a:gsLst>
              <a:gs pos="0">
                <a:srgbClr val="0031B3"/>
              </a:gs>
              <a:gs pos="5000">
                <a:srgbClr val="0031B3"/>
              </a:gs>
              <a:gs pos="100000">
                <a:srgbClr val="9BC1FF"/>
              </a:gs>
            </a:gsLst>
            <a:lin ang="5400000" scaled="1"/>
          </a:gradFill>
          <a:ln>
            <a:noFill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  <a:extLst>
            <a:ext uri="{91240B29-F687-4f45-9708-019B960494DF}"/>
          </a:extLst>
        </p:spPr>
        <p:txBody>
          <a:bodyPr anchor="ctr"/>
          <a:lstStyle/>
          <a:p>
            <a:pPr algn="ctr" eaLnBrk="1" hangingPunct="1">
              <a:defRPr/>
            </a:pPr>
            <a:endParaRPr lang="en-US" altLang="zh-CN">
              <a:solidFill>
                <a:srgbClr val="FFFFFF"/>
              </a:solidFill>
              <a:latin typeface="等线" panose="02010600030101010101" pitchFamily="2" charset="-122"/>
              <a:ea typeface="等线" panose="02010600030101010101" pitchFamily="2" charset="-122"/>
              <a:cs typeface="MS PGothic" charset="0"/>
            </a:endParaRPr>
          </a:p>
        </p:txBody>
      </p:sp>
      <p:sp>
        <p:nvSpPr>
          <p:cNvPr id="8" name="Rectangle 8">
            <a:extLst>
              <a:ext uri="{FF2B5EF4-FFF2-40B4-BE49-F238E27FC236}">
                <a16:creationId xmlns:a16="http://schemas.microsoft.com/office/drawing/2014/main" id="{F81CDDE9-B88E-234E-A6D4-D842F0AB9A85}"/>
              </a:ext>
            </a:extLst>
          </p:cNvPr>
          <p:cNvSpPr/>
          <p:nvPr/>
        </p:nvSpPr>
        <p:spPr>
          <a:xfrm>
            <a:off x="0" y="6669088"/>
            <a:ext cx="12192000" cy="215900"/>
          </a:xfrm>
          <a:prstGeom prst="rect">
            <a:avLst/>
          </a:prstGeom>
          <a:solidFill>
            <a:srgbClr val="0031B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rgbClr val="FFFFFF"/>
              </a:solidFill>
              <a:latin typeface="等线" panose="02010600030101010101" pitchFamily="2" charset="-122"/>
              <a:ea typeface="等线" panose="02010600030101010101" pitchFamily="2" charset="-122"/>
              <a:cs typeface="MS PGothic" charset="0"/>
            </a:endParaRPr>
          </a:p>
        </p:txBody>
      </p:sp>
      <p:sp>
        <p:nvSpPr>
          <p:cNvPr id="9" name="TextBox 11">
            <a:extLst>
              <a:ext uri="{FF2B5EF4-FFF2-40B4-BE49-F238E27FC236}">
                <a16:creationId xmlns:a16="http://schemas.microsoft.com/office/drawing/2014/main" id="{99D7FDDD-992B-F946-BDF0-9E13F01559AD}"/>
              </a:ext>
            </a:extLst>
          </p:cNvPr>
          <p:cNvSpPr txBox="1"/>
          <p:nvPr/>
        </p:nvSpPr>
        <p:spPr>
          <a:xfrm>
            <a:off x="9840384" y="6669088"/>
            <a:ext cx="2133600" cy="203200"/>
          </a:xfrm>
          <a:prstGeom prst="rect">
            <a:avLst/>
          </a:prstGeom>
          <a:noFill/>
        </p:spPr>
        <p:txBody>
          <a:bodyPr lIns="108000" tIns="1080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defRPr/>
            </a:pPr>
            <a:r>
              <a:rPr lang="de-DE" altLang="zh-CN" sz="1200">
                <a:solidFill>
                  <a:srgbClr val="FFFFFF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 </a:t>
            </a:r>
            <a:fld id="{0B5F9426-7A81-445D-91A9-6E9E1149893A}" type="slidenum">
              <a:rPr lang="de-DE" altLang="zh-CN" sz="1200" smtClean="0">
                <a:solidFill>
                  <a:srgbClr val="FFFFFF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pPr algn="r" eaLnBrk="1" hangingPunct="1">
                <a:defRPr/>
              </a:pPr>
              <a:t>‹#›</a:t>
            </a:fld>
            <a:endParaRPr lang="de-DE" altLang="zh-CN" sz="1200">
              <a:solidFill>
                <a:srgbClr val="FFFFFF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10" name="TextBox 6">
            <a:extLst>
              <a:ext uri="{FF2B5EF4-FFF2-40B4-BE49-F238E27FC236}">
                <a16:creationId xmlns:a16="http://schemas.microsoft.com/office/drawing/2014/main" id="{847B504B-FB3C-9B46-81A0-790A36F6F7C0}"/>
              </a:ext>
            </a:extLst>
          </p:cNvPr>
          <p:cNvSpPr txBox="1"/>
          <p:nvPr/>
        </p:nvSpPr>
        <p:spPr>
          <a:xfrm>
            <a:off x="9956800" y="6629400"/>
            <a:ext cx="2133600" cy="203200"/>
          </a:xfrm>
          <a:prstGeom prst="rect">
            <a:avLst/>
          </a:prstGeom>
          <a:noFill/>
        </p:spPr>
        <p:txBody>
          <a:bodyPr lIns="108000" tIns="1080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defRPr/>
            </a:pPr>
            <a:r>
              <a:rPr lang="de-DE" altLang="zh-CN" sz="1200">
                <a:solidFill>
                  <a:srgbClr val="FFFFFF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Page </a:t>
            </a:r>
            <a:fld id="{3DBB4A54-CEBE-42AD-A072-A39EF13BDFCD}" type="slidenum">
              <a:rPr lang="de-DE" altLang="zh-CN" sz="1200" smtClean="0">
                <a:solidFill>
                  <a:srgbClr val="FFFFFF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pPr algn="r" eaLnBrk="1" hangingPunct="1">
                <a:defRPr/>
              </a:pPr>
              <a:t>‹#›</a:t>
            </a:fld>
            <a:endParaRPr lang="de-DE" altLang="zh-CN" sz="1200">
              <a:solidFill>
                <a:srgbClr val="FFFFFF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kumimoji="1" lang="de-DE" sz="4000" b="1" kern="1200" dirty="0">
                <a:solidFill>
                  <a:schemeClr val="bg1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de-D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>
              <a:defRPr sz="2000"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>
              <a:defRPr sz="1800"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>
              <a:defRPr sz="1600"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>
              <a:defRPr sz="1600"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>
              <a:defRPr sz="2000"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>
              <a:defRPr sz="1800"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>
              <a:defRPr sz="1600"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>
              <a:defRPr sz="1600"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4397146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B5FEE81A-7312-664C-853C-656C8E254D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"/>
            <a:ext cx="12192000" cy="765175"/>
          </a:xfrm>
          <a:prstGeom prst="rect">
            <a:avLst/>
          </a:prstGeom>
          <a:gradFill rotWithShape="1">
            <a:gsLst>
              <a:gs pos="0">
                <a:srgbClr val="0031B3"/>
              </a:gs>
              <a:gs pos="5000">
                <a:srgbClr val="0031B3"/>
              </a:gs>
              <a:gs pos="100000">
                <a:srgbClr val="9BC1FF"/>
              </a:gs>
            </a:gsLst>
            <a:lin ang="5400000" scaled="1"/>
          </a:gradFill>
          <a:ln>
            <a:noFill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  <a:extLst>
            <a:ext uri="{91240B29-F687-4f45-9708-019B960494DF}"/>
          </a:extLst>
        </p:spPr>
        <p:txBody>
          <a:bodyPr anchor="ctr"/>
          <a:lstStyle/>
          <a:p>
            <a:pPr algn="ctr" eaLnBrk="1" hangingPunct="1">
              <a:defRPr/>
            </a:pPr>
            <a:endParaRPr lang="en-US" altLang="zh-CN">
              <a:solidFill>
                <a:srgbClr val="FFFFFF"/>
              </a:solidFill>
              <a:latin typeface="等线" panose="02010600030101010101" pitchFamily="2" charset="-122"/>
              <a:ea typeface="等线" panose="02010600030101010101" pitchFamily="2" charset="-122"/>
              <a:cs typeface="MS PGothic" charset="0"/>
            </a:endParaRPr>
          </a:p>
        </p:txBody>
      </p:sp>
      <p:sp>
        <p:nvSpPr>
          <p:cNvPr id="4" name="Rectangle 8">
            <a:extLst>
              <a:ext uri="{FF2B5EF4-FFF2-40B4-BE49-F238E27FC236}">
                <a16:creationId xmlns:a16="http://schemas.microsoft.com/office/drawing/2014/main" id="{F3AC04B3-47FF-B94A-9443-5E2CBAB5FD2F}"/>
              </a:ext>
            </a:extLst>
          </p:cNvPr>
          <p:cNvSpPr/>
          <p:nvPr/>
        </p:nvSpPr>
        <p:spPr>
          <a:xfrm>
            <a:off x="0" y="6669088"/>
            <a:ext cx="12192000" cy="215900"/>
          </a:xfrm>
          <a:prstGeom prst="rect">
            <a:avLst/>
          </a:prstGeom>
          <a:solidFill>
            <a:srgbClr val="0031B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rgbClr val="FFFFFF"/>
              </a:solidFill>
              <a:latin typeface="等线" panose="02010600030101010101" pitchFamily="2" charset="-122"/>
              <a:ea typeface="等线" panose="02010600030101010101" pitchFamily="2" charset="-122"/>
              <a:cs typeface="MS PGothic" charset="0"/>
            </a:endParaRPr>
          </a:p>
        </p:txBody>
      </p:sp>
      <p:sp>
        <p:nvSpPr>
          <p:cNvPr id="5" name="TextBox 11">
            <a:extLst>
              <a:ext uri="{FF2B5EF4-FFF2-40B4-BE49-F238E27FC236}">
                <a16:creationId xmlns:a16="http://schemas.microsoft.com/office/drawing/2014/main" id="{3F6CDD96-2BFD-5F49-94F0-A6C0394071C0}"/>
              </a:ext>
            </a:extLst>
          </p:cNvPr>
          <p:cNvSpPr txBox="1"/>
          <p:nvPr/>
        </p:nvSpPr>
        <p:spPr>
          <a:xfrm>
            <a:off x="9840384" y="6669088"/>
            <a:ext cx="2133600" cy="203200"/>
          </a:xfrm>
          <a:prstGeom prst="rect">
            <a:avLst/>
          </a:prstGeom>
          <a:noFill/>
        </p:spPr>
        <p:txBody>
          <a:bodyPr lIns="108000" tIns="1080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defRPr/>
            </a:pPr>
            <a:r>
              <a:rPr lang="de-DE" altLang="zh-CN" sz="1200">
                <a:solidFill>
                  <a:srgbClr val="FFFFFF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 </a:t>
            </a:r>
            <a:fld id="{C34E1AA7-BBE3-4066-9647-AD26786FD079}" type="slidenum">
              <a:rPr lang="de-DE" altLang="zh-CN" sz="1200" smtClean="0">
                <a:solidFill>
                  <a:srgbClr val="FFFFFF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pPr algn="r" eaLnBrk="1" hangingPunct="1">
                <a:defRPr/>
              </a:pPr>
              <a:t>‹#›</a:t>
            </a:fld>
            <a:endParaRPr lang="de-DE" altLang="zh-CN" sz="1200">
              <a:solidFill>
                <a:srgbClr val="FFFFFF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lang="de-DE" sz="4000" b="1" kern="1200" dirty="0">
                <a:solidFill>
                  <a:schemeClr val="bg1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30539625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>
            <a:extLst>
              <a:ext uri="{FF2B5EF4-FFF2-40B4-BE49-F238E27FC236}">
                <a16:creationId xmlns:a16="http://schemas.microsoft.com/office/drawing/2014/main" id="{FC9DDAB7-96A9-334D-9651-A686984A46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"/>
            <a:ext cx="12192000" cy="765175"/>
          </a:xfrm>
          <a:prstGeom prst="rect">
            <a:avLst/>
          </a:prstGeom>
          <a:gradFill rotWithShape="1">
            <a:gsLst>
              <a:gs pos="0">
                <a:srgbClr val="0031B3"/>
              </a:gs>
              <a:gs pos="5000">
                <a:srgbClr val="0031B3"/>
              </a:gs>
              <a:gs pos="100000">
                <a:srgbClr val="9BC1FF"/>
              </a:gs>
            </a:gsLst>
            <a:lin ang="5400000" scaled="1"/>
          </a:gradFill>
          <a:ln>
            <a:noFill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  <a:extLst>
            <a:ext uri="{91240B29-F687-4f45-9708-019B960494DF}"/>
          </a:extLst>
        </p:spPr>
        <p:txBody>
          <a:bodyPr anchor="ctr"/>
          <a:lstStyle/>
          <a:p>
            <a:pPr algn="ctr" eaLnBrk="1" hangingPunct="1">
              <a:defRPr/>
            </a:pPr>
            <a:endParaRPr lang="en-US" altLang="zh-CN">
              <a:solidFill>
                <a:srgbClr val="FFFFFF"/>
              </a:solidFill>
              <a:latin typeface="Calibri" charset="0"/>
              <a:ea typeface="ＭＳ Ｐゴシック" charset="0"/>
              <a:cs typeface="MS PGothic" charset="0"/>
            </a:endParaRPr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737518CB-DF15-E047-BB7E-B5711858249A}"/>
              </a:ext>
            </a:extLst>
          </p:cNvPr>
          <p:cNvSpPr/>
          <p:nvPr/>
        </p:nvSpPr>
        <p:spPr>
          <a:xfrm>
            <a:off x="0" y="6669088"/>
            <a:ext cx="12192000" cy="215900"/>
          </a:xfrm>
          <a:prstGeom prst="rect">
            <a:avLst/>
          </a:prstGeom>
          <a:solidFill>
            <a:srgbClr val="0031B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rgbClr val="FFFFFF"/>
              </a:solidFill>
              <a:ea typeface="ＭＳ Ｐゴシック" charset="0"/>
              <a:cs typeface="MS PGothic" charset="0"/>
            </a:endParaRPr>
          </a:p>
        </p:txBody>
      </p:sp>
      <p:sp>
        <p:nvSpPr>
          <p:cNvPr id="4" name="TextBox 11">
            <a:extLst>
              <a:ext uri="{FF2B5EF4-FFF2-40B4-BE49-F238E27FC236}">
                <a16:creationId xmlns:a16="http://schemas.microsoft.com/office/drawing/2014/main" id="{841B53DE-DE93-684B-ABFE-870875C29D78}"/>
              </a:ext>
            </a:extLst>
          </p:cNvPr>
          <p:cNvSpPr txBox="1"/>
          <p:nvPr/>
        </p:nvSpPr>
        <p:spPr>
          <a:xfrm>
            <a:off x="9840384" y="6669088"/>
            <a:ext cx="2133600" cy="203200"/>
          </a:xfrm>
          <a:prstGeom prst="rect">
            <a:avLst/>
          </a:prstGeom>
          <a:noFill/>
        </p:spPr>
        <p:txBody>
          <a:bodyPr lIns="108000" tIns="1080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defRPr/>
            </a:pPr>
            <a:r>
              <a:rPr lang="de-DE" altLang="zh-CN" sz="1200">
                <a:solidFill>
                  <a:srgbClr val="FFFFFF"/>
                </a:solidFill>
                <a:latin typeface="Calibri" panose="020F0502020204030204" pitchFamily="34" charset="0"/>
              </a:rPr>
              <a:t> </a:t>
            </a:r>
            <a:fld id="{477D0B05-BC85-48E6-89ED-2487897A79B2}" type="slidenum">
              <a:rPr lang="de-DE" altLang="zh-CN" sz="1200" smtClean="0">
                <a:solidFill>
                  <a:srgbClr val="FFFFFF"/>
                </a:solidFill>
                <a:latin typeface="Calibri" panose="020F0502020204030204" pitchFamily="34" charset="0"/>
              </a:rPr>
              <a:pPr algn="r" eaLnBrk="1" hangingPunct="1">
                <a:defRPr/>
              </a:pPr>
              <a:t>‹#›</a:t>
            </a:fld>
            <a:endParaRPr lang="de-DE" altLang="zh-CN" sz="120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8535187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804672"/>
            <a:ext cx="4011084" cy="630428"/>
          </a:xfrm>
        </p:spPr>
        <p:txBody>
          <a:bodyPr anchor="b"/>
          <a:lstStyle>
            <a:lvl1pPr algn="l">
              <a:defRPr sz="2000" b="1">
                <a:latin typeface="等线" panose="02010600030101010101" pitchFamily="2" charset="-122"/>
                <a:ea typeface="等线" panose="02010600030101010101" pitchFamily="2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804672"/>
            <a:ext cx="6815667" cy="5321492"/>
          </a:xfrm>
        </p:spPr>
        <p:txBody>
          <a:bodyPr/>
          <a:lstStyle>
            <a:lvl1pPr>
              <a:defRPr sz="3200"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>
              <a:defRPr sz="2800"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>
              <a:defRPr sz="2400"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>
              <a:defRPr sz="2000"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>
              <a:defRPr sz="2000"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321163398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>
                <a:latin typeface="等线" panose="02010600030101010101" pitchFamily="2" charset="-122"/>
                <a:ea typeface="等线" panose="02010600030101010101" pitchFamily="2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768095"/>
            <a:ext cx="7315200" cy="3959479"/>
          </a:xfrm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/>
              <a:t>单击图标添加图片</a:t>
            </a:r>
            <a:endParaRPr lang="de-DE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919834443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52D7AB43-CD3F-9040-9832-D80A060C22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6071" y="3061252"/>
            <a:ext cx="3260034" cy="768626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dirty="0"/>
              <a:t>谢谢！</a:t>
            </a:r>
          </a:p>
        </p:txBody>
      </p:sp>
    </p:spTree>
    <p:extLst>
      <p:ext uri="{BB962C8B-B14F-4D97-AF65-F5344CB8AC3E}">
        <p14:creationId xmlns:p14="http://schemas.microsoft.com/office/powerpoint/2010/main" val="358632667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E75BC"/>
          </a:solidFill>
          <a:effectLst>
            <a:innerShdw blurRad="63500" dist="50800" dir="10800000">
              <a:prstClr val="black">
                <a:alpha val="50000"/>
              </a:prstClr>
            </a:innerShdw>
          </a:effectLst>
          <a:latin typeface="Microsoft YaHei" panose="020B0503020204020204" pitchFamily="34" charset="-122"/>
          <a:ea typeface="Microsoft YaHei" panose="020B0503020204020204" pitchFamily="34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68DF42F1-DA7F-6146-AE55-0ABA4F9C55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dirty="0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7F06F81-F09C-3542-849E-D03F8E7421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kumimoji="1" lang="zh-CN" altLang="en-US"/>
              <a:t>编辑母版文本样式
第二级
第三级
第四级
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DBB4EB0-D94E-2F49-9268-3DA58B9D124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0A7622-1A36-43FB-8951-9FCD135ADD2D}" type="datetime1">
              <a:rPr kumimoji="1" lang="zh-CN" altLang="en-US" smtClean="0"/>
              <a:t>2021/7/12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645A58D-B70D-594F-8BF2-6B62972697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9B56B54-DD64-8946-A36D-45C888B319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79329D-8B8F-B64A-BFB9-3BCDC19C7ED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542050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>
            <a:extLst>
              <a:ext uri="{FF2B5EF4-FFF2-40B4-BE49-F238E27FC236}">
                <a16:creationId xmlns:a16="http://schemas.microsoft.com/office/drawing/2014/main" id="{F5485827-3A9C-3940-AC12-64CE424C17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"/>
            <a:ext cx="12192000" cy="765175"/>
          </a:xfrm>
          <a:prstGeom prst="rect">
            <a:avLst/>
          </a:prstGeom>
          <a:gradFill rotWithShape="1">
            <a:gsLst>
              <a:gs pos="0">
                <a:srgbClr val="0031B3"/>
              </a:gs>
              <a:gs pos="5000">
                <a:srgbClr val="0031B3"/>
              </a:gs>
              <a:gs pos="100000">
                <a:srgbClr val="9BC1FF"/>
              </a:gs>
            </a:gsLst>
            <a:lin ang="5400000" scaled="1"/>
          </a:gradFill>
          <a:ln>
            <a:noFill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  <a:extLst>
            <a:ext uri="{91240B29-F687-4f45-9708-019B960494DF}"/>
          </a:extLst>
        </p:spPr>
        <p:txBody>
          <a:bodyPr anchor="ctr"/>
          <a:lstStyle/>
          <a:p>
            <a:pPr algn="ctr" eaLnBrk="1" hangingPunct="1">
              <a:defRPr/>
            </a:pPr>
            <a:endParaRPr lang="en-US" altLang="zh-CN">
              <a:solidFill>
                <a:srgbClr val="FFFFFF"/>
              </a:solidFill>
              <a:latin typeface="Calibri" charset="0"/>
              <a:ea typeface="ＭＳ Ｐゴシック" charset="0"/>
              <a:cs typeface="MS PGothic" charset="0"/>
            </a:endParaRP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219201"/>
            <a:ext cx="10972800" cy="4906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de-DE" altLang="zh-CN" dirty="0"/>
          </a:p>
        </p:txBody>
      </p: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0" y="1"/>
            <a:ext cx="12192000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/>
              <a:t>单击此处编辑母版标题样式</a:t>
            </a:r>
            <a:endParaRPr lang="de-DE" altLang="zh-CN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7E0F720-7A08-0D43-A4CF-AEC7139A1146}"/>
              </a:ext>
            </a:extLst>
          </p:cNvPr>
          <p:cNvSpPr/>
          <p:nvPr/>
        </p:nvSpPr>
        <p:spPr>
          <a:xfrm>
            <a:off x="0" y="6669088"/>
            <a:ext cx="12192000" cy="215900"/>
          </a:xfrm>
          <a:prstGeom prst="rect">
            <a:avLst/>
          </a:prstGeom>
          <a:solidFill>
            <a:srgbClr val="0031B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rgbClr val="FFFFFF"/>
              </a:solidFill>
              <a:ea typeface="ＭＳ Ｐゴシック" charset="0"/>
              <a:cs typeface="MS PGothic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49A05A0-225C-694D-9D3E-D97BF161FD08}"/>
              </a:ext>
            </a:extLst>
          </p:cNvPr>
          <p:cNvSpPr txBox="1"/>
          <p:nvPr/>
        </p:nvSpPr>
        <p:spPr>
          <a:xfrm>
            <a:off x="9840384" y="6669088"/>
            <a:ext cx="2133600" cy="203200"/>
          </a:xfrm>
          <a:prstGeom prst="rect">
            <a:avLst/>
          </a:prstGeom>
          <a:noFill/>
        </p:spPr>
        <p:txBody>
          <a:bodyPr lIns="108000" tIns="1080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defRPr/>
            </a:pPr>
            <a:r>
              <a:rPr lang="de-DE" altLang="zh-CN" sz="1200">
                <a:solidFill>
                  <a:srgbClr val="FFFFFF"/>
                </a:solidFill>
                <a:latin typeface="Calibri" panose="020F0502020204030204" pitchFamily="34" charset="0"/>
              </a:rPr>
              <a:t> </a:t>
            </a:r>
            <a:fld id="{222D797F-6281-4E3F-ACFD-EAA4784CE755}" type="slidenum">
              <a:rPr lang="de-DE" altLang="zh-CN" sz="1200" smtClean="0">
                <a:solidFill>
                  <a:srgbClr val="FFFFFF"/>
                </a:solidFill>
                <a:latin typeface="Calibri" panose="020F0502020204030204" pitchFamily="34" charset="0"/>
              </a:rPr>
              <a:pPr algn="r" eaLnBrk="1" hangingPunct="1">
                <a:defRPr/>
              </a:pPr>
              <a:t>‹#›</a:t>
            </a:fld>
            <a:endParaRPr lang="de-DE" altLang="zh-CN" sz="120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667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  <p:sldLayoutId id="2147483718" r:id="rId12"/>
  </p:sldLayoutIdLst>
  <p:hf hdr="0" ft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kumimoji="1" lang="de-DE" altLang="zh-CN" sz="4000" b="1" kern="1200" dirty="0" smtClean="0">
          <a:solidFill>
            <a:schemeClr val="bg1"/>
          </a:solidFill>
          <a:effectLst>
            <a:innerShdw blurRad="63500" dist="50800" dir="10800000">
              <a:prstClr val="black">
                <a:alpha val="50000"/>
              </a:prstClr>
            </a:innerShdw>
          </a:effectLst>
          <a:latin typeface="等线" panose="02010600030101010101" pitchFamily="2" charset="-122"/>
          <a:ea typeface="等线" panose="02010600030101010101" pitchFamily="2" charset="-122"/>
          <a:cs typeface="等线" panose="02010600030101010101" pitchFamily="2" charset="-122"/>
        </a:defRPr>
      </a:lvl1pPr>
      <a:lvl2pPr algn="r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楷体" panose="02010609060101010101" pitchFamily="49" charset="-122"/>
          <a:ea typeface="楷体" panose="02010609060101010101" pitchFamily="49" charset="-122"/>
          <a:cs typeface="楷体" charset="0"/>
        </a:defRPr>
      </a:lvl2pPr>
      <a:lvl3pPr algn="r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楷体" panose="02010609060101010101" pitchFamily="49" charset="-122"/>
          <a:ea typeface="楷体" panose="02010609060101010101" pitchFamily="49" charset="-122"/>
          <a:cs typeface="楷体" charset="0"/>
        </a:defRPr>
      </a:lvl3pPr>
      <a:lvl4pPr algn="r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楷体" panose="02010609060101010101" pitchFamily="49" charset="-122"/>
          <a:ea typeface="楷体" panose="02010609060101010101" pitchFamily="49" charset="-122"/>
          <a:cs typeface="楷体" charset="0"/>
        </a:defRPr>
      </a:lvl4pPr>
      <a:lvl5pPr algn="r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楷体" panose="02010609060101010101" pitchFamily="49" charset="-122"/>
          <a:ea typeface="楷体" panose="02010609060101010101" pitchFamily="49" charset="-122"/>
          <a:cs typeface="楷体" charset="0"/>
        </a:defRPr>
      </a:lvl5pPr>
      <a:lvl6pPr marL="457200" algn="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等线" panose="02010600030101010101" pitchFamily="2" charset="-122"/>
          <a:ea typeface="等线" panose="02010600030101010101" pitchFamily="2" charset="-122"/>
          <a:cs typeface="等线" panose="02010600030101010101" pitchFamily="2" charset="-122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等线" panose="02010600030101010101" pitchFamily="2" charset="-122"/>
          <a:ea typeface="等线" panose="02010600030101010101" pitchFamily="2" charset="-122"/>
          <a:cs typeface="等线" panose="02010600030101010101" pitchFamily="2" charset="-122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等线" panose="02010600030101010101" pitchFamily="2" charset="-122"/>
          <a:ea typeface="等线" panose="02010600030101010101" pitchFamily="2" charset="-122"/>
          <a:cs typeface="等线" panose="02010600030101010101" pitchFamily="2" charset="-122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等线" panose="02010600030101010101" pitchFamily="2" charset="-122"/>
          <a:ea typeface="等线" panose="02010600030101010101" pitchFamily="2" charset="-122"/>
          <a:cs typeface="等线" panose="02010600030101010101" pitchFamily="2" charset="-122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等线" panose="02010600030101010101" pitchFamily="2" charset="-122"/>
          <a:ea typeface="等线" panose="02010600030101010101" pitchFamily="2" charset="-122"/>
          <a:cs typeface="等线" panose="02010600030101010101" pitchFamily="2" charset="-122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5" Type="http://schemas.openxmlformats.org/officeDocument/2006/relationships/image" Target="../media/image37.tiff"/><Relationship Id="rId4" Type="http://schemas.openxmlformats.org/officeDocument/2006/relationships/image" Target="../media/image36.tif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6" Type="http://schemas.openxmlformats.org/officeDocument/2006/relationships/image" Target="../media/image41.emf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4" Type="http://schemas.openxmlformats.org/officeDocument/2006/relationships/image" Target="../media/image50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52.jpeg"/><Relationship Id="rId7" Type="http://schemas.openxmlformats.org/officeDocument/2006/relationships/image" Target="../media/image56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Relationship Id="rId9" Type="http://schemas.openxmlformats.org/officeDocument/2006/relationships/image" Target="../media/image58.tif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emf"/><Relationship Id="rId2" Type="http://schemas.openxmlformats.org/officeDocument/2006/relationships/image" Target="../media/image65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8.jpeg"/><Relationship Id="rId4" Type="http://schemas.openxmlformats.org/officeDocument/2006/relationships/image" Target="../media/image67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gif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jpeg"/><Relationship Id="rId7" Type="http://schemas.openxmlformats.org/officeDocument/2006/relationships/image" Target="../media/image10.emf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3.emf"/><Relationship Id="rId4" Type="http://schemas.openxmlformats.org/officeDocument/2006/relationships/image" Target="../media/image7.jpeg"/><Relationship Id="rId9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6" Type="http://schemas.openxmlformats.org/officeDocument/2006/relationships/image" Target="../media/image21.tiff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303E1D4-5D50-476C-BD46-EC6B360721A0}" type="slidenum">
              <a:rPr lang="zh-CN" altLang="en-US" smtClean="0"/>
              <a:pPr>
                <a:defRPr/>
              </a:pPr>
              <a:t>1</a:t>
            </a:fld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0" y="0"/>
            <a:ext cx="12192000" cy="769441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altLang="zh-CN" sz="4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Physics Strategies in China </a:t>
            </a:r>
            <a:endParaRPr lang="zh-CN" altLang="en-US" sz="4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669634" y="2138795"/>
            <a:ext cx="914882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>
                <a:latin typeface="Calibri" panose="020F0502020204030204" pitchFamily="34" charset="0"/>
                <a:cs typeface="Calibri" panose="020F0502020204030204" pitchFamily="34" charset="0"/>
              </a:rPr>
              <a:t>Zhengguo Zhao</a:t>
            </a:r>
          </a:p>
          <a:p>
            <a:pPr algn="ctr"/>
            <a:endParaRPr lang="en-US" altLang="zh-CN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US" altLang="zh-CN" sz="3200" dirty="0">
                <a:latin typeface="Calibri" panose="020F0502020204030204" pitchFamily="34" charset="0"/>
                <a:cs typeface="Calibri" panose="020F0502020204030204" pitchFamily="34" charset="0"/>
              </a:rPr>
              <a:t>University of Science and Technology of China</a:t>
            </a:r>
          </a:p>
          <a:p>
            <a:pPr algn="ctr"/>
            <a:endParaRPr lang="en-US" altLang="zh-CN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US" altLang="zh-CN" sz="3200" dirty="0">
                <a:latin typeface="Calibri" panose="020F0502020204030204" pitchFamily="34" charset="0"/>
                <a:cs typeface="Calibri" panose="020F0502020204030204" pitchFamily="34" charset="0"/>
              </a:rPr>
              <a:t>Chinese Physics Society </a:t>
            </a:r>
            <a:endParaRPr lang="zh-CN" altLang="en-US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532958"/>
      </p:ext>
    </p:extLst>
  </p:cSld>
  <p:clrMapOvr>
    <a:masterClrMapping/>
  </p:clrMapOvr>
  <p:transition spd="slow" advClick="0" advTm="10750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>
            <a:extLst>
              <a:ext uri="{FF2B5EF4-FFF2-40B4-BE49-F238E27FC236}">
                <a16:creationId xmlns:a16="http://schemas.microsoft.com/office/drawing/2014/main" id="{C2E89D36-8366-4BB9-91CD-84354F2F18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368" y="908720"/>
            <a:ext cx="11717528" cy="5761219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A5DF47C3-383D-43A4-83E9-0071DCA267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16632"/>
            <a:ext cx="12124896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802336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黑体" pitchFamily="2" charset="-122"/>
                <a:cs typeface="Calibri" panose="020F0502020204030204" pitchFamily="34" charset="0"/>
              </a:rPr>
              <a:t>The future upgrade of HIAF</a:t>
            </a:r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id="{E0901FF6-9D3D-4FCC-9147-2A072CF91255}"/>
              </a:ext>
            </a:extLst>
          </p:cNvPr>
          <p:cNvSpPr/>
          <p:nvPr/>
        </p:nvSpPr>
        <p:spPr>
          <a:xfrm>
            <a:off x="0" y="5733256"/>
            <a:ext cx="1060545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rgbClr val="0073DA"/>
                </a:solidFill>
                <a:effectLst/>
                <a:uLnTx/>
                <a:uFillTx/>
                <a:latin typeface="Calibri" panose="020F0502020204030204" pitchFamily="34" charset="0"/>
                <a:ea typeface="黑体" panose="02010609060101010101" charset="-122"/>
                <a:cs typeface="Calibri" panose="020F0502020204030204" pitchFamily="34" charset="0"/>
              </a:rPr>
              <a:t>A polarized electron ion collider (</a:t>
            </a:r>
            <a:r>
              <a:rPr kumimoji="0" lang="en-US" altLang="zh-CN" sz="240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黑体" panose="02010609060101010101" charset="-122"/>
                <a:cs typeface="Calibri" panose="020F0502020204030204" pitchFamily="34" charset="0"/>
              </a:rPr>
              <a:t>EicC</a:t>
            </a: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黑体" panose="02010609060101010101" charset="-122"/>
                <a:cs typeface="Calibri" panose="020F0502020204030204" pitchFamily="34" charset="0"/>
              </a:rPr>
              <a:t>)</a:t>
            </a: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rgbClr val="0073DA"/>
                </a:solidFill>
                <a:effectLst/>
                <a:uLnTx/>
                <a:uFillTx/>
                <a:latin typeface="Calibri" panose="020F0502020204030204" pitchFamily="34" charset="0"/>
                <a:ea typeface="黑体" panose="02010609060101010101" charset="-122"/>
                <a:cs typeface="Calibri" panose="020F0502020204030204" pitchFamily="34" charset="0"/>
              </a:rPr>
              <a:t> </a:t>
            </a:r>
            <a:r>
              <a:rPr lang="en-US" altLang="zh-CN" sz="2400" dirty="0">
                <a:solidFill>
                  <a:srgbClr val="0073DA"/>
                </a:solidFill>
                <a:latin typeface="Calibri" panose="020F0502020204030204" pitchFamily="34" charset="0"/>
                <a:ea typeface="黑体" panose="02010609060101010101" charset="-122"/>
                <a:cs typeface="Calibri" panose="020F0502020204030204" pitchFamily="34" charset="0"/>
              </a:rPr>
              <a:t>is proposed</a:t>
            </a: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rgbClr val="0073DA"/>
                </a:solidFill>
                <a:effectLst/>
                <a:uLnTx/>
                <a:uFillTx/>
                <a:latin typeface="Calibri" panose="020F0502020204030204" pitchFamily="34" charset="0"/>
                <a:ea typeface="黑体" panose="02010609060101010101" charset="-122"/>
                <a:cs typeface="Calibri" panose="020F0502020204030204" pitchFamily="34" charset="0"/>
              </a:rPr>
              <a:t> based on the HIAF accelerator, which is aimed to study the structure of nucleon in the sea quark region.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rgbClr val="0073DA"/>
              </a:solidFill>
              <a:effectLst/>
              <a:uLnTx/>
              <a:uFillTx/>
              <a:latin typeface="Calibri" panose="020F0502020204030204" pitchFamily="34" charset="0"/>
              <a:ea typeface="黑体" panose="02010609060101010101" charset="-122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9804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666"/>
    </mc:Choice>
    <mc:Fallback xmlns="">
      <p:transition spd="slow" advTm="9666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AC2BDC1-A513-4F01-86B8-D6D20E16B3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9456" y="2564904"/>
            <a:ext cx="10025781" cy="487363"/>
          </a:xfrm>
        </p:spPr>
        <p:txBody>
          <a:bodyPr/>
          <a:lstStyle/>
          <a:p>
            <a:r>
              <a:rPr lang="en-US" altLang="zh-CN" dirty="0">
                <a:solidFill>
                  <a:srgbClr val="0000FF"/>
                </a:solidFill>
                <a:effectLst/>
              </a:rPr>
              <a:t>None Accelerator Based </a:t>
            </a:r>
            <a:r>
              <a:rPr lang="en-US" altLang="zh-CN" u="none" dirty="0">
                <a:solidFill>
                  <a:srgbClr val="0000FF"/>
                </a:solidFill>
                <a:effectLst/>
              </a:rPr>
              <a:t> Experiments </a:t>
            </a:r>
            <a:endParaRPr lang="zh-CN" altLang="en-US" u="none" dirty="0">
              <a:solidFill>
                <a:srgbClr val="0000FF"/>
              </a:solidFill>
              <a:effectLst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8ACFF38C-3C8A-4C5D-8676-F738C35F6ED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tabLst/>
              <a:defRPr/>
            </a:pPr>
            <a:fld id="{B303E1D4-5D50-476C-BD46-EC6B360721A0}" type="slidenum">
              <a:rPr kumimoji="0" lang="zh-CN" altLang="en-US" sz="1600" b="1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imes New Roman"/>
                <a:ea typeface="宋体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SzPct val="75000"/>
                <a:buFont typeface="Wingdings" pitchFamily="2" charset="2"/>
                <a:buNone/>
                <a:tabLst/>
                <a:defRPr/>
              </a:pPr>
              <a:t>11</a:t>
            </a:fld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imes New Roman"/>
              <a:ea typeface="宋体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82642951"/>
      </p:ext>
    </p:extLst>
  </p:cSld>
  <p:clrMapOvr>
    <a:masterClrMapping/>
  </p:clrMapOvr>
  <p:transition spd="slow" advClick="0" advTm="612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336311F1-2B03-4530-B937-3BC2A3DB762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0A6D275-B936-4567-9EF0-0954B79D42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-30337" y="5522"/>
            <a:ext cx="12122778" cy="762000"/>
          </a:xfrm>
          <a:prstGeom prst="rect">
            <a:avLst/>
          </a:prstGeom>
          <a:noFill/>
          <a:ln w="9525">
            <a:solidFill>
              <a:srgbClr val="0099CC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4000" dirty="0" err="1">
                <a:solidFill>
                  <a:schemeClr val="bg1"/>
                </a:solidFill>
              </a:rPr>
              <a:t>Daya</a:t>
            </a:r>
            <a:r>
              <a:rPr lang="en-US" altLang="zh-CN" sz="4000" dirty="0">
                <a:solidFill>
                  <a:schemeClr val="bg1"/>
                </a:solidFill>
              </a:rPr>
              <a:t> Bay Reactor Neutrino Experiment  (Shutdown)</a:t>
            </a:r>
            <a:endParaRPr kumimoji="0" lang="en-US" altLang="zh-CN" sz="4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grpSp>
        <p:nvGrpSpPr>
          <p:cNvPr id="12" name="Group 4">
            <a:extLst>
              <a:ext uri="{FF2B5EF4-FFF2-40B4-BE49-F238E27FC236}">
                <a16:creationId xmlns:a16="http://schemas.microsoft.com/office/drawing/2014/main" id="{0A8847F3-E92C-48CE-9544-2ED99952AA6D}"/>
              </a:ext>
            </a:extLst>
          </p:cNvPr>
          <p:cNvGrpSpPr>
            <a:grpSpLocks/>
          </p:cNvGrpSpPr>
          <p:nvPr/>
        </p:nvGrpSpPr>
        <p:grpSpPr bwMode="auto">
          <a:xfrm>
            <a:off x="259382" y="1068676"/>
            <a:ext cx="2611950" cy="1823701"/>
            <a:chOff x="12" y="546"/>
            <a:chExt cx="3768" cy="3763"/>
          </a:xfrm>
        </p:grpSpPr>
        <p:pic>
          <p:nvPicPr>
            <p:cNvPr id="13" name="Picture 5" descr="dyb_layout 200708">
              <a:extLst>
                <a:ext uri="{FF2B5EF4-FFF2-40B4-BE49-F238E27FC236}">
                  <a16:creationId xmlns:a16="http://schemas.microsoft.com/office/drawing/2014/main" id="{70FE87F6-5856-479E-9F27-D718C4379C0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" y="546"/>
              <a:ext cx="3768" cy="3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Line 15">
              <a:extLst>
                <a:ext uri="{FF2B5EF4-FFF2-40B4-BE49-F238E27FC236}">
                  <a16:creationId xmlns:a16="http://schemas.microsoft.com/office/drawing/2014/main" id="{B152E830-2F88-4842-A82A-78BDDB1CD6F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28" y="2208"/>
              <a:ext cx="192" cy="672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pic>
        <p:nvPicPr>
          <p:cNvPr id="15" name="图片 4">
            <a:extLst>
              <a:ext uri="{FF2B5EF4-FFF2-40B4-BE49-F238E27FC236}">
                <a16:creationId xmlns:a16="http://schemas.microsoft.com/office/drawing/2014/main" id="{AA6AE7FB-B81B-4099-A1A6-C0972A2A0A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6251" y="1020252"/>
            <a:ext cx="2740602" cy="1823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矩形 9">
            <a:extLst>
              <a:ext uri="{FF2B5EF4-FFF2-40B4-BE49-F238E27FC236}">
                <a16:creationId xmlns:a16="http://schemas.microsoft.com/office/drawing/2014/main" id="{246ADB4B-C4E6-498E-A6C7-43526F4C9E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57954" y="1814187"/>
            <a:ext cx="5112568" cy="400110"/>
          </a:xfrm>
          <a:prstGeom prst="rect">
            <a:avLst/>
          </a:prstGeom>
          <a:solidFill>
            <a:srgbClr val="FFFFCC"/>
          </a:solidFill>
          <a:ln w="25400">
            <a:solidFill>
              <a:srgbClr val="C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buChar char="u"/>
              <a:defRPr sz="2400" b="1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buClr>
                <a:srgbClr val="CC3399"/>
              </a:buClr>
              <a:buChar char="ð"/>
              <a:defRPr sz="2000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buSzPct val="80000"/>
              <a:buChar char="ü"/>
              <a:defRPr sz="2000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</a:rPr>
              <a:t>Sin</a:t>
            </a:r>
            <a:r>
              <a:rPr kumimoji="0" lang="en-US" altLang="zh-CN" sz="2000" b="0" i="0" u="none" strike="noStrike" kern="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</a:rPr>
              <a:t>2</a:t>
            </a: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</a:rPr>
              <a:t>2</a:t>
            </a: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宋体" pitchFamily="2" charset="-122"/>
              </a:rPr>
              <a:t>q</a:t>
            </a:r>
            <a:r>
              <a:rPr kumimoji="0" lang="en-US" altLang="zh-CN" sz="20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</a:rPr>
              <a:t>13 </a:t>
            </a: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</a:rPr>
              <a:t>= 0.092 </a:t>
            </a: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sym typeface="Symbol" pitchFamily="18" charset="2"/>
              </a:rPr>
              <a:t></a:t>
            </a: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</a:rPr>
              <a:t> 0.016</a:t>
            </a: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sym typeface="Symbol" pitchFamily="18" charset="2"/>
              </a:rPr>
              <a:t>(stat)  </a:t>
            </a: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</a:rPr>
              <a:t>0.005(</a:t>
            </a:r>
            <a:r>
              <a:rPr kumimoji="0" lang="en-US" altLang="zh-CN" sz="20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</a:rPr>
              <a:t>syst</a:t>
            </a: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</a:rPr>
              <a:t>)</a:t>
            </a:r>
          </a:p>
        </p:txBody>
      </p:sp>
      <p:pic>
        <p:nvPicPr>
          <p:cNvPr id="19" name="图片 18">
            <a:extLst>
              <a:ext uri="{FF2B5EF4-FFF2-40B4-BE49-F238E27FC236}">
                <a16:creationId xmlns:a16="http://schemas.microsoft.com/office/drawing/2014/main" id="{9B44845D-1B0B-4B85-B238-7B9F8CF9C5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036" y="3685125"/>
            <a:ext cx="4145639" cy="2209560"/>
          </a:xfrm>
          <a:prstGeom prst="rect">
            <a:avLst/>
          </a:prstGeom>
        </p:spPr>
      </p:pic>
      <p:sp>
        <p:nvSpPr>
          <p:cNvPr id="21" name="文本框 20">
            <a:extLst>
              <a:ext uri="{FF2B5EF4-FFF2-40B4-BE49-F238E27FC236}">
                <a16:creationId xmlns:a16="http://schemas.microsoft.com/office/drawing/2014/main" id="{307F5C7D-9905-46B0-AE21-4DD41421EA8E}"/>
              </a:ext>
            </a:extLst>
          </p:cNvPr>
          <p:cNvSpPr txBox="1"/>
          <p:nvPr/>
        </p:nvSpPr>
        <p:spPr>
          <a:xfrm>
            <a:off x="1054539" y="3360862"/>
            <a:ext cx="37638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err="1">
                <a:latin typeface="Calibri" panose="020F0502020204030204" pitchFamily="34" charset="0"/>
                <a:cs typeface="Calibri" panose="020F0502020204030204" pitchFamily="34" charset="0"/>
              </a:rPr>
              <a:t>Daya</a:t>
            </a:r>
            <a:r>
              <a:rPr lang="en-US" altLang="zh-CN" dirty="0">
                <a:latin typeface="Calibri" panose="020F0502020204030204" pitchFamily="34" charset="0"/>
                <a:cs typeface="Calibri" panose="020F0502020204030204" pitchFamily="34" charset="0"/>
              </a:rPr>
              <a:t> Bay: PRL 108, 171803 (2012)</a:t>
            </a:r>
            <a:endParaRPr lang="zh-CN" alt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2" name="图片 21">
            <a:extLst>
              <a:ext uri="{FF2B5EF4-FFF2-40B4-BE49-F238E27FC236}">
                <a16:creationId xmlns:a16="http://schemas.microsoft.com/office/drawing/2014/main" id="{B1F294D3-04A9-4FB2-A150-C41A7A0F66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33765" y="3341648"/>
            <a:ext cx="4017612" cy="2773920"/>
          </a:xfrm>
          <a:prstGeom prst="rect">
            <a:avLst/>
          </a:prstGeom>
        </p:spPr>
      </p:pic>
      <p:sp>
        <p:nvSpPr>
          <p:cNvPr id="23" name="箭头: 右 22">
            <a:extLst>
              <a:ext uri="{FF2B5EF4-FFF2-40B4-BE49-F238E27FC236}">
                <a16:creationId xmlns:a16="http://schemas.microsoft.com/office/drawing/2014/main" id="{9C834855-2814-4ED9-8B8B-39E8FD011FE2}"/>
              </a:ext>
            </a:extLst>
          </p:cNvPr>
          <p:cNvSpPr/>
          <p:nvPr/>
        </p:nvSpPr>
        <p:spPr bwMode="auto">
          <a:xfrm>
            <a:off x="5469123" y="4599254"/>
            <a:ext cx="978408" cy="484632"/>
          </a:xfrm>
          <a:prstGeom prst="rightArrow">
            <a:avLst/>
          </a:prstGeom>
          <a:solidFill>
            <a:schemeClr val="accent1">
              <a:lumMod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812800" marR="0" indent="-8128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tabLst/>
            </a:pPr>
            <a:endParaRPr kumimoji="0" lang="zh-CN" altLang="en-US" sz="2000" b="1" i="0" u="none" strike="noStrike" cap="none" normalizeH="0" baseline="0">
              <a:ln>
                <a:noFill/>
              </a:ln>
              <a:solidFill>
                <a:srgbClr val="0000CC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B1F1836D-150A-47AC-9B0C-D029727A5595}"/>
              </a:ext>
            </a:extLst>
          </p:cNvPr>
          <p:cNvSpPr txBox="1"/>
          <p:nvPr/>
        </p:nvSpPr>
        <p:spPr>
          <a:xfrm>
            <a:off x="5229210" y="4097090"/>
            <a:ext cx="14280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latin typeface="Calibri" panose="020F0502020204030204" pitchFamily="34" charset="0"/>
                <a:cs typeface="Calibri" panose="020F0502020204030204" pitchFamily="34" charset="0"/>
              </a:rPr>
              <a:t>Year 2020</a:t>
            </a:r>
            <a:endParaRPr lang="zh-CN" alt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id="{E8BF3303-68A1-46B4-B7B2-7965BA9971AB}"/>
              </a:ext>
            </a:extLst>
          </p:cNvPr>
          <p:cNvSpPr/>
          <p:nvPr/>
        </p:nvSpPr>
        <p:spPr>
          <a:xfrm>
            <a:off x="3197282" y="6098350"/>
            <a:ext cx="65004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auto">
              <a:spcBef>
                <a:spcPct val="0"/>
              </a:spcBef>
              <a:spcAft>
                <a:spcPts val="0"/>
              </a:spcAft>
              <a:buClrTx/>
              <a:buSzTx/>
              <a:defRPr/>
            </a:pPr>
            <a:r>
              <a:rPr lang="en-US" altLang="zh-CN" sz="2400" kern="0" dirty="0">
                <a:solidFill>
                  <a:srgbClr val="CC00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sin</a:t>
            </a:r>
            <a:r>
              <a:rPr lang="en-US" altLang="zh-CN" sz="2400" kern="0" baseline="30000" dirty="0">
                <a:solidFill>
                  <a:srgbClr val="CC00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altLang="zh-CN" sz="2400" kern="0" dirty="0">
                <a:solidFill>
                  <a:srgbClr val="CC00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altLang="zh-CN" sz="2400" kern="0" dirty="0">
                <a:solidFill>
                  <a:srgbClr val="CC0066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</a:t>
            </a:r>
            <a:r>
              <a:rPr lang="en-US" altLang="zh-CN" sz="2400" kern="0" baseline="-25000" dirty="0">
                <a:solidFill>
                  <a:srgbClr val="CC00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13  </a:t>
            </a:r>
            <a:r>
              <a:rPr lang="en-US" altLang="zh-CN" sz="2400" kern="0" dirty="0">
                <a:solidFill>
                  <a:srgbClr val="CC00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precision improved from ~ 20%</a:t>
            </a:r>
            <a:r>
              <a:rPr lang="zh-CN" altLang="en-US" sz="2400" kern="0" dirty="0">
                <a:solidFill>
                  <a:srgbClr val="CC00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400" kern="0" dirty="0">
                <a:solidFill>
                  <a:srgbClr val="CC00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~ 3.4%</a:t>
            </a:r>
          </a:p>
        </p:txBody>
      </p:sp>
    </p:spTree>
    <p:extLst>
      <p:ext uri="{BB962C8B-B14F-4D97-AF65-F5344CB8AC3E}">
        <p14:creationId xmlns:p14="http://schemas.microsoft.com/office/powerpoint/2010/main" val="2721930157"/>
      </p:ext>
    </p:extLst>
  </p:cSld>
  <p:clrMapOvr>
    <a:masterClrMapping/>
  </p:clrMapOvr>
  <p:transition spd="slow" advClick="0" advTm="22003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4C867784-B8D4-45A8-8545-FDC21524DB5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F45B197-B33B-4064-97F3-2E072A916E41}" type="slidenum">
              <a:rPr lang="zh-CN" altLang="en-US" smtClean="0"/>
              <a:pPr>
                <a:defRPr/>
              </a:pPr>
              <a:t>13</a:t>
            </a:fld>
            <a:endParaRPr lang="zh-CN" altLang="en-US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DE67421F-207E-43A6-97FE-DD12914D79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4575" y="56856"/>
            <a:ext cx="11517913" cy="762000"/>
          </a:xfrm>
          <a:prstGeom prst="rect">
            <a:avLst/>
          </a:prstGeom>
          <a:noFill/>
          <a:ln w="9525">
            <a:solidFill>
              <a:srgbClr val="0099CC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lvl="0" algn="ctr" eaLnBrk="1" fontAlgn="auto" hangingPunct="1">
              <a:spcBef>
                <a:spcPct val="0"/>
              </a:spcBef>
              <a:spcAft>
                <a:spcPts val="0"/>
              </a:spcAft>
              <a:buClrTx/>
              <a:buSzTx/>
              <a:buNone/>
              <a:defRPr/>
            </a:pPr>
            <a:r>
              <a:rPr lang="en-US" altLang="zh-CN" kern="0" dirty="0">
                <a:solidFill>
                  <a:schemeClr val="bg1"/>
                </a:solidFill>
                <a:cs typeface="Calibri" panose="020F0502020204030204" pitchFamily="34" charset="0"/>
              </a:rPr>
              <a:t>Jiangmen Underground Neutrino Observatory (</a:t>
            </a:r>
            <a:r>
              <a:rPr lang="en-US" altLang="zh-CN" dirty="0">
                <a:solidFill>
                  <a:schemeClr val="bg1"/>
                </a:solidFill>
              </a:rPr>
              <a:t>JUNO)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7" name="内容占位符 2">
            <a:extLst>
              <a:ext uri="{FF2B5EF4-FFF2-40B4-BE49-F238E27FC236}">
                <a16:creationId xmlns:a16="http://schemas.microsoft.com/office/drawing/2014/main" id="{35D88202-1694-4702-A2A7-CC68E0F7095B}"/>
              </a:ext>
            </a:extLst>
          </p:cNvPr>
          <p:cNvSpPr txBox="1">
            <a:spLocks/>
          </p:cNvSpPr>
          <p:nvPr/>
        </p:nvSpPr>
        <p:spPr>
          <a:xfrm>
            <a:off x="4521809" y="4547431"/>
            <a:ext cx="7527834" cy="219405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/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Char char="u"/>
              <a:defRPr sz="2400" b="1">
                <a:solidFill>
                  <a:srgbClr val="0000CC"/>
                </a:solidFill>
                <a:latin typeface="+mn-lt"/>
                <a:ea typeface="+mn-ea"/>
                <a:cs typeface="+mn-cs"/>
              </a:defRPr>
            </a:lvl1pPr>
            <a:lvl2pPr marL="9144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C3399"/>
              </a:buClr>
              <a:buFont typeface="Wingdings" pitchFamily="2" charset="2"/>
              <a:buChar char="ð"/>
              <a:defRPr sz="2000">
                <a:solidFill>
                  <a:srgbClr val="0000CC"/>
                </a:solidFill>
                <a:latin typeface="+mn-lt"/>
                <a:ea typeface="+mn-ea"/>
              </a:defRPr>
            </a:lvl2pPr>
            <a:lvl3pPr marL="1295400" indent="-381000" algn="l" rtl="0" eaLnBrk="1" fontAlgn="base" hangingPunct="1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Char char="ü"/>
              <a:defRPr sz="2000">
                <a:solidFill>
                  <a:srgbClr val="0000CC"/>
                </a:solidFill>
                <a:latin typeface="+mn-lt"/>
                <a:ea typeface="+mn-ea"/>
              </a:defRPr>
            </a:lvl3pPr>
            <a:lvl4pPr marL="1752600" indent="-3810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209800" indent="-3810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667000" indent="-3810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3124200" indent="-3810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581400" indent="-3810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4038600" indent="-3810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US" altLang="zh-CN" kern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Rich physics possibilities</a:t>
            </a:r>
          </a:p>
          <a:p>
            <a:pPr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altLang="zh-CN" b="1" kern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Mass hierarchy and precision measurement of oscillation parameters</a:t>
            </a:r>
          </a:p>
          <a:p>
            <a:pPr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altLang="zh-CN" b="1" kern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Neutrinos from Supernovae, Atmosphere earth,  Sun </a:t>
            </a:r>
            <a:endParaRPr lang="en-US" altLang="zh-CN" kern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altLang="zh-CN" b="1" kern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Proton decay 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B78011E9-9D20-42C3-99A5-30506B7F51D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61132" y="1822233"/>
            <a:ext cx="2433710" cy="2112169"/>
          </a:xfrm>
          <a:prstGeom prst="rect">
            <a:avLst/>
          </a:prstGeom>
        </p:spPr>
      </p:pic>
      <p:grpSp>
        <p:nvGrpSpPr>
          <p:cNvPr id="32" name="组合 4">
            <a:extLst>
              <a:ext uri="{FF2B5EF4-FFF2-40B4-BE49-F238E27FC236}">
                <a16:creationId xmlns:a16="http://schemas.microsoft.com/office/drawing/2014/main" id="{C4D1E990-E60A-45CB-8800-B2B0B9EDD8AD}"/>
              </a:ext>
            </a:extLst>
          </p:cNvPr>
          <p:cNvGrpSpPr>
            <a:grpSpLocks/>
          </p:cNvGrpSpPr>
          <p:nvPr/>
        </p:nvGrpSpPr>
        <p:grpSpPr bwMode="auto">
          <a:xfrm>
            <a:off x="7497560" y="1822233"/>
            <a:ext cx="4391911" cy="2631275"/>
            <a:chOff x="132770" y="1876576"/>
            <a:chExt cx="5294310" cy="4432744"/>
          </a:xfrm>
        </p:grpSpPr>
        <p:pic>
          <p:nvPicPr>
            <p:cNvPr id="33" name="Picture 4" descr="allbaseline_dyb2">
              <a:extLst>
                <a:ext uri="{FF2B5EF4-FFF2-40B4-BE49-F238E27FC236}">
                  <a16:creationId xmlns:a16="http://schemas.microsoft.com/office/drawing/2014/main" id="{AD09CD9D-F8B1-406B-99AE-AEBF8ECE93B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2770" y="2021036"/>
              <a:ext cx="5294310" cy="4288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4" name="Text Box 5">
              <a:extLst>
                <a:ext uri="{FF2B5EF4-FFF2-40B4-BE49-F238E27FC236}">
                  <a16:creationId xmlns:a16="http://schemas.microsoft.com/office/drawing/2014/main" id="{F0BC115E-6459-4691-98F7-3A90A0A99BF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99618" y="1876576"/>
              <a:ext cx="2174542" cy="570341"/>
            </a:xfrm>
            <a:prstGeom prst="rect">
              <a:avLst/>
            </a:prstGeom>
            <a:solidFill>
              <a:sysClr val="window" lastClr="FFFFFF"/>
            </a:solidFill>
            <a:ln w="9525" algn="ctr">
              <a:solidFill>
                <a:sysClr val="window" lastClr="FFFFFF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 eaLnBrk="0" hangingPunct="0">
                <a:buFont typeface="Arial" pitchFamily="34" charset="0"/>
                <a:buChar char="•"/>
                <a:defRPr sz="3200">
                  <a:solidFill>
                    <a:srgbClr val="0004CD"/>
                  </a:solidFill>
                  <a:latin typeface="Calibri" pitchFamily="34" charset="0"/>
                  <a:ea typeface="楷体" pitchFamily="49" charset="-122"/>
                </a:defRPr>
              </a:lvl1pPr>
              <a:lvl2pPr marL="742950" indent="-285750" eaLnBrk="0" hangingPunct="0">
                <a:buFont typeface="Arial" pitchFamily="34" charset="0"/>
                <a:buChar char="–"/>
                <a:defRPr sz="2800">
                  <a:solidFill>
                    <a:srgbClr val="0004CD"/>
                  </a:solidFill>
                  <a:latin typeface="Calibri" pitchFamily="34" charset="0"/>
                  <a:ea typeface="楷体" pitchFamily="49" charset="-122"/>
                </a:defRPr>
              </a:lvl2pPr>
              <a:lvl3pPr marL="1143000" indent="-228600" eaLnBrk="0" hangingPunct="0">
                <a:buFont typeface="Arial" pitchFamily="34" charset="0"/>
                <a:buChar char="•"/>
                <a:defRPr sz="2400">
                  <a:solidFill>
                    <a:srgbClr val="0004CD"/>
                  </a:solidFill>
                  <a:latin typeface="Calibri" pitchFamily="34" charset="0"/>
                  <a:ea typeface="楷体" pitchFamily="49" charset="-122"/>
                </a:defRPr>
              </a:lvl3pPr>
              <a:lvl4pPr marL="1600200" indent="-228600" eaLnBrk="0" hangingPunct="0">
                <a:buFont typeface="Arial" pitchFamily="34" charset="0"/>
                <a:buChar char="–"/>
                <a:defRPr sz="2000">
                  <a:solidFill>
                    <a:srgbClr val="0004CD"/>
                  </a:solidFill>
                  <a:latin typeface="Calibri" pitchFamily="34" charset="0"/>
                  <a:ea typeface="楷体" pitchFamily="49" charset="-122"/>
                </a:defRPr>
              </a:lvl4pPr>
              <a:lvl5pPr marL="2057400" indent="-228600" eaLnBrk="0" hangingPunct="0">
                <a:buFont typeface="Arial" pitchFamily="34" charset="0"/>
                <a:buChar char="»"/>
                <a:defRPr sz="2000">
                  <a:solidFill>
                    <a:srgbClr val="0004CD"/>
                  </a:solidFill>
                  <a:latin typeface="Calibri" pitchFamily="34" charset="0"/>
                  <a:ea typeface="楷体" pitchFamily="49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rgbClr val="0004CD"/>
                  </a:solidFill>
                  <a:latin typeface="Calibri" pitchFamily="34" charset="0"/>
                  <a:ea typeface="楷体" pitchFamily="49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rgbClr val="0004CD"/>
                  </a:solidFill>
                  <a:latin typeface="Calibri" pitchFamily="34" charset="0"/>
                  <a:ea typeface="楷体" pitchFamily="49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rgbClr val="0004CD"/>
                  </a:solidFill>
                  <a:latin typeface="Calibri" pitchFamily="34" charset="0"/>
                  <a:ea typeface="楷体" pitchFamily="49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rgbClr val="0004CD"/>
                  </a:solidFill>
                  <a:latin typeface="Calibri" pitchFamily="34" charset="0"/>
                  <a:ea typeface="楷体" pitchFamily="49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 typeface="Wingdings" pitchFamily="2" charset="2"/>
                <a:buNone/>
                <a:tabLst/>
                <a:defRPr/>
              </a:pPr>
              <a:r>
                <a:rPr kumimoji="0" lang="en-US" altLang="zh-CN" sz="16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ea typeface="宋体" pitchFamily="2" charset="-122"/>
                </a:rPr>
                <a:t>Daya</a:t>
              </a:r>
              <a:r>
                <a:rPr kumimoji="0" lang="en-US" altLang="zh-CN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ea typeface="宋体" pitchFamily="2" charset="-122"/>
                </a:rPr>
                <a:t> Bay</a:t>
              </a:r>
              <a:endPara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35" name="Oval 7">
              <a:extLst>
                <a:ext uri="{FF2B5EF4-FFF2-40B4-BE49-F238E27FC236}">
                  <a16:creationId xmlns:a16="http://schemas.microsoft.com/office/drawing/2014/main" id="{03303CE5-DD17-4E4F-A940-05266EF5CC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4161" y="4965399"/>
              <a:ext cx="142875" cy="144462"/>
            </a:xfrm>
            <a:prstGeom prst="ellipse">
              <a:avLst/>
            </a:prstGeom>
            <a:solidFill>
              <a:srgbClr val="FF0000"/>
            </a:solidFill>
            <a:ln w="9525" algn="ctr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buFont typeface="Arial" pitchFamily="34" charset="0"/>
                <a:buChar char="•"/>
                <a:defRPr sz="3200">
                  <a:solidFill>
                    <a:srgbClr val="0004CD"/>
                  </a:solidFill>
                  <a:latin typeface="Calibri" pitchFamily="34" charset="0"/>
                  <a:ea typeface="楷体" pitchFamily="49" charset="-122"/>
                </a:defRPr>
              </a:lvl1pPr>
              <a:lvl2pPr marL="742950" indent="-285750" eaLnBrk="0" hangingPunct="0">
                <a:buFont typeface="Arial" pitchFamily="34" charset="0"/>
                <a:buChar char="–"/>
                <a:defRPr sz="2800">
                  <a:solidFill>
                    <a:srgbClr val="0004CD"/>
                  </a:solidFill>
                  <a:latin typeface="Calibri" pitchFamily="34" charset="0"/>
                  <a:ea typeface="楷体" pitchFamily="49" charset="-122"/>
                </a:defRPr>
              </a:lvl2pPr>
              <a:lvl3pPr marL="1143000" indent="-228600" eaLnBrk="0" hangingPunct="0">
                <a:buFont typeface="Arial" pitchFamily="34" charset="0"/>
                <a:buChar char="•"/>
                <a:defRPr sz="2400">
                  <a:solidFill>
                    <a:srgbClr val="0004CD"/>
                  </a:solidFill>
                  <a:latin typeface="Calibri" pitchFamily="34" charset="0"/>
                  <a:ea typeface="楷体" pitchFamily="49" charset="-122"/>
                </a:defRPr>
              </a:lvl3pPr>
              <a:lvl4pPr marL="1600200" indent="-228600" eaLnBrk="0" hangingPunct="0">
                <a:buFont typeface="Arial" pitchFamily="34" charset="0"/>
                <a:buChar char="–"/>
                <a:defRPr sz="2000">
                  <a:solidFill>
                    <a:srgbClr val="0004CD"/>
                  </a:solidFill>
                  <a:latin typeface="Calibri" pitchFamily="34" charset="0"/>
                  <a:ea typeface="楷体" pitchFamily="49" charset="-122"/>
                </a:defRPr>
              </a:lvl4pPr>
              <a:lvl5pPr marL="2057400" indent="-228600" eaLnBrk="0" hangingPunct="0">
                <a:buFont typeface="Arial" pitchFamily="34" charset="0"/>
                <a:buChar char="»"/>
                <a:defRPr sz="2000">
                  <a:solidFill>
                    <a:srgbClr val="0004CD"/>
                  </a:solidFill>
                  <a:latin typeface="Calibri" pitchFamily="34" charset="0"/>
                  <a:ea typeface="楷体" pitchFamily="49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rgbClr val="0004CD"/>
                  </a:solidFill>
                  <a:latin typeface="Calibri" pitchFamily="34" charset="0"/>
                  <a:ea typeface="楷体" pitchFamily="49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rgbClr val="0004CD"/>
                  </a:solidFill>
                  <a:latin typeface="Calibri" pitchFamily="34" charset="0"/>
                  <a:ea typeface="楷体" pitchFamily="49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rgbClr val="0004CD"/>
                  </a:solidFill>
                  <a:latin typeface="Calibri" pitchFamily="34" charset="0"/>
                  <a:ea typeface="楷体" pitchFamily="49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rgbClr val="0004CD"/>
                  </a:solidFill>
                  <a:latin typeface="Calibri" pitchFamily="34" charset="0"/>
                  <a:ea typeface="楷体" pitchFamily="49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itchFamily="2" charset="2"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36" name="Text Box 9">
              <a:extLst>
                <a:ext uri="{FF2B5EF4-FFF2-40B4-BE49-F238E27FC236}">
                  <a16:creationId xmlns:a16="http://schemas.microsoft.com/office/drawing/2014/main" id="{BC30B5C9-F905-4946-AD74-69B9C73655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64071" y="2213219"/>
              <a:ext cx="1258434" cy="570341"/>
            </a:xfrm>
            <a:prstGeom prst="rect">
              <a:avLst/>
            </a:prstGeom>
            <a:solidFill>
              <a:sysClr val="window" lastClr="FFFFFF"/>
            </a:solidFill>
            <a:ln w="9525" algn="ctr">
              <a:solidFill>
                <a:sysClr val="window" lastClr="FFFFFF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 eaLnBrk="0" hangingPunct="0">
                <a:buFont typeface="Arial" pitchFamily="34" charset="0"/>
                <a:buChar char="•"/>
                <a:defRPr sz="3200">
                  <a:solidFill>
                    <a:srgbClr val="0004CD"/>
                  </a:solidFill>
                  <a:latin typeface="Calibri" pitchFamily="34" charset="0"/>
                  <a:ea typeface="楷体" pitchFamily="49" charset="-122"/>
                </a:defRPr>
              </a:lvl1pPr>
              <a:lvl2pPr marL="742950" indent="-285750" eaLnBrk="0" hangingPunct="0">
                <a:buFont typeface="Arial" pitchFamily="34" charset="0"/>
                <a:buChar char="–"/>
                <a:defRPr sz="2800">
                  <a:solidFill>
                    <a:srgbClr val="0004CD"/>
                  </a:solidFill>
                  <a:latin typeface="Calibri" pitchFamily="34" charset="0"/>
                  <a:ea typeface="楷体" pitchFamily="49" charset="-122"/>
                </a:defRPr>
              </a:lvl2pPr>
              <a:lvl3pPr marL="1143000" indent="-228600" eaLnBrk="0" hangingPunct="0">
                <a:buFont typeface="Arial" pitchFamily="34" charset="0"/>
                <a:buChar char="•"/>
                <a:defRPr sz="2400">
                  <a:solidFill>
                    <a:srgbClr val="0004CD"/>
                  </a:solidFill>
                  <a:latin typeface="Calibri" pitchFamily="34" charset="0"/>
                  <a:ea typeface="楷体" pitchFamily="49" charset="-122"/>
                </a:defRPr>
              </a:lvl3pPr>
              <a:lvl4pPr marL="1600200" indent="-228600" eaLnBrk="0" hangingPunct="0">
                <a:buFont typeface="Arial" pitchFamily="34" charset="0"/>
                <a:buChar char="–"/>
                <a:defRPr sz="2000">
                  <a:solidFill>
                    <a:srgbClr val="0004CD"/>
                  </a:solidFill>
                  <a:latin typeface="Calibri" pitchFamily="34" charset="0"/>
                  <a:ea typeface="楷体" pitchFamily="49" charset="-122"/>
                </a:defRPr>
              </a:lvl4pPr>
              <a:lvl5pPr marL="2057400" indent="-228600" eaLnBrk="0" hangingPunct="0">
                <a:buFont typeface="Arial" pitchFamily="34" charset="0"/>
                <a:buChar char="»"/>
                <a:defRPr sz="2000">
                  <a:solidFill>
                    <a:srgbClr val="0004CD"/>
                  </a:solidFill>
                  <a:latin typeface="Calibri" pitchFamily="34" charset="0"/>
                  <a:ea typeface="楷体" pitchFamily="49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rgbClr val="0004CD"/>
                  </a:solidFill>
                  <a:latin typeface="Calibri" pitchFamily="34" charset="0"/>
                  <a:ea typeface="楷体" pitchFamily="49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rgbClr val="0004CD"/>
                  </a:solidFill>
                  <a:latin typeface="Calibri" pitchFamily="34" charset="0"/>
                  <a:ea typeface="楷体" pitchFamily="49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rgbClr val="0004CD"/>
                  </a:solidFill>
                  <a:latin typeface="Calibri" pitchFamily="34" charset="0"/>
                  <a:ea typeface="楷体" pitchFamily="49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rgbClr val="0004CD"/>
                  </a:solidFill>
                  <a:latin typeface="Calibri" pitchFamily="34" charset="0"/>
                  <a:ea typeface="楷体" pitchFamily="49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Wingdings" pitchFamily="2" charset="2"/>
                <a:buNone/>
                <a:tabLst/>
                <a:defRPr/>
              </a:pPr>
              <a:r>
                <a:rPr kumimoji="0" lang="en-US" altLang="zh-CN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ea typeface="宋体" pitchFamily="2" charset="-122"/>
                </a:rPr>
                <a:t>JUNO</a:t>
              </a:r>
            </a:p>
          </p:txBody>
        </p:sp>
        <p:sp>
          <p:nvSpPr>
            <p:cNvPr id="37" name="Line 11">
              <a:extLst>
                <a:ext uri="{FF2B5EF4-FFF2-40B4-BE49-F238E27FC236}">
                  <a16:creationId xmlns:a16="http://schemas.microsoft.com/office/drawing/2014/main" id="{A79A14B2-F7BC-4015-A82B-7CF7D5B1093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45598" y="2792443"/>
              <a:ext cx="2288" cy="203688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5" name="内容占位符 2">
            <a:extLst>
              <a:ext uri="{FF2B5EF4-FFF2-40B4-BE49-F238E27FC236}">
                <a16:creationId xmlns:a16="http://schemas.microsoft.com/office/drawing/2014/main" id="{0BFACB33-34F6-4BAF-A928-CBB14057DB81}"/>
              </a:ext>
            </a:extLst>
          </p:cNvPr>
          <p:cNvSpPr txBox="1">
            <a:spLocks/>
          </p:cNvSpPr>
          <p:nvPr/>
        </p:nvSpPr>
        <p:spPr bwMode="auto">
          <a:xfrm>
            <a:off x="192903" y="912125"/>
            <a:ext cx="11807753" cy="9467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anose="05000000000000000000" pitchFamily="2" charset="2"/>
              <a:buChar char="u"/>
              <a:defRPr sz="2800" baseline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微软雅黑" pitchFamily="34" charset="-122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C0099"/>
              </a:buClr>
              <a:buSzPct val="100000"/>
              <a:buFont typeface="Wingdings" panose="05000000000000000000" pitchFamily="2" charset="2"/>
              <a:buChar char="ð"/>
              <a:defRPr sz="2400" baseline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微软雅黑" pitchFamily="34" charset="-122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 baseline="0">
                <a:solidFill>
                  <a:srgbClr val="003399"/>
                </a:solidFill>
                <a:latin typeface="Times New Roman" panose="02020603050405020304" pitchFamily="18" charset="0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 baseline="0">
                <a:solidFill>
                  <a:srgbClr val="003399"/>
                </a:solidFill>
                <a:latin typeface="Times New Roman" panose="02020603050405020304" pitchFamily="18" charset="0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rgbClr val="003399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rgbClr val="003399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rgbClr val="003399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rgbClr val="003399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rgbClr val="003399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None/>
            </a:pPr>
            <a:r>
              <a:rPr lang="en-US" altLang="zh-CN" sz="2400" kern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multiple-purpose neutrino experiment.</a:t>
            </a:r>
            <a:r>
              <a:rPr lang="zh-CN" altLang="en-US" sz="2400" kern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400" kern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Ground-breaking in 2015. Cost ~300 M USD </a:t>
            </a:r>
          </a:p>
          <a:p>
            <a:pPr marL="0" indent="0" algn="ctr">
              <a:buNone/>
            </a:pPr>
            <a:r>
              <a:rPr lang="en-US" altLang="zh-CN" sz="2400" kern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be completed in 2022. </a:t>
            </a:r>
          </a:p>
        </p:txBody>
      </p:sp>
      <p:pic>
        <p:nvPicPr>
          <p:cNvPr id="38" name="图片 37">
            <a:extLst>
              <a:ext uri="{FF2B5EF4-FFF2-40B4-BE49-F238E27FC236}">
                <a16:creationId xmlns:a16="http://schemas.microsoft.com/office/drawing/2014/main" id="{CD694529-7154-45BF-8F68-AF22A7F058D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4575" y="1740956"/>
            <a:ext cx="4677824" cy="2507326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4096621E-BC34-DC4B-BBE8-A77BC789813E}"/>
              </a:ext>
            </a:extLst>
          </p:cNvPr>
          <p:cNvSpPr/>
          <p:nvPr/>
        </p:nvSpPr>
        <p:spPr>
          <a:xfrm>
            <a:off x="214575" y="4550359"/>
            <a:ext cx="43924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rgbClr val="660066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altLang="zh-CN" sz="2400" b="1" kern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 </a:t>
            </a:r>
            <a:r>
              <a:rPr lang="en-US" altLang="zh-CN" sz="2400" b="1" kern="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kton</a:t>
            </a:r>
            <a:r>
              <a:rPr lang="en-US" altLang="zh-CN" sz="2400" b="1" kern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liquid scintillator detector</a:t>
            </a:r>
          </a:p>
          <a:p>
            <a:pPr marL="342900" indent="-342900">
              <a:buClr>
                <a:srgbClr val="660066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altLang="zh-CN" sz="2400" b="1" kern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3%</a:t>
            </a:r>
            <a:r>
              <a:rPr lang="zh-CN" altLang="en-US" sz="2400" b="1" kern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400" b="1" kern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energy resolution</a:t>
            </a:r>
          </a:p>
          <a:p>
            <a:pPr marL="342900" indent="-342900">
              <a:buClr>
                <a:srgbClr val="660066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altLang="zh-CN" sz="2400" b="1" kern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700 m underground</a:t>
            </a:r>
            <a:endParaRPr lang="en-US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6603707"/>
      </p:ext>
    </p:extLst>
  </p:cSld>
  <p:clrMapOvr>
    <a:masterClrMapping/>
  </p:clrMapOvr>
  <p:transition spd="slow" advClick="0" advTm="38738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7BD521A-240B-E54D-AB2D-D17C3D0503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AA9D7B95-3C96-4F46-8625-2DB024E35259}" type="slidenum">
              <a:rPr lang="en-US" altLang="en-US" sz="1200">
                <a:solidFill>
                  <a:srgbClr val="898989"/>
                </a:solidFill>
              </a:rPr>
              <a:pPr eaLnBrk="1" hangingPunct="1"/>
              <a:t>14</a:t>
            </a:fld>
            <a:endParaRPr lang="en-US" altLang="en-US" sz="1200">
              <a:solidFill>
                <a:srgbClr val="898989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A39D894-FD2B-EC40-A6B0-1D41999455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982" y="879680"/>
            <a:ext cx="5138828" cy="5620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401F986-8C7E-BC46-A617-B3CF5DCD0DAB}"/>
              </a:ext>
            </a:extLst>
          </p:cNvPr>
          <p:cNvSpPr txBox="1"/>
          <p:nvPr/>
        </p:nvSpPr>
        <p:spPr>
          <a:xfrm>
            <a:off x="266978" y="53976"/>
            <a:ext cx="1171366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4000" b="1" dirty="0">
                <a:solidFill>
                  <a:schemeClr val="bg1"/>
                </a:solidFill>
                <a:latin typeface="+mj-lt"/>
                <a:cs typeface="Comic Sans MS"/>
              </a:rPr>
              <a:t>Deep Underground Laboratory in China</a:t>
            </a:r>
          </a:p>
        </p:txBody>
      </p:sp>
      <p:pic>
        <p:nvPicPr>
          <p:cNvPr id="29700" name="Picture 6">
            <a:extLst>
              <a:ext uri="{FF2B5EF4-FFF2-40B4-BE49-F238E27FC236}">
                <a16:creationId xmlns:a16="http://schemas.microsoft.com/office/drawing/2014/main" id="{A210B35C-8D91-A740-8E5C-8CDEE861DC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0673" y="879680"/>
            <a:ext cx="4732524" cy="2898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1" name="TextBox 42">
            <a:extLst>
              <a:ext uri="{FF2B5EF4-FFF2-40B4-BE49-F238E27FC236}">
                <a16:creationId xmlns:a16="http://schemas.microsoft.com/office/drawing/2014/main" id="{A0BA941C-F68F-5A45-BD67-7CC6998320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80673" y="2734513"/>
            <a:ext cx="2620963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2857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dirty="0">
                <a:solidFill>
                  <a:srgbClr val="FF0000"/>
                </a:solidFill>
              </a:rPr>
              <a:t>Deepest 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dirty="0">
                <a:solidFill>
                  <a:srgbClr val="FF0000"/>
                </a:solidFill>
              </a:rPr>
              <a:t>Horizontal access</a:t>
            </a:r>
          </a:p>
        </p:txBody>
      </p:sp>
      <p:pic>
        <p:nvPicPr>
          <p:cNvPr id="7" name="Picture 10">
            <a:extLst>
              <a:ext uri="{FF2B5EF4-FFF2-40B4-BE49-F238E27FC236}">
                <a16:creationId xmlns:a16="http://schemas.microsoft.com/office/drawing/2014/main" id="{2AEC6F56-AACF-5F49-81F1-CD790F72B7D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1" t="15918" r="977"/>
          <a:stretch/>
        </p:blipFill>
        <p:spPr bwMode="auto">
          <a:xfrm>
            <a:off x="6580673" y="3895621"/>
            <a:ext cx="4810043" cy="2583092"/>
          </a:xfrm>
          <a:prstGeom prst="roundRect">
            <a:avLst>
              <a:gd name="adj" fmla="val 3435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3373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905"/>
    </mc:Choice>
    <mc:Fallback xmlns="">
      <p:transition spd="slow" advTm="17905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>
            <a:extLst>
              <a:ext uri="{FF2B5EF4-FFF2-40B4-BE49-F238E27FC236}">
                <a16:creationId xmlns:a16="http://schemas.microsoft.com/office/drawing/2014/main" id="{8007A1BA-04B0-1249-B05B-3B822134A5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>
                <a:solidFill>
                  <a:srgbClr val="FF0000"/>
                </a:solidFill>
                <a:ea typeface="ＭＳ Ｐゴシック" panose="020B0600070205080204" pitchFamily="34" charset="-128"/>
              </a:rPr>
              <a:t>P</a:t>
            </a:r>
            <a:r>
              <a:rPr lang="en-US" altLang="en-US" sz="3600">
                <a:ea typeface="ＭＳ Ｐゴシック" panose="020B0600070205080204" pitchFamily="34" charset="-128"/>
              </a:rPr>
              <a:t>article </a:t>
            </a:r>
            <a:r>
              <a:rPr lang="en-US" altLang="en-US" sz="3600">
                <a:solidFill>
                  <a:srgbClr val="FF0000"/>
                </a:solidFill>
                <a:ea typeface="ＭＳ Ｐゴシック" panose="020B0600070205080204" pitchFamily="34" charset="-128"/>
              </a:rPr>
              <a:t>and</a:t>
            </a:r>
            <a:r>
              <a:rPr lang="en-US" altLang="en-US" sz="3600">
                <a:ea typeface="ＭＳ Ｐゴシック" panose="020B0600070205080204" pitchFamily="34" charset="-128"/>
              </a:rPr>
              <a:t> </a:t>
            </a:r>
            <a:r>
              <a:rPr lang="en-US" altLang="en-US" sz="3600">
                <a:solidFill>
                  <a:srgbClr val="FF0000"/>
                </a:solidFill>
                <a:ea typeface="ＭＳ Ｐゴシック" panose="020B0600070205080204" pitchFamily="34" charset="-128"/>
              </a:rPr>
              <a:t>A</a:t>
            </a:r>
            <a:r>
              <a:rPr lang="en-US" altLang="en-US" sz="3600">
                <a:ea typeface="ＭＳ Ｐゴシック" panose="020B0600070205080204" pitchFamily="34" charset="-128"/>
              </a:rPr>
              <a:t>strophysical </a:t>
            </a:r>
            <a:r>
              <a:rPr lang="en-US" altLang="en-US" sz="3600">
                <a:solidFill>
                  <a:srgbClr val="FF0000"/>
                </a:solidFill>
                <a:ea typeface="ＭＳ Ｐゴシック" panose="020B0600070205080204" pitchFamily="34" charset="-128"/>
              </a:rPr>
              <a:t>X</a:t>
            </a:r>
            <a:r>
              <a:rPr lang="en-US" altLang="en-US" sz="3600">
                <a:ea typeface="ＭＳ Ｐゴシック" panose="020B0600070205080204" pitchFamily="34" charset="-128"/>
              </a:rPr>
              <a:t>eon Experiment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CD9D0A-4861-0E41-AE0F-D1C25DFBFC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9BDAB6D3-8CBF-DE47-B928-8C2667476504}" type="slidenum">
              <a:rPr lang="en-US" altLang="en-US" sz="1200">
                <a:solidFill>
                  <a:srgbClr val="898989"/>
                </a:solidFill>
              </a:rPr>
              <a:pPr eaLnBrk="1" hangingPunct="1"/>
              <a:t>15</a:t>
            </a:fld>
            <a:endParaRPr lang="en-US" altLang="en-US" sz="1200">
              <a:solidFill>
                <a:srgbClr val="898989"/>
              </a:solidFill>
            </a:endParaRPr>
          </a:p>
        </p:txBody>
      </p:sp>
      <p:pic>
        <p:nvPicPr>
          <p:cNvPr id="32771" name="Picture 6">
            <a:extLst>
              <a:ext uri="{FF2B5EF4-FFF2-40B4-BE49-F238E27FC236}">
                <a16:creationId xmlns:a16="http://schemas.microsoft.com/office/drawing/2014/main" id="{CA73B27E-1DB1-3D46-8B2F-9F6B14E079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99" y="1283913"/>
            <a:ext cx="9144000" cy="405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2" name="TextBox 7">
            <a:extLst>
              <a:ext uri="{FF2B5EF4-FFF2-40B4-BE49-F238E27FC236}">
                <a16:creationId xmlns:a16="http://schemas.microsoft.com/office/drawing/2014/main" id="{0CDC527F-BE9F-EA49-94CE-B959F62483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9630" y="799190"/>
            <a:ext cx="883273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2857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 eaLnBrk="1" hangingPunct="1"/>
            <a:r>
              <a:rPr lang="en-US" altLang="en-US" sz="2800" b="1" dirty="0">
                <a:solidFill>
                  <a:srgbClr val="FF0000"/>
                </a:solidFill>
              </a:rPr>
              <a:t>PANDAX</a:t>
            </a:r>
            <a:r>
              <a:rPr lang="en-US" altLang="en-US" sz="2800" b="1" dirty="0"/>
              <a:t>-</a:t>
            </a:r>
            <a:r>
              <a:rPr lang="en-US" altLang="en-US" sz="2800" b="1" dirty="0" err="1"/>
              <a:t>xT</a:t>
            </a:r>
            <a:r>
              <a:rPr lang="en-US" altLang="en-US" sz="2800" b="1" dirty="0"/>
              <a:t> for </a:t>
            </a:r>
            <a:r>
              <a:rPr lang="en-US" altLang="en-US" sz="2800" b="1" dirty="0">
                <a:solidFill>
                  <a:srgbClr val="FF0000"/>
                </a:solidFill>
              </a:rPr>
              <a:t>DM</a:t>
            </a:r>
            <a:r>
              <a:rPr lang="en-US" altLang="en-US" sz="2800" b="1" dirty="0"/>
              <a:t> searches, PANDAX-III for </a:t>
            </a:r>
            <a:r>
              <a:rPr lang="en-US" altLang="en-US" sz="2800" b="1" dirty="0">
                <a:solidFill>
                  <a:srgbClr val="FF0000"/>
                </a:solidFill>
              </a:rPr>
              <a:t>0</a:t>
            </a:r>
            <a:r>
              <a:rPr lang="en-US" altLang="en-US" sz="2800" b="1" dirty="0">
                <a:solidFill>
                  <a:srgbClr val="FF0000"/>
                </a:solidFill>
                <a:latin typeface="Symbol" pitchFamily="2" charset="2"/>
              </a:rPr>
              <a:t>n</a:t>
            </a:r>
            <a:r>
              <a:rPr lang="en-US" altLang="en-US" sz="2800" b="1" dirty="0">
                <a:solidFill>
                  <a:srgbClr val="FF0000"/>
                </a:solidFill>
              </a:rPr>
              <a:t>2</a:t>
            </a:r>
            <a:r>
              <a:rPr lang="en-US" altLang="en-US" sz="2800" b="1" dirty="0">
                <a:solidFill>
                  <a:srgbClr val="FF0000"/>
                </a:solidFill>
                <a:latin typeface="Symbol" pitchFamily="2" charset="2"/>
              </a:rPr>
              <a:t>b</a:t>
            </a:r>
            <a:r>
              <a:rPr lang="en-US" altLang="en-US" sz="2800" b="1" dirty="0"/>
              <a:t> searches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8D43932-FED9-5840-A208-6BF5780CD5A9}"/>
              </a:ext>
            </a:extLst>
          </p:cNvPr>
          <p:cNvGrpSpPr/>
          <p:nvPr/>
        </p:nvGrpSpPr>
        <p:grpSpPr>
          <a:xfrm>
            <a:off x="1601869" y="4238277"/>
            <a:ext cx="9066130" cy="2371928"/>
            <a:chOff x="61199" y="3385719"/>
            <a:chExt cx="7775436" cy="3430856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8BD0D6C-2311-C546-B443-439D4534674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1199" y="3385719"/>
              <a:ext cx="4178292" cy="3430856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CEA0BF80-F9FD-0345-8B02-3204599CEB3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239491" y="3385719"/>
              <a:ext cx="3597144" cy="3354721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2232261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128"/>
    </mc:Choice>
    <mc:Fallback xmlns="">
      <p:transition spd="slow" advTm="2512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E52694-68B7-C349-B83E-C355F9EF6D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26988"/>
            <a:ext cx="8229600" cy="762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>
                <a:solidFill>
                  <a:srgbClr val="FF0000"/>
                </a:solidFill>
                <a:latin typeface="+mn-lt"/>
                <a:ea typeface="+mj-ea"/>
                <a:cs typeface="Comic Sans MS"/>
              </a:rPr>
              <a:t>CDEX</a:t>
            </a:r>
            <a:r>
              <a:rPr lang="en-US" b="1" dirty="0">
                <a:latin typeface="+mn-lt"/>
                <a:ea typeface="+mj-ea"/>
                <a:cs typeface="Comic Sans MS"/>
              </a:rPr>
              <a:t> Development Stages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E0AF22-092F-B54A-AC34-CCB93C67B4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7CAA2308-451B-2340-8E02-75E18B1E6F2A}" type="slidenum">
              <a:rPr lang="en-US" altLang="en-US" sz="1200">
                <a:solidFill>
                  <a:srgbClr val="898989"/>
                </a:solidFill>
              </a:rPr>
              <a:pPr eaLnBrk="1" hangingPunct="1"/>
              <a:t>16</a:t>
            </a:fld>
            <a:endParaRPr lang="en-US" altLang="en-US" sz="1200">
              <a:solidFill>
                <a:srgbClr val="898989"/>
              </a:solidFill>
            </a:endParaRPr>
          </a:p>
        </p:txBody>
      </p:sp>
      <p:pic>
        <p:nvPicPr>
          <p:cNvPr id="41987" name="Picture 3">
            <a:extLst>
              <a:ext uri="{FF2B5EF4-FFF2-40B4-BE49-F238E27FC236}">
                <a16:creationId xmlns:a16="http://schemas.microsoft.com/office/drawing/2014/main" id="{05284311-32AC-B24B-BC93-3B2ED73D26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2643" y="862658"/>
            <a:ext cx="3022600" cy="261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8" name="Picture 10">
            <a:extLst>
              <a:ext uri="{FF2B5EF4-FFF2-40B4-BE49-F238E27FC236}">
                <a16:creationId xmlns:a16="http://schemas.microsoft.com/office/drawing/2014/main" id="{09D7D308-94EB-2E41-905D-48BC26CAF01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4450" y="862658"/>
            <a:ext cx="1943100" cy="264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9" name="Picture 11">
            <a:extLst>
              <a:ext uri="{FF2B5EF4-FFF2-40B4-BE49-F238E27FC236}">
                <a16:creationId xmlns:a16="http://schemas.microsoft.com/office/drawing/2014/main" id="{EB42DF34-D7E8-894E-9F04-FE1FF80C845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8416" y="849309"/>
            <a:ext cx="2714625" cy="261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90" name="TextBox 12">
            <a:extLst>
              <a:ext uri="{FF2B5EF4-FFF2-40B4-BE49-F238E27FC236}">
                <a16:creationId xmlns:a16="http://schemas.microsoft.com/office/drawing/2014/main" id="{D7A81279-583E-C342-B1BB-119C97C202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7480" y="3443656"/>
            <a:ext cx="122538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b="1" dirty="0"/>
              <a:t>CEDX-1</a:t>
            </a:r>
          </a:p>
          <a:p>
            <a:pPr eaLnBrk="1" hangingPunct="1"/>
            <a:r>
              <a:rPr lang="en-US" altLang="en-US" b="1" dirty="0"/>
              <a:t>1 kg Ge</a:t>
            </a:r>
          </a:p>
        </p:txBody>
      </p:sp>
      <p:sp>
        <p:nvSpPr>
          <p:cNvPr id="41991" name="TextBox 13">
            <a:extLst>
              <a:ext uri="{FF2B5EF4-FFF2-40B4-BE49-F238E27FC236}">
                <a16:creationId xmlns:a16="http://schemas.microsoft.com/office/drawing/2014/main" id="{07A6C65F-294D-6642-8821-87F808A19F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80093" y="3430956"/>
            <a:ext cx="183896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b="1" dirty="0"/>
              <a:t>CEDX-10</a:t>
            </a:r>
          </a:p>
          <a:p>
            <a:pPr eaLnBrk="1" hangingPunct="1"/>
            <a:r>
              <a:rPr lang="en-US" altLang="en-US" b="1" dirty="0"/>
              <a:t>10-100 kg Ge</a:t>
            </a:r>
          </a:p>
        </p:txBody>
      </p:sp>
      <p:sp>
        <p:nvSpPr>
          <p:cNvPr id="41992" name="TextBox 14">
            <a:extLst>
              <a:ext uri="{FF2B5EF4-FFF2-40B4-BE49-F238E27FC236}">
                <a16:creationId xmlns:a16="http://schemas.microsoft.com/office/drawing/2014/main" id="{0424B5C4-11AD-B44D-BFFE-67DE342D75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71052" y="3465510"/>
            <a:ext cx="124764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b="1" dirty="0"/>
              <a:t>CEDX-1T</a:t>
            </a:r>
          </a:p>
          <a:p>
            <a:pPr eaLnBrk="1" hangingPunct="1"/>
            <a:r>
              <a:rPr lang="en-US" altLang="en-US" b="1" dirty="0"/>
              <a:t>1 T Ge</a:t>
            </a:r>
          </a:p>
        </p:txBody>
      </p:sp>
      <p:pic>
        <p:nvPicPr>
          <p:cNvPr id="10" name="图片 5">
            <a:extLst>
              <a:ext uri="{FF2B5EF4-FFF2-40B4-BE49-F238E27FC236}">
                <a16:creationId xmlns:a16="http://schemas.microsoft.com/office/drawing/2014/main" id="{0E327938-E3C8-1149-B37F-9A1FC75972C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32"/>
          <a:stretch>
            <a:fillRect/>
          </a:stretch>
        </p:blipFill>
        <p:spPr bwMode="auto">
          <a:xfrm>
            <a:off x="1724098" y="4254809"/>
            <a:ext cx="8732171" cy="2388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07845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193"/>
    </mc:Choice>
    <mc:Fallback xmlns="">
      <p:transition spd="slow" advTm="2619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" y="80814"/>
            <a:ext cx="121920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altLang="zh-CN" sz="4000" kern="0" dirty="0">
                <a:solidFill>
                  <a:schemeClr val="bg1"/>
                </a:solidFill>
                <a:latin typeface="Calibri" panose="020F0502020204030204" pitchFamily="34" charset="0"/>
                <a:ea typeface="楷体_GB2312" pitchFamily="49" charset="-122"/>
                <a:cs typeface="Calibri" panose="020F0502020204030204" pitchFamily="34" charset="0"/>
              </a:rPr>
              <a:t>Large High Altitude Air Shower Observatory (LHAASO)</a:t>
            </a:r>
          </a:p>
        </p:txBody>
      </p:sp>
      <p:sp>
        <p:nvSpPr>
          <p:cNvPr id="8" name="矩形 2"/>
          <p:cNvSpPr>
            <a:spLocks noChangeArrowheads="1"/>
          </p:cNvSpPr>
          <p:nvPr/>
        </p:nvSpPr>
        <p:spPr bwMode="auto">
          <a:xfrm>
            <a:off x="272298" y="971134"/>
            <a:ext cx="8745578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800100" indent="-3429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1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  <a:cs typeface="Arial" pitchFamily="34" charset="0"/>
              </a:rPr>
              <a:t>A large air shower array for cosmic-rays and </a:t>
            </a:r>
            <a:r>
              <a:rPr kumimoji="1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MS PGothic" pitchFamily="34" charset="-128"/>
                <a:cs typeface="Arial" pitchFamily="34" charset="0"/>
              </a:rPr>
              <a:t>g</a:t>
            </a:r>
            <a:r>
              <a:rPr kumimoji="1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  <a:cs typeface="Arial" pitchFamily="34" charset="0"/>
              </a:rPr>
              <a:t>-astronomy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  <a:cs typeface="Times New Roman" pitchFamily="18" charset="0"/>
              </a:rPr>
              <a:t>Complementary to CTA</a:t>
            </a: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  <a:cs typeface="Times New Roman" pitchFamily="18" charset="0"/>
              </a:rPr>
              <a:t>：</a:t>
            </a:r>
            <a:endParaRPr kumimoji="0" lang="en-US" altLang="zh-CN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Times New Roman" pitchFamily="18" charset="0"/>
            </a:endParaRPr>
          </a:p>
          <a:p>
            <a:pPr marL="800100" marR="0" lvl="1" indent="-34290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  <a:cs typeface="Times New Roman" pitchFamily="18" charset="0"/>
              </a:rPr>
              <a:t>All the time, all the sky</a:t>
            </a:r>
          </a:p>
          <a:p>
            <a:pPr marL="800100" marR="0" lvl="1" indent="-34290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 pitchFamily="34" charset="0"/>
                <a:ea typeface="宋体" pitchFamily="2" charset="-122"/>
                <a:cs typeface="Times New Roman" pitchFamily="18" charset="0"/>
              </a:rPr>
              <a:t>Time-variant and extended sources</a:t>
            </a:r>
          </a:p>
          <a:p>
            <a:pPr marL="800100" marR="0" lvl="1" indent="-34290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 pitchFamily="34" charset="0"/>
                <a:ea typeface="宋体" pitchFamily="2" charset="-122"/>
                <a:cs typeface="Times New Roman" pitchFamily="18" charset="0"/>
              </a:rPr>
              <a:t>Fast indication for CTA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1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  <a:cs typeface="Arial" pitchFamily="34" charset="0"/>
              </a:rPr>
              <a:t>Data taking started since 2019</a:t>
            </a:r>
            <a:r>
              <a:rPr kumimoji="1" lang="en-US" altLang="zh-CN" sz="2400" kern="0" dirty="0">
                <a:solidFill>
                  <a:srgbClr val="000000"/>
                </a:solidFill>
                <a:ea typeface="MS PGothic" pitchFamily="34" charset="-128"/>
                <a:cs typeface="Arial" pitchFamily="34" charset="0"/>
              </a:rPr>
              <a:t>, c</a:t>
            </a:r>
            <a:r>
              <a:rPr kumimoji="1" lang="en-US" altLang="zh-CN" sz="2400" b="0" kern="0" dirty="0">
                <a:solidFill>
                  <a:srgbClr val="000000"/>
                </a:solidFill>
                <a:ea typeface="MS PGothic" pitchFamily="34" charset="-128"/>
                <a:cs typeface="Arial" pitchFamily="34" charset="0"/>
              </a:rPr>
              <a:t>ompleted installation this year</a:t>
            </a:r>
            <a:endParaRPr kumimoji="1" lang="en-US" altLang="zh-CN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B86D7C98-E40B-BA44-BC6C-4CBF78667BB8}"/>
              </a:ext>
            </a:extLst>
          </p:cNvPr>
          <p:cNvGrpSpPr/>
          <p:nvPr/>
        </p:nvGrpSpPr>
        <p:grpSpPr>
          <a:xfrm>
            <a:off x="272298" y="3355404"/>
            <a:ext cx="9832512" cy="3177924"/>
            <a:chOff x="337494" y="4028978"/>
            <a:chExt cx="9144000" cy="2487612"/>
          </a:xfrm>
        </p:grpSpPr>
        <p:pic>
          <p:nvPicPr>
            <p:cNvPr id="7" name="图片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9910"/>
            <a:stretch>
              <a:fillRect/>
            </a:stretch>
          </p:blipFill>
          <p:spPr bwMode="auto">
            <a:xfrm>
              <a:off x="337494" y="4028978"/>
              <a:ext cx="9144000" cy="24876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5838383" y="5747369"/>
              <a:ext cx="3311525" cy="708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50800" dir="5400000" algn="ctr" rotWithShape="0">
                <a:schemeClr val="tx1"/>
              </a:outerShdw>
            </a:effectLst>
          </p:spPr>
          <p:txBody>
            <a:bodyPr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Calibri" pitchFamily="34" charset="0"/>
                  <a:ea typeface="宋体" pitchFamily="2" charset="-122"/>
                </a:rPr>
                <a:t>Water  Cherenkov Detector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Calibri" pitchFamily="34" charset="0"/>
                  <a:ea typeface="宋体" pitchFamily="2" charset="-122"/>
                </a:rPr>
                <a:t>80,000 m</a:t>
              </a:r>
              <a:r>
                <a:rPr kumimoji="0" lang="en-US" altLang="zh-CN" sz="2000" b="0" i="0" u="none" strike="noStrike" kern="0" cap="none" spc="0" normalizeH="0" baseline="3000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Calibri" pitchFamily="34" charset="0"/>
                  <a:ea typeface="宋体" pitchFamily="2" charset="-122"/>
                </a:rPr>
                <a:t>2</a:t>
              </a:r>
              <a:endParaRPr kumimoji="0" lang="en-US" altLang="zh-CN" sz="1600" b="0" i="0" u="none" strike="noStrike" kern="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libri" pitchFamily="34" charset="0"/>
                <a:ea typeface="宋体" pitchFamily="2" charset="-122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46458" y="5501306"/>
              <a:ext cx="3857625" cy="95408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>
                    <a:outerShdw blurRad="50800" dist="50800" dir="5400000" algn="ctr" rotWithShape="0">
                      <a:prstClr val="black"/>
                    </a:outerShdw>
                  </a:effectLst>
                  <a:uLnTx/>
                  <a:uFillTx/>
                  <a:latin typeface="Calibri"/>
                  <a:ea typeface="宋体"/>
                </a:rPr>
                <a:t>Main Array: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>
                    <a:outerShdw blurRad="50800" dist="50800" dir="5400000" algn="ctr" rotWithShape="0">
                      <a:prstClr val="black"/>
                    </a:outerShdw>
                  </a:effectLst>
                  <a:uLnTx/>
                  <a:uFillTx/>
                  <a:latin typeface="Calibri"/>
                  <a:ea typeface="宋体"/>
                </a:rPr>
                <a:t>5195 </a:t>
              </a:r>
              <a:r>
                <a:rPr kumimoji="0" lang="en-US" altLang="zh-CN" sz="18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>
                    <a:outerShdw blurRad="50800" dist="50800" dir="5400000" algn="ctr" rotWithShape="0">
                      <a:prstClr val="black"/>
                    </a:outerShdw>
                  </a:effectLst>
                  <a:uLnTx/>
                  <a:uFillTx/>
                  <a:latin typeface="Calibri"/>
                  <a:ea typeface="宋体"/>
                </a:rPr>
                <a:t>scintillator</a:t>
              </a:r>
              <a:r>
                <a:rPr kumimoji="0" lang="en-US" altLang="zh-CN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>
                    <a:outerShdw blurRad="50800" dist="50800" dir="5400000" algn="ctr" rotWithShape="0">
                      <a:prstClr val="black"/>
                    </a:outerShdw>
                  </a:effectLst>
                  <a:uLnTx/>
                  <a:uFillTx/>
                  <a:latin typeface="Calibri"/>
                  <a:ea typeface="宋体"/>
                </a:rPr>
                <a:t> detectors every  15 m 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>
                    <a:outerShdw blurRad="50800" dist="50800" dir="5400000" algn="ctr" rotWithShape="0">
                      <a:prstClr val="black"/>
                    </a:outerShdw>
                  </a:effectLst>
                  <a:uLnTx/>
                  <a:uFillTx/>
                  <a:latin typeface="Calibri"/>
                  <a:ea typeface="宋体"/>
                </a:rPr>
                <a:t>&amp; </a:t>
              </a:r>
              <a:r>
                <a:rPr kumimoji="0" lang="en-US" altLang="zh-CN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>
                    <a:outerShdw blurRad="50800" dist="50800" dir="5400000" algn="ctr" rotWithShape="0">
                      <a:prstClr val="black"/>
                    </a:outerShdw>
                  </a:effectLst>
                  <a:uLnTx/>
                  <a:uFillTx/>
                  <a:latin typeface="Calibri"/>
                  <a:ea typeface="宋体"/>
                  <a:sym typeface="Symbol" panose="05050102010706020507" pitchFamily="18" charset="2"/>
                </a:rPr>
                <a:t>1146 </a:t>
              </a:r>
              <a:r>
                <a:rPr kumimoji="0" lang="en-US" altLang="zh-CN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>
                    <a:outerShdw blurRad="50800" dist="50800" dir="5400000" algn="ctr" rotWithShape="0">
                      <a:prstClr val="black"/>
                    </a:outerShdw>
                  </a:effectLst>
                  <a:uLnTx/>
                  <a:uFillTx/>
                  <a:latin typeface="Calibri"/>
                  <a:ea typeface="宋体"/>
                </a:rPr>
                <a:t>–detectors every 30 m</a:t>
              </a:r>
            </a:p>
          </p:txBody>
        </p:sp>
        <p:sp>
          <p:nvSpPr>
            <p:cNvPr id="12" name="矩形 11"/>
            <p:cNvSpPr/>
            <p:nvPr/>
          </p:nvSpPr>
          <p:spPr>
            <a:xfrm>
              <a:off x="546458" y="4062465"/>
              <a:ext cx="2300288" cy="36988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Calibri" pitchFamily="34" charset="0"/>
                  <a:ea typeface="宋体" pitchFamily="2" charset="-122"/>
                </a:rPr>
                <a:t>Sichuan,  4300 m </a:t>
              </a:r>
              <a:r>
                <a:rPr kumimoji="0" lang="en-US" altLang="zh-CN" sz="18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Calibri" pitchFamily="34" charset="0"/>
                  <a:ea typeface="宋体" pitchFamily="2" charset="-122"/>
                </a:rPr>
                <a:t>a.s.l</a:t>
              </a:r>
              <a:r>
                <a:rPr kumimoji="0" lang="en-US" altLang="zh-CN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Calibri" pitchFamily="34" charset="0"/>
                  <a:ea typeface="宋体" pitchFamily="2" charset="-122"/>
                </a:rPr>
                <a:t>.</a:t>
              </a:r>
              <a:endPara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libri" pitchFamily="34" charset="0"/>
                <a:ea typeface="宋体" pitchFamily="2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57264" y="3410464"/>
            <a:ext cx="5645714" cy="1341150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99966" y="895750"/>
            <a:ext cx="2996327" cy="2211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423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8017"/>
    </mc:Choice>
    <mc:Fallback xmlns="">
      <p:transition spd="slow" advTm="48017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0" y="46747"/>
            <a:ext cx="121920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altLang="zh-CN" sz="4000" kern="0" dirty="0">
                <a:solidFill>
                  <a:schemeClr val="bg1"/>
                </a:solidFill>
                <a:latin typeface="Calibri" panose="020F0502020204030204" pitchFamily="34" charset="0"/>
                <a:ea typeface="楷体_GB2312" pitchFamily="49" charset="-122"/>
                <a:cs typeface="Calibri" panose="020F0502020204030204" pitchFamily="34" charset="0"/>
              </a:rPr>
              <a:t>Space Experiments</a:t>
            </a:r>
          </a:p>
        </p:txBody>
      </p:sp>
      <p:sp>
        <p:nvSpPr>
          <p:cNvPr id="5" name="内容占位符 2"/>
          <p:cNvSpPr txBox="1">
            <a:spLocks/>
          </p:cNvSpPr>
          <p:nvPr/>
        </p:nvSpPr>
        <p:spPr>
          <a:xfrm>
            <a:off x="1194853" y="1646250"/>
            <a:ext cx="4824536" cy="135070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0"/>
              </a:spcBef>
              <a:buClrTx/>
              <a:buSzTx/>
            </a:pPr>
            <a:r>
              <a:rPr lang="en-US" altLang="zh-CN" sz="2400" b="0" dirty="0"/>
              <a:t>Full sky survey with good angular resolution and sensitivity 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Tx/>
              <a:buSzTx/>
            </a:pPr>
            <a:r>
              <a:rPr lang="en-US" altLang="zh-CN" sz="2400" b="0" dirty="0"/>
              <a:t>Lunched in June, 2017</a:t>
            </a:r>
            <a:endParaRPr lang="zh-CN" altLang="en-US" sz="2400" b="0" dirty="0">
              <a:solidFill>
                <a:srgbClr val="FF0000"/>
              </a:solidFill>
            </a:endParaRPr>
          </a:p>
        </p:txBody>
      </p:sp>
      <p:grpSp>
        <p:nvGrpSpPr>
          <p:cNvPr id="6" name="组合 19"/>
          <p:cNvGrpSpPr>
            <a:grpSpLocks/>
          </p:cNvGrpSpPr>
          <p:nvPr/>
        </p:nvGrpSpPr>
        <p:grpSpPr bwMode="auto">
          <a:xfrm>
            <a:off x="1127448" y="3337763"/>
            <a:ext cx="4166734" cy="2921000"/>
            <a:chOff x="785812" y="2780928"/>
            <a:chExt cx="5403357" cy="3822700"/>
          </a:xfrm>
        </p:grpSpPr>
        <p:pic>
          <p:nvPicPr>
            <p:cNvPr id="7" name="Picture 2" descr="F:\图2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3000" y="2780928"/>
              <a:ext cx="4873625" cy="3822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Box 11"/>
            <p:cNvSpPr txBox="1">
              <a:spLocks noChangeArrowheads="1"/>
            </p:cNvSpPr>
            <p:nvPr/>
          </p:nvSpPr>
          <p:spPr bwMode="auto">
            <a:xfrm>
              <a:off x="5500687" y="2852364"/>
              <a:ext cx="688482" cy="483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黑体" pitchFamily="49" charset="-122"/>
                </a:rPr>
                <a:t>ME</a:t>
              </a: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黑体" pitchFamily="49" charset="-122"/>
              </a:endParaRPr>
            </a:p>
          </p:txBody>
        </p:sp>
        <p:sp>
          <p:nvSpPr>
            <p:cNvPr id="9" name="TextBox 12"/>
            <p:cNvSpPr txBox="1">
              <a:spLocks noChangeArrowheads="1"/>
            </p:cNvSpPr>
            <p:nvPr/>
          </p:nvSpPr>
          <p:spPr bwMode="auto">
            <a:xfrm>
              <a:off x="785812" y="5709866"/>
              <a:ext cx="605331" cy="483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黑体" pitchFamily="49" charset="-122"/>
                </a:rPr>
                <a:t>LE</a:t>
              </a: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黑体" pitchFamily="49" charset="-122"/>
              </a:endParaRPr>
            </a:p>
          </p:txBody>
        </p:sp>
        <p:sp>
          <p:nvSpPr>
            <p:cNvPr id="10" name="TextBox 13"/>
            <p:cNvSpPr txBox="1">
              <a:spLocks noChangeArrowheads="1"/>
            </p:cNvSpPr>
            <p:nvPr/>
          </p:nvSpPr>
          <p:spPr bwMode="auto">
            <a:xfrm>
              <a:off x="5219701" y="5755903"/>
              <a:ext cx="655223" cy="483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黑体" pitchFamily="49" charset="-122"/>
                </a:rPr>
                <a:t>HE</a:t>
              </a: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黑体" pitchFamily="49" charset="-122"/>
              </a:endParaRPr>
            </a:p>
          </p:txBody>
        </p:sp>
        <p:cxnSp>
          <p:nvCxnSpPr>
            <p:cNvPr id="11" name="直接箭头连接符 10"/>
            <p:cNvCxnSpPr>
              <a:stCxn id="8" idx="1"/>
            </p:cNvCxnSpPr>
            <p:nvPr/>
          </p:nvCxnSpPr>
          <p:spPr>
            <a:xfrm flipH="1" flipV="1">
              <a:off x="4357560" y="3019847"/>
              <a:ext cx="1143126" cy="74189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箭头连接符 11"/>
            <p:cNvCxnSpPr/>
            <p:nvPr/>
          </p:nvCxnSpPr>
          <p:spPr>
            <a:xfrm rot="10800000" flipV="1">
              <a:off x="5071912" y="3233835"/>
              <a:ext cx="582596" cy="189057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箭头连接符 12"/>
            <p:cNvCxnSpPr>
              <a:stCxn id="8" idx="2"/>
            </p:cNvCxnSpPr>
            <p:nvPr/>
          </p:nvCxnSpPr>
          <p:spPr>
            <a:xfrm flipH="1">
              <a:off x="5654509" y="3335708"/>
              <a:ext cx="190420" cy="348956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箭头连接符 13"/>
            <p:cNvCxnSpPr/>
            <p:nvPr/>
          </p:nvCxnSpPr>
          <p:spPr>
            <a:xfrm rot="10800000">
              <a:off x="4001416" y="4897955"/>
              <a:ext cx="1286653" cy="953598"/>
            </a:xfrm>
            <a:prstGeom prst="straightConnector1">
              <a:avLst/>
            </a:prstGeom>
            <a:ln w="38100">
              <a:solidFill>
                <a:srgbClr val="3404BC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箭头连接符 14"/>
            <p:cNvCxnSpPr/>
            <p:nvPr/>
          </p:nvCxnSpPr>
          <p:spPr>
            <a:xfrm rot="5400000" flipH="1" flipV="1">
              <a:off x="790849" y="5071604"/>
              <a:ext cx="928667" cy="489958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箭头连接符 15"/>
            <p:cNvCxnSpPr/>
            <p:nvPr/>
          </p:nvCxnSpPr>
          <p:spPr>
            <a:xfrm flipV="1">
              <a:off x="1286062" y="5209588"/>
              <a:ext cx="786403" cy="641965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箭头连接符 16"/>
            <p:cNvCxnSpPr/>
            <p:nvPr/>
          </p:nvCxnSpPr>
          <p:spPr>
            <a:xfrm flipV="1">
              <a:off x="1440461" y="5710280"/>
              <a:ext cx="1488400" cy="29709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矩形 2"/>
          <p:cNvSpPr>
            <a:spLocks noChangeArrowheads="1"/>
          </p:cNvSpPr>
          <p:nvPr/>
        </p:nvSpPr>
        <p:spPr bwMode="auto">
          <a:xfrm>
            <a:off x="927242" y="1059936"/>
            <a:ext cx="535975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zh-CN" sz="2400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cs typeface="Calibri" panose="020F0502020204030204" pitchFamily="34" charset="0"/>
              </a:rPr>
              <a:t>Hard X-ray modulated telescope</a:t>
            </a:r>
            <a:r>
              <a:rPr lang="zh-CN" altLang="en-US" sz="2400" kern="0" dirty="0">
                <a:solidFill>
                  <a:srgbClr val="0000CC"/>
                </a:solidFill>
                <a:cs typeface="Calibri" panose="020F0502020204030204" pitchFamily="34" charset="0"/>
              </a:rPr>
              <a:t> </a:t>
            </a:r>
            <a:r>
              <a:rPr lang="en-US" altLang="zh-CN" sz="2400" kern="0" dirty="0">
                <a:solidFill>
                  <a:srgbClr val="0000CC"/>
                </a:solidFill>
                <a:cs typeface="Calibri" panose="020F0502020204030204" pitchFamily="34" charset="0"/>
              </a:rPr>
              <a:t>(</a:t>
            </a:r>
            <a:r>
              <a:rPr kumimoji="0" lang="en-US" altLang="zh-CN" sz="24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cs typeface="Calibri" panose="020F0502020204030204" pitchFamily="34" charset="0"/>
              </a:rPr>
              <a:t>HXMT</a:t>
            </a:r>
            <a:r>
              <a:rPr kumimoji="0" lang="en-US" altLang="zh-CN" sz="2400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cs typeface="Calibri" panose="020F0502020204030204" pitchFamily="34" charset="0"/>
              </a:rPr>
              <a:t>)</a:t>
            </a:r>
            <a:endParaRPr kumimoji="0" lang="zh-CN" altLang="en-US" sz="2400" i="0" u="none" strike="noStrike" kern="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cs typeface="Calibri" panose="020F0502020204030204" pitchFamily="34" charset="0"/>
            </a:endParaRPr>
          </a:p>
        </p:txBody>
      </p:sp>
      <p:sp>
        <p:nvSpPr>
          <p:cNvPr id="19" name="矩形 3"/>
          <p:cNvSpPr>
            <a:spLocks noChangeArrowheads="1"/>
          </p:cNvSpPr>
          <p:nvPr/>
        </p:nvSpPr>
        <p:spPr bwMode="auto">
          <a:xfrm>
            <a:off x="6532942" y="1051364"/>
            <a:ext cx="53752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400" kern="0" dirty="0" err="1">
                <a:solidFill>
                  <a:srgbClr val="0000CC"/>
                </a:solidFill>
                <a:latin typeface="+mn-lt"/>
              </a:rPr>
              <a:t>DArk</a:t>
            </a:r>
            <a:r>
              <a:rPr lang="en-US" altLang="zh-CN" sz="2400" kern="0" dirty="0">
                <a:solidFill>
                  <a:srgbClr val="0000CC"/>
                </a:solidFill>
                <a:latin typeface="+mn-lt"/>
              </a:rPr>
              <a:t> Matter Particle Explorer (</a:t>
            </a:r>
            <a:r>
              <a:rPr lang="en-US" altLang="zh-CN" sz="2400" kern="0" dirty="0">
                <a:solidFill>
                  <a:srgbClr val="FF0000"/>
                </a:solidFill>
                <a:latin typeface="+mn-lt"/>
              </a:rPr>
              <a:t>DAMPE</a:t>
            </a:r>
            <a:r>
              <a:rPr lang="en-US" altLang="zh-CN" sz="2400" kern="0" dirty="0">
                <a:solidFill>
                  <a:srgbClr val="0000CC"/>
                </a:solidFill>
                <a:latin typeface="+mn-lt"/>
              </a:rPr>
              <a:t>) </a:t>
            </a:r>
            <a:endParaRPr lang="zh-CN" altLang="en-US" sz="2400" kern="0" dirty="0">
              <a:solidFill>
                <a:srgbClr val="0000CC"/>
              </a:solidFill>
              <a:latin typeface="+mn-lt"/>
            </a:endParaRPr>
          </a:p>
        </p:txBody>
      </p:sp>
      <p:pic>
        <p:nvPicPr>
          <p:cNvPr id="20" name="Picture 1" descr="C:\Users\jhguo\work\doc\暗物质粒子探测卫星有效载荷-初样件结构图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7662" y="3531438"/>
            <a:ext cx="4079875" cy="253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矩形 4"/>
          <p:cNvSpPr>
            <a:spLocks noChangeArrowheads="1"/>
          </p:cNvSpPr>
          <p:nvPr/>
        </p:nvSpPr>
        <p:spPr bwMode="auto">
          <a:xfrm>
            <a:off x="6479224" y="1787840"/>
            <a:ext cx="5266086" cy="1311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auto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Tx/>
              <a:buSzTx/>
            </a:pPr>
            <a:r>
              <a:rPr lang="en-US" altLang="zh-CN" sz="2400" b="0" dirty="0">
                <a:latin typeface="+mn-lt"/>
                <a:ea typeface="+mn-ea"/>
              </a:rPr>
              <a:t>Cosmic-ray &amp; gamma detector up to 10 </a:t>
            </a:r>
            <a:r>
              <a:rPr lang="en-US" altLang="zh-CN" sz="2400" b="0" dirty="0" err="1">
                <a:latin typeface="+mn-lt"/>
                <a:ea typeface="+mn-ea"/>
              </a:rPr>
              <a:t>TeV</a:t>
            </a:r>
            <a:r>
              <a:rPr lang="en-US" altLang="zh-CN" sz="2400" b="0" dirty="0">
                <a:latin typeface="+mn-lt"/>
                <a:ea typeface="+mn-ea"/>
              </a:rPr>
              <a:t> with good resolution</a:t>
            </a:r>
          </a:p>
          <a:p>
            <a:pPr eaLnBrk="1" fontAlgn="auto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Tx/>
              <a:buSzTx/>
            </a:pPr>
            <a:r>
              <a:rPr lang="en-US" altLang="zh-CN" sz="2400" b="0" dirty="0">
                <a:latin typeface="+mn-lt"/>
                <a:ea typeface="+mn-ea"/>
              </a:rPr>
              <a:t>Lunched in Dec., 2015</a:t>
            </a:r>
            <a:endParaRPr lang="zh-CN" altLang="en-US" sz="2400" b="0" dirty="0">
              <a:latin typeface="+mn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909125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8681"/>
    </mc:Choice>
    <mc:Fallback xmlns="">
      <p:transition spd="slow" advTm="38681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714048-DF99-40B2-BF04-220598324081}" type="slidenum">
              <a:rPr lang="zh-CN" altLang="en-US" smtClean="0"/>
              <a:pPr>
                <a:defRPr/>
              </a:pPr>
              <a:t>19</a:t>
            </a:fld>
            <a:endParaRPr lang="zh-CN" altLang="en-US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1668017" y="78830"/>
            <a:ext cx="9144000" cy="618123"/>
          </a:xfrm>
          <a:prstGeom prst="rect">
            <a:avLst/>
          </a:prstGeom>
          <a:noFill/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ClrTx/>
              <a:buSzTx/>
              <a:buFontTx/>
            </a:pPr>
            <a:r>
              <a:rPr lang="en-US" altLang="zh-CN" sz="3600" b="1" dirty="0">
                <a:solidFill>
                  <a:schemeClr val="bg1"/>
                </a:solidFill>
                <a:latin typeface="+mn-lt"/>
              </a:rPr>
              <a:t>HERD to be at the China’s Space Station</a:t>
            </a:r>
          </a:p>
        </p:txBody>
      </p:sp>
      <p:sp>
        <p:nvSpPr>
          <p:cNvPr id="4" name="内容占位符 1"/>
          <p:cNvSpPr txBox="1">
            <a:spLocks/>
          </p:cNvSpPr>
          <p:nvPr/>
        </p:nvSpPr>
        <p:spPr>
          <a:xfrm>
            <a:off x="130472" y="1023367"/>
            <a:ext cx="6408712" cy="5473477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buClrTx/>
              <a:buSzTx/>
            </a:pPr>
            <a:r>
              <a:rPr lang="en-US" altLang="zh-CN" sz="2400" dirty="0">
                <a:solidFill>
                  <a:srgbClr val="7030A0"/>
                </a:solidFill>
              </a:rPr>
              <a:t>Science</a:t>
            </a:r>
          </a:p>
          <a:p>
            <a:pPr marL="611188" lvl="1">
              <a:spcBef>
                <a:spcPct val="0"/>
              </a:spcBef>
              <a:buClrTx/>
              <a:buSzTx/>
            </a:pPr>
            <a:r>
              <a:rPr lang="en-US" altLang="zh-CN" sz="2400" b="0" dirty="0"/>
              <a:t>Dark matter search: </a:t>
            </a:r>
            <a:r>
              <a:rPr lang="el-GR" altLang="zh-CN" sz="2400" b="0" dirty="0">
                <a:solidFill>
                  <a:srgbClr val="FF0000"/>
                </a:solidFill>
                <a:cs typeface="Arial" pitchFamily="34" charset="0"/>
              </a:rPr>
              <a:t>γ</a:t>
            </a:r>
            <a:r>
              <a:rPr lang="en-US" altLang="zh-CN" sz="2400" b="0" dirty="0">
                <a:solidFill>
                  <a:srgbClr val="FF0000"/>
                </a:solidFill>
              </a:rPr>
              <a:t> from 100 – 10,000 GeV</a:t>
            </a:r>
          </a:p>
          <a:p>
            <a:pPr marL="611188" lvl="1">
              <a:spcBef>
                <a:spcPct val="0"/>
              </a:spcBef>
              <a:buClrTx/>
              <a:buSzTx/>
            </a:pPr>
            <a:r>
              <a:rPr lang="el-GR" altLang="zh-CN" sz="2400" b="0" dirty="0">
                <a:solidFill>
                  <a:srgbClr val="000000"/>
                </a:solidFill>
                <a:ea typeface="Arial Unicode MS" pitchFamily="34" charset="-122"/>
                <a:cs typeface="Arial Unicode MS" pitchFamily="34" charset="-122"/>
              </a:rPr>
              <a:t>γ</a:t>
            </a:r>
            <a:r>
              <a:rPr lang="en-US" altLang="zh-CN" sz="2400" b="0" dirty="0">
                <a:solidFill>
                  <a:srgbClr val="000000"/>
                </a:solidFill>
                <a:ea typeface="Arial Unicode MS" pitchFamily="34" charset="-122"/>
                <a:cs typeface="Arial Unicode MS" pitchFamily="34" charset="-122"/>
              </a:rPr>
              <a:t>-ray astronomy: GRBs, </a:t>
            </a:r>
            <a:r>
              <a:rPr lang="en-US" altLang="zh-CN" sz="2400" b="0" dirty="0" err="1">
                <a:solidFill>
                  <a:srgbClr val="000000"/>
                </a:solidFill>
                <a:ea typeface="Arial Unicode MS" pitchFamily="34" charset="-122"/>
                <a:cs typeface="Arial Unicode MS" pitchFamily="34" charset="-122"/>
              </a:rPr>
              <a:t>microquasars</a:t>
            </a:r>
            <a:r>
              <a:rPr lang="en-US" altLang="zh-CN" sz="2400" b="0" dirty="0">
                <a:solidFill>
                  <a:srgbClr val="000000"/>
                </a:solidFill>
                <a:ea typeface="Arial Unicode MS" pitchFamily="34" charset="-122"/>
                <a:cs typeface="Arial Unicode MS" pitchFamily="34" charset="-122"/>
              </a:rPr>
              <a:t>, Blazars and other </a:t>
            </a:r>
            <a:r>
              <a:rPr lang="en-US" altLang="zh-CN" sz="2400" b="0" dirty="0">
                <a:ea typeface="Arial Unicode MS" pitchFamily="34" charset="-122"/>
                <a:cs typeface="Arial Unicode MS" pitchFamily="34" charset="-122"/>
              </a:rPr>
              <a:t>transients </a:t>
            </a:r>
            <a:r>
              <a:rPr lang="en-US" altLang="zh-CN" sz="2400" b="0" dirty="0">
                <a:ea typeface="Arial Unicode MS" pitchFamily="34" charset="-122"/>
                <a:cs typeface="Arial Unicode MS" pitchFamily="34" charset="-122"/>
                <a:sym typeface="Wingdings" pitchFamily="2" charset="2"/>
              </a:rPr>
              <a:t>down to 100 MeV</a:t>
            </a:r>
            <a:endParaRPr lang="en-US" altLang="zh-CN" sz="2400" b="0" dirty="0">
              <a:ea typeface="Arial Unicode MS" pitchFamily="34" charset="-122"/>
              <a:cs typeface="Arial Unicode MS" pitchFamily="34" charset="-122"/>
            </a:endParaRPr>
          </a:p>
          <a:p>
            <a:pPr marL="611188" lvl="1">
              <a:spcBef>
                <a:spcPct val="0"/>
              </a:spcBef>
              <a:buClrTx/>
              <a:buSzTx/>
            </a:pPr>
            <a:r>
              <a:rPr lang="en-US" altLang="zh-CN" sz="2400" b="0" dirty="0"/>
              <a:t>Spectral and composition measurements of CRs between 300 GeV to </a:t>
            </a:r>
            <a:r>
              <a:rPr lang="en-US" altLang="zh-CN" sz="2400" b="0" dirty="0" err="1"/>
              <a:t>PeV</a:t>
            </a:r>
            <a:endParaRPr lang="en-US" altLang="zh-CN" sz="2400" b="0" dirty="0"/>
          </a:p>
          <a:p>
            <a:pPr marL="1011238" lvl="2">
              <a:spcBef>
                <a:spcPct val="0"/>
              </a:spcBef>
              <a:buClrTx/>
              <a:buSzTx/>
            </a:pPr>
            <a:r>
              <a:rPr lang="en-US" altLang="zh-CN" sz="2000" b="0" dirty="0"/>
              <a:t>Complementary to LHAASO:  directly measured composition &amp; spectrum in space </a:t>
            </a:r>
          </a:p>
          <a:p>
            <a:pPr>
              <a:spcBef>
                <a:spcPct val="0"/>
              </a:spcBef>
              <a:buClrTx/>
              <a:buSzTx/>
            </a:pPr>
            <a:endParaRPr lang="en-US" altLang="zh-CN" sz="2400" b="0" dirty="0">
              <a:solidFill>
                <a:srgbClr val="7030A0"/>
              </a:solidFill>
            </a:endParaRPr>
          </a:p>
          <a:p>
            <a:pPr>
              <a:spcBef>
                <a:spcPct val="0"/>
              </a:spcBef>
              <a:buClrTx/>
              <a:buSzTx/>
            </a:pPr>
            <a:r>
              <a:rPr lang="en-US" altLang="zh-CN" sz="2400" dirty="0">
                <a:solidFill>
                  <a:srgbClr val="7030A0"/>
                </a:solidFill>
              </a:rPr>
              <a:t>Status</a:t>
            </a:r>
          </a:p>
          <a:p>
            <a:pPr marL="611188" lvl="1">
              <a:spcBef>
                <a:spcPct val="0"/>
              </a:spcBef>
              <a:buClrTx/>
              <a:buSzTx/>
            </a:pPr>
            <a:r>
              <a:rPr lang="en-US" altLang="zh-CN" sz="2400" b="0" dirty="0"/>
              <a:t>Groups from China</a:t>
            </a:r>
            <a:r>
              <a:rPr lang="zh-CN" altLang="en-US" sz="2400" b="0" dirty="0"/>
              <a:t>，</a:t>
            </a:r>
            <a:r>
              <a:rPr lang="en-US" altLang="zh-CN" sz="2400" b="0" dirty="0"/>
              <a:t>Italy</a:t>
            </a:r>
            <a:r>
              <a:rPr lang="zh-CN" altLang="en-US" sz="2400" b="0" dirty="0"/>
              <a:t>，</a:t>
            </a:r>
            <a:r>
              <a:rPr lang="en-US" altLang="zh-CN" sz="2400" b="0" dirty="0"/>
              <a:t>Switzerland</a:t>
            </a:r>
            <a:r>
              <a:rPr lang="zh-CN" altLang="en-US" sz="2400" b="0" dirty="0"/>
              <a:t>，</a:t>
            </a:r>
            <a:r>
              <a:rPr lang="en-US" altLang="zh-CN" sz="2400" b="0" dirty="0"/>
              <a:t>Sweden,…</a:t>
            </a:r>
          </a:p>
          <a:p>
            <a:pPr marL="611188" lvl="1">
              <a:spcBef>
                <a:spcPct val="0"/>
              </a:spcBef>
              <a:buClrTx/>
              <a:buSzTx/>
            </a:pPr>
            <a:r>
              <a:rPr lang="en-US" altLang="zh-CN" sz="2400" b="0" dirty="0"/>
              <a:t>To be launch in ~2025</a:t>
            </a:r>
          </a:p>
        </p:txBody>
      </p:sp>
      <p:pic>
        <p:nvPicPr>
          <p:cNvPr id="5" name="Picture 2" descr="HERD_CSS_eng(1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6080" y="994352"/>
            <a:ext cx="4643437" cy="3526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内容占位符 5"/>
          <p:cNvGraphicFramePr>
            <a:graphicFrameLocks noGrp="1"/>
          </p:cNvGraphicFramePr>
          <p:nvPr>
            <p:extLst/>
          </p:nvPr>
        </p:nvGraphicFramePr>
        <p:xfrm>
          <a:off x="6816079" y="4725144"/>
          <a:ext cx="4643437" cy="1706880"/>
        </p:xfrm>
        <a:graphic>
          <a:graphicData uri="http://schemas.openxmlformats.org/drawingml/2006/table">
            <a:tbl>
              <a:tblPr/>
              <a:tblGrid>
                <a:gridCol w="1339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81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11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95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286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159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3996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4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63286" marR="63286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X0(λ)</a:t>
                      </a:r>
                      <a:endParaRPr kumimoji="0" lang="zh-CN" altLang="en-US" sz="14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4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63286" marR="63286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∆</a:t>
                      </a:r>
                      <a:r>
                        <a:rPr kumimoji="0" lang="en-US" altLang="zh-CN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E/E for e</a:t>
                      </a:r>
                      <a:endParaRPr kumimoji="0" lang="zh-CN" altLang="zh-CN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63286" marR="63286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e/p sep</a:t>
                      </a:r>
                      <a:endParaRPr kumimoji="0" lang="zh-CN" altLang="zh-CN" sz="14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63286" marR="63286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e GF</a:t>
                      </a:r>
                      <a:endParaRPr kumimoji="0" lang="zh-CN" altLang="zh-CN" sz="14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m</a:t>
                      </a:r>
                      <a:r>
                        <a:rPr kumimoji="0" lang="en-US" altLang="zh-CN" sz="1400" b="1" i="0" u="none" strike="noStrike" cap="none" normalizeH="0" baseline="3000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2</a:t>
                      </a: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sr@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200GeV</a:t>
                      </a:r>
                      <a:endParaRPr kumimoji="0" lang="zh-CN" altLang="zh-CN" sz="14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63286" marR="63286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p GF</a:t>
                      </a:r>
                      <a:endParaRPr kumimoji="0" lang="zh-CN" altLang="zh-CN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m</a:t>
                      </a:r>
                      <a:r>
                        <a:rPr kumimoji="0" lang="en-US" altLang="zh-CN" sz="1400" b="1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2</a:t>
                      </a:r>
                      <a:r>
                        <a:rPr kumimoji="0" lang="en-US" altLang="zh-CN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sr@100TeV</a:t>
                      </a:r>
                      <a:endParaRPr kumimoji="0" lang="zh-CN" altLang="zh-CN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63286" marR="63286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332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HERD (2020)</a:t>
                      </a:r>
                      <a:endParaRPr kumimoji="0" lang="zh-CN" altLang="zh-CN" sz="1400" b="1" i="0" u="none" strike="noStrike" cap="none" normalizeH="0" baseline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63286" marR="63286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55(3)</a:t>
                      </a:r>
                      <a:endParaRPr kumimoji="0" lang="zh-CN" altLang="zh-CN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63286" marR="63286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1%</a:t>
                      </a:r>
                      <a:endParaRPr kumimoji="0" lang="zh-CN" altLang="zh-CN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63286" marR="63286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10</a:t>
                      </a:r>
                      <a:r>
                        <a:rPr kumimoji="0" lang="en-US" altLang="zh-CN" sz="1400" b="1" i="0" u="none" strike="noStrike" cap="none" normalizeH="0" baseline="30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-6</a:t>
                      </a:r>
                      <a:endParaRPr kumimoji="0" lang="zh-CN" altLang="zh-CN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63286" marR="63286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3.1</a:t>
                      </a:r>
                      <a:endParaRPr kumimoji="0" lang="zh-CN" altLang="zh-CN" sz="1400" b="1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63286" marR="63286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2.3</a:t>
                      </a:r>
                      <a:endParaRPr kumimoji="0" lang="zh-CN" altLang="zh-CN" sz="1400" b="1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63286" marR="63286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332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Fermi (2008)</a:t>
                      </a:r>
                      <a:endParaRPr kumimoji="0" lang="zh-CN" altLang="zh-CN" sz="14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63286" marR="63286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10</a:t>
                      </a:r>
                      <a:endParaRPr kumimoji="0" lang="zh-CN" altLang="zh-CN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63286" marR="63286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12%</a:t>
                      </a:r>
                      <a:endParaRPr kumimoji="0" lang="zh-CN" altLang="zh-CN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63286" marR="63286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10</a:t>
                      </a:r>
                      <a:r>
                        <a:rPr kumimoji="0" lang="en-US" altLang="zh-CN" sz="1400" b="1" i="0" u="none" strike="noStrike" cap="none" normalizeH="0" baseline="30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-3</a:t>
                      </a:r>
                      <a:endParaRPr kumimoji="0" lang="zh-CN" altLang="zh-CN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63286" marR="63286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0.9</a:t>
                      </a:r>
                      <a:endParaRPr kumimoji="0" lang="zh-CN" altLang="zh-CN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63286" marR="63286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--</a:t>
                      </a:r>
                      <a:endParaRPr kumimoji="0" lang="zh-CN" altLang="zh-CN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63286" marR="63286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332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AMS02 (2011)</a:t>
                      </a:r>
                      <a:endParaRPr kumimoji="0" lang="zh-CN" altLang="zh-CN" sz="14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63286" marR="63286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17</a:t>
                      </a:r>
                      <a:endParaRPr kumimoji="0" lang="zh-CN" altLang="zh-CN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63286" marR="63286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2%</a:t>
                      </a:r>
                      <a:endParaRPr kumimoji="0" lang="zh-CN" altLang="zh-CN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63286" marR="63286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10</a:t>
                      </a:r>
                      <a:r>
                        <a:rPr kumimoji="0" lang="en-US" altLang="zh-CN" sz="1400" b="1" i="0" u="none" strike="noStrike" cap="none" normalizeH="0" baseline="30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-6</a:t>
                      </a:r>
                      <a:endParaRPr kumimoji="0" lang="zh-CN" altLang="zh-CN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63286" marR="63286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0.12</a:t>
                      </a:r>
                      <a:endParaRPr kumimoji="0" lang="zh-CN" altLang="zh-CN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63286" marR="63286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--</a:t>
                      </a:r>
                      <a:endParaRPr kumimoji="0" lang="zh-CN" altLang="zh-CN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63286" marR="63286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332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DAMPE (2015)</a:t>
                      </a:r>
                      <a:endParaRPr kumimoji="0" lang="zh-CN" altLang="zh-CN" sz="14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63286" marR="63286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31</a:t>
                      </a:r>
                      <a:endParaRPr kumimoji="0" lang="zh-CN" altLang="zh-CN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63286" marR="63286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1%</a:t>
                      </a:r>
                      <a:endParaRPr kumimoji="0" lang="zh-CN" altLang="zh-CN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63286" marR="63286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10</a:t>
                      </a:r>
                      <a:r>
                        <a:rPr kumimoji="0" lang="en-US" altLang="zh-CN" sz="1400" b="1" i="0" u="none" strike="noStrike" cap="none" normalizeH="0" baseline="30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-4</a:t>
                      </a:r>
                      <a:endParaRPr kumimoji="0" lang="zh-CN" altLang="zh-CN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63286" marR="63286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0.3</a:t>
                      </a:r>
                      <a:endParaRPr kumimoji="0" lang="zh-CN" altLang="zh-CN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63286" marR="63286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--</a:t>
                      </a:r>
                      <a:endParaRPr kumimoji="0" lang="zh-CN" altLang="zh-CN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63286" marR="63286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332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CREAM (2015)</a:t>
                      </a:r>
                      <a:endParaRPr kumimoji="0" lang="zh-CN" altLang="zh-CN" sz="14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63286" marR="63286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20(1.5)</a:t>
                      </a:r>
                      <a:endParaRPr kumimoji="0" lang="zh-CN" altLang="zh-CN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63286" marR="63286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--</a:t>
                      </a:r>
                      <a:endParaRPr kumimoji="0" lang="zh-CN" altLang="zh-CN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63286" marR="63286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--</a:t>
                      </a:r>
                      <a:endParaRPr kumimoji="0" lang="zh-CN" altLang="zh-CN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63286" marR="63286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--</a:t>
                      </a:r>
                      <a:endParaRPr kumimoji="0" lang="zh-CN" altLang="zh-CN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63286" marR="63286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黑体" pitchFamily="49" charset="-122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0.2</a:t>
                      </a:r>
                      <a:endParaRPr kumimoji="0" lang="zh-CN" altLang="zh-CN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63286" marR="63286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矩形 1"/>
          <p:cNvSpPr>
            <a:spLocks noChangeArrowheads="1"/>
          </p:cNvSpPr>
          <p:nvPr/>
        </p:nvSpPr>
        <p:spPr bwMode="auto">
          <a:xfrm>
            <a:off x="429639" y="6125369"/>
            <a:ext cx="5810378" cy="4619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ea typeface="黑体" pitchFamily="49" charset="-122"/>
              </a:rPr>
              <a:t>Acceptance &amp; H-energy &gt; 10X all others </a:t>
            </a:r>
            <a:endParaRPr kumimoji="1" lang="zh-CN" altLang="en-US" sz="24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itchFamily="34" charset="0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4780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369"/>
    </mc:Choice>
    <mc:Fallback xmlns="">
      <p:transition spd="slow" advTm="30369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F45B197-B33B-4064-97F3-2E072A916E41}" type="slidenum">
              <a:rPr lang="zh-CN" altLang="en-US" smtClean="0"/>
              <a:pPr>
                <a:defRPr/>
              </a:pPr>
              <a:t>2</a:t>
            </a:fld>
            <a:endParaRPr lang="zh-CN" altLang="en-US"/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263352" y="836712"/>
            <a:ext cx="11319048" cy="1944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5613" indent="-455613" eaLnBrk="0" hangingPunct="0"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287337" lvl="1" indent="0">
              <a:spcBef>
                <a:spcPts val="600"/>
              </a:spcBef>
              <a:buClrTx/>
              <a:buSzTx/>
              <a:buNone/>
            </a:pPr>
            <a:r>
              <a:rPr lang="en-US" altLang="zh-CN" sz="2400" b="0" dirty="0">
                <a:solidFill>
                  <a:srgbClr val="FF0000"/>
                </a:solidFill>
              </a:rPr>
              <a:t>Big science: physics with big facilities </a:t>
            </a:r>
            <a:r>
              <a:rPr lang="en-US" altLang="zh-CN" sz="2400" b="0" dirty="0">
                <a:solidFill>
                  <a:srgbClr val="FF0000"/>
                </a:solidFill>
                <a:sym typeface="Wingdings" pitchFamily="2" charset="2"/>
              </a:rPr>
              <a:t> nuclear, particle and </a:t>
            </a:r>
            <a:r>
              <a:rPr lang="en-US" altLang="zh-CN" sz="2400" dirty="0" err="1">
                <a:solidFill>
                  <a:srgbClr val="FF0000"/>
                </a:solidFill>
                <a:sym typeface="Wingdings" pitchFamily="2" charset="2"/>
              </a:rPr>
              <a:t>astro</a:t>
            </a:r>
            <a:r>
              <a:rPr lang="en-US" altLang="zh-CN" sz="2400" b="0" dirty="0" err="1">
                <a:solidFill>
                  <a:srgbClr val="FF0000"/>
                </a:solidFill>
                <a:sym typeface="Wingdings" pitchFamily="2" charset="2"/>
              </a:rPr>
              <a:t>particle</a:t>
            </a:r>
            <a:r>
              <a:rPr lang="en-US" altLang="zh-CN" sz="2400" b="0" dirty="0">
                <a:solidFill>
                  <a:srgbClr val="FF0000"/>
                </a:solidFill>
                <a:sym typeface="Wingdings" pitchFamily="2" charset="2"/>
              </a:rPr>
              <a:t> physics   </a:t>
            </a:r>
            <a:endParaRPr lang="en-US" altLang="zh-CN" sz="2400" b="0" dirty="0">
              <a:solidFill>
                <a:srgbClr val="FF0000"/>
              </a:solidFill>
            </a:endParaRPr>
          </a:p>
          <a:p>
            <a:pPr marL="801687" lvl="1" indent="-514350">
              <a:spcBef>
                <a:spcPts val="600"/>
              </a:spcBef>
              <a:buClrTx/>
              <a:buSzTx/>
              <a:buFont typeface="Wingdings" panose="05000000000000000000" pitchFamily="2" charset="2"/>
              <a:buChar char="ü"/>
            </a:pPr>
            <a:r>
              <a:rPr lang="en-US" altLang="zh-CN" sz="2400" b="0" dirty="0"/>
              <a:t>Accelerator based experiments</a:t>
            </a:r>
          </a:p>
          <a:p>
            <a:pPr marL="801687" lvl="1" indent="-514350">
              <a:spcBef>
                <a:spcPts val="600"/>
              </a:spcBef>
              <a:buClrTx/>
              <a:buSzTx/>
              <a:buFont typeface="Wingdings" panose="05000000000000000000" pitchFamily="2" charset="2"/>
              <a:buChar char="ü"/>
            </a:pPr>
            <a:r>
              <a:rPr lang="en-US" altLang="zh-CN" sz="2400" b="0" dirty="0"/>
              <a:t>Underground experiments</a:t>
            </a:r>
          </a:p>
          <a:p>
            <a:pPr marL="801687" lvl="1" indent="-514350">
              <a:spcBef>
                <a:spcPts val="600"/>
              </a:spcBef>
              <a:buClrTx/>
              <a:buSzTx/>
              <a:buFont typeface="Wingdings" panose="05000000000000000000" pitchFamily="2" charset="2"/>
              <a:buChar char="ü"/>
            </a:pPr>
            <a:r>
              <a:rPr lang="en-US" altLang="zh-CN" sz="2400" b="0" dirty="0"/>
              <a:t>Cosmic-ray physics at high altitude</a:t>
            </a:r>
          </a:p>
          <a:p>
            <a:pPr marL="801687" lvl="1" indent="-514350">
              <a:spcBef>
                <a:spcPts val="600"/>
              </a:spcBef>
              <a:buClrTx/>
              <a:buSzTx/>
              <a:buFont typeface="Wingdings" panose="05000000000000000000" pitchFamily="2" charset="2"/>
              <a:buChar char="ü"/>
            </a:pPr>
            <a:r>
              <a:rPr lang="en-US" altLang="zh-CN" sz="2400" b="0" dirty="0"/>
              <a:t>Space experiments</a:t>
            </a:r>
          </a:p>
        </p:txBody>
      </p:sp>
      <p:sp>
        <p:nvSpPr>
          <p:cNvPr id="4" name="矩形 3"/>
          <p:cNvSpPr/>
          <p:nvPr/>
        </p:nvSpPr>
        <p:spPr>
          <a:xfrm>
            <a:off x="486212" y="70949"/>
            <a:ext cx="1140267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buClrTx/>
              <a:buSzTx/>
            </a:pPr>
            <a:r>
              <a:rPr lang="en-US" altLang="zh-CN" sz="4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Major Contents to be Presented 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1D947D0F-6FCB-4D27-8566-D0272C0AB8BF}"/>
              </a:ext>
            </a:extLst>
          </p:cNvPr>
          <p:cNvSpPr txBox="1">
            <a:spLocks noChangeArrowheads="1"/>
          </p:cNvSpPr>
          <p:nvPr/>
        </p:nvSpPr>
        <p:spPr>
          <a:xfrm>
            <a:off x="263352" y="3526996"/>
            <a:ext cx="11830492" cy="4536504"/>
          </a:xfrm>
          <a:prstGeom prst="rect">
            <a:avLst/>
          </a:prstGeom>
        </p:spPr>
        <p:txBody>
          <a:bodyPr/>
          <a:lstStyle/>
          <a:p>
            <a:pPr marL="801687" lvl="1" indent="-514350" eaLnBrk="0" hangingPunct="0">
              <a:spcBef>
                <a:spcPts val="600"/>
              </a:spcBef>
              <a:buClrTx/>
              <a:buSzTx/>
              <a:buFont typeface="Wingdings" panose="05000000000000000000" pitchFamily="2" charset="2"/>
              <a:buChar char="ü"/>
            </a:pPr>
            <a:r>
              <a:rPr lang="en-US" altLang="zh-CN" sz="2200" b="0" dirty="0">
                <a:solidFill>
                  <a:schemeClr val="tx1"/>
                </a:solidFill>
                <a:latin typeface="Calibri" pitchFamily="34" charset="0"/>
              </a:rPr>
              <a:t>Quantum and topological orders in condensed matter systems.</a:t>
            </a:r>
          </a:p>
          <a:p>
            <a:pPr marL="801687" lvl="1" indent="-514350" eaLnBrk="0" hangingPunct="0">
              <a:spcBef>
                <a:spcPts val="600"/>
              </a:spcBef>
              <a:buClrTx/>
              <a:buSzTx/>
              <a:buFont typeface="Wingdings" panose="05000000000000000000" pitchFamily="2" charset="2"/>
              <a:buChar char="ü"/>
            </a:pPr>
            <a:r>
              <a:rPr lang="en-US" altLang="zh-CN" sz="2200" b="0" dirty="0">
                <a:solidFill>
                  <a:schemeClr val="tx1"/>
                </a:solidFill>
                <a:latin typeface="Calibri" pitchFamily="34" charset="0"/>
              </a:rPr>
              <a:t>precision measurements and manipulations based on atomic and molecular physics and quantum optics.</a:t>
            </a:r>
          </a:p>
          <a:p>
            <a:pPr marL="801687" lvl="1" indent="-514350" eaLnBrk="0" hangingPunct="0">
              <a:spcBef>
                <a:spcPts val="600"/>
              </a:spcBef>
              <a:buClrTx/>
              <a:buSzTx/>
              <a:buFont typeface="Wingdings" panose="05000000000000000000" pitchFamily="2" charset="2"/>
              <a:buChar char="ü"/>
            </a:pPr>
            <a:r>
              <a:rPr lang="en-US" altLang="zh-CN" sz="2200" b="0" dirty="0">
                <a:solidFill>
                  <a:schemeClr val="tx1"/>
                </a:solidFill>
                <a:latin typeface="Calibri" pitchFamily="34" charset="0"/>
              </a:rPr>
              <a:t>Fundamentals and applications of extreme light fields</a:t>
            </a:r>
          </a:p>
          <a:p>
            <a:pPr marL="801687" lvl="1" indent="-514350" eaLnBrk="0" hangingPunct="0">
              <a:spcBef>
                <a:spcPts val="600"/>
              </a:spcBef>
              <a:buClrTx/>
              <a:buSzTx/>
              <a:buFont typeface="Wingdings" panose="05000000000000000000" pitchFamily="2" charset="2"/>
              <a:buChar char="ü"/>
            </a:pPr>
            <a:r>
              <a:rPr lang="en-US" altLang="zh-CN" sz="2200" b="0" dirty="0">
                <a:solidFill>
                  <a:schemeClr val="tx1"/>
                </a:solidFill>
                <a:latin typeface="Calibri" pitchFamily="34" charset="0"/>
              </a:rPr>
              <a:t>Propagation, regulation and application of sound in complex media.</a:t>
            </a:r>
          </a:p>
          <a:p>
            <a:pPr marL="801687" lvl="1" indent="-514350" eaLnBrk="0" hangingPunct="0">
              <a:spcBef>
                <a:spcPts val="600"/>
              </a:spcBef>
              <a:buClrTx/>
              <a:buSzTx/>
              <a:buFont typeface="Wingdings" panose="05000000000000000000" pitchFamily="2" charset="2"/>
              <a:buChar char="ü"/>
            </a:pPr>
            <a:r>
              <a:rPr lang="en-US" altLang="zh-CN" sz="2200" b="0" dirty="0">
                <a:solidFill>
                  <a:schemeClr val="tx1"/>
                </a:solidFill>
                <a:latin typeface="Calibri" pitchFamily="34" charset="0"/>
              </a:rPr>
              <a:t>Quantum physics for the development of information and computation technologies.</a:t>
            </a:r>
          </a:p>
          <a:p>
            <a:pPr marL="801687" lvl="1" indent="-514350" eaLnBrk="0" hangingPunct="0">
              <a:spcBef>
                <a:spcPts val="600"/>
              </a:spcBef>
              <a:buClrTx/>
              <a:buSzTx/>
              <a:buFont typeface="Wingdings" panose="05000000000000000000" pitchFamily="2" charset="2"/>
              <a:buChar char="ü"/>
            </a:pPr>
            <a:r>
              <a:rPr lang="en-US" altLang="zh-CN" sz="2200" b="0" dirty="0">
                <a:solidFill>
                  <a:schemeClr val="tx1"/>
                </a:solidFill>
                <a:latin typeface="Calibri" pitchFamily="34" charset="0"/>
              </a:rPr>
              <a:t>Statistical physics for complex, finite-size systems and life science.</a:t>
            </a:r>
          </a:p>
          <a:p>
            <a:pPr marL="801687" lvl="1" indent="-514350" eaLnBrk="0" hangingPunct="0">
              <a:spcBef>
                <a:spcPts val="600"/>
              </a:spcBef>
              <a:buClrTx/>
              <a:buSzTx/>
              <a:buFont typeface="Wingdings" panose="05000000000000000000" pitchFamily="2" charset="2"/>
              <a:buChar char="ü"/>
            </a:pPr>
            <a:r>
              <a:rPr lang="en-US" altLang="zh-CN" sz="2200" b="0" dirty="0">
                <a:solidFill>
                  <a:schemeClr val="tx1"/>
                </a:solidFill>
                <a:latin typeface="Calibri" pitchFamily="34" charset="0"/>
              </a:rPr>
              <a:t>Advanced light source and application.</a:t>
            </a:r>
          </a:p>
          <a:p>
            <a:endParaRPr lang="en-US" altLang="zh-CN" sz="2200" b="0" dirty="0">
              <a:solidFill>
                <a:schemeClr val="tx1"/>
              </a:solidFill>
              <a:latin typeface="Calibri" panose="020F0502020204030204" pitchFamily="34" charset="0"/>
              <a:ea typeface="微软雅黑" panose="020B0503020204020204" pitchFamily="34" charset="-122"/>
              <a:cs typeface="Calibri" panose="020F0502020204030204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07444" y="3047706"/>
            <a:ext cx="11686400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ClrTx/>
              <a:buSzTx/>
            </a:pPr>
            <a:r>
              <a:rPr lang="en-US" altLang="zh-CN" sz="26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Priorities in condensed matter, optics, statistical &amp; quantum physics and technology…  </a:t>
            </a:r>
          </a:p>
        </p:txBody>
      </p:sp>
    </p:spTree>
    <p:extLst>
      <p:ext uri="{BB962C8B-B14F-4D97-AF65-F5344CB8AC3E}">
        <p14:creationId xmlns:p14="http://schemas.microsoft.com/office/powerpoint/2010/main" val="2474897595"/>
      </p:ext>
    </p:extLst>
  </p:cSld>
  <p:clrMapOvr>
    <a:masterClrMapping/>
  </p:clrMapOvr>
  <p:transition spd="slow" advClick="0" advTm="27847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714048-DF99-40B2-BF04-220598324081}" type="slidenum">
              <a:rPr lang="zh-CN" altLang="en-US" smtClean="0"/>
              <a:pPr>
                <a:defRPr/>
              </a:pPr>
              <a:t>20</a:t>
            </a:fld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8024" y="955751"/>
            <a:ext cx="6053976" cy="547109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40" y="955751"/>
            <a:ext cx="6168008" cy="5400600"/>
          </a:xfrm>
          <a:prstGeom prst="rect">
            <a:avLst/>
          </a:prstGeom>
        </p:spPr>
      </p:pic>
      <p:sp>
        <p:nvSpPr>
          <p:cNvPr id="5" name="标题 1"/>
          <p:cNvSpPr txBox="1">
            <a:spLocks noChangeArrowheads="1"/>
          </p:cNvSpPr>
          <p:nvPr/>
        </p:nvSpPr>
        <p:spPr>
          <a:xfrm>
            <a:off x="1271464" y="83974"/>
            <a:ext cx="9144000" cy="649287"/>
          </a:xfrm>
          <a:prstGeom prst="rect">
            <a:avLst/>
          </a:prstGeom>
          <a:noFill/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buClrTx/>
              <a:buSzTx/>
              <a:buFontTx/>
            </a:pPr>
            <a:r>
              <a:rPr lang="en-US" altLang="zh-CN" sz="4000" dirty="0">
                <a:solidFill>
                  <a:schemeClr val="bg1"/>
                </a:solidFill>
                <a:latin typeface="+mn-lt"/>
              </a:rPr>
              <a:t>Spallation neutron source and light sources</a:t>
            </a:r>
            <a:endParaRPr lang="zh-CN" altLang="en-US" sz="4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58817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065"/>
    </mc:Choice>
    <mc:Fallback xmlns="">
      <p:transition spd="slow" advTm="11065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1882895" y="854690"/>
            <a:ext cx="8405369" cy="5607918"/>
            <a:chOff x="161128" y="205548"/>
            <a:chExt cx="8805158" cy="6524203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1128" y="205548"/>
              <a:ext cx="8805158" cy="6524203"/>
            </a:xfrm>
            <a:prstGeom prst="rect">
              <a:avLst/>
            </a:prstGeom>
          </p:spPr>
        </p:pic>
        <p:sp>
          <p:nvSpPr>
            <p:cNvPr id="9" name="5-Point Star 8"/>
            <p:cNvSpPr/>
            <p:nvPr/>
          </p:nvSpPr>
          <p:spPr>
            <a:xfrm>
              <a:off x="2519582" y="4050863"/>
              <a:ext cx="333913" cy="333128"/>
            </a:xfrm>
            <a:prstGeom prst="star5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0" y="16664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ea typeface="华文楷体"/>
                <a:cs typeface="华文楷体"/>
              </a:rPr>
              <a:t>Facilities for Nuclear and Particle Physics + Particle Sources in China</a:t>
            </a:r>
            <a:endParaRPr lang="en-US" sz="3200" b="1" dirty="0">
              <a:solidFill>
                <a:schemeClr val="bg1"/>
              </a:solidFill>
              <a:latin typeface="华文楷体"/>
              <a:ea typeface="华文楷体"/>
              <a:cs typeface="华文楷体"/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>
          <a:xfrm>
            <a:off x="8006761" y="6242374"/>
            <a:ext cx="2133600" cy="365125"/>
          </a:xfrm>
        </p:spPr>
        <p:txBody>
          <a:bodyPr/>
          <a:lstStyle/>
          <a:p>
            <a:fld id="{B995AD9E-1881-594F-89D1-A4CAC8FC4114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17" name="5-Point Star 16"/>
          <p:cNvSpPr/>
          <p:nvPr/>
        </p:nvSpPr>
        <p:spPr>
          <a:xfrm>
            <a:off x="4856932" y="3010094"/>
            <a:ext cx="318752" cy="286342"/>
          </a:xfrm>
          <a:prstGeom prst="star5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18" name="5-Point Star 17"/>
          <p:cNvSpPr/>
          <p:nvPr/>
        </p:nvSpPr>
        <p:spPr>
          <a:xfrm>
            <a:off x="5201322" y="4850690"/>
            <a:ext cx="318752" cy="286342"/>
          </a:xfrm>
          <a:prstGeom prst="star5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19" name="5-Point Star 18"/>
          <p:cNvSpPr/>
          <p:nvPr/>
        </p:nvSpPr>
        <p:spPr>
          <a:xfrm>
            <a:off x="7255273" y="2964442"/>
            <a:ext cx="318752" cy="286342"/>
          </a:xfrm>
          <a:prstGeom prst="star5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20" name="5-Point Star 19"/>
          <p:cNvSpPr/>
          <p:nvPr/>
        </p:nvSpPr>
        <p:spPr>
          <a:xfrm>
            <a:off x="8136176" y="4353051"/>
            <a:ext cx="318752" cy="286342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07F39E"/>
              </a:solidFill>
            </a:endParaRPr>
          </a:p>
        </p:txBody>
      </p:sp>
      <p:sp>
        <p:nvSpPr>
          <p:cNvPr id="21" name="5-Point Star 20"/>
          <p:cNvSpPr/>
          <p:nvPr/>
        </p:nvSpPr>
        <p:spPr>
          <a:xfrm>
            <a:off x="7238049" y="5620243"/>
            <a:ext cx="318752" cy="286342"/>
          </a:xfrm>
          <a:prstGeom prst="star5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15" name="Line Callout 1 14"/>
          <p:cNvSpPr/>
          <p:nvPr/>
        </p:nvSpPr>
        <p:spPr>
          <a:xfrm>
            <a:off x="3286606" y="1854970"/>
            <a:ext cx="1570327" cy="782726"/>
          </a:xfrm>
          <a:prstGeom prst="borderCallout1">
            <a:avLst>
              <a:gd name="adj1" fmla="val 103636"/>
              <a:gd name="adj2" fmla="val 99743"/>
              <a:gd name="adj3" fmla="val 149335"/>
              <a:gd name="adj4" fmla="val 109563"/>
            </a:avLst>
          </a:prstGeom>
          <a:solidFill>
            <a:srgbClr val="FFFF00">
              <a:alpha val="36000"/>
            </a:srgbClr>
          </a:solidFill>
          <a:ln w="38100" cmpd="sng"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rgbClr val="FF0000"/>
                </a:solidFill>
                <a:ea typeface="华文楷体"/>
                <a:cs typeface="华文楷体"/>
              </a:rPr>
              <a:t>Lanzhou</a:t>
            </a:r>
            <a:endParaRPr lang="zh-CN" altLang="en-US" sz="2400" b="1" dirty="0">
              <a:solidFill>
                <a:srgbClr val="FF0000"/>
              </a:solidFill>
              <a:ea typeface="华文楷体"/>
              <a:cs typeface="华文楷体"/>
            </a:endParaRPr>
          </a:p>
          <a:p>
            <a:pPr algn="ctr"/>
            <a:r>
              <a:rPr lang="en-US" altLang="zh-CN" sz="2400" b="1" dirty="0">
                <a:solidFill>
                  <a:srgbClr val="0000FF"/>
                </a:solidFill>
                <a:ea typeface="华文楷体"/>
                <a:cs typeface="华文楷体"/>
              </a:rPr>
              <a:t>HIRFL</a:t>
            </a:r>
            <a:endParaRPr lang="en-US" altLang="zh-CN" sz="2400" b="1" dirty="0">
              <a:solidFill>
                <a:srgbClr val="FF0000"/>
              </a:solidFill>
              <a:ea typeface="华文楷体"/>
              <a:cs typeface="华文楷体"/>
            </a:endParaRPr>
          </a:p>
        </p:txBody>
      </p:sp>
      <p:sp>
        <p:nvSpPr>
          <p:cNvPr id="16" name="Line Callout 1 15"/>
          <p:cNvSpPr/>
          <p:nvPr/>
        </p:nvSpPr>
        <p:spPr>
          <a:xfrm>
            <a:off x="5627833" y="1475155"/>
            <a:ext cx="1568835" cy="1051170"/>
          </a:xfrm>
          <a:prstGeom prst="borderCallout1">
            <a:avLst>
              <a:gd name="adj1" fmla="val 102172"/>
              <a:gd name="adj2" fmla="val 100244"/>
              <a:gd name="adj3" fmla="val 142886"/>
              <a:gd name="adj4" fmla="val 112665"/>
            </a:avLst>
          </a:prstGeom>
          <a:solidFill>
            <a:srgbClr val="FFFF00">
              <a:alpha val="36000"/>
            </a:srgbClr>
          </a:solidFill>
          <a:ln w="38100" cmpd="sng"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+mj-lt"/>
                <a:ea typeface="华文楷体"/>
                <a:cs typeface="华文楷体"/>
              </a:rPr>
              <a:t>Beijing</a:t>
            </a:r>
            <a:endParaRPr lang="zh-CN" altLang="en-US" sz="2400" b="1" dirty="0">
              <a:solidFill>
                <a:srgbClr val="FF0000"/>
              </a:solidFill>
              <a:latin typeface="华文楷体"/>
              <a:ea typeface="华文楷体"/>
              <a:cs typeface="华文楷体"/>
            </a:endParaRPr>
          </a:p>
          <a:p>
            <a:pPr algn="ctr">
              <a:lnSpc>
                <a:spcPct val="90000"/>
              </a:lnSpc>
            </a:pPr>
            <a:r>
              <a:rPr lang="en-US" altLang="zh-CN" sz="2400" b="1" dirty="0">
                <a:solidFill>
                  <a:srgbClr val="0000FF"/>
                </a:solidFill>
                <a:latin typeface="+mj-lt"/>
                <a:ea typeface="华文楷体"/>
                <a:cs typeface="华文楷体"/>
              </a:rPr>
              <a:t>BEPCII</a:t>
            </a:r>
          </a:p>
          <a:p>
            <a:pPr algn="ctr">
              <a:lnSpc>
                <a:spcPct val="9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+mj-lt"/>
                <a:ea typeface="华文楷体"/>
                <a:cs typeface="华文楷体"/>
              </a:rPr>
              <a:t>HEPS</a:t>
            </a:r>
            <a:r>
              <a:rPr lang="en-US" altLang="zh-CN" sz="2400" b="1" dirty="0">
                <a:solidFill>
                  <a:srgbClr val="0000FF"/>
                </a:solidFill>
                <a:latin typeface="+mj-lt"/>
                <a:ea typeface="华文楷体"/>
                <a:cs typeface="华文楷体"/>
              </a:rPr>
              <a:t> </a:t>
            </a:r>
            <a:endParaRPr lang="en-US" altLang="zh-CN" sz="2000" b="1" dirty="0">
              <a:solidFill>
                <a:srgbClr val="0000FF"/>
              </a:solidFill>
              <a:latin typeface="华文楷体"/>
              <a:ea typeface="华文楷体"/>
              <a:cs typeface="华文楷体"/>
            </a:endParaRPr>
          </a:p>
        </p:txBody>
      </p:sp>
      <p:sp>
        <p:nvSpPr>
          <p:cNvPr id="22" name="Line Callout 1 21"/>
          <p:cNvSpPr/>
          <p:nvPr/>
        </p:nvSpPr>
        <p:spPr>
          <a:xfrm>
            <a:off x="2091002" y="4057381"/>
            <a:ext cx="1797056" cy="957388"/>
          </a:xfrm>
          <a:prstGeom prst="borderCallout1">
            <a:avLst>
              <a:gd name="adj1" fmla="val 29146"/>
              <a:gd name="adj2" fmla="val 101091"/>
              <a:gd name="adj3" fmla="val 30108"/>
              <a:gd name="adj4" fmla="val 120404"/>
            </a:avLst>
          </a:prstGeom>
          <a:solidFill>
            <a:srgbClr val="FFFF00">
              <a:alpha val="36000"/>
            </a:srgbClr>
          </a:solidFill>
          <a:ln w="38100" cmpd="sng"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en-US" altLang="zh-CN" sz="2400" b="1" dirty="0">
                <a:solidFill>
                  <a:srgbClr val="FF0000"/>
                </a:solidFill>
                <a:ea typeface="华文楷体"/>
                <a:cs typeface="华文楷体"/>
              </a:rPr>
              <a:t>Tibet</a:t>
            </a:r>
          </a:p>
          <a:p>
            <a:pPr algn="ctr">
              <a:lnSpc>
                <a:spcPct val="80000"/>
              </a:lnSpc>
            </a:pPr>
            <a:r>
              <a:rPr lang="en-US" altLang="zh-CN" sz="2400" b="1" dirty="0">
                <a:solidFill>
                  <a:srgbClr val="0000FF"/>
                </a:solidFill>
                <a:ea typeface="华文楷体"/>
                <a:cs typeface="华文楷体"/>
              </a:rPr>
              <a:t>Cosmic observatory</a:t>
            </a:r>
            <a:endParaRPr lang="en-US" sz="2400" b="1" dirty="0">
              <a:solidFill>
                <a:srgbClr val="0000FF"/>
              </a:solidFill>
              <a:ea typeface="华文楷体"/>
              <a:cs typeface="华文楷体"/>
            </a:endParaRPr>
          </a:p>
        </p:txBody>
      </p:sp>
      <p:sp>
        <p:nvSpPr>
          <p:cNvPr id="23" name="Line Callout 1 22"/>
          <p:cNvSpPr/>
          <p:nvPr/>
        </p:nvSpPr>
        <p:spPr>
          <a:xfrm>
            <a:off x="3127649" y="5370073"/>
            <a:ext cx="1639040" cy="1043768"/>
          </a:xfrm>
          <a:prstGeom prst="borderCallout1">
            <a:avLst>
              <a:gd name="adj1" fmla="val -3507"/>
              <a:gd name="adj2" fmla="val 99684"/>
              <a:gd name="adj3" fmla="val -39352"/>
              <a:gd name="adj4" fmla="val 134164"/>
            </a:avLst>
          </a:prstGeom>
          <a:solidFill>
            <a:srgbClr val="FFFF00">
              <a:alpha val="36000"/>
            </a:srgbClr>
          </a:solidFill>
          <a:ln w="38100" cmpd="sng"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rgbClr val="FF0000"/>
                </a:solidFill>
                <a:latin typeface="+mj-lt"/>
                <a:ea typeface="华文楷体"/>
                <a:cs typeface="华文楷体"/>
              </a:rPr>
              <a:t>Sichuan</a:t>
            </a:r>
          </a:p>
          <a:p>
            <a:pPr algn="ctr"/>
            <a:r>
              <a:rPr lang="en-US" altLang="zh-CN" sz="2400" b="1" dirty="0">
                <a:solidFill>
                  <a:srgbClr val="0000FF"/>
                </a:solidFill>
                <a:latin typeface="+mj-lt"/>
                <a:ea typeface="华文楷体"/>
                <a:cs typeface="华文楷体"/>
              </a:rPr>
              <a:t>CJPL</a:t>
            </a:r>
          </a:p>
          <a:p>
            <a:pPr algn="ctr"/>
            <a:r>
              <a:rPr lang="en-US" altLang="zh-CN" sz="2400" b="1" dirty="0">
                <a:solidFill>
                  <a:srgbClr val="0000FF"/>
                </a:solidFill>
                <a:latin typeface="+mj-lt"/>
                <a:ea typeface="华文楷体"/>
                <a:cs typeface="华文楷体"/>
              </a:rPr>
              <a:t>LHASSO</a:t>
            </a:r>
          </a:p>
        </p:txBody>
      </p:sp>
      <p:sp>
        <p:nvSpPr>
          <p:cNvPr id="24" name="Line Callout 1 23"/>
          <p:cNvSpPr/>
          <p:nvPr/>
        </p:nvSpPr>
        <p:spPr>
          <a:xfrm>
            <a:off x="7634927" y="5501654"/>
            <a:ext cx="2209073" cy="944424"/>
          </a:xfrm>
          <a:prstGeom prst="borderCallout1">
            <a:avLst>
              <a:gd name="adj1" fmla="val 59883"/>
              <a:gd name="adj2" fmla="val 220"/>
              <a:gd name="adj3" fmla="val 42093"/>
              <a:gd name="adj4" fmla="val -9550"/>
            </a:avLst>
          </a:prstGeom>
          <a:solidFill>
            <a:srgbClr val="FFFF00">
              <a:alpha val="36000"/>
            </a:srgbClr>
          </a:solidFill>
          <a:ln w="38100" cmpd="sng"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en-US" altLang="zh-CN" sz="2000" b="1" dirty="0">
                <a:solidFill>
                  <a:srgbClr val="FF0000"/>
                </a:solidFill>
                <a:ea typeface="华文楷体"/>
                <a:cs typeface="华文楷体"/>
              </a:rPr>
              <a:t>Guangdong</a:t>
            </a:r>
          </a:p>
          <a:p>
            <a:pPr algn="ctr">
              <a:lnSpc>
                <a:spcPct val="80000"/>
              </a:lnSpc>
            </a:pPr>
            <a:r>
              <a:rPr lang="en-US" altLang="zh-CN" sz="2000" b="1" dirty="0" err="1">
                <a:solidFill>
                  <a:srgbClr val="0000FF"/>
                </a:solidFill>
                <a:ea typeface="华文楷体"/>
                <a:cs typeface="华文楷体"/>
              </a:rPr>
              <a:t>DayaBay</a:t>
            </a:r>
            <a:r>
              <a:rPr lang="en-US" altLang="zh-CN" sz="2000" b="1" dirty="0">
                <a:solidFill>
                  <a:srgbClr val="0000FF"/>
                </a:solidFill>
                <a:ea typeface="华文楷体"/>
                <a:cs typeface="华文楷体"/>
              </a:rPr>
              <a:t> Reactor </a:t>
            </a:r>
            <a:r>
              <a:rPr lang="en-US" altLang="zh-CN" sz="2000" b="1" dirty="0">
                <a:solidFill>
                  <a:srgbClr val="0000FF"/>
                </a:solidFill>
                <a:latin typeface="Symbol" charset="2"/>
                <a:ea typeface="华文楷体"/>
                <a:cs typeface="Symbol" charset="2"/>
              </a:rPr>
              <a:t>n</a:t>
            </a:r>
            <a:r>
              <a:rPr lang="en-US" altLang="zh-CN" sz="2000" b="1" dirty="0">
                <a:solidFill>
                  <a:srgbClr val="0000FF"/>
                </a:solidFill>
                <a:ea typeface="华文楷体"/>
                <a:cs typeface="华文楷体"/>
              </a:rPr>
              <a:t> JUNO CNSS </a:t>
            </a:r>
          </a:p>
        </p:txBody>
      </p:sp>
      <p:sp>
        <p:nvSpPr>
          <p:cNvPr id="25" name="Line Callout 1 24"/>
          <p:cNvSpPr/>
          <p:nvPr/>
        </p:nvSpPr>
        <p:spPr>
          <a:xfrm>
            <a:off x="8834084" y="3541148"/>
            <a:ext cx="1412617" cy="826621"/>
          </a:xfrm>
          <a:prstGeom prst="borderCallout1">
            <a:avLst>
              <a:gd name="adj1" fmla="val 50857"/>
              <a:gd name="adj2" fmla="val -316"/>
              <a:gd name="adj3" fmla="val 106755"/>
              <a:gd name="adj4" fmla="val -35497"/>
            </a:avLst>
          </a:prstGeom>
          <a:solidFill>
            <a:srgbClr val="FFFF00">
              <a:alpha val="36000"/>
            </a:srgbClr>
          </a:solidFill>
          <a:ln w="38100" cmpd="sng"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rgbClr val="FF0000"/>
                </a:solidFill>
                <a:ea typeface="华文楷体"/>
                <a:cs typeface="华文楷体"/>
              </a:rPr>
              <a:t>Shanghai</a:t>
            </a:r>
          </a:p>
          <a:p>
            <a:pPr algn="ctr"/>
            <a:r>
              <a:rPr lang="en-US" altLang="zh-CN" sz="2400" b="1" dirty="0">
                <a:solidFill>
                  <a:srgbClr val="0000FF"/>
                </a:solidFill>
                <a:ea typeface="华文楷体"/>
                <a:cs typeface="华文楷体"/>
              </a:rPr>
              <a:t>SLS</a:t>
            </a:r>
          </a:p>
        </p:txBody>
      </p:sp>
      <p:sp>
        <p:nvSpPr>
          <p:cNvPr id="26" name="5-Point Star 25"/>
          <p:cNvSpPr/>
          <p:nvPr/>
        </p:nvSpPr>
        <p:spPr>
          <a:xfrm>
            <a:off x="7316175" y="4206254"/>
            <a:ext cx="318752" cy="286342"/>
          </a:xfrm>
          <a:prstGeom prst="star5">
            <a:avLst/>
          </a:prstGeom>
          <a:solidFill>
            <a:srgbClr val="3366FF"/>
          </a:solidFill>
          <a:ln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29" name="5-Point Star 28"/>
          <p:cNvSpPr/>
          <p:nvPr/>
        </p:nvSpPr>
        <p:spPr>
          <a:xfrm>
            <a:off x="5253127" y="4358654"/>
            <a:ext cx="318752" cy="286342"/>
          </a:xfrm>
          <a:prstGeom prst="star5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28" name="Line Callout 1 27"/>
          <p:cNvSpPr/>
          <p:nvPr/>
        </p:nvSpPr>
        <p:spPr>
          <a:xfrm>
            <a:off x="5711515" y="3432342"/>
            <a:ext cx="1681994" cy="734526"/>
          </a:xfrm>
          <a:prstGeom prst="borderCallout1">
            <a:avLst>
              <a:gd name="adj1" fmla="val 100207"/>
              <a:gd name="adj2" fmla="val 100485"/>
              <a:gd name="adj3" fmla="val 118852"/>
              <a:gd name="adj4" fmla="val 108712"/>
            </a:avLst>
          </a:prstGeom>
          <a:solidFill>
            <a:srgbClr val="FFFF00">
              <a:alpha val="36000"/>
            </a:srgbClr>
          </a:solidFill>
          <a:ln w="38100" cmpd="sng"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en-US" altLang="zh-CN" sz="2400" b="1" dirty="0">
                <a:solidFill>
                  <a:srgbClr val="FF0000"/>
                </a:solidFill>
                <a:ea typeface="华文楷体"/>
                <a:cs typeface="华文楷体"/>
              </a:rPr>
              <a:t>Hefei</a:t>
            </a:r>
          </a:p>
          <a:p>
            <a:pPr algn="ctr">
              <a:lnSpc>
                <a:spcPct val="80000"/>
              </a:lnSpc>
            </a:pPr>
            <a:r>
              <a:rPr lang="en-US" altLang="zh-CN" sz="2400" b="1" dirty="0">
                <a:solidFill>
                  <a:srgbClr val="0000FF"/>
                </a:solidFill>
                <a:ea typeface="华文楷体"/>
                <a:cs typeface="华文楷体"/>
              </a:rPr>
              <a:t>HLS2, </a:t>
            </a:r>
            <a:r>
              <a:rPr lang="en-US" altLang="zh-CN" sz="2400" b="1" dirty="0">
                <a:solidFill>
                  <a:srgbClr val="FF0000"/>
                </a:solidFill>
                <a:ea typeface="华文楷体"/>
                <a:cs typeface="华文楷体"/>
              </a:rPr>
              <a:t>HALS </a:t>
            </a:r>
          </a:p>
        </p:txBody>
      </p:sp>
      <p:cxnSp>
        <p:nvCxnSpPr>
          <p:cNvPr id="3" name="Straight Connector 2"/>
          <p:cNvCxnSpPr/>
          <p:nvPr/>
        </p:nvCxnSpPr>
        <p:spPr>
          <a:xfrm flipV="1">
            <a:off x="4766689" y="4635768"/>
            <a:ext cx="486438" cy="697875"/>
          </a:xfrm>
          <a:prstGeom prst="line">
            <a:avLst/>
          </a:prstGeom>
          <a:ln w="381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Line Callout 1 29">
            <a:extLst>
              <a:ext uri="{FF2B5EF4-FFF2-40B4-BE49-F238E27FC236}">
                <a16:creationId xmlns:a16="http://schemas.microsoft.com/office/drawing/2014/main" id="{0A28324F-37FB-7C46-BFFD-1CAF008D1B0E}"/>
              </a:ext>
            </a:extLst>
          </p:cNvPr>
          <p:cNvSpPr/>
          <p:nvPr/>
        </p:nvSpPr>
        <p:spPr>
          <a:xfrm>
            <a:off x="8530403" y="4550917"/>
            <a:ext cx="1570327" cy="782726"/>
          </a:xfrm>
          <a:prstGeom prst="borderCallout1">
            <a:avLst>
              <a:gd name="adj1" fmla="val 103636"/>
              <a:gd name="adj2" fmla="val 99743"/>
              <a:gd name="adj3" fmla="val 101814"/>
              <a:gd name="adj4" fmla="val -42427"/>
            </a:avLst>
          </a:prstGeom>
          <a:solidFill>
            <a:srgbClr val="FFFF00">
              <a:alpha val="36000"/>
            </a:srgbClr>
          </a:solidFill>
          <a:ln w="38100" cmpd="sng"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err="1">
                <a:solidFill>
                  <a:srgbClr val="FF0000"/>
                </a:solidFill>
                <a:ea typeface="华文楷体"/>
                <a:cs typeface="华文楷体"/>
              </a:rPr>
              <a:t>Fujing</a:t>
            </a:r>
            <a:endParaRPr lang="zh-CN" altLang="en-US" sz="2400" b="1" dirty="0">
              <a:solidFill>
                <a:srgbClr val="FF0000"/>
              </a:solidFill>
              <a:ea typeface="华文楷体"/>
              <a:cs typeface="华文楷体"/>
            </a:endParaRPr>
          </a:p>
          <a:p>
            <a:pPr algn="ctr"/>
            <a:r>
              <a:rPr lang="en-US" altLang="zh-CN" sz="2400" b="1" dirty="0">
                <a:solidFill>
                  <a:srgbClr val="0000FF"/>
                </a:solidFill>
                <a:ea typeface="华文楷体"/>
                <a:cs typeface="华文楷体"/>
              </a:rPr>
              <a:t>HIAF</a:t>
            </a:r>
            <a:endParaRPr lang="en-US" altLang="zh-CN" sz="2400" b="1" dirty="0">
              <a:solidFill>
                <a:srgbClr val="FF0000"/>
              </a:solidFill>
              <a:ea typeface="华文楷体"/>
              <a:cs typeface="华文楷体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30341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4150"/>
    </mc:Choice>
    <mc:Fallback xmlns="">
      <p:transition spd="slow" advTm="641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8" grpId="0" animBg="1"/>
      <p:bldP spid="3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43475" y="52050"/>
            <a:ext cx="1185802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  <a:t> Quantum and topological orders in condensed matter 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566578" y="719806"/>
            <a:ext cx="10781779" cy="2088586"/>
            <a:chOff x="1082900" y="4238766"/>
            <a:chExt cx="10086233" cy="2088586"/>
          </a:xfrm>
        </p:grpSpPr>
        <p:sp>
          <p:nvSpPr>
            <p:cNvPr id="4" name="文本框 29">
              <a:extLst>
                <a:ext uri="{FF2B5EF4-FFF2-40B4-BE49-F238E27FC236}">
                  <a16:creationId xmlns:a16="http://schemas.microsoft.com/office/drawing/2014/main" id="{76ECFD2B-D9B9-4D8F-94EE-16924EE8A58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71915" y="4254215"/>
              <a:ext cx="970586" cy="535531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8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charge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8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order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5" name="文本框 30">
              <a:extLst>
                <a:ext uri="{FF2B5EF4-FFF2-40B4-BE49-F238E27FC236}">
                  <a16:creationId xmlns:a16="http://schemas.microsoft.com/office/drawing/2014/main" id="{6EAB2F08-BF9A-4CD5-8C82-696EEAD1EA3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529988" y="4257934"/>
              <a:ext cx="819903" cy="535531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8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orbit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8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order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" name="文本框 31">
              <a:extLst>
                <a:ext uri="{FF2B5EF4-FFF2-40B4-BE49-F238E27FC236}">
                  <a16:creationId xmlns:a16="http://schemas.microsoft.com/office/drawing/2014/main" id="{41312960-73B6-4ACD-8628-7FD4F485282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42501" y="4267848"/>
              <a:ext cx="2441871" cy="5355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8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superconducting order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" name="文本框 36">
              <a:extLst>
                <a:ext uri="{FF2B5EF4-FFF2-40B4-BE49-F238E27FC236}">
                  <a16:creationId xmlns:a16="http://schemas.microsoft.com/office/drawing/2014/main" id="{6684085E-4DF9-4D5A-B271-FA0199262E6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82900" y="4238766"/>
              <a:ext cx="1434004" cy="5355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8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Spin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8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order 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pic>
          <p:nvPicPr>
            <p:cNvPr id="8" name="Picture 4" descr="http://bbs.sciencenet.cn/blog/admin/images/upimages/200711111259378260.JPG">
              <a:extLst>
                <a:ext uri="{FF2B5EF4-FFF2-40B4-BE49-F238E27FC236}">
                  <a16:creationId xmlns:a16="http://schemas.microsoft.com/office/drawing/2014/main" id="{5BBBD240-D1DD-4B82-90B4-CE15078D8B5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29210" y="4707589"/>
              <a:ext cx="1801813" cy="158273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" name="图片 43">
              <a:extLst>
                <a:ext uri="{FF2B5EF4-FFF2-40B4-BE49-F238E27FC236}">
                  <a16:creationId xmlns:a16="http://schemas.microsoft.com/office/drawing/2014/main" id="{9A30B7A0-DF38-4726-8645-ABC87E21DAC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92394" y="4727152"/>
              <a:ext cx="1358900" cy="1582737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10" name="组 8">
              <a:extLst>
                <a:ext uri="{FF2B5EF4-FFF2-40B4-BE49-F238E27FC236}">
                  <a16:creationId xmlns:a16="http://schemas.microsoft.com/office/drawing/2014/main" id="{2F412BE4-3921-49D8-9D21-E1AEBF268780}"/>
                </a:ext>
              </a:extLst>
            </p:cNvPr>
            <p:cNvGrpSpPr/>
            <p:nvPr/>
          </p:nvGrpSpPr>
          <p:grpSpPr bwMode="auto">
            <a:xfrm>
              <a:off x="7801156" y="4711277"/>
              <a:ext cx="1825625" cy="1612900"/>
              <a:chOff x="5007992" y="4566078"/>
              <a:chExt cx="2508085" cy="2214573"/>
            </a:xfrm>
          </p:grpSpPr>
          <p:pic>
            <p:nvPicPr>
              <p:cNvPr id="16" name="图片 3">
                <a:extLst>
                  <a:ext uri="{FF2B5EF4-FFF2-40B4-BE49-F238E27FC236}">
                    <a16:creationId xmlns:a16="http://schemas.microsoft.com/office/drawing/2014/main" id="{C1C59A1F-F1BE-48F3-8A2F-721021D2DA7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233410" y="4566078"/>
                <a:ext cx="1282667" cy="759474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7" name="图片 4">
                <a:extLst>
                  <a:ext uri="{FF2B5EF4-FFF2-40B4-BE49-F238E27FC236}">
                    <a16:creationId xmlns:a16="http://schemas.microsoft.com/office/drawing/2014/main" id="{7D82820C-3852-486C-B4FE-27C358786CB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201365" y="5325552"/>
                <a:ext cx="1314712" cy="140862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8" name="图片 6">
                <a:extLst>
                  <a:ext uri="{FF2B5EF4-FFF2-40B4-BE49-F238E27FC236}">
                    <a16:creationId xmlns:a16="http://schemas.microsoft.com/office/drawing/2014/main" id="{B3E7CDE4-0935-4B1D-96D0-7EC9762BF2D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007992" y="4661258"/>
                <a:ext cx="1184039" cy="2119393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11" name="Picture 12" descr="NbSe2">
              <a:extLst>
                <a:ext uri="{FF2B5EF4-FFF2-40B4-BE49-F238E27FC236}">
                  <a16:creationId xmlns:a16="http://schemas.microsoft.com/office/drawing/2014/main" id="{D265D770-DBA1-470F-9FB8-AE1126B3651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68769" y="4708102"/>
              <a:ext cx="1619250" cy="16192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" name="图片 9">
              <a:extLst>
                <a:ext uri="{FF2B5EF4-FFF2-40B4-BE49-F238E27FC236}">
                  <a16:creationId xmlns:a16="http://schemas.microsoft.com/office/drawing/2014/main" id="{4CDC359B-A2A7-4AFD-B80A-D654695374D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07081" y="4709689"/>
              <a:ext cx="1652588" cy="16160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3" name="文本框 32">
              <a:extLst>
                <a:ext uri="{FF2B5EF4-FFF2-40B4-BE49-F238E27FC236}">
                  <a16:creationId xmlns:a16="http://schemas.microsoft.com/office/drawing/2014/main" id="{200B317E-C5DD-46CA-B1F6-E694C562781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108367" y="4274262"/>
              <a:ext cx="1111202" cy="535531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8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nematic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8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order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id="{AC885E80-D443-40B6-AC2A-34E7727B1863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9798819" y="4710114"/>
              <a:ext cx="1211362" cy="1599775"/>
            </a:xfrm>
            <a:prstGeom prst="rect">
              <a:avLst/>
            </a:prstGeom>
          </p:spPr>
        </p:pic>
        <p:sp>
          <p:nvSpPr>
            <p:cNvPr id="15" name="文本框 32">
              <a:extLst>
                <a:ext uri="{FF2B5EF4-FFF2-40B4-BE49-F238E27FC236}">
                  <a16:creationId xmlns:a16="http://schemas.microsoft.com/office/drawing/2014/main" id="{575897FC-85F5-47E8-BE78-8A3CCE35704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639868" y="4259249"/>
              <a:ext cx="1529265" cy="535531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8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topological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8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order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20" name="矩形 19"/>
          <p:cNvSpPr/>
          <p:nvPr/>
        </p:nvSpPr>
        <p:spPr>
          <a:xfrm>
            <a:off x="714102" y="2891669"/>
            <a:ext cx="10889666" cy="1121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Times New Roman" panose="02020603050405020304" pitchFamily="18" charset="0"/>
              </a:rPr>
              <a:t>The study of quantum and topological orders in condensed matter systems:</a:t>
            </a:r>
          </a:p>
          <a:p>
            <a:pPr marL="285750" marR="0" lvl="0" indent="-285750" algn="just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2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Times New Roman" panose="02020603050405020304" pitchFamily="18" charset="0"/>
              </a:rPr>
              <a:t>leads to the discovery of new materials and phenomena</a:t>
            </a:r>
          </a:p>
          <a:p>
            <a:pPr marL="285750" marR="0" lvl="0" indent="-285750" algn="just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2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Times New Roman" panose="02020603050405020304" pitchFamily="18" charset="0"/>
              </a:rPr>
              <a:t>help understanding the origin of high-temperature superconductivity etc.</a:t>
            </a:r>
          </a:p>
          <a:p>
            <a:pPr marL="285750" marR="0" lvl="0" indent="-285750" algn="just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2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Times New Roman" panose="02020603050405020304" pitchFamily="18" charset="0"/>
              </a:rPr>
              <a:t>helpful to material science, energy and information science including quantum computation. 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8044495" y="4156489"/>
            <a:ext cx="25209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Future goals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1644595" y="4112848"/>
            <a:ext cx="25209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Current achievement</a:t>
            </a:r>
          </a:p>
        </p:txBody>
      </p:sp>
      <p:sp>
        <p:nvSpPr>
          <p:cNvPr id="23" name="矩形 22"/>
          <p:cNvSpPr/>
          <p:nvPr/>
        </p:nvSpPr>
        <p:spPr>
          <a:xfrm>
            <a:off x="143475" y="4584238"/>
            <a:ext cx="6096000" cy="1938992"/>
          </a:xfrm>
          <a:prstGeom prst="rect">
            <a:avLst/>
          </a:prstGeom>
          <a:ln>
            <a:noFill/>
          </a:ln>
        </p:spPr>
        <p:txBody>
          <a:bodyPr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altLang="zh-CN" sz="20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Times New Roman" panose="02020603050405020304" pitchFamily="18" charset="0"/>
              </a:rPr>
              <a:t>Material synthesis and mechanism study of iron-base superconductors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altLang="zh-CN" sz="20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Times New Roman" panose="02020603050405020304" pitchFamily="18" charset="0"/>
              </a:rPr>
              <a:t>Prediction and realization of near-room-temperature hydrogen-rich superconductors at high pressures.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altLang="zh-CN" sz="20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Times New Roman" panose="02020603050405020304" pitchFamily="18" charset="0"/>
              </a:rPr>
              <a:t>Prediction and discoveries of topological insulators, Weyl semimetals,  quantum anomalous Hall effect.</a:t>
            </a:r>
          </a:p>
        </p:txBody>
      </p:sp>
      <p:sp>
        <p:nvSpPr>
          <p:cNvPr id="24" name="矩形 23"/>
          <p:cNvSpPr/>
          <p:nvPr/>
        </p:nvSpPr>
        <p:spPr>
          <a:xfrm>
            <a:off x="6242048" y="4598526"/>
            <a:ext cx="6096000" cy="1938992"/>
          </a:xfrm>
          <a:prstGeom prst="rect">
            <a:avLst/>
          </a:prstGeom>
          <a:ln>
            <a:noFill/>
          </a:ln>
        </p:spPr>
        <p:txBody>
          <a:bodyPr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altLang="zh-CN" sz="20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Times New Roman" panose="02020603050405020304" pitchFamily="18" charset="0"/>
              </a:rPr>
              <a:t>Discover new quantum and topological orders,  manipulate these orders.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altLang="zh-CN" sz="20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Times New Roman" panose="02020603050405020304" pitchFamily="18" charset="0"/>
              </a:rPr>
              <a:t>Solve the mechanism of high-temperature superconductivity.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altLang="zh-CN" sz="20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Times New Roman" panose="02020603050405020304" pitchFamily="18" charset="0"/>
              </a:rPr>
              <a:t>Develop experimental techniques for precise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Times New Roman" panose="02020603050405020304" pitchFamily="18" charset="0"/>
              </a:rPr>
              <a:t>     growth, measurement and control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圆角矩形 24"/>
          <p:cNvSpPr/>
          <p:nvPr/>
        </p:nvSpPr>
        <p:spPr>
          <a:xfrm>
            <a:off x="165729" y="4066120"/>
            <a:ext cx="5939273" cy="267065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solidFill>
                  <a:srgbClr val="0000FF"/>
                </a:solidFill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圆角矩形 25"/>
          <p:cNvSpPr/>
          <p:nvPr/>
        </p:nvSpPr>
        <p:spPr>
          <a:xfrm>
            <a:off x="6239475" y="4041568"/>
            <a:ext cx="5625553" cy="271704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solidFill>
                  <a:srgbClr val="0000FF"/>
                </a:solidFill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41461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917"/>
    </mc:Choice>
    <mc:Fallback xmlns="">
      <p:transition spd="slow" advTm="3917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13139" y="-51933"/>
            <a:ext cx="11642036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Precision measurement and manipulation based on atomic,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molecular physics and quantum optics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86777" y="1177594"/>
            <a:ext cx="854102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Times New Roman" panose="02020603050405020304" pitchFamily="18" charset="0"/>
              </a:rPr>
              <a:t>Explore the physics of complex interaction through precise measurement and control of the electronic states of atoms and molecules at a new level of space (sub-angstrom) and time (</a:t>
            </a:r>
            <a:r>
              <a:rPr kumimoji="0" lang="en-US" altLang="zh-CN" sz="2400" b="0" i="0" u="none" strike="noStrike" kern="1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Times New Roman" panose="02020603050405020304" pitchFamily="18" charset="0"/>
              </a:rPr>
              <a:t>atto</a:t>
            </a:r>
            <a:r>
              <a:rPr kumimoji="0" lang="en-US" altLang="zh-CN" sz="2400" b="0" i="0" u="none" strike="noStrike" kern="1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Times New Roman" panose="02020603050405020304" pitchFamily="18" charset="0"/>
              </a:rPr>
              <a:t>-second), to promote and improve scientific understanding and control ability of matter.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71586" y="3600610"/>
            <a:ext cx="9521688" cy="29649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Times New Roman" panose="02020603050405020304" pitchFamily="18" charset="0"/>
              </a:rPr>
              <a:t>Multibody correlation quantum effects of warm dense matter and highly charged ions</a:t>
            </a:r>
          </a:p>
          <a:p>
            <a:pPr marL="342900" marR="0" lvl="0" indent="-342900" algn="l" defTabSz="914400" rtl="0" eaLnBrk="1" fontAlgn="auto" latinLnBrk="0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Times New Roman" panose="02020603050405020304" pitchFamily="18" charset="0"/>
              </a:rPr>
              <a:t>Ultrafast dynamics of non-equilibrium electronic states of atoms and molecules and their clusters</a:t>
            </a:r>
          </a:p>
          <a:p>
            <a:pPr marL="342900" marR="0" lvl="0" indent="-342900" algn="l" defTabSz="914400" rtl="0" eaLnBrk="1" fontAlgn="auto" latinLnBrk="0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Times New Roman" panose="02020603050405020304" pitchFamily="18" charset="0"/>
              </a:rPr>
              <a:t>New states of cold atomic and molecular gases and their precise measurement and control</a:t>
            </a:r>
          </a:p>
          <a:p>
            <a:pPr marL="342900" marR="0" lvl="0" indent="-342900" algn="l" defTabSz="914400" rtl="0" eaLnBrk="1" fontAlgn="auto" latinLnBrk="0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Times New Roman" panose="02020603050405020304" pitchFamily="18" charset="0"/>
              </a:rPr>
              <a:t>Spectral precision measurement technology, theory and application</a:t>
            </a:r>
          </a:p>
          <a:p>
            <a:pPr marL="342900" marR="0" lvl="0" indent="-342900" algn="l" defTabSz="914400" rtl="0" eaLnBrk="1" fontAlgn="auto" latinLnBrk="0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Times New Roman" panose="02020603050405020304" pitchFamily="18" charset="0"/>
              </a:rPr>
              <a:t>Quantum cavity photo-mechanics, strong-coupling cavity quantum electrodynamics</a:t>
            </a:r>
          </a:p>
          <a:p>
            <a:pPr marL="342900" marR="0" lvl="0" indent="-342900" algn="l" defTabSz="914400" rtl="0" eaLnBrk="1" fontAlgn="auto" latinLnBrk="0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altLang="zh-CN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Times New Roman" panose="02020603050405020304" pitchFamily="18" charset="0"/>
              </a:rPr>
              <a:t>High-energy photon quantum optics and high-frequency entanglement sources</a:t>
            </a:r>
            <a:endParaRPr kumimoji="0" lang="zh-CN" altLang="en-US" sz="2000" b="0" i="0" u="none" strike="noStrike" kern="1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13139" y="3124531"/>
            <a:ext cx="945694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Main research fields and key scientific problems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8304" y="4417863"/>
            <a:ext cx="2297441" cy="17316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8" descr="C:\Users\Administrator\Desktop\企业微信截图_15725747501910(1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8304" y="1622670"/>
            <a:ext cx="2297441" cy="2440301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17791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58"/>
    </mc:Choice>
    <mc:Fallback xmlns="">
      <p:transition spd="slow" advTm="4058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" y="68956"/>
            <a:ext cx="1203415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Extremely strong light field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/>
              <a:cs typeface="+mn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53892" y="819777"/>
            <a:ext cx="856090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Times New Roman" panose="02020603050405020304" pitchFamily="18" charset="0"/>
              </a:rPr>
              <a:t>Extremely strong light is a field of science that studies light field and its interaction with matter under extreme conditions such as </a:t>
            </a:r>
            <a:r>
              <a:rPr kumimoji="0" lang="en-US" altLang="zh-CN" sz="2400" b="0" i="0" u="none" strike="noStrike" kern="1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Times New Roman" panose="02020603050405020304" pitchFamily="18" charset="0"/>
              </a:rPr>
              <a:t>very short time</a:t>
            </a:r>
            <a:r>
              <a:rPr kumimoji="0" lang="en-US" altLang="zh-CN" sz="24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Times New Roman" panose="02020603050405020304" pitchFamily="18" charset="0"/>
              </a:rPr>
              <a:t>, </a:t>
            </a:r>
            <a:r>
              <a:rPr kumimoji="0" lang="en-US" altLang="zh-CN" sz="2400" b="0" i="0" u="none" strike="noStrike" kern="1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Times New Roman" panose="02020603050405020304" pitchFamily="18" charset="0"/>
              </a:rPr>
              <a:t>very small space</a:t>
            </a:r>
            <a:r>
              <a:rPr kumimoji="0" lang="en-US" altLang="zh-CN" sz="24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Times New Roman" panose="02020603050405020304" pitchFamily="18" charset="0"/>
              </a:rPr>
              <a:t>, </a:t>
            </a:r>
            <a:r>
              <a:rPr kumimoji="0" lang="en-US" altLang="zh-CN" sz="2400" b="0" i="0" u="none" strike="noStrike" kern="1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Times New Roman" panose="02020603050405020304" pitchFamily="18" charset="0"/>
              </a:rPr>
              <a:t>very narrow spectrum</a:t>
            </a:r>
            <a:r>
              <a:rPr kumimoji="0" lang="en-US" altLang="zh-CN" sz="24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Times New Roman" panose="02020603050405020304" pitchFamily="18" charset="0"/>
              </a:rPr>
              <a:t>, </a:t>
            </a:r>
            <a:r>
              <a:rPr kumimoji="0" lang="en-US" altLang="zh-CN" sz="2400" b="0" i="0" u="none" strike="noStrike" kern="1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Times New Roman" panose="02020603050405020304" pitchFamily="18" charset="0"/>
              </a:rPr>
              <a:t>very high intensity </a:t>
            </a:r>
            <a:r>
              <a:rPr kumimoji="0" lang="en-US" altLang="zh-CN" sz="24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Times New Roman" panose="02020603050405020304" pitchFamily="18" charset="0"/>
              </a:rPr>
              <a:t>and </a:t>
            </a:r>
            <a:r>
              <a:rPr kumimoji="0" lang="en-US" altLang="zh-CN" sz="2400" b="0" i="0" u="none" strike="noStrike" kern="1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Times New Roman" panose="02020603050405020304" pitchFamily="18" charset="0"/>
              </a:rPr>
              <a:t>very low temperature</a:t>
            </a:r>
            <a:r>
              <a:rPr kumimoji="0" lang="en-US" altLang="zh-CN" sz="24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Times New Roman" panose="02020603050405020304" pitchFamily="18" charset="0"/>
              </a:rPr>
              <a:t>.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矩形 22"/>
          <p:cNvSpPr>
            <a:spLocks noChangeArrowheads="1"/>
          </p:cNvSpPr>
          <p:nvPr/>
        </p:nvSpPr>
        <p:spPr bwMode="auto">
          <a:xfrm>
            <a:off x="155273" y="2873485"/>
            <a:ext cx="9952746" cy="3684085"/>
          </a:xfrm>
          <a:prstGeom prst="rect">
            <a:avLst/>
          </a:prstGeom>
          <a:ln w="19050">
            <a:solidFill>
              <a:srgbClr val="00B050"/>
            </a:solidFill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40000"/>
              </a:lnSpc>
              <a:spcBef>
                <a:spcPct val="20000"/>
              </a:spcBef>
              <a:spcAft>
                <a:spcPts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20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Times New Roman" panose="02020603050405020304" pitchFamily="18" charset="0"/>
              </a:rPr>
              <a:t>New extreme optical field preparation and multi-dimensional precision control in space, time and frequency domains</a:t>
            </a:r>
          </a:p>
          <a:p>
            <a:pPr marL="342900" marR="0" lvl="0" indent="-342900" algn="l" defTabSz="914400" rtl="0" eaLnBrk="1" fontAlgn="auto" latinLnBrk="0" hangingPunct="1">
              <a:lnSpc>
                <a:spcPct val="140000"/>
              </a:lnSpc>
              <a:spcBef>
                <a:spcPct val="20000"/>
              </a:spcBef>
              <a:spcAft>
                <a:spcPts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20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Times New Roman" panose="02020603050405020304" pitchFamily="18" charset="0"/>
              </a:rPr>
              <a:t>New extreme optical materials and devices: focus on the development of deep subwavelength scale optical field local and on-chip photonic devices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40000"/>
              </a:lnSpc>
              <a:spcBef>
                <a:spcPct val="20000"/>
              </a:spcBef>
              <a:spcAft>
                <a:spcPts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20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Times New Roman" panose="02020603050405020304" pitchFamily="18" charset="0"/>
              </a:rPr>
              <a:t>Physics of the interaction of light with atoms, molecules, clusters, plasmas, and condensed matter under extreme conditions</a:t>
            </a:r>
          </a:p>
          <a:p>
            <a:pPr marL="342900" marR="0" lvl="0" indent="-342900" algn="l" defTabSz="914400" rtl="0" eaLnBrk="1" fontAlgn="auto" latinLnBrk="0" hangingPunct="1">
              <a:lnSpc>
                <a:spcPct val="140000"/>
              </a:lnSpc>
              <a:spcBef>
                <a:spcPct val="20000"/>
              </a:spcBef>
              <a:spcAft>
                <a:spcPts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20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Times New Roman" panose="02020603050405020304" pitchFamily="18" charset="0"/>
              </a:rPr>
              <a:t>Application of extreme light field in precision measurement: focus on optical clock, precision measurement and ultra-high resolution spectroscopy techniques</a:t>
            </a:r>
            <a:endParaRPr kumimoji="0" lang="zh-CN" altLang="en-US" sz="2000" b="0" i="0" u="none" strike="noStrike" kern="1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D134D0B8-FEF6-4B70-BC5D-6031526B5866}"/>
              </a:ext>
            </a:extLst>
          </p:cNvPr>
          <p:cNvSpPr/>
          <p:nvPr/>
        </p:nvSpPr>
        <p:spPr>
          <a:xfrm>
            <a:off x="155274" y="2446629"/>
            <a:ext cx="945694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Main research fields and key scientific problems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6" name="Picture 4" descr="http://img4.imgtn.bdimg.com/it/u=1580827657,3748130479&amp;fm=21&amp;gp=0.jpg">
            <a:extLst>
              <a:ext uri="{FF2B5EF4-FFF2-40B4-BE49-F238E27FC236}">
                <a16:creationId xmlns:a16="http://schemas.microsoft.com/office/drawing/2014/main" id="{DFD0D5F6-C357-44FE-9F8D-35CB74A736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34" b="8087"/>
          <a:stretch>
            <a:fillRect/>
          </a:stretch>
        </p:blipFill>
        <p:spPr bwMode="auto">
          <a:xfrm>
            <a:off x="10511289" y="5314933"/>
            <a:ext cx="1212878" cy="96147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2" descr="https://timgsa.baidu.com/timg?image&amp;quality=80&amp;size=b9999_10000&amp;sec=1572517242688&amp;di=1adbab5417427d0e1c90de02b782c205&amp;imgtype=0&amp;src=http%3A%2F%2Fp3.tbnimg.com%2F2018%2F10%2F02%2F4rC2oJYA.jpg">
            <a:extLst>
              <a:ext uri="{FF2B5EF4-FFF2-40B4-BE49-F238E27FC236}">
                <a16:creationId xmlns:a16="http://schemas.microsoft.com/office/drawing/2014/main" id="{2FA481F2-4521-426C-B6C2-712DC869124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19" r="22513"/>
          <a:stretch>
            <a:fillRect/>
          </a:stretch>
        </p:blipFill>
        <p:spPr bwMode="auto">
          <a:xfrm>
            <a:off x="10511289" y="2437249"/>
            <a:ext cx="1212878" cy="1260000"/>
          </a:xfrm>
          <a:prstGeom prst="rect">
            <a:avLst/>
          </a:prstGeom>
          <a:noFill/>
        </p:spPr>
      </p:pic>
      <p:pic>
        <p:nvPicPr>
          <p:cNvPr id="8" name="Picture 2" descr="https://timgsa.baidu.com/timg?image&amp;quality=80&amp;size=b9999_10000&amp;sec=1572520992704&amp;di=d5dfd87c1f822853d466008e26314089&amp;imgtype=0&amp;src=http%3A%2F%2Fztd00.photos.bdimg.com%2Fztd%2Fw%3D700%3Bq%3D50%2Fsign%3D42ef364cae1ea8d38a227604a7314173%2F8b13632762d0f703e09a142b00fa513d2697c519.jpg">
            <a:extLst>
              <a:ext uri="{FF2B5EF4-FFF2-40B4-BE49-F238E27FC236}">
                <a16:creationId xmlns:a16="http://schemas.microsoft.com/office/drawing/2014/main" id="{C487E699-CABD-4AF5-8626-C4907FF90C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1587" y="989399"/>
            <a:ext cx="1260000" cy="1260000"/>
          </a:xfrm>
          <a:prstGeom prst="rect">
            <a:avLst/>
          </a:prstGeom>
          <a:noFill/>
        </p:spPr>
      </p:pic>
      <p:pic>
        <p:nvPicPr>
          <p:cNvPr id="9" name="Picture 6" descr="xin_36100107113596831991">
            <a:extLst>
              <a:ext uri="{FF2B5EF4-FFF2-40B4-BE49-F238E27FC236}">
                <a16:creationId xmlns:a16="http://schemas.microsoft.com/office/drawing/2014/main" id="{2B2F8414-150A-4759-AC04-BB1EC81BF3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40072" y="3849491"/>
            <a:ext cx="1355312" cy="12627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8052018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/>
          <p:cNvSpPr txBox="1"/>
          <p:nvPr/>
        </p:nvSpPr>
        <p:spPr bwMode="auto">
          <a:xfrm>
            <a:off x="337932" y="93220"/>
            <a:ext cx="1141012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defRPr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  <a:t>Propagation, regulation and application of sound field in complex media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矩形 22"/>
          <p:cNvSpPr>
            <a:spLocks noChangeArrowheads="1"/>
          </p:cNvSpPr>
          <p:nvPr/>
        </p:nvSpPr>
        <p:spPr bwMode="auto">
          <a:xfrm>
            <a:off x="190971" y="1347597"/>
            <a:ext cx="8357147" cy="5038302"/>
          </a:xfrm>
          <a:prstGeom prst="rect">
            <a:avLst/>
          </a:prstGeom>
          <a:noFill/>
          <a:ln w="19050"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40000"/>
              </a:lnSpc>
              <a:spcBef>
                <a:spcPct val="20000"/>
              </a:spcBef>
              <a:spcAft>
                <a:spcPts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2000" b="1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Times New Roman" panose="02020603050405020304" pitchFamily="18" charset="0"/>
              </a:rPr>
              <a:t>Study on transmission mechanism and law of extremely low frequency acoustic signal in seawater medium</a:t>
            </a:r>
          </a:p>
          <a:p>
            <a:pPr marL="342900" marR="0" lvl="0" indent="-342900" algn="l" defTabSz="914400" rtl="0" eaLnBrk="1" fontAlgn="auto" latinLnBrk="0" hangingPunct="1">
              <a:lnSpc>
                <a:spcPct val="140000"/>
              </a:lnSpc>
              <a:spcBef>
                <a:spcPct val="20000"/>
              </a:spcBef>
              <a:spcAft>
                <a:spcPts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2000" b="1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Times New Roman" panose="02020603050405020304" pitchFamily="18" charset="0"/>
              </a:rPr>
              <a:t>Three-dimensional effect caused by sea floor, water undulation effect, sea-air interaction and mechanism of Marine environmental noise</a:t>
            </a:r>
          </a:p>
          <a:p>
            <a:pPr marL="342900" marR="0" lvl="0" indent="-342900" algn="l" defTabSz="914400" rtl="0" eaLnBrk="1" fontAlgn="auto" latinLnBrk="0" hangingPunct="1">
              <a:lnSpc>
                <a:spcPct val="140000"/>
              </a:lnSpc>
              <a:spcBef>
                <a:spcPct val="20000"/>
              </a:spcBef>
              <a:spcAft>
                <a:spcPts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2000" b="1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Times New Roman" panose="02020603050405020304" pitchFamily="18" charset="0"/>
              </a:rPr>
              <a:t>Propagation law of acoustic waves in complex formation structure, and multi-scale large-scale simulation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40000"/>
              </a:lnSpc>
              <a:spcBef>
                <a:spcPct val="20000"/>
              </a:spcBef>
              <a:spcAft>
                <a:spcPts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2000" b="1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Times New Roman" panose="02020603050405020304" pitchFamily="18" charset="0"/>
              </a:rPr>
              <a:t>The acoustic artificial structure can control the low frequency acoustic waves, and the small scale material can control the large scale acoustic waves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40000"/>
              </a:lnSpc>
              <a:spcBef>
                <a:spcPct val="20000"/>
              </a:spcBef>
              <a:spcAft>
                <a:spcPts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2000" b="1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Times New Roman" panose="02020603050405020304" pitchFamily="18" charset="0"/>
              </a:rPr>
              <a:t>Study on the biological mechanism of ultrasound </a:t>
            </a:r>
            <a:r>
              <a:rPr kumimoji="0" lang="en-US" altLang="zh-CN" sz="2000" b="1" i="0" u="none" strike="noStrike" kern="1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Times New Roman" panose="02020603050405020304" pitchFamily="18" charset="0"/>
              </a:rPr>
              <a:t>neuroregulation</a:t>
            </a:r>
            <a:r>
              <a:rPr kumimoji="0" lang="en-US" altLang="zh-CN" sz="2000" b="1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Times New Roman" panose="02020603050405020304" pitchFamily="18" charset="0"/>
              </a:rPr>
              <a:t> and its regulatory mechanism in the intervention and treatment of brain diseases</a:t>
            </a:r>
            <a:endParaRPr kumimoji="0" lang="zh-CN" altLang="en-US" sz="2000" b="1" i="0" u="none" strike="noStrike" kern="1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D134D0B8-FEF6-4B70-BC5D-6031526B5866}"/>
              </a:ext>
            </a:extLst>
          </p:cNvPr>
          <p:cNvSpPr/>
          <p:nvPr/>
        </p:nvSpPr>
        <p:spPr>
          <a:xfrm>
            <a:off x="241413" y="816856"/>
            <a:ext cx="829961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Main research fields and key scientific problems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id="{78C1DA96-151E-4D19-B028-C0DFC2BC86EF}"/>
              </a:ext>
            </a:extLst>
          </p:cNvPr>
          <p:cNvGrpSpPr/>
          <p:nvPr/>
        </p:nvGrpSpPr>
        <p:grpSpPr>
          <a:xfrm>
            <a:off x="8188138" y="1821819"/>
            <a:ext cx="4348419" cy="3871545"/>
            <a:chOff x="5803884" y="1302370"/>
            <a:chExt cx="6697367" cy="5899723"/>
          </a:xfrm>
        </p:grpSpPr>
        <p:pic>
          <p:nvPicPr>
            <p:cNvPr id="6" name="图片 5">
              <a:extLst>
                <a:ext uri="{FF2B5EF4-FFF2-40B4-BE49-F238E27FC236}">
                  <a16:creationId xmlns:a16="http://schemas.microsoft.com/office/drawing/2014/main" id="{BC79C126-795E-4032-9533-8EA3B8B21C1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50701" y="1880231"/>
              <a:ext cx="2347904" cy="2003312"/>
            </a:xfrm>
            <a:prstGeom prst="rect">
              <a:avLst/>
            </a:prstGeom>
          </p:spPr>
        </p:pic>
        <p:sp>
          <p:nvSpPr>
            <p:cNvPr id="7" name="文本框 17">
              <a:extLst>
                <a:ext uri="{FF2B5EF4-FFF2-40B4-BE49-F238E27FC236}">
                  <a16:creationId xmlns:a16="http://schemas.microsoft.com/office/drawing/2014/main" id="{B801DD1A-129C-4AF1-86B4-86E0891E89CD}"/>
                </a:ext>
              </a:extLst>
            </p:cNvPr>
            <p:cNvSpPr txBox="1"/>
            <p:nvPr/>
          </p:nvSpPr>
          <p:spPr>
            <a:xfrm>
              <a:off x="5865079" y="1317465"/>
              <a:ext cx="3460700" cy="5159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Medical ultrasound</a:t>
              </a: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8" name="文本框 18">
              <a:extLst>
                <a:ext uri="{FF2B5EF4-FFF2-40B4-BE49-F238E27FC236}">
                  <a16:creationId xmlns:a16="http://schemas.microsoft.com/office/drawing/2014/main" id="{6C6DE455-5067-4CD3-A233-42FA08CF9F49}"/>
                </a:ext>
              </a:extLst>
            </p:cNvPr>
            <p:cNvSpPr txBox="1"/>
            <p:nvPr/>
          </p:nvSpPr>
          <p:spPr>
            <a:xfrm>
              <a:off x="9563049" y="1302370"/>
              <a:ext cx="2027618" cy="5159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Digital core</a:t>
              </a: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pic>
          <p:nvPicPr>
            <p:cNvPr id="9" name="图片 8">
              <a:extLst>
                <a:ext uri="{FF2B5EF4-FFF2-40B4-BE49-F238E27FC236}">
                  <a16:creationId xmlns:a16="http://schemas.microsoft.com/office/drawing/2014/main" id="{32219777-78E2-4FF3-BDF2-DDC663E7FDE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914279" y="1899544"/>
              <a:ext cx="3153410" cy="1964690"/>
            </a:xfrm>
            <a:prstGeom prst="rect">
              <a:avLst/>
            </a:prstGeom>
            <a:ln>
              <a:solidFill>
                <a:srgbClr val="00B050"/>
              </a:solidFill>
            </a:ln>
          </p:spPr>
        </p:pic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id="{083976AE-BD92-4F36-B8EB-12D07DACD85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65079" y="5095798"/>
              <a:ext cx="3102611" cy="2106295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11" name="文本框 26">
              <a:extLst>
                <a:ext uri="{FF2B5EF4-FFF2-40B4-BE49-F238E27FC236}">
                  <a16:creationId xmlns:a16="http://schemas.microsoft.com/office/drawing/2014/main" id="{05CD9490-9FF8-475A-AE71-901738FF3510}"/>
                </a:ext>
              </a:extLst>
            </p:cNvPr>
            <p:cNvSpPr txBox="1"/>
            <p:nvPr/>
          </p:nvSpPr>
          <p:spPr>
            <a:xfrm>
              <a:off x="5803884" y="4141557"/>
              <a:ext cx="3532395" cy="8911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Underwater acoustic detection</a:t>
              </a: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id="{A93C1252-CC9F-4BCC-84CF-2EA9169868C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25781" y="5116320"/>
              <a:ext cx="2502156" cy="2065249"/>
            </a:xfrm>
            <a:prstGeom prst="rect">
              <a:avLst/>
            </a:prstGeom>
          </p:spPr>
        </p:pic>
        <p:sp>
          <p:nvSpPr>
            <p:cNvPr id="13" name="文本框 28">
              <a:extLst>
                <a:ext uri="{FF2B5EF4-FFF2-40B4-BE49-F238E27FC236}">
                  <a16:creationId xmlns:a16="http://schemas.microsoft.com/office/drawing/2014/main" id="{0345CF09-010E-475E-BE78-CA0FAB24A6C8}"/>
                </a:ext>
              </a:extLst>
            </p:cNvPr>
            <p:cNvSpPr txBox="1"/>
            <p:nvPr/>
          </p:nvSpPr>
          <p:spPr>
            <a:xfrm>
              <a:off x="9165641" y="4163251"/>
              <a:ext cx="3335610" cy="8911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Acoustic artificial structure</a:t>
              </a: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0059525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30632" y="81644"/>
            <a:ext cx="1191593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 Development of quantum communication and computation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/>
              <a:cs typeface="+mn-cs"/>
            </a:endParaRPr>
          </a:p>
        </p:txBody>
      </p:sp>
      <p:sp>
        <p:nvSpPr>
          <p:cNvPr id="3" name="矩形 22"/>
          <p:cNvSpPr>
            <a:spLocks noChangeArrowheads="1"/>
          </p:cNvSpPr>
          <p:nvPr/>
        </p:nvSpPr>
        <p:spPr bwMode="auto">
          <a:xfrm>
            <a:off x="457200" y="1773469"/>
            <a:ext cx="10972800" cy="4550156"/>
          </a:xfrm>
          <a:prstGeom prst="rect">
            <a:avLst/>
          </a:prstGeom>
          <a:ln w="19050"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40000"/>
              </a:lnSpc>
              <a:spcBef>
                <a:spcPct val="20000"/>
              </a:spcBef>
              <a:spcAft>
                <a:spcPts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2400" b="1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Times New Roman" panose="02020603050405020304" pitchFamily="18" charset="0"/>
              </a:rPr>
              <a:t>Research on security and reliability of quantum communication technology;</a:t>
            </a:r>
          </a:p>
          <a:p>
            <a:pPr marL="342900" marR="0" lvl="0" indent="-342900" algn="l" defTabSz="914400" rtl="0" eaLnBrk="1" fontAlgn="auto" latinLnBrk="0" hangingPunct="1">
              <a:lnSpc>
                <a:spcPct val="140000"/>
              </a:lnSpc>
              <a:spcBef>
                <a:spcPct val="20000"/>
              </a:spcBef>
              <a:spcAft>
                <a:spcPts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2400" b="1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Times New Roman" panose="02020603050405020304" pitchFamily="18" charset="0"/>
              </a:rPr>
              <a:t>Theory and experiment of scalable solid-state quantum computing;</a:t>
            </a:r>
          </a:p>
          <a:p>
            <a:pPr marL="342900" marR="0" lvl="0" indent="-342900" algn="l" defTabSz="914400" rtl="0" eaLnBrk="1" fontAlgn="auto" latinLnBrk="0" hangingPunct="1">
              <a:lnSpc>
                <a:spcPct val="140000"/>
              </a:lnSpc>
              <a:spcBef>
                <a:spcPct val="20000"/>
              </a:spcBef>
              <a:spcAft>
                <a:spcPts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2400" b="1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Times New Roman" panose="02020603050405020304" pitchFamily="18" charset="0"/>
              </a:rPr>
              <a:t>The application of quantum entanglement in condensed matter and its relation with quantum gravity theory;</a:t>
            </a:r>
          </a:p>
          <a:p>
            <a:pPr marL="342900" marR="0" lvl="0" indent="-342900" algn="l" defTabSz="914400" rtl="0" eaLnBrk="1" fontAlgn="auto" latinLnBrk="0" hangingPunct="1">
              <a:lnSpc>
                <a:spcPct val="140000"/>
              </a:lnSpc>
              <a:spcBef>
                <a:spcPct val="20000"/>
              </a:spcBef>
              <a:spcAft>
                <a:spcPts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2400" b="1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Times New Roman" panose="02020603050405020304" pitchFamily="18" charset="0"/>
              </a:rPr>
              <a:t>Quantum sensitive detection of single spin and single-molecule level structure analysis and imaging;</a:t>
            </a:r>
          </a:p>
          <a:p>
            <a:pPr marL="342900" marR="0" lvl="0" indent="-342900" algn="l" defTabSz="914400" rtl="0" eaLnBrk="1" fontAlgn="auto" latinLnBrk="0" hangingPunct="1">
              <a:lnSpc>
                <a:spcPct val="140000"/>
              </a:lnSpc>
              <a:spcBef>
                <a:spcPct val="20000"/>
              </a:spcBef>
              <a:spcAft>
                <a:spcPts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2400" b="1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Times New Roman" panose="02020603050405020304" pitchFamily="18" charset="0"/>
              </a:rPr>
              <a:t>Quantum inertial systems and quantum measurements beyond classical limits;</a:t>
            </a:r>
          </a:p>
          <a:p>
            <a:pPr marL="342900" marR="0" lvl="0" indent="-342900" algn="l" defTabSz="914400" rtl="0" eaLnBrk="1" fontAlgn="auto" latinLnBrk="0" hangingPunct="1">
              <a:lnSpc>
                <a:spcPct val="140000"/>
              </a:lnSpc>
              <a:spcBef>
                <a:spcPct val="20000"/>
              </a:spcBef>
              <a:spcAft>
                <a:spcPts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2400" b="1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Times New Roman" panose="02020603050405020304" pitchFamily="18" charset="0"/>
              </a:rPr>
              <a:t>Fundamental problems of quantum mechanics based on information theory</a:t>
            </a:r>
            <a:endParaRPr kumimoji="0" lang="zh-CN" altLang="en-US" sz="2400" b="1" i="0" u="none" strike="noStrike" kern="1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D134D0B8-FEF6-4B70-BC5D-6031526B5866}"/>
              </a:ext>
            </a:extLst>
          </p:cNvPr>
          <p:cNvSpPr/>
          <p:nvPr/>
        </p:nvSpPr>
        <p:spPr>
          <a:xfrm>
            <a:off x="599220" y="1101532"/>
            <a:ext cx="94569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  <a:t>Main research fields and key scientific problems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938550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/>
          <p:cNvSpPr txBox="1"/>
          <p:nvPr/>
        </p:nvSpPr>
        <p:spPr bwMode="auto">
          <a:xfrm>
            <a:off x="0" y="88729"/>
            <a:ext cx="1219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defRPr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  <a:t> Statistical physics for complex, finite systems and life science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矩形 22"/>
          <p:cNvSpPr>
            <a:spLocks noChangeArrowheads="1"/>
          </p:cNvSpPr>
          <p:nvPr/>
        </p:nvSpPr>
        <p:spPr bwMode="auto">
          <a:xfrm>
            <a:off x="372248" y="1957399"/>
            <a:ext cx="11204986" cy="3368294"/>
          </a:xfrm>
          <a:prstGeom prst="rect">
            <a:avLst/>
          </a:prstGeom>
          <a:noFill/>
          <a:ln w="19050"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marL="285750" marR="0" lvl="0" indent="-285750" algn="l" defTabSz="914400" rtl="0" eaLnBrk="1" fontAlgn="auto" latinLnBrk="0" hangingPunct="1">
              <a:lnSpc>
                <a:spcPct val="140000"/>
              </a:lnSpc>
              <a:spcBef>
                <a:spcPct val="2000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altLang="zh-CN" sz="24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Times New Roman" panose="02020603050405020304" pitchFamily="18" charset="0"/>
              </a:rPr>
              <a:t>Theory and experimental methods for soft condensates and living systems</a:t>
            </a:r>
          </a:p>
          <a:p>
            <a:pPr marL="285750" marR="0" lvl="0" indent="-285750" algn="l" defTabSz="914400" rtl="0" eaLnBrk="1" fontAlgn="auto" latinLnBrk="0" hangingPunct="1">
              <a:lnSpc>
                <a:spcPct val="140000"/>
              </a:lnSpc>
              <a:spcBef>
                <a:spcPct val="2000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altLang="zh-CN" sz="24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Times New Roman" panose="02020603050405020304" pitchFamily="18" charset="0"/>
              </a:rPr>
              <a:t>Finite System Thermodynamics and Micro/Nano Scale Heat Transfer, Thermal Cycle Power - Efficiency Optimization Problems</a:t>
            </a:r>
          </a:p>
          <a:p>
            <a:pPr marL="285750" marR="0" lvl="0" indent="-285750" algn="l" defTabSz="914400" rtl="0" eaLnBrk="1" fontAlgn="auto" latinLnBrk="0" hangingPunct="1">
              <a:lnSpc>
                <a:spcPct val="140000"/>
              </a:lnSpc>
              <a:spcBef>
                <a:spcPct val="2000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altLang="zh-CN" sz="24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Times New Roman" panose="02020603050405020304" pitchFamily="18" charset="0"/>
              </a:rPr>
              <a:t>Statistical physics of water science</a:t>
            </a:r>
          </a:p>
          <a:p>
            <a:pPr marL="285750" marR="0" lvl="0" indent="-285750" algn="l" defTabSz="914400" rtl="0" eaLnBrk="1" fontAlgn="auto" latinLnBrk="0" hangingPunct="1">
              <a:lnSpc>
                <a:spcPct val="140000"/>
              </a:lnSpc>
              <a:spcBef>
                <a:spcPct val="2000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altLang="zh-CN" sz="24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Times New Roman" panose="02020603050405020304" pitchFamily="18" charset="0"/>
              </a:rPr>
              <a:t>Maximum entropy principle and fluctuation theorem, spin glass, neural network and the statistical physics of the block system</a:t>
            </a:r>
            <a:endParaRPr kumimoji="0" lang="zh-CN" altLang="en-US" sz="2400" b="0" i="0" u="none" strike="noStrike" kern="1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D134D0B8-FEF6-4B70-BC5D-6031526B5866}"/>
              </a:ext>
            </a:extLst>
          </p:cNvPr>
          <p:cNvSpPr/>
          <p:nvPr/>
        </p:nvSpPr>
        <p:spPr>
          <a:xfrm>
            <a:off x="372248" y="1115397"/>
            <a:ext cx="94569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  <a:t>Main research fields and key scientific problems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5942636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AD25B67-BC88-2A46-9AC8-8CE05FE8B59B}"/>
              </a:ext>
            </a:extLst>
          </p:cNvPr>
          <p:cNvSpPr txBox="1"/>
          <p:nvPr/>
        </p:nvSpPr>
        <p:spPr>
          <a:xfrm>
            <a:off x="4757978" y="2247254"/>
            <a:ext cx="22876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Extra slides</a:t>
            </a:r>
          </a:p>
        </p:txBody>
      </p:sp>
    </p:spTree>
    <p:extLst>
      <p:ext uri="{BB962C8B-B14F-4D97-AF65-F5344CB8AC3E}">
        <p14:creationId xmlns:p14="http://schemas.microsoft.com/office/powerpoint/2010/main" val="376998675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tabLst/>
              <a:defRPr/>
            </a:pPr>
            <a:fld id="{49714048-DF99-40B2-BF04-220598324081}" type="slidenum">
              <a:rPr kumimoji="0" lang="zh-CN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SzPct val="75000"/>
                <a:buFont typeface="Wingdings" pitchFamily="2" charset="2"/>
                <a:buNone/>
                <a:tabLst/>
                <a:defRPr/>
              </a:pPr>
              <a:t>29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imes New Roman" pitchFamily="18" charset="0"/>
              <a:ea typeface="宋体" pitchFamily="2" charset="-122"/>
              <a:cs typeface="+mn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0" y="10392"/>
            <a:ext cx="12192000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lang="en-US" altLang="zh-CN" sz="4000" kern="0" dirty="0">
                <a:solidFill>
                  <a:schemeClr val="bg1"/>
                </a:solidFill>
                <a:latin typeface="Calibri" panose="020F0502020204030204" pitchFamily="34" charset="0"/>
                <a:ea typeface="楷体_GB2312" pitchFamily="49" charset="-122"/>
                <a:cs typeface="Calibri" panose="020F0502020204030204" pitchFamily="34" charset="0"/>
              </a:rPr>
              <a:t>Proposal for future facility </a:t>
            </a:r>
            <a:endParaRPr kumimoji="0" lang="en-US" altLang="zh-CN" sz="40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ea typeface="楷体_GB2312" pitchFamily="49" charset="-122"/>
              <a:cs typeface="Calibri" panose="020F0502020204030204" pitchFamily="34" charset="0"/>
            </a:endParaRPr>
          </a:p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altLang="zh-CN" sz="24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anose="020F0502020204030204" pitchFamily="34" charset="0"/>
              <a:ea typeface="楷体_GB2312" pitchFamily="49" charset="-122"/>
              <a:cs typeface="Calibri" panose="020F0502020204030204" pitchFamily="34" charset="0"/>
            </a:endParaRPr>
          </a:p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楷体_GB2312" pitchFamily="49" charset="-122"/>
                <a:cs typeface="Calibri" panose="020F0502020204030204" pitchFamily="34" charset="0"/>
              </a:rPr>
              <a:t>Circular Electron Positron Collider (</a:t>
            </a: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楷体_GB2312" pitchFamily="49" charset="-122"/>
                <a:cs typeface="Calibri" panose="020F0502020204030204" pitchFamily="34" charset="0"/>
              </a:rPr>
              <a:t>CEPC</a:t>
            </a: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楷体_GB2312" pitchFamily="49" charset="-122"/>
                <a:cs typeface="Calibri" panose="020F0502020204030204" pitchFamily="34" charset="0"/>
              </a:rPr>
              <a:t>) as a Higgs factory</a:t>
            </a:r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408" y="3478340"/>
            <a:ext cx="10513168" cy="3148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内容占位符 2"/>
          <p:cNvSpPr txBox="1">
            <a:spLocks/>
          </p:cNvSpPr>
          <p:nvPr/>
        </p:nvSpPr>
        <p:spPr>
          <a:xfrm>
            <a:off x="839416" y="1239507"/>
            <a:ext cx="10513168" cy="2808288"/>
          </a:xfrm>
          <a:prstGeom prst="rect">
            <a:avLst/>
          </a:prstGeom>
        </p:spPr>
        <p:txBody>
          <a:bodyPr/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Char char="u"/>
              <a:defRPr sz="2400" b="1">
                <a:solidFill>
                  <a:srgbClr val="0000CC"/>
                </a:solidFill>
                <a:latin typeface="+mn-lt"/>
                <a:ea typeface="+mn-ea"/>
                <a:cs typeface="+mn-cs"/>
              </a:defRPr>
            </a:lvl1pPr>
            <a:lvl2pPr marL="9144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C3399"/>
              </a:buClr>
              <a:buFont typeface="Wingdings" pitchFamily="2" charset="2"/>
              <a:buChar char="ð"/>
              <a:defRPr sz="2000">
                <a:solidFill>
                  <a:srgbClr val="0000CC"/>
                </a:solidFill>
                <a:latin typeface="+mn-lt"/>
                <a:ea typeface="+mn-ea"/>
              </a:defRPr>
            </a:lvl2pPr>
            <a:lvl3pPr marL="1295400" indent="-381000" algn="l" rtl="0" eaLnBrk="1" fontAlgn="base" hangingPunct="1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Char char="ü"/>
              <a:defRPr sz="2000">
                <a:solidFill>
                  <a:srgbClr val="0000CC"/>
                </a:solidFill>
                <a:latin typeface="+mn-lt"/>
                <a:ea typeface="+mn-ea"/>
              </a:defRPr>
            </a:lvl3pPr>
            <a:lvl4pPr marL="1752600" indent="-3810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209800" indent="-3810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667000" indent="-3810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3124200" indent="-3810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581400" indent="-3810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4038600" indent="-3810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Char char="u"/>
              <a:tabLst/>
              <a:defRPr/>
            </a:pPr>
            <a:r>
              <a:rPr kumimoji="0" lang="en-US" altLang="zh-CN" sz="2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The idea of a Circular </a:t>
            </a:r>
            <a:r>
              <a:rPr kumimoji="0" lang="en-US" altLang="zh-CN" sz="22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e+e</a:t>
            </a:r>
            <a:r>
              <a:rPr kumimoji="0" lang="en-US" altLang="zh-CN" sz="2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- Collider(CEPC) followed by a Super proton-proton collider(SPPC) was proposed in Sept. 2012, and quickly gained the momentum in IHEP and in the world</a:t>
            </a:r>
          </a:p>
          <a:p>
            <a:pPr marL="914400" marR="0" lvl="1" indent="-45720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CC3399"/>
              </a:buClr>
              <a:buSzTx/>
              <a:buFont typeface="Wingdings" pitchFamily="2" charset="2"/>
              <a:buChar char="ð"/>
              <a:tabLst/>
              <a:defRPr/>
            </a:pP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Looking for </a:t>
            </a:r>
            <a:r>
              <a:rPr kumimoji="0" lang="en-US" altLang="zh-CN" sz="20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Hints@e</a:t>
            </a:r>
            <a:r>
              <a:rPr kumimoji="0" lang="en-US" altLang="zh-CN" sz="2000" b="0" i="0" u="none" strike="noStrike" kern="0" cap="none" spc="0" normalizeH="0" baseline="30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+</a:t>
            </a:r>
            <a:r>
              <a:rPr kumimoji="0" lang="en-US" altLang="zh-CN" sz="20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e</a:t>
            </a:r>
            <a:r>
              <a:rPr kumimoji="0" lang="en-US" altLang="zh-CN" sz="2000" b="0" i="0" u="none" strike="noStrike" kern="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-</a:t>
            </a: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 Collider </a:t>
            </a: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  <a:sym typeface="Wingdings" pitchFamily="2" charset="2"/>
              </a:rPr>
              <a:t> If yes, direct searches@</a:t>
            </a:r>
            <a:r>
              <a:rPr lang="en-US" altLang="zh-CN" b="0" kern="0" dirty="0">
                <a:solidFill>
                  <a:prstClr val="black"/>
                </a:solidFill>
                <a:latin typeface="Calibri"/>
                <a:ea typeface="宋体" panose="02010600030101010101" pitchFamily="2" charset="-122"/>
                <a:sym typeface="Wingdings" pitchFamily="2" charset="2"/>
              </a:rPr>
              <a:t>pp</a:t>
            </a: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  <a:sym typeface="Wingdings" pitchFamily="2" charset="2"/>
              </a:rPr>
              <a:t> collider</a:t>
            </a:r>
          </a:p>
          <a:p>
            <a:pPr marL="914400" marR="0" lvl="1" indent="-45720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CC3399"/>
              </a:buClr>
              <a:buSzTx/>
              <a:buFont typeface="Wingdings" pitchFamily="2" charset="2"/>
              <a:buChar char="ð"/>
              <a:tabLst/>
              <a:defRPr/>
            </a:pP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The tunnel can be re-used for pp, AA, ep colliders up to ~ 100 </a:t>
            </a:r>
            <a:r>
              <a:rPr kumimoji="0" lang="en-US" altLang="zh-CN" sz="20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TeV</a:t>
            </a: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  <a:sym typeface="Wingdings" pitchFamily="2" charset="2"/>
              </a:rPr>
              <a:t> </a:t>
            </a: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 compatibility study needed now</a:t>
            </a:r>
          </a:p>
        </p:txBody>
      </p:sp>
    </p:spTree>
    <p:extLst>
      <p:ext uri="{BB962C8B-B14F-4D97-AF65-F5344CB8AC3E}">
        <p14:creationId xmlns:p14="http://schemas.microsoft.com/office/powerpoint/2010/main" val="29834385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AC2BDC1-A513-4F01-86B8-D6D20E16B3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9496" y="1556792"/>
            <a:ext cx="8568952" cy="288032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altLang="zh-CN" u="none" dirty="0">
                <a:solidFill>
                  <a:srgbClr val="0000FF"/>
                </a:solidFill>
                <a:effectLst/>
              </a:rPr>
              <a:t>Present accelerator-based experiments &amp;</a:t>
            </a:r>
            <a:br>
              <a:rPr lang="en-US" altLang="zh-CN" u="none" dirty="0">
                <a:solidFill>
                  <a:srgbClr val="0000FF"/>
                </a:solidFill>
                <a:effectLst/>
              </a:rPr>
            </a:br>
            <a:r>
              <a:rPr lang="en-US" altLang="zh-CN" u="none" dirty="0">
                <a:solidFill>
                  <a:srgbClr val="0000FF"/>
                </a:solidFill>
                <a:effectLst/>
              </a:rPr>
              <a:t>Proposals for future facilities</a:t>
            </a:r>
            <a:endParaRPr lang="zh-CN" altLang="en-US" u="none" dirty="0">
              <a:solidFill>
                <a:srgbClr val="0000FF"/>
              </a:solidFill>
              <a:effectLst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8ACFF38C-3C8A-4C5D-8676-F738C35F6ED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303E1D4-5D50-476C-BD46-EC6B360721A0}" type="slidenum">
              <a:rPr lang="zh-CN" altLang="en-US" smtClean="0"/>
              <a:pPr>
                <a:defRPr/>
              </a:pPr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2851335"/>
      </p:ext>
    </p:extLst>
  </p:cSld>
  <p:clrMapOvr>
    <a:masterClrMapping/>
  </p:clrMapOvr>
  <p:transition spd="slow" advClick="0" advTm="4859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9714048-DF99-40B2-BF04-220598324081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ea typeface="宋体" pitchFamily="2" charset="-122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内容占位符 2"/>
              <p:cNvSpPr txBox="1">
                <a:spLocks/>
              </p:cNvSpPr>
              <p:nvPr/>
            </p:nvSpPr>
            <p:spPr>
              <a:xfrm>
                <a:off x="822445" y="1142747"/>
                <a:ext cx="10513168" cy="2808288"/>
              </a:xfrm>
              <a:prstGeom prst="rect">
                <a:avLst/>
              </a:prstGeom>
            </p:spPr>
            <p:txBody>
              <a:bodyPr/>
              <a:lstStyle>
                <a:lvl1pPr marL="457200" indent="-4572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FF9900"/>
                  </a:buClr>
                  <a:buSzPct val="75000"/>
                  <a:buFont typeface="Wingdings" pitchFamily="2" charset="2"/>
                  <a:buChar char="u"/>
                  <a:defRPr sz="2400" b="1">
                    <a:solidFill>
                      <a:srgbClr val="0000CC"/>
                    </a:solidFill>
                    <a:latin typeface="+mn-lt"/>
                    <a:ea typeface="+mn-ea"/>
                    <a:cs typeface="+mn-cs"/>
                  </a:defRPr>
                </a:lvl1pPr>
                <a:lvl2pPr marL="914400" indent="-4572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CC3399"/>
                  </a:buClr>
                  <a:buFont typeface="Wingdings" pitchFamily="2" charset="2"/>
                  <a:buChar char="ð"/>
                  <a:defRPr sz="2000">
                    <a:solidFill>
                      <a:srgbClr val="0000CC"/>
                    </a:solidFill>
                    <a:latin typeface="+mn-lt"/>
                    <a:ea typeface="+mn-ea"/>
                  </a:defRPr>
                </a:lvl2pPr>
                <a:lvl3pPr marL="1295400" indent="-3810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80000"/>
                  <a:buFont typeface="Wingdings" pitchFamily="2" charset="2"/>
                  <a:buChar char="ü"/>
                  <a:defRPr sz="2000">
                    <a:solidFill>
                      <a:srgbClr val="0000CC"/>
                    </a:solidFill>
                    <a:latin typeface="+mn-lt"/>
                    <a:ea typeface="+mn-ea"/>
                  </a:defRPr>
                </a:lvl3pPr>
                <a:lvl4pPr marL="1752600" indent="-3810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>
                    <a:solidFill>
                      <a:schemeClr val="tx1"/>
                    </a:solidFill>
                    <a:latin typeface="+mn-lt"/>
                    <a:ea typeface="+mn-ea"/>
                  </a:defRPr>
                </a:lvl4pPr>
                <a:lvl5pPr marL="2209800" indent="-3810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  <a:ea typeface="+mn-ea"/>
                  </a:defRPr>
                </a:lvl5pPr>
                <a:lvl6pPr marL="2667000" indent="-3810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  <a:ea typeface="+mn-ea"/>
                  </a:defRPr>
                </a:lvl6pPr>
                <a:lvl7pPr marL="3124200" indent="-3810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  <a:ea typeface="+mn-ea"/>
                  </a:defRPr>
                </a:lvl7pPr>
                <a:lvl8pPr marL="3581400" indent="-3810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  <a:ea typeface="+mn-ea"/>
                  </a:defRPr>
                </a:lvl8pPr>
                <a:lvl9pPr marL="4038600" indent="-3810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  <a:ea typeface="+mn-ea"/>
                  </a:defRPr>
                </a:lvl9pPr>
              </a:lstStyle>
              <a:p>
                <a:pPr marL="457200" marR="0" lvl="0" indent="-457200" algn="l" defTabSz="914400" rtl="0" eaLnBrk="1" fontAlgn="base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ct val="0"/>
                  </a:spcAft>
                  <a:buClr>
                    <a:srgbClr val="FF9900"/>
                  </a:buClr>
                  <a:buSzPct val="75000"/>
                  <a:buFont typeface="Wingdings" pitchFamily="2" charset="2"/>
                  <a:buChar char="u"/>
                  <a:tabLst/>
                  <a:defRPr/>
                </a:pPr>
                <a:r>
                  <a:rPr kumimoji="0" lang="en-US" altLang="zh-CN" sz="2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rPr>
                  <a:t>Center-of-mass energy coverage : </a:t>
                </a:r>
                <a:r>
                  <a:rPr kumimoji="0" lang="en-US" altLang="zh-CN" sz="2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rPr>
                  <a:t>2-7 GeV</a:t>
                </a:r>
              </a:p>
              <a:p>
                <a:pPr marL="457200" marR="0" lvl="0" indent="-457200" algn="l" defTabSz="914400" rtl="0" eaLnBrk="1" fontAlgn="base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ct val="0"/>
                  </a:spcAft>
                  <a:buClr>
                    <a:srgbClr val="FF9900"/>
                  </a:buClr>
                  <a:buSzPct val="75000"/>
                  <a:buFont typeface="Wingdings" pitchFamily="2" charset="2"/>
                  <a:buChar char="u"/>
                  <a:tabLst/>
                  <a:defRPr/>
                </a:pPr>
                <a:r>
                  <a:rPr kumimoji="0" lang="en-US" altLang="zh-CN" sz="2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rPr>
                  <a:t>Peaking luminosity &gt; </a:t>
                </a:r>
                <a:r>
                  <a:rPr kumimoji="0" lang="en-US" altLang="zh-CN" sz="2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rPr>
                  <a:t>0.5</a:t>
                </a:r>
                <a14:m>
                  <m:oMath xmlns:m="http://schemas.openxmlformats.org/officeDocument/2006/math">
                    <m:r>
                      <a:rPr kumimoji="0" lang="en-US" altLang="zh-CN" sz="2200" b="1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×</m:t>
                    </m:r>
                  </m:oMath>
                </a14:m>
                <a:r>
                  <a:rPr kumimoji="0" lang="en-US" altLang="zh-CN" sz="2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rPr>
                  <a:t>10</a:t>
                </a:r>
                <a:r>
                  <a:rPr kumimoji="0" lang="en-US" altLang="zh-CN" sz="2200" b="1" i="0" u="none" strike="noStrike" kern="0" cap="none" spc="0" normalizeH="0" baseline="3000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rPr>
                  <a:t>35</a:t>
                </a:r>
                <a:r>
                  <a:rPr kumimoji="0" lang="en-US" altLang="zh-CN" sz="2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rPr>
                  <a:t> cm</a:t>
                </a:r>
                <a:r>
                  <a:rPr kumimoji="0" lang="en-US" altLang="zh-CN" sz="2200" b="1" i="0" u="none" strike="noStrike" kern="0" cap="none" spc="0" normalizeH="0" baseline="3000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rPr>
                  <a:t>-2</a:t>
                </a:r>
                <a:r>
                  <a:rPr kumimoji="0" lang="en-US" altLang="zh-CN" sz="2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rPr>
                  <a:t>s</a:t>
                </a:r>
                <a:r>
                  <a:rPr kumimoji="0" lang="en-US" altLang="zh-CN" sz="2200" b="1" i="0" u="none" strike="noStrike" kern="0" cap="none" spc="0" normalizeH="0" baseline="3000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rPr>
                  <a:t>-1</a:t>
                </a:r>
                <a:r>
                  <a:rPr kumimoji="0" lang="en-US" altLang="zh-CN" sz="2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rPr>
                  <a:t> </a:t>
                </a:r>
                <a:r>
                  <a:rPr kumimoji="0" lang="en-US" altLang="zh-CN" sz="2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rPr>
                  <a:t>at 4 GeV</a:t>
                </a:r>
              </a:p>
              <a:p>
                <a:pPr marL="457200" marR="0" lvl="0" indent="-457200" algn="l" defTabSz="914400" rtl="0" eaLnBrk="1" fontAlgn="base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ct val="0"/>
                  </a:spcAft>
                  <a:buClr>
                    <a:srgbClr val="FF9900"/>
                  </a:buClr>
                  <a:buSzPct val="75000"/>
                  <a:buFont typeface="Wingdings" pitchFamily="2" charset="2"/>
                  <a:buChar char="u"/>
                  <a:tabLst/>
                  <a:defRPr/>
                </a:pPr>
                <a:r>
                  <a:rPr kumimoji="0" lang="en-US" altLang="zh-CN" sz="2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rPr>
                  <a:t>Potential</a:t>
                </a:r>
                <a:r>
                  <a:rPr kumimoji="0" lang="en-US" altLang="zh-CN" sz="2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rPr>
                  <a:t> to increase luminosity and realize beam polarization</a:t>
                </a:r>
              </a:p>
              <a:p>
                <a:pPr marL="457200" marR="0" lvl="0" indent="-457200" algn="l" defTabSz="914400" rtl="0" eaLnBrk="1" fontAlgn="base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ct val="0"/>
                  </a:spcAft>
                  <a:buClr>
                    <a:srgbClr val="FF9900"/>
                  </a:buClr>
                  <a:buSzPct val="75000"/>
                  <a:buFont typeface="Wingdings" pitchFamily="2" charset="2"/>
                  <a:buChar char="u"/>
                  <a:tabLst/>
                  <a:defRPr/>
                </a:pPr>
                <a:endParaRPr kumimoji="0" lang="en-US" altLang="zh-CN" sz="2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mc:Choice>
        <mc:Fallback xmlns="">
          <p:sp>
            <p:nvSpPr>
              <p:cNvPr id="4" name="内容占位符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445" y="1142747"/>
                <a:ext cx="10513168" cy="2808288"/>
              </a:xfrm>
              <a:prstGeom prst="rect">
                <a:avLst/>
              </a:prstGeom>
              <a:blipFill>
                <a:blip r:embed="rId2"/>
                <a:stretch>
                  <a:fillRect l="-290" t="-130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内容占位符 4">
            <a:extLst>
              <a:ext uri="{FF2B5EF4-FFF2-40B4-BE49-F238E27FC236}">
                <a16:creationId xmlns:a16="http://schemas.microsoft.com/office/drawing/2014/main" id="{3AFFD8E7-E825-40A0-AFAD-0A78CB92C4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343472" y="2448022"/>
            <a:ext cx="9289032" cy="4261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4081A9A3-5DF2-4A96-B6F7-B01F308A1F4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3757" y="1264915"/>
            <a:ext cx="1800200" cy="1193020"/>
          </a:xfrm>
          <a:prstGeom prst="rect">
            <a:avLst/>
          </a:prstGeom>
        </p:spPr>
      </p:pic>
      <p:cxnSp>
        <p:nvCxnSpPr>
          <p:cNvPr id="7" name="直接箭头连接符 6">
            <a:extLst>
              <a:ext uri="{FF2B5EF4-FFF2-40B4-BE49-F238E27FC236}">
                <a16:creationId xmlns:a16="http://schemas.microsoft.com/office/drawing/2014/main" id="{AD9D89A7-4291-4801-8989-7AA4DB25C051}"/>
              </a:ext>
            </a:extLst>
          </p:cNvPr>
          <p:cNvCxnSpPr/>
          <p:nvPr/>
        </p:nvCxnSpPr>
        <p:spPr bwMode="auto">
          <a:xfrm flipH="1">
            <a:off x="6888088" y="2204864"/>
            <a:ext cx="2376264" cy="2304256"/>
          </a:xfrm>
          <a:prstGeom prst="straightConnector1">
            <a:avLst/>
          </a:prstGeom>
          <a:solidFill>
            <a:srgbClr val="3366FF"/>
          </a:solidFill>
          <a:ln w="476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矩形 7">
            <a:extLst>
              <a:ext uri="{FF2B5EF4-FFF2-40B4-BE49-F238E27FC236}">
                <a16:creationId xmlns:a16="http://schemas.microsoft.com/office/drawing/2014/main" id="{A59D4712-30B5-41CE-B096-FB4D2E18D1C7}"/>
              </a:ext>
            </a:extLst>
          </p:cNvPr>
          <p:cNvSpPr/>
          <p:nvPr/>
        </p:nvSpPr>
        <p:spPr>
          <a:xfrm>
            <a:off x="2999656" y="53494"/>
            <a:ext cx="5646096" cy="1077218"/>
          </a:xfrm>
          <a:prstGeom prst="rect">
            <a:avLst/>
          </a:prstGeom>
          <a:solidFill>
            <a:srgbClr val="BBE0E3"/>
          </a:solidFill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altLang="zh-CN" sz="3200" kern="0" dirty="0">
                <a:solidFill>
                  <a:srgbClr val="C00000"/>
                </a:solidFill>
                <a:latin typeface="Calibri" panose="020F0502020204030204" pitchFamily="34" charset="0"/>
                <a:ea typeface="楷体_GB2312" pitchFamily="49" charset="-122"/>
                <a:cs typeface="Calibri" panose="020F0502020204030204" pitchFamily="34" charset="0"/>
              </a:rPr>
              <a:t>Proposal for future facility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altLang="zh-CN" sz="3200" kern="0" dirty="0">
                <a:solidFill>
                  <a:srgbClr val="0000FF"/>
                </a:solidFill>
                <a:latin typeface="Calibri" panose="020F0502020204030204" pitchFamily="34" charset="0"/>
                <a:ea typeface="楷体_GB2312" pitchFamily="49" charset="-122"/>
                <a:cs typeface="Calibri" panose="020F0502020204030204" pitchFamily="34" charset="0"/>
              </a:rPr>
              <a:t>Super Tau-Charm Factory (</a:t>
            </a:r>
            <a:r>
              <a:rPr lang="en-US" altLang="zh-CN" sz="3200" kern="0" dirty="0">
                <a:solidFill>
                  <a:srgbClr val="FF0000"/>
                </a:solidFill>
                <a:latin typeface="Calibri" panose="020F0502020204030204" pitchFamily="34" charset="0"/>
                <a:ea typeface="楷体_GB2312" pitchFamily="49" charset="-122"/>
                <a:cs typeface="Calibri" panose="020F0502020204030204" pitchFamily="34" charset="0"/>
              </a:rPr>
              <a:t>STCF</a:t>
            </a:r>
            <a:r>
              <a:rPr lang="en-US" altLang="zh-CN" sz="3200" kern="0" dirty="0">
                <a:solidFill>
                  <a:srgbClr val="0000FF"/>
                </a:solidFill>
                <a:latin typeface="Calibri" panose="020F0502020204030204" pitchFamily="34" charset="0"/>
                <a:ea typeface="楷体_GB2312" pitchFamily="49" charset="-122"/>
                <a:cs typeface="Calibri" panose="020F0502020204030204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8652286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06400" y="6527433"/>
            <a:ext cx="2133600" cy="476250"/>
          </a:xfrm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9pPr>
          </a:lstStyle>
          <a:p>
            <a:pPr algn="l" eaLnBrk="1" hangingPunct="1"/>
            <a:fld id="{CF09EA03-0417-5745-B551-4FAC50EAE15E}" type="slidenum">
              <a:rPr lang="en-US" altLang="zh-CN">
                <a:solidFill>
                  <a:srgbClr val="898989"/>
                </a:solidFill>
                <a:latin typeface="Calibri" charset="0"/>
              </a:rPr>
              <a:pPr algn="l" eaLnBrk="1" hangingPunct="1"/>
              <a:t>4</a:t>
            </a:fld>
            <a:endParaRPr lang="en-US" altLang="zh-CN">
              <a:solidFill>
                <a:srgbClr val="898989"/>
              </a:solidFill>
              <a:latin typeface="Calibri" charset="0"/>
            </a:endParaRPr>
          </a:p>
        </p:txBody>
      </p:sp>
      <p:pic>
        <p:nvPicPr>
          <p:cNvPr id="4099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14" y="810779"/>
            <a:ext cx="9034462" cy="57963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4101" name="Text Box 7"/>
          <p:cNvSpPr txBox="1">
            <a:spLocks noChangeArrowheads="1"/>
          </p:cNvSpPr>
          <p:nvPr/>
        </p:nvSpPr>
        <p:spPr bwMode="auto">
          <a:xfrm>
            <a:off x="1001773" y="3572806"/>
            <a:ext cx="1393762" cy="83099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9pPr>
          </a:lstStyle>
          <a:p>
            <a:pPr algn="ctr" eaLnBrk="1" hangingPunct="1"/>
            <a:r>
              <a:rPr lang="en-US" altLang="zh-CN" sz="2400" dirty="0">
                <a:solidFill>
                  <a:srgbClr val="FF0000"/>
                </a:solidFill>
                <a:latin typeface="Calibri" charset="0"/>
              </a:rPr>
              <a:t>BESIII </a:t>
            </a:r>
          </a:p>
          <a:p>
            <a:pPr algn="ctr" eaLnBrk="1" hangingPunct="1"/>
            <a:r>
              <a:rPr lang="en-US" altLang="zh-CN" sz="2400" dirty="0">
                <a:solidFill>
                  <a:srgbClr val="FF0000"/>
                </a:solidFill>
                <a:latin typeface="Calibri" charset="0"/>
              </a:rPr>
              <a:t>detector</a:t>
            </a:r>
          </a:p>
        </p:txBody>
      </p:sp>
      <p:sp>
        <p:nvSpPr>
          <p:cNvPr id="4103" name="Text Box 9"/>
          <p:cNvSpPr txBox="1">
            <a:spLocks noChangeArrowheads="1"/>
          </p:cNvSpPr>
          <p:nvPr/>
        </p:nvSpPr>
        <p:spPr bwMode="auto">
          <a:xfrm rot="19814535">
            <a:off x="6839149" y="1489080"/>
            <a:ext cx="1003300" cy="461962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9pPr>
          </a:lstStyle>
          <a:p>
            <a:pPr eaLnBrk="1" hangingPunct="1"/>
            <a:r>
              <a:rPr lang="en-US" altLang="zh-CN" sz="2400" dirty="0">
                <a:solidFill>
                  <a:srgbClr val="FF0000"/>
                </a:solidFill>
                <a:latin typeface="Calibri" charset="0"/>
              </a:rPr>
              <a:t>LINAC</a:t>
            </a:r>
          </a:p>
        </p:txBody>
      </p:sp>
      <p:sp>
        <p:nvSpPr>
          <p:cNvPr id="4108" name="Rectangle 2"/>
          <p:cNvSpPr>
            <a:spLocks noChangeArrowheads="1"/>
          </p:cNvSpPr>
          <p:nvPr/>
        </p:nvSpPr>
        <p:spPr bwMode="auto">
          <a:xfrm>
            <a:off x="0" y="13853"/>
            <a:ext cx="1219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altLang="zh-CN" sz="4000" b="1" dirty="0">
                <a:solidFill>
                  <a:schemeClr val="bg1"/>
                </a:solidFill>
                <a:latin typeface="Calibri" charset="0"/>
              </a:rPr>
              <a:t>Beijing Electron Positron Collider (BEPC)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622799" y="3882829"/>
            <a:ext cx="16983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Storage ring</a:t>
            </a:r>
          </a:p>
        </p:txBody>
      </p:sp>
      <p:sp>
        <p:nvSpPr>
          <p:cNvPr id="16" name="灯片编号占位符 2"/>
          <p:cNvSpPr txBox="1">
            <a:spLocks/>
          </p:cNvSpPr>
          <p:nvPr/>
        </p:nvSpPr>
        <p:spPr>
          <a:xfrm>
            <a:off x="8635440" y="6562359"/>
            <a:ext cx="2133600" cy="36512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0" latinLnBrk="0" hangingPunct="0">
              <a:defRPr sz="1200" kern="12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 algn="l" defTabSz="457200" rtl="0" eaLnBrk="0" latinLnBrk="0" hangingPunct="0">
              <a:defRPr sz="1800" kern="12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2pPr>
            <a:lvl3pPr marL="1143000" indent="-228600" algn="l" defTabSz="457200" rtl="0" eaLnBrk="0" latinLnBrk="0" hangingPunct="0">
              <a:defRPr sz="1800" kern="12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3pPr>
            <a:lvl4pPr marL="1600200" indent="-228600" algn="l" defTabSz="457200" rtl="0" eaLnBrk="0" latinLnBrk="0" hangingPunct="0">
              <a:defRPr sz="1800" kern="12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4pPr>
            <a:lvl5pPr marL="2057400" indent="-228600" algn="l" defTabSz="457200" rtl="0" eaLnBrk="0" latinLnBrk="0" hangingPunct="0">
              <a:defRPr sz="1800" kern="12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9pPr>
          </a:lstStyle>
          <a:p>
            <a:pPr eaLnBrk="1" hangingPunct="1"/>
            <a:fld id="{40393E8F-6E49-904D-AB08-84DACAFEF5D4}" type="slidenum">
              <a:rPr lang="en-US" altLang="zh-CN" b="1">
                <a:solidFill>
                  <a:srgbClr val="898989"/>
                </a:solidFill>
                <a:latin typeface="Times New Roman" charset="0"/>
              </a:rPr>
              <a:pPr eaLnBrk="1" hangingPunct="1"/>
              <a:t>4</a:t>
            </a:fld>
            <a:endParaRPr lang="en-US" altLang="zh-CN" b="1">
              <a:solidFill>
                <a:srgbClr val="898989"/>
              </a:solidFill>
              <a:latin typeface="Times New Roman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DF38500-B893-3948-B665-4513DD2425B0}"/>
              </a:ext>
            </a:extLst>
          </p:cNvPr>
          <p:cNvGrpSpPr/>
          <p:nvPr/>
        </p:nvGrpSpPr>
        <p:grpSpPr>
          <a:xfrm>
            <a:off x="9441656" y="3025466"/>
            <a:ext cx="2495550" cy="2918191"/>
            <a:chOff x="9507611" y="833036"/>
            <a:chExt cx="2495550" cy="2918191"/>
          </a:xfrm>
        </p:grpSpPr>
        <p:pic>
          <p:nvPicPr>
            <p:cNvPr id="17" name="Picture 8" descr="generation_chart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07611" y="833036"/>
              <a:ext cx="2495550" cy="2918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10269610" y="1137835"/>
              <a:ext cx="1143000" cy="2184009"/>
            </a:xfrm>
            <a:prstGeom prst="rect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>
              <a:outerShdw blurRad="40000" dist="23000" dir="5400000" rotWithShape="0">
                <a:srgbClr val="000000">
                  <a:alpha val="34999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en-US" altLang="zh-CN">
                <a:solidFill>
                  <a:srgbClr val="FFFFFF"/>
                </a:solidFill>
                <a:latin typeface="Calibri" charset="0"/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11398322" y="2185583"/>
              <a:ext cx="533400" cy="1143000"/>
            </a:xfrm>
            <a:prstGeom prst="rect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>
              <a:outerShdw blurRad="40000" dist="23000" dir="5400000" rotWithShape="0">
                <a:srgbClr val="000000">
                  <a:alpha val="34999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en-US" altLang="zh-CN">
                <a:solidFill>
                  <a:srgbClr val="FFFFFF"/>
                </a:solidFill>
                <a:latin typeface="Calibri" charset="0"/>
              </a:endParaRPr>
            </a:p>
          </p:txBody>
        </p:sp>
        <p:cxnSp>
          <p:nvCxnSpPr>
            <p:cNvPr id="20" name="Straight Connector 19"/>
            <p:cNvCxnSpPr>
              <a:cxnSpLocks noChangeShapeType="1"/>
            </p:cNvCxnSpPr>
            <p:nvPr/>
          </p:nvCxnSpPr>
          <p:spPr bwMode="auto">
            <a:xfrm rot="5400000">
              <a:off x="10841111" y="2928536"/>
              <a:ext cx="1143000" cy="3175"/>
            </a:xfrm>
            <a:prstGeom prst="line">
              <a:avLst/>
            </a:prstGeom>
            <a:noFill/>
            <a:ln w="38100">
              <a:solidFill>
                <a:srgbClr val="404040"/>
              </a:solidFill>
              <a:round/>
              <a:headEnd/>
              <a:tailEnd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</p:grpSp>
      <p:pic>
        <p:nvPicPr>
          <p:cNvPr id="21" name="Picture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6400" y="810779"/>
            <a:ext cx="3569150" cy="2119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D87EC9A-AFFC-6B4F-B4D9-ACD46026EC5B}"/>
              </a:ext>
            </a:extLst>
          </p:cNvPr>
          <p:cNvSpPr txBox="1"/>
          <p:nvPr/>
        </p:nvSpPr>
        <p:spPr>
          <a:xfrm>
            <a:off x="-4815" y="4573502"/>
            <a:ext cx="9375032" cy="209288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altLang="zh-CN" sz="2600" dirty="0">
                <a:solidFill>
                  <a:srgbClr val="FF0000"/>
                </a:solidFill>
                <a:latin typeface="+mj-lt"/>
                <a:ea typeface="STKaiti" panose="02010600040101010101" pitchFamily="2" charset="-122"/>
              </a:rPr>
              <a:t>Science questions: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600" dirty="0">
                <a:solidFill>
                  <a:srgbClr val="FF0000"/>
                </a:solidFill>
                <a:latin typeface="+mj-lt"/>
                <a:ea typeface="STKaiti" panose="02010600040101010101" pitchFamily="2" charset="-122"/>
              </a:rPr>
              <a:t>Are there any exotic </a:t>
            </a:r>
            <a:r>
              <a:rPr lang="en-US" altLang="zh-CN" sz="2600" dirty="0" err="1">
                <a:solidFill>
                  <a:srgbClr val="FF0000"/>
                </a:solidFill>
                <a:latin typeface="+mj-lt"/>
                <a:ea typeface="STKaiti" panose="02010600040101010101" pitchFamily="2" charset="-122"/>
              </a:rPr>
              <a:t>hadrons</a:t>
            </a:r>
            <a:r>
              <a:rPr lang="en-US" altLang="zh-CN" sz="2600" dirty="0" err="1">
                <a:solidFill>
                  <a:srgbClr val="FF0000"/>
                </a:solidFill>
                <a:latin typeface="+mj-lt"/>
                <a:ea typeface="STKaiti" panose="02010600040101010101" pitchFamily="2" charset="-122"/>
                <a:sym typeface="Wingdings" pitchFamily="2" charset="2"/>
              </a:rPr>
              <a:t>new</a:t>
            </a:r>
            <a:r>
              <a:rPr lang="en-US" altLang="zh-CN" sz="2600" dirty="0">
                <a:solidFill>
                  <a:srgbClr val="FF0000"/>
                </a:solidFill>
                <a:latin typeface="+mj-lt"/>
                <a:ea typeface="STKaiti" panose="02010600040101010101" pitchFamily="2" charset="-122"/>
                <a:sym typeface="Wingdings" pitchFamily="2" charset="2"/>
              </a:rPr>
              <a:t> form of matter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600" dirty="0">
                <a:solidFill>
                  <a:srgbClr val="FF0000"/>
                </a:solidFill>
                <a:latin typeface="+mj-lt"/>
                <a:ea typeface="STKaiti" panose="02010600040101010101" pitchFamily="2" charset="-122"/>
                <a:sym typeface="Wingdings" pitchFamily="2" charset="2"/>
              </a:rPr>
              <a:t>What are the structure of hadrons Strong interaction (QCD)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600" dirty="0">
                <a:solidFill>
                  <a:srgbClr val="FF0000"/>
                </a:solidFill>
                <a:latin typeface="+mj-lt"/>
                <a:ea typeface="STKaiti" panose="02010600040101010101" pitchFamily="2" charset="-122"/>
                <a:sym typeface="Wingdings" pitchFamily="2" charset="2"/>
              </a:rPr>
              <a:t>Are there any new physics that could be observed from this high precision frontier? </a:t>
            </a:r>
            <a:endParaRPr lang="en-US" altLang="zh-CN" sz="2600" dirty="0">
              <a:solidFill>
                <a:srgbClr val="FF0000"/>
              </a:solidFill>
              <a:latin typeface="+mj-lt"/>
              <a:ea typeface="STKaiti" panose="02010600040101010101" pitchFamily="2" charset="-122"/>
            </a:endParaRPr>
          </a:p>
        </p:txBody>
      </p:sp>
      <p:sp>
        <p:nvSpPr>
          <p:cNvPr id="23" name="Rectangle 13">
            <a:extLst>
              <a:ext uri="{FF2B5EF4-FFF2-40B4-BE49-F238E27FC236}">
                <a16:creationId xmlns:a16="http://schemas.microsoft.com/office/drawing/2014/main" id="{D9296363-730C-264B-A78B-F5A115BE3D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394" y="810779"/>
            <a:ext cx="8575417" cy="157302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fontAlgn="auto">
              <a:spcAft>
                <a:spcPts val="0"/>
              </a:spcAft>
              <a:buClrTx/>
              <a:buSzTx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Arial Unicode MS" pitchFamily="34" charset="-122"/>
                <a:cs typeface="Arial Unicode MS" pitchFamily="34" charset="-122"/>
              </a:rPr>
              <a:t>BEPC construction: 1984-1988, operation: 1989-2004, </a:t>
            </a:r>
            <a:r>
              <a:rPr kumimoji="0" lang="en-US" altLang="zh-CN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Arial Unicode MS" pitchFamily="34" charset="-122"/>
                <a:cs typeface="Arial Unicode MS" pitchFamily="34" charset="-122"/>
              </a:rPr>
              <a:t>L</a:t>
            </a:r>
            <a:r>
              <a:rPr kumimoji="0" lang="en-US" altLang="zh-CN" sz="2000" b="1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Arial Unicode MS" pitchFamily="34" charset="-122"/>
                <a:cs typeface="Arial Unicode MS" pitchFamily="34" charset="-122"/>
              </a:rPr>
              <a:t>peak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Arial Unicode MS" pitchFamily="34" charset="-122"/>
                <a:cs typeface="Arial Unicode MS" pitchFamily="34" charset="-122"/>
              </a:rPr>
              <a:t>=1.0x10</a:t>
            </a:r>
            <a:r>
              <a:rPr kumimoji="0" lang="en-US" altLang="zh-CN" sz="2000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Arial Unicode MS" pitchFamily="34" charset="-122"/>
                <a:cs typeface="Arial Unicode MS" pitchFamily="34" charset="-122"/>
              </a:rPr>
              <a:t>31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Arial Unicode MS" pitchFamily="34" charset="-122"/>
                <a:cs typeface="Arial Unicode MS" pitchFamily="34" charset="-122"/>
              </a:rPr>
              <a:t> /cm</a:t>
            </a:r>
            <a:r>
              <a:rPr kumimoji="0" lang="en-US" altLang="zh-CN" sz="2000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Arial Unicode MS" pitchFamily="34" charset="-122"/>
                <a:cs typeface="Arial Unicode MS" pitchFamily="34" charset="-122"/>
              </a:rPr>
              <a:t>2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Arial Unicode MS" pitchFamily="34" charset="-122"/>
                <a:cs typeface="Arial Unicode MS" pitchFamily="34" charset="-122"/>
              </a:rPr>
              <a:t>s </a:t>
            </a:r>
          </a:p>
          <a:p>
            <a:pPr marL="342900" marR="0" lvl="0" indent="-342900" algn="l" defTabSz="914400" rtl="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000" dirty="0">
                <a:solidFill>
                  <a:prstClr val="black"/>
                </a:solidFill>
                <a:ea typeface="Arial Unicode MS" pitchFamily="34" charset="-122"/>
                <a:cs typeface="Arial Unicode MS" pitchFamily="34" charset="-122"/>
              </a:rPr>
              <a:t>      BESI: 1989 – 1997, 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Arial Unicode MS" pitchFamily="34" charset="-122"/>
                <a:cs typeface="Arial Unicode MS" pitchFamily="34" charset="-122"/>
              </a:rPr>
              <a:t>BESII: 1998 - 2004</a:t>
            </a:r>
          </a:p>
          <a:p>
            <a:pPr marL="342900" marR="0" lvl="0" indent="-342900" algn="l" defTabSz="914400" rtl="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Arial Unicode MS" pitchFamily="34" charset="-122"/>
                <a:cs typeface="Arial Unicode MS" pitchFamily="34" charset="-122"/>
              </a:rPr>
              <a:t>BEPC upgraded to BEPCII: 2004-2009, BEPCII</a:t>
            </a:r>
            <a:r>
              <a:rPr lang="en-US" altLang="zh-CN" sz="2000" dirty="0">
                <a:solidFill>
                  <a:prstClr val="black"/>
                </a:solidFill>
                <a:ea typeface="Arial Unicode MS" pitchFamily="34" charset="-122"/>
                <a:cs typeface="Arial Unicode MS" pitchFamily="34" charset="-122"/>
              </a:rPr>
              <a:t> operation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Arial Unicode MS" pitchFamily="34" charset="-122"/>
                <a:cs typeface="Arial Unicode MS" pitchFamily="34" charset="-122"/>
              </a:rPr>
              <a:t>:   2009 to now</a:t>
            </a:r>
          </a:p>
          <a:p>
            <a:pPr marL="342900" marR="0" lvl="0" indent="-342900" algn="l" defTabSz="914400" rtl="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Arial Unicode MS" pitchFamily="34" charset="-122"/>
                <a:cs typeface="Arial Unicode MS" pitchFamily="34" charset="-122"/>
              </a:rPr>
              <a:t>       </a:t>
            </a:r>
            <a:r>
              <a:rPr kumimoji="0" lang="en-US" altLang="zh-CN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Arial Unicode MS" pitchFamily="34" charset="-122"/>
                <a:cs typeface="Arial Unicode MS" pitchFamily="34" charset="-122"/>
              </a:rPr>
              <a:t>L</a:t>
            </a:r>
            <a:r>
              <a:rPr kumimoji="0" lang="en-US" altLang="zh-CN" sz="2000" b="1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Arial Unicode MS" pitchFamily="34" charset="-122"/>
                <a:cs typeface="Arial Unicode MS" pitchFamily="34" charset="-122"/>
              </a:rPr>
              <a:t>peak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Arial Unicode MS" pitchFamily="34" charset="-122"/>
                <a:cs typeface="Arial Unicode MS" pitchFamily="34" charset="-122"/>
              </a:rPr>
              <a:t>= 1.0 x10</a:t>
            </a:r>
            <a:r>
              <a:rPr kumimoji="0" lang="en-US" altLang="zh-CN" sz="2000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Arial Unicode MS" pitchFamily="34" charset="-122"/>
                <a:cs typeface="Arial Unicode MS" pitchFamily="34" charset="-122"/>
              </a:rPr>
              <a:t>33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Arial Unicode MS" pitchFamily="34" charset="-122"/>
                <a:cs typeface="Arial Unicode MS" pitchFamily="34" charset="-122"/>
              </a:rPr>
              <a:t>/cm</a:t>
            </a:r>
            <a:r>
              <a:rPr kumimoji="0" lang="en-US" altLang="zh-CN" sz="2000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Arial Unicode MS" pitchFamily="34" charset="-122"/>
                <a:cs typeface="Arial Unicode MS" pitchFamily="34" charset="-122"/>
              </a:rPr>
              <a:t>2</a:t>
            </a:r>
            <a:r>
              <a:rPr kumimoji="0" lang="en-US" altLang="zh-CN" sz="2000" b="1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Arial Unicode MS" pitchFamily="34" charset="-122"/>
                <a:cs typeface="Arial Unicode MS" pitchFamily="34" charset="-122"/>
              </a:rPr>
              <a:t>s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Arial Unicode MS" pitchFamily="34" charset="-122"/>
                <a:cs typeface="Arial Unicode MS" pitchFamily="34" charset="-122"/>
              </a:rPr>
              <a:t>, </a:t>
            </a:r>
            <a:r>
              <a:rPr lang="en-US" altLang="zh-CN" sz="2000" dirty="0">
                <a:solidFill>
                  <a:prstClr val="black"/>
                </a:solidFill>
                <a:ea typeface="Arial Unicode MS" pitchFamily="34" charset="-122"/>
                <a:cs typeface="Arial Unicode MS" pitchFamily="34" charset="-122"/>
              </a:rPr>
              <a:t>BESIII: 2009 to now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Arial Unicode MS" pitchFamily="34" charset="-122"/>
              <a:cs typeface="Arial Unicode MS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59999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3674"/>
    </mc:Choice>
    <mc:Fallback xmlns="">
      <p:transition spd="slow" advTm="7367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内容占位符 3"/>
          <p:cNvSpPr txBox="1">
            <a:spLocks/>
          </p:cNvSpPr>
          <p:nvPr/>
        </p:nvSpPr>
        <p:spPr>
          <a:xfrm>
            <a:off x="6069496" y="146183"/>
            <a:ext cx="5933400" cy="648694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10955" y="110320"/>
            <a:ext cx="5749728" cy="3634374"/>
          </a:xfrm>
          <a:noFill/>
          <a:ln>
            <a:noFill/>
          </a:ln>
        </p:spPr>
        <p:txBody>
          <a:bodyPr/>
          <a:lstStyle/>
          <a:p>
            <a:pPr marL="0" indent="0">
              <a:buNone/>
            </a:pPr>
            <a:r>
              <a:rPr lang="zh-CN" altLang="en-US" sz="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b="1" dirty="0">
                <a:solidFill>
                  <a:schemeClr val="bg1"/>
                </a:solidFill>
                <a:ea typeface="微软雅黑" panose="020B0503020204020204" pitchFamily="34" charset="-122"/>
              </a:rPr>
              <a:t>BESI measurement</a:t>
            </a:r>
            <a:r>
              <a:rPr lang="zh-CN" altLang="en-US" b="1" dirty="0">
                <a:solidFill>
                  <a:schemeClr val="bg1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b="1" dirty="0">
                <a:solidFill>
                  <a:schemeClr val="bg1"/>
                </a:solidFill>
                <a:ea typeface="微软雅黑" panose="020B0503020204020204" pitchFamily="34" charset="-122"/>
              </a:rPr>
              <a:t>of</a:t>
            </a:r>
            <a:r>
              <a:rPr lang="zh-CN" altLang="en-US" b="1" dirty="0">
                <a:solidFill>
                  <a:schemeClr val="bg1"/>
                </a:solidFill>
                <a:ea typeface="微软雅黑" panose="020B0503020204020204" pitchFamily="34" charset="-122"/>
              </a:rPr>
              <a:t> </a:t>
            </a:r>
            <a:r>
              <a:rPr lang="en-US" b="1" dirty="0">
                <a:solidFill>
                  <a:schemeClr val="bg1"/>
                </a:solidFill>
                <a:ea typeface="微软雅黑" panose="020B0503020204020204" pitchFamily="34" charset="-122"/>
                <a:sym typeface="Symbol" panose="05050102010706020507" pitchFamily="18" charset="2"/>
              </a:rPr>
              <a:t> lepton mass</a:t>
            </a:r>
          </a:p>
          <a:p>
            <a:endParaRPr lang="en-US" altLang="zh-CN" sz="2000" dirty="0">
              <a:sym typeface="Symbol" panose="05050102010706020507" pitchFamily="18" charset="2"/>
            </a:endParaRPr>
          </a:p>
          <a:p>
            <a:r>
              <a:rPr lang="en-US" altLang="zh-CN" sz="2000" dirty="0">
                <a:sym typeface="Symbol" panose="05050102010706020507" pitchFamily="18" charset="2"/>
              </a:rPr>
              <a:t>Measurement in 1992 </a:t>
            </a:r>
            <a:r>
              <a:rPr lang="en-US" altLang="zh-CN" sz="2000" dirty="0"/>
              <a:t>achieved most precise M</a:t>
            </a:r>
            <a:r>
              <a:rPr lang="en-US" altLang="zh-CN" sz="2000" dirty="0">
                <a:sym typeface="Symbol" panose="05050102010706020507" pitchFamily="18" charset="2"/>
              </a:rPr>
              <a:t></a:t>
            </a:r>
            <a:r>
              <a:rPr lang="en-US" altLang="zh-CN" sz="2000" dirty="0"/>
              <a:t> measurements when published, validated the universality of leptonic </a:t>
            </a:r>
            <a:r>
              <a:rPr lang="en-US" altLang="zh-CN" sz="2000" dirty="0">
                <a:sym typeface="Symbol" panose="05050102010706020507" pitchFamily="18" charset="2"/>
              </a:rPr>
              <a:t></a:t>
            </a:r>
            <a:r>
              <a:rPr lang="en-US" altLang="zh-CN" sz="2000" dirty="0"/>
              <a:t>-</a:t>
            </a:r>
            <a:r>
              <a:rPr lang="en-US" altLang="zh-CN" sz="2000" dirty="0">
                <a:sym typeface="Symbol" panose="05050102010706020507" pitchFamily="18" charset="2"/>
              </a:rPr>
              <a:t></a:t>
            </a:r>
            <a:r>
              <a:rPr lang="en-US" altLang="zh-CN" sz="2000" dirty="0"/>
              <a:t> coupling, </a:t>
            </a:r>
          </a:p>
          <a:p>
            <a:endParaRPr 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07" r="9018"/>
          <a:stretch/>
        </p:blipFill>
        <p:spPr bwMode="auto">
          <a:xfrm>
            <a:off x="738130" y="2260287"/>
            <a:ext cx="2078599" cy="134709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图片 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446" y="2222069"/>
            <a:ext cx="2508250" cy="1655644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B4F3A9C0-4944-DC43-84B8-F93036D22703}"/>
              </a:ext>
            </a:extLst>
          </p:cNvPr>
          <p:cNvGrpSpPr/>
          <p:nvPr/>
        </p:nvGrpSpPr>
        <p:grpSpPr>
          <a:xfrm>
            <a:off x="165321" y="4010731"/>
            <a:ext cx="11466975" cy="2717159"/>
            <a:chOff x="165321" y="4010731"/>
            <a:chExt cx="11466975" cy="2717159"/>
          </a:xfrm>
        </p:grpSpPr>
        <p:pic>
          <p:nvPicPr>
            <p:cNvPr id="14" name="图片 13"/>
            <p:cNvPicPr/>
            <p:nvPr/>
          </p:nvPicPr>
          <p:blipFill>
            <a:blip r:embed="rId5"/>
            <a:stretch>
              <a:fillRect/>
            </a:stretch>
          </p:blipFill>
          <p:spPr>
            <a:xfrm>
              <a:off x="7434206" y="5056528"/>
              <a:ext cx="2590084" cy="1671362"/>
            </a:xfrm>
            <a:prstGeom prst="rect">
              <a:avLst/>
            </a:prstGeom>
          </p:spPr>
        </p:pic>
        <p:pic>
          <p:nvPicPr>
            <p:cNvPr id="13" name="图片 12"/>
            <p:cNvPicPr/>
            <p:nvPr/>
          </p:nvPicPr>
          <p:blipFill>
            <a:blip r:embed="rId6"/>
            <a:stretch>
              <a:fillRect/>
            </a:stretch>
          </p:blipFill>
          <p:spPr>
            <a:xfrm>
              <a:off x="1378878" y="5064510"/>
              <a:ext cx="5372973" cy="1523838"/>
            </a:xfrm>
            <a:prstGeom prst="rect">
              <a:avLst/>
            </a:prstGeom>
          </p:spPr>
        </p:pic>
        <p:sp>
          <p:nvSpPr>
            <p:cNvPr id="2" name="矩形 1"/>
            <p:cNvSpPr/>
            <p:nvPr/>
          </p:nvSpPr>
          <p:spPr>
            <a:xfrm>
              <a:off x="165321" y="4010731"/>
              <a:ext cx="11466975" cy="10125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 fontAlgn="auto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en-US" altLang="zh-CN" sz="2200" dirty="0">
                  <a:solidFill>
                    <a:srgbClr val="0000FF"/>
                  </a:solidFill>
                  <a:latin typeface="+mn-lt"/>
                  <a:ea typeface="微软雅黑" panose="020B0503020204020204" pitchFamily="34" charset="-122"/>
                </a:rPr>
                <a:t>BESII</a:t>
              </a:r>
              <a:r>
                <a:rPr lang="en-US" altLang="zh-CN" sz="2200" b="0" dirty="0">
                  <a:solidFill>
                    <a:srgbClr val="0000FF"/>
                  </a:solidFill>
                  <a:latin typeface="+mn-lt"/>
                  <a:ea typeface="微软雅黑" panose="020B0503020204020204" pitchFamily="34" charset="-122"/>
                </a:rPr>
                <a:t> </a:t>
              </a:r>
              <a:r>
                <a:rPr lang="en-US" altLang="zh-CN" sz="2200" dirty="0">
                  <a:solidFill>
                    <a:srgbClr val="0000FF"/>
                  </a:solidFill>
                  <a:latin typeface="+mn-lt"/>
                  <a:ea typeface="微软雅黑" panose="020B0503020204020204" pitchFamily="34" charset="-122"/>
                </a:rPr>
                <a:t>measured</a:t>
              </a:r>
              <a:r>
                <a:rPr lang="zh-CN" altLang="en-US" sz="2200" dirty="0">
                  <a:solidFill>
                    <a:srgbClr val="0000FF"/>
                  </a:solidFill>
                  <a:latin typeface="+mn-lt"/>
                  <a:ea typeface="微软雅黑" panose="020B0503020204020204" pitchFamily="34" charset="-122"/>
                </a:rPr>
                <a:t> </a:t>
              </a:r>
              <a:r>
                <a:rPr lang="en-US" altLang="zh-CN" sz="2200" dirty="0">
                  <a:solidFill>
                    <a:srgbClr val="0000FF"/>
                  </a:solidFill>
                  <a:latin typeface="+mn-lt"/>
                  <a:ea typeface="微软雅黑" panose="020B0503020204020204" pitchFamily="34" charset="-122"/>
                </a:rPr>
                <a:t>R</a:t>
              </a:r>
              <a:r>
                <a:rPr lang="zh-CN" altLang="en-US" sz="2200" dirty="0">
                  <a:solidFill>
                    <a:srgbClr val="0000FF"/>
                  </a:solidFill>
                  <a:latin typeface="+mn-lt"/>
                  <a:ea typeface="微软雅黑" panose="020B0503020204020204" pitchFamily="34" charset="-122"/>
                </a:rPr>
                <a:t> </a:t>
              </a:r>
              <a:r>
                <a:rPr lang="en-US" altLang="zh-CN" sz="2200" dirty="0">
                  <a:solidFill>
                    <a:srgbClr val="0000FF"/>
                  </a:solidFill>
                  <a:latin typeface="+mn-lt"/>
                  <a:ea typeface="微软雅黑" panose="020B0503020204020204" pitchFamily="34" charset="-122"/>
                </a:rPr>
                <a:t>values</a:t>
              </a:r>
              <a:r>
                <a:rPr lang="zh-CN" altLang="en-US" sz="2200" dirty="0">
                  <a:solidFill>
                    <a:srgbClr val="0000FF"/>
                  </a:solidFill>
                  <a:latin typeface="+mn-lt"/>
                  <a:ea typeface="微软雅黑" panose="020B0503020204020204" pitchFamily="34" charset="-122"/>
                </a:rPr>
                <a:t> </a:t>
              </a:r>
              <a:r>
                <a:rPr lang="en-US" altLang="zh-CN" sz="2200" dirty="0">
                  <a:solidFill>
                    <a:srgbClr val="0000FF"/>
                  </a:solidFill>
                  <a:latin typeface="+mn-lt"/>
                  <a:ea typeface="微软雅黑" panose="020B0503020204020204" pitchFamily="34" charset="-122"/>
                </a:rPr>
                <a:t>in</a:t>
              </a:r>
              <a:r>
                <a:rPr lang="zh-CN" altLang="en-US" sz="2200" dirty="0">
                  <a:solidFill>
                    <a:srgbClr val="0000FF"/>
                  </a:solidFill>
                  <a:latin typeface="+mn-lt"/>
                  <a:ea typeface="微软雅黑" panose="020B0503020204020204" pitchFamily="34" charset="-122"/>
                </a:rPr>
                <a:t> </a:t>
              </a:r>
              <a:r>
                <a:rPr lang="en-US" altLang="zh-CN" sz="2200" dirty="0">
                  <a:solidFill>
                    <a:srgbClr val="0000FF"/>
                  </a:solidFill>
                  <a:latin typeface="+mn-lt"/>
                  <a:ea typeface="微软雅黑" panose="020B0503020204020204" pitchFamily="34" charset="-122"/>
                  <a:sym typeface="Symbol" panose="05050102010706020507" pitchFamily="18" charset="2"/>
                </a:rPr>
                <a:t>2-5GeV energy range</a:t>
              </a:r>
              <a:endParaRPr lang="en-US" sz="2200" dirty="0">
                <a:solidFill>
                  <a:srgbClr val="0000FF"/>
                </a:solidFill>
                <a:latin typeface="+mn-lt"/>
                <a:ea typeface="微软雅黑" panose="020B0503020204020204" pitchFamily="34" charset="-122"/>
              </a:endParaRPr>
            </a:p>
            <a:p>
              <a:pPr marL="342900" indent="-342900" fontAlgn="auto"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defRPr/>
              </a:pPr>
              <a:r>
                <a:rPr lang="en-US" altLang="zh-CN" sz="2000" b="0" dirty="0">
                  <a:solidFill>
                    <a:srgbClr val="000000"/>
                  </a:solidFill>
                  <a:latin typeface="+mn-lt"/>
                </a:rPr>
                <a:t>R values: one of the </a:t>
              </a:r>
              <a:r>
                <a:rPr lang="en-US" altLang="zh-CN" sz="2000" b="0" dirty="0">
                  <a:latin typeface="+mn-lt"/>
                </a:rPr>
                <a:t>most fundamental </a:t>
              </a:r>
              <a:r>
                <a:rPr lang="en-US" altLang="zh-CN" sz="2000" b="0" dirty="0">
                  <a:solidFill>
                    <a:srgbClr val="000000"/>
                  </a:solidFill>
                  <a:latin typeface="+mn-lt"/>
                </a:rPr>
                <a:t>quantities in particle physics. </a:t>
              </a:r>
              <a:r>
                <a:rPr lang="en-US" sz="2000" b="0" dirty="0">
                  <a:solidFill>
                    <a:srgbClr val="000000"/>
                  </a:solidFill>
                  <a:latin typeface="+mn-lt"/>
                  <a:ea typeface="微软雅黑" panose="020B0503020204020204" pitchFamily="34" charset="-122"/>
                </a:rPr>
                <a:t>measurements reduced the uncertainties of R  from ~</a:t>
              </a:r>
              <a:r>
                <a:rPr lang="en-US" sz="2000" dirty="0">
                  <a:solidFill>
                    <a:srgbClr val="000000"/>
                  </a:solidFill>
                  <a:ea typeface="微软雅黑" panose="020B0503020204020204" pitchFamily="34" charset="-122"/>
                </a:rPr>
                <a:t>20</a:t>
              </a:r>
              <a:r>
                <a:rPr lang="en-US" sz="2000" b="0" dirty="0">
                  <a:solidFill>
                    <a:srgbClr val="000000"/>
                  </a:solidFill>
                  <a:latin typeface="+mn-lt"/>
                  <a:ea typeface="微软雅黑" panose="020B0503020204020204" pitchFamily="34" charset="-122"/>
                </a:rPr>
                <a:t>% to ~6%. </a:t>
              </a:r>
              <a:r>
                <a:rPr lang="en-US" altLang="zh-CN" sz="2000" dirty="0">
                  <a:solidFill>
                    <a:srgbClr val="000000"/>
                  </a:solidFill>
                </a:rPr>
                <a:t>Crucial to the estimation of Higgs mass from SM fit. </a:t>
              </a:r>
              <a:endParaRPr lang="en-US" sz="2000" b="0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6484923" y="146183"/>
            <a:ext cx="494724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 fontAlgn="auto">
              <a:spcAft>
                <a:spcPts val="0"/>
              </a:spcAft>
              <a:buClrTx/>
              <a:buSzTx/>
              <a:buNone/>
              <a:defRPr/>
            </a:pPr>
            <a:r>
              <a:rPr lang="en-US" altLang="zh-CN" sz="2200" b="1" dirty="0">
                <a:solidFill>
                  <a:schemeClr val="bg1"/>
                </a:solidFill>
                <a:latin typeface="+mn-lt"/>
                <a:ea typeface="微软雅黑" panose="020B0503020204020204" pitchFamily="34" charset="-122"/>
              </a:rPr>
              <a:t>BESIII observed</a:t>
            </a:r>
            <a:r>
              <a:rPr lang="zh-CN" altLang="en-US" sz="2200" b="1" dirty="0">
                <a:solidFill>
                  <a:schemeClr val="bg1"/>
                </a:solidFill>
                <a:latin typeface="+mn-lt"/>
                <a:ea typeface="微软雅黑" panose="020B0503020204020204" pitchFamily="34" charset="-122"/>
              </a:rPr>
              <a:t> </a:t>
            </a:r>
            <a:r>
              <a:rPr lang="en-US" altLang="zh-CN" sz="2200" b="1" dirty="0" err="1">
                <a:solidFill>
                  <a:schemeClr val="bg1"/>
                </a:solidFill>
                <a:latin typeface="+mn-lt"/>
                <a:ea typeface="微软雅黑" panose="020B0503020204020204" pitchFamily="34" charset="-122"/>
              </a:rPr>
              <a:t>Z</a:t>
            </a:r>
            <a:r>
              <a:rPr lang="en-US" altLang="zh-CN" sz="2200" b="1" baseline="-25000" dirty="0" err="1">
                <a:solidFill>
                  <a:schemeClr val="bg1"/>
                </a:solidFill>
                <a:latin typeface="+mn-lt"/>
                <a:ea typeface="微软雅黑" panose="020B0503020204020204" pitchFamily="34" charset="-122"/>
              </a:rPr>
              <a:t>c</a:t>
            </a:r>
            <a:r>
              <a:rPr lang="en-US" altLang="zh-CN" sz="2200" b="1" dirty="0">
                <a:solidFill>
                  <a:schemeClr val="bg1"/>
                </a:solidFill>
                <a:latin typeface="+mn-lt"/>
                <a:ea typeface="微软雅黑" panose="020B0503020204020204" pitchFamily="34" charset="-122"/>
              </a:rPr>
              <a:t>(3900) and </a:t>
            </a:r>
            <a:r>
              <a:rPr lang="en-US" altLang="zh-CN" sz="2200" b="1" dirty="0" err="1">
                <a:solidFill>
                  <a:schemeClr val="bg1"/>
                </a:solidFill>
                <a:latin typeface="+mn-lt"/>
                <a:ea typeface="微软雅黑" panose="020B0503020204020204" pitchFamily="34" charset="-122"/>
              </a:rPr>
              <a:t>Z</a:t>
            </a:r>
            <a:r>
              <a:rPr lang="en-US" altLang="zh-CN" sz="2200" b="1" baseline="-25000" dirty="0" err="1">
                <a:solidFill>
                  <a:schemeClr val="bg1"/>
                </a:solidFill>
                <a:latin typeface="+mn-lt"/>
                <a:ea typeface="微软雅黑" panose="020B0503020204020204" pitchFamily="34" charset="-122"/>
              </a:rPr>
              <a:t>cs</a:t>
            </a:r>
            <a:r>
              <a:rPr lang="en-US" altLang="zh-CN" sz="2200" b="1" dirty="0">
                <a:solidFill>
                  <a:schemeClr val="bg1"/>
                </a:solidFill>
                <a:latin typeface="+mn-lt"/>
                <a:ea typeface="微软雅黑" panose="020B0503020204020204" pitchFamily="34" charset="-122"/>
              </a:rPr>
              <a:t>(3985</a:t>
            </a:r>
            <a:r>
              <a:rPr lang="zh-CN" altLang="en-US" sz="2200" b="1" dirty="0">
                <a:solidFill>
                  <a:schemeClr val="bg1"/>
                </a:solidFill>
                <a:latin typeface="+mn-lt"/>
                <a:ea typeface="微软雅黑" panose="020B0503020204020204" pitchFamily="34" charset="-122"/>
              </a:rPr>
              <a:t>）</a:t>
            </a:r>
            <a:endParaRPr lang="en-US" altLang="zh-CN" sz="2200" b="1" dirty="0">
              <a:solidFill>
                <a:schemeClr val="bg1"/>
              </a:solidFill>
              <a:latin typeface="+mn-lt"/>
              <a:ea typeface="微软雅黑" panose="020B0503020204020204" pitchFamily="34" charset="-122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55D4B08-5107-AC4F-9EA6-2D507850F3B5}"/>
              </a:ext>
            </a:extLst>
          </p:cNvPr>
          <p:cNvGrpSpPr/>
          <p:nvPr/>
        </p:nvGrpSpPr>
        <p:grpSpPr>
          <a:xfrm>
            <a:off x="6069496" y="914027"/>
            <a:ext cx="5664840" cy="3285895"/>
            <a:chOff x="6069496" y="914027"/>
            <a:chExt cx="5664840" cy="3285895"/>
          </a:xfrm>
        </p:grpSpPr>
        <p:pic>
          <p:nvPicPr>
            <p:cNvPr id="25" name="Picture 35">
              <a:extLst>
                <a:ext uri="{FF2B5EF4-FFF2-40B4-BE49-F238E27FC236}">
                  <a16:creationId xmlns:a16="http://schemas.microsoft.com/office/drawing/2014/main" id="{71531BB3-51F0-4999-9A2D-D137D45B9CD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9543536" y="2581476"/>
              <a:ext cx="1678931" cy="1618446"/>
            </a:xfrm>
            <a:prstGeom prst="rect">
              <a:avLst/>
            </a:prstGeom>
          </p:spPr>
        </p:pic>
        <p:grpSp>
          <p:nvGrpSpPr>
            <p:cNvPr id="17" name="组合 16"/>
            <p:cNvGrpSpPr/>
            <p:nvPr/>
          </p:nvGrpSpPr>
          <p:grpSpPr>
            <a:xfrm>
              <a:off x="6069496" y="914027"/>
              <a:ext cx="2621840" cy="1794046"/>
              <a:chOff x="742746" y="4274783"/>
              <a:chExt cx="3382962" cy="2104240"/>
            </a:xfrm>
          </p:grpSpPr>
          <p:pic>
            <p:nvPicPr>
              <p:cNvPr id="18" name="Picture 3">
                <a:extLst>
                  <a:ext uri="{FF2B5EF4-FFF2-40B4-BE49-F238E27FC236}">
                    <a16:creationId xmlns:a16="http://schemas.microsoft.com/office/drawing/2014/main" id="{85DF6CA8-8008-4D5A-BC69-78924B82E1C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2602"/>
              <a:stretch>
                <a:fillRect/>
              </a:stretch>
            </p:blipFill>
            <p:spPr bwMode="auto">
              <a:xfrm>
                <a:off x="742746" y="4274783"/>
                <a:ext cx="3382962" cy="21042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9" name="TextBox 3">
                <a:extLst>
                  <a:ext uri="{FF2B5EF4-FFF2-40B4-BE49-F238E27FC236}">
                    <a16:creationId xmlns:a16="http://schemas.microsoft.com/office/drawing/2014/main" id="{1E4B3E4A-5B14-42A1-9112-015CCC9D0DC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415480" y="4509120"/>
                <a:ext cx="1295400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buFont typeface="Arial" pitchFamily="34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 eaLnBrk="0" hangingPunct="0">
                  <a:buFont typeface="Arial" pitchFamily="34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 eaLnBrk="0" hangingPunct="0">
                  <a:buFont typeface="Arial" pitchFamily="34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 eaLnBrk="0" hangingPunct="0">
                  <a:buFont typeface="Arial" pitchFamily="34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 eaLnBrk="0" hangingPunct="0"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zh-CN" sz="2000" dirty="0">
                    <a:solidFill>
                      <a:srgbClr val="000000"/>
                    </a:solidFill>
                  </a:rPr>
                  <a:t>BESIII</a:t>
                </a:r>
                <a:endParaRPr lang="zh-CN" altLang="en-US" sz="20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" name="文本框 20">
                <a:extLst>
                  <a:ext uri="{FF2B5EF4-FFF2-40B4-BE49-F238E27FC236}">
                    <a16:creationId xmlns:a16="http://schemas.microsoft.com/office/drawing/2014/main" id="{A15CA450-A0A4-4587-8B94-19154EF18570}"/>
                  </a:ext>
                </a:extLst>
              </p:cNvPr>
              <p:cNvSpPr txBox="1"/>
              <p:nvPr/>
            </p:nvSpPr>
            <p:spPr>
              <a:xfrm>
                <a:off x="2840743" y="4439104"/>
                <a:ext cx="1167025" cy="36099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zh-CN" sz="1400" dirty="0" err="1">
                    <a:solidFill>
                      <a:srgbClr val="FF0000"/>
                    </a:solidFill>
                    <a:latin typeface="Arial" charset="0"/>
                    <a:ea typeface="楷体_GB2312"/>
                  </a:rPr>
                  <a:t>Z</a:t>
                </a:r>
                <a:r>
                  <a:rPr lang="en-US" altLang="zh-CN" sz="1400" baseline="-25000" dirty="0" err="1">
                    <a:solidFill>
                      <a:srgbClr val="FF0000"/>
                    </a:solidFill>
                    <a:latin typeface="Arial" charset="0"/>
                    <a:ea typeface="楷体_GB2312"/>
                  </a:rPr>
                  <a:t>c</a:t>
                </a:r>
                <a:r>
                  <a:rPr lang="en-US" altLang="zh-CN" sz="1400" dirty="0">
                    <a:solidFill>
                      <a:srgbClr val="FF0000"/>
                    </a:solidFill>
                    <a:latin typeface="Arial" charset="0"/>
                    <a:ea typeface="楷体_GB2312"/>
                  </a:rPr>
                  <a:t>(3900)</a:t>
                </a:r>
                <a:endParaRPr lang="en-US" sz="1400" baseline="-25000" dirty="0">
                  <a:solidFill>
                    <a:srgbClr val="FF0000"/>
                  </a:solidFill>
                  <a:latin typeface="Arial" charset="0"/>
                  <a:ea typeface="楷体_GB2312"/>
                </a:endParaRPr>
              </a:p>
            </p:txBody>
          </p:sp>
        </p:grpSp>
        <p:pic>
          <p:nvPicPr>
            <p:cNvPr id="22" name="图片 7">
              <a:extLst>
                <a:ext uri="{FF2B5EF4-FFF2-40B4-BE49-F238E27FC236}">
                  <a16:creationId xmlns:a16="http://schemas.microsoft.com/office/drawing/2014/main" id="{37BD3712-4441-40FA-8B84-6B5B996B1FB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l="15876" t="-1886" r="37610" b="61135"/>
            <a:stretch/>
          </p:blipFill>
          <p:spPr>
            <a:xfrm>
              <a:off x="9061935" y="928299"/>
              <a:ext cx="2570361" cy="1830169"/>
            </a:xfrm>
            <a:prstGeom prst="rect">
              <a:avLst/>
            </a:prstGeom>
          </p:spPr>
        </p:pic>
        <p:sp>
          <p:nvSpPr>
            <p:cNvPr id="23" name="矩形 22">
              <a:extLst>
                <a:ext uri="{FF2B5EF4-FFF2-40B4-BE49-F238E27FC236}">
                  <a16:creationId xmlns:a16="http://schemas.microsoft.com/office/drawing/2014/main" id="{A91004E1-BCE1-4144-A118-97C44B71B564}"/>
                </a:ext>
              </a:extLst>
            </p:cNvPr>
            <p:cNvSpPr/>
            <p:nvPr/>
          </p:nvSpPr>
          <p:spPr>
            <a:xfrm>
              <a:off x="10619928" y="1168664"/>
              <a:ext cx="1114408" cy="2862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pPr lvl="0" fontAlgn="auto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en-US" altLang="zh-CN" sz="1400" dirty="0" err="1">
                  <a:solidFill>
                    <a:srgbClr val="FF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Z</a:t>
              </a:r>
              <a:r>
                <a:rPr lang="en-US" altLang="zh-CN" sz="1400" baseline="-25000" dirty="0" err="1">
                  <a:solidFill>
                    <a:srgbClr val="FF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cs</a:t>
              </a:r>
              <a:r>
                <a:rPr lang="en-US" altLang="zh-CN" sz="1400" dirty="0">
                  <a:solidFill>
                    <a:srgbClr val="FF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(3985</a:t>
              </a:r>
              <a:r>
                <a:rPr lang="zh-CN" altLang="en-US" sz="1400" dirty="0">
                  <a:solidFill>
                    <a:srgbClr val="FF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） </a:t>
              </a:r>
              <a:endParaRPr lang="en-US" altLang="zh-CN" sz="1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pic>
          <p:nvPicPr>
            <p:cNvPr id="24" name="Picture 36">
              <a:extLst>
                <a:ext uri="{FF2B5EF4-FFF2-40B4-BE49-F238E27FC236}">
                  <a16:creationId xmlns:a16="http://schemas.microsoft.com/office/drawing/2014/main" id="{87636C77-8F15-4384-B405-19D17376FB16}"/>
                </a:ext>
              </a:extLst>
            </p:cNvPr>
            <p:cNvPicPr/>
            <p:nvPr/>
          </p:nvPicPr>
          <p:blipFill>
            <a:blip r:embed="rId10"/>
            <a:stretch>
              <a:fillRect/>
            </a:stretch>
          </p:blipFill>
          <p:spPr>
            <a:xfrm>
              <a:off x="6817382" y="2629937"/>
              <a:ext cx="1496667" cy="1496005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1679701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9005"/>
    </mc:Choice>
    <mc:Fallback xmlns="">
      <p:transition spd="slow" advTm="5900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F4026C-6BEE-4B4B-AD2F-D6ED4BB27C7B}" type="slidenum">
              <a:rPr lang="en-US" altLang="zh-CN" smtClean="0"/>
              <a:pPr>
                <a:defRPr/>
              </a:pPr>
              <a:t>6</a:t>
            </a:fld>
            <a:endParaRPr lang="en-US" altLang="zh-CN"/>
          </a:p>
        </p:txBody>
      </p:sp>
      <p:sp>
        <p:nvSpPr>
          <p:cNvPr id="6" name="矩形 5"/>
          <p:cNvSpPr/>
          <p:nvPr/>
        </p:nvSpPr>
        <p:spPr>
          <a:xfrm>
            <a:off x="662151" y="105102"/>
            <a:ext cx="1133540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zh-CN" sz="4000" kern="0" dirty="0">
                <a:solidFill>
                  <a:schemeClr val="bg1"/>
                </a:solidFill>
                <a:latin typeface="Calibri" panose="020F0502020204030204" pitchFamily="34" charset="0"/>
                <a:ea typeface="楷体_GB2312" pitchFamily="49" charset="-122"/>
                <a:cs typeface="Calibri" panose="020F0502020204030204" pitchFamily="34" charset="0"/>
              </a:rPr>
              <a:t>Heavy Ion Research Facility in Lanzhou (HIRFL)</a:t>
            </a:r>
            <a:endParaRPr lang="zh-CN" altLang="en-US" sz="4000" kern="0" dirty="0">
              <a:solidFill>
                <a:schemeClr val="bg1"/>
              </a:solidFill>
              <a:latin typeface="Calibri" panose="020F0502020204030204" pitchFamily="34" charset="0"/>
              <a:ea typeface="楷体_GB2312" pitchFamily="49" charset="-122"/>
              <a:cs typeface="Calibri" panose="020F0502020204030204" pitchFamily="34" charset="0"/>
            </a:endParaRPr>
          </a:p>
        </p:txBody>
      </p:sp>
      <p:pic>
        <p:nvPicPr>
          <p:cNvPr id="7" name="图片 6">
            <a:extLst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7002" y="934804"/>
            <a:ext cx="10131318" cy="5152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6923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754"/>
    </mc:Choice>
    <mc:Fallback xmlns="">
      <p:transition spd="slow" advTm="21754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82D075B8-32A5-4CA3-BA3D-744C8DB778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AE462B-F031-42B1-9988-2EBC89353024}" type="slidenum">
              <a:rPr lang="en-US" altLang="zh-CN" smtClean="0"/>
              <a:pPr>
                <a:defRPr/>
              </a:pPr>
              <a:t>7</a:t>
            </a:fld>
            <a:endParaRPr lang="en-US" altLang="zh-CN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F0353C9B-D96E-4F62-BF29-ECB35D617E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392" y="637454"/>
            <a:ext cx="5328592" cy="3024336"/>
          </a:xfrm>
          <a:prstGeom prst="rect">
            <a:avLst/>
          </a:prstGeom>
          <a:ln>
            <a:solidFill>
              <a:srgbClr val="0000FF"/>
            </a:solidFill>
          </a:ln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7FF8EEF8-84AC-497B-82FA-FF10B3D43E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8008" y="605370"/>
            <a:ext cx="5715425" cy="3024336"/>
          </a:xfrm>
          <a:prstGeom prst="rect">
            <a:avLst/>
          </a:prstGeom>
          <a:ln>
            <a:solidFill>
              <a:srgbClr val="0000FF"/>
            </a:solidFill>
          </a:ln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4219817B-F788-4EAB-8EE8-AD548849B2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5400" y="3734935"/>
            <a:ext cx="5266326" cy="2838535"/>
          </a:xfrm>
          <a:prstGeom prst="rect">
            <a:avLst/>
          </a:prstGeom>
          <a:ln>
            <a:solidFill>
              <a:srgbClr val="0000FF"/>
            </a:solidFill>
          </a:ln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6E3CADBE-F2A9-435A-BAC8-55EBEAE6EFC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23481" y="3668489"/>
            <a:ext cx="5715425" cy="3003509"/>
          </a:xfrm>
          <a:prstGeom prst="rect">
            <a:avLst/>
          </a:prstGeom>
          <a:ln>
            <a:solidFill>
              <a:srgbClr val="0000FF"/>
            </a:solidFill>
          </a:ln>
        </p:spPr>
      </p:pic>
    </p:spTree>
    <p:extLst>
      <p:ext uri="{BB962C8B-B14F-4D97-AF65-F5344CB8AC3E}">
        <p14:creationId xmlns:p14="http://schemas.microsoft.com/office/powerpoint/2010/main" val="3146691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141"/>
    </mc:Choice>
    <mc:Fallback xmlns="">
      <p:transition spd="slow" advTm="40141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6" name="Text Box 2"/>
          <p:cNvSpPr txBox="1">
            <a:spLocks noChangeArrowheads="1"/>
          </p:cNvSpPr>
          <p:nvPr/>
        </p:nvSpPr>
        <p:spPr bwMode="auto">
          <a:xfrm>
            <a:off x="1524000" y="32285"/>
            <a:ext cx="907349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lvl="0" algn="ctr">
              <a:spcBef>
                <a:spcPct val="0"/>
              </a:spcBef>
              <a:defRPr/>
            </a:pPr>
            <a:r>
              <a:rPr lang="en-US" altLang="zh-CN" sz="4000" b="1" dirty="0">
                <a:solidFill>
                  <a:schemeClr val="bg1"/>
                </a:solidFill>
                <a:latin typeface="+mn-lt"/>
                <a:ea typeface="华文楷体"/>
                <a:cs typeface="华文楷体"/>
              </a:rPr>
              <a:t>Proposals of future facility in China </a:t>
            </a:r>
            <a:endParaRPr lang="en-US" sz="4000" b="1" dirty="0">
              <a:solidFill>
                <a:schemeClr val="bg1"/>
              </a:solidFill>
              <a:latin typeface="+mn-lt"/>
              <a:ea typeface="华文楷体"/>
              <a:cs typeface="华文楷体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A2F6C-EB47-8E48-9100-153391A91E0C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0256" y="2170212"/>
            <a:ext cx="3019287" cy="2758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5301467" y="2550019"/>
            <a:ext cx="701074" cy="1501598"/>
            <a:chOff x="3645127" y="3985066"/>
            <a:chExt cx="719760" cy="1554809"/>
          </a:xfrm>
        </p:grpSpPr>
        <p:sp>
          <p:nvSpPr>
            <p:cNvPr id="3" name="Rectangle 2"/>
            <p:cNvSpPr/>
            <p:nvPr/>
          </p:nvSpPr>
          <p:spPr>
            <a:xfrm>
              <a:off x="3645127" y="3985066"/>
              <a:ext cx="376608" cy="376776"/>
            </a:xfrm>
            <a:prstGeom prst="rect">
              <a:avLst/>
            </a:prstGeom>
            <a:noFill/>
            <a:ln w="38100" cmpd="sng">
              <a:solidFill>
                <a:srgbClr val="004FED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Rectangle 129"/>
            <p:cNvSpPr/>
            <p:nvPr/>
          </p:nvSpPr>
          <p:spPr>
            <a:xfrm>
              <a:off x="4021197" y="5188471"/>
              <a:ext cx="343690" cy="351404"/>
            </a:xfrm>
            <a:prstGeom prst="rect">
              <a:avLst/>
            </a:prstGeom>
            <a:noFill/>
            <a:ln w="38100" cmpd="sng">
              <a:solidFill>
                <a:srgbClr val="004FED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701237" y="2542877"/>
            <a:ext cx="1335423" cy="1283015"/>
            <a:chOff x="4058051" y="3947577"/>
            <a:chExt cx="1371016" cy="1328480"/>
          </a:xfrm>
        </p:grpSpPr>
        <p:sp>
          <p:nvSpPr>
            <p:cNvPr id="142" name="Rectangle 141"/>
            <p:cNvSpPr/>
            <p:nvPr/>
          </p:nvSpPr>
          <p:spPr>
            <a:xfrm>
              <a:off x="5073182" y="4568087"/>
              <a:ext cx="355885" cy="707970"/>
            </a:xfrm>
            <a:prstGeom prst="rect">
              <a:avLst/>
            </a:prstGeom>
            <a:noFill/>
            <a:ln w="3810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4477714" y="4693036"/>
              <a:ext cx="469124" cy="495435"/>
            </a:xfrm>
            <a:prstGeom prst="ellipse">
              <a:avLst/>
            </a:prstGeom>
            <a:noFill/>
            <a:ln w="3810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Rectangle 142"/>
            <p:cNvSpPr/>
            <p:nvPr/>
          </p:nvSpPr>
          <p:spPr>
            <a:xfrm>
              <a:off x="4058051" y="3947577"/>
              <a:ext cx="350361" cy="376775"/>
            </a:xfrm>
            <a:prstGeom prst="rect">
              <a:avLst/>
            </a:prstGeom>
            <a:noFill/>
            <a:ln w="3810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C3E3A028-DD38-064A-AEC5-5EDCE7A030F8}"/>
              </a:ext>
            </a:extLst>
          </p:cNvPr>
          <p:cNvGrpSpPr/>
          <p:nvPr/>
        </p:nvGrpSpPr>
        <p:grpSpPr>
          <a:xfrm>
            <a:off x="571121" y="957081"/>
            <a:ext cx="4168005" cy="4989772"/>
            <a:chOff x="-250647" y="957081"/>
            <a:chExt cx="4168005" cy="4989772"/>
          </a:xfrm>
        </p:grpSpPr>
        <p:sp>
          <p:nvSpPr>
            <p:cNvPr id="6" name="Rectangle 5"/>
            <p:cNvSpPr/>
            <p:nvPr/>
          </p:nvSpPr>
          <p:spPr>
            <a:xfrm>
              <a:off x="-250647" y="4192527"/>
              <a:ext cx="3835966" cy="17543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 sz="2200" b="1" dirty="0" err="1">
                  <a:solidFill>
                    <a:srgbClr val="0055FF"/>
                  </a:solidFill>
                  <a:latin typeface="+mj-lt"/>
                  <a:ea typeface="华文楷体"/>
                  <a:cs typeface="华文楷体"/>
                </a:rPr>
                <a:t>E</a:t>
              </a:r>
              <a:r>
                <a:rPr lang="en-US" sz="2200" b="1" baseline="-25000" dirty="0" err="1">
                  <a:solidFill>
                    <a:srgbClr val="0055FF"/>
                  </a:solidFill>
                  <a:latin typeface="+mj-lt"/>
                  <a:ea typeface="华文楷体"/>
                  <a:cs typeface="华文楷体"/>
                </a:rPr>
                <a:t>cm</a:t>
              </a:r>
              <a:r>
                <a:rPr lang="en-US" sz="2200" b="1" dirty="0">
                  <a:solidFill>
                    <a:srgbClr val="0055FF"/>
                  </a:solidFill>
                  <a:latin typeface="+mj-lt"/>
                  <a:ea typeface="华文楷体"/>
                  <a:cs typeface="华文楷体"/>
                </a:rPr>
                <a:t>:  2-7 GeV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 sz="2200" b="1" dirty="0">
                  <a:solidFill>
                    <a:srgbClr val="0055FF"/>
                  </a:solidFill>
                  <a:latin typeface="+mj-lt"/>
                  <a:ea typeface="华文楷体"/>
                  <a:cs typeface="华文楷体"/>
                </a:rPr>
                <a:t>L:      0.5/1 ×10</a:t>
              </a:r>
              <a:r>
                <a:rPr lang="en-US" sz="2200" b="1" baseline="30000" dirty="0">
                  <a:solidFill>
                    <a:srgbClr val="0055FF"/>
                  </a:solidFill>
                  <a:latin typeface="+mj-lt"/>
                  <a:ea typeface="华文楷体"/>
                  <a:cs typeface="华文楷体"/>
                </a:rPr>
                <a:t>34 </a:t>
              </a:r>
              <a:r>
                <a:rPr lang="en-US" sz="2200" b="1" dirty="0">
                  <a:solidFill>
                    <a:srgbClr val="0055FF"/>
                  </a:solidFill>
                  <a:latin typeface="+mj-lt"/>
                  <a:ea typeface="华文楷体"/>
                  <a:cs typeface="华文楷体"/>
                </a:rPr>
                <a:t>cm</a:t>
              </a:r>
              <a:r>
                <a:rPr lang="en-US" sz="2200" b="1" baseline="30000" dirty="0">
                  <a:solidFill>
                    <a:srgbClr val="0055FF"/>
                  </a:solidFill>
                  <a:latin typeface="+mj-lt"/>
                  <a:ea typeface="华文楷体"/>
                  <a:cs typeface="华文楷体"/>
                </a:rPr>
                <a:t>-2</a:t>
              </a:r>
              <a:r>
                <a:rPr lang="en-US" sz="2200" b="1" dirty="0">
                  <a:solidFill>
                    <a:srgbClr val="0055FF"/>
                  </a:solidFill>
                  <a:latin typeface="+mj-lt"/>
                  <a:ea typeface="华文楷体"/>
                  <a:cs typeface="华文楷体"/>
                </a:rPr>
                <a:t>s</a:t>
              </a:r>
              <a:r>
                <a:rPr lang="en-US" sz="2200" b="1" baseline="30000" dirty="0">
                  <a:solidFill>
                    <a:srgbClr val="0055FF"/>
                  </a:solidFill>
                  <a:latin typeface="+mj-lt"/>
                  <a:ea typeface="华文楷体"/>
                  <a:cs typeface="华文楷体"/>
                </a:rPr>
                <a:t>-1</a:t>
              </a:r>
              <a:endParaRPr lang="en-US" sz="2200" b="1" dirty="0">
                <a:solidFill>
                  <a:srgbClr val="0055FF"/>
                </a:solidFill>
                <a:latin typeface="+mj-lt"/>
                <a:ea typeface="华文楷体"/>
                <a:cs typeface="华文楷体"/>
              </a:endParaRPr>
            </a:p>
            <a:p>
              <a:endParaRPr lang="en-US" sz="1000" b="1" dirty="0">
                <a:solidFill>
                  <a:srgbClr val="0055FF"/>
                </a:solidFill>
                <a:latin typeface="+mj-lt"/>
                <a:ea typeface="华文楷体"/>
                <a:cs typeface="华文楷体"/>
              </a:endParaRP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 sz="2200" b="1" dirty="0">
                  <a:solidFill>
                    <a:srgbClr val="0055FF"/>
                  </a:solidFill>
                  <a:latin typeface="+mj-lt"/>
                  <a:ea typeface="华文楷体"/>
                  <a:cs typeface="华文楷体"/>
                </a:rPr>
                <a:t>Cost: 4.5</a:t>
              </a:r>
              <a:r>
                <a:rPr lang="en-US" altLang="zh-CN" sz="2200" b="1" dirty="0">
                  <a:solidFill>
                    <a:srgbClr val="0055FF"/>
                  </a:solidFill>
                  <a:latin typeface="+mj-lt"/>
                  <a:ea typeface="华文楷体"/>
                  <a:cs typeface="华文楷体"/>
                </a:rPr>
                <a:t> B RMB</a:t>
              </a:r>
              <a:r>
                <a:rPr lang="en-US" sz="2200" b="1" dirty="0">
                  <a:solidFill>
                    <a:srgbClr val="0055FF"/>
                  </a:solidFill>
                  <a:latin typeface="+mj-lt"/>
                  <a:ea typeface="华文楷体"/>
                  <a:cs typeface="华文楷体"/>
                </a:rPr>
                <a:t> </a:t>
              </a:r>
            </a:p>
            <a:p>
              <a:endParaRPr lang="en-US" sz="1000" b="1" dirty="0">
                <a:solidFill>
                  <a:srgbClr val="0055FF"/>
                </a:solidFill>
                <a:latin typeface="+mj-lt"/>
                <a:ea typeface="华文楷体"/>
                <a:cs typeface="华文楷体"/>
              </a:endParaRP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 sz="2200" b="1" dirty="0">
                  <a:solidFill>
                    <a:srgbClr val="0055FF"/>
                  </a:solidFill>
                  <a:latin typeface="+mj-lt"/>
                  <a:ea typeface="华文楷体"/>
                  <a:cs typeface="华文楷体"/>
                </a:rPr>
                <a:t>One of the 5 centers for HEP</a:t>
              </a:r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330C5130-9CA3-B642-87D6-B8F516856904}"/>
                </a:ext>
              </a:extLst>
            </p:cNvPr>
            <p:cNvGrpSpPr/>
            <p:nvPr/>
          </p:nvGrpSpPr>
          <p:grpSpPr>
            <a:xfrm>
              <a:off x="114582" y="957081"/>
              <a:ext cx="3117568" cy="2618548"/>
              <a:chOff x="642720" y="958575"/>
              <a:chExt cx="2881530" cy="2618548"/>
            </a:xfrm>
          </p:grpSpPr>
          <p:pic>
            <p:nvPicPr>
              <p:cNvPr id="58" name="图片 2">
                <a:extLst>
                  <a:ext uri="{FF2B5EF4-FFF2-40B4-BE49-F238E27FC236}">
                    <a16:creationId xmlns:a16="http://schemas.microsoft.com/office/drawing/2014/main" id="{B295CEFD-8B87-1341-9E22-86BF1F8227C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5029" r="2672"/>
              <a:stretch/>
            </p:blipFill>
            <p:spPr>
              <a:xfrm>
                <a:off x="642720" y="958575"/>
                <a:ext cx="2881530" cy="2618548"/>
              </a:xfrm>
              <a:prstGeom prst="rect">
                <a:avLst/>
              </a:prstGeom>
            </p:spPr>
          </p:pic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A9434F1B-996A-784C-AF0E-591C9D145762}"/>
                  </a:ext>
                </a:extLst>
              </p:cNvPr>
              <p:cNvSpPr txBox="1"/>
              <p:nvPr/>
            </p:nvSpPr>
            <p:spPr>
              <a:xfrm>
                <a:off x="2056554" y="1497640"/>
                <a:ext cx="71409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>
                    <a:solidFill>
                      <a:srgbClr val="0055FF"/>
                    </a:solidFill>
                  </a:rPr>
                  <a:t>STCF</a:t>
                </a:r>
              </a:p>
            </p:txBody>
          </p:sp>
        </p:grp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A8E5A5CE-0071-1B4F-8826-09381168D74E}"/>
                </a:ext>
              </a:extLst>
            </p:cNvPr>
            <p:cNvSpPr txBox="1"/>
            <p:nvPr/>
          </p:nvSpPr>
          <p:spPr>
            <a:xfrm>
              <a:off x="3123551" y="1265313"/>
              <a:ext cx="79380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>
                  <a:solidFill>
                    <a:srgbClr val="0055FF"/>
                  </a:solidFill>
                </a:rPr>
                <a:t>1 km</a:t>
              </a:r>
              <a:endParaRPr lang="en-US" sz="2400" dirty="0">
                <a:solidFill>
                  <a:srgbClr val="0055FF"/>
                </a:solidFill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26A670F6-EC92-2E48-A803-DB2BAC915493}"/>
              </a:ext>
            </a:extLst>
          </p:cNvPr>
          <p:cNvGrpSpPr/>
          <p:nvPr/>
        </p:nvGrpSpPr>
        <p:grpSpPr>
          <a:xfrm>
            <a:off x="7325230" y="865708"/>
            <a:ext cx="4522421" cy="2493361"/>
            <a:chOff x="4551073" y="958575"/>
            <a:chExt cx="4522421" cy="2493361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E966EF54-E4CC-7C43-BDAB-46E697649C0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282732" y="958575"/>
              <a:ext cx="3790762" cy="2493361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3EE86C7-DE12-B742-AAE9-ED51981D5519}"/>
                </a:ext>
              </a:extLst>
            </p:cNvPr>
            <p:cNvSpPr/>
            <p:nvPr/>
          </p:nvSpPr>
          <p:spPr>
            <a:xfrm>
              <a:off x="6203978" y="1625084"/>
              <a:ext cx="2090637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FF0000"/>
                  </a:solidFill>
                  <a:ea typeface="华文楷体"/>
                  <a:cs typeface="华文楷体"/>
                </a:rPr>
                <a:t>CEPC (with ZF) </a:t>
              </a: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954977FF-3822-E243-B6E5-4992DF67B026}"/>
                </a:ext>
              </a:extLst>
            </p:cNvPr>
            <p:cNvSpPr txBox="1"/>
            <p:nvPr/>
          </p:nvSpPr>
          <p:spPr>
            <a:xfrm>
              <a:off x="4551073" y="1306510"/>
              <a:ext cx="110479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>
                  <a:solidFill>
                    <a:srgbClr val="FF0000"/>
                  </a:solidFill>
                </a:rPr>
                <a:t>100 km</a:t>
              </a:r>
              <a:endParaRPr lang="en-US" sz="2400" dirty="0">
                <a:solidFill>
                  <a:srgbClr val="FF0000"/>
                </a:solidFill>
              </a:endParaRPr>
            </a:p>
          </p:txBody>
        </p:sp>
      </p:grpSp>
      <p:sp>
        <p:nvSpPr>
          <p:cNvPr id="79" name="Rectangle 78">
            <a:extLst>
              <a:ext uri="{FF2B5EF4-FFF2-40B4-BE49-F238E27FC236}">
                <a16:creationId xmlns:a16="http://schemas.microsoft.com/office/drawing/2014/main" id="{2488C605-19E4-1545-A987-3E2617BE8F6B}"/>
              </a:ext>
            </a:extLst>
          </p:cNvPr>
          <p:cNvSpPr/>
          <p:nvPr/>
        </p:nvSpPr>
        <p:spPr>
          <a:xfrm>
            <a:off x="8258571" y="3939078"/>
            <a:ext cx="3653374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b="1" dirty="0" err="1">
                <a:solidFill>
                  <a:srgbClr val="FF0000"/>
                </a:solidFill>
                <a:latin typeface="+mj-lt"/>
                <a:ea typeface="华文楷体"/>
                <a:cs typeface="华文楷体"/>
              </a:rPr>
              <a:t>E</a:t>
            </a:r>
            <a:r>
              <a:rPr lang="en-US" sz="2200" b="1" baseline="-25000" dirty="0" err="1">
                <a:solidFill>
                  <a:srgbClr val="FF0000"/>
                </a:solidFill>
                <a:latin typeface="+mj-lt"/>
                <a:ea typeface="华文楷体"/>
                <a:cs typeface="华文楷体"/>
              </a:rPr>
              <a:t>cm</a:t>
            </a:r>
            <a:r>
              <a:rPr lang="en-US" sz="2200" b="1" dirty="0">
                <a:solidFill>
                  <a:srgbClr val="FF0000"/>
                </a:solidFill>
                <a:latin typeface="+mj-lt"/>
                <a:ea typeface="华文楷体"/>
                <a:cs typeface="华文楷体"/>
              </a:rPr>
              <a:t>:   91/240  GeV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b="1" dirty="0">
                <a:solidFill>
                  <a:srgbClr val="FF0000"/>
                </a:solidFill>
                <a:latin typeface="+mj-lt"/>
                <a:ea typeface="华文楷体"/>
                <a:cs typeface="华文楷体"/>
              </a:rPr>
              <a:t>L:       25/3 ×10</a:t>
            </a:r>
            <a:r>
              <a:rPr lang="en-US" sz="2200" b="1" baseline="30000" dirty="0">
                <a:solidFill>
                  <a:srgbClr val="FF0000"/>
                </a:solidFill>
                <a:latin typeface="+mj-lt"/>
                <a:ea typeface="华文楷体"/>
                <a:cs typeface="华文楷体"/>
              </a:rPr>
              <a:t>34 </a:t>
            </a:r>
            <a:r>
              <a:rPr lang="en-US" sz="2200" b="1" dirty="0">
                <a:solidFill>
                  <a:srgbClr val="FF0000"/>
                </a:solidFill>
                <a:latin typeface="+mj-lt"/>
                <a:ea typeface="华文楷体"/>
                <a:cs typeface="华文楷体"/>
              </a:rPr>
              <a:t>cm</a:t>
            </a:r>
            <a:r>
              <a:rPr lang="en-US" sz="2200" b="1" baseline="30000" dirty="0">
                <a:solidFill>
                  <a:srgbClr val="FF0000"/>
                </a:solidFill>
                <a:latin typeface="+mj-lt"/>
                <a:ea typeface="华文楷体"/>
                <a:cs typeface="华文楷体"/>
              </a:rPr>
              <a:t>-2</a:t>
            </a:r>
            <a:r>
              <a:rPr lang="en-US" sz="2200" b="1" dirty="0">
                <a:solidFill>
                  <a:srgbClr val="FF0000"/>
                </a:solidFill>
                <a:latin typeface="+mj-lt"/>
                <a:ea typeface="华文楷体"/>
                <a:cs typeface="华文楷体"/>
              </a:rPr>
              <a:t>s</a:t>
            </a:r>
            <a:r>
              <a:rPr lang="en-US" sz="2200" b="1" baseline="30000" dirty="0">
                <a:solidFill>
                  <a:srgbClr val="FF0000"/>
                </a:solidFill>
                <a:latin typeface="+mj-lt"/>
                <a:ea typeface="华文楷体"/>
                <a:cs typeface="华文楷体"/>
              </a:rPr>
              <a:t>-1</a:t>
            </a:r>
            <a:endParaRPr lang="en-US" sz="2200" b="1" dirty="0">
              <a:solidFill>
                <a:srgbClr val="FF0000"/>
              </a:solidFill>
              <a:latin typeface="+mj-lt"/>
              <a:ea typeface="华文楷体"/>
              <a:cs typeface="华文楷体"/>
            </a:endParaRPr>
          </a:p>
          <a:p>
            <a:endParaRPr lang="en-US" sz="1000" b="1" dirty="0">
              <a:solidFill>
                <a:srgbClr val="FF0000"/>
              </a:solidFill>
              <a:latin typeface="+mj-lt"/>
              <a:ea typeface="华文楷体"/>
              <a:cs typeface="华文楷体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b="1" dirty="0">
                <a:solidFill>
                  <a:srgbClr val="FF0000"/>
                </a:solidFill>
                <a:latin typeface="+mj-lt"/>
                <a:ea typeface="华文楷体"/>
                <a:cs typeface="华文楷体"/>
              </a:rPr>
              <a:t>Cost: 11.6 B CHF</a:t>
            </a:r>
            <a:r>
              <a:rPr lang="en-US" altLang="zh-CN" sz="2200" b="1" dirty="0">
                <a:solidFill>
                  <a:srgbClr val="FF0000"/>
                </a:solidFill>
                <a:latin typeface="+mj-lt"/>
                <a:ea typeface="华文楷体"/>
                <a:cs typeface="华文楷体"/>
              </a:rPr>
              <a:t> B (int.)</a:t>
            </a:r>
            <a:r>
              <a:rPr lang="en-US" sz="2200" b="1" dirty="0">
                <a:solidFill>
                  <a:srgbClr val="FF0000"/>
                </a:solidFill>
                <a:latin typeface="+mj-lt"/>
                <a:ea typeface="华文楷体"/>
                <a:cs typeface="华文楷体"/>
              </a:rPr>
              <a:t> </a:t>
            </a:r>
          </a:p>
          <a:p>
            <a:r>
              <a:rPr lang="en-US" sz="2200" b="1" dirty="0">
                <a:solidFill>
                  <a:srgbClr val="FF0000"/>
                </a:solidFill>
                <a:latin typeface="+mj-lt"/>
                <a:ea typeface="华文楷体"/>
                <a:cs typeface="华文楷体"/>
              </a:rPr>
              <a:t>                35 B RMB (CN)</a:t>
            </a:r>
            <a:endParaRPr lang="en-US" sz="1000" b="1" dirty="0">
              <a:solidFill>
                <a:srgbClr val="FF0000"/>
              </a:solidFill>
              <a:latin typeface="+mj-lt"/>
              <a:ea typeface="华文楷体"/>
              <a:cs typeface="华文楷体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FF0000"/>
                </a:solidFill>
                <a:latin typeface="+mj-lt"/>
                <a:ea typeface="华文楷体"/>
                <a:cs typeface="华文楷体"/>
              </a:rPr>
              <a:t>Could be the biggest center </a:t>
            </a:r>
          </a:p>
          <a:p>
            <a:r>
              <a:rPr lang="en-US" sz="2000" b="1" dirty="0">
                <a:solidFill>
                  <a:srgbClr val="FF0000"/>
                </a:solidFill>
                <a:latin typeface="+mj-lt"/>
                <a:ea typeface="华文楷体"/>
                <a:cs typeface="华文楷体"/>
              </a:rPr>
              <a:t>      of HEP in the world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98440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4276"/>
    </mc:Choice>
    <mc:Fallback xmlns="">
      <p:transition spd="slow" advTm="4427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3265" y="63254"/>
            <a:ext cx="974213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altLang="zh-CN" sz="3200" kern="0" dirty="0">
                <a:solidFill>
                  <a:schemeClr val="bg1"/>
                </a:solidFill>
                <a:latin typeface="Calibri" panose="020F0502020204030204" pitchFamily="34" charset="0"/>
                <a:ea typeface="楷体_GB2312" pitchFamily="49" charset="-122"/>
                <a:cs typeface="Calibri" panose="020F0502020204030204" pitchFamily="34" charset="0"/>
              </a:rPr>
              <a:t>High-Intensity Heavy Ion Accelerator Facility </a:t>
            </a:r>
            <a:r>
              <a:rPr kumimoji="0" lang="en-US" altLang="zh-CN" sz="3200" i="0" u="none" strike="noStrike" kern="0" cap="none" spc="0" normalizeH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楷体_GB2312" pitchFamily="49" charset="-122"/>
                <a:cs typeface="Calibri" panose="020F0502020204030204" pitchFamily="34" charset="0"/>
              </a:rPr>
              <a:t>(HIAF</a:t>
            </a:r>
            <a:r>
              <a:rPr kumimoji="0" lang="zh-CN" altLang="en-US" sz="3200" i="0" u="none" strike="noStrike" kern="0" cap="none" spc="0" normalizeH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楷体_GB2312" pitchFamily="49" charset="-122"/>
                <a:cs typeface="Calibri" panose="020F0502020204030204" pitchFamily="34" charset="0"/>
              </a:rPr>
              <a:t>）</a:t>
            </a:r>
            <a:endParaRPr kumimoji="0" lang="en-US" altLang="zh-CN" sz="320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ea typeface="楷体_GB2312" pitchFamily="49" charset="-122"/>
              <a:cs typeface="Calibri" panose="020F0502020204030204" pitchFamily="34" charset="0"/>
            </a:endParaRPr>
          </a:p>
        </p:txBody>
      </p:sp>
      <p:sp>
        <p:nvSpPr>
          <p:cNvPr id="29" name="矩形 28">
            <a:extLst/>
          </p:cNvPr>
          <p:cNvSpPr/>
          <p:nvPr/>
        </p:nvSpPr>
        <p:spPr>
          <a:xfrm>
            <a:off x="8179927" y="1704285"/>
            <a:ext cx="4003584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</a:rPr>
              <a:t>Science motivations:</a:t>
            </a:r>
            <a:endParaRPr kumimoji="0" lang="en-US" altLang="zh-CN" sz="2400" b="1" i="0" u="none" strike="noStrike" kern="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j-lt"/>
            </a:endParaRPr>
          </a:p>
          <a:p>
            <a:pPr marL="358775" marR="0" lvl="0" indent="-358775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宋体" pitchFamily="2" charset="-122"/>
              <a:buChar char="※"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+mj-lt"/>
              </a:rPr>
              <a:t>High intensity radioactive beams to investigate the structure of exotic nuclei, nuclear reactions of astrophysics and to measure the mass of nuclei with high precision. </a:t>
            </a:r>
          </a:p>
          <a:p>
            <a:pPr marL="358775" marR="0" lvl="0" indent="-358775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宋体" pitchFamily="2" charset="-122"/>
              <a:buChar char="※"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+mj-lt"/>
              </a:rPr>
              <a:t>High charge state ions for a series of atomic physics programs.</a:t>
            </a:r>
          </a:p>
          <a:p>
            <a:pPr marL="358775" marR="0" lvl="0" indent="-358775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宋体" pitchFamily="2" charset="-122"/>
              <a:buChar char="※"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+mj-lt"/>
              </a:rPr>
              <a:t>Quasi-continuous beam with wide energy range for applied science. </a:t>
            </a:r>
          </a:p>
          <a:p>
            <a:pPr marL="358775" marR="0" lvl="0" indent="-358775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宋体" pitchFamily="2" charset="-122"/>
              <a:buChar char="※"/>
              <a:tabLst/>
              <a:defRPr/>
            </a:pPr>
            <a:r>
              <a:rPr kumimoji="0" lang="en-US" altLang="zh-CN" sz="18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</a:rPr>
              <a:t>High energy and intensity ultra-short bunched ion beams for high energy and density matter research. </a:t>
            </a:r>
          </a:p>
          <a:p>
            <a:pPr marL="358775" marR="0" lvl="0" indent="-358775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宋体" pitchFamily="2" charset="-122"/>
              <a:buChar char="※"/>
              <a:tabLst/>
              <a:defRPr/>
            </a:pPr>
            <a:r>
              <a:rPr kumimoji="0" lang="en-US" altLang="zh-CN" sz="18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</a:rPr>
              <a:t>Spontaneous electron–positron pair production </a:t>
            </a:r>
          </a:p>
        </p:txBody>
      </p:sp>
      <p:pic>
        <p:nvPicPr>
          <p:cNvPr id="32" name="Picture 2" descr="G:\2020-01-13_110711.jpg">
            <a:extLst/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992">
            <a:off x="240367" y="1604103"/>
            <a:ext cx="7519844" cy="5049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Text Box 211">
            <a:extLst/>
          </p:cNvPr>
          <p:cNvSpPr txBox="1">
            <a:spLocks noChangeArrowheads="1"/>
          </p:cNvSpPr>
          <p:nvPr/>
        </p:nvSpPr>
        <p:spPr bwMode="auto">
          <a:xfrm>
            <a:off x="5837762" y="1446386"/>
            <a:ext cx="2513187" cy="584775"/>
          </a:xfrm>
          <a:prstGeom prst="rect">
            <a:avLst/>
          </a:prstGeom>
          <a:noFill/>
          <a:ln w="3175" cap="flat" cmpd="sng" algn="ctr">
            <a:noFill/>
            <a:prstDash val="solid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宋体"/>
                <a:cs typeface="Arial" panose="020B0604020202020204" pitchFamily="34" charset="0"/>
              </a:rPr>
              <a:t>SRing</a:t>
            </a: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宋体"/>
                <a:cs typeface="Arial" panose="020B0604020202020204" pitchFamily="34" charset="0"/>
              </a:rPr>
              <a:t>: </a:t>
            </a: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srgbClr val="F79646">
                    <a:lumMod val="50000"/>
                  </a:srgbClr>
                </a:solidFill>
                <a:effectLst/>
                <a:uLnTx/>
                <a:uFillTx/>
                <a:latin typeface="+mj-lt"/>
                <a:ea typeface="黑体" panose="02010609060101010101" pitchFamily="49" charset="-122"/>
                <a:cs typeface="Times New Roman" panose="02020603050405020304" pitchFamily="18" charset="0"/>
              </a:rPr>
              <a:t>High precision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srgbClr val="F79646">
                    <a:lumMod val="50000"/>
                  </a:srgbClr>
                </a:solidFill>
                <a:effectLst/>
                <a:uLnTx/>
                <a:uFillTx/>
                <a:latin typeface="+mj-lt"/>
                <a:ea typeface="黑体" panose="02010609060101010101" pitchFamily="49" charset="-122"/>
                <a:cs typeface="Times New Roman" panose="02020603050405020304" pitchFamily="18" charset="0"/>
              </a:rPr>
              <a:t>spectrometer ring</a:t>
            </a:r>
          </a:p>
        </p:txBody>
      </p:sp>
      <p:sp>
        <p:nvSpPr>
          <p:cNvPr id="34" name="矩形 33">
            <a:extLst/>
          </p:cNvPr>
          <p:cNvSpPr/>
          <p:nvPr/>
        </p:nvSpPr>
        <p:spPr>
          <a:xfrm>
            <a:off x="1784930" y="2884748"/>
            <a:ext cx="22667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151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302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453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604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5755" algn="l" defTabSz="914302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2906" algn="l" defTabSz="914302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057" algn="l" defTabSz="914302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208" algn="l" defTabSz="914302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F79646">
                    <a:lumMod val="50000"/>
                  </a:srgbClr>
                </a:solidFill>
                <a:effectLst/>
                <a:uLnTx/>
                <a:uFillTx/>
                <a:latin typeface="+mj-lt"/>
                <a:ea typeface="黑体" panose="02010609060101010101" pitchFamily="49" charset="-122"/>
                <a:cs typeface="Times New Roman" panose="02020603050405020304" pitchFamily="18" charset="0"/>
              </a:rPr>
              <a:t>RIBs physics station</a:t>
            </a:r>
          </a:p>
        </p:txBody>
      </p:sp>
      <p:sp>
        <p:nvSpPr>
          <p:cNvPr id="35" name="椭圆 34">
            <a:extLst/>
          </p:cNvPr>
          <p:cNvSpPr/>
          <p:nvPr/>
        </p:nvSpPr>
        <p:spPr>
          <a:xfrm>
            <a:off x="4278144" y="5830130"/>
            <a:ext cx="316274" cy="292008"/>
          </a:xfrm>
          <a:prstGeom prst="ellipse">
            <a:avLst/>
          </a:prstGeom>
          <a:solidFill>
            <a:srgbClr val="FFC000"/>
          </a:solidFill>
          <a:ln w="38100">
            <a:noFill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等线" panose="02010600030101010101" pitchFamily="2" charset="-122"/>
                <a:cs typeface="Times New Roman" panose="02020603050405020304" pitchFamily="18" charset="0"/>
              </a:rPr>
              <a:t>1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6" name="椭圆 35">
            <a:extLst/>
          </p:cNvPr>
          <p:cNvSpPr/>
          <p:nvPr/>
        </p:nvSpPr>
        <p:spPr>
          <a:xfrm>
            <a:off x="4796887" y="6013164"/>
            <a:ext cx="316274" cy="292008"/>
          </a:xfrm>
          <a:prstGeom prst="ellipse">
            <a:avLst/>
          </a:prstGeom>
          <a:solidFill>
            <a:srgbClr val="FFC000"/>
          </a:solidFill>
          <a:ln w="38100">
            <a:noFill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等线" panose="02010600030101010101" pitchFamily="2" charset="-122"/>
                <a:cs typeface="Times New Roman" panose="02020603050405020304" pitchFamily="18" charset="0"/>
              </a:rPr>
              <a:t>2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7" name="椭圆 36">
            <a:extLst/>
          </p:cNvPr>
          <p:cNvSpPr/>
          <p:nvPr/>
        </p:nvSpPr>
        <p:spPr>
          <a:xfrm>
            <a:off x="2602039" y="2545560"/>
            <a:ext cx="316274" cy="292008"/>
          </a:xfrm>
          <a:prstGeom prst="ellipse">
            <a:avLst/>
          </a:prstGeom>
          <a:solidFill>
            <a:srgbClr val="FFC000"/>
          </a:solidFill>
          <a:ln w="38100">
            <a:noFill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等线" panose="02010600030101010101" pitchFamily="2" charset="-122"/>
                <a:cs typeface="Times New Roman" panose="02020603050405020304" pitchFamily="18" charset="0"/>
              </a:rPr>
              <a:t>3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8" name="椭圆 37">
            <a:extLst/>
          </p:cNvPr>
          <p:cNvSpPr/>
          <p:nvPr/>
        </p:nvSpPr>
        <p:spPr>
          <a:xfrm>
            <a:off x="4638750" y="1792060"/>
            <a:ext cx="316274" cy="292008"/>
          </a:xfrm>
          <a:prstGeom prst="ellipse">
            <a:avLst/>
          </a:prstGeom>
          <a:solidFill>
            <a:srgbClr val="FFC000"/>
          </a:solidFill>
          <a:ln w="38100">
            <a:noFill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等线" panose="02010600030101010101" pitchFamily="2" charset="-122"/>
                <a:cs typeface="Times New Roman" panose="02020603050405020304" pitchFamily="18" charset="0"/>
              </a:rPr>
              <a:t>4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9" name="椭圆 38">
            <a:extLst/>
          </p:cNvPr>
          <p:cNvSpPr/>
          <p:nvPr/>
        </p:nvSpPr>
        <p:spPr>
          <a:xfrm>
            <a:off x="5390967" y="2241973"/>
            <a:ext cx="316274" cy="292008"/>
          </a:xfrm>
          <a:prstGeom prst="ellipse">
            <a:avLst/>
          </a:prstGeom>
          <a:solidFill>
            <a:srgbClr val="FFC000"/>
          </a:solidFill>
          <a:ln w="38100">
            <a:noFill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等线" panose="02010600030101010101" pitchFamily="2" charset="-122"/>
                <a:cs typeface="Times New Roman" panose="02020603050405020304" pitchFamily="18" charset="0"/>
              </a:rPr>
              <a:t>5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0" name="椭圆 39">
            <a:extLst/>
          </p:cNvPr>
          <p:cNvSpPr/>
          <p:nvPr/>
        </p:nvSpPr>
        <p:spPr>
          <a:xfrm>
            <a:off x="5083965" y="2625861"/>
            <a:ext cx="316274" cy="292008"/>
          </a:xfrm>
          <a:prstGeom prst="ellipse">
            <a:avLst/>
          </a:prstGeom>
          <a:solidFill>
            <a:srgbClr val="FFC000"/>
          </a:solidFill>
          <a:ln w="38100">
            <a:noFill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等线" panose="02010600030101010101" pitchFamily="2" charset="-122"/>
                <a:cs typeface="Times New Roman" panose="02020603050405020304" pitchFamily="18" charset="0"/>
              </a:rPr>
              <a:t>6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1" name="文本框 40">
            <a:extLst/>
          </p:cNvPr>
          <p:cNvSpPr txBox="1"/>
          <p:nvPr/>
        </p:nvSpPr>
        <p:spPr>
          <a:xfrm>
            <a:off x="3689426" y="1442652"/>
            <a:ext cx="21723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srgbClr val="F79646">
                    <a:lumMod val="50000"/>
                  </a:srgbClr>
                </a:solidFill>
                <a:effectLst/>
                <a:uLnTx/>
                <a:uFillTx/>
                <a:latin typeface="+mj-lt"/>
                <a:ea typeface="黑体" panose="02010609060101010101" pitchFamily="49" charset="-122"/>
                <a:cs typeface="Times New Roman" panose="02020603050405020304" pitchFamily="18" charset="0"/>
              </a:rPr>
              <a:t>External target station</a:t>
            </a:r>
          </a:p>
        </p:txBody>
      </p:sp>
      <p:sp>
        <p:nvSpPr>
          <p:cNvPr id="42" name="文本框 41">
            <a:extLst/>
          </p:cNvPr>
          <p:cNvSpPr txBox="1"/>
          <p:nvPr/>
        </p:nvSpPr>
        <p:spPr>
          <a:xfrm>
            <a:off x="4658658" y="3014155"/>
            <a:ext cx="19287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srgbClr val="F79646">
                    <a:lumMod val="50000"/>
                  </a:srgbClr>
                </a:solidFill>
                <a:effectLst/>
                <a:uLnTx/>
                <a:uFillTx/>
                <a:latin typeface="+mj-lt"/>
                <a:ea typeface="黑体" panose="02010609060101010101" pitchFamily="49" charset="-122"/>
                <a:cs typeface="Times New Roman" panose="02020603050405020304" pitchFamily="18" charset="0"/>
              </a:rPr>
              <a:t>e-ion recombination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srgbClr val="F79646">
                    <a:lumMod val="50000"/>
                  </a:srgbClr>
                </a:solidFill>
                <a:effectLst/>
                <a:uLnTx/>
                <a:uFillTx/>
                <a:latin typeface="+mj-lt"/>
                <a:ea typeface="黑体" panose="02010609060101010101" pitchFamily="49" charset="-122"/>
                <a:cs typeface="Times New Roman" panose="02020603050405020304" pitchFamily="18" charset="0"/>
              </a:rPr>
              <a:t> spectroscopy</a:t>
            </a:r>
          </a:p>
        </p:txBody>
      </p:sp>
      <p:sp>
        <p:nvSpPr>
          <p:cNvPr id="43" name="椭圆 42">
            <a:extLst/>
          </p:cNvPr>
          <p:cNvSpPr/>
          <p:nvPr/>
        </p:nvSpPr>
        <p:spPr>
          <a:xfrm>
            <a:off x="3624777" y="3256310"/>
            <a:ext cx="316274" cy="292008"/>
          </a:xfrm>
          <a:prstGeom prst="ellipse">
            <a:avLst/>
          </a:prstGeom>
          <a:solidFill>
            <a:srgbClr val="FFC000"/>
          </a:solidFill>
          <a:ln w="38100">
            <a:noFill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等线" panose="02010600030101010101" pitchFamily="2" charset="-122"/>
                <a:cs typeface="Times New Roman" panose="02020603050405020304" pitchFamily="18" charset="0"/>
              </a:rPr>
              <a:t>7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4" name="文本框 43">
            <a:extLst/>
          </p:cNvPr>
          <p:cNvSpPr txBox="1"/>
          <p:nvPr/>
        </p:nvSpPr>
        <p:spPr>
          <a:xfrm>
            <a:off x="3355826" y="3579418"/>
            <a:ext cx="15991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srgbClr val="F79646">
                    <a:lumMod val="50000"/>
                  </a:srgbClr>
                </a:solidFill>
                <a:effectLst/>
                <a:uLnTx/>
                <a:uFillTx/>
                <a:latin typeface="+mj-lt"/>
                <a:ea typeface="黑体" panose="02010609060101010101" pitchFamily="49" charset="-122"/>
                <a:cs typeface="Times New Roman" panose="02020603050405020304" pitchFamily="18" charset="0"/>
              </a:rPr>
              <a:t>High Energy Density Physics</a:t>
            </a:r>
          </a:p>
        </p:txBody>
      </p:sp>
      <p:sp>
        <p:nvSpPr>
          <p:cNvPr id="45" name="椭圆 44">
            <a:extLst/>
          </p:cNvPr>
          <p:cNvSpPr/>
          <p:nvPr/>
        </p:nvSpPr>
        <p:spPr>
          <a:xfrm>
            <a:off x="767493" y="2111519"/>
            <a:ext cx="316274" cy="292008"/>
          </a:xfrm>
          <a:prstGeom prst="ellipse">
            <a:avLst/>
          </a:prstGeom>
          <a:solidFill>
            <a:srgbClr val="FFC000"/>
          </a:solidFill>
          <a:ln w="38100">
            <a:noFill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等线" panose="02010600030101010101" pitchFamily="2" charset="-122"/>
                <a:cs typeface="Times New Roman" panose="02020603050405020304" pitchFamily="18" charset="0"/>
              </a:rPr>
              <a:t>8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6" name="文本框 45">
            <a:extLst/>
          </p:cNvPr>
          <p:cNvSpPr txBox="1"/>
          <p:nvPr/>
        </p:nvSpPr>
        <p:spPr>
          <a:xfrm>
            <a:off x="85164" y="1621940"/>
            <a:ext cx="15132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srgbClr val="F79646">
                    <a:lumMod val="50000"/>
                  </a:srgbClr>
                </a:solidFill>
                <a:effectLst/>
                <a:uLnTx/>
                <a:uFillTx/>
                <a:latin typeface="+mj-lt"/>
                <a:ea typeface="黑体" panose="02010609060101010101" pitchFamily="49" charset="-122"/>
                <a:cs typeface="Times New Roman" panose="02020603050405020304" pitchFamily="18" charset="0"/>
              </a:rPr>
              <a:t>High energy irradiation </a:t>
            </a:r>
          </a:p>
        </p:txBody>
      </p:sp>
      <p:sp>
        <p:nvSpPr>
          <p:cNvPr id="47" name="矩形 46">
            <a:extLst/>
          </p:cNvPr>
          <p:cNvSpPr/>
          <p:nvPr/>
        </p:nvSpPr>
        <p:spPr>
          <a:xfrm>
            <a:off x="3507244" y="5058285"/>
            <a:ext cx="19287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srgbClr val="F79646">
                    <a:lumMod val="50000"/>
                  </a:srgbClr>
                </a:solidFill>
                <a:effectLst/>
                <a:uLnTx/>
                <a:uFillTx/>
                <a:latin typeface="+mj-lt"/>
                <a:ea typeface="黑体" panose="02010609060101010101" pitchFamily="49" charset="-122"/>
                <a:cs typeface="Times New Roman" panose="02020603050405020304" pitchFamily="18" charset="0"/>
              </a:rPr>
              <a:t>Low energy nuclear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srgbClr val="F79646">
                    <a:lumMod val="50000"/>
                  </a:srgbClr>
                </a:solidFill>
                <a:effectLst/>
                <a:uLnTx/>
                <a:uFillTx/>
                <a:latin typeface="+mj-lt"/>
                <a:ea typeface="黑体" panose="02010609060101010101" pitchFamily="49" charset="-122"/>
                <a:cs typeface="Times New Roman" panose="02020603050405020304" pitchFamily="18" charset="0"/>
              </a:rPr>
              <a:t> structure terminal 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rgbClr val="F79646">
                  <a:lumMod val="50000"/>
                </a:srgbClr>
              </a:solidFill>
              <a:effectLst/>
              <a:uLnTx/>
              <a:uFillTx/>
              <a:latin typeface="+mj-lt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8" name="矩形 47">
            <a:extLst/>
          </p:cNvPr>
          <p:cNvSpPr/>
          <p:nvPr/>
        </p:nvSpPr>
        <p:spPr>
          <a:xfrm>
            <a:off x="3264742" y="6400746"/>
            <a:ext cx="23347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srgbClr val="F79646">
                    <a:lumMod val="50000"/>
                  </a:srgbClr>
                </a:solidFill>
                <a:effectLst/>
                <a:uLnTx/>
                <a:uFillTx/>
                <a:latin typeface="+mj-lt"/>
                <a:ea typeface="黑体" panose="02010609060101010101" pitchFamily="49" charset="-122"/>
                <a:cs typeface="Times New Roman" panose="02020603050405020304" pitchFamily="18" charset="0"/>
              </a:rPr>
              <a:t>Low energy  irradiation</a:t>
            </a:r>
          </a:p>
        </p:txBody>
      </p:sp>
      <p:sp>
        <p:nvSpPr>
          <p:cNvPr id="49" name="矩形 48">
            <a:extLst/>
          </p:cNvPr>
          <p:cNvSpPr/>
          <p:nvPr/>
        </p:nvSpPr>
        <p:spPr>
          <a:xfrm>
            <a:off x="1403477" y="3838680"/>
            <a:ext cx="928459" cy="39241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1" i="0" u="none" strike="noStrike" kern="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MS PGothic" pitchFamily="34" charset="-128"/>
                <a:cs typeface="Times New Roman" pitchFamily="18" charset="0"/>
              </a:rPr>
              <a:t>BRing</a:t>
            </a:r>
            <a:r>
              <a:rPr kumimoji="0" lang="en-US" altLang="zh-CN" sz="1950" b="1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MS PGothic" pitchFamily="34" charset="-128"/>
                <a:cs typeface="Times New Roman" pitchFamily="18" charset="0"/>
              </a:rPr>
              <a:t> </a:t>
            </a:r>
            <a:endParaRPr kumimoji="0" lang="zh-CN" altLang="en-US" sz="1950" b="1" i="0" u="none" strike="noStrike" kern="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等线" panose="02010600030101010101" pitchFamily="2" charset="-122"/>
            </a:endParaRPr>
          </a:p>
        </p:txBody>
      </p:sp>
      <p:sp>
        <p:nvSpPr>
          <p:cNvPr id="50" name="Text Box 211">
            <a:extLst/>
          </p:cNvPr>
          <p:cNvSpPr txBox="1">
            <a:spLocks noChangeArrowheads="1"/>
          </p:cNvSpPr>
          <p:nvPr/>
        </p:nvSpPr>
        <p:spPr bwMode="auto">
          <a:xfrm>
            <a:off x="799392" y="4253736"/>
            <a:ext cx="2466474" cy="1492716"/>
          </a:xfrm>
          <a:prstGeom prst="rect">
            <a:avLst/>
          </a:prstGeom>
          <a:noFill/>
          <a:ln w="3175" cap="flat" cmpd="sng" algn="ctr">
            <a:noFill/>
            <a:prstDash val="solid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仿宋_GB2312" pitchFamily="49" charset="-122"/>
                <a:cs typeface="Times New Roman" pitchFamily="18" charset="0"/>
              </a:rPr>
              <a:t>BRing</a:t>
            </a: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仿宋_GB2312" pitchFamily="49" charset="-122"/>
                <a:cs typeface="Times New Roman" pitchFamily="18" charset="0"/>
              </a:rPr>
              <a:t>: </a:t>
            </a: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仿宋_GB2312" pitchFamily="49" charset="-122"/>
                <a:cs typeface="Times New Roman" pitchFamily="18" charset="0"/>
              </a:rPr>
              <a:t>Fast cycle ring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仿宋_GB2312" pitchFamily="49" charset="-122"/>
              <a:cs typeface="Times New Roman" pitchFamily="18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宋体" charset="-122"/>
              </a:rPr>
              <a:t>Circumference: 569.1 m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宋体" charset="-122"/>
              </a:rPr>
              <a:t>Rigidity: 34 Tm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宋体" charset="-122"/>
              </a:rPr>
              <a:t>Large acceptance (200/100)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宋体" charset="-122"/>
              </a:rPr>
              <a:t>Two planes painting injection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宋体" charset="-122"/>
              </a:rPr>
              <a:t>Fast ramping rate</a:t>
            </a: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宋体" charset="-122"/>
              </a:rPr>
              <a:t>（</a:t>
            </a: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宋体" charset="-122"/>
              </a:rPr>
              <a:t>3-5Hz</a:t>
            </a: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宋体" charset="-122"/>
              </a:rPr>
              <a:t>）</a:t>
            </a:r>
            <a:endParaRPr kumimoji="0" lang="en-US" altLang="zh-CN" sz="1600" b="1" i="0" u="none" strike="noStrike" kern="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宋体"/>
            </a:endParaRPr>
          </a:p>
        </p:txBody>
      </p:sp>
      <p:sp>
        <p:nvSpPr>
          <p:cNvPr id="51" name="Text Box 211">
            <a:extLst/>
          </p:cNvPr>
          <p:cNvSpPr txBox="1">
            <a:spLocks noChangeArrowheads="1"/>
          </p:cNvSpPr>
          <p:nvPr/>
        </p:nvSpPr>
        <p:spPr bwMode="auto">
          <a:xfrm>
            <a:off x="5852592" y="1971278"/>
            <a:ext cx="2037182" cy="1031051"/>
          </a:xfrm>
          <a:prstGeom prst="rect">
            <a:avLst/>
          </a:prstGeom>
          <a:noFill/>
          <a:ln w="3175" cap="flat" cmpd="sng" algn="ctr">
            <a:noFill/>
            <a:prstDash val="solid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3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宋体"/>
              </a:rPr>
              <a:t>Circumference: 277.3m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3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宋体"/>
              </a:rPr>
              <a:t>Rigidity: 15.8 Tm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0" b="1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宋体"/>
              </a:rPr>
              <a:t>Electron/Stochastic cooling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0" b="1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宋体"/>
              </a:rPr>
              <a:t>Two TOF detectors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0" b="1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宋体"/>
              </a:rPr>
              <a:t>Four operation modes</a:t>
            </a:r>
          </a:p>
        </p:txBody>
      </p:sp>
      <p:sp>
        <p:nvSpPr>
          <p:cNvPr id="52" name="矩形 51">
            <a:extLst/>
          </p:cNvPr>
          <p:cNvSpPr/>
          <p:nvPr/>
        </p:nvSpPr>
        <p:spPr>
          <a:xfrm>
            <a:off x="5257547" y="4374630"/>
            <a:ext cx="27831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黑体" pitchFamily="49" charset="-122"/>
                <a:cs typeface="Times New Roman" pitchFamily="18" charset="0"/>
              </a:rPr>
              <a:t>SECR:</a:t>
            </a: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+mj-lt"/>
                <a:ea typeface="仿宋_GB2312" pitchFamily="49" charset="-122"/>
                <a:cs typeface="Times New Roman" pitchFamily="18" charset="0"/>
              </a:rPr>
              <a:t>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+mj-lt"/>
                <a:ea typeface="仿宋_GB2312" pitchFamily="49" charset="-122"/>
                <a:cs typeface="Times New Roman" pitchFamily="18" charset="0"/>
              </a:rPr>
              <a:t>Superconducting ECR source</a:t>
            </a:r>
            <a:endParaRPr kumimoji="0" lang="en-US" altLang="zh-CN" sz="1600" b="1" i="0" u="none" strike="noStrike" kern="0" cap="none" spc="0" normalizeH="0" baseline="0" noProof="0" dirty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+mj-lt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53" name="Text Box 211">
            <a:extLst/>
          </p:cNvPr>
          <p:cNvSpPr txBox="1">
            <a:spLocks noChangeArrowheads="1"/>
          </p:cNvSpPr>
          <p:nvPr/>
        </p:nvSpPr>
        <p:spPr bwMode="auto">
          <a:xfrm>
            <a:off x="5491470" y="5682431"/>
            <a:ext cx="2642992" cy="677108"/>
          </a:xfrm>
          <a:prstGeom prst="rect">
            <a:avLst/>
          </a:prstGeom>
          <a:solidFill>
            <a:sysClr val="window" lastClr="FFFFFF"/>
          </a:solidFill>
          <a:ln w="3175" cap="flat" cmpd="sng" algn="ctr">
            <a:noFill/>
            <a:prstDash val="solid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黑体" pitchFamily="49" charset="-122"/>
                <a:cs typeface="Times New Roman" pitchFamily="18" charset="0"/>
              </a:rPr>
              <a:t>iLinac</a:t>
            </a: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黑体" pitchFamily="49" charset="-122"/>
                <a:cs typeface="Times New Roman" pitchFamily="18" charset="0"/>
              </a:rPr>
              <a:t>:</a:t>
            </a: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+mj-lt"/>
                <a:ea typeface="仿宋_GB2312" pitchFamily="49" charset="-122"/>
                <a:cs typeface="Times New Roman" pitchFamily="18" charset="0"/>
              </a:rPr>
              <a:t> Superconducting </a:t>
            </a:r>
            <a:r>
              <a:rPr kumimoji="0" lang="en-US" altLang="zh-CN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+mj-lt"/>
                <a:ea typeface="仿宋_GB2312" pitchFamily="49" charset="-122"/>
                <a:cs typeface="Times New Roman" pitchFamily="18" charset="0"/>
              </a:rPr>
              <a:t>linac</a:t>
            </a:r>
            <a:endParaRPr kumimoji="0" lang="en-US" altLang="zh-CN" sz="1400" b="1" i="0" u="none" strike="noStrike" kern="0" cap="none" spc="0" normalizeH="0" baseline="0" noProof="0" dirty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+mj-lt"/>
              <a:ea typeface="黑体" pitchFamily="49" charset="-122"/>
              <a:cs typeface="Times New Roman" pitchFamily="18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宋体"/>
              </a:rPr>
              <a:t>Length:100 m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宋体"/>
              </a:rPr>
              <a:t>Energy: </a:t>
            </a:r>
            <a:r>
              <a:rPr kumimoji="0" lang="en-US" altLang="zh-CN" sz="105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cs typeface="Arial" panose="020B0604020202020204" pitchFamily="34" charset="0"/>
              </a:rPr>
              <a:t>17(U</a:t>
            </a:r>
            <a:r>
              <a:rPr kumimoji="0" lang="en-US" altLang="zh-CN" sz="1050" b="1" i="0" u="none" strike="noStrike" kern="0" cap="none" spc="0" normalizeH="0" baseline="30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cs typeface="Arial" panose="020B0604020202020204" pitchFamily="34" charset="0"/>
              </a:rPr>
              <a:t>35+</a:t>
            </a:r>
            <a:r>
              <a:rPr kumimoji="0" lang="en-US" altLang="zh-CN" sz="105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cs typeface="Arial" panose="020B0604020202020204" pitchFamily="34" charset="0"/>
              </a:rPr>
              <a:t>)- 48(H</a:t>
            </a:r>
            <a:r>
              <a:rPr kumimoji="0" lang="en-US" altLang="zh-CN" sz="1050" b="1" i="0" u="none" strike="noStrike" kern="0" cap="none" spc="0" normalizeH="0" baseline="-25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cs typeface="Arial" panose="020B0604020202020204" pitchFamily="34" charset="0"/>
              </a:rPr>
              <a:t>2</a:t>
            </a:r>
            <a:r>
              <a:rPr kumimoji="0" lang="en-US" altLang="zh-CN" sz="1050" b="1" i="0" u="none" strike="noStrike" kern="0" cap="none" spc="0" normalizeH="0" baseline="30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cs typeface="Arial" panose="020B0604020202020204" pitchFamily="34" charset="0"/>
              </a:rPr>
              <a:t>+</a:t>
            </a:r>
            <a:r>
              <a:rPr kumimoji="0" lang="en-US" altLang="zh-CN" sz="105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cs typeface="Arial" panose="020B0604020202020204" pitchFamily="34" charset="0"/>
              </a:rPr>
              <a:t>) MeV/u</a:t>
            </a:r>
            <a:endParaRPr kumimoji="0" lang="en-US" altLang="zh-CN" sz="12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lt"/>
              <a:ea typeface="宋体"/>
            </a:endParaRPr>
          </a:p>
        </p:txBody>
      </p:sp>
      <p:sp>
        <p:nvSpPr>
          <p:cNvPr id="54" name="矩形 53">
            <a:extLst/>
          </p:cNvPr>
          <p:cNvSpPr/>
          <p:nvPr/>
        </p:nvSpPr>
        <p:spPr>
          <a:xfrm>
            <a:off x="1675864" y="2286851"/>
            <a:ext cx="1767432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151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302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453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604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5755" algn="l" defTabSz="914302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2906" algn="l" defTabSz="914302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057" algn="l" defTabSz="914302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208" algn="l" defTabSz="914302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3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宋体" charset="-122"/>
                <a:cs typeface="+mn-cs"/>
              </a:rPr>
              <a:t>L: 190m, B</a:t>
            </a:r>
            <a:r>
              <a:rPr kumimoji="0" lang="el-GR" altLang="zh-CN" sz="13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宋体" charset="-122"/>
                <a:cs typeface="+mn-cs"/>
              </a:rPr>
              <a:t>ρ</a:t>
            </a:r>
            <a:r>
              <a:rPr kumimoji="0" lang="en-US" altLang="zh-CN" sz="13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宋体" charset="-122"/>
                <a:cs typeface="+mn-cs"/>
              </a:rPr>
              <a:t>: 25 Tm</a:t>
            </a:r>
            <a:endParaRPr kumimoji="0" lang="zh-CN" altLang="en-US" sz="13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lt"/>
              <a:ea typeface="宋体" charset="-122"/>
              <a:cs typeface="+mn-cs"/>
            </a:endParaRPr>
          </a:p>
        </p:txBody>
      </p:sp>
      <p:sp>
        <p:nvSpPr>
          <p:cNvPr id="55" name="矩形 54">
            <a:extLst/>
          </p:cNvPr>
          <p:cNvSpPr/>
          <p:nvPr/>
        </p:nvSpPr>
        <p:spPr>
          <a:xfrm>
            <a:off x="1163204" y="2027571"/>
            <a:ext cx="279275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黑体" pitchFamily="49" charset="-122"/>
                <a:cs typeface="Times New Roman" pitchFamily="18" charset="0"/>
              </a:rPr>
              <a:t>HFRS:</a:t>
            </a: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+mj-lt"/>
                <a:ea typeface="仿宋_GB2312" pitchFamily="49" charset="-122"/>
                <a:cs typeface="Times New Roman" pitchFamily="18" charset="0"/>
              </a:rPr>
              <a:t> Radioactive beam line</a:t>
            </a:r>
            <a:endParaRPr kumimoji="0" lang="en-US" altLang="zh-CN" sz="1600" b="1" i="0" u="none" strike="noStrike" kern="0" cap="none" spc="0" normalizeH="0" baseline="0" noProof="0" dirty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+mj-lt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56" name="矩形: 圆角 55">
            <a:extLst/>
          </p:cNvPr>
          <p:cNvSpPr/>
          <p:nvPr/>
        </p:nvSpPr>
        <p:spPr>
          <a:xfrm>
            <a:off x="53265" y="1421386"/>
            <a:ext cx="8133805" cy="5364614"/>
          </a:xfrm>
          <a:prstGeom prst="roundRect">
            <a:avLst/>
          </a:prstGeom>
          <a:noFill/>
          <a:ln w="1905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30" name="图片 29">
            <a:extLst>
              <a:ext uri="{FF2B5EF4-FFF2-40B4-BE49-F238E27FC236}">
                <a16:creationId xmlns:a16="http://schemas.microsoft.com/office/drawing/2014/main" id="{675E18A6-E922-458A-8974-65BFEC5A13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95396" y="0"/>
            <a:ext cx="2388115" cy="174012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18ACBEF-C05D-3F40-B954-A359E9F0007D}"/>
              </a:ext>
            </a:extLst>
          </p:cNvPr>
          <p:cNvSpPr txBox="1"/>
          <p:nvPr/>
        </p:nvSpPr>
        <p:spPr>
          <a:xfrm>
            <a:off x="2949428" y="819807"/>
            <a:ext cx="30101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Under construction</a:t>
            </a:r>
          </a:p>
        </p:txBody>
      </p:sp>
    </p:spTree>
    <p:extLst>
      <p:ext uri="{BB962C8B-B14F-4D97-AF65-F5344CB8AC3E}">
        <p14:creationId xmlns:p14="http://schemas.microsoft.com/office/powerpoint/2010/main" val="1941215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611"/>
    </mc:Choice>
    <mc:Fallback xmlns="">
      <p:transition spd="slow" advTm="40611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2|7.1|7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9.6|1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6|1.4|13.9|1.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1.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.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2|8.4|6.4|5|9.6|6.3|3.2|1.1|10.8"/>
</p:tagLst>
</file>

<file path=ppt/theme/theme1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简约主题1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简约主题1" id="{8726733B-1585-4EFA-96D3-CD0EAD92F069}" vid="{A378D2D5-E8DA-42F7-8DEF-892FD3E627BC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5122</TotalTime>
  <Words>1965</Words>
  <Application>Microsoft Macintosh PowerPoint</Application>
  <PresentationFormat>Widescreen</PresentationFormat>
  <Paragraphs>333</Paragraphs>
  <Slides>30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21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30</vt:i4>
      </vt:variant>
    </vt:vector>
  </HeadingPairs>
  <TitlesOfParts>
    <vt:vector size="54" baseType="lpstr">
      <vt:lpstr>Arial Unicode MS</vt:lpstr>
      <vt:lpstr>等线</vt:lpstr>
      <vt:lpstr>等线 Light</vt:lpstr>
      <vt:lpstr>仿宋_GB2312</vt:lpstr>
      <vt:lpstr>楷体_GB2312</vt:lpstr>
      <vt:lpstr>Microsoft YaHei</vt:lpstr>
      <vt:lpstr>Microsoft YaHei</vt:lpstr>
      <vt:lpstr>ＭＳ Ｐゴシック</vt:lpstr>
      <vt:lpstr>ＭＳ Ｐゴシック</vt:lpstr>
      <vt:lpstr>黑体</vt:lpstr>
      <vt:lpstr>宋体</vt:lpstr>
      <vt:lpstr>华文楷体</vt:lpstr>
      <vt:lpstr>华文楷体</vt:lpstr>
      <vt:lpstr>楷体</vt:lpstr>
      <vt:lpstr>Arial</vt:lpstr>
      <vt:lpstr>Calibri</vt:lpstr>
      <vt:lpstr>Cambria Math</vt:lpstr>
      <vt:lpstr>Comic Sans MS</vt:lpstr>
      <vt:lpstr>Symbol</vt:lpstr>
      <vt:lpstr>Times New Roman</vt:lpstr>
      <vt:lpstr>Wingdings</vt:lpstr>
      <vt:lpstr>自定义设计方案</vt:lpstr>
      <vt:lpstr>1_自定义设计方案</vt:lpstr>
      <vt:lpstr>简约主题1</vt:lpstr>
      <vt:lpstr>PowerPoint Presentation</vt:lpstr>
      <vt:lpstr>PowerPoint Presentation</vt:lpstr>
      <vt:lpstr>Present accelerator-based experiments &amp; Proposals for future facilities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None Accelerator Based  Experiments </vt:lpstr>
      <vt:lpstr>PowerPoint Presentation</vt:lpstr>
      <vt:lpstr>PowerPoint Presentation</vt:lpstr>
      <vt:lpstr>PowerPoint Presentation</vt:lpstr>
      <vt:lpstr>Particle and Astrophysical Xeon Experiment</vt:lpstr>
      <vt:lpstr>CDEX Development Stages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Office User</dc:creator>
  <cp:lastModifiedBy>zhengguo zhao</cp:lastModifiedBy>
  <cp:revision>710</cp:revision>
  <dcterms:created xsi:type="dcterms:W3CDTF">2020-03-23T10:04:57Z</dcterms:created>
  <dcterms:modified xsi:type="dcterms:W3CDTF">2021-07-12T11:36:33Z</dcterms:modified>
</cp:coreProperties>
</file>