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835" r:id="rId2"/>
    <p:sldId id="838" r:id="rId3"/>
    <p:sldId id="845" r:id="rId4"/>
    <p:sldId id="846" r:id="rId5"/>
    <p:sldId id="855" r:id="rId6"/>
    <p:sldId id="863" r:id="rId7"/>
    <p:sldId id="858" r:id="rId8"/>
    <p:sldId id="856" r:id="rId9"/>
    <p:sldId id="859" r:id="rId10"/>
    <p:sldId id="881" r:id="rId11"/>
    <p:sldId id="882" r:id="rId12"/>
    <p:sldId id="883" r:id="rId13"/>
    <p:sldId id="873" r:id="rId14"/>
    <p:sldId id="885" r:id="rId15"/>
    <p:sldId id="877" r:id="rId16"/>
    <p:sldId id="886" r:id="rId17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6600"/>
    <a:srgbClr val="FFFFCC"/>
    <a:srgbClr val="33CCCC"/>
    <a:srgbClr val="009900"/>
    <a:srgbClr val="F2F2F2"/>
    <a:srgbClr val="FF9900"/>
    <a:srgbClr val="C0C0C0"/>
    <a:srgbClr val="3333CC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499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2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1812"/>
    </p:cViewPr>
  </p:sorterViewPr>
  <p:notesViewPr>
    <p:cSldViewPr snapToGrid="0">
      <p:cViewPr varScale="1">
        <p:scale>
          <a:sx n="75" d="100"/>
          <a:sy n="75" d="100"/>
        </p:scale>
        <p:origin x="-2658" y="-90"/>
      </p:cViewPr>
      <p:guideLst>
        <p:guide orient="horz" pos="3104"/>
        <p:guide pos="21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0097" cy="4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204" y="1"/>
            <a:ext cx="2910097" cy="4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1463"/>
            <a:ext cx="2910097" cy="4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204" y="9361463"/>
            <a:ext cx="2910097" cy="4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B7CB4F-AB55-4867-8486-8158EB555D23}" type="slidenum">
              <a:rPr lang="en-GB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0097" cy="4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204" y="1"/>
            <a:ext cx="2910097" cy="4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190" y="4681547"/>
            <a:ext cx="4927920" cy="443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1463"/>
            <a:ext cx="2910097" cy="4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204" y="9361463"/>
            <a:ext cx="2910097" cy="4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EC29F4-5564-461F-AEE6-762DF52A9E0F}" type="slidenum">
              <a:rPr lang="en-GB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482" y="0"/>
            <a:ext cx="7103917" cy="9906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71886"/>
          </a:xfrm>
        </p:spPr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0"/>
            <a:ext cx="20955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1341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00200" y="0"/>
            <a:ext cx="7315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34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76595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524000" cy="990599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315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733800"/>
            <a:ext cx="40005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772400" cy="1143000"/>
          </a:xfrm>
        </p:spPr>
        <p:txBody>
          <a:bodyPr/>
          <a:lstStyle>
            <a:lvl1pPr>
              <a:defRPr sz="3600">
                <a:solidFill>
                  <a:srgbClr val="009900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4403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124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 noProof="0" dirty="0"/>
              <a:t>Click to edit Master subtitle style</a:t>
            </a:r>
          </a:p>
        </p:txBody>
      </p:sp>
      <p:pic>
        <p:nvPicPr>
          <p:cNvPr id="9" name="Picture 25" descr="Z:\JIMENEZ\Pictures Vacuum Group\Logo\New Picture (5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1034553" cy="98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9337" y="1114697"/>
            <a:ext cx="4394563" cy="5155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14697"/>
            <a:ext cx="4309654" cy="515547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FF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799"/>
            <a:ext cx="8610600" cy="5479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-1" y="6288660"/>
            <a:ext cx="53311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endParaRPr lang="en-GB" sz="1000" noProof="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1000" noProof="0" dirty="0" smtClean="0">
                <a:solidFill>
                  <a:schemeClr val="bg1">
                    <a:lumMod val="50000"/>
                  </a:schemeClr>
                </a:solidFill>
              </a:rPr>
              <a:t>Electron Clouds in the SPS: progress in the analysis of cures/mitigations measures and potential schedule of implementation</a:t>
            </a:r>
            <a:endParaRPr lang="en-GB" sz="1000" i="1" noProof="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9482" y="0"/>
            <a:ext cx="7103917" cy="990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title style</a:t>
            </a:r>
          </a:p>
        </p:txBody>
      </p:sp>
      <p:pic>
        <p:nvPicPr>
          <p:cNvPr id="1049" name="Picture 25" descr="Z:\JIMENEZ\Pictures Vacuum Group\Logo\New Picture (5)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53400" y="0"/>
            <a:ext cx="990600" cy="990600"/>
          </a:xfrm>
          <a:prstGeom prst="rect">
            <a:avLst/>
          </a:prstGeom>
          <a:noFill/>
        </p:spPr>
      </p:pic>
      <p:sp>
        <p:nvSpPr>
          <p:cNvPr id="9" name="Text Box 16"/>
          <p:cNvSpPr txBox="1">
            <a:spLocks noChangeArrowheads="1"/>
          </p:cNvSpPr>
          <p:nvPr userDrawn="1"/>
        </p:nvSpPr>
        <p:spPr bwMode="auto">
          <a:xfrm>
            <a:off x="3801202" y="6304002"/>
            <a:ext cx="533112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buFontTx/>
              <a:buNone/>
            </a:pPr>
            <a:endParaRPr lang="en-US" sz="10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Session 09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fr-CH" sz="1000" dirty="0" smtClean="0">
                <a:solidFill>
                  <a:schemeClr val="bg1">
                    <a:lumMod val="50000"/>
                  </a:schemeClr>
                </a:solidFill>
              </a:rPr>
              <a:t>J.M. Jimenez –</a:t>
            </a:r>
            <a:r>
              <a:rPr lang="fr-CH" sz="1000" baseline="0" dirty="0" smtClean="0">
                <a:solidFill>
                  <a:schemeClr val="bg1">
                    <a:lumMod val="50000"/>
                  </a:schemeClr>
                </a:solidFill>
              </a:rPr>
              <a:t> Chamonix’11</a:t>
            </a:r>
            <a:endParaRPr lang="en-GB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" y="1"/>
            <a:ext cx="1034553" cy="98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0000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0980" y="1324302"/>
            <a:ext cx="7772400" cy="2280745"/>
          </a:xfrm>
          <a:noFill/>
        </p:spPr>
        <p:txBody>
          <a:bodyPr/>
          <a:lstStyle/>
          <a:p>
            <a:r>
              <a:rPr lang="en-US" sz="3200" i="1" dirty="0" smtClean="0"/>
              <a:t>Electron Clouds in the SPS: progress in the analysis of cures/mitigations measures and potential schedule of implementation</a:t>
            </a:r>
            <a:endParaRPr lang="en-US" sz="32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566" y="3867807"/>
            <a:ext cx="6400800" cy="513124"/>
          </a:xfrm>
        </p:spPr>
        <p:txBody>
          <a:bodyPr/>
          <a:lstStyle/>
          <a:p>
            <a:r>
              <a:rPr lang="fr-CH" dirty="0" smtClean="0"/>
              <a:t>J.M. </a:t>
            </a:r>
            <a:r>
              <a:rPr lang="fr-CH" dirty="0" err="1" smtClean="0"/>
              <a:t>Jimenez</a:t>
            </a:r>
            <a:endParaRPr lang="fr-CH" dirty="0" smtClean="0"/>
          </a:p>
        </p:txBody>
      </p:sp>
      <p:sp>
        <p:nvSpPr>
          <p:cNvPr id="4" name="Rectangle 3"/>
          <p:cNvSpPr/>
          <p:nvPr/>
        </p:nvSpPr>
        <p:spPr>
          <a:xfrm>
            <a:off x="851338" y="4540558"/>
            <a:ext cx="7451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i="1" dirty="0" smtClean="0"/>
              <a:t>This talk is a summary of my views meant for a recommendation.</a:t>
            </a:r>
          </a:p>
          <a:p>
            <a:pPr algn="ctr">
              <a:buNone/>
            </a:pPr>
            <a:r>
              <a:rPr lang="en-US" dirty="0" smtClean="0"/>
              <a:t>For detailed results and pictures, please report to presentation given by </a:t>
            </a:r>
            <a:br>
              <a:rPr lang="en-US" dirty="0" smtClean="0"/>
            </a:br>
            <a:r>
              <a:rPr lang="en-US" dirty="0" smtClean="0"/>
              <a:t>M. </a:t>
            </a:r>
            <a:r>
              <a:rPr lang="en-US" dirty="0" err="1" smtClean="0"/>
              <a:t>Taborelli</a:t>
            </a:r>
            <a:r>
              <a:rPr lang="en-US" dirty="0" smtClean="0"/>
              <a:t> (TE/VSC on behalf of SPS-U SG) during the LIU Day</a:t>
            </a:r>
          </a:p>
          <a:p>
            <a:pPr algn="ctr">
              <a:buNone/>
            </a:pPr>
            <a:r>
              <a:rPr lang="en-US" i="1" dirty="0" smtClean="0">
                <a:solidFill>
                  <a:srgbClr val="0000FF"/>
                </a:solidFill>
              </a:rPr>
              <a:t>http://indico.cern.ch/conferenceDisplay.py?confId=112934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High bandwidth feedback systems (1/3)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Feasibility </a:t>
            </a:r>
            <a:r>
              <a:rPr lang="en-US" dirty="0" smtClean="0"/>
              <a:t>of the high bandwidth feedback system</a:t>
            </a:r>
            <a:endParaRPr lang="en-US" sz="1800" dirty="0" smtClean="0"/>
          </a:p>
          <a:p>
            <a:pPr lvl="1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Study being carried out </a:t>
            </a:r>
            <a:r>
              <a:rPr lang="en-US" sz="2000" dirty="0" smtClean="0"/>
              <a:t>in the framework of LARP, t</a:t>
            </a:r>
            <a:r>
              <a:rPr lang="en-US" sz="1800" dirty="0" smtClean="0"/>
              <a:t>his system requires: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New pick-up </a:t>
            </a:r>
            <a:r>
              <a:rPr lang="en-US" dirty="0" smtClean="0"/>
              <a:t>for high bandwidth feedback system</a:t>
            </a:r>
          </a:p>
          <a:p>
            <a:pPr lvl="2"/>
            <a:r>
              <a:rPr lang="en-US" sz="1800" dirty="0" smtClean="0"/>
              <a:t>Long strip lines (at least 1.5 m)</a:t>
            </a:r>
          </a:p>
          <a:p>
            <a:pPr lvl="2"/>
            <a:r>
              <a:rPr lang="en-US" sz="1800" dirty="0" smtClean="0"/>
              <a:t>Complex design (accuracy and 50 Ohm impedance)</a:t>
            </a:r>
          </a:p>
          <a:p>
            <a:pPr lvl="2"/>
            <a:r>
              <a:rPr lang="en-US" sz="1800" dirty="0" smtClean="0"/>
              <a:t>Technically challenging but feasible</a:t>
            </a:r>
          </a:p>
          <a:p>
            <a:pPr lvl="2"/>
            <a:r>
              <a:rPr lang="en-US" sz="1800" dirty="0" smtClean="0"/>
              <a:t>Can be done at CERN, collaboration RF/MME?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New kicker </a:t>
            </a:r>
            <a:r>
              <a:rPr lang="en-US" dirty="0" smtClean="0"/>
              <a:t>for high bandwidth feedback system</a:t>
            </a:r>
          </a:p>
          <a:p>
            <a:pPr lvl="2"/>
            <a:r>
              <a:rPr lang="en-US" sz="1800" dirty="0" smtClean="0"/>
              <a:t>Complex design</a:t>
            </a:r>
          </a:p>
          <a:p>
            <a:pPr lvl="2"/>
            <a:r>
              <a:rPr lang="en-US" sz="1800" dirty="0" smtClean="0"/>
              <a:t>Technically challenging but feasible</a:t>
            </a:r>
          </a:p>
          <a:p>
            <a:pPr lvl="2"/>
            <a:r>
              <a:rPr lang="en-US" sz="1800" dirty="0" smtClean="0"/>
              <a:t>EM Simulations can be done by L Berkeley Lab in the framework of LARP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High speed digitization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FF"/>
                </a:solidFill>
              </a:rPr>
              <a:t>digital treatment</a:t>
            </a:r>
          </a:p>
          <a:p>
            <a:pPr lvl="2"/>
            <a:r>
              <a:rPr lang="en-US" sz="1800" dirty="0" smtClean="0"/>
              <a:t>Prototype system being developed in the framework of LARP, will be able to treat a small number of bunches only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78552" y="2708578"/>
            <a:ext cx="1695977" cy="3693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W. Hofle and al.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996600"/>
                </a:solidFill>
              </a:rPr>
              <a:t>High bandwidth feedback systems (2/3)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“showstoppers” 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growth could be dominated by </a:t>
            </a:r>
            <a:r>
              <a:rPr lang="en-US" dirty="0" smtClean="0">
                <a:solidFill>
                  <a:srgbClr val="0000FF"/>
                </a:solidFill>
              </a:rPr>
              <a:t>incoherent effects </a:t>
            </a:r>
            <a:r>
              <a:rPr lang="en-US" dirty="0" smtClean="0"/>
              <a:t>which cannot be damped</a:t>
            </a:r>
          </a:p>
          <a:p>
            <a:pPr lvl="1"/>
            <a:r>
              <a:rPr lang="en-US" dirty="0" smtClean="0"/>
              <a:t>Excessive </a:t>
            </a:r>
            <a:r>
              <a:rPr lang="en-US" dirty="0" smtClean="0">
                <a:solidFill>
                  <a:srgbClr val="0000FF"/>
                </a:solidFill>
              </a:rPr>
              <a:t>power required </a:t>
            </a:r>
            <a:r>
              <a:rPr lang="en-US" dirty="0" smtClean="0"/>
              <a:t>to correct effects on all bunches due to the fast growth rates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Challenging but not thought to be “showstoppers”</a:t>
            </a:r>
          </a:p>
          <a:p>
            <a:pPr lvl="1"/>
            <a:r>
              <a:rPr lang="en-US" dirty="0" smtClean="0"/>
              <a:t>Adjustment of the </a:t>
            </a:r>
            <a:r>
              <a:rPr lang="en-US" dirty="0" smtClean="0">
                <a:solidFill>
                  <a:srgbClr val="0000FF"/>
                </a:solidFill>
              </a:rPr>
              <a:t>loop delay </a:t>
            </a:r>
            <a:r>
              <a:rPr lang="en-US" dirty="0" smtClean="0"/>
              <a:t>will be very delicate for the high frequency high bandwidth system (GHz)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Mix-up</a:t>
            </a:r>
            <a:r>
              <a:rPr lang="en-US" dirty="0" smtClean="0"/>
              <a:t> with longitudinal motion possible if bunches not stable longitudinally</a:t>
            </a:r>
          </a:p>
          <a:p>
            <a:pPr lvl="1"/>
            <a:r>
              <a:rPr lang="en-US" dirty="0" smtClean="0"/>
              <a:t>Suppression of </a:t>
            </a:r>
            <a:r>
              <a:rPr lang="en-US" dirty="0" smtClean="0">
                <a:solidFill>
                  <a:srgbClr val="0000FF"/>
                </a:solidFill>
              </a:rPr>
              <a:t>common mode signal </a:t>
            </a:r>
            <a:r>
              <a:rPr lang="en-US" dirty="0" smtClean="0"/>
              <a:t>crucial to avoid amplifier saturation and to allow good usage of dynamic range available</a:t>
            </a:r>
          </a:p>
          <a:p>
            <a:pPr lvl="1"/>
            <a:r>
              <a:rPr lang="en-US" dirty="0" smtClean="0"/>
              <a:t>Could be </a:t>
            </a:r>
            <a:r>
              <a:rPr lang="en-US" dirty="0" smtClean="0">
                <a:solidFill>
                  <a:srgbClr val="0000FF"/>
                </a:solidFill>
              </a:rPr>
              <a:t>required to split </a:t>
            </a:r>
            <a:r>
              <a:rPr lang="en-US" dirty="0" smtClean="0"/>
              <a:t>the system into several bands in order to be able to cover the entire frequency range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996600"/>
                </a:solidFill>
              </a:rPr>
              <a:t>High bandwidth feedback systems (3/3)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infrastructures</a:t>
            </a:r>
          </a:p>
          <a:p>
            <a:pPr lvl="1"/>
            <a:r>
              <a:rPr lang="en-US" dirty="0" smtClean="0"/>
              <a:t>Electronics and amplifiers shall be </a:t>
            </a:r>
            <a:r>
              <a:rPr lang="en-US" dirty="0" smtClean="0">
                <a:solidFill>
                  <a:srgbClr val="0000FF"/>
                </a:solidFill>
              </a:rPr>
              <a:t>partially installed in the tunnel </a:t>
            </a:r>
            <a:r>
              <a:rPr lang="en-US" dirty="0" smtClean="0"/>
              <a:t>close to the wide-band pick-up and kickers</a:t>
            </a:r>
          </a:p>
          <a:p>
            <a:pPr lvl="2"/>
            <a:r>
              <a:rPr lang="en-US" dirty="0" smtClean="0"/>
              <a:t>Radiation and shielding issues, could require civil engineering: platform, concrete shielding</a:t>
            </a:r>
          </a:p>
          <a:p>
            <a:pPr lvl="1"/>
            <a:r>
              <a:rPr lang="en-US" dirty="0" smtClean="0"/>
              <a:t>New pick-up and kicker need modifications in the </a:t>
            </a:r>
            <a:r>
              <a:rPr lang="en-US" dirty="0" smtClean="0">
                <a:solidFill>
                  <a:srgbClr val="0000FF"/>
                </a:solidFill>
              </a:rPr>
              <a:t>tunnel</a:t>
            </a:r>
          </a:p>
          <a:p>
            <a:pPr lvl="2"/>
            <a:r>
              <a:rPr lang="en-US" dirty="0" smtClean="0"/>
              <a:t>Layout modification, electronics, hardware and significant cabling</a:t>
            </a:r>
          </a:p>
          <a:p>
            <a:pPr lvl="2"/>
            <a:r>
              <a:rPr lang="en-US" dirty="0" smtClean="0"/>
              <a:t>Preferred location BA3 (dispersion suppressor), alternatively BA5</a:t>
            </a:r>
          </a:p>
          <a:p>
            <a:r>
              <a:rPr lang="en-US" dirty="0" smtClean="0"/>
              <a:t>Schedule implications and Phasing feasibility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Demonstrator</a:t>
            </a:r>
            <a:r>
              <a:rPr lang="en-US" dirty="0" smtClean="0"/>
              <a:t> for wide-band feedback</a:t>
            </a:r>
            <a:endParaRPr lang="en-US" sz="1800" dirty="0" smtClean="0"/>
          </a:p>
          <a:p>
            <a:pPr lvl="2"/>
            <a:r>
              <a:rPr lang="en-US" dirty="0" smtClean="0"/>
              <a:t>Installation could take place during the </a:t>
            </a:r>
            <a:r>
              <a:rPr lang="en-US" dirty="0" smtClean="0">
                <a:solidFill>
                  <a:srgbClr val="0000FF"/>
                </a:solidFill>
              </a:rPr>
              <a:t>2011-12</a:t>
            </a:r>
            <a:r>
              <a:rPr lang="en-US" dirty="0" smtClean="0"/>
              <a:t> winter stop (cabling)</a:t>
            </a:r>
          </a:p>
          <a:p>
            <a:pPr lvl="2"/>
            <a:r>
              <a:rPr lang="en-US" dirty="0" smtClean="0"/>
              <a:t>Validation of FB with demonstrator in </a:t>
            </a:r>
            <a:r>
              <a:rPr lang="en-US" dirty="0" smtClean="0">
                <a:solidFill>
                  <a:srgbClr val="0000FF"/>
                </a:solidFill>
              </a:rPr>
              <a:t>2013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decision for go-ahead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Final system </a:t>
            </a:r>
            <a:r>
              <a:rPr lang="en-US" dirty="0" smtClean="0"/>
              <a:t>with new pick-up and kicker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Pick-ups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FF"/>
                </a:solidFill>
              </a:rPr>
              <a:t>kicker</a:t>
            </a:r>
            <a:r>
              <a:rPr lang="en-US" dirty="0" smtClean="0"/>
              <a:t> could be ready for late </a:t>
            </a:r>
            <a:r>
              <a:rPr lang="en-US" dirty="0" smtClean="0">
                <a:solidFill>
                  <a:srgbClr val="0000FF"/>
                </a:solidFill>
              </a:rPr>
              <a:t>2013</a:t>
            </a:r>
          </a:p>
          <a:p>
            <a:pPr lvl="2"/>
            <a:r>
              <a:rPr lang="en-US" dirty="0" smtClean="0"/>
              <a:t>Final version of </a:t>
            </a:r>
            <a:r>
              <a:rPr lang="en-US" dirty="0" smtClean="0">
                <a:solidFill>
                  <a:srgbClr val="0000FF"/>
                </a:solidFill>
              </a:rPr>
              <a:t>electronics</a:t>
            </a:r>
            <a:r>
              <a:rPr lang="en-US" dirty="0" smtClean="0"/>
              <a:t> could be available 2 years after complete validation with demonstrator: </a:t>
            </a:r>
            <a:r>
              <a:rPr lang="en-US" dirty="0" smtClean="0">
                <a:solidFill>
                  <a:srgbClr val="0000FF"/>
                </a:solidFill>
              </a:rPr>
              <a:t>2014-15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Layout</a:t>
            </a:r>
            <a:r>
              <a:rPr lang="en-US" dirty="0" smtClean="0"/>
              <a:t> modification and cabling could be advanced to </a:t>
            </a:r>
            <a:r>
              <a:rPr lang="en-US" dirty="0" smtClean="0">
                <a:solidFill>
                  <a:srgbClr val="0000FF"/>
                </a:solidFill>
              </a:rPr>
              <a:t>2012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Proposed milestones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066799"/>
            <a:ext cx="8534400" cy="5659821"/>
          </a:xfrm>
          <a:solidFill>
            <a:srgbClr val="FFFFCC"/>
          </a:solidFill>
        </p:spPr>
        <p:txBody>
          <a:bodyPr/>
          <a:lstStyle/>
          <a:p>
            <a:pPr>
              <a:spcBef>
                <a:spcPts val="300"/>
              </a:spcBef>
            </a:pP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Feasibility</a:t>
            </a:r>
            <a:r>
              <a:rPr lang="en-GB" sz="1600" dirty="0" smtClean="0"/>
              <a:t> studies on clearing electrodes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Industrialisation</a:t>
            </a:r>
            <a:r>
              <a:rPr lang="en-GB" sz="1600" dirty="0" smtClean="0"/>
              <a:t> of a-C coatings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0000FF"/>
                </a:solidFill>
              </a:rPr>
              <a:t>Enhancement</a:t>
            </a:r>
            <a:r>
              <a:rPr lang="en-GB" sz="1600" dirty="0" smtClean="0"/>
              <a:t> of electron cloud for scrubbing purposes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Deadline: end Sept’11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Development of additional electron cloud diagnostics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SPS MD measurements to validate efficiency of proposed solutions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Deadline: end Sept’11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Preparation of a prototype section: 1 or 2 half-cells for 2011-12 Technical Stop</a:t>
            </a:r>
          </a:p>
          <a:p>
            <a:pPr lvl="1">
              <a:spcBef>
                <a:spcPts val="300"/>
              </a:spcBef>
            </a:pPr>
            <a:r>
              <a:rPr lang="en-GB" sz="1400" dirty="0" smtClean="0"/>
              <a:t>With all diagnostics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Deadline: end Dec’11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Proceed to a complete evaluation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Deadline: Sept’12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Define the strategy for 2013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Deadline: Oct’12 (Chamonix is too late)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Installation of the pilot sector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During shutdown 2013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Validation using a pilot sector (half an arc ?) as from 2014 until 2017-18 shutdown: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Deadline for final decision: end 2016</a:t>
            </a:r>
          </a:p>
          <a:p>
            <a:pPr>
              <a:spcBef>
                <a:spcPts val="300"/>
              </a:spcBef>
            </a:pPr>
            <a:r>
              <a:rPr lang="en-GB" sz="1600" dirty="0" smtClean="0"/>
              <a:t>Full installation:</a:t>
            </a:r>
          </a:p>
          <a:p>
            <a:pPr algn="r">
              <a:spcBef>
                <a:spcPts val="300"/>
              </a:spcBef>
              <a:buNone/>
            </a:pPr>
            <a:r>
              <a:rPr lang="en-GB" sz="1600" dirty="0" smtClean="0">
                <a:solidFill>
                  <a:srgbClr val="C00000"/>
                </a:solidFill>
              </a:rPr>
              <a:t>Shutdown 2017-18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300251" y="1064526"/>
            <a:ext cx="8543498" cy="116366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00251" y="2217683"/>
            <a:ext cx="8543498" cy="85133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00251" y="3071539"/>
            <a:ext cx="8543498" cy="79626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0250" y="3871426"/>
            <a:ext cx="8543498" cy="57445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00249" y="4452948"/>
            <a:ext cx="8543498" cy="54997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00250" y="5007177"/>
            <a:ext cx="8543498" cy="55279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0249" y="5564226"/>
            <a:ext cx="8543498" cy="57381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21269" y="6142295"/>
            <a:ext cx="8543498" cy="573815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 smtClean="0"/>
              <a:t>Closing Remarks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615453" y="1082565"/>
            <a:ext cx="1616147" cy="738664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Existing accelerator</a:t>
            </a:r>
            <a:br>
              <a:rPr lang="en-GB" sz="1400" dirty="0" smtClean="0"/>
            </a:br>
            <a:r>
              <a:rPr lang="en-GB" sz="1400" dirty="0" smtClean="0"/>
              <a:t>limited by electron</a:t>
            </a:r>
            <a:br>
              <a:rPr lang="en-GB" sz="1400" dirty="0" smtClean="0"/>
            </a:br>
            <a:r>
              <a:rPr lang="en-GB" sz="1400" dirty="0" smtClean="0"/>
              <a:t>cloud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811892" y="2680137"/>
            <a:ext cx="914033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Clearing</a:t>
            </a:r>
            <a:br>
              <a:rPr lang="en-GB" sz="1400" dirty="0" smtClean="0"/>
            </a:br>
            <a:r>
              <a:rPr lang="en-GB" sz="1400" dirty="0" smtClean="0"/>
              <a:t>electrodes</a:t>
            </a:r>
            <a:endParaRPr lang="en-GB" sz="1400" dirty="0"/>
          </a:p>
        </p:txBody>
      </p:sp>
      <p:grpSp>
        <p:nvGrpSpPr>
          <p:cNvPr id="3" name="Group 15"/>
          <p:cNvGrpSpPr/>
          <p:nvPr/>
        </p:nvGrpSpPr>
        <p:grpSpPr>
          <a:xfrm>
            <a:off x="1608083" y="2123091"/>
            <a:ext cx="1282262" cy="430924"/>
            <a:chOff x="6632028" y="1912883"/>
            <a:chExt cx="1282262" cy="1187669"/>
          </a:xfrm>
        </p:grpSpPr>
        <p:sp>
          <p:nvSpPr>
            <p:cNvPr id="17" name="Diamond 16"/>
            <p:cNvSpPr/>
            <p:nvPr/>
          </p:nvSpPr>
          <p:spPr bwMode="auto">
            <a:xfrm>
              <a:off x="6632028" y="1912883"/>
              <a:ext cx="1282262" cy="1187669"/>
            </a:xfrm>
            <a:prstGeom prst="diamond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720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26620" y="2093620"/>
              <a:ext cx="1063112" cy="848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400" dirty="0" smtClean="0"/>
                <a:t>Suppression</a:t>
              </a:r>
              <a:endParaRPr lang="en-GB" sz="1600" dirty="0"/>
            </a:p>
          </p:txBody>
        </p:sp>
      </p:grpSp>
      <p:grpSp>
        <p:nvGrpSpPr>
          <p:cNvPr id="5" name="Group 18"/>
          <p:cNvGrpSpPr/>
          <p:nvPr/>
        </p:nvGrpSpPr>
        <p:grpSpPr>
          <a:xfrm>
            <a:off x="3815223" y="2123089"/>
            <a:ext cx="1282262" cy="430924"/>
            <a:chOff x="6632028" y="1912883"/>
            <a:chExt cx="1282262" cy="1187669"/>
          </a:xfrm>
        </p:grpSpPr>
        <p:sp>
          <p:nvSpPr>
            <p:cNvPr id="20" name="Diamond 19"/>
            <p:cNvSpPr/>
            <p:nvPr/>
          </p:nvSpPr>
          <p:spPr bwMode="auto">
            <a:xfrm>
              <a:off x="6632028" y="1912883"/>
              <a:ext cx="1282262" cy="1187669"/>
            </a:xfrm>
            <a:prstGeom prst="diamond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720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89680" y="2093620"/>
              <a:ext cx="1063112" cy="848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400" dirty="0" smtClean="0"/>
                <a:t>Mitigation</a:t>
              </a:r>
              <a:endParaRPr lang="en-GB" sz="1400" dirty="0"/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6264133" y="2123089"/>
            <a:ext cx="1420454" cy="430924"/>
            <a:chOff x="6632028" y="1912883"/>
            <a:chExt cx="1420454" cy="1187669"/>
          </a:xfrm>
        </p:grpSpPr>
        <p:sp>
          <p:nvSpPr>
            <p:cNvPr id="23" name="Diamond 22"/>
            <p:cNvSpPr/>
            <p:nvPr/>
          </p:nvSpPr>
          <p:spPr bwMode="auto">
            <a:xfrm>
              <a:off x="6632028" y="1912883"/>
              <a:ext cx="1282262" cy="1187669"/>
            </a:xfrm>
            <a:prstGeom prst="diamond">
              <a:avLst/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720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89370" y="2093620"/>
              <a:ext cx="1063112" cy="848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GB" sz="1400" dirty="0" smtClean="0"/>
                <a:t>Cures</a:t>
              </a:r>
              <a:endParaRPr lang="en-GB" sz="1400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338735" y="2680138"/>
            <a:ext cx="824265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Coatings</a:t>
            </a:r>
            <a:br>
              <a:rPr lang="en-GB" sz="1400" dirty="0" smtClean="0"/>
            </a:br>
            <a:r>
              <a:rPr lang="en-GB" sz="1400" dirty="0" smtClean="0"/>
              <a:t>a-C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03333" y="2690648"/>
            <a:ext cx="922047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Scrubbing</a:t>
            </a:r>
            <a:br>
              <a:rPr lang="en-GB" sz="1400" dirty="0" smtClean="0"/>
            </a:br>
            <a:r>
              <a:rPr lang="en-GB" sz="1400" dirty="0" smtClean="0"/>
              <a:t>Run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19544" y="2690648"/>
            <a:ext cx="873957" cy="52322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Feedback</a:t>
            </a:r>
            <a:br>
              <a:rPr lang="en-GB" sz="1400" dirty="0" smtClean="0"/>
            </a:br>
            <a:r>
              <a:rPr lang="en-GB" sz="1400" dirty="0" smtClean="0"/>
              <a:t>systems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0" y="5192112"/>
            <a:ext cx="15728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 smtClean="0"/>
              <a:t>Status in ’11</a:t>
            </a:r>
            <a:br>
              <a:rPr lang="en-GB" sz="1600" dirty="0" smtClean="0"/>
            </a:br>
            <a:r>
              <a:rPr lang="en-GB" sz="1600" dirty="0" smtClean="0"/>
              <a:t>    </a:t>
            </a:r>
            <a:r>
              <a:rPr lang="en-GB" sz="1400" dirty="0" smtClean="0"/>
              <a:t>R&amp;D completed</a:t>
            </a:r>
            <a:br>
              <a:rPr lang="en-GB" sz="1400" dirty="0" smtClean="0"/>
            </a:br>
            <a:r>
              <a:rPr lang="en-GB" sz="1400" dirty="0" smtClean="0"/>
              <a:t>     Prototyping</a:t>
            </a:r>
            <a:br>
              <a:rPr lang="en-GB" sz="1400" dirty="0" smtClean="0"/>
            </a:br>
            <a:r>
              <a:rPr lang="en-GB" sz="1400" dirty="0" smtClean="0"/>
              <a:t>     Validation</a:t>
            </a:r>
            <a:br>
              <a:rPr lang="en-GB" sz="1400" dirty="0" smtClean="0"/>
            </a:br>
            <a:r>
              <a:rPr lang="en-GB" sz="1400" dirty="0" smtClean="0"/>
              <a:t>     Industrialisation</a:t>
            </a:r>
            <a:endParaRPr lang="en-GB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0" y="3468414"/>
            <a:ext cx="15728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 smtClean="0"/>
              <a:t>Status in ’10</a:t>
            </a:r>
            <a:br>
              <a:rPr lang="en-GB" sz="1600" dirty="0" smtClean="0"/>
            </a:br>
            <a:r>
              <a:rPr lang="en-GB" sz="1600" dirty="0" smtClean="0"/>
              <a:t>    </a:t>
            </a:r>
            <a:r>
              <a:rPr lang="en-GB" sz="1400" dirty="0" smtClean="0"/>
              <a:t>R&amp;D completed</a:t>
            </a:r>
            <a:br>
              <a:rPr lang="en-GB" sz="1400" dirty="0" smtClean="0"/>
            </a:br>
            <a:r>
              <a:rPr lang="en-GB" sz="1400" dirty="0" smtClean="0"/>
              <a:t>     Prototyping</a:t>
            </a:r>
            <a:br>
              <a:rPr lang="en-GB" sz="1400" dirty="0" smtClean="0"/>
            </a:br>
            <a:r>
              <a:rPr lang="en-GB" sz="1400" dirty="0" smtClean="0"/>
              <a:t>     Validation</a:t>
            </a:r>
            <a:br>
              <a:rPr lang="en-GB" sz="1400" dirty="0" smtClean="0"/>
            </a:br>
            <a:r>
              <a:rPr lang="en-GB" sz="1400" dirty="0" smtClean="0"/>
              <a:t>     Industrialisation</a:t>
            </a:r>
            <a:endParaRPr lang="en-GB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2090634" y="3762676"/>
            <a:ext cx="314510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N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83442" y="3762677"/>
            <a:ext cx="692817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Y/N</a:t>
            </a:r>
            <a:br>
              <a:rPr lang="en-GB" sz="1400" dirty="0" smtClean="0"/>
            </a:br>
            <a:r>
              <a:rPr lang="en-GB" sz="1400" dirty="0" smtClean="0"/>
              <a:t>Started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96315" y="3773187"/>
            <a:ext cx="494046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-</a:t>
            </a:r>
            <a:br>
              <a:rPr lang="en-GB" sz="1400" dirty="0" smtClean="0"/>
            </a:br>
            <a:r>
              <a:rPr lang="en-GB" sz="1400" dirty="0" smtClean="0"/>
              <a:t>Y/N</a:t>
            </a:r>
            <a:br>
              <a:rPr lang="en-GB" sz="1400" dirty="0" smtClean="0"/>
            </a:br>
            <a:r>
              <a:rPr lang="en-GB" sz="1400" dirty="0" smtClean="0"/>
              <a:t>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88481" y="3773187"/>
            <a:ext cx="494046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Y/N</a:t>
            </a:r>
            <a:br>
              <a:rPr lang="en-GB" sz="1400" dirty="0" smtClean="0"/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Y/N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000867" y="5423263"/>
            <a:ext cx="494046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?</a:t>
            </a:r>
            <a:br>
              <a:rPr lang="en-GB" sz="1400" dirty="0" smtClean="0"/>
            </a:br>
            <a:r>
              <a:rPr lang="en-GB" sz="1400" dirty="0" smtClean="0"/>
              <a:t>Y/N</a:t>
            </a:r>
            <a:br>
              <a:rPr lang="en-GB" sz="1400" dirty="0" smtClean="0"/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2593" y="5423264"/>
            <a:ext cx="314510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86082" y="5433774"/>
            <a:ext cx="314510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-</a:t>
            </a:r>
            <a:br>
              <a:rPr lang="en-GB" sz="1400" dirty="0" smtClean="0"/>
            </a:b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-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88481" y="5433774"/>
            <a:ext cx="494046" cy="95410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1400" dirty="0" smtClean="0"/>
              <a:t>Y</a:t>
            </a:r>
            <a:br>
              <a:rPr lang="en-GB" sz="1400" dirty="0" smtClean="0"/>
            </a:br>
            <a:r>
              <a:rPr lang="en-GB" sz="1400" dirty="0" smtClean="0"/>
              <a:t>Y/N</a:t>
            </a:r>
            <a:br>
              <a:rPr lang="en-GB" sz="1400" dirty="0" smtClean="0"/>
            </a:br>
            <a:r>
              <a:rPr lang="en-GB" sz="1400" dirty="0" smtClean="0">
                <a:solidFill>
                  <a:srgbClr val="FF0000"/>
                </a:solidFill>
              </a:rPr>
              <a:t>N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Y/N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25" grpId="0" animBg="1"/>
      <p:bldP spid="26" grpId="0" animBg="1"/>
      <p:bldP spid="27" grpId="0" animBg="1"/>
      <p:bldP spid="36" grpId="0"/>
      <p:bldP spid="37" grpId="0"/>
      <p:bldP spid="31" grpId="0" animBg="1"/>
      <p:bldP spid="32" grpId="0" animBg="1"/>
      <p:bldP spid="33" grpId="0" animBg="1"/>
      <p:bldP spid="34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 smtClean="0"/>
              <a:t>Closing Remarks</a:t>
            </a:r>
            <a:br>
              <a:rPr lang="en-GB" dirty="0" smtClean="0"/>
            </a:br>
            <a:r>
              <a:rPr lang="en-GB" dirty="0" smtClean="0">
                <a:solidFill>
                  <a:srgbClr val="996600"/>
                </a:solidFill>
              </a:rPr>
              <a:t>Questions still to be answered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Suppression: Clearing electrodes</a:t>
            </a:r>
          </a:p>
          <a:p>
            <a:pPr lvl="1"/>
            <a:r>
              <a:rPr lang="en-GB" dirty="0" smtClean="0"/>
              <a:t>Aperture, impedance, technical solution, full-scale feasibility, lifetime, quads, LSS, cabling, powering, etc.</a:t>
            </a:r>
          </a:p>
          <a:p>
            <a:r>
              <a:rPr lang="en-GB" dirty="0" smtClean="0"/>
              <a:t>Mitigations</a:t>
            </a:r>
          </a:p>
          <a:p>
            <a:pPr lvl="1"/>
            <a:r>
              <a:rPr lang="en-GB" dirty="0" smtClean="0"/>
              <a:t>a-C coatings</a:t>
            </a:r>
          </a:p>
          <a:p>
            <a:pPr lvl="2"/>
            <a:r>
              <a:rPr lang="en-GB" sz="1800" dirty="0" smtClean="0"/>
              <a:t>Lifetime, stability with venting, outgassing rates, in-situ coating, LSS.</a:t>
            </a:r>
          </a:p>
          <a:p>
            <a:pPr lvl="1"/>
            <a:r>
              <a:rPr lang="en-GB" dirty="0" smtClean="0"/>
              <a:t>Scrubbing runs</a:t>
            </a:r>
          </a:p>
          <a:p>
            <a:pPr lvl="2"/>
            <a:r>
              <a:rPr lang="en-GB" sz="1800" dirty="0" smtClean="0"/>
              <a:t>Feasibility and margin, MD time.</a:t>
            </a:r>
          </a:p>
          <a:p>
            <a:r>
              <a:rPr lang="en-GB" dirty="0" smtClean="0"/>
              <a:t>Cures</a:t>
            </a:r>
          </a:p>
          <a:p>
            <a:pPr lvl="1"/>
            <a:r>
              <a:rPr lang="en-GB" dirty="0" smtClean="0"/>
              <a:t>High bandwidth feedback systems </a:t>
            </a:r>
          </a:p>
          <a:p>
            <a:pPr lvl="2"/>
            <a:r>
              <a:rPr lang="en-US" sz="1800" dirty="0" smtClean="0"/>
              <a:t>High speed digitization and digital treatment</a:t>
            </a:r>
          </a:p>
          <a:p>
            <a:r>
              <a:rPr lang="en-GB" sz="2200" dirty="0" smtClean="0"/>
              <a:t>Simulations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E-cloud budget</a:t>
            </a:r>
            <a:r>
              <a:rPr lang="en-GB" dirty="0" smtClean="0"/>
              <a:t>, stability expected, </a:t>
            </a:r>
            <a:r>
              <a:rPr lang="en-GB" dirty="0" err="1" smtClean="0"/>
              <a:t>emittance</a:t>
            </a:r>
            <a:r>
              <a:rPr lang="en-GB" dirty="0" smtClean="0"/>
              <a:t> growth, impedance from electrodes, effectiveness of bandwidth feedback, etc.</a:t>
            </a:r>
          </a:p>
          <a:p>
            <a:pPr lvl="1"/>
            <a:r>
              <a:rPr lang="en-GB" i="1" dirty="0" smtClean="0">
                <a:solidFill>
                  <a:srgbClr val="0000FF"/>
                </a:solidFill>
              </a:rPr>
              <a:t>If we rely on beam scrubbing in the LHC why not in the SPS?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562" y="2470245"/>
            <a:ext cx="3761664" cy="25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 smtClean="0"/>
              <a:t>Closing Remarks</a:t>
            </a:r>
            <a:br>
              <a:rPr lang="en-GB" dirty="0" smtClean="0"/>
            </a:br>
            <a:r>
              <a:rPr lang="en-GB" dirty="0" smtClean="0">
                <a:solidFill>
                  <a:srgbClr val="996600"/>
                </a:solidFill>
              </a:rPr>
              <a:t>Priorities </a:t>
            </a:r>
            <a:r>
              <a:rPr lang="en-GB" i="1" dirty="0" smtClean="0">
                <a:solidFill>
                  <a:srgbClr val="996600"/>
                </a:solidFill>
              </a:rPr>
              <a:t>versus</a:t>
            </a:r>
            <a:r>
              <a:rPr lang="en-GB" dirty="0" smtClean="0">
                <a:solidFill>
                  <a:srgbClr val="996600"/>
                </a:solidFill>
              </a:rPr>
              <a:t> Resources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Satisfactory</a:t>
            </a:r>
            <a:r>
              <a:rPr lang="en-US" dirty="0" smtClean="0"/>
              <a:t> situation with mitigation solutions</a:t>
            </a:r>
          </a:p>
          <a:p>
            <a:pPr lvl="1"/>
            <a:r>
              <a:rPr lang="en-US" dirty="0" smtClean="0"/>
              <a:t>Scrubbing run is scheduled, MMDs have been requested</a:t>
            </a:r>
          </a:p>
          <a:p>
            <a:pPr lvl="2"/>
            <a:r>
              <a:rPr lang="en-US" dirty="0" smtClean="0"/>
              <a:t>We’ll also learn from LHC scrubbing run</a:t>
            </a:r>
          </a:p>
          <a:p>
            <a:pPr lvl="1"/>
            <a:r>
              <a:rPr lang="en-US" dirty="0" smtClean="0"/>
              <a:t>Coating are progressing well, new approach recently tested showed very promising results from the “industrialization” point of view</a:t>
            </a:r>
          </a:p>
          <a:p>
            <a:pPr lvl="1"/>
            <a:r>
              <a:rPr lang="en-US" dirty="0" smtClean="0"/>
              <a:t>Strengthen efforts on diagnostics to improve the validation of the proposed solution with beams in the SPS</a:t>
            </a:r>
          </a:p>
          <a:p>
            <a:r>
              <a:rPr lang="en-US" dirty="0" smtClean="0"/>
              <a:t>Feedback systems </a:t>
            </a:r>
            <a:r>
              <a:rPr lang="en-US" dirty="0" smtClean="0">
                <a:solidFill>
                  <a:srgbClr val="0000FF"/>
                </a:solidFill>
              </a:rPr>
              <a:t>can be on track </a:t>
            </a:r>
            <a:r>
              <a:rPr lang="en-US" dirty="0" smtClean="0"/>
              <a:t>with reasonable efforts</a:t>
            </a:r>
          </a:p>
          <a:p>
            <a:pPr lvl="1"/>
            <a:r>
              <a:rPr lang="en-US" dirty="0" smtClean="0"/>
              <a:t>Collaboration framework (LARP) exist</a:t>
            </a:r>
          </a:p>
          <a:p>
            <a:pPr lvl="1"/>
            <a:r>
              <a:rPr lang="en-US" dirty="0" smtClean="0"/>
              <a:t>Engineering and manufacturing to be internalized</a:t>
            </a:r>
          </a:p>
          <a:p>
            <a:r>
              <a:rPr lang="en-US" dirty="0" smtClean="0"/>
              <a:t>Clearing electrodes running “</a:t>
            </a:r>
            <a:r>
              <a:rPr lang="en-US" dirty="0" smtClean="0">
                <a:solidFill>
                  <a:srgbClr val="0000FF"/>
                </a:solidFill>
              </a:rPr>
              <a:t>out-of-phase</a:t>
            </a:r>
            <a:r>
              <a:rPr lang="en-US" dirty="0" smtClean="0"/>
              <a:t>” as compared to other ongoing studies</a:t>
            </a:r>
          </a:p>
          <a:p>
            <a:pPr lvl="1"/>
            <a:r>
              <a:rPr lang="en-US" dirty="0" smtClean="0"/>
              <a:t>Resources to be allocated to achieve a status which could allow a decision making are still reasonable in theory, in practice, where to find them?</a:t>
            </a:r>
          </a:p>
          <a:p>
            <a:pPr lvl="1"/>
            <a:r>
              <a:rPr lang="en-US" dirty="0" smtClean="0"/>
              <a:t>Going for industrialization is another story…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3525" y="3613671"/>
            <a:ext cx="38004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4475" y="1434152"/>
            <a:ext cx="38195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443340" y="5714578"/>
            <a:ext cx="3607654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 smtClean="0"/>
              <a:t>Hollow cathode squared cell prototype 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 smtClean="0"/>
              <a:t>Main Topics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Introduction</a:t>
            </a:r>
          </a:p>
          <a:p>
            <a:pPr lvl="3"/>
            <a:endParaRPr lang="en-US" sz="600" dirty="0" smtClean="0"/>
          </a:p>
          <a:p>
            <a:r>
              <a:rPr lang="en-US" dirty="0" smtClean="0"/>
              <a:t>Review of the studies made so far</a:t>
            </a:r>
          </a:p>
          <a:p>
            <a:pPr lvl="3"/>
            <a:endParaRPr lang="en-US" sz="600" dirty="0" smtClean="0"/>
          </a:p>
          <a:p>
            <a:r>
              <a:rPr lang="en-US" dirty="0" smtClean="0"/>
              <a:t>Proposed milestones</a:t>
            </a:r>
          </a:p>
          <a:p>
            <a:pPr lvl="3"/>
            <a:endParaRPr lang="en-US" sz="600" dirty="0" smtClean="0"/>
          </a:p>
          <a:p>
            <a:r>
              <a:rPr lang="en-US" dirty="0" smtClean="0"/>
              <a:t>Closing Remarks</a:t>
            </a:r>
          </a:p>
          <a:p>
            <a:pPr lvl="1">
              <a:buNone/>
            </a:pPr>
            <a:endParaRPr lang="en-US" dirty="0" smtClean="0">
              <a:cs typeface="Tahoma" pitchFamily="34" charset="0"/>
            </a:endParaRPr>
          </a:p>
          <a:p>
            <a:pPr lvl="1" indent="-742950">
              <a:buNone/>
            </a:pPr>
            <a:r>
              <a:rPr lang="en-US" sz="2000" u="sng" dirty="0" smtClean="0">
                <a:latin typeface="Tahoma" pitchFamily="34" charset="0"/>
                <a:cs typeface="Tahoma" pitchFamily="34" charset="0"/>
              </a:rPr>
              <a:t>Acknowledgments:</a:t>
            </a:r>
          </a:p>
          <a:p>
            <a:pPr>
              <a:buNone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    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SPSU SG</a:t>
            </a:r>
            <a:r>
              <a:rPr lang="en-US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: 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G.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Arduini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J.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Bauche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C.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Bhat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F.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Caspers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S.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Calatroni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P.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Chiggiato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K.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Cornelis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S.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Federmann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E.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Mahner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E.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Metral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G.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Rumolo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B.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Salvant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</a:t>
            </a:r>
            <a:b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</a:b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M.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Taborelli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C. Yin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Vallgren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F. Zimmermann, H.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Bartosik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 Y. </a:t>
            </a:r>
            <a:r>
              <a:rPr lang="en-US" sz="1600" b="0" dirty="0" err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Pappaphilipou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+ speakers</a:t>
            </a:r>
          </a:p>
          <a:p>
            <a:pPr>
              <a:buNone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     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BE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/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RF:</a:t>
            </a:r>
            <a:r>
              <a:rPr lang="en-US" sz="160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W. </a:t>
            </a:r>
            <a:r>
              <a:rPr lang="en-US" sz="1600" b="0" dirty="0" err="1" smtClean="0">
                <a:latin typeface="Tahoma" pitchFamily="34" charset="0"/>
                <a:cs typeface="Tahoma" pitchFamily="34" charset="0"/>
              </a:rPr>
              <a:t>Hofle</a:t>
            </a:r>
            <a:endParaRPr lang="en-US" sz="1600" b="0" dirty="0" smtClean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</a:t>
            </a:r>
            <a:r>
              <a:rPr lang="en-US" sz="1600" dirty="0" smtClean="0">
                <a:solidFill>
                  <a:schemeClr val="accent6"/>
                </a:solidFill>
                <a:latin typeface="Tahoma" pitchFamily="34" charset="0"/>
                <a:cs typeface="Tahoma" pitchFamily="34" charset="0"/>
              </a:rPr>
              <a:t>LIU/TF: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600" b="0" dirty="0" smtClean="0">
                <a:latin typeface="Tahoma" pitchFamily="34" charset="0"/>
                <a:cs typeface="Tahoma" pitchFamily="34" charset="0"/>
              </a:rPr>
              <a:t>R. </a:t>
            </a:r>
            <a:r>
              <a:rPr lang="en-US" sz="1600" b="0" dirty="0" err="1" smtClean="0">
                <a:latin typeface="Tahoma" pitchFamily="34" charset="0"/>
                <a:cs typeface="Tahoma" pitchFamily="34" charset="0"/>
              </a:rPr>
              <a:t>Garoby</a:t>
            </a:r>
            <a:r>
              <a:rPr lang="en-US" sz="1600" b="0" dirty="0" smtClean="0">
                <a:latin typeface="Tahoma" pitchFamily="34" charset="0"/>
                <a:cs typeface="Tahoma" pitchFamily="34" charset="0"/>
              </a:rPr>
              <a:t>, B. Goddard, V. </a:t>
            </a:r>
            <a:r>
              <a:rPr lang="en-US" sz="1600" b="0" dirty="0" err="1" smtClean="0">
                <a:latin typeface="Tahoma" pitchFamily="34" charset="0"/>
                <a:cs typeface="Tahoma" pitchFamily="34" charset="0"/>
              </a:rPr>
              <a:t>Mertens</a:t>
            </a:r>
            <a:r>
              <a:rPr lang="en-US" sz="1600" b="0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    EN/MME: </a:t>
            </a:r>
            <a:r>
              <a:rPr lang="en-US" sz="1600" b="0" dirty="0" smtClean="0">
                <a:latin typeface="Tahoma" pitchFamily="34" charset="0"/>
                <a:cs typeface="Tahoma" pitchFamily="34" charset="0"/>
              </a:rPr>
              <a:t>for their continuous support</a:t>
            </a:r>
            <a:endParaRPr lang="en-US" sz="1800" b="0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Tahoma" pitchFamily="34" charset="0"/>
                <a:cs typeface="Tahoma" pitchFamily="34" charset="0"/>
              </a:rPr>
              <a:t>    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TE/VSC: </a:t>
            </a:r>
            <a:r>
              <a:rPr lang="en-US" sz="1600" b="0" dirty="0" smtClean="0">
                <a:latin typeface="Tahoma" pitchFamily="34" charset="0"/>
                <a:cs typeface="Tahoma" pitchFamily="34" charset="0"/>
              </a:rPr>
              <a:t>for the support in Labs and SPS tunnel </a:t>
            </a:r>
          </a:p>
          <a:p>
            <a:pPr>
              <a:buNone/>
            </a:pPr>
            <a:r>
              <a:rPr lang="en-US" sz="1600" b="0" dirty="0" smtClean="0">
                <a:latin typeface="Tahoma" pitchFamily="34" charset="0"/>
                <a:cs typeface="Tahoma" pitchFamily="34" charset="0"/>
              </a:rPr>
              <a:t>(my apologizes for the missing names/groups)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GB" dirty="0" smtClean="0"/>
              <a:t>Introduction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Operating the SPS with: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High bunch intensity</a:t>
            </a:r>
            <a:r>
              <a:rPr lang="en-GB" dirty="0" smtClean="0"/>
              <a:t>, up to 2.5 10</a:t>
            </a:r>
            <a:r>
              <a:rPr lang="en-GB" baseline="30000" dirty="0" smtClean="0"/>
              <a:t>11</a:t>
            </a:r>
            <a:r>
              <a:rPr lang="en-GB" dirty="0" smtClean="0"/>
              <a:t> p/bunch</a:t>
            </a:r>
          </a:p>
          <a:p>
            <a:pPr lvl="1">
              <a:buNone/>
            </a:pPr>
            <a:r>
              <a:rPr lang="en-GB" dirty="0" smtClean="0"/>
              <a:t>and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Small </a:t>
            </a:r>
            <a:r>
              <a:rPr lang="en-GB" dirty="0" err="1" smtClean="0">
                <a:solidFill>
                  <a:srgbClr val="0000FF"/>
                </a:solidFill>
              </a:rPr>
              <a:t>emittances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smtClean="0"/>
              <a:t>(LHC requirements) </a:t>
            </a:r>
          </a:p>
          <a:p>
            <a:pPr lvl="1"/>
            <a:endParaRPr lang="en-GB" dirty="0" smtClean="0"/>
          </a:p>
          <a:p>
            <a:pPr lvl="1">
              <a:buNone/>
            </a:pPr>
            <a:r>
              <a:rPr lang="en-GB" dirty="0" smtClean="0"/>
              <a:t>cannot be guaranteed since </a:t>
            </a:r>
            <a:r>
              <a:rPr lang="en-GB" dirty="0" smtClean="0">
                <a:solidFill>
                  <a:srgbClr val="0000FF"/>
                </a:solidFill>
              </a:rPr>
              <a:t>electron cloud limitations </a:t>
            </a:r>
            <a:r>
              <a:rPr lang="en-GB" dirty="0" smtClean="0"/>
              <a:t>have been identified:</a:t>
            </a:r>
          </a:p>
          <a:p>
            <a:pPr lvl="2"/>
            <a:r>
              <a:rPr lang="en-GB" sz="1800" dirty="0" smtClean="0"/>
              <a:t>Pressure rise: beam gas scattering, dose rates to tunnel and components</a:t>
            </a:r>
          </a:p>
          <a:p>
            <a:pPr lvl="2"/>
            <a:r>
              <a:rPr lang="en-GB" sz="1800" dirty="0" smtClean="0"/>
              <a:t>Beam instabilities: transverse </a:t>
            </a:r>
            <a:r>
              <a:rPr lang="en-GB" sz="1800" dirty="0" err="1" smtClean="0"/>
              <a:t>emittance</a:t>
            </a:r>
            <a:r>
              <a:rPr lang="en-GB" sz="1800" dirty="0" smtClean="0"/>
              <a:t> blow-up and single bunch vertical instability</a:t>
            </a:r>
          </a:p>
          <a:p>
            <a:pPr lvl="2"/>
            <a:endParaRPr lang="en-GB" sz="1800" dirty="0" smtClean="0"/>
          </a:p>
          <a:p>
            <a:r>
              <a:rPr lang="en-GB" dirty="0" smtClean="0"/>
              <a:t>This statement is </a:t>
            </a:r>
            <a:r>
              <a:rPr lang="en-GB" dirty="0" smtClean="0">
                <a:solidFill>
                  <a:srgbClr val="0000FF"/>
                </a:solidFill>
              </a:rPr>
              <a:t>confirmed</a:t>
            </a:r>
            <a:r>
              <a:rPr lang="en-GB" dirty="0" smtClean="0"/>
              <a:t> by many studies and MDs carried out in the frame of the SPS-U Working Group chaired by E. </a:t>
            </a:r>
            <a:r>
              <a:rPr lang="en-GB" dirty="0" err="1" smtClean="0"/>
              <a:t>Shapochnikova</a:t>
            </a:r>
            <a:endParaRPr lang="en-GB" dirty="0" smtClean="0"/>
          </a:p>
          <a:p>
            <a:pPr lvl="1"/>
            <a:r>
              <a:rPr lang="en-GB" dirty="0" smtClean="0"/>
              <a:t>Identification and understanding of the potential limitations</a:t>
            </a:r>
          </a:p>
          <a:p>
            <a:pPr lvl="1"/>
            <a:r>
              <a:rPr lang="en-GB" dirty="0" smtClean="0"/>
              <a:t>Significant progresses made on the effects on beams</a:t>
            </a:r>
          </a:p>
          <a:p>
            <a:pPr lvl="1"/>
            <a:r>
              <a:rPr lang="en-GB" dirty="0" smtClean="0"/>
              <a:t>Beam scrubbing and other mitigation solutions mainly amorphous carbon a-C studied in the SPS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Beam Scrubbing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scrubbing is </a:t>
            </a:r>
            <a:r>
              <a:rPr lang="en-GB" dirty="0" smtClean="0">
                <a:solidFill>
                  <a:srgbClr val="0000FF"/>
                </a:solidFill>
              </a:rPr>
              <a:t>successfully</a:t>
            </a:r>
            <a:r>
              <a:rPr lang="en-GB" dirty="0" smtClean="0"/>
              <a:t> used since 1999 to </a:t>
            </a:r>
            <a:r>
              <a:rPr lang="en-GB" dirty="0" smtClean="0">
                <a:solidFill>
                  <a:srgbClr val="0000FF"/>
                </a:solidFill>
              </a:rPr>
              <a:t>reduce</a:t>
            </a:r>
            <a:r>
              <a:rPr lang="en-GB" dirty="0" smtClean="0"/>
              <a:t> the electron cloud activity, BUT: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Suppression</a:t>
            </a:r>
            <a:r>
              <a:rPr lang="en-GB" dirty="0" smtClean="0"/>
              <a:t> was never achieved except in field free regions</a:t>
            </a:r>
          </a:p>
          <a:p>
            <a:pPr lvl="2"/>
            <a:r>
              <a:rPr lang="en-GB" dirty="0" smtClean="0"/>
              <a:t>Residual electron cloud activity in the bending sections after 1 week of scrubbing</a:t>
            </a:r>
          </a:p>
          <a:p>
            <a:pPr lvl="1"/>
            <a:r>
              <a:rPr lang="en-GB" dirty="0" smtClean="0"/>
              <a:t>Corresponds to a </a:t>
            </a:r>
            <a:r>
              <a:rPr lang="en-GB" dirty="0" smtClean="0">
                <a:solidFill>
                  <a:srgbClr val="0000FF"/>
                </a:solidFill>
              </a:rPr>
              <a:t>mitigation</a:t>
            </a:r>
            <a:r>
              <a:rPr lang="en-GB" dirty="0" smtClean="0"/>
              <a:t> solution and NOT to a suppressing method</a:t>
            </a:r>
          </a:p>
          <a:p>
            <a:pPr lvl="1"/>
            <a:r>
              <a:rPr lang="en-GB" dirty="0" smtClean="0"/>
              <a:t>Has an </a:t>
            </a:r>
            <a:r>
              <a:rPr lang="en-GB" dirty="0" smtClean="0">
                <a:solidFill>
                  <a:srgbClr val="0000FF"/>
                </a:solidFill>
              </a:rPr>
              <a:t>intrinsic limitation</a:t>
            </a:r>
          </a:p>
          <a:p>
            <a:pPr lvl="2"/>
            <a:r>
              <a:rPr lang="en-GB" sz="1800" dirty="0" smtClean="0"/>
              <a:t>Reaching smaller SEY (</a:t>
            </a:r>
            <a:r>
              <a:rPr lang="en-GB" sz="1800" dirty="0" smtClean="0">
                <a:latin typeface="Symbol" pitchFamily="18" charset="2"/>
              </a:rPr>
              <a:t>d</a:t>
            </a:r>
            <a:r>
              <a:rPr lang="en-GB" sz="1800" dirty="0" smtClean="0"/>
              <a:t>) need larger electron bombardment doses (log behaviour)</a:t>
            </a:r>
          </a:p>
          <a:p>
            <a:pPr lvl="2"/>
            <a:r>
              <a:rPr lang="en-GB" sz="1800" dirty="0" smtClean="0"/>
              <a:t>The closer to the threshold for a given bunch population and the lower the electron bombardment dose</a:t>
            </a:r>
            <a:endParaRPr lang="en-GB" dirty="0" smtClean="0"/>
          </a:p>
          <a:p>
            <a:r>
              <a:rPr lang="en-GB" dirty="0" smtClean="0"/>
              <a:t>Electron cloud is a </a:t>
            </a:r>
            <a:r>
              <a:rPr lang="en-GB" dirty="0" smtClean="0">
                <a:solidFill>
                  <a:srgbClr val="0000FF"/>
                </a:solidFill>
              </a:rPr>
              <a:t>threshold mechanism </a:t>
            </a:r>
            <a:r>
              <a:rPr lang="en-GB" dirty="0" smtClean="0"/>
              <a:t>with a build-up varying with train length</a:t>
            </a:r>
          </a:p>
          <a:p>
            <a:pPr lvl="1"/>
            <a:r>
              <a:rPr lang="en-GB" dirty="0" smtClean="0"/>
              <a:t>Use higher bunch population and smaller bunch spacing during scrubbing</a:t>
            </a:r>
          </a:p>
          <a:p>
            <a:pPr lvl="1"/>
            <a:r>
              <a:rPr lang="en-GB" dirty="0" smtClean="0"/>
              <a:t>Run at lower bunch population and larger bunch spacing</a:t>
            </a:r>
          </a:p>
          <a:p>
            <a:pPr lvl="1">
              <a:buFont typeface="Wingdings" pitchFamily="2" charset="2"/>
              <a:buChar char="F"/>
            </a:pPr>
            <a:r>
              <a:rPr lang="en-GB" dirty="0" smtClean="0"/>
              <a:t>Allows to profit from threshold effect, NO build-up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Coatings (1/3)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Feasibility and Status-of-the-art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Magnetron sputtering </a:t>
            </a:r>
            <a:r>
              <a:rPr lang="en-US" dirty="0" smtClean="0"/>
              <a:t>is a mastered technology at CERN</a:t>
            </a:r>
            <a:endParaRPr lang="en-US" sz="2000" dirty="0" smtClean="0"/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Amorphous carbon </a:t>
            </a:r>
            <a:r>
              <a:rPr lang="en-GB" dirty="0" smtClean="0"/>
              <a:t>(a-C) selected since:</a:t>
            </a:r>
          </a:p>
          <a:p>
            <a:pPr lvl="2"/>
            <a:r>
              <a:rPr lang="en-GB" dirty="0" smtClean="0"/>
              <a:t>Provides low SEY (&lt;1.2) and is only slightly affected by venting to atmosphere</a:t>
            </a:r>
          </a:p>
          <a:p>
            <a:pPr lvl="2"/>
            <a:r>
              <a:rPr lang="en-GB" dirty="0" smtClean="0"/>
              <a:t>Does not require any activation (bake-out)</a:t>
            </a:r>
          </a:p>
          <a:p>
            <a:pPr lvl="4"/>
            <a:endParaRPr lang="en-GB" dirty="0" smtClean="0"/>
          </a:p>
          <a:p>
            <a:pPr lvl="1"/>
            <a:r>
              <a:rPr lang="en-GB" dirty="0" smtClean="0"/>
              <a:t>Two options are possible:</a:t>
            </a:r>
          </a:p>
          <a:p>
            <a:pPr lvl="2"/>
            <a:r>
              <a:rPr lang="en-GB" dirty="0" smtClean="0"/>
              <a:t>Coating made </a:t>
            </a:r>
            <a:r>
              <a:rPr lang="en-GB" dirty="0" smtClean="0">
                <a:solidFill>
                  <a:srgbClr val="0000FF"/>
                </a:solidFill>
              </a:rPr>
              <a:t>without removing </a:t>
            </a:r>
            <a:r>
              <a:rPr lang="en-GB" dirty="0" smtClean="0"/>
              <a:t>the beampipe from the magnets</a:t>
            </a:r>
          </a:p>
          <a:p>
            <a:pPr lvl="3"/>
            <a:r>
              <a:rPr lang="en-GB" sz="1600" dirty="0" smtClean="0"/>
              <a:t>Using the dipole field to enhance the glow discharge was not entirely successful: no homogeneity of the coating</a:t>
            </a:r>
          </a:p>
          <a:p>
            <a:pPr lvl="3"/>
            <a:r>
              <a:rPr lang="en-GB" sz="1600" dirty="0" smtClean="0"/>
              <a:t>Using an internal magnetron sputtering looks more promising, successfully tested for 50 cm, tooling being prepared to coat a 2 m dipole chamber</a:t>
            </a:r>
          </a:p>
          <a:p>
            <a:pPr lvl="4"/>
            <a:endParaRPr lang="en-GB" sz="1600" dirty="0" smtClean="0"/>
          </a:p>
          <a:p>
            <a:pPr lvl="2"/>
            <a:r>
              <a:rPr lang="en-GB" dirty="0" smtClean="0"/>
              <a:t>Coating made </a:t>
            </a:r>
            <a:r>
              <a:rPr lang="en-GB" dirty="0" smtClean="0">
                <a:solidFill>
                  <a:srgbClr val="0000FF"/>
                </a:solidFill>
              </a:rPr>
              <a:t>prior to installation </a:t>
            </a:r>
            <a:r>
              <a:rPr lang="en-GB" dirty="0" smtClean="0"/>
              <a:t>of the beampipe in the magnets</a:t>
            </a:r>
          </a:p>
          <a:p>
            <a:pPr lvl="3"/>
            <a:r>
              <a:rPr lang="en-GB" sz="1600" dirty="0" smtClean="0"/>
              <a:t>Magnetron sputtering in the test bench used for the LHC </a:t>
            </a:r>
            <a:r>
              <a:rPr lang="en-GB" sz="1600" dirty="0" err="1" smtClean="0"/>
              <a:t>beampipes</a:t>
            </a:r>
            <a:r>
              <a:rPr lang="en-GB" sz="1600" dirty="0" smtClean="0"/>
              <a:t> </a:t>
            </a:r>
            <a:br>
              <a:rPr lang="en-GB" sz="1600" dirty="0" smtClean="0"/>
            </a:br>
            <a:r>
              <a:rPr lang="en-GB" sz="1600" dirty="0" smtClean="0"/>
              <a:t>(LSS – NEG)</a:t>
            </a:r>
          </a:p>
          <a:p>
            <a:pPr lvl="3"/>
            <a:r>
              <a:rPr lang="en-GB" sz="1600" dirty="0" smtClean="0"/>
              <a:t>Best solution to get an homogeneous coating BUT need to open the magnets to install the new </a:t>
            </a:r>
            <a:r>
              <a:rPr lang="en-GB" sz="1600" dirty="0" err="1" smtClean="0"/>
              <a:t>beampipes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042527" y="1079474"/>
            <a:ext cx="2004651" cy="3693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M. Taborelli and al.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9546" y="1529451"/>
            <a:ext cx="4171448" cy="26697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9975" y="4326339"/>
            <a:ext cx="4264025" cy="2531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968" y="3674073"/>
            <a:ext cx="4244454" cy="3183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Coatings (2/3)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Hard limits and Open questions</a:t>
            </a:r>
          </a:p>
          <a:p>
            <a:pPr lvl="1"/>
            <a:r>
              <a:rPr lang="en-US" dirty="0" smtClean="0"/>
              <a:t>Diagnostics available in the accelerator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Indirect measurements </a:t>
            </a:r>
            <a:r>
              <a:rPr lang="en-US" dirty="0" smtClean="0"/>
              <a:t>of coating efficiency, not always very conclusive</a:t>
            </a:r>
          </a:p>
          <a:p>
            <a:pPr lvl="1"/>
            <a:r>
              <a:rPr lang="en-US" dirty="0" smtClean="0"/>
              <a:t>Coating optimization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Cleaning</a:t>
            </a:r>
            <a:r>
              <a:rPr lang="en-US" dirty="0" smtClean="0"/>
              <a:t> the beampipe prior to coating is a concern: easier to do on a new beampipe</a:t>
            </a:r>
          </a:p>
          <a:p>
            <a:pPr lvl="3"/>
            <a:r>
              <a:rPr lang="en-US" sz="1600" dirty="0" smtClean="0"/>
              <a:t>Studies made in Bld867 on 15 magnets showed no activation of the liquids used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Lower deposition </a:t>
            </a:r>
            <a:r>
              <a:rPr lang="en-US" dirty="0" smtClean="0"/>
              <a:t>rate to keep magnet’s temperature to stay bellow 150°C during the coating</a:t>
            </a:r>
            <a:endParaRPr lang="en-US" sz="1600" dirty="0" smtClean="0"/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Outgassing rate </a:t>
            </a:r>
            <a:r>
              <a:rPr lang="en-US" dirty="0" smtClean="0"/>
              <a:t>is 10 times higher (static vacuum)</a:t>
            </a:r>
          </a:p>
          <a:p>
            <a:pPr lvl="3"/>
            <a:r>
              <a:rPr lang="en-US" sz="1600" dirty="0" smtClean="0"/>
              <a:t>Considering to coat only part of the top/bottom surface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Lifetime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FF"/>
                </a:solidFill>
              </a:rPr>
              <a:t>peel</a:t>
            </a:r>
            <a:r>
              <a:rPr lang="en-US" dirty="0" smtClean="0"/>
              <a:t> off is of concern, positive feedback so far</a:t>
            </a:r>
          </a:p>
          <a:p>
            <a:pPr lvl="3"/>
            <a:r>
              <a:rPr lang="en-US" sz="1600" dirty="0" smtClean="0"/>
              <a:t>1-2 year without ageing observed with samples installed on an </a:t>
            </a:r>
            <a:r>
              <a:rPr lang="en-US" sz="1600" dirty="0" err="1" smtClean="0"/>
              <a:t>ecloud</a:t>
            </a:r>
            <a:r>
              <a:rPr lang="en-US" sz="1600" dirty="0" smtClean="0"/>
              <a:t> monitor</a:t>
            </a:r>
          </a:p>
          <a:p>
            <a:pPr lvl="3"/>
            <a:r>
              <a:rPr lang="en-US" sz="1600" dirty="0" smtClean="0"/>
              <a:t>No evidence of peel off, good adherence</a:t>
            </a:r>
          </a:p>
          <a:p>
            <a:pPr lvl="4"/>
            <a:r>
              <a:rPr lang="en-US" sz="1600" dirty="0" smtClean="0"/>
              <a:t>No dust coming out from the samples, event though exposed to electron bombardment and radiation dose</a:t>
            </a:r>
          </a:p>
          <a:p>
            <a:pPr lvl="3"/>
            <a:r>
              <a:rPr lang="en-US" sz="1600" dirty="0" smtClean="0"/>
              <a:t>Limited effect of venting, more studies needed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Acceptable electron cloud load </a:t>
            </a:r>
            <a:r>
              <a:rPr lang="en-US" dirty="0" smtClean="0"/>
              <a:t>from remaining non-coated length?</a:t>
            </a:r>
          </a:p>
          <a:p>
            <a:pPr lvl="3"/>
            <a:r>
              <a:rPr lang="en-US" sz="1600" dirty="0" smtClean="0"/>
              <a:t>Short straight sections, radiation and alignment issues,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Coatings (3/3)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Required infrastructures and tooling</a:t>
            </a:r>
          </a:p>
          <a:p>
            <a:pPr lvl="1"/>
            <a:r>
              <a:rPr lang="en-US" sz="1600" dirty="0" smtClean="0"/>
              <a:t>Option to do these activities in a </a:t>
            </a:r>
            <a:r>
              <a:rPr lang="en-US" sz="1600" dirty="0" smtClean="0">
                <a:solidFill>
                  <a:srgbClr val="0000FF"/>
                </a:solidFill>
              </a:rPr>
              <a:t>building at the surface </a:t>
            </a:r>
            <a:r>
              <a:rPr lang="en-US" sz="1600" dirty="0" smtClean="0"/>
              <a:t>has major disadvantages</a:t>
            </a:r>
          </a:p>
          <a:p>
            <a:pPr lvl="2"/>
            <a:r>
              <a:rPr lang="en-US" dirty="0" smtClean="0"/>
              <a:t>No building available, building a new one is not compatible in term of schedule and costs</a:t>
            </a:r>
          </a:p>
          <a:p>
            <a:pPr lvl="2"/>
            <a:r>
              <a:rPr lang="en-US" dirty="0" smtClean="0"/>
              <a:t>Too many transports will increase the duration</a:t>
            </a:r>
          </a:p>
          <a:p>
            <a:pPr lvl="1"/>
            <a:r>
              <a:rPr lang="en-US" sz="1600" dirty="0" smtClean="0"/>
              <a:t>Go for </a:t>
            </a:r>
            <a:r>
              <a:rPr lang="en-US" sz="1600" dirty="0" smtClean="0">
                <a:solidFill>
                  <a:srgbClr val="0000FF"/>
                </a:solidFill>
              </a:rPr>
              <a:t>ECX5 cavern </a:t>
            </a:r>
            <a:r>
              <a:rPr lang="en-US" sz="1600" dirty="0" smtClean="0"/>
              <a:t>solution (done for magnet consolidation campaign)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Schedule implications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Coating of the existing magnet </a:t>
            </a:r>
            <a:r>
              <a:rPr lang="en-US" sz="1600" dirty="0" smtClean="0"/>
              <a:t>beampipes is the preferred solution</a:t>
            </a:r>
          </a:p>
          <a:p>
            <a:pPr lvl="2"/>
            <a:r>
              <a:rPr lang="en-US" dirty="0" smtClean="0"/>
              <a:t>Transport dominates (up to 4 stands in parallel)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Inserting a new coated chamber </a:t>
            </a:r>
            <a:r>
              <a:rPr lang="en-US" sz="1600" dirty="0" smtClean="0"/>
              <a:t>will be difficult to do in the ECX5 cavern</a:t>
            </a:r>
          </a:p>
          <a:p>
            <a:pPr lvl="2"/>
            <a:r>
              <a:rPr lang="en-US" dirty="0" smtClean="0"/>
              <a:t>Faster for coating BUT much more demanding for Magnet crew</a:t>
            </a:r>
          </a:p>
          <a:p>
            <a:pPr lvl="3"/>
            <a:r>
              <a:rPr lang="en-US" sz="1600" dirty="0" smtClean="0"/>
              <a:t>Duration of magnet opening and closure dominate by far all activities if we go for new beampipes</a:t>
            </a:r>
          </a:p>
          <a:p>
            <a:pPr lvl="3"/>
            <a:endParaRPr lang="en-GB" sz="1600" dirty="0" smtClean="0"/>
          </a:p>
          <a:p>
            <a:r>
              <a:rPr lang="en-US" sz="1800" dirty="0" smtClean="0"/>
              <a:t>Phasing feasibility</a:t>
            </a:r>
          </a:p>
          <a:p>
            <a:pPr lvl="1"/>
            <a:r>
              <a:rPr lang="en-US" sz="1600" dirty="0" smtClean="0"/>
              <a:t>Yes BUT only if </a:t>
            </a:r>
            <a:r>
              <a:rPr lang="en-US" sz="1600" dirty="0" smtClean="0">
                <a:solidFill>
                  <a:srgbClr val="0000FF"/>
                </a:solidFill>
              </a:rPr>
              <a:t>shutdown duration are at least 4 months</a:t>
            </a:r>
            <a:r>
              <a:rPr lang="en-US" sz="1600" dirty="0" smtClean="0"/>
              <a:t>: 3 shutdowns required</a:t>
            </a:r>
          </a:p>
          <a:p>
            <a:pPr lvl="2"/>
            <a:r>
              <a:rPr lang="en-US" dirty="0" smtClean="0"/>
              <a:t>Preparation and dismantling of ECX5 is taking time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178552" y="2708578"/>
            <a:ext cx="1819729" cy="3693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J. Bauche and al.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Clearing electrodes (1/2)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Feasibility and Status-of-the-art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Vertical configuration </a:t>
            </a:r>
            <a:r>
              <a:rPr lang="en-US" dirty="0" smtClean="0"/>
              <a:t>to take into account the trapping of the electrons spiraling along the dipole field lines</a:t>
            </a:r>
          </a:p>
          <a:p>
            <a:pPr lvl="2"/>
            <a:r>
              <a:rPr lang="en-US" dirty="0" smtClean="0"/>
              <a:t>Not pushed forward since resulting in a aperture restriction (~1 mm in total)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Validated at low magnetic field </a:t>
            </a:r>
            <a:r>
              <a:rPr lang="en-US" dirty="0" smtClean="0"/>
              <a:t>in the PS </a:t>
            </a:r>
          </a:p>
          <a:p>
            <a:pPr lvl="1"/>
            <a:r>
              <a:rPr lang="en-US" dirty="0" smtClean="0"/>
              <a:t>Studies are </a:t>
            </a:r>
            <a:r>
              <a:rPr lang="en-US" dirty="0" smtClean="0">
                <a:solidFill>
                  <a:srgbClr val="0000FF"/>
                </a:solidFill>
              </a:rPr>
              <a:t>much less advanced </a:t>
            </a:r>
            <a:r>
              <a:rPr lang="en-US" dirty="0" smtClean="0"/>
              <a:t>than coatings</a:t>
            </a:r>
          </a:p>
          <a:p>
            <a:r>
              <a:rPr lang="en-US" sz="1800" dirty="0" smtClean="0"/>
              <a:t>Hard limits and open questions</a:t>
            </a:r>
          </a:p>
          <a:p>
            <a:pPr lvl="1"/>
            <a:r>
              <a:rPr lang="en-US" dirty="0" smtClean="0"/>
              <a:t>Required </a:t>
            </a:r>
            <a:r>
              <a:rPr lang="en-US" dirty="0" smtClean="0">
                <a:solidFill>
                  <a:srgbClr val="0000FF"/>
                </a:solidFill>
              </a:rPr>
              <a:t>clearing voltage </a:t>
            </a:r>
            <a:r>
              <a:rPr lang="en-US" dirty="0" smtClean="0"/>
              <a:t>to be assessed</a:t>
            </a:r>
          </a:p>
          <a:p>
            <a:pPr lvl="2"/>
            <a:r>
              <a:rPr lang="en-US" dirty="0" smtClean="0"/>
              <a:t>Can we found a value that works for all energies and beam characteristics? </a:t>
            </a:r>
          </a:p>
          <a:p>
            <a:pPr lvl="2"/>
            <a:r>
              <a:rPr lang="en-US" dirty="0" smtClean="0"/>
              <a:t>Cost and maintenance of the cabling and required power supplies</a:t>
            </a:r>
          </a:p>
          <a:p>
            <a:pPr lvl="2"/>
            <a:r>
              <a:rPr lang="en-US" dirty="0" smtClean="0"/>
              <a:t>Long term reliability: active system with </a:t>
            </a:r>
            <a:r>
              <a:rPr lang="en-US" dirty="0" err="1" smtClean="0"/>
              <a:t>feedthroughs</a:t>
            </a:r>
            <a:endParaRPr lang="en-US" dirty="0" smtClean="0"/>
          </a:p>
          <a:p>
            <a:pPr lvl="1"/>
            <a:r>
              <a:rPr lang="en-US" dirty="0" smtClean="0"/>
              <a:t>Results in a </a:t>
            </a:r>
            <a:r>
              <a:rPr lang="en-US" dirty="0" smtClean="0">
                <a:solidFill>
                  <a:srgbClr val="0000FF"/>
                </a:solidFill>
              </a:rPr>
              <a:t>vertical aperture restriction </a:t>
            </a:r>
            <a:r>
              <a:rPr lang="en-US" dirty="0" smtClean="0"/>
              <a:t>and impedance issue</a:t>
            </a:r>
          </a:p>
          <a:p>
            <a:pPr lvl="1"/>
            <a:r>
              <a:rPr lang="en-US" dirty="0" smtClean="0"/>
              <a:t>Difficult to equip the </a:t>
            </a:r>
            <a:r>
              <a:rPr lang="en-US" dirty="0" err="1" smtClean="0">
                <a:solidFill>
                  <a:srgbClr val="0000FF"/>
                </a:solidFill>
              </a:rPr>
              <a:t>quadrupoles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0000FF"/>
                </a:solidFill>
              </a:rPr>
              <a:t>short straight sections</a:t>
            </a:r>
          </a:p>
          <a:p>
            <a:pPr lvl="1"/>
            <a:r>
              <a:rPr lang="en-US" dirty="0" smtClean="0"/>
              <a:t>Engineering issues</a:t>
            </a:r>
          </a:p>
          <a:p>
            <a:pPr lvl="2"/>
            <a:r>
              <a:rPr lang="en-US" dirty="0" smtClean="0"/>
              <a:t>Equipping new chambers will result in a significant increase in cost since mechanical tolerances for manufacturing (twist and straightness) shall be significantly decreased as compared to existing beampipes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178552" y="2708578"/>
            <a:ext cx="1814086" cy="36933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/>
              <a:t>F. Caspers and al.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en-US" dirty="0" smtClean="0"/>
              <a:t>Review of the studies made so far</a:t>
            </a:r>
            <a:br>
              <a:rPr lang="en-US" dirty="0" smtClean="0"/>
            </a:br>
            <a:r>
              <a:rPr lang="en-US" dirty="0" smtClean="0">
                <a:solidFill>
                  <a:srgbClr val="996600"/>
                </a:solidFill>
              </a:rPr>
              <a:t>Clearing electrodes (2/2)</a:t>
            </a:r>
            <a:endParaRPr lang="en-GB" dirty="0">
              <a:solidFill>
                <a:srgbClr val="99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Required infrastructures and tooling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Similar</a:t>
            </a:r>
            <a:r>
              <a:rPr lang="en-US" dirty="0" smtClean="0"/>
              <a:t> to the one to be prepared for </a:t>
            </a:r>
            <a:r>
              <a:rPr lang="en-US" dirty="0" smtClean="0">
                <a:solidFill>
                  <a:srgbClr val="0000FF"/>
                </a:solidFill>
              </a:rPr>
              <a:t>coatings</a:t>
            </a:r>
          </a:p>
          <a:p>
            <a:pPr lvl="2"/>
            <a:r>
              <a:rPr lang="en-US" dirty="0" smtClean="0"/>
              <a:t>In the tunnel, in ECX5 cavern</a:t>
            </a:r>
          </a:p>
          <a:p>
            <a:pPr lvl="2"/>
            <a:r>
              <a:rPr lang="en-US" dirty="0" smtClean="0"/>
              <a:t>In the surface, in an existing building or by building a new one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Retrofitting</a:t>
            </a:r>
            <a:r>
              <a:rPr lang="en-US" dirty="0" smtClean="0"/>
              <a:t> in existing dipole chambers will require development of </a:t>
            </a:r>
            <a:r>
              <a:rPr lang="en-US" dirty="0" smtClean="0">
                <a:solidFill>
                  <a:srgbClr val="0000FF"/>
                </a:solidFill>
              </a:rPr>
              <a:t>complex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tooling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Schedule implications and Phasing feasibility</a:t>
            </a:r>
          </a:p>
          <a:p>
            <a:pPr lvl="1"/>
            <a:r>
              <a:rPr lang="en-US" dirty="0" smtClean="0"/>
              <a:t>As for the coatings, phasing can be foreseen</a:t>
            </a:r>
          </a:p>
          <a:p>
            <a:pPr lvl="2"/>
            <a:r>
              <a:rPr lang="en-US" dirty="0" smtClean="0"/>
              <a:t>Must equip at least 2/3 of the SPS ring to be able to see an effect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Transport time dominates </a:t>
            </a:r>
            <a:r>
              <a:rPr lang="en-US" dirty="0" smtClean="0"/>
              <a:t>if retrofitting the clearing electrodes in existing </a:t>
            </a:r>
            <a:r>
              <a:rPr lang="en-US" dirty="0" err="1" smtClean="0"/>
              <a:t>beampipes</a:t>
            </a:r>
            <a:endParaRPr lang="en-US" dirty="0" smtClean="0"/>
          </a:p>
          <a:p>
            <a:pPr lvl="1"/>
            <a:r>
              <a:rPr lang="en-US" dirty="0" smtClean="0"/>
              <a:t>Duration of </a:t>
            </a:r>
            <a:r>
              <a:rPr lang="en-US" dirty="0" smtClean="0">
                <a:solidFill>
                  <a:srgbClr val="0000FF"/>
                </a:solidFill>
              </a:rPr>
              <a:t>magnet opening and closure </a:t>
            </a:r>
            <a:r>
              <a:rPr lang="en-US" dirty="0" smtClean="0"/>
              <a:t>dominate by far all activities if we go for new </a:t>
            </a:r>
            <a:r>
              <a:rPr lang="en-US" dirty="0" err="1" smtClean="0"/>
              <a:t>beampipes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49718</TotalTime>
  <Words>1849</Words>
  <Application>Microsoft Office PowerPoint</Application>
  <PresentationFormat>Affichage à l'écran (4:3)</PresentationFormat>
  <Paragraphs>236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Default Design</vt:lpstr>
      <vt:lpstr>Electron Clouds in the SPS: progress in the analysis of cures/mitigations measures and potential schedule of implementation</vt:lpstr>
      <vt:lpstr>Main Topics </vt:lpstr>
      <vt:lpstr>Introduction </vt:lpstr>
      <vt:lpstr>Review of the studies made so far Beam Scrubbing</vt:lpstr>
      <vt:lpstr>Review of the studies made so far Coatings (1/3)</vt:lpstr>
      <vt:lpstr>Review of the studies made so far Coatings (2/3)</vt:lpstr>
      <vt:lpstr>Review of the studies made so far Coatings (3/3)</vt:lpstr>
      <vt:lpstr>Review of the studies made so far Clearing electrodes (1/2)</vt:lpstr>
      <vt:lpstr>Review of the studies made so far Clearing electrodes (2/2)</vt:lpstr>
      <vt:lpstr>Review of the studies made so far High bandwidth feedback systems (1/3)</vt:lpstr>
      <vt:lpstr>Review of the studies made so far  High bandwidth feedback systems (2/3)</vt:lpstr>
      <vt:lpstr>Review of the studies made so far  High bandwidth feedback systems (3/3)</vt:lpstr>
      <vt:lpstr>Proposed milestones </vt:lpstr>
      <vt:lpstr>Closing Remarks </vt:lpstr>
      <vt:lpstr>Closing Remarks Questions still to be answered</vt:lpstr>
      <vt:lpstr>Closing Remarks Priorities versus Resources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Cloud Studies Evidence of a Scrubbing Effect in the SPS</dc:title>
  <dc:creator>jimenez</dc:creator>
  <cp:lastModifiedBy>Your User Name</cp:lastModifiedBy>
  <cp:revision>1176</cp:revision>
  <dcterms:created xsi:type="dcterms:W3CDTF">2002-11-28T08:50:12Z</dcterms:created>
  <dcterms:modified xsi:type="dcterms:W3CDTF">2011-01-28T10:54:34Z</dcterms:modified>
</cp:coreProperties>
</file>