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311" r:id="rId3"/>
    <p:sldId id="305" r:id="rId4"/>
    <p:sldId id="313" r:id="rId5"/>
    <p:sldId id="312" r:id="rId6"/>
    <p:sldId id="314" r:id="rId7"/>
    <p:sldId id="315" r:id="rId8"/>
    <p:sldId id="316" r:id="rId9"/>
    <p:sldId id="317" r:id="rId10"/>
    <p:sldId id="318" r:id="rId11"/>
    <p:sldId id="319" r:id="rId12"/>
    <p:sldId id="320" r:id="rId13"/>
    <p:sldId id="321" r:id="rId14"/>
    <p:sldId id="322" r:id="rId15"/>
    <p:sldId id="323" r:id="rId16"/>
    <p:sldId id="325" r:id="rId17"/>
    <p:sldId id="326" r:id="rId18"/>
    <p:sldId id="347" r:id="rId19"/>
    <p:sldId id="348" r:id="rId20"/>
    <p:sldId id="351" r:id="rId21"/>
    <p:sldId id="324" r:id="rId22"/>
    <p:sldId id="350" r:id="rId23"/>
    <p:sldId id="344" r:id="rId24"/>
    <p:sldId id="342" r:id="rId25"/>
    <p:sldId id="331" r:id="rId26"/>
    <p:sldId id="332" r:id="rId27"/>
    <p:sldId id="333" r:id="rId28"/>
    <p:sldId id="334" r:id="rId29"/>
    <p:sldId id="335" r:id="rId30"/>
    <p:sldId id="336" r:id="rId31"/>
    <p:sldId id="337" r:id="rId32"/>
    <p:sldId id="346" r:id="rId33"/>
    <p:sldId id="338" r:id="rId34"/>
    <p:sldId id="349" r:id="rId35"/>
    <p:sldId id="341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6" Type="http://schemas.openxmlformats.org/officeDocument/2006/relationships/image" Target="../media/image15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12" Type="http://schemas.openxmlformats.org/officeDocument/2006/relationships/image" Target="../media/image61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11" Type="http://schemas.openxmlformats.org/officeDocument/2006/relationships/image" Target="../media/image60.wmf"/><Relationship Id="rId5" Type="http://schemas.openxmlformats.org/officeDocument/2006/relationships/image" Target="../media/image54.wmf"/><Relationship Id="rId10" Type="http://schemas.openxmlformats.org/officeDocument/2006/relationships/image" Target="../media/image59.wmf"/><Relationship Id="rId4" Type="http://schemas.openxmlformats.org/officeDocument/2006/relationships/image" Target="../media/image53.wmf"/><Relationship Id="rId9" Type="http://schemas.openxmlformats.org/officeDocument/2006/relationships/image" Target="../media/image5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2AC8A-6E14-407A-915D-07A1A466D1A6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569E8-E796-4A93-9582-CAEE80F72A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46D90-CAA2-4A22-85E1-D4D330D6C1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54FB96-F8FE-469C-97DE-78D842474EE7}" type="slidenum">
              <a:rPr lang="en-US"/>
              <a:pPr/>
              <a:t>22</a:t>
            </a:fld>
            <a:endParaRPr lang="en-US"/>
          </a:p>
        </p:txBody>
      </p:sp>
      <p:sp>
        <p:nvSpPr>
          <p:cNvPr id="206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7C0F4E3B-2738-4A28-B40F-07F6A5091C44}" type="slidenum">
              <a:rPr lang="en-US" sz="1200" kern="1200">
                <a:solidFill>
                  <a:prstClr val="black"/>
                </a:solidFill>
                <a:latin typeface="Arial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 sz="1200" kern="1200">
              <a:solidFill>
                <a:prstClr val="black"/>
              </a:solidFill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453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3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288D91-6860-4D9E-823C-7C437CDC5E22}" type="datetimeFigureOut">
              <a:rPr lang="en-US" smtClean="0"/>
              <a:pPr/>
              <a:t>1/25/2011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96A7B-9AC7-48B8-AE9B-58553CD7423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oleObject" Target="../embeddings/oleObject20.bin"/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3.bin"/><Relationship Id="rId11" Type="http://schemas.openxmlformats.org/officeDocument/2006/relationships/oleObject" Target="../embeddings/oleObject18.bin"/><Relationship Id="rId5" Type="http://schemas.openxmlformats.org/officeDocument/2006/relationships/oleObject" Target="../embeddings/oleObject12.bin"/><Relationship Id="rId15" Type="http://schemas.openxmlformats.org/officeDocument/2006/relationships/oleObject" Target="../embeddings/oleObject22.bin"/><Relationship Id="rId10" Type="http://schemas.openxmlformats.org/officeDocument/2006/relationships/oleObject" Target="../embeddings/oleObject17.bin"/><Relationship Id="rId4" Type="http://schemas.openxmlformats.org/officeDocument/2006/relationships/oleObject" Target="../embeddings/oleObject11.bin"/><Relationship Id="rId9" Type="http://schemas.openxmlformats.org/officeDocument/2006/relationships/oleObject" Target="../embeddings/oleObject16.bin"/><Relationship Id="rId14" Type="http://schemas.openxmlformats.org/officeDocument/2006/relationships/oleObject" Target="../embeddings/oleObject21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jpeg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hoto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4111"/>
            <a:ext cx="9144000" cy="6829778"/>
          </a:xfrm>
          <a:prstGeom prst="rect">
            <a:avLst/>
          </a:prstGeom>
        </p:spPr>
      </p:pic>
      <p:pic>
        <p:nvPicPr>
          <p:cNvPr id="6" name="Picture 5" descr="accnet-logo-n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71600" y="6019800"/>
            <a:ext cx="990600" cy="427179"/>
          </a:xfrm>
          <a:prstGeom prst="rect">
            <a:avLst/>
          </a:prstGeom>
        </p:spPr>
      </p:pic>
      <p:pic>
        <p:nvPicPr>
          <p:cNvPr id="7" name="Picture 6" descr="logo-EuCAR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6019800"/>
            <a:ext cx="914400" cy="43434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Chamonix </a:t>
            </a:r>
            <a:r>
              <a:rPr lang="en-US" b="1" dirty="0" smtClean="0">
                <a:solidFill>
                  <a:srgbClr val="FFFF00"/>
                </a:solidFill>
              </a:rPr>
              <a:t>2011 </a:t>
            </a:r>
            <a:endParaRPr lang="en-US" b="1" dirty="0" smtClean="0">
              <a:solidFill>
                <a:srgbClr val="FFFF00"/>
              </a:solidFill>
            </a:endParaRPr>
          </a:p>
          <a:p>
            <a:r>
              <a:rPr lang="en-US" b="1" dirty="0" smtClean="0">
                <a:solidFill>
                  <a:srgbClr val="FFFF00"/>
                </a:solidFill>
              </a:rPr>
              <a:t>LHC </a:t>
            </a:r>
            <a:r>
              <a:rPr lang="en-US" b="1" dirty="0" smtClean="0">
                <a:solidFill>
                  <a:srgbClr val="FFFF00"/>
                </a:solidFill>
              </a:rPr>
              <a:t>Performance Workshop</a:t>
            </a: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5800" y="304800"/>
            <a:ext cx="7924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en-US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</a:rPr>
              <a:t>HL-LHC: parameter space, constraints &amp; possible options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77000" y="6019800"/>
            <a:ext cx="22264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Frank Zimmermann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1676400"/>
            <a:ext cx="3276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Many thanks to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R. Assmann, </a:t>
            </a:r>
            <a:r>
              <a:rPr lang="en-US" b="1" u="sng" dirty="0" smtClean="0">
                <a:solidFill>
                  <a:srgbClr val="FF0000"/>
                </a:solidFill>
              </a:rPr>
              <a:t>C</a:t>
            </a:r>
            <a:r>
              <a:rPr lang="en-US" b="1" u="sng" dirty="0" smtClean="0">
                <a:solidFill>
                  <a:srgbClr val="FF0000"/>
                </a:solidFill>
              </a:rPr>
              <a:t>. Bhat, O. </a:t>
            </a:r>
            <a:r>
              <a:rPr lang="en-US" b="1" u="sng" dirty="0" err="1" smtClean="0">
                <a:solidFill>
                  <a:srgbClr val="FF0000"/>
                </a:solidFill>
              </a:rPr>
              <a:t>Brüning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R</a:t>
            </a:r>
            <a:r>
              <a:rPr lang="en-US" b="1" u="sng" dirty="0" smtClean="0">
                <a:solidFill>
                  <a:srgbClr val="FF0000"/>
                </a:solidFill>
              </a:rPr>
              <a:t>. Calaga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R. De Maria, 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S. </a:t>
            </a:r>
            <a:r>
              <a:rPr lang="en-US" b="1" u="sng" dirty="0" smtClean="0">
                <a:solidFill>
                  <a:srgbClr val="FF0000"/>
                </a:solidFill>
              </a:rPr>
              <a:t>Fartoukh</a:t>
            </a:r>
            <a:r>
              <a:rPr lang="en-US" b="1" dirty="0" smtClean="0">
                <a:solidFill>
                  <a:srgbClr val="FF0000"/>
                </a:solidFill>
              </a:rPr>
              <a:t>, J.-P. Koutchouk</a:t>
            </a:r>
            <a:r>
              <a:rPr lang="en-US" b="1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S. Myers, </a:t>
            </a:r>
            <a:r>
              <a:rPr lang="en-US" b="1" u="sng" dirty="0" smtClean="0">
                <a:solidFill>
                  <a:srgbClr val="FF0000"/>
                </a:solidFill>
              </a:rPr>
              <a:t>L</a:t>
            </a:r>
            <a:r>
              <a:rPr lang="en-US" b="1" u="sng" dirty="0" smtClean="0">
                <a:solidFill>
                  <a:srgbClr val="FF0000"/>
                </a:solidFill>
              </a:rPr>
              <a:t>. Rossi</a:t>
            </a:r>
            <a:r>
              <a:rPr lang="en-US" b="1" dirty="0" smtClean="0">
                <a:solidFill>
                  <a:srgbClr val="FF0000"/>
                </a:solidFill>
              </a:rPr>
              <a:t>, W. Scandale,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u="sng" dirty="0" smtClean="0">
                <a:solidFill>
                  <a:srgbClr val="FF0000"/>
                </a:solidFill>
              </a:rPr>
              <a:t>E</a:t>
            </a:r>
            <a:r>
              <a:rPr lang="en-US" b="1" u="sng" dirty="0" smtClean="0">
                <a:solidFill>
                  <a:srgbClr val="FF0000"/>
                </a:solidFill>
              </a:rPr>
              <a:t>. </a:t>
            </a:r>
            <a:r>
              <a:rPr lang="en-US" b="1" u="sng" dirty="0" err="1" smtClean="0">
                <a:solidFill>
                  <a:srgbClr val="FF0000"/>
                </a:solidFill>
              </a:rPr>
              <a:t>Shaposhnikova</a:t>
            </a:r>
            <a:r>
              <a:rPr lang="en-US" b="1" u="sng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FF0000"/>
                </a:solidFill>
              </a:rPr>
              <a:t>R. Tomas,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J</a:t>
            </a:r>
            <a:r>
              <a:rPr lang="en-US" b="1" dirty="0" smtClean="0">
                <a:solidFill>
                  <a:srgbClr val="FF0000"/>
                </a:solidFill>
              </a:rPr>
              <a:t>. Tuckmantel ,…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0" y="6488668"/>
            <a:ext cx="2804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Photo: courtesy R. Assmann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leveling with </a:t>
            </a:r>
            <a:r>
              <a:rPr lang="en-US" i="1" dirty="0" smtClean="0">
                <a:latin typeface="Symbol" pitchFamily="18" charset="2"/>
              </a:rPr>
              <a:t>b</a:t>
            </a:r>
            <a:r>
              <a:rPr lang="en-US" i="1" baseline="30000" dirty="0" smtClean="0">
                <a:latin typeface="Symbol" pitchFamily="18" charset="2"/>
              </a:rPr>
              <a:t>*</a:t>
            </a:r>
            <a:endParaRPr lang="en-US" i="1" baseline="30000" dirty="0">
              <a:latin typeface="+mn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425" y="1295400"/>
            <a:ext cx="8627555" cy="14055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example: </a:t>
            </a:r>
            <a:r>
              <a:rPr lang="en-US" sz="3200" i="1" dirty="0" err="1" smtClean="0"/>
              <a:t>L</a:t>
            </a:r>
            <a:r>
              <a:rPr lang="en-US" sz="3200" i="1" baseline="-25000" dirty="0" err="1" smtClean="0"/>
              <a:t>peak</a:t>
            </a:r>
            <a:r>
              <a:rPr lang="en-US" sz="3200" dirty="0" smtClean="0"/>
              <a:t>=1.0 (1.5) x10</a:t>
            </a:r>
            <a:r>
              <a:rPr lang="en-US" sz="3200" baseline="30000" dirty="0" smtClean="0"/>
              <a:t>35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at </a:t>
            </a:r>
            <a:r>
              <a:rPr lang="en-US" sz="3200" dirty="0" smtClean="0">
                <a:latin typeface="Symbol" pitchFamily="18" charset="2"/>
              </a:rPr>
              <a:t>b</a:t>
            </a:r>
            <a:r>
              <a:rPr lang="en-US" sz="3200" baseline="30000" dirty="0" smtClean="0"/>
              <a:t>*</a:t>
            </a:r>
            <a:r>
              <a:rPr lang="en-US" sz="3200" dirty="0" smtClean="0"/>
              <a:t>=0.15 m</a:t>
            </a:r>
            <a:endParaRPr lang="en-US" sz="3200" baseline="30000" dirty="0" smtClean="0"/>
          </a:p>
          <a:p>
            <a:r>
              <a:rPr lang="en-US" sz="3200" dirty="0" smtClean="0"/>
              <a:t>initially </a:t>
            </a:r>
            <a:r>
              <a:rPr lang="en-US" sz="3200" dirty="0" smtClean="0">
                <a:latin typeface="Symbol" pitchFamily="18" charset="2"/>
              </a:rPr>
              <a:t>b</a:t>
            </a:r>
            <a:r>
              <a:rPr lang="en-US" sz="3200" baseline="30000" dirty="0" smtClean="0">
                <a:latin typeface="Symbol" pitchFamily="18" charset="2"/>
              </a:rPr>
              <a:t>*</a:t>
            </a:r>
            <a:r>
              <a:rPr lang="en-US" sz="3200" dirty="0" smtClean="0"/>
              <a:t>=0.3 (0.45) m to get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</a:t>
            </a:r>
            <a:r>
              <a:rPr lang="en-US" sz="3200" i="1" baseline="-25000" dirty="0" err="1" smtClean="0"/>
              <a:t>lev</a:t>
            </a:r>
            <a:r>
              <a:rPr lang="en-US" sz="3200" dirty="0" smtClean="0"/>
              <a:t>=5x10</a:t>
            </a:r>
            <a:r>
              <a:rPr lang="en-US" sz="3200" baseline="30000" dirty="0" smtClean="0"/>
              <a:t>34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</a:t>
            </a:r>
            <a:endParaRPr lang="en-US" sz="3200" baseline="30000" dirty="0" smtClean="0"/>
          </a:p>
          <a:p>
            <a:endParaRPr lang="en-US" sz="32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181600"/>
            <a:ext cx="66394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maximum leveling time = 0.3 (0.42) </a:t>
            </a:r>
            <a:r>
              <a:rPr lang="en-US" sz="3200" dirty="0" err="1" smtClean="0">
                <a:latin typeface="Symbol" pitchFamily="18" charset="2"/>
              </a:rPr>
              <a:t>t</a:t>
            </a:r>
            <a:r>
              <a:rPr lang="en-US" sz="3200" baseline="-25000" dirty="0" err="1" smtClean="0"/>
              <a:t>eff</a:t>
            </a:r>
            <a:r>
              <a:rPr lang="en-US" sz="3200" baseline="-25000" dirty="0" smtClean="0"/>
              <a:t> </a:t>
            </a:r>
            <a:endParaRPr lang="en-US" sz="3200" baseline="-25000" dirty="0" smtClean="0"/>
          </a:p>
          <a:p>
            <a:r>
              <a:rPr lang="en-US" sz="3200" dirty="0" smtClean="0">
                <a:solidFill>
                  <a:srgbClr val="0000FF"/>
                </a:solidFill>
              </a:rPr>
              <a:t>tune shift decreases during store</a:t>
            </a:r>
            <a:endParaRPr lang="en-US" sz="3200" dirty="0">
              <a:solidFill>
                <a:srgbClr val="0000FF"/>
              </a:solidFill>
            </a:endParaRPr>
          </a:p>
        </p:txBody>
      </p:sp>
      <p:pic>
        <p:nvPicPr>
          <p:cNvPr id="7" name="Picture 6" descr="pbet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1" y="2743200"/>
            <a:ext cx="4343894" cy="2362200"/>
          </a:xfrm>
          <a:prstGeom prst="rect">
            <a:avLst/>
          </a:prstGeom>
        </p:spPr>
      </p:pic>
      <p:pic>
        <p:nvPicPr>
          <p:cNvPr id="8" name="Picture 7" descr="tbet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743200"/>
            <a:ext cx="4648200" cy="23973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859281">
            <a:off x="6799128" y="5490340"/>
            <a:ext cx="22050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i</a:t>
            </a:r>
            <a:r>
              <a:rPr lang="en-US" sz="2400" b="1" i="1" dirty="0" smtClean="0">
                <a:solidFill>
                  <a:srgbClr val="FF0000"/>
                </a:solidFill>
              </a:rPr>
              <a:t>ndependent of</a:t>
            </a:r>
          </a:p>
          <a:p>
            <a:r>
              <a:rPr lang="en-US" sz="2400" b="1" i="1" dirty="0" smtClean="0">
                <a:solidFill>
                  <a:srgbClr val="FF0000"/>
                </a:solidFill>
              </a:rPr>
              <a:t>l</a:t>
            </a:r>
            <a:r>
              <a:rPr lang="en-US" sz="2400" b="1" i="1" dirty="0" smtClean="0">
                <a:solidFill>
                  <a:srgbClr val="FF0000"/>
                </a:solidFill>
              </a:rPr>
              <a:t>eveling scheme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maximum leveling time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6" descr="ptaulev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914400"/>
            <a:ext cx="6830568" cy="2636520"/>
          </a:xfrm>
          <a:prstGeom prst="rect">
            <a:avLst/>
          </a:prstGeom>
        </p:spPr>
      </p:pic>
      <p:pic>
        <p:nvPicPr>
          <p:cNvPr id="5" name="Picture 4" descr="ptaulevelabsolu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3886200"/>
            <a:ext cx="6702552" cy="2688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72200" y="4114800"/>
            <a:ext cx="2971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a</a:t>
            </a:r>
            <a:r>
              <a:rPr lang="en-US" sz="2400" dirty="0" smtClean="0">
                <a:solidFill>
                  <a:srgbClr val="0000FF"/>
                </a:solidFill>
              </a:rPr>
              <a:t>bsolute leveling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t</a:t>
            </a:r>
            <a:r>
              <a:rPr lang="en-US" sz="2400" dirty="0" smtClean="0">
                <a:solidFill>
                  <a:srgbClr val="0000FF"/>
                </a:solidFill>
              </a:rPr>
              <a:t>ime scales linearly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w</a:t>
            </a:r>
            <a:r>
              <a:rPr lang="en-US" sz="2400" dirty="0" smtClean="0">
                <a:solidFill>
                  <a:srgbClr val="0000FF"/>
                </a:solidFill>
              </a:rPr>
              <a:t>ith total beam intensity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72200" y="1219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u</a:t>
            </a:r>
            <a:r>
              <a:rPr lang="en-US" sz="2400" dirty="0" smtClean="0">
                <a:solidFill>
                  <a:srgbClr val="0000FF"/>
                </a:solidFill>
              </a:rPr>
              <a:t>niversal plot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estimating integrated luminosity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1524000"/>
            <a:ext cx="7888634" cy="45858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assumptions</a:t>
            </a:r>
          </a:p>
          <a:p>
            <a:r>
              <a:rPr lang="en-US" sz="1200" dirty="0" smtClean="0"/>
              <a:t>  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sz="3600" dirty="0" smtClean="0"/>
              <a:t>t</a:t>
            </a:r>
            <a:r>
              <a:rPr lang="en-US" sz="3600" dirty="0" smtClean="0"/>
              <a:t>wo high-luminosity collision points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sz="3600" dirty="0" smtClean="0"/>
              <a:t>b</a:t>
            </a:r>
            <a:r>
              <a:rPr lang="en-US" sz="3600" dirty="0" smtClean="0"/>
              <a:t>eam &amp; </a:t>
            </a:r>
            <a:r>
              <a:rPr lang="en-US" sz="3600" i="1" dirty="0" smtClean="0"/>
              <a:t>L</a:t>
            </a:r>
            <a:r>
              <a:rPr lang="en-US" sz="3600" dirty="0" smtClean="0"/>
              <a:t> lifetime from </a:t>
            </a:r>
            <a:r>
              <a:rPr lang="en-US" sz="3600" i="1" dirty="0" smtClean="0"/>
              <a:t>p</a:t>
            </a:r>
            <a:r>
              <a:rPr lang="en-US" sz="3600" dirty="0" smtClean="0"/>
              <a:t> consumption</a:t>
            </a:r>
            <a:endParaRPr lang="en-US" sz="3600" dirty="0" smtClean="0"/>
          </a:p>
          <a:p>
            <a:pPr marL="234950" indent="-234950">
              <a:buFont typeface="Arial" pitchFamily="34" charset="0"/>
              <a:buChar char="•"/>
            </a:pPr>
            <a:r>
              <a:rPr lang="en-US" sz="3600" dirty="0" smtClean="0"/>
              <a:t>200 physics days of proton run per </a:t>
            </a:r>
            <a:r>
              <a:rPr lang="en-US" sz="3600" dirty="0" smtClean="0"/>
              <a:t>year </a:t>
            </a:r>
            <a:endParaRPr lang="en-US" sz="3600" dirty="0" smtClean="0"/>
          </a:p>
          <a:p>
            <a:pPr marL="234950" indent="-234950"/>
            <a:r>
              <a:rPr lang="en-US" sz="3200" dirty="0" smtClean="0"/>
              <a:t>			</a:t>
            </a:r>
            <a:r>
              <a:rPr lang="en-US" sz="2800" dirty="0" smtClean="0"/>
              <a:t>(w/o </a:t>
            </a:r>
            <a:r>
              <a:rPr lang="en-US" sz="2800" dirty="0" smtClean="0"/>
              <a:t>restart, w/o TS’s, w/o MD periods)</a:t>
            </a:r>
            <a:endParaRPr lang="en-US" sz="3600" dirty="0" smtClean="0"/>
          </a:p>
          <a:p>
            <a:pPr marL="234950" indent="-234950">
              <a:buFont typeface="Arial" pitchFamily="34" charset="0"/>
              <a:buChar char="•"/>
            </a:pPr>
            <a:r>
              <a:rPr lang="en-US" sz="3600" dirty="0" smtClean="0"/>
              <a:t>5 h turnaround time</a:t>
            </a:r>
          </a:p>
          <a:p>
            <a:pPr marL="234950" indent="-234950">
              <a:buFont typeface="Arial" pitchFamily="34" charset="0"/>
              <a:buChar char="•"/>
            </a:pPr>
            <a:r>
              <a:rPr lang="en-US" sz="3600" dirty="0" smtClean="0"/>
              <a:t>75% machine </a:t>
            </a:r>
            <a:r>
              <a:rPr lang="en-US" sz="3600" dirty="0" smtClean="0"/>
              <a:t>availability</a:t>
            </a:r>
          </a:p>
          <a:p>
            <a:pPr marL="692150" lvl="1" indent="-234950"/>
            <a:r>
              <a:rPr lang="en-US" sz="2800" dirty="0" smtClean="0"/>
              <a:t>			[Nov. 2010: 80%, W. Venturini, Evian]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integrated luminosity w leveling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 descr="lum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19200"/>
            <a:ext cx="9159747" cy="34991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5181600"/>
            <a:ext cx="775564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e.g. to </a:t>
            </a:r>
            <a:r>
              <a:rPr lang="en-US" sz="2800" dirty="0" smtClean="0"/>
              <a:t>get 300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per year:</a:t>
            </a:r>
          </a:p>
          <a:p>
            <a:r>
              <a:rPr lang="en-US" sz="2800" dirty="0" smtClean="0"/>
              <a:t>at ultimate intensity we need </a:t>
            </a:r>
            <a:r>
              <a:rPr lang="en-US" sz="2800" i="1" dirty="0" err="1" smtClean="0"/>
              <a:t>L</a:t>
            </a:r>
            <a:r>
              <a:rPr lang="en-US" sz="2800" i="1" baseline="-25000" dirty="0" err="1" smtClean="0"/>
              <a:t>peak</a:t>
            </a:r>
            <a:r>
              <a:rPr lang="en-US" sz="2800" dirty="0" smtClean="0"/>
              <a:t>=1.10x10</a:t>
            </a:r>
            <a:r>
              <a:rPr lang="en-US" sz="2800" baseline="30000" dirty="0" smtClean="0"/>
              <a:t>35 </a:t>
            </a:r>
            <a:r>
              <a:rPr lang="en-US" sz="2800" dirty="0" smtClean="0"/>
              <a:t>cm</a:t>
            </a:r>
            <a:r>
              <a:rPr lang="en-US" sz="2800" baseline="30000" dirty="0" smtClean="0"/>
              <a:t>-2</a:t>
            </a:r>
            <a:r>
              <a:rPr lang="en-US" sz="2800" dirty="0" smtClean="0"/>
              <a:t>s</a:t>
            </a:r>
            <a:r>
              <a:rPr lang="en-US" sz="2800" baseline="30000" dirty="0" smtClean="0"/>
              <a:t>-1</a:t>
            </a:r>
          </a:p>
          <a:p>
            <a:r>
              <a:rPr lang="en-US" sz="2800" dirty="0" smtClean="0"/>
              <a:t>At 2x ultimate intensity </a:t>
            </a:r>
            <a:r>
              <a:rPr lang="en-US" sz="2800" i="1" dirty="0" err="1" smtClean="0"/>
              <a:t>L</a:t>
            </a:r>
            <a:r>
              <a:rPr lang="en-US" sz="2800" i="1" baseline="-25000" dirty="0" err="1" smtClean="0"/>
              <a:t>peak</a:t>
            </a:r>
            <a:r>
              <a:rPr lang="en-US" sz="2800" dirty="0" smtClean="0"/>
              <a:t>=0.71x10</a:t>
            </a:r>
            <a:r>
              <a:rPr lang="en-US" sz="2800" baseline="30000" dirty="0" smtClean="0"/>
              <a:t>35</a:t>
            </a:r>
            <a:r>
              <a:rPr lang="en-US" sz="2800" dirty="0" smtClean="0"/>
              <a:t>cm</a:t>
            </a:r>
            <a:r>
              <a:rPr lang="en-US" sz="2800" baseline="30000" dirty="0" smtClean="0"/>
              <a:t>-2</a:t>
            </a:r>
            <a:r>
              <a:rPr lang="en-US" sz="2800" dirty="0" smtClean="0"/>
              <a:t>s</a:t>
            </a:r>
            <a:r>
              <a:rPr lang="en-US" sz="2800" baseline="30000" dirty="0" smtClean="0"/>
              <a:t>-1</a:t>
            </a:r>
            <a:endParaRPr lang="en-US" sz="28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ntensityvslumipeakto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8463" y="1524000"/>
            <a:ext cx="9180926" cy="3810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intensity </a:t>
            </a:r>
            <a:r>
              <a:rPr lang="en-US" sz="4400" dirty="0" err="1" smtClean="0">
                <a:latin typeface="+mj-lt"/>
                <a:ea typeface="+mj-ea"/>
                <a:cs typeface="+mj-cs"/>
              </a:rPr>
              <a:t>vs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 “peak” luminosity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55196" y="5562600"/>
            <a:ext cx="21611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peak luminosity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scales with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(intensity)</a:t>
            </a:r>
            <a:r>
              <a:rPr lang="en-US" sz="2400" baseline="30000" dirty="0" smtClean="0">
                <a:solidFill>
                  <a:srgbClr val="0000FF"/>
                </a:solidFill>
              </a:rPr>
              <a:t>2</a:t>
            </a:r>
          </a:p>
          <a:p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i="1" dirty="0" smtClean="0">
                <a:latin typeface="+mj-lt"/>
                <a:ea typeface="+mj-ea"/>
                <a:cs typeface="+mj-cs"/>
              </a:rPr>
              <a:t>h</a:t>
            </a:r>
            <a:r>
              <a:rPr lang="en-US" sz="4400" i="1" noProof="0" dirty="0" err="1" smtClean="0">
                <a:latin typeface="+mj-lt"/>
                <a:ea typeface="+mj-ea"/>
                <a:cs typeface="+mj-cs"/>
              </a:rPr>
              <a:t>ow</a:t>
            </a:r>
            <a:r>
              <a:rPr lang="en-US" sz="4400" i="1" noProof="0" dirty="0" smtClean="0">
                <a:latin typeface="+mj-lt"/>
                <a:ea typeface="+mj-ea"/>
                <a:cs typeface="+mj-cs"/>
              </a:rPr>
              <a:t> much do we need to squeeze?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473005"/>
            <a:ext cx="858465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e.g. to get 300 fb</a:t>
            </a:r>
            <a:r>
              <a:rPr lang="en-US" sz="2800" baseline="30000" dirty="0" smtClean="0"/>
              <a:t>-1</a:t>
            </a:r>
            <a:r>
              <a:rPr lang="en-US" sz="2800" dirty="0" smtClean="0"/>
              <a:t> per year:</a:t>
            </a:r>
          </a:p>
          <a:p>
            <a:r>
              <a:rPr lang="en-US" sz="2800" dirty="0" smtClean="0"/>
              <a:t>at </a:t>
            </a:r>
            <a:r>
              <a:rPr lang="en-US" sz="2800" i="1" dirty="0" err="1" smtClean="0"/>
              <a:t>N</a:t>
            </a:r>
            <a:r>
              <a:rPr lang="en-US" sz="2800" i="1" baseline="-25000" dirty="0" err="1" smtClean="0"/>
              <a:t>b</a:t>
            </a:r>
            <a:r>
              <a:rPr lang="en-US" sz="2800" dirty="0" smtClean="0"/>
              <a:t>=2x10</a:t>
            </a:r>
            <a:r>
              <a:rPr lang="en-US" sz="2800" baseline="30000" dirty="0" smtClean="0"/>
              <a:t>11</a:t>
            </a:r>
            <a:r>
              <a:rPr lang="en-US" sz="2800" dirty="0" smtClean="0"/>
              <a:t> &amp; 25 ns we need </a:t>
            </a:r>
            <a:r>
              <a:rPr lang="en-US" sz="2800" i="1" dirty="0" smtClean="0"/>
              <a:t>to </a:t>
            </a:r>
            <a:r>
              <a:rPr lang="en-US" sz="2800" dirty="0" smtClean="0"/>
              <a:t>reduce</a:t>
            </a:r>
            <a:r>
              <a:rPr lang="en-US" sz="2800" i="1" dirty="0" smtClean="0"/>
              <a:t> </a:t>
            </a:r>
            <a:r>
              <a:rPr lang="en-US" sz="2800" i="1" dirty="0" smtClean="0"/>
              <a:t>(</a:t>
            </a:r>
            <a:r>
              <a:rPr lang="en-US" sz="2800" i="1" dirty="0" smtClean="0">
                <a:latin typeface="Symbol" pitchFamily="18" charset="2"/>
              </a:rPr>
              <a:t>be</a:t>
            </a:r>
            <a:r>
              <a:rPr lang="en-US" sz="2800" i="1" dirty="0" smtClean="0"/>
              <a:t>)</a:t>
            </a:r>
            <a:r>
              <a:rPr lang="en-US" sz="2800" dirty="0" smtClean="0"/>
              <a:t>/F </a:t>
            </a:r>
            <a:r>
              <a:rPr lang="en-US" sz="2800" i="1" dirty="0" smtClean="0"/>
              <a:t>by </a:t>
            </a:r>
            <a:r>
              <a:rPr lang="en-US" sz="2800" dirty="0" smtClean="0"/>
              <a:t>x0.38</a:t>
            </a:r>
            <a:endParaRPr lang="en-US" sz="2800" baseline="30000" dirty="0" smtClean="0"/>
          </a:p>
          <a:p>
            <a:r>
              <a:rPr lang="en-US" sz="2800" dirty="0" smtClean="0"/>
              <a:t>at </a:t>
            </a:r>
            <a:r>
              <a:rPr lang="en-US" sz="2800" i="1" dirty="0" err="1" smtClean="0"/>
              <a:t>N</a:t>
            </a:r>
            <a:r>
              <a:rPr lang="en-US" sz="2800" i="1" baseline="-25000" dirty="0" err="1" smtClean="0"/>
              <a:t>b</a:t>
            </a:r>
            <a:r>
              <a:rPr lang="en-US" sz="2800" dirty="0" smtClean="0"/>
              <a:t>=3.4x10</a:t>
            </a:r>
            <a:r>
              <a:rPr lang="en-US" sz="2800" baseline="30000" dirty="0" smtClean="0"/>
              <a:t>11 </a:t>
            </a:r>
            <a:r>
              <a:rPr lang="en-US" sz="2800" dirty="0" smtClean="0"/>
              <a:t>&amp; 50 ns we need to reduce </a:t>
            </a:r>
            <a:r>
              <a:rPr lang="en-US" sz="2800" dirty="0" smtClean="0"/>
              <a:t>(</a:t>
            </a:r>
            <a:r>
              <a:rPr lang="en-US" sz="2800" i="1" dirty="0" smtClean="0">
                <a:latin typeface="Symbol" pitchFamily="18" charset="2"/>
              </a:rPr>
              <a:t>be</a:t>
            </a:r>
            <a:r>
              <a:rPr lang="en-US" sz="2800" dirty="0" smtClean="0"/>
              <a:t>)/F </a:t>
            </a:r>
            <a:r>
              <a:rPr lang="en-US" sz="2800" dirty="0" smtClean="0"/>
              <a:t>by x0.48</a:t>
            </a:r>
            <a:endParaRPr lang="en-US" sz="2800" baseline="30000" dirty="0"/>
          </a:p>
        </p:txBody>
      </p:sp>
      <p:pic>
        <p:nvPicPr>
          <p:cNvPr id="6" name="Picture 5" descr="betaepsvstotintensityunitsultima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19200"/>
            <a:ext cx="9144000" cy="4046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approaches to boost LHC luminosity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5181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low </a:t>
            </a:r>
            <a:r>
              <a:rPr lang="en-US" sz="2800" dirty="0" smtClean="0">
                <a:latin typeface="Symbol" pitchFamily="18" charset="2"/>
              </a:rPr>
              <a:t>b</a:t>
            </a:r>
            <a:r>
              <a:rPr lang="en-US" sz="2800" dirty="0" smtClean="0"/>
              <a:t>* &amp; crab cavities (80 MV</a:t>
            </a:r>
            <a:r>
              <a:rPr lang="en-US" sz="2800" dirty="0" smtClean="0"/>
              <a:t>)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low </a:t>
            </a:r>
            <a:r>
              <a:rPr lang="en-US" sz="2800" dirty="0" smtClean="0">
                <a:latin typeface="Symbol" pitchFamily="18" charset="2"/>
              </a:rPr>
              <a:t>b</a:t>
            </a:r>
            <a:r>
              <a:rPr lang="en-US" sz="2800" dirty="0" smtClean="0"/>
              <a:t>* &amp; higher harmonic RF (7.5 </a:t>
            </a:r>
            <a:r>
              <a:rPr lang="en-US" sz="2800" dirty="0" smtClean="0"/>
              <a:t>MV </a:t>
            </a:r>
            <a:r>
              <a:rPr lang="en-US" sz="2800" dirty="0" smtClean="0"/>
              <a:t>@800 MHz</a:t>
            </a:r>
            <a:r>
              <a:rPr lang="en-US" sz="2800" dirty="0" smtClean="0"/>
              <a:t>) + LR 	compensation</a:t>
            </a:r>
          </a:p>
          <a:p>
            <a:endParaRPr lang="en-US" sz="2800" dirty="0" smtClean="0"/>
          </a:p>
          <a:p>
            <a:r>
              <a:rPr lang="en-US" sz="2800" dirty="0" smtClean="0"/>
              <a:t>large </a:t>
            </a:r>
            <a:r>
              <a:rPr lang="en-US" sz="2800" dirty="0" err="1" smtClean="0"/>
              <a:t>Piwinski</a:t>
            </a:r>
            <a:r>
              <a:rPr lang="en-US" sz="2800" dirty="0" smtClean="0"/>
              <a:t> angle (&amp; “flat” bunch shape</a:t>
            </a:r>
            <a:r>
              <a:rPr lang="en-US" sz="2800" dirty="0" smtClean="0"/>
              <a:t>) + LR-BB  	compensation</a:t>
            </a:r>
          </a:p>
          <a:p>
            <a:endParaRPr lang="en-US" sz="2800" dirty="0" smtClean="0"/>
          </a:p>
          <a:p>
            <a:pPr>
              <a:buNone/>
            </a:pPr>
            <a:r>
              <a:rPr lang="en-US" sz="1000" dirty="0" smtClean="0"/>
              <a:t> </a:t>
            </a:r>
            <a:r>
              <a:rPr lang="en-US" sz="1000" dirty="0" smtClean="0"/>
              <a:t> </a:t>
            </a:r>
            <a:endParaRPr lang="en-US" sz="1000" dirty="0" smtClean="0"/>
          </a:p>
          <a:p>
            <a:pPr>
              <a:buNone/>
            </a:pPr>
            <a:r>
              <a:rPr lang="en-US" sz="2800" dirty="0" smtClean="0"/>
              <a:t>always </a:t>
            </a:r>
            <a:r>
              <a:rPr lang="en-US" sz="2800" dirty="0" smtClean="0"/>
              <a:t>pushing intensity </a:t>
            </a:r>
            <a:r>
              <a:rPr lang="en-US" sz="2800" dirty="0" smtClean="0"/>
              <a:t>to </a:t>
            </a:r>
            <a:r>
              <a:rPr lang="en-US" sz="2800" dirty="0" smtClean="0"/>
              <a:t>“limit”</a:t>
            </a:r>
          </a:p>
          <a:p>
            <a:pPr>
              <a:buNone/>
            </a:pPr>
            <a:r>
              <a:rPr lang="en-US" sz="1600" dirty="0" smtClean="0"/>
              <a:t> </a:t>
            </a: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715000" y="914400"/>
            <a:ext cx="2224689" cy="15240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984659" y="976604"/>
            <a:ext cx="2494349" cy="1461796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7366663" y="1163216"/>
            <a:ext cx="438196" cy="31102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>
            <a:off x="6288026" y="1038808"/>
            <a:ext cx="505611" cy="279918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 22"/>
          <p:cNvSpPr/>
          <p:nvPr/>
        </p:nvSpPr>
        <p:spPr>
          <a:xfrm>
            <a:off x="7868189" y="1021843"/>
            <a:ext cx="334010" cy="1077262"/>
          </a:xfrm>
          <a:custGeom>
            <a:avLst/>
            <a:gdLst>
              <a:gd name="connsiteX0" fmla="*/ 36945 w 755072"/>
              <a:gd name="connsiteY0" fmla="*/ 0 h 2639291"/>
              <a:gd name="connsiteX1" fmla="*/ 743527 w 755072"/>
              <a:gd name="connsiteY1" fmla="*/ 928255 h 2639291"/>
              <a:gd name="connsiteX2" fmla="*/ 106218 w 755072"/>
              <a:gd name="connsiteY2" fmla="*/ 2396837 h 2639291"/>
              <a:gd name="connsiteX3" fmla="*/ 106218 w 755072"/>
              <a:gd name="connsiteY3" fmla="*/ 2382982 h 2639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072" h="2639291">
                <a:moveTo>
                  <a:pt x="36945" y="0"/>
                </a:moveTo>
                <a:cubicBezTo>
                  <a:pt x="384463" y="264391"/>
                  <a:pt x="731982" y="528782"/>
                  <a:pt x="743527" y="928255"/>
                </a:cubicBezTo>
                <a:cubicBezTo>
                  <a:pt x="755072" y="1327728"/>
                  <a:pt x="212436" y="2154383"/>
                  <a:pt x="106218" y="2396837"/>
                </a:cubicBezTo>
                <a:cubicBezTo>
                  <a:pt x="0" y="2639291"/>
                  <a:pt x="106218" y="2382982"/>
                  <a:pt x="106218" y="2382982"/>
                </a:cubicBezTo>
              </a:path>
            </a:pathLst>
          </a:custGeom>
          <a:ln w="3492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310471" y="1443135"/>
            <a:ext cx="245489" cy="263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i="1" dirty="0">
                <a:solidFill>
                  <a:prstClr val="white">
                    <a:lumMod val="50000"/>
                  </a:prstClr>
                </a:solidFill>
                <a:latin typeface="Symbol" pitchFamily="18" charset="2"/>
              </a:rPr>
              <a:t>q</a:t>
            </a:r>
            <a:r>
              <a:rPr lang="en-US" sz="3600" b="1" i="1" baseline="-250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c</a:t>
            </a:r>
          </a:p>
        </p:txBody>
      </p:sp>
      <p:sp>
        <p:nvSpPr>
          <p:cNvPr id="25" name="Oval 24"/>
          <p:cNvSpPr/>
          <p:nvPr/>
        </p:nvSpPr>
        <p:spPr>
          <a:xfrm>
            <a:off x="6759930" y="1598645"/>
            <a:ext cx="640441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6591393" y="1598645"/>
            <a:ext cx="640441" cy="45719"/>
          </a:xfrm>
          <a:prstGeom prst="ellipse">
            <a:avLst/>
          </a:prstGeom>
          <a:solidFill>
            <a:srgbClr val="FF0000">
              <a:alpha val="7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 rot="19422144">
            <a:off x="5827600" y="2072507"/>
            <a:ext cx="640441" cy="1244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 rot="1983671">
            <a:off x="7686712" y="2095320"/>
            <a:ext cx="640441" cy="124408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rot="5400000">
            <a:off x="6345101" y="2174006"/>
            <a:ext cx="155510" cy="702"/>
          </a:xfrm>
          <a:prstGeom prst="straightConnector1">
            <a:avLst/>
          </a:prstGeom>
          <a:ln w="3492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6200000" flipV="1">
            <a:off x="5772088" y="2142917"/>
            <a:ext cx="155834" cy="351"/>
          </a:xfrm>
          <a:prstGeom prst="straightConnector1">
            <a:avLst/>
          </a:prstGeom>
          <a:ln w="3492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8199913" y="2142026"/>
            <a:ext cx="155510" cy="1810"/>
          </a:xfrm>
          <a:prstGeom prst="straightConnector1">
            <a:avLst/>
          </a:prstGeom>
          <a:ln w="3492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>
            <a:off x="7626334" y="2173681"/>
            <a:ext cx="155510" cy="702"/>
          </a:xfrm>
          <a:prstGeom prst="straightConnector1">
            <a:avLst/>
          </a:prstGeom>
          <a:ln w="34925">
            <a:solidFill>
              <a:schemeClr val="tx1">
                <a:lumMod val="85000"/>
                <a:lumOff val="1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5714999" y="4419598"/>
            <a:ext cx="2224689" cy="15240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791200" y="4572000"/>
            <a:ext cx="2819400" cy="11430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7366662" y="4668414"/>
            <a:ext cx="438196" cy="31102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0800000">
            <a:off x="6288025" y="4544006"/>
            <a:ext cx="505611" cy="279918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37"/>
          <p:cNvSpPr/>
          <p:nvPr/>
        </p:nvSpPr>
        <p:spPr>
          <a:xfrm>
            <a:off x="8077200" y="4419600"/>
            <a:ext cx="334010" cy="1077262"/>
          </a:xfrm>
          <a:custGeom>
            <a:avLst/>
            <a:gdLst>
              <a:gd name="connsiteX0" fmla="*/ 36945 w 755072"/>
              <a:gd name="connsiteY0" fmla="*/ 0 h 2639291"/>
              <a:gd name="connsiteX1" fmla="*/ 743527 w 755072"/>
              <a:gd name="connsiteY1" fmla="*/ 928255 h 2639291"/>
              <a:gd name="connsiteX2" fmla="*/ 106218 w 755072"/>
              <a:gd name="connsiteY2" fmla="*/ 2396837 h 2639291"/>
              <a:gd name="connsiteX3" fmla="*/ 106218 w 755072"/>
              <a:gd name="connsiteY3" fmla="*/ 2382982 h 2639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072" h="2639291">
                <a:moveTo>
                  <a:pt x="36945" y="0"/>
                </a:moveTo>
                <a:cubicBezTo>
                  <a:pt x="384463" y="264391"/>
                  <a:pt x="731982" y="528782"/>
                  <a:pt x="743527" y="928255"/>
                </a:cubicBezTo>
                <a:cubicBezTo>
                  <a:pt x="755072" y="1327728"/>
                  <a:pt x="212436" y="2154383"/>
                  <a:pt x="106218" y="2396837"/>
                </a:cubicBezTo>
                <a:cubicBezTo>
                  <a:pt x="0" y="2639291"/>
                  <a:pt x="106218" y="2382982"/>
                  <a:pt x="106218" y="2382982"/>
                </a:cubicBezTo>
              </a:path>
            </a:pathLst>
          </a:custGeom>
          <a:ln w="3492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10470" y="4948333"/>
            <a:ext cx="245489" cy="263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i="1" dirty="0">
                <a:solidFill>
                  <a:prstClr val="white">
                    <a:lumMod val="50000"/>
                  </a:prstClr>
                </a:solidFill>
                <a:latin typeface="Symbol" pitchFamily="18" charset="2"/>
              </a:rPr>
              <a:t>q</a:t>
            </a:r>
            <a:r>
              <a:rPr lang="en-US" sz="3600" b="1" i="1" baseline="-250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c</a:t>
            </a:r>
          </a:p>
        </p:txBody>
      </p:sp>
      <p:sp>
        <p:nvSpPr>
          <p:cNvPr id="40" name="Oval 39"/>
          <p:cNvSpPr/>
          <p:nvPr/>
        </p:nvSpPr>
        <p:spPr>
          <a:xfrm rot="1069933">
            <a:off x="6673009" y="5023337"/>
            <a:ext cx="640441" cy="53753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 rot="19509451">
            <a:off x="6665747" y="5054239"/>
            <a:ext cx="640441" cy="61455"/>
          </a:xfrm>
          <a:prstGeom prst="ellipse">
            <a:avLst/>
          </a:prstGeom>
          <a:solidFill>
            <a:srgbClr val="FF0000">
              <a:alpha val="7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Oval 41"/>
          <p:cNvSpPr/>
          <p:nvPr/>
        </p:nvSpPr>
        <p:spPr>
          <a:xfrm rot="19422144">
            <a:off x="5827599" y="5577705"/>
            <a:ext cx="640441" cy="1244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3" name="Oval 42"/>
          <p:cNvSpPr/>
          <p:nvPr/>
        </p:nvSpPr>
        <p:spPr>
          <a:xfrm rot="1128626">
            <a:off x="7602086" y="5346221"/>
            <a:ext cx="640441" cy="124408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5715000" y="2590800"/>
            <a:ext cx="2224689" cy="15240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5867400" y="2819400"/>
            <a:ext cx="2743200" cy="106680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flipV="1">
            <a:off x="7366663" y="2839616"/>
            <a:ext cx="438196" cy="311020"/>
          </a:xfrm>
          <a:prstGeom prst="straightConnector1">
            <a:avLst/>
          </a:prstGeom>
          <a:ln w="3492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10800000">
            <a:off x="6288026" y="2715208"/>
            <a:ext cx="505611" cy="279918"/>
          </a:xfrm>
          <a:prstGeom prst="straightConnector1">
            <a:avLst/>
          </a:prstGeom>
          <a:ln w="34925">
            <a:solidFill>
              <a:srgbClr val="0000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Freeform 52"/>
          <p:cNvSpPr/>
          <p:nvPr/>
        </p:nvSpPr>
        <p:spPr>
          <a:xfrm>
            <a:off x="8001000" y="2667000"/>
            <a:ext cx="334010" cy="1077262"/>
          </a:xfrm>
          <a:custGeom>
            <a:avLst/>
            <a:gdLst>
              <a:gd name="connsiteX0" fmla="*/ 36945 w 755072"/>
              <a:gd name="connsiteY0" fmla="*/ 0 h 2639291"/>
              <a:gd name="connsiteX1" fmla="*/ 743527 w 755072"/>
              <a:gd name="connsiteY1" fmla="*/ 928255 h 2639291"/>
              <a:gd name="connsiteX2" fmla="*/ 106218 w 755072"/>
              <a:gd name="connsiteY2" fmla="*/ 2396837 h 2639291"/>
              <a:gd name="connsiteX3" fmla="*/ 106218 w 755072"/>
              <a:gd name="connsiteY3" fmla="*/ 2382982 h 2639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5072" h="2639291">
                <a:moveTo>
                  <a:pt x="36945" y="0"/>
                </a:moveTo>
                <a:cubicBezTo>
                  <a:pt x="384463" y="264391"/>
                  <a:pt x="731982" y="528782"/>
                  <a:pt x="743527" y="928255"/>
                </a:cubicBezTo>
                <a:cubicBezTo>
                  <a:pt x="755072" y="1327728"/>
                  <a:pt x="212436" y="2154383"/>
                  <a:pt x="106218" y="2396837"/>
                </a:cubicBezTo>
                <a:cubicBezTo>
                  <a:pt x="0" y="2639291"/>
                  <a:pt x="106218" y="2382982"/>
                  <a:pt x="106218" y="2382982"/>
                </a:cubicBezTo>
              </a:path>
            </a:pathLst>
          </a:custGeom>
          <a:ln w="34925">
            <a:solidFill>
              <a:schemeClr val="bg1">
                <a:lumMod val="5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310471" y="3119535"/>
            <a:ext cx="245489" cy="2638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i="1" dirty="0">
                <a:solidFill>
                  <a:prstClr val="white">
                    <a:lumMod val="50000"/>
                  </a:prstClr>
                </a:solidFill>
                <a:latin typeface="Symbol" pitchFamily="18" charset="2"/>
              </a:rPr>
              <a:t>q</a:t>
            </a:r>
            <a:r>
              <a:rPr lang="en-US" sz="3600" b="1" i="1" baseline="-25000" dirty="0">
                <a:solidFill>
                  <a:prstClr val="white">
                    <a:lumMod val="50000"/>
                  </a:prstClr>
                </a:solidFill>
                <a:latin typeface="Calibri"/>
              </a:rPr>
              <a:t>c</a:t>
            </a:r>
          </a:p>
        </p:txBody>
      </p:sp>
      <p:sp>
        <p:nvSpPr>
          <p:cNvPr id="55" name="Oval 54"/>
          <p:cNvSpPr/>
          <p:nvPr/>
        </p:nvSpPr>
        <p:spPr>
          <a:xfrm rot="1632675">
            <a:off x="6767681" y="3223198"/>
            <a:ext cx="444060" cy="45719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6" name="Oval 55"/>
          <p:cNvSpPr/>
          <p:nvPr/>
        </p:nvSpPr>
        <p:spPr>
          <a:xfrm rot="19727114" flipV="1">
            <a:off x="6844295" y="3212362"/>
            <a:ext cx="353004" cy="45719"/>
          </a:xfrm>
          <a:prstGeom prst="ellipse">
            <a:avLst/>
          </a:prstGeom>
          <a:solidFill>
            <a:srgbClr val="FF0000">
              <a:alpha val="7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7" name="Oval 56"/>
          <p:cNvSpPr/>
          <p:nvPr/>
        </p:nvSpPr>
        <p:spPr>
          <a:xfrm rot="19424249">
            <a:off x="5870902" y="3835387"/>
            <a:ext cx="389095" cy="13925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8" name="Oval 57"/>
          <p:cNvSpPr/>
          <p:nvPr/>
        </p:nvSpPr>
        <p:spPr>
          <a:xfrm rot="1227961">
            <a:off x="7777182" y="3587167"/>
            <a:ext cx="381001" cy="11448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0"/>
            <a:ext cx="89154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Crab </a:t>
            </a:r>
            <a:r>
              <a:rPr lang="en-US" sz="3600" b="1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Cavities </a:t>
            </a: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228600" y="304800"/>
            <a:ext cx="89154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u="sng" dirty="0" smtClean="0">
                <a:solidFill>
                  <a:srgbClr val="0000FF"/>
                </a:solidFill>
                <a:latin typeface="Calibri" pitchFamily="34" charset="0"/>
              </a:rPr>
              <a:t>benefits</a:t>
            </a:r>
            <a:endParaRPr lang="en-US" sz="2400" b="1" u="sng" dirty="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</a:rPr>
              <a:t> improving geometric overlap </a:t>
            </a:r>
            <a:r>
              <a:rPr lang="en-US" sz="2400" dirty="0" smtClean="0">
                <a:latin typeface="Calibri" pitchFamily="34" charset="0"/>
              </a:rPr>
              <a:t>(main motivation)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</a:rPr>
              <a:t> boosting beam-beam limit </a:t>
            </a:r>
            <a:r>
              <a:rPr lang="en-US" sz="2400" dirty="0" smtClean="0">
                <a:latin typeface="Calibri" pitchFamily="34" charset="0"/>
              </a:rPr>
              <a:t>(potential additional benefit</a:t>
            </a:r>
            <a:r>
              <a:rPr lang="en-US" sz="2400" dirty="0" smtClean="0">
                <a:latin typeface="Calibri" pitchFamily="34" charset="0"/>
              </a:rPr>
              <a:t>) [next slides]</a:t>
            </a:r>
            <a:endParaRPr lang="en-US" sz="24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</a:rPr>
              <a:t> luminosity leveling</a:t>
            </a:r>
            <a:r>
              <a:rPr lang="en-US" sz="2400" dirty="0" smtClean="0">
                <a:latin typeface="Calibri" pitchFamily="34" charset="0"/>
              </a:rPr>
              <a:t> (main motivation)</a:t>
            </a:r>
            <a:endParaRPr lang="en-US" sz="24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00FF"/>
                </a:solidFill>
                <a:latin typeface="Calibri" pitchFamily="34" charset="0"/>
              </a:rPr>
              <a:t> avoiding off-center collisions from beam loading</a:t>
            </a:r>
            <a:r>
              <a:rPr lang="en-US" sz="2400" dirty="0" smtClean="0">
                <a:latin typeface="Calibri" pitchFamily="34" charset="0"/>
              </a:rPr>
              <a:t> (additional benefit)</a:t>
            </a:r>
            <a:endParaRPr lang="en-US" sz="2400" b="1" dirty="0" smtClean="0">
              <a:solidFill>
                <a:srgbClr val="0000FF"/>
              </a:solidFill>
              <a:latin typeface="Calibri" pitchFamily="34" charset="0"/>
            </a:endParaRPr>
          </a:p>
          <a:p>
            <a:r>
              <a:rPr lang="en-US" sz="2400" b="1" u="sng" dirty="0" smtClean="0">
                <a:solidFill>
                  <a:srgbClr val="FF0000"/>
                </a:solidFill>
                <a:latin typeface="Calibri" pitchFamily="34" charset="0"/>
              </a:rPr>
              <a:t>concerns: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emittance growth from RF noise, impedance, field nonlinearity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</a:rPr>
              <a:t> machine protection, trip rate, technical challenges, time line</a:t>
            </a:r>
          </a:p>
          <a:p>
            <a:r>
              <a:rPr lang="en-US" sz="2400" b="1" u="sng" dirty="0" smtClean="0">
                <a:solidFill>
                  <a:srgbClr val="00B050"/>
                </a:solidFill>
                <a:latin typeface="Calibri" pitchFamily="34" charset="0"/>
              </a:rPr>
              <a:t>status &amp; plan: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  <a:latin typeface="Calibri" pitchFamily="34" charset="0"/>
              </a:rPr>
              <a:t> SPS/LHC prototype beam tests from ~2015, before final decision</a:t>
            </a:r>
          </a:p>
          <a:p>
            <a:pPr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00B050"/>
                </a:solidFill>
                <a:latin typeface="Calibri" pitchFamily="34" charset="0"/>
              </a:rPr>
              <a:t> 4-5 </a:t>
            </a:r>
            <a:r>
              <a:rPr lang="en-US" sz="2400" b="1" dirty="0">
                <a:solidFill>
                  <a:srgbClr val="00B050"/>
                </a:solidFill>
                <a:latin typeface="Calibri" pitchFamily="34" charset="0"/>
              </a:rPr>
              <a:t>promising compact cavity designs</a:t>
            </a:r>
            <a:endParaRPr lang="en-US" sz="2400" dirty="0">
              <a:solidFill>
                <a:srgbClr val="00B050"/>
              </a:solidFill>
              <a:latin typeface="Calibri" pitchFamily="34" charset="0"/>
            </a:endParaRPr>
          </a:p>
          <a:p>
            <a:endParaRPr lang="en-US" sz="2400" dirty="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307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5672137"/>
            <a:ext cx="10763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5672137"/>
            <a:ext cx="1281113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5672137"/>
            <a:ext cx="18065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5595937"/>
            <a:ext cx="1362075" cy="114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Rectangle 10"/>
          <p:cNvSpPr>
            <a:spLocks noChangeArrowheads="1"/>
          </p:cNvSpPr>
          <p:nvPr/>
        </p:nvSpPr>
        <p:spPr bwMode="auto">
          <a:xfrm>
            <a:off x="304800" y="4511675"/>
            <a:ext cx="1447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Calibri" pitchFamily="34" charset="0"/>
              </a:rPr>
              <a:t>Parallel bar elliptical TEM cavity (JLAB)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3082" name="Rectangle 1"/>
          <p:cNvSpPr>
            <a:spLocks noChangeArrowheads="1"/>
          </p:cNvSpPr>
          <p:nvPr/>
        </p:nvSpPr>
        <p:spPr bwMode="auto">
          <a:xfrm>
            <a:off x="1905000" y="4495800"/>
            <a:ext cx="12192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 dirty="0">
                <a:latin typeface="Calibri" pitchFamily="34" charset="0"/>
                <a:ea typeface="Calibri" pitchFamily="34" charset="0"/>
                <a:cs typeface="LMSans10-Regular"/>
              </a:rPr>
              <a:t>Half wave spoke resonator (SLAC)</a:t>
            </a:r>
            <a:endParaRPr lang="en-GB" dirty="0">
              <a:ea typeface="Calibri" pitchFamily="34" charset="0"/>
              <a:cs typeface="LMSans10-Regular"/>
            </a:endParaRPr>
          </a:p>
        </p:txBody>
      </p:sp>
      <p:sp>
        <p:nvSpPr>
          <p:cNvPr id="3083" name="Rectangle 2"/>
          <p:cNvSpPr>
            <a:spLocks noChangeArrowheads="1"/>
          </p:cNvSpPr>
          <p:nvPr/>
        </p:nvSpPr>
        <p:spPr bwMode="auto">
          <a:xfrm>
            <a:off x="3200400" y="4495800"/>
            <a:ext cx="167640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GB">
                <a:latin typeface="Calibri" pitchFamily="34" charset="0"/>
                <a:ea typeface="Calibri" pitchFamily="34" charset="0"/>
                <a:cs typeface="LMSans10-Regular"/>
              </a:rPr>
              <a:t>Four rod compact crab cavity (Cockcroft) </a:t>
            </a:r>
            <a:endParaRPr lang="en-GB" sz="1600">
              <a:latin typeface="Calibri" pitchFamily="34" charset="0"/>
              <a:ea typeface="Calibri" pitchFamily="34" charset="0"/>
              <a:cs typeface="LMSans10-Regular"/>
            </a:endParaRPr>
          </a:p>
        </p:txBody>
      </p:sp>
      <p:sp>
        <p:nvSpPr>
          <p:cNvPr id="3084" name="Rectangle 13"/>
          <p:cNvSpPr>
            <a:spLocks noChangeArrowheads="1"/>
          </p:cNvSpPr>
          <p:nvPr/>
        </p:nvSpPr>
        <p:spPr bwMode="auto">
          <a:xfrm>
            <a:off x="5334000" y="4511675"/>
            <a:ext cx="152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dirty="0">
                <a:latin typeface="Calibri" pitchFamily="34" charset="0"/>
              </a:rPr>
              <a:t>Rotated pill-box cavity (KEK)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3085" name="Picture 7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86600" y="5519737"/>
            <a:ext cx="1693863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6" name="Rectangle 15"/>
          <p:cNvSpPr>
            <a:spLocks noChangeArrowheads="1"/>
          </p:cNvSpPr>
          <p:nvPr/>
        </p:nvSpPr>
        <p:spPr bwMode="auto">
          <a:xfrm>
            <a:off x="7162800" y="4511675"/>
            <a:ext cx="1524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>
                <a:latin typeface="Calibri" pitchFamily="34" charset="0"/>
              </a:rPr>
              <a:t>Quarter-wave resonator (BNL)</a:t>
            </a:r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685800"/>
            <a:ext cx="3352800" cy="3032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4028" y="3810000"/>
            <a:ext cx="336997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8800" y="3733800"/>
            <a:ext cx="3732906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800" y="685800"/>
            <a:ext cx="3696487" cy="309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3441680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u="sng" dirty="0" smtClean="0"/>
              <a:t>parameters:</a:t>
            </a:r>
          </a:p>
          <a:p>
            <a:r>
              <a:rPr lang="en-US" i="1" dirty="0" err="1" smtClean="0">
                <a:latin typeface="Symbol" pitchFamily="18" charset="2"/>
              </a:rPr>
              <a:t>e</a:t>
            </a:r>
            <a:r>
              <a:rPr lang="en-US" i="1" baseline="-25000" dirty="0" err="1" smtClean="0"/>
              <a:t>x,y</a:t>
            </a:r>
            <a:r>
              <a:rPr lang="en-US" i="1" dirty="0" smtClean="0"/>
              <a:t> =</a:t>
            </a:r>
            <a:r>
              <a:rPr lang="en-US" dirty="0" smtClean="0"/>
              <a:t>0.5 nm </a:t>
            </a:r>
          </a:p>
          <a:p>
            <a:r>
              <a:rPr lang="en-US" i="1" dirty="0" smtClean="0"/>
              <a:t>E</a:t>
            </a:r>
            <a:r>
              <a:rPr lang="en-US" dirty="0" smtClean="0"/>
              <a:t> </a:t>
            </a:r>
            <a:r>
              <a:rPr lang="en-US" dirty="0"/>
              <a:t>= 7 </a:t>
            </a:r>
            <a:r>
              <a:rPr lang="en-US" dirty="0" err="1" smtClean="0"/>
              <a:t>TeV</a:t>
            </a:r>
            <a:endParaRPr lang="en-US" i="1" dirty="0"/>
          </a:p>
          <a:p>
            <a:r>
              <a:rPr lang="en-US" i="1" dirty="0" err="1">
                <a:latin typeface="Symbol" pitchFamily="18" charset="2"/>
              </a:rPr>
              <a:t>b</a:t>
            </a:r>
            <a:r>
              <a:rPr lang="en-US" i="1" baseline="-25000" dirty="0" err="1" smtClean="0"/>
              <a:t>x</a:t>
            </a:r>
            <a:r>
              <a:rPr lang="en-US" i="1" dirty="0" smtClean="0"/>
              <a:t> </a:t>
            </a:r>
            <a:r>
              <a:rPr lang="en-US" i="1" dirty="0"/>
              <a:t>= 30 cm, </a:t>
            </a:r>
          </a:p>
          <a:p>
            <a:r>
              <a:rPr lang="en-US" i="1" dirty="0">
                <a:latin typeface="Symbol" pitchFamily="18" charset="2"/>
              </a:rPr>
              <a:t>b</a:t>
            </a:r>
            <a:r>
              <a:rPr lang="en-US" i="1" baseline="-25000" dirty="0" smtClean="0"/>
              <a:t>y</a:t>
            </a:r>
            <a:r>
              <a:rPr lang="en-US" i="1" dirty="0" smtClean="0"/>
              <a:t> </a:t>
            </a:r>
            <a:r>
              <a:rPr lang="en-US" i="1" dirty="0"/>
              <a:t>= 7.5 cm, </a:t>
            </a:r>
            <a:endParaRPr lang="en-US" i="1" dirty="0" smtClean="0"/>
          </a:p>
          <a:p>
            <a:r>
              <a:rPr lang="en-US" i="1" dirty="0" err="1">
                <a:latin typeface="Symbol" pitchFamily="18" charset="2"/>
              </a:rPr>
              <a:t>s</a:t>
            </a:r>
            <a:r>
              <a:rPr lang="en-US" baseline="-25000" dirty="0" err="1" smtClean="0"/>
              <a:t>z</a:t>
            </a:r>
            <a:r>
              <a:rPr lang="en-US" dirty="0" smtClean="0"/>
              <a:t> </a:t>
            </a:r>
            <a:r>
              <a:rPr lang="en-US" dirty="0"/>
              <a:t>= 11.8 cm, </a:t>
            </a:r>
            <a:endParaRPr lang="en-US" dirty="0" smtClean="0"/>
          </a:p>
          <a:p>
            <a:r>
              <a:rPr lang="en-US" dirty="0" smtClean="0">
                <a:latin typeface="Symbol" pitchFamily="18" charset="2"/>
              </a:rPr>
              <a:t>q</a:t>
            </a:r>
            <a:r>
              <a:rPr lang="en-US" baseline="-25000" dirty="0" smtClean="0"/>
              <a:t>c</a:t>
            </a:r>
            <a:r>
              <a:rPr lang="en-US" dirty="0" smtClean="0"/>
              <a:t>= 315 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rad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dirty="0" smtClean="0">
                <a:latin typeface="Symbol" pitchFamily="18" charset="2"/>
              </a:rPr>
              <a:t>f</a:t>
            </a:r>
            <a:r>
              <a:rPr lang="en-US" dirty="0" smtClean="0"/>
              <a:t> </a:t>
            </a:r>
            <a:r>
              <a:rPr lang="en-US" dirty="0"/>
              <a:t>=1.5</a:t>
            </a:r>
            <a:r>
              <a:rPr lang="en-US" dirty="0" smtClean="0"/>
              <a:t>), </a:t>
            </a:r>
            <a:endParaRPr lang="en-US" dirty="0"/>
          </a:p>
          <a:p>
            <a:r>
              <a:rPr lang="en-US" i="1" dirty="0" err="1" smtClean="0"/>
              <a:t>N</a:t>
            </a:r>
            <a:r>
              <a:rPr lang="en-US" i="1" baseline="-25000" dirty="0" err="1" smtClean="0"/>
              <a:t>b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4.0x10</a:t>
            </a:r>
            <a:r>
              <a:rPr lang="en-US" baseline="30000" dirty="0" smtClean="0"/>
              <a:t>11</a:t>
            </a:r>
            <a:r>
              <a:rPr lang="en-US" dirty="0" smtClean="0"/>
              <a:t>,</a:t>
            </a:r>
          </a:p>
          <a:p>
            <a:r>
              <a:rPr lang="en-US" i="1" dirty="0" smtClean="0"/>
              <a:t>Q</a:t>
            </a:r>
            <a:r>
              <a:rPr lang="en-US" i="1" baseline="-25000" dirty="0" smtClean="0"/>
              <a:t>s</a:t>
            </a:r>
            <a:r>
              <a:rPr lang="en-US" i="1" dirty="0" smtClean="0"/>
              <a:t> </a:t>
            </a:r>
            <a:r>
              <a:rPr lang="en-US" dirty="0" smtClean="0"/>
              <a:t>=0.002, </a:t>
            </a:r>
            <a:endParaRPr lang="en-US" dirty="0"/>
          </a:p>
          <a:p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Q</a:t>
            </a:r>
            <a:r>
              <a:rPr lang="en-US" baseline="-25000" dirty="0" err="1" smtClean="0"/>
              <a:t>x,y</a:t>
            </a:r>
            <a:r>
              <a:rPr lang="en-US" dirty="0" smtClean="0"/>
              <a:t> </a:t>
            </a:r>
            <a:r>
              <a:rPr lang="en-US" dirty="0"/>
              <a:t>~ </a:t>
            </a:r>
            <a:r>
              <a:rPr lang="en-US" dirty="0" smtClean="0"/>
              <a:t>-0.0065,</a:t>
            </a:r>
          </a:p>
          <a:p>
            <a:r>
              <a:rPr lang="en-US" dirty="0" smtClean="0"/>
              <a:t>single IP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143000"/>
            <a:ext cx="2362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</a:t>
            </a:r>
            <a:r>
              <a:rPr lang="en-US" sz="2800" dirty="0" smtClean="0"/>
              <a:t>requency </a:t>
            </a:r>
          </a:p>
          <a:p>
            <a:r>
              <a:rPr lang="en-US" sz="2800" dirty="0" smtClean="0"/>
              <a:t>map analysis </a:t>
            </a:r>
          </a:p>
          <a:p>
            <a:r>
              <a:rPr lang="en-US" sz="2800" dirty="0" smtClean="0"/>
              <a:t>of </a:t>
            </a:r>
            <a:r>
              <a:rPr lang="en-US" sz="2800" dirty="0" err="1" smtClean="0"/>
              <a:t>Lifetrac</a:t>
            </a:r>
            <a:r>
              <a:rPr lang="en-US" sz="2800" dirty="0" smtClean="0"/>
              <a:t> simulation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096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M. </a:t>
            </a:r>
            <a:r>
              <a:rPr lang="en-US" dirty="0" err="1" smtClean="0"/>
              <a:t>Zobov</a:t>
            </a:r>
            <a:r>
              <a:rPr lang="en-US" dirty="0" smtClean="0"/>
              <a:t>, D. Shatilov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72200" y="990600"/>
            <a:ext cx="19438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</a:t>
            </a:r>
            <a:r>
              <a:rPr lang="en-US" sz="2400" dirty="0" smtClean="0">
                <a:solidFill>
                  <a:schemeClr val="bg1"/>
                </a:solidFill>
              </a:rPr>
              <a:t>ollisions with</a:t>
            </a:r>
          </a:p>
          <a:p>
            <a:r>
              <a:rPr lang="en-US" sz="2400" dirty="0">
                <a:solidFill>
                  <a:schemeClr val="bg1"/>
                </a:solidFill>
              </a:rPr>
              <a:t>c</a:t>
            </a:r>
            <a:r>
              <a:rPr lang="en-US" sz="2400" dirty="0" smtClean="0">
                <a:solidFill>
                  <a:schemeClr val="bg1"/>
                </a:solidFill>
              </a:rPr>
              <a:t>rossing angle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4114800"/>
            <a:ext cx="1805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c</a:t>
            </a:r>
            <a:r>
              <a:rPr lang="en-US" sz="2400" dirty="0" smtClean="0">
                <a:solidFill>
                  <a:schemeClr val="bg1"/>
                </a:solidFill>
              </a:rPr>
              <a:t>rab crossing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600" y="1981200"/>
            <a:ext cx="1623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FF99"/>
                </a:solidFill>
              </a:rPr>
              <a:t>resonances</a:t>
            </a:r>
            <a:endParaRPr lang="en-US" sz="2400" b="1" dirty="0">
              <a:solidFill>
                <a:srgbClr val="00FF99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7467600" y="2438400"/>
            <a:ext cx="609600" cy="228600"/>
          </a:xfrm>
          <a:prstGeom prst="straightConnector1">
            <a:avLst/>
          </a:prstGeom>
          <a:ln w="47625">
            <a:solidFill>
              <a:srgbClr val="00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>
            <a:off x="6972300" y="2628900"/>
            <a:ext cx="533400" cy="1588"/>
          </a:xfrm>
          <a:prstGeom prst="straightConnector1">
            <a:avLst/>
          </a:prstGeom>
          <a:ln w="47625">
            <a:solidFill>
              <a:srgbClr val="00FF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010400" y="4876800"/>
            <a:ext cx="15004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FF99"/>
                </a:solidFill>
              </a:rPr>
              <a:t>resonance</a:t>
            </a:r>
          </a:p>
          <a:p>
            <a:r>
              <a:rPr lang="en-US" sz="2400" b="1" dirty="0" smtClean="0">
                <a:solidFill>
                  <a:srgbClr val="00FF99"/>
                </a:solidFill>
              </a:rPr>
              <a:t>free!</a:t>
            </a:r>
            <a:endParaRPr lang="en-US" sz="2400" b="1" dirty="0">
              <a:solidFill>
                <a:srgbClr val="00FF99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beam-beam simulation w crab cavities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15"/>
          <p:cNvSpPr/>
          <p:nvPr/>
        </p:nvSpPr>
        <p:spPr>
          <a:xfrm rot="20513635">
            <a:off x="-159935" y="3075059"/>
            <a:ext cx="9463873" cy="707886"/>
          </a:xfrm>
          <a:prstGeom prst="rect">
            <a:avLst/>
          </a:prstGeom>
          <a:solidFill>
            <a:schemeClr val="accent6">
              <a:lumMod val="60000"/>
              <a:lumOff val="4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resonance suppression by LHC crab cavities 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34000" y="990600"/>
            <a:ext cx="31365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dirty="0" smtClean="0"/>
              <a:t>ollisions with 280 </a:t>
            </a:r>
            <a:r>
              <a:rPr lang="en-US" sz="2400" dirty="0" err="1" smtClean="0">
                <a:latin typeface="Symbol" pitchFamily="18" charset="2"/>
              </a:rPr>
              <a:t>m</a:t>
            </a:r>
            <a:r>
              <a:rPr lang="en-US" sz="2400" dirty="0" err="1" smtClean="0"/>
              <a:t>rad</a:t>
            </a:r>
            <a:endParaRPr lang="en-US" sz="2400" dirty="0" smtClean="0"/>
          </a:p>
          <a:p>
            <a:r>
              <a:rPr lang="en-US" sz="2400" dirty="0"/>
              <a:t>c</a:t>
            </a:r>
            <a:r>
              <a:rPr lang="en-US" sz="2400" dirty="0" smtClean="0"/>
              <a:t>rossing angle</a:t>
            </a:r>
            <a:endParaRPr lang="en-US" sz="2400" dirty="0"/>
          </a:p>
        </p:txBody>
      </p:sp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76400"/>
            <a:ext cx="4114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1676400"/>
            <a:ext cx="4114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53200" y="152400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K. Ohmi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95400" y="1219200"/>
            <a:ext cx="1805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c</a:t>
            </a:r>
            <a:r>
              <a:rPr lang="en-US" sz="2400" dirty="0" smtClean="0"/>
              <a:t>rab crossing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0" y="55626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dirty="0" smtClean="0">
                <a:solidFill>
                  <a:srgbClr val="3333FF"/>
                </a:solidFill>
              </a:rPr>
              <a:t>simulated luminosity lifetime with crab crossing is 10 times better than without crab crossing</a:t>
            </a:r>
            <a:endParaRPr lang="en-US" sz="3200" dirty="0">
              <a:solidFill>
                <a:srgbClr val="3333FF"/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333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another beam-beam simulation w CC’s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rgbClr val="3333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24200" y="1981200"/>
            <a:ext cx="61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IPs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29400" y="4114800"/>
            <a:ext cx="617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IPs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0513635">
            <a:off x="-351871" y="3075059"/>
            <a:ext cx="9847760" cy="707886"/>
          </a:xfrm>
          <a:prstGeom prst="rect">
            <a:avLst/>
          </a:prstGeom>
          <a:solidFill>
            <a:schemeClr val="accent6">
              <a:lumMod val="60000"/>
              <a:lumOff val="4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crab cavities increase LHC beam lifetime 10x !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Figure17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59" y="1371600"/>
            <a:ext cx="9124441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0"/>
            <a:ext cx="939597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reminder -“key plot” from Chamonix ‘10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228600"/>
            <a:ext cx="89154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Long-Range Compensation</a:t>
            </a:r>
            <a:endParaRPr lang="en-US" sz="36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Picture 3" descr="DSCF1796-N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6705600" cy="502319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010400" y="948690"/>
            <a:ext cx="1865126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2x2 water-cooled </a:t>
            </a:r>
          </a:p>
          <a:p>
            <a:r>
              <a:rPr lang="en-US" dirty="0" smtClean="0"/>
              <a:t>units </a:t>
            </a:r>
          </a:p>
          <a:p>
            <a:r>
              <a:rPr lang="en-US" dirty="0" smtClean="0"/>
              <a:t>p</a:t>
            </a:r>
            <a:r>
              <a:rPr lang="en-US" dirty="0" smtClean="0"/>
              <a:t>resently </a:t>
            </a:r>
          </a:p>
          <a:p>
            <a:r>
              <a:rPr lang="en-US" dirty="0" smtClean="0"/>
              <a:t>installed</a:t>
            </a:r>
          </a:p>
          <a:p>
            <a:r>
              <a:rPr lang="en-US" dirty="0" smtClean="0"/>
              <a:t>i</a:t>
            </a:r>
            <a:r>
              <a:rPr lang="en-US" dirty="0" smtClean="0"/>
              <a:t>n the SPS</a:t>
            </a:r>
          </a:p>
          <a:p>
            <a:r>
              <a:rPr lang="en-US" dirty="0" smtClean="0"/>
              <a:t>(two with remote</a:t>
            </a:r>
          </a:p>
          <a:p>
            <a:r>
              <a:rPr lang="en-US" dirty="0" smtClean="0"/>
              <a:t>c</a:t>
            </a:r>
            <a:r>
              <a:rPr lang="en-US" dirty="0" smtClean="0"/>
              <a:t>ontrol)</a:t>
            </a:r>
          </a:p>
          <a:p>
            <a:endParaRPr lang="en-US" dirty="0" smtClean="0"/>
          </a:p>
          <a:p>
            <a:r>
              <a:rPr lang="en-US" dirty="0" smtClean="0"/>
              <a:t>1x2 spare units</a:t>
            </a:r>
          </a:p>
          <a:p>
            <a:r>
              <a:rPr lang="en-US" dirty="0" smtClean="0"/>
              <a:t>ready</a:t>
            </a:r>
          </a:p>
          <a:p>
            <a:endParaRPr lang="en-US" dirty="0" smtClean="0"/>
          </a:p>
          <a:p>
            <a:r>
              <a:rPr lang="en-US" dirty="0" smtClean="0"/>
              <a:t>1st RHIC </a:t>
            </a:r>
          </a:p>
          <a:p>
            <a:r>
              <a:rPr lang="en-US" dirty="0" smtClean="0"/>
              <a:t>BBLR stored </a:t>
            </a:r>
          </a:p>
          <a:p>
            <a:r>
              <a:rPr lang="en-US" dirty="0" smtClean="0"/>
              <a:t>at CERN </a:t>
            </a:r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RHIC</a:t>
            </a:r>
          </a:p>
          <a:p>
            <a:r>
              <a:rPr lang="en-US" dirty="0" smtClean="0"/>
              <a:t>BBLR </a:t>
            </a:r>
          </a:p>
          <a:p>
            <a:r>
              <a:rPr lang="en-US" dirty="0" smtClean="0"/>
              <a:t>being shipped</a:t>
            </a:r>
          </a:p>
          <a:p>
            <a:endParaRPr lang="en-US" dirty="0" smtClean="0"/>
          </a:p>
          <a:p>
            <a:r>
              <a:rPr lang="en-US" dirty="0" smtClean="0"/>
              <a:t>i</a:t>
            </a:r>
            <a:r>
              <a:rPr lang="en-US" dirty="0" smtClean="0"/>
              <a:t>n total 5</a:t>
            </a:r>
          </a:p>
          <a:p>
            <a:r>
              <a:rPr lang="en-US" dirty="0" smtClean="0"/>
              <a:t>sets available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6248400"/>
            <a:ext cx="3993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J.-P. </a:t>
            </a:r>
            <a:r>
              <a:rPr lang="en-US" sz="2400" dirty="0" smtClean="0"/>
              <a:t>K</a:t>
            </a:r>
            <a:r>
              <a:rPr lang="en-US" sz="2400" dirty="0" smtClean="0"/>
              <a:t>outchouk, G. Burtin, et al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normalized crossing angle</a:t>
            </a:r>
            <a:br>
              <a:rPr lang="en-US" dirty="0" smtClean="0"/>
            </a:br>
            <a:r>
              <a:rPr lang="en-US" dirty="0" smtClean="0"/>
              <a:t>versus bunch intensity</a:t>
            </a:r>
            <a:endParaRPr lang="en-US" dirty="0"/>
          </a:p>
        </p:txBody>
      </p:sp>
      <p:pic>
        <p:nvPicPr>
          <p:cNvPr id="3" name="Picture 2" descr="pang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1981200"/>
            <a:ext cx="8075868" cy="3886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24200" y="3886200"/>
            <a:ext cx="39603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00FF"/>
                </a:solidFill>
              </a:rPr>
              <a:t>with LR compensation</a:t>
            </a:r>
            <a:endParaRPr lang="en-US" sz="3200" b="1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6027003"/>
            <a:ext cx="7089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long range compensation will reduce the crossing angle</a:t>
            </a:r>
            <a:endParaRPr lang="en-US" sz="2400" baseline="30000" dirty="0" smtClean="0">
              <a:solidFill>
                <a:srgbClr val="0000FF"/>
              </a:solidFill>
            </a:endParaRPr>
          </a:p>
          <a:p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4800600" y="990600"/>
            <a:ext cx="396211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3600" dirty="0"/>
              <a:t>for future wire </a:t>
            </a:r>
          </a:p>
          <a:p>
            <a:r>
              <a:rPr lang="en-US" sz="3600" dirty="0" smtClean="0"/>
              <a:t>LR beam-beam </a:t>
            </a:r>
            <a:endParaRPr lang="en-US" sz="3600" dirty="0"/>
          </a:p>
          <a:p>
            <a:r>
              <a:rPr lang="en-US" sz="3600" dirty="0" smtClean="0"/>
              <a:t>c</a:t>
            </a:r>
            <a:r>
              <a:rPr lang="en-US" sz="3600" dirty="0" smtClean="0"/>
              <a:t>ompensators,</a:t>
            </a:r>
          </a:p>
          <a:p>
            <a:r>
              <a:rPr lang="en-US" sz="3600" dirty="0" smtClean="0"/>
              <a:t>3-m </a:t>
            </a:r>
            <a:r>
              <a:rPr lang="en-US" sz="3600" dirty="0"/>
              <a:t>long sections </a:t>
            </a:r>
          </a:p>
          <a:p>
            <a:r>
              <a:rPr lang="en-US" sz="3600" dirty="0"/>
              <a:t>have been reserved </a:t>
            </a:r>
          </a:p>
          <a:p>
            <a:r>
              <a:rPr lang="en-US" sz="3600" dirty="0"/>
              <a:t>in LHC at 104.93 m</a:t>
            </a:r>
          </a:p>
          <a:p>
            <a:r>
              <a:rPr lang="en-US" sz="3600" dirty="0"/>
              <a:t>(center position)</a:t>
            </a:r>
          </a:p>
          <a:p>
            <a:r>
              <a:rPr lang="en-US" sz="3600" dirty="0"/>
              <a:t>on either side of </a:t>
            </a:r>
          </a:p>
          <a:p>
            <a:r>
              <a:rPr lang="en-US" sz="3600" dirty="0"/>
              <a:t>IP1 &amp; IP5</a:t>
            </a:r>
          </a:p>
        </p:txBody>
      </p:sp>
      <p:pic>
        <p:nvPicPr>
          <p:cNvPr id="205827" name="Picture 3" descr="ECR-titl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4822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0"/>
            <a:ext cx="89154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chemeClr val="tx2">
                    <a:lumMod val="75000"/>
                  </a:schemeClr>
                </a:solidFill>
                <a:latin typeface="+mn-lt"/>
              </a:rPr>
              <a:t>Higher-Harmonic RF Cavity</a:t>
            </a:r>
            <a:endParaRPr lang="en-US" sz="3600" b="1" dirty="0">
              <a:solidFill>
                <a:schemeClr val="tx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Picture 4" descr="landau-cavi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213664"/>
            <a:ext cx="7431898" cy="56443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776318">
            <a:off x="-158591" y="2945891"/>
            <a:ext cx="9095054" cy="769441"/>
          </a:xfrm>
          <a:prstGeom prst="rect">
            <a:avLst/>
          </a:prstGeom>
          <a:solidFill>
            <a:schemeClr val="accent6">
              <a:alpha val="7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400" dirty="0" smtClean="0"/>
              <a:t>“</a:t>
            </a:r>
            <a:r>
              <a:rPr lang="en-US" sz="4400" dirty="0" err="1" smtClean="0"/>
              <a:t>octupoles</a:t>
            </a:r>
            <a:r>
              <a:rPr lang="en-US" sz="4400" dirty="0" smtClean="0"/>
              <a:t> for the longitudinal plane”</a:t>
            </a:r>
            <a:endParaRPr lang="en-US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25908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800-MHz system;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stability gain &gt; factor 3</a:t>
            </a:r>
            <a:r>
              <a:rPr lang="en-US" sz="2400" dirty="0" smtClean="0">
                <a:solidFill>
                  <a:srgbClr val="0000FF"/>
                </a:solidFill>
              </a:rPr>
              <a:t>;</a:t>
            </a:r>
            <a:endParaRPr lang="en-US" sz="2400" dirty="0" smtClean="0">
              <a:solidFill>
                <a:srgbClr val="0000FF"/>
              </a:solidFill>
            </a:endParaRPr>
          </a:p>
          <a:p>
            <a:r>
              <a:rPr lang="en-US" sz="2400" dirty="0" smtClean="0">
                <a:solidFill>
                  <a:srgbClr val="0000FF"/>
                </a:solidFill>
              </a:rPr>
              <a:t>e.g. lower longitudinal emittance  (no blow up in LHC), short bunches,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h</a:t>
            </a:r>
            <a:r>
              <a:rPr lang="en-US" sz="2400" dirty="0" smtClean="0">
                <a:solidFill>
                  <a:srgbClr val="0000FF"/>
                </a:solidFill>
              </a:rPr>
              <a:t>igher intensity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en-US" dirty="0" smtClean="0"/>
              <a:t>ntensity &amp; emittance </a:t>
            </a:r>
            <a:r>
              <a:rPr lang="en-US" dirty="0" smtClean="0"/>
              <a:t>from injectors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219200"/>
          <a:ext cx="9144000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286000"/>
                <a:gridCol w="2286000"/>
                <a:gridCol w="2286000"/>
              </a:tblGrid>
              <a:tr h="37084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spacing</a:t>
                      </a:r>
                    </a:p>
                    <a:p>
                      <a:r>
                        <a:rPr lang="en-US" sz="2400" dirty="0" smtClean="0"/>
                        <a:t>[ns]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bunch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intensity</a:t>
                      </a:r>
                    </a:p>
                    <a:p>
                      <a:r>
                        <a:rPr lang="en-US" sz="2400" dirty="0" smtClean="0"/>
                        <a:t>[10</a:t>
                      </a:r>
                      <a:r>
                        <a:rPr lang="en-US" sz="2400" baseline="30000" dirty="0" smtClean="0"/>
                        <a:t>11</a:t>
                      </a:r>
                      <a:r>
                        <a:rPr lang="en-US" sz="2400" dirty="0" smtClean="0"/>
                        <a:t>]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transv</a:t>
                      </a:r>
                      <a:r>
                        <a:rPr lang="en-US" sz="2400" dirty="0" smtClean="0"/>
                        <a:t>.  rms norm.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emittance</a:t>
                      </a:r>
                    </a:p>
                    <a:p>
                      <a:r>
                        <a:rPr lang="en-US" sz="2400" dirty="0" smtClean="0"/>
                        <a:t>[</a:t>
                      </a:r>
                      <a:r>
                        <a:rPr lang="en-US" sz="2400" dirty="0" smtClean="0">
                          <a:latin typeface="Symbol" pitchFamily="18" charset="2"/>
                        </a:rPr>
                        <a:t>m</a:t>
                      </a:r>
                      <a:r>
                        <a:rPr lang="en-US" sz="2400" dirty="0" smtClean="0"/>
                        <a:t>m]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nominal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1.15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3.75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available “now”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25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1.20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3.75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available “now”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1.70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3.75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available</a:t>
                      </a:r>
                      <a:r>
                        <a:rPr lang="en-US" sz="2400" baseline="0" dirty="0" smtClean="0"/>
                        <a:t> “now”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50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1.70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00FF"/>
                          </a:solidFill>
                        </a:rPr>
                        <a:t>2.50</a:t>
                      </a:r>
                      <a:endParaRPr lang="en-US" sz="2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baseline="0" dirty="0" smtClean="0"/>
                        <a:t>w LINAC4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25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1.40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3.75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 LINAC4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50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2.50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00B050"/>
                          </a:solidFill>
                        </a:rPr>
                        <a:t>3.75</a:t>
                      </a:r>
                      <a:endParaRPr lang="en-US" sz="24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 LINAC4+LIU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25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2.00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2.50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 LINAC4+LIU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3.30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3.75</a:t>
                      </a:r>
                      <a:endParaRPr lang="en-US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7221807" y="914400"/>
            <a:ext cx="1902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dirty="0" smtClean="0"/>
              <a:t>alk by O. Bruning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6273225"/>
            <a:ext cx="42571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0000FF"/>
                </a:solidFill>
              </a:rPr>
              <a:t>c</a:t>
            </a:r>
            <a:r>
              <a:rPr lang="en-US" sz="3200" i="1" dirty="0" smtClean="0">
                <a:solidFill>
                  <a:srgbClr val="0000FF"/>
                </a:solidFill>
              </a:rPr>
              <a:t>o</a:t>
            </a:r>
            <a:r>
              <a:rPr lang="en-US" sz="3200" i="1" dirty="0" smtClean="0">
                <a:solidFill>
                  <a:srgbClr val="0000FF"/>
                </a:solidFill>
              </a:rPr>
              <a:t>uld we get 20% more?</a:t>
            </a:r>
            <a:endParaRPr lang="en-US" sz="3200" i="1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5562600"/>
            <a:ext cx="9144000" cy="838200"/>
          </a:xfrm>
          <a:prstGeom prst="rect">
            <a:avLst/>
          </a:prstGeom>
          <a:noFill/>
          <a:ln w="508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600200" y="5181600"/>
            <a:ext cx="1762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0000FF"/>
                </a:solidFill>
              </a:rPr>
              <a:t>HL-LHC class</a:t>
            </a:r>
            <a:endParaRPr lang="en-US" sz="24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</a:t>
            </a:r>
            <a:r>
              <a:rPr lang="en-US" dirty="0" smtClean="0"/>
              <a:t>ntensity limit: heat load due to image currents &amp; synchrotron radiation</a:t>
            </a:r>
            <a:endParaRPr lang="en-US" dirty="0"/>
          </a:p>
        </p:txBody>
      </p:sp>
      <p:pic>
        <p:nvPicPr>
          <p:cNvPr id="4" name="Picture 3" descr="heatloa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219200"/>
            <a:ext cx="4666510" cy="2133600"/>
          </a:xfrm>
          <a:prstGeom prst="rect">
            <a:avLst/>
          </a:prstGeom>
        </p:spPr>
      </p:pic>
      <p:pic>
        <p:nvPicPr>
          <p:cNvPr id="6" name="Picture 5" descr="heatload50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62200" y="3962400"/>
            <a:ext cx="5791200" cy="2642473"/>
          </a:xfrm>
          <a:prstGeom prst="rect">
            <a:avLst/>
          </a:prstGeom>
        </p:spPr>
      </p:pic>
      <p:pic>
        <p:nvPicPr>
          <p:cNvPr id="10" name="Picture 9" descr="heatloadsb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4400" y="1447801"/>
            <a:ext cx="4419600" cy="19073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53200" y="3657600"/>
            <a:ext cx="218444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2.5x10</a:t>
            </a:r>
            <a:r>
              <a:rPr lang="en-US" sz="2000" baseline="30000" dirty="0" smtClean="0">
                <a:solidFill>
                  <a:srgbClr val="0000FF"/>
                </a:solidFill>
              </a:rPr>
              <a:t>11</a:t>
            </a:r>
            <a:r>
              <a:rPr lang="en-US" sz="2000" dirty="0" smtClean="0">
                <a:solidFill>
                  <a:srgbClr val="0000FF"/>
                </a:solidFill>
              </a:rPr>
              <a:t>at 25 ns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a</a:t>
            </a:r>
            <a:r>
              <a:rPr lang="en-US" sz="2000" dirty="0" smtClean="0">
                <a:solidFill>
                  <a:srgbClr val="0000FF"/>
                </a:solidFill>
              </a:rPr>
              <a:t>nd 5x10</a:t>
            </a:r>
            <a:r>
              <a:rPr lang="en-US" sz="2000" baseline="30000" dirty="0" smtClean="0">
                <a:solidFill>
                  <a:srgbClr val="0000FF"/>
                </a:solidFill>
              </a:rPr>
              <a:t>11</a:t>
            </a:r>
            <a:r>
              <a:rPr lang="en-US" sz="2000" dirty="0" smtClean="0">
                <a:solidFill>
                  <a:srgbClr val="0000FF"/>
                </a:solidFill>
              </a:rPr>
              <a:t> at 50 ns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till look OK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826675"/>
            <a:ext cx="2667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r>
              <a:rPr lang="en-US" dirty="0" smtClean="0"/>
              <a:t>lso note:</a:t>
            </a:r>
          </a:p>
          <a:p>
            <a:r>
              <a:rPr lang="en-US" b="1" dirty="0" smtClean="0"/>
              <a:t>nuclear beam-gas scattering </a:t>
            </a:r>
            <a:r>
              <a:rPr lang="en-US" dirty="0" smtClean="0"/>
              <a:t>with </a:t>
            </a:r>
            <a:r>
              <a:rPr lang="en-US" dirty="0" smtClean="0">
                <a:latin typeface="Symbol" pitchFamily="18" charset="2"/>
              </a:rPr>
              <a:t>t</a:t>
            </a:r>
            <a:r>
              <a:rPr lang="en-US" dirty="0" smtClean="0"/>
              <a:t>~100 h (32 </a:t>
            </a:r>
            <a:r>
              <a:rPr lang="en-US" dirty="0" err="1" smtClean="0"/>
              <a:t>ntorr</a:t>
            </a:r>
            <a:r>
              <a:rPr lang="en-US" dirty="0" smtClean="0"/>
              <a:t> RT hydrogen) contributes an equivalent 0.15 W/m at nominal current [e.g. HHH-2004]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electron</a:t>
            </a:r>
            <a:r>
              <a:rPr lang="en-US" dirty="0" smtClean="0"/>
              <a:t>-cloud heat load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295400"/>
            <a:ext cx="3579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25-ns bunch spacing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81600" y="1295400"/>
            <a:ext cx="35798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50-ns bunch spacing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91400" y="5181600"/>
            <a:ext cx="1054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dirty="0" smtClean="0"/>
              <a:t>.</a:t>
            </a:r>
            <a:r>
              <a:rPr lang="en-US" dirty="0" smtClean="0"/>
              <a:t> Maury</a:t>
            </a:r>
            <a:endParaRPr lang="en-US" dirty="0"/>
          </a:p>
        </p:txBody>
      </p:sp>
      <p:pic>
        <p:nvPicPr>
          <p:cNvPr id="8" name="Picture 7" descr="humberto-ec-50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5315829" y="1353430"/>
            <a:ext cx="3200400" cy="4455941"/>
          </a:xfrm>
          <a:prstGeom prst="rect">
            <a:avLst/>
          </a:prstGeom>
        </p:spPr>
      </p:pic>
      <p:pic>
        <p:nvPicPr>
          <p:cNvPr id="9" name="Picture 8" descr="Figura_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828800"/>
            <a:ext cx="4677860" cy="336721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0" y="5715000"/>
            <a:ext cx="74035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FF"/>
                </a:solidFill>
              </a:rPr>
              <a:t>e</a:t>
            </a:r>
            <a:r>
              <a:rPr lang="en-US" sz="2800" dirty="0" smtClean="0">
                <a:solidFill>
                  <a:srgbClr val="0000FF"/>
                </a:solidFill>
              </a:rPr>
              <a:t>lectron cloud contribution acceptable if </a:t>
            </a:r>
            <a:r>
              <a:rPr lang="en-US" sz="2800" dirty="0" smtClean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sz="2800" baseline="-25000" dirty="0" smtClean="0">
                <a:solidFill>
                  <a:srgbClr val="0000FF"/>
                </a:solidFill>
              </a:rPr>
              <a:t>max</a:t>
            </a:r>
            <a:r>
              <a:rPr lang="en-US" sz="2800" dirty="0" smtClean="0">
                <a:solidFill>
                  <a:srgbClr val="0000FF"/>
                </a:solidFill>
                <a:latin typeface="Calibri"/>
              </a:rPr>
              <a:t>≤1.2</a:t>
            </a:r>
            <a:endParaRPr lang="en-US" sz="2800" dirty="0" smtClean="0">
              <a:solidFill>
                <a:srgbClr val="0000FF"/>
              </a:solidFill>
            </a:endParaRPr>
          </a:p>
          <a:p>
            <a:endParaRPr lang="en-US" sz="28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762000"/>
            <a:ext cx="4038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</a:t>
            </a:r>
            <a:r>
              <a:rPr lang="en-US" dirty="0" smtClean="0"/>
              <a:t>-cloud heat load also OK for 50 ns spacing  plus “</a:t>
            </a:r>
            <a:r>
              <a:rPr lang="en-US" dirty="0" err="1" smtClean="0"/>
              <a:t>LHCb</a:t>
            </a:r>
            <a:r>
              <a:rPr lang="en-US" dirty="0" smtClean="0"/>
              <a:t> satellites”</a:t>
            </a:r>
            <a:endParaRPr lang="en-US" dirty="0"/>
          </a:p>
        </p:txBody>
      </p:sp>
      <p:pic>
        <p:nvPicPr>
          <p:cNvPr id="3" name="Picture 2" descr="humberto-p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308978"/>
            <a:ext cx="8839200" cy="354902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3400" y="2971800"/>
            <a:ext cx="1054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dirty="0" smtClean="0"/>
              <a:t>.</a:t>
            </a:r>
            <a:r>
              <a:rPr lang="en-US" dirty="0" smtClean="0"/>
              <a:t> Maury</a:t>
            </a:r>
            <a:endParaRPr lang="en-US" dirty="0"/>
          </a:p>
        </p:txBody>
      </p:sp>
      <p:pic>
        <p:nvPicPr>
          <p:cNvPr id="49154" name="Picture 2" descr="Figur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304800"/>
            <a:ext cx="4648200" cy="2948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dirty="0" smtClean="0"/>
              <a:t>example HL-LHC parameters, </a:t>
            </a:r>
            <a:r>
              <a:rPr lang="en-US" sz="4800" dirty="0" smtClean="0">
                <a:latin typeface="Symbol" pitchFamily="18" charset="2"/>
              </a:rPr>
              <a:t>b</a:t>
            </a:r>
            <a:r>
              <a:rPr lang="en-US" sz="4800" dirty="0" smtClean="0"/>
              <a:t>*=15 cm</a:t>
            </a:r>
            <a:endParaRPr lang="en-US" sz="4800" dirty="0" smtClean="0"/>
          </a:p>
        </p:txBody>
      </p:sp>
      <p:graphicFrame>
        <p:nvGraphicFramePr>
          <p:cNvPr id="4" name="Group 146"/>
          <p:cNvGraphicFramePr>
            <a:graphicFrameLocks noGrp="1"/>
          </p:cNvGraphicFramePr>
          <p:nvPr/>
        </p:nvGraphicFramePr>
        <p:xfrm>
          <a:off x="0" y="1084263"/>
          <a:ext cx="9144001" cy="5761729"/>
        </p:xfrm>
        <a:graphic>
          <a:graphicData uri="http://schemas.openxmlformats.org/drawingml/2006/table">
            <a:tbl>
              <a:tblPr/>
              <a:tblGrid>
                <a:gridCol w="2209800"/>
                <a:gridCol w="1724586"/>
                <a:gridCol w="899289"/>
                <a:gridCol w="899289"/>
                <a:gridCol w="1201236"/>
                <a:gridCol w="1187884"/>
                <a:gridCol w="1021917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parameter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symbol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nom.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nom.*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HL crab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HL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sb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+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lrc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HL 50+lrc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protons per bunch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</a:t>
                      </a:r>
                      <a:r>
                        <a:rPr kumimoji="0" lang="en-US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1.7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1.78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2.16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3.77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bunch spacing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 [ns]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beam current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 [A]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0.58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0.43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0.91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0.95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longitudinal profile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Gauss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rms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bunch length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[cm]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7.55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5.0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beta* at IP1&amp;5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b*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0.15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0.15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0.15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full crossing angle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q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(508-622)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508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508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Piwinski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parameter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f=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q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/(2*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*)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1.42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2.14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54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tune shift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D</a:t>
                      </a: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Q</a:t>
                      </a:r>
                      <a:r>
                        <a:rPr kumimoji="0" lang="en-US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</a:t>
                      </a:r>
                      <a:endParaRPr kumimoji="0" lang="en-US" sz="16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0.009</a:t>
                      </a:r>
                      <a:endParaRPr lang="en-US" sz="16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0.0136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0.011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0.008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0.010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potential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luminosity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cm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10.6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9.0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10.1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events per #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189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effective lifetime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44.9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13.9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16.8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14.7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6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run or level time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run,level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4.35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4.29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4.34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e-c heat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SEY=1.2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 [W/m]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0.4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0.6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SR+IC heat 4.6-20 K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SR+IC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[W/m]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1.08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93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IBS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rise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time 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z, 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IBS,z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/x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59, 102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40, 69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38, 66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33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18, 31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1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annual luminosity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6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[fb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16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57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300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sz="4800" dirty="0" smtClean="0"/>
              <a:t>example HL-LHC parameters, </a:t>
            </a:r>
            <a:r>
              <a:rPr lang="en-US" sz="4800" dirty="0" smtClean="0">
                <a:latin typeface="Symbol" pitchFamily="18" charset="2"/>
              </a:rPr>
              <a:t>b</a:t>
            </a:r>
            <a:r>
              <a:rPr lang="en-US" sz="4800" dirty="0" smtClean="0"/>
              <a:t>*=30 cm</a:t>
            </a:r>
            <a:endParaRPr lang="en-US" sz="4800" dirty="0" smtClean="0"/>
          </a:p>
        </p:txBody>
      </p:sp>
      <p:graphicFrame>
        <p:nvGraphicFramePr>
          <p:cNvPr id="4" name="Group 146"/>
          <p:cNvGraphicFramePr>
            <a:graphicFrameLocks noGrp="1"/>
          </p:cNvGraphicFramePr>
          <p:nvPr/>
        </p:nvGraphicFramePr>
        <p:xfrm>
          <a:off x="0" y="1084263"/>
          <a:ext cx="9144001" cy="5761729"/>
        </p:xfrm>
        <a:graphic>
          <a:graphicData uri="http://schemas.openxmlformats.org/drawingml/2006/table">
            <a:tbl>
              <a:tblPr/>
              <a:tblGrid>
                <a:gridCol w="2209800"/>
                <a:gridCol w="1724586"/>
                <a:gridCol w="899289"/>
                <a:gridCol w="899289"/>
                <a:gridCol w="1201236"/>
                <a:gridCol w="1187884"/>
                <a:gridCol w="1021917"/>
              </a:tblGrid>
              <a:tr h="22860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parameter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symbol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nom.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nom.*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HL crab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HL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sb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 + 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lrc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HL 50+lrc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protons per bunch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N</a:t>
                      </a:r>
                      <a:r>
                        <a:rPr kumimoji="0" lang="en-US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1.7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2.28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2.47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4.06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bunch spacing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D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 [ns]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25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beam current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 [A]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0.58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0.43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1.15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1.25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1.03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longitudinal profile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Gauss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Gauss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rms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bunch length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[cm]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7.55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5.0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7.55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beta* at IP1&amp;5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b*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0.55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0.30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full crossing angle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q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m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rad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285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(359-462)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359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359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Piwinski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parameter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f=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q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z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/(2*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*)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0.65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0.71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1.07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754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tune shift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D</a:t>
                      </a:r>
                      <a:r>
                        <a:rPr kumimoji="0" lang="en-US" sz="16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Q</a:t>
                      </a:r>
                      <a:r>
                        <a:rPr kumimoji="0" lang="en-US" sz="16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tot</a:t>
                      </a:r>
                      <a:endParaRPr kumimoji="0" lang="en-US" sz="16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99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0.009</a:t>
                      </a:r>
                      <a:endParaRPr lang="en-US" sz="1600" b="1" dirty="0">
                        <a:solidFill>
                          <a:srgbClr val="000099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0.0136</a:t>
                      </a:r>
                      <a:endParaRPr lang="en-US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0.0145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0.0128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0.0176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potential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pk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luminosity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[10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34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cm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1.1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8.69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8.32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9.41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events per #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ing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95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95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189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effective lifetime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eff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44.9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30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17.8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19.3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15.8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6769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run or level time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run,level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15.2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12.2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</a:rPr>
                        <a:t>4.29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4.33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4.29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e-c heat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SEY=1.2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 [W/m]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0.6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0.7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70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SR+IC heat 4.6-20 K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P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SR+IC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[W/m]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0.30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0.93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1.65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1.23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7936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IBS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rise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time (</a:t>
                      </a: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z, 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t</a:t>
                      </a:r>
                      <a:r>
                        <a:rPr kumimoji="0" lang="en-US" sz="16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IBS,z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/x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 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[h]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</a:rPr>
                        <a:t>59, 102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40, 69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30, 52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29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17, 29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7162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annual luminosity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L</a:t>
                      </a:r>
                      <a:r>
                        <a:rPr kumimoji="0" lang="en-US" sz="1600" b="0" i="1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int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[fb</a:t>
                      </a:r>
                      <a:r>
                        <a:rPr kumimoji="0" lang="en-US" sz="16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-1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]</a:t>
                      </a:r>
                      <a:endParaRPr kumimoji="0" lang="en-US" sz="1600" b="0" i="1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57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pitchFamily="34" charset="0"/>
                        </a:rPr>
                        <a:t>58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110000"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18" charset="0"/>
                        </a:rPr>
                        <a:t>300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685800"/>
            <a:ext cx="8763000" cy="5568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i="1" dirty="0" smtClean="0">
                <a:solidFill>
                  <a:srgbClr val="0000FF"/>
                </a:solidFill>
              </a:rPr>
              <a:t>changes since Chamonix 2010</a:t>
            </a:r>
          </a:p>
          <a:p>
            <a:r>
              <a:rPr lang="en-US" sz="1050" i="1" dirty="0" smtClean="0"/>
              <a:t> 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(head-on) beam-beam limit at </a:t>
            </a:r>
            <a:r>
              <a:rPr lang="en-US" sz="3200" dirty="0" smtClean="0"/>
              <a:t>least 2x higher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possibility </a:t>
            </a:r>
            <a:r>
              <a:rPr lang="en-US" sz="3200" dirty="0" smtClean="0"/>
              <a:t>to operate with lower emittance </a:t>
            </a:r>
            <a:r>
              <a:rPr lang="en-US" sz="3200" dirty="0" smtClean="0"/>
              <a:t>&amp; 	higher brightness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we know HL-LHC will use leveling</a:t>
            </a:r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/>
              <a:t> leveled luminosity is defined: </a:t>
            </a:r>
            <a:r>
              <a:rPr lang="en-US" sz="3200" dirty="0" smtClean="0"/>
              <a:t>5x10</a:t>
            </a:r>
            <a:r>
              <a:rPr lang="en-US" sz="3200" baseline="30000" dirty="0" smtClean="0"/>
              <a:t>34</a:t>
            </a:r>
            <a:r>
              <a:rPr lang="en-US" sz="3200" dirty="0" smtClean="0"/>
              <a:t> </a:t>
            </a:r>
            <a:r>
              <a:rPr lang="en-US" sz="3200" dirty="0" smtClean="0"/>
              <a:t>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  <a:endParaRPr lang="en-US" sz="3200" dirty="0" smtClean="0"/>
          </a:p>
          <a:p>
            <a:pPr lvl="1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latin typeface="Symbol" pitchFamily="18" charset="2"/>
              </a:rPr>
              <a:t> </a:t>
            </a:r>
            <a:r>
              <a:rPr lang="en-US" sz="3200" dirty="0" smtClean="0"/>
              <a:t>“ATS</a:t>
            </a:r>
            <a:r>
              <a:rPr lang="en-US" sz="3200" dirty="0" smtClean="0">
                <a:latin typeface="Symbol" pitchFamily="18" charset="2"/>
              </a:rPr>
              <a:t> </a:t>
            </a:r>
            <a:r>
              <a:rPr lang="en-US" sz="3200" dirty="0" smtClean="0"/>
              <a:t>optics” solution for </a:t>
            </a:r>
            <a:r>
              <a:rPr lang="en-US" sz="3200" dirty="0" smtClean="0">
                <a:latin typeface="Symbol" pitchFamily="18" charset="2"/>
              </a:rPr>
              <a:t>b</a:t>
            </a:r>
            <a:r>
              <a:rPr lang="en-US" sz="3200" dirty="0" smtClean="0"/>
              <a:t>* &lt; 30 cm</a:t>
            </a:r>
          </a:p>
          <a:p>
            <a:pPr lvl="1"/>
            <a:endParaRPr lang="en-US" sz="32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i="1" dirty="0" smtClean="0"/>
              <a:t>typical day at the HL-LHC…</a:t>
            </a:r>
            <a:endParaRPr lang="en-US" i="1" dirty="0"/>
          </a:p>
        </p:txBody>
      </p:sp>
      <p:pic>
        <p:nvPicPr>
          <p:cNvPr id="4" name="Picture 3" descr="lumiev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600200"/>
            <a:ext cx="7976643" cy="40811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8200" y="6172200"/>
            <a:ext cx="35193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</a:t>
            </a:r>
            <a:r>
              <a:rPr lang="en-US" sz="2800" dirty="0" smtClean="0"/>
              <a:t>imilar for all scenarios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en-US" dirty="0" smtClean="0"/>
              <a:t>p</a:t>
            </a:r>
            <a:r>
              <a:rPr lang="en-US" dirty="0" smtClean="0"/>
              <a:t>reliminary conclusions - 1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914400"/>
            <a:ext cx="8763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HL-LHC parameter space well defined</a:t>
            </a:r>
          </a:p>
          <a:p>
            <a:r>
              <a:rPr lang="en-US" sz="2000" dirty="0" smtClean="0"/>
              <a:t>  </a:t>
            </a:r>
            <a:endParaRPr lang="en-US" sz="2000" dirty="0" smtClean="0"/>
          </a:p>
          <a:p>
            <a:r>
              <a:rPr lang="en-US" sz="3200" dirty="0" smtClean="0"/>
              <a:t>t</a:t>
            </a:r>
            <a:r>
              <a:rPr lang="en-US" sz="3200" dirty="0" smtClean="0"/>
              <a:t>o achieve 300 fb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per year: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about 1 A beam current (+/- 10%)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potential peak luminosity 10</a:t>
            </a:r>
            <a:r>
              <a:rPr lang="en-US" sz="3200" baseline="30000" dirty="0" smtClean="0"/>
              <a:t>35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  <a:endParaRPr lang="en-US" sz="3200" dirty="0" smtClean="0"/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run time 4.3 h ~ assumed turnaround time of 5 h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 </a:t>
            </a:r>
            <a:r>
              <a:rPr lang="en-US" sz="3200" dirty="0" smtClean="0">
                <a:latin typeface="Symbol" pitchFamily="18" charset="2"/>
              </a:rPr>
              <a:t>b</a:t>
            </a:r>
            <a:r>
              <a:rPr lang="en-US" sz="3200" dirty="0" smtClean="0"/>
              <a:t>* between 15 and ~30 cm</a:t>
            </a:r>
          </a:p>
          <a:p>
            <a:r>
              <a:rPr lang="en-US" sz="2000" dirty="0" smtClean="0"/>
              <a:t> </a:t>
            </a:r>
          </a:p>
          <a:p>
            <a:r>
              <a:rPr lang="en-US" sz="3200" dirty="0" smtClean="0"/>
              <a:t>high(</a:t>
            </a:r>
            <a:r>
              <a:rPr lang="en-US" sz="3200" dirty="0" err="1" smtClean="0"/>
              <a:t>er</a:t>
            </a:r>
            <a:r>
              <a:rPr lang="en-US" sz="3200" dirty="0" smtClean="0"/>
              <a:t>) beam intensity helps in every regard</a:t>
            </a:r>
            <a:endParaRPr lang="en-US" sz="3200" dirty="0" smtClean="0"/>
          </a:p>
          <a:p>
            <a:r>
              <a:rPr lang="en-US" sz="2000" dirty="0" smtClean="0"/>
              <a:t> </a:t>
            </a:r>
            <a:endParaRPr lang="en-US" sz="2000" dirty="0" smtClean="0"/>
          </a:p>
          <a:p>
            <a:r>
              <a:rPr lang="en-US" sz="3200" dirty="0" smtClean="0"/>
              <a:t>both 50-ns and 25-ns scenarios</a:t>
            </a:r>
          </a:p>
          <a:p>
            <a:endParaRPr lang="en-US" sz="2000" dirty="0" smtClean="0"/>
          </a:p>
          <a:p>
            <a:r>
              <a:rPr lang="en-US" sz="3200" dirty="0" smtClean="0"/>
              <a:t>200 fb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per year would relax intensity demand</a:t>
            </a:r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en-US" dirty="0" smtClean="0"/>
              <a:t>p</a:t>
            </a:r>
            <a:r>
              <a:rPr lang="en-US" dirty="0" smtClean="0"/>
              <a:t>reliminary conclusions - 2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914400"/>
            <a:ext cx="89154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beam-beam limit (at 0.02) no longer a constraint</a:t>
            </a:r>
          </a:p>
          <a:p>
            <a:r>
              <a:rPr lang="en-US" sz="1600" dirty="0" smtClean="0"/>
              <a:t>  </a:t>
            </a:r>
            <a:endParaRPr lang="en-US" sz="1600" dirty="0" smtClean="0"/>
          </a:p>
          <a:p>
            <a:r>
              <a:rPr lang="en-US" sz="3200" dirty="0" smtClean="0"/>
              <a:t>t</a:t>
            </a:r>
            <a:r>
              <a:rPr lang="en-US" sz="3200" dirty="0" smtClean="0"/>
              <a:t>hree alternative scenarios for 300 fb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/ year: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	crab cavities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	</a:t>
            </a:r>
            <a:r>
              <a:rPr lang="en-US" sz="3200" dirty="0" smtClean="0"/>
              <a:t>higher harmonic RF (shorter bunches) + LR 	compensation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	</a:t>
            </a:r>
            <a:r>
              <a:rPr lang="en-US" sz="3200" dirty="0" smtClean="0"/>
              <a:t>50 ns bunch spacing, large </a:t>
            </a:r>
            <a:r>
              <a:rPr lang="en-US" sz="3200" dirty="0" err="1" smtClean="0"/>
              <a:t>Piwinski</a:t>
            </a:r>
            <a:r>
              <a:rPr lang="en-US" sz="3200" dirty="0" smtClean="0"/>
              <a:t> angle,</a:t>
            </a:r>
          </a:p>
          <a:p>
            <a:pPr lvl="1"/>
            <a:r>
              <a:rPr lang="en-US" sz="3200" dirty="0" smtClean="0"/>
              <a:t>	</a:t>
            </a:r>
            <a:r>
              <a:rPr lang="en-US" sz="3200" dirty="0" smtClean="0"/>
              <a:t>+ LR compensation</a:t>
            </a:r>
          </a:p>
          <a:p>
            <a:r>
              <a:rPr lang="en-US" dirty="0" smtClean="0"/>
              <a:t>   </a:t>
            </a:r>
            <a:endParaRPr lang="en-US" dirty="0" smtClean="0"/>
          </a:p>
          <a:p>
            <a:r>
              <a:rPr lang="en-US" sz="3200" dirty="0" smtClean="0"/>
              <a:t>decreasing </a:t>
            </a:r>
            <a:r>
              <a:rPr lang="en-US" sz="3200" dirty="0" smtClean="0">
                <a:latin typeface="Symbol" pitchFamily="18" charset="2"/>
              </a:rPr>
              <a:t>b</a:t>
            </a:r>
            <a:r>
              <a:rPr lang="en-US" sz="3200" dirty="0" smtClean="0"/>
              <a:t>* from 30 to 15 cm is equivalent to 10-20% beam current increase (scenario -dependent)</a:t>
            </a:r>
          </a:p>
          <a:p>
            <a:r>
              <a:rPr lang="en-US" dirty="0" smtClean="0"/>
              <a:t>   </a:t>
            </a:r>
            <a:endParaRPr lang="en-US" dirty="0" smtClean="0"/>
          </a:p>
          <a:p>
            <a:r>
              <a:rPr lang="en-US" sz="3200" dirty="0" smtClean="0"/>
              <a:t>e</a:t>
            </a:r>
            <a:r>
              <a:rPr lang="en-US" sz="3200" dirty="0" smtClean="0"/>
              <a:t>ffect of smaller </a:t>
            </a:r>
            <a:r>
              <a:rPr lang="en-US" sz="3200" dirty="0" smtClean="0">
                <a:latin typeface="Symbol" pitchFamily="18" charset="2"/>
              </a:rPr>
              <a:t>e</a:t>
            </a:r>
            <a:r>
              <a:rPr lang="en-US" sz="3200" dirty="0" smtClean="0"/>
              <a:t> similar to (better</a:t>
            </a:r>
            <a:r>
              <a:rPr lang="en-US" sz="3200" dirty="0" smtClean="0"/>
              <a:t>)</a:t>
            </a:r>
            <a:r>
              <a:rPr lang="en-US" sz="3200" dirty="0" smtClean="0"/>
              <a:t> than smaller </a:t>
            </a:r>
            <a:r>
              <a:rPr lang="en-US" sz="3200" dirty="0" smtClean="0">
                <a:latin typeface="Symbol" pitchFamily="18" charset="2"/>
              </a:rPr>
              <a:t>b</a:t>
            </a:r>
            <a:r>
              <a:rPr lang="en-US" sz="3200" dirty="0" smtClean="0"/>
              <a:t>* </a:t>
            </a:r>
          </a:p>
          <a:p>
            <a:r>
              <a:rPr lang="en-US" sz="2400" dirty="0" smtClean="0"/>
              <a:t> 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p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roposed r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oadmap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&amp; branching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points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600" y="762000"/>
            <a:ext cx="89154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b="1" i="1" dirty="0" smtClean="0">
                <a:solidFill>
                  <a:srgbClr val="0000FF"/>
                </a:solidFill>
              </a:rPr>
              <a:t>LHC MDs </a:t>
            </a:r>
            <a:r>
              <a:rPr lang="en-US" sz="3600" dirty="0" smtClean="0"/>
              <a:t>for HL-LHC – starting in </a:t>
            </a:r>
            <a:r>
              <a:rPr lang="en-US" sz="3600" b="1" dirty="0" smtClean="0">
                <a:solidFill>
                  <a:srgbClr val="FF0000"/>
                </a:solidFill>
              </a:rPr>
              <a:t>2011</a:t>
            </a:r>
          </a:p>
          <a:p>
            <a:r>
              <a:rPr lang="en-US" sz="3200" dirty="0" smtClean="0"/>
              <a:t>	</a:t>
            </a:r>
            <a:r>
              <a:rPr lang="en-US" sz="2800" dirty="0" smtClean="0"/>
              <a:t>- ATS optics ingredients</a:t>
            </a:r>
          </a:p>
          <a:p>
            <a:r>
              <a:rPr lang="en-US" sz="2800" dirty="0" smtClean="0"/>
              <a:t>	</a:t>
            </a:r>
            <a:r>
              <a:rPr lang="en-US" sz="2800" dirty="0" smtClean="0"/>
              <a:t>	(beta wave, phase changes) </a:t>
            </a:r>
          </a:p>
          <a:p>
            <a:r>
              <a:rPr lang="en-US" sz="2800" dirty="0" smtClean="0"/>
              <a:t>	</a:t>
            </a:r>
            <a:r>
              <a:rPr lang="en-US" sz="2800" dirty="0" smtClean="0"/>
              <a:t>- LR beam-beam limits</a:t>
            </a:r>
          </a:p>
          <a:p>
            <a:r>
              <a:rPr lang="en-US" sz="2800" dirty="0" smtClean="0"/>
              <a:t>	</a:t>
            </a:r>
            <a:r>
              <a:rPr lang="en-US" sz="2800" dirty="0" smtClean="0"/>
              <a:t>- effect of crossing angle on HO b-b limit</a:t>
            </a:r>
          </a:p>
          <a:p>
            <a:r>
              <a:rPr lang="en-US" sz="2800" dirty="0" smtClean="0"/>
              <a:t>	</a:t>
            </a:r>
            <a:r>
              <a:rPr lang="en-US" sz="2800" dirty="0" smtClean="0"/>
              <a:t>- electron cloud limits</a:t>
            </a:r>
          </a:p>
          <a:p>
            <a:r>
              <a:rPr lang="en-US" sz="2800" dirty="0" smtClean="0"/>
              <a:t>	</a:t>
            </a:r>
            <a:r>
              <a:rPr lang="en-US" sz="2800" dirty="0" smtClean="0"/>
              <a:t>- “flat beam” optics </a:t>
            </a:r>
            <a:r>
              <a:rPr lang="en-US" sz="2000" dirty="0" smtClean="0"/>
              <a:t>[S. Fartoukh, LHCMAC19, e.g. r~2, </a:t>
            </a:r>
            <a:r>
              <a:rPr lang="en-US" sz="2000" dirty="0" smtClean="0">
                <a:latin typeface="Symbol" pitchFamily="18" charset="2"/>
              </a:rPr>
              <a:t>D</a:t>
            </a:r>
            <a:r>
              <a:rPr lang="en-US" sz="2000" dirty="0" smtClean="0"/>
              <a:t>n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~1</a:t>
            </a:r>
            <a:endParaRPr lang="en-US" sz="2800" dirty="0" smtClean="0"/>
          </a:p>
          <a:p>
            <a:r>
              <a:rPr lang="en-US" sz="2800" dirty="0" smtClean="0"/>
              <a:t>	</a:t>
            </a:r>
            <a:r>
              <a:rPr lang="en-US" sz="2800" dirty="0" smtClean="0"/>
              <a:t>- effect of crossing plane (H-V, V-V, H-H)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b="1" i="1" dirty="0" smtClean="0">
                <a:solidFill>
                  <a:srgbClr val="0000FF"/>
                </a:solidFill>
              </a:rPr>
              <a:t>install LR-BB compensators in LHC </a:t>
            </a:r>
            <a:r>
              <a:rPr lang="en-US" sz="3600" dirty="0" smtClean="0"/>
              <a:t>(</a:t>
            </a:r>
            <a:r>
              <a:rPr lang="en-US" sz="3600" b="1" dirty="0" smtClean="0">
                <a:solidFill>
                  <a:srgbClr val="FF0000"/>
                </a:solidFill>
              </a:rPr>
              <a:t>2013</a:t>
            </a:r>
            <a:r>
              <a:rPr lang="en-US" sz="36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dirty="0" smtClean="0"/>
              <a:t>develop &amp; prototype </a:t>
            </a:r>
            <a:r>
              <a:rPr lang="en-US" sz="3600" b="1" i="1" dirty="0" smtClean="0">
                <a:solidFill>
                  <a:srgbClr val="0000FF"/>
                </a:solidFill>
              </a:rPr>
              <a:t>compact crab cavity (</a:t>
            </a:r>
            <a:r>
              <a:rPr lang="en-US" sz="3600" b="1" dirty="0" smtClean="0">
                <a:solidFill>
                  <a:srgbClr val="FF0000"/>
                </a:solidFill>
              </a:rPr>
              <a:t>2011-16</a:t>
            </a:r>
            <a:r>
              <a:rPr lang="en-US" sz="3600" b="1" i="1" dirty="0" smtClean="0">
                <a:solidFill>
                  <a:srgbClr val="0000FF"/>
                </a:solidFill>
              </a:rPr>
              <a:t>) for beam test in (SPS+) LHC (</a:t>
            </a:r>
            <a:r>
              <a:rPr lang="en-US" sz="3600" b="1" dirty="0" smtClean="0">
                <a:solidFill>
                  <a:srgbClr val="FF0000"/>
                </a:solidFill>
              </a:rPr>
              <a:t>2017</a:t>
            </a:r>
            <a:r>
              <a:rPr lang="en-US" sz="3600" b="1" i="1" dirty="0" smtClean="0">
                <a:solidFill>
                  <a:srgbClr val="0000FF"/>
                </a:solidFill>
              </a:rPr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/>
              <a:t> </a:t>
            </a:r>
            <a:r>
              <a:rPr lang="en-US" sz="3600" dirty="0" err="1" smtClean="0"/>
              <a:t>develop&amp;install</a:t>
            </a:r>
            <a:r>
              <a:rPr lang="en-US" sz="3600" dirty="0" smtClean="0"/>
              <a:t> </a:t>
            </a:r>
            <a:r>
              <a:rPr lang="en-US" sz="3600" b="1" i="1" dirty="0" smtClean="0">
                <a:solidFill>
                  <a:srgbClr val="0000FF"/>
                </a:solidFill>
              </a:rPr>
              <a:t>LHC 800-MHz system </a:t>
            </a:r>
            <a:r>
              <a:rPr lang="en-US" sz="3600" dirty="0" smtClean="0"/>
              <a:t>(</a:t>
            </a:r>
            <a:r>
              <a:rPr lang="en-US" sz="3600" b="1" dirty="0" smtClean="0">
                <a:solidFill>
                  <a:srgbClr val="FF0000"/>
                </a:solidFill>
              </a:rPr>
              <a:t>2016</a:t>
            </a:r>
            <a:r>
              <a:rPr lang="en-US" sz="3600" dirty="0" smtClean="0"/>
              <a:t>?)</a:t>
            </a:r>
            <a:endParaRPr lang="en-US" sz="3600" b="1" i="1" dirty="0" smtClean="0">
              <a:solidFill>
                <a:srgbClr val="0000FF"/>
              </a:solidFill>
            </a:endParaRPr>
          </a:p>
          <a:p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 rot="20285975">
            <a:off x="6429148" y="1263209"/>
            <a:ext cx="26520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several MDs may be done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regardless of HL-LHC and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also benefit nominal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LHC performance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2362200"/>
            <a:ext cx="9144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t</a:t>
            </a:r>
            <a:r>
              <a:rPr lang="en-US" sz="4400" dirty="0" smtClean="0">
                <a:latin typeface="+mj-lt"/>
                <a:ea typeface="+mj-ea"/>
                <a:cs typeface="+mj-cs"/>
              </a:rPr>
              <a:t>hank you for your attention!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0" y="6396335"/>
            <a:ext cx="9222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sz="2800" dirty="0" err="1" smtClean="0">
                <a:solidFill>
                  <a:srgbClr val="0000FF"/>
                </a:solidFill>
              </a:rPr>
              <a:t>Q</a:t>
            </a:r>
            <a:r>
              <a:rPr lang="en-US" sz="2800" baseline="-25000" dirty="0" err="1" smtClean="0">
                <a:solidFill>
                  <a:srgbClr val="0000FF"/>
                </a:solidFill>
              </a:rPr>
              <a:t>bb</a:t>
            </a:r>
            <a:r>
              <a:rPr lang="en-US" sz="2800" dirty="0" smtClean="0">
                <a:solidFill>
                  <a:srgbClr val="0000FF"/>
                </a:solidFill>
              </a:rPr>
              <a:t>=const→ exponential </a:t>
            </a:r>
            <a:r>
              <a:rPr lang="en-US" sz="2800" i="1" dirty="0" smtClean="0">
                <a:solidFill>
                  <a:srgbClr val="0000FF"/>
                </a:solidFill>
              </a:rPr>
              <a:t>L</a:t>
            </a:r>
            <a:r>
              <a:rPr lang="en-US" sz="2800" dirty="0" smtClean="0">
                <a:solidFill>
                  <a:srgbClr val="0000FF"/>
                </a:solidFill>
              </a:rPr>
              <a:t> decay, w decay time </a:t>
            </a:r>
            <a:r>
              <a:rPr lang="en-US" sz="2800" dirty="0" err="1" smtClean="0">
                <a:solidFill>
                  <a:srgbClr val="0000FF"/>
                </a:solidFill>
                <a:latin typeface="Symbol" pitchFamily="18" charset="2"/>
              </a:rPr>
              <a:t>t</a:t>
            </a:r>
            <a:r>
              <a:rPr lang="en-US" sz="2800" baseline="-25000" dirty="0" err="1" smtClean="0">
                <a:solidFill>
                  <a:srgbClr val="0000FF"/>
                </a:solidFill>
              </a:rPr>
              <a:t>eff</a:t>
            </a:r>
            <a:r>
              <a:rPr lang="en-US" sz="2800" dirty="0" smtClean="0">
                <a:solidFill>
                  <a:srgbClr val="0000FF"/>
                </a:solidFill>
              </a:rPr>
              <a:t> (</a:t>
            </a:r>
            <a:r>
              <a:rPr lang="en-US" sz="2800" dirty="0" smtClean="0">
                <a:solidFill>
                  <a:srgbClr val="0000FF"/>
                </a:solidFill>
                <a:latin typeface="Calibri"/>
              </a:rPr>
              <a:t>≠</a:t>
            </a:r>
            <a:r>
              <a:rPr lang="en-US" sz="2800" dirty="0" smtClean="0">
                <a:solidFill>
                  <a:srgbClr val="0000FF"/>
                </a:solidFill>
              </a:rPr>
              <a:t> </a:t>
            </a:r>
            <a:r>
              <a:rPr lang="en-US" sz="2800" dirty="0" err="1" smtClean="0">
                <a:solidFill>
                  <a:srgbClr val="0000FF"/>
                </a:solidFill>
                <a:latin typeface="Symbol" pitchFamily="18" charset="2"/>
              </a:rPr>
              <a:t>t</a:t>
            </a:r>
            <a:r>
              <a:rPr lang="en-US" sz="2800" baseline="-25000" dirty="0" err="1" smtClean="0">
                <a:solidFill>
                  <a:srgbClr val="0000FF"/>
                </a:solidFill>
              </a:rPr>
              <a:t>eff</a:t>
            </a:r>
            <a:r>
              <a:rPr lang="en-US" sz="2800" dirty="0" smtClean="0">
                <a:solidFill>
                  <a:srgbClr val="0000FF"/>
                </a:solidFill>
              </a:rPr>
              <a:t>/2)</a:t>
            </a:r>
            <a:endParaRPr lang="en-US" sz="2800" dirty="0">
              <a:solidFill>
                <a:srgbClr val="0000FF"/>
              </a:solidFill>
            </a:endParaRPr>
          </a:p>
        </p:txBody>
      </p:sp>
      <p:graphicFrame>
        <p:nvGraphicFramePr>
          <p:cNvPr id="452670" name="Group 62"/>
          <p:cNvGraphicFramePr>
            <a:graphicFrameLocks noGrp="1"/>
          </p:cNvGraphicFramePr>
          <p:nvPr/>
        </p:nvGraphicFramePr>
        <p:xfrm>
          <a:off x="0" y="914400"/>
          <a:ext cx="9144000" cy="5337048"/>
        </p:xfrm>
        <a:graphic>
          <a:graphicData uri="http://schemas.openxmlformats.org/drawingml/2006/table">
            <a:tbl>
              <a:tblPr/>
              <a:tblGrid>
                <a:gridCol w="1806898"/>
                <a:gridCol w="2307902"/>
                <a:gridCol w="2362200"/>
                <a:gridCol w="26670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w/o leveling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=const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D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</a:t>
                      </a:r>
                      <a:r>
                        <a:rPr kumimoji="0" lang="en-US" sz="28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bb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=const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luminosity evolution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beam current evolution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optimum run 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average luminosity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452655" name="Object 47"/>
          <p:cNvGraphicFramePr>
            <a:graphicFrameLocks noChangeAspect="1"/>
          </p:cNvGraphicFramePr>
          <p:nvPr/>
        </p:nvGraphicFramePr>
        <p:xfrm>
          <a:off x="4191000" y="1523999"/>
          <a:ext cx="2209800" cy="552450"/>
        </p:xfrm>
        <a:graphic>
          <a:graphicData uri="http://schemas.openxmlformats.org/presentationml/2006/ole">
            <p:oleObj spid="_x0000_s56322" name="Equation" r:id="rId4" imgW="914400" imgH="228600" progId="Equation.3">
              <p:embed/>
            </p:oleObj>
          </a:graphicData>
        </a:graphic>
      </p:graphicFrame>
      <p:graphicFrame>
        <p:nvGraphicFramePr>
          <p:cNvPr id="452656" name="Object 48"/>
          <p:cNvGraphicFramePr>
            <a:graphicFrameLocks noChangeAspect="1"/>
          </p:cNvGraphicFramePr>
          <p:nvPr/>
        </p:nvGraphicFramePr>
        <p:xfrm>
          <a:off x="1828800" y="1447800"/>
          <a:ext cx="2292350" cy="1016000"/>
        </p:xfrm>
        <a:graphic>
          <a:graphicData uri="http://schemas.openxmlformats.org/presentationml/2006/ole">
            <p:oleObj spid="_x0000_s56323" name="Equation" r:id="rId5" imgW="1117115" imgH="495085" progId="Equation.3">
              <p:embed/>
            </p:oleObj>
          </a:graphicData>
        </a:graphic>
      </p:graphicFrame>
      <p:graphicFrame>
        <p:nvGraphicFramePr>
          <p:cNvPr id="452657" name="Object 49"/>
          <p:cNvGraphicFramePr>
            <a:graphicFrameLocks noChangeAspect="1"/>
          </p:cNvGraphicFramePr>
          <p:nvPr/>
        </p:nvGraphicFramePr>
        <p:xfrm>
          <a:off x="4267200" y="2590800"/>
          <a:ext cx="1998663" cy="965200"/>
        </p:xfrm>
        <a:graphic>
          <a:graphicData uri="http://schemas.openxmlformats.org/presentationml/2006/ole">
            <p:oleObj spid="_x0000_s56324" name="Equation" r:id="rId6" imgW="927000" imgH="444240" progId="Equation.3">
              <p:embed/>
            </p:oleObj>
          </a:graphicData>
        </a:graphic>
      </p:graphicFrame>
      <p:graphicFrame>
        <p:nvGraphicFramePr>
          <p:cNvPr id="452658" name="Object 50"/>
          <p:cNvGraphicFramePr>
            <a:graphicFrameLocks noChangeAspect="1"/>
          </p:cNvGraphicFramePr>
          <p:nvPr/>
        </p:nvGraphicFramePr>
        <p:xfrm>
          <a:off x="1828800" y="2667000"/>
          <a:ext cx="2393950" cy="957263"/>
        </p:xfrm>
        <a:graphic>
          <a:graphicData uri="http://schemas.openxmlformats.org/presentationml/2006/ole">
            <p:oleObj spid="_x0000_s56325" name="Equation" r:id="rId7" imgW="1143000" imgH="457200" progId="Equation.3">
              <p:embed/>
            </p:oleObj>
          </a:graphicData>
        </a:graphic>
      </p:graphicFrame>
      <p:graphicFrame>
        <p:nvGraphicFramePr>
          <p:cNvPr id="452659" name="Object 51"/>
          <p:cNvGraphicFramePr>
            <a:graphicFrameLocks noChangeAspect="1"/>
          </p:cNvGraphicFramePr>
          <p:nvPr/>
        </p:nvGraphicFramePr>
        <p:xfrm>
          <a:off x="4267200" y="4038600"/>
          <a:ext cx="1855787" cy="850900"/>
        </p:xfrm>
        <a:graphic>
          <a:graphicData uri="http://schemas.openxmlformats.org/presentationml/2006/ole">
            <p:oleObj spid="_x0000_s56326" name="Equation" r:id="rId8" imgW="1002960" imgH="457200" progId="Equation.3">
              <p:embed/>
            </p:oleObj>
          </a:graphicData>
        </a:graphic>
      </p:graphicFrame>
      <p:graphicFrame>
        <p:nvGraphicFramePr>
          <p:cNvPr id="452663" name="Object 55"/>
          <p:cNvGraphicFramePr>
            <a:graphicFrameLocks noChangeAspect="1"/>
          </p:cNvGraphicFramePr>
          <p:nvPr/>
        </p:nvGraphicFramePr>
        <p:xfrm>
          <a:off x="2057400" y="4191000"/>
          <a:ext cx="1679575" cy="536575"/>
        </p:xfrm>
        <a:graphic>
          <a:graphicData uri="http://schemas.openxmlformats.org/presentationml/2006/ole">
            <p:oleObj spid="_x0000_s56327" name="Equation" r:id="rId9" imgW="863280" imgH="279360" progId="Equation.3">
              <p:embed/>
            </p:oleObj>
          </a:graphicData>
        </a:graphic>
      </p:graphicFrame>
      <p:graphicFrame>
        <p:nvGraphicFramePr>
          <p:cNvPr id="452664" name="Object 56"/>
          <p:cNvGraphicFramePr>
            <a:graphicFrameLocks noChangeAspect="1"/>
          </p:cNvGraphicFramePr>
          <p:nvPr/>
        </p:nvGraphicFramePr>
        <p:xfrm>
          <a:off x="4343400" y="5410200"/>
          <a:ext cx="1925637" cy="881062"/>
        </p:xfrm>
        <a:graphic>
          <a:graphicData uri="http://schemas.openxmlformats.org/presentationml/2006/ole">
            <p:oleObj spid="_x0000_s56328" name="Equation" r:id="rId10" imgW="1358640" imgH="622080" progId="Equation.3">
              <p:embed/>
            </p:oleObj>
          </a:graphicData>
        </a:graphic>
      </p:graphicFrame>
      <p:graphicFrame>
        <p:nvGraphicFramePr>
          <p:cNvPr id="452665" name="Object 57"/>
          <p:cNvGraphicFramePr>
            <a:graphicFrameLocks noChangeAspect="1"/>
          </p:cNvGraphicFramePr>
          <p:nvPr/>
        </p:nvGraphicFramePr>
        <p:xfrm>
          <a:off x="1905000" y="5410200"/>
          <a:ext cx="2020888" cy="787400"/>
        </p:xfrm>
        <a:graphic>
          <a:graphicData uri="http://schemas.openxmlformats.org/presentationml/2006/ole">
            <p:oleObj spid="_x0000_s56329" name="Equation" r:id="rId11" imgW="1295280" imgH="507960" progId="Equation.3">
              <p:embed/>
            </p:oleObj>
          </a:graphicData>
        </a:graphic>
      </p:graphicFrame>
      <p:graphicFrame>
        <p:nvGraphicFramePr>
          <p:cNvPr id="74769" name="Object 17"/>
          <p:cNvGraphicFramePr>
            <a:graphicFrameLocks noChangeAspect="1"/>
          </p:cNvGraphicFramePr>
          <p:nvPr/>
        </p:nvGraphicFramePr>
        <p:xfrm>
          <a:off x="6553200" y="1676400"/>
          <a:ext cx="2590800" cy="549564"/>
        </p:xfrm>
        <a:graphic>
          <a:graphicData uri="http://schemas.openxmlformats.org/presentationml/2006/ole">
            <p:oleObj spid="_x0000_s56330" name="Equation" r:id="rId12" imgW="1257120" imgH="266400" progId="Equation.3">
              <p:embed/>
            </p:oleObj>
          </a:graphicData>
        </a:graphic>
      </p:graphicFrame>
      <p:graphicFrame>
        <p:nvGraphicFramePr>
          <p:cNvPr id="74770" name="Object 18"/>
          <p:cNvGraphicFramePr>
            <a:graphicFrameLocks noChangeAspect="1"/>
          </p:cNvGraphicFramePr>
          <p:nvPr/>
        </p:nvGraphicFramePr>
        <p:xfrm>
          <a:off x="6629400" y="2514600"/>
          <a:ext cx="2298700" cy="992188"/>
        </p:xfrm>
        <a:graphic>
          <a:graphicData uri="http://schemas.openxmlformats.org/presentationml/2006/ole">
            <p:oleObj spid="_x0000_s56331" name="Equation" r:id="rId13" imgW="1066680" imgH="457200" progId="Equation.3">
              <p:embed/>
            </p:oleObj>
          </a:graphicData>
        </a:graphic>
      </p:graphicFrame>
      <p:graphicFrame>
        <p:nvGraphicFramePr>
          <p:cNvPr id="74771" name="Object 19"/>
          <p:cNvGraphicFramePr>
            <a:graphicFrameLocks noChangeAspect="1"/>
          </p:cNvGraphicFramePr>
          <p:nvPr/>
        </p:nvGraphicFramePr>
        <p:xfrm>
          <a:off x="6477000" y="3810000"/>
          <a:ext cx="2489297" cy="1524000"/>
        </p:xfrm>
        <a:graphic>
          <a:graphicData uri="http://schemas.openxmlformats.org/presentationml/2006/ole">
            <p:oleObj spid="_x0000_s56332" name="Equation" r:id="rId14" imgW="1460160" imgH="888840" progId="Equation.3">
              <p:embed/>
            </p:oleObj>
          </a:graphicData>
        </a:graphic>
      </p:graphicFrame>
      <p:graphicFrame>
        <p:nvGraphicFramePr>
          <p:cNvPr id="74772" name="Object 20"/>
          <p:cNvGraphicFramePr>
            <a:graphicFrameLocks noChangeAspect="1"/>
          </p:cNvGraphicFramePr>
          <p:nvPr/>
        </p:nvGraphicFramePr>
        <p:xfrm>
          <a:off x="6477000" y="5410200"/>
          <a:ext cx="2667000" cy="727364"/>
        </p:xfrm>
        <a:graphic>
          <a:graphicData uri="http://schemas.openxmlformats.org/presentationml/2006/ole">
            <p:oleObj spid="_x0000_s56333" name="Equation" r:id="rId15" imgW="1676160" imgH="457200" progId="Equation.3">
              <p:embed/>
            </p:oleObj>
          </a:graphicData>
        </a:graphic>
      </p:graphicFrame>
      <p:sp>
        <p:nvSpPr>
          <p:cNvPr id="18" name="Title 1"/>
          <p:cNvSpPr txBox="1">
            <a:spLocks/>
          </p:cNvSpPr>
          <p:nvPr/>
        </p:nvSpPr>
        <p:spPr>
          <a:xfrm>
            <a:off x="0" y="0"/>
            <a:ext cx="9144000" cy="914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 useful leveling formulae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4800" y="1219200"/>
            <a:ext cx="8382000" cy="50706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endParaRPr lang="en-US" sz="1100" dirty="0" smtClean="0">
              <a:solidFill>
                <a:prstClr val="black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run at constant luminosity during the store </a:t>
            </a:r>
          </a:p>
          <a:p>
            <a:pPr>
              <a:lnSpc>
                <a:spcPct val="150000"/>
              </a:lnSpc>
            </a:pPr>
            <a:endParaRPr lang="en-US" sz="3200" dirty="0" smtClean="0">
              <a:solidFill>
                <a:prstClr val="black"/>
              </a:solidFill>
              <a:latin typeface="Calibri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motivations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prstClr val="black"/>
                </a:solidFill>
                <a:latin typeface="Arial"/>
                <a:cs typeface="Arial"/>
              </a:rPr>
              <a:t>→ </a:t>
            </a: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reduced peak </a:t>
            </a: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event pile up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prstClr val="black"/>
                </a:solidFill>
                <a:latin typeface="Arial"/>
                <a:cs typeface="Arial"/>
              </a:rPr>
              <a:t>→ </a:t>
            </a: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reduced </a:t>
            </a: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peak IR </a:t>
            </a: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power </a:t>
            </a:r>
            <a:r>
              <a:rPr lang="en-US" sz="3200" dirty="0" smtClean="0">
                <a:solidFill>
                  <a:prstClr val="black"/>
                </a:solidFill>
                <a:latin typeface="Calibri" pitchFamily="34" charset="0"/>
              </a:rPr>
              <a:t>deposition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prstClr val="black"/>
                </a:solidFill>
                <a:latin typeface="Arial"/>
                <a:cs typeface="Arial"/>
              </a:rPr>
              <a:t>→ </a:t>
            </a:r>
            <a:r>
              <a:rPr lang="en-US" sz="3200" dirty="0" smtClean="0">
                <a:solidFill>
                  <a:prstClr val="black"/>
                </a:solidFill>
                <a:cs typeface="Arial"/>
              </a:rPr>
              <a:t>maximized </a:t>
            </a:r>
            <a:r>
              <a:rPr lang="en-US" sz="3200" dirty="0" smtClean="0">
                <a:solidFill>
                  <a:prstClr val="black"/>
                </a:solidFill>
                <a:cs typeface="Arial"/>
              </a:rPr>
              <a:t>integrated luminosity</a:t>
            </a:r>
          </a:p>
          <a:p>
            <a:r>
              <a:rPr lang="en-US" sz="800" b="1" dirty="0" smtClean="0">
                <a:solidFill>
                  <a:prstClr val="black"/>
                </a:solidFill>
                <a:latin typeface="Calibri" pitchFamily="34" charset="0"/>
              </a:rPr>
              <a:t>   </a:t>
            </a:r>
            <a:endParaRPr lang="en-US" sz="800" b="1" dirty="0" smtClean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152400"/>
            <a:ext cx="9144000" cy="9144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luminosity leveling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effective beam lifetime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066800"/>
            <a:ext cx="589186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for </a:t>
            </a:r>
            <a:r>
              <a:rPr lang="en-US" sz="3200" dirty="0" smtClean="0"/>
              <a:t>given </a:t>
            </a:r>
            <a:r>
              <a:rPr lang="en-US" sz="3200" dirty="0" smtClean="0"/>
              <a:t>luminosity </a:t>
            </a:r>
          </a:p>
          <a:p>
            <a:r>
              <a:rPr lang="en-US" sz="3200" dirty="0" err="1" smtClean="0">
                <a:latin typeface="Symbol" pitchFamily="18" charset="2"/>
              </a:rPr>
              <a:t>t</a:t>
            </a:r>
            <a:r>
              <a:rPr lang="en-US" sz="3200" baseline="-25000" dirty="0" err="1" smtClean="0"/>
              <a:t>eff</a:t>
            </a:r>
            <a:r>
              <a:rPr lang="en-US" sz="3200" dirty="0" smtClean="0"/>
              <a:t> scales with total </a:t>
            </a:r>
            <a:r>
              <a:rPr lang="en-US" sz="3200" dirty="0" smtClean="0"/>
              <a:t>beam current </a:t>
            </a:r>
            <a:endParaRPr lang="en-US" sz="3200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381000" y="2209800"/>
          <a:ext cx="4127500" cy="1143000"/>
        </p:xfrm>
        <a:graphic>
          <a:graphicData uri="http://schemas.openxmlformats.org/presentationml/2006/ole">
            <p:oleObj spid="_x0000_s52226" name="Equation" r:id="rId3" imgW="1574640" imgH="444240" progId="Equation.3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381000" y="3733800"/>
          <a:ext cx="2390775" cy="1154113"/>
        </p:xfrm>
        <a:graphic>
          <a:graphicData uri="http://schemas.openxmlformats.org/presentationml/2006/ole">
            <p:oleObj spid="_x0000_s52227" name="Equation" r:id="rId4" imgW="876240" imgH="4316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48200" y="2438400"/>
            <a:ext cx="23903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(</a:t>
            </a:r>
            <a:r>
              <a:rPr lang="en-US" sz="2800" dirty="0" smtClean="0">
                <a:latin typeface="Symbol" pitchFamily="18" charset="2"/>
              </a:rPr>
              <a:t>s</a:t>
            </a:r>
            <a:r>
              <a:rPr lang="en-US" sz="2800" dirty="0" smtClean="0"/>
              <a:t>=100 </a:t>
            </a:r>
            <a:r>
              <a:rPr lang="en-US" sz="2800" dirty="0" err="1" smtClean="0"/>
              <a:t>mbarn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pic>
        <p:nvPicPr>
          <p:cNvPr id="9" name="Picture 8" descr="tauef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95600" y="3505199"/>
            <a:ext cx="6248400" cy="30067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r>
              <a:rPr lang="en-US" dirty="0" smtClean="0"/>
              <a:t>l</a:t>
            </a:r>
            <a:r>
              <a:rPr lang="en-US" dirty="0" smtClean="0"/>
              <a:t>uminosity formulae with leveling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1524000"/>
            <a:ext cx="261116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F</a:t>
            </a:r>
            <a:r>
              <a:rPr lang="en-US" sz="2000" dirty="0" smtClean="0"/>
              <a:t>: geometric reduction </a:t>
            </a:r>
          </a:p>
          <a:p>
            <a:r>
              <a:rPr lang="en-US" sz="2000" dirty="0" smtClean="0"/>
              <a:t>from crossing angle</a:t>
            </a:r>
          </a:p>
          <a:p>
            <a:r>
              <a:rPr lang="en-US" sz="2000" dirty="0" smtClean="0"/>
              <a:t>a</a:t>
            </a:r>
            <a:r>
              <a:rPr lang="en-US" sz="2000" dirty="0" smtClean="0"/>
              <a:t>nd/or offset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752600" y="3276600"/>
            <a:ext cx="2405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err="1" smtClean="0"/>
              <a:t>f</a:t>
            </a:r>
            <a:r>
              <a:rPr lang="en-US" sz="2000" i="1" baseline="-25000" dirty="0" err="1" smtClean="0"/>
              <a:t>lev</a:t>
            </a:r>
            <a:r>
              <a:rPr lang="en-US" sz="2000" i="1" dirty="0" smtClean="0"/>
              <a:t>: </a:t>
            </a:r>
            <a:r>
              <a:rPr lang="en-US" sz="2000" dirty="0" smtClean="0"/>
              <a:t>time-dependent </a:t>
            </a:r>
          </a:p>
          <a:p>
            <a:r>
              <a:rPr lang="en-US" sz="2000" dirty="0" smtClean="0"/>
              <a:t>l</a:t>
            </a:r>
            <a:r>
              <a:rPr lang="en-US" sz="2000" dirty="0" smtClean="0"/>
              <a:t>eveling factor, </a:t>
            </a:r>
            <a:r>
              <a:rPr lang="en-US" sz="2000" i="1" dirty="0" err="1" smtClean="0"/>
              <a:t>f</a:t>
            </a:r>
            <a:r>
              <a:rPr lang="en-US" sz="2000" i="1" baseline="-25000" dirty="0" err="1" smtClean="0"/>
              <a:t>lev</a:t>
            </a:r>
            <a:r>
              <a:rPr lang="en-US" sz="2000" dirty="0" smtClean="0"/>
              <a:t> </a:t>
            </a:r>
            <a:r>
              <a:rPr lang="en-US" sz="2000" dirty="0" smtClean="0">
                <a:latin typeface="Calibri"/>
              </a:rPr>
              <a:t>≤ 1</a:t>
            </a:r>
            <a:endParaRPr lang="en-US" sz="2000" dirty="0"/>
          </a:p>
        </p:txBody>
      </p:sp>
      <p:graphicFrame>
        <p:nvGraphicFramePr>
          <p:cNvPr id="50183" name="Object 7"/>
          <p:cNvGraphicFramePr>
            <a:graphicFrameLocks noChangeAspect="1"/>
          </p:cNvGraphicFramePr>
          <p:nvPr/>
        </p:nvGraphicFramePr>
        <p:xfrm>
          <a:off x="685800" y="5181600"/>
          <a:ext cx="7366000" cy="1143000"/>
        </p:xfrm>
        <a:graphic>
          <a:graphicData uri="http://schemas.openxmlformats.org/presentationml/2006/ole">
            <p:oleObj spid="_x0000_s53250" name="Equation" r:id="rId3" imgW="2908080" imgH="457200" progId="Equation.3">
              <p:embed/>
            </p:oleObj>
          </a:graphicData>
        </a:graphic>
      </p:graphicFrame>
      <p:graphicFrame>
        <p:nvGraphicFramePr>
          <p:cNvPr id="50184" name="Object 8"/>
          <p:cNvGraphicFramePr>
            <a:graphicFrameLocks noChangeAspect="1"/>
          </p:cNvGraphicFramePr>
          <p:nvPr/>
        </p:nvGraphicFramePr>
        <p:xfrm>
          <a:off x="762000" y="1447800"/>
          <a:ext cx="4256088" cy="1752600"/>
        </p:xfrm>
        <a:graphic>
          <a:graphicData uri="http://schemas.openxmlformats.org/presentationml/2006/ole">
            <p:oleObj spid="_x0000_s53251" name="Equation" r:id="rId4" imgW="1638000" imgH="68580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09600" y="4648200"/>
            <a:ext cx="6215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define virtual “potential peak luminosity”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leveling schemes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990600"/>
            <a:ext cx="6860404" cy="5734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vary </a:t>
            </a:r>
            <a:r>
              <a:rPr lang="en-US" sz="2800" dirty="0" smtClean="0">
                <a:solidFill>
                  <a:srgbClr val="FF0000"/>
                </a:solidFill>
              </a:rPr>
              <a:t>beam offset </a:t>
            </a:r>
            <a:r>
              <a:rPr lang="en-US" sz="2800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sz="2800" i="1" dirty="0" err="1" smtClean="0">
                <a:solidFill>
                  <a:srgbClr val="FF0000"/>
                </a:solidFill>
              </a:rPr>
              <a:t>x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(</a:t>
            </a:r>
            <a:r>
              <a:rPr lang="en-US" sz="2800" dirty="0" smtClean="0"/>
              <a:t>successful </a:t>
            </a:r>
            <a:r>
              <a:rPr lang="en-US" sz="2800" dirty="0" smtClean="0"/>
              <a:t>in 2010)</a:t>
            </a:r>
          </a:p>
          <a:p>
            <a:r>
              <a:rPr lang="en-US" sz="2800" dirty="0" smtClean="0"/>
              <a:t>	</a:t>
            </a: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endParaRPr lang="en-US" sz="2800" dirty="0" smtClean="0">
              <a:solidFill>
                <a:srgbClr val="0000FF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vary </a:t>
            </a:r>
            <a:r>
              <a:rPr lang="en-US" sz="2800" dirty="0" err="1" smtClean="0">
                <a:solidFill>
                  <a:srgbClr val="FF0000"/>
                </a:solidFill>
              </a:rPr>
              <a:t>Piwinski</a:t>
            </a:r>
            <a:r>
              <a:rPr lang="en-US" sz="2800" dirty="0" smtClean="0">
                <a:solidFill>
                  <a:srgbClr val="FF0000"/>
                </a:solidFill>
              </a:rPr>
              <a:t> angle </a:t>
            </a:r>
            <a:r>
              <a:rPr lang="en-US" sz="2800" i="1" dirty="0" err="1" smtClean="0">
                <a:solidFill>
                  <a:srgbClr val="FF0000"/>
                </a:solidFill>
                <a:latin typeface="Symbol" pitchFamily="18" charset="2"/>
              </a:rPr>
              <a:t>f</a:t>
            </a:r>
            <a:r>
              <a:rPr lang="en-US" sz="2800" i="1" baseline="-25000" dirty="0" err="1" smtClean="0">
                <a:solidFill>
                  <a:srgbClr val="FF0000"/>
                </a:solidFill>
              </a:rPr>
              <a:t>piw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,that is </a:t>
            </a:r>
            <a:r>
              <a:rPr lang="en-US" sz="2800" dirty="0" err="1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2800" baseline="-25000" dirty="0" err="1" smtClean="0">
                <a:solidFill>
                  <a:srgbClr val="FF0000"/>
                </a:solidFill>
              </a:rPr>
              <a:t>z</a:t>
            </a:r>
            <a:r>
              <a:rPr lang="en-US" sz="2800" dirty="0" smtClean="0">
                <a:solidFill>
                  <a:srgbClr val="FF0000"/>
                </a:solidFill>
              </a:rPr>
              <a:t>, </a:t>
            </a:r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800" baseline="-25000" dirty="0" smtClean="0">
                <a:solidFill>
                  <a:srgbClr val="FF0000"/>
                </a:solidFill>
              </a:rPr>
              <a:t>c</a:t>
            </a:r>
            <a:r>
              <a:rPr lang="en-US" sz="2800" dirty="0" smtClean="0">
                <a:solidFill>
                  <a:srgbClr val="FF0000"/>
                </a:solidFill>
              </a:rPr>
              <a:t>, or </a:t>
            </a:r>
            <a:r>
              <a:rPr lang="en-US" sz="2800" i="1" dirty="0" err="1" smtClean="0">
                <a:solidFill>
                  <a:srgbClr val="FF0000"/>
                </a:solidFill>
              </a:rPr>
              <a:t>V</a:t>
            </a:r>
            <a:r>
              <a:rPr lang="en-US" sz="2800" i="1" baseline="-25000" dirty="0" err="1" smtClean="0">
                <a:solidFill>
                  <a:srgbClr val="FF0000"/>
                </a:solidFill>
              </a:rPr>
              <a:t>crab</a:t>
            </a:r>
            <a:endParaRPr lang="en-US" sz="2800" i="1" baseline="-25000" dirty="0" smtClean="0">
              <a:solidFill>
                <a:srgbClr val="FF0000"/>
              </a:solidFill>
            </a:endParaRPr>
          </a:p>
          <a:p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i="1" dirty="0" smtClean="0"/>
              <a:t>	</a:t>
            </a:r>
            <a:endParaRPr lang="en-US" sz="2800" i="1" baseline="30000" dirty="0" smtClean="0"/>
          </a:p>
          <a:p>
            <a:r>
              <a:rPr lang="en-US" sz="2800" i="1" baseline="30000" dirty="0" smtClean="0"/>
              <a:t>	</a:t>
            </a:r>
            <a:r>
              <a:rPr lang="en-US" sz="2800" dirty="0" smtClean="0"/>
              <a:t>for two IPs with alternating crossing</a:t>
            </a:r>
          </a:p>
          <a:p>
            <a:pPr>
              <a:buFont typeface="Arial" pitchFamily="34" charset="0"/>
              <a:buChar char="•"/>
            </a:pPr>
            <a:endParaRPr lang="en-US" sz="2800" i="1" baseline="30000" dirty="0" smtClean="0"/>
          </a:p>
          <a:p>
            <a:pPr>
              <a:buFont typeface="Arial" pitchFamily="34" charset="0"/>
              <a:buChar char="•"/>
            </a:pPr>
            <a:r>
              <a:rPr lang="en-US" sz="2800" i="1" baseline="30000" dirty="0" smtClean="0"/>
              <a:t> </a:t>
            </a:r>
            <a:r>
              <a:rPr lang="en-US" sz="2800" dirty="0" smtClean="0"/>
              <a:t>vary </a:t>
            </a:r>
            <a:r>
              <a:rPr lang="en-US" sz="2800" dirty="0" smtClean="0">
                <a:solidFill>
                  <a:srgbClr val="FF0000"/>
                </a:solidFill>
              </a:rPr>
              <a:t>IP beta function </a:t>
            </a:r>
            <a:r>
              <a:rPr lang="en-US" sz="2800" dirty="0" smtClean="0">
                <a:solidFill>
                  <a:srgbClr val="FF0000"/>
                </a:solidFill>
                <a:latin typeface="Symbol" pitchFamily="18" charset="2"/>
              </a:rPr>
              <a:t>b</a:t>
            </a:r>
            <a:r>
              <a:rPr lang="en-US" sz="2800" dirty="0" smtClean="0">
                <a:solidFill>
                  <a:srgbClr val="FF0000"/>
                </a:solidFill>
              </a:rPr>
              <a:t>* </a:t>
            </a:r>
            <a:r>
              <a:rPr lang="en-US" sz="2800" dirty="0" smtClean="0"/>
              <a:t>e.g.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/>
              <a:t>at constant </a:t>
            </a:r>
            <a:r>
              <a:rPr lang="en-US" sz="2800" i="1" dirty="0" err="1" smtClean="0">
                <a:latin typeface="Symbol" pitchFamily="18" charset="2"/>
              </a:rPr>
              <a:t>f</a:t>
            </a:r>
            <a:r>
              <a:rPr lang="en-US" sz="2800" i="1" baseline="-25000" dirty="0" err="1" smtClean="0"/>
              <a:t>piw</a:t>
            </a:r>
            <a:r>
              <a:rPr lang="en-US" sz="2800" dirty="0" smtClean="0"/>
              <a:t> </a:t>
            </a:r>
          </a:p>
          <a:p>
            <a:r>
              <a:rPr lang="en-US" sz="2800" dirty="0" smtClean="0"/>
              <a:t>	</a:t>
            </a:r>
            <a:r>
              <a:rPr lang="en-US" sz="2800" i="1" dirty="0" smtClean="0">
                <a:solidFill>
                  <a:srgbClr val="0000FF"/>
                </a:solidFill>
              </a:rPr>
              <a:t> </a:t>
            </a:r>
          </a:p>
          <a:p>
            <a:endParaRPr lang="en-US" sz="2800" i="1" dirty="0" smtClean="0">
              <a:solidFill>
                <a:srgbClr val="0000FF"/>
              </a:solidFill>
            </a:endParaRPr>
          </a:p>
          <a:p>
            <a:r>
              <a:rPr lang="en-US" sz="600" dirty="0" smtClean="0"/>
              <a:t> </a:t>
            </a:r>
          </a:p>
          <a:p>
            <a:r>
              <a:rPr lang="en-US" sz="2800" dirty="0" smtClean="0"/>
              <a:t>formulae </a:t>
            </a:r>
            <a:r>
              <a:rPr lang="en-US" sz="2800" dirty="0" smtClean="0"/>
              <a:t>above assume round </a:t>
            </a:r>
            <a:r>
              <a:rPr lang="en-US" sz="2800" dirty="0" smtClean="0"/>
              <a:t>beams</a:t>
            </a:r>
            <a:endParaRPr lang="en-US" sz="2800" dirty="0" smtClean="0"/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1295400" y="1502866"/>
          <a:ext cx="2397601" cy="838200"/>
        </p:xfrm>
        <a:graphic>
          <a:graphicData uri="http://schemas.openxmlformats.org/presentationml/2006/ole">
            <p:oleObj spid="_x0000_s54274" name="Equation" r:id="rId3" imgW="1498320" imgH="533160" progId="Equation.3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3733800" y="1502866"/>
          <a:ext cx="5205412" cy="838200"/>
        </p:xfrm>
        <a:graphic>
          <a:graphicData uri="http://schemas.openxmlformats.org/presentationml/2006/ole">
            <p:oleObj spid="_x0000_s54275" name="Equation" r:id="rId4" imgW="3403440" imgH="558720" progId="Equation.3">
              <p:embed/>
            </p:oleObj>
          </a:graphicData>
        </a:graphic>
      </p:graphicFrame>
      <p:graphicFrame>
        <p:nvGraphicFramePr>
          <p:cNvPr id="5124" name="Object 4"/>
          <p:cNvGraphicFramePr>
            <a:graphicFrameLocks noChangeAspect="1"/>
          </p:cNvGraphicFramePr>
          <p:nvPr/>
        </p:nvGraphicFramePr>
        <p:xfrm>
          <a:off x="1219200" y="3179266"/>
          <a:ext cx="2272598" cy="971550"/>
        </p:xfrm>
        <a:graphic>
          <a:graphicData uri="http://schemas.openxmlformats.org/presentationml/2006/ole">
            <p:oleObj spid="_x0000_s54276" name="Equation" r:id="rId5" imgW="1117440" imgH="495000" progId="Equation.3">
              <p:embed/>
            </p:oleObj>
          </a:graphicData>
        </a:graphic>
      </p:graphicFrame>
      <p:graphicFrame>
        <p:nvGraphicFramePr>
          <p:cNvPr id="5125" name="Object 5"/>
          <p:cNvGraphicFramePr>
            <a:graphicFrameLocks noChangeAspect="1"/>
          </p:cNvGraphicFramePr>
          <p:nvPr/>
        </p:nvGraphicFramePr>
        <p:xfrm>
          <a:off x="3733800" y="3179266"/>
          <a:ext cx="2463800" cy="923925"/>
        </p:xfrm>
        <a:graphic>
          <a:graphicData uri="http://schemas.openxmlformats.org/presentationml/2006/ole">
            <p:oleObj spid="_x0000_s54277" name="Equation" r:id="rId6" imgW="1295280" imgH="495000" progId="Equation.3">
              <p:embed/>
            </p:oleObj>
          </a:graphicData>
        </a:graphic>
      </p:graphicFrame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3657600" y="5257800"/>
          <a:ext cx="1676400" cy="578069"/>
        </p:xfrm>
        <a:graphic>
          <a:graphicData uri="http://schemas.openxmlformats.org/presentationml/2006/ole">
            <p:oleObj spid="_x0000_s54278" name="Equation" r:id="rId7" imgW="723600" imgH="253800" progId="Equation.3">
              <p:embed/>
            </p:oleObj>
          </a:graphicData>
        </a:graphic>
      </p:graphicFrame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1295400" y="5105400"/>
          <a:ext cx="1473200" cy="838200"/>
        </p:xfrm>
        <a:graphic>
          <a:graphicData uri="http://schemas.openxmlformats.org/presentationml/2006/ole">
            <p:oleObj spid="_x0000_s54279" name="Equation" r:id="rId8" imgW="812520" imgH="469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leveling with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0425" y="1295400"/>
            <a:ext cx="8886856" cy="14055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example: </a:t>
            </a:r>
            <a:r>
              <a:rPr lang="en-US" sz="3200" i="1" dirty="0" err="1" smtClean="0"/>
              <a:t>L</a:t>
            </a:r>
            <a:r>
              <a:rPr lang="en-US" sz="3200" i="1" baseline="-25000" dirty="0" err="1" smtClean="0"/>
              <a:t>peak</a:t>
            </a:r>
            <a:r>
              <a:rPr lang="en-US" sz="3200" dirty="0" smtClean="0"/>
              <a:t>=1.0 (1.5) x10</a:t>
            </a:r>
            <a:r>
              <a:rPr lang="en-US" sz="3200" baseline="30000" dirty="0" smtClean="0"/>
              <a:t>35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</a:p>
          <a:p>
            <a:r>
              <a:rPr lang="en-US" sz="3200" dirty="0" smtClean="0"/>
              <a:t>initially </a:t>
            </a:r>
            <a:r>
              <a:rPr lang="en-US" sz="3200" dirty="0" err="1" smtClean="0">
                <a:latin typeface="Symbol" pitchFamily="18" charset="2"/>
              </a:rPr>
              <a:t>f</a:t>
            </a:r>
            <a:r>
              <a:rPr lang="en-US" sz="3200" i="1" baseline="-25000" dirty="0" err="1" smtClean="0"/>
              <a:t>piw</a:t>
            </a:r>
            <a:r>
              <a:rPr lang="en-US" sz="3200" dirty="0" smtClean="0"/>
              <a:t>=1.7 </a:t>
            </a:r>
            <a:r>
              <a:rPr lang="en-US" sz="3200" dirty="0" smtClean="0"/>
              <a:t>(2.1) </a:t>
            </a:r>
            <a:r>
              <a:rPr lang="en-US" sz="3200" dirty="0" err="1" smtClean="0"/>
              <a:t>mrad</a:t>
            </a:r>
            <a:r>
              <a:rPr lang="en-US" sz="3200" dirty="0" smtClean="0"/>
              <a:t> to get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</a:t>
            </a:r>
            <a:r>
              <a:rPr lang="en-US" sz="3200" i="1" baseline="-25000" dirty="0" err="1" smtClean="0"/>
              <a:t>lev</a:t>
            </a:r>
            <a:r>
              <a:rPr lang="en-US" sz="3200" dirty="0" smtClean="0"/>
              <a:t>=5x10</a:t>
            </a:r>
            <a:r>
              <a:rPr lang="en-US" sz="3200" baseline="30000" dirty="0" smtClean="0"/>
              <a:t>34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</a:t>
            </a:r>
            <a:endParaRPr lang="en-US" sz="3200" baseline="30000" dirty="0" smtClean="0"/>
          </a:p>
          <a:p>
            <a:endParaRPr lang="en-US" sz="32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181600"/>
            <a:ext cx="67587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alternating offset </a:t>
            </a:r>
            <a:r>
              <a:rPr lang="en-US" sz="3200" dirty="0" err="1" smtClean="0">
                <a:latin typeface="Symbol" pitchFamily="18" charset="2"/>
              </a:rPr>
              <a:t>D</a:t>
            </a:r>
            <a:r>
              <a:rPr lang="en-US" sz="3200" dirty="0" err="1" smtClean="0"/>
              <a:t>x</a:t>
            </a:r>
            <a:r>
              <a:rPr lang="en-US" sz="3200" dirty="0" smtClean="0"/>
              <a:t>, </a:t>
            </a:r>
            <a:r>
              <a:rPr lang="en-US" sz="3200" dirty="0" err="1" smtClean="0">
                <a:latin typeface="Symbol" pitchFamily="18" charset="2"/>
              </a:rPr>
              <a:t>D</a:t>
            </a:r>
            <a:r>
              <a:rPr lang="en-US" sz="3200" dirty="0" err="1" smtClean="0"/>
              <a:t>y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maximum leveling time = 0.3 (0.42) </a:t>
            </a:r>
            <a:r>
              <a:rPr lang="en-US" sz="3200" dirty="0" err="1" smtClean="0">
                <a:latin typeface="Symbol" pitchFamily="18" charset="2"/>
              </a:rPr>
              <a:t>t</a:t>
            </a:r>
            <a:r>
              <a:rPr lang="en-US" sz="3200" baseline="-25000" dirty="0" err="1" smtClean="0"/>
              <a:t>eff</a:t>
            </a:r>
            <a:endParaRPr lang="en-US" sz="3200" baseline="-25000" dirty="0" smtClean="0"/>
          </a:p>
          <a:p>
            <a:r>
              <a:rPr lang="en-US" sz="3200" dirty="0" smtClean="0">
                <a:solidFill>
                  <a:srgbClr val="FF0000"/>
                </a:solidFill>
              </a:rPr>
              <a:t>tune shift changes sign during the store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10" name="Picture 9" descr="to-offs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590800"/>
            <a:ext cx="4572000" cy="2442686"/>
          </a:xfrm>
          <a:prstGeom prst="rect">
            <a:avLst/>
          </a:prstGeom>
        </p:spPr>
      </p:pic>
      <p:pic>
        <p:nvPicPr>
          <p:cNvPr id="8" name="Picture 7" descr="po-offse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2635935"/>
            <a:ext cx="4572000" cy="23932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leveling with </a:t>
            </a:r>
            <a:r>
              <a:rPr lang="en-US" i="1" dirty="0" smtClean="0">
                <a:latin typeface="Symbol" pitchFamily="18" charset="2"/>
              </a:rPr>
              <a:t>q</a:t>
            </a:r>
            <a:r>
              <a:rPr lang="en-US" i="1" baseline="-25000" dirty="0" smtClean="0">
                <a:latin typeface="+mn-lt"/>
                <a:cs typeface="Arial" pitchFamily="34" charset="0"/>
              </a:rPr>
              <a:t>c</a:t>
            </a:r>
            <a:r>
              <a:rPr lang="en-US" dirty="0" smtClean="0">
                <a:latin typeface="+mn-lt"/>
                <a:cs typeface="Arial" pitchFamily="34" charset="0"/>
              </a:rPr>
              <a:t> or </a:t>
            </a:r>
            <a:r>
              <a:rPr lang="en-US" i="1" dirty="0" err="1" smtClean="0">
                <a:latin typeface="+mn-lt"/>
                <a:cs typeface="Arial" pitchFamily="34" charset="0"/>
              </a:rPr>
              <a:t>V</a:t>
            </a:r>
            <a:r>
              <a:rPr lang="en-US" i="1" baseline="-25000" dirty="0" err="1" smtClean="0">
                <a:latin typeface="+mn-lt"/>
                <a:cs typeface="Arial" pitchFamily="34" charset="0"/>
              </a:rPr>
              <a:t>crab</a:t>
            </a:r>
            <a:endParaRPr lang="en-US" i="1" baseline="-25000" dirty="0">
              <a:latin typeface="+mn-lt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425" y="1295400"/>
            <a:ext cx="8295733" cy="14055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example: </a:t>
            </a:r>
            <a:r>
              <a:rPr lang="en-US" sz="3200" i="1" dirty="0" err="1" smtClean="0"/>
              <a:t>L</a:t>
            </a:r>
            <a:r>
              <a:rPr lang="en-US" sz="3200" i="1" baseline="-25000" dirty="0" err="1" smtClean="0"/>
              <a:t>peak</a:t>
            </a:r>
            <a:r>
              <a:rPr lang="en-US" sz="3200" dirty="0" smtClean="0"/>
              <a:t>=1.0 (1.5) x10</a:t>
            </a:r>
            <a:r>
              <a:rPr lang="en-US" sz="3200" baseline="30000" dirty="0" smtClean="0"/>
              <a:t>35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  <a:endParaRPr lang="en-US" sz="3200" dirty="0" smtClean="0"/>
          </a:p>
          <a:p>
            <a:r>
              <a:rPr lang="en-US" sz="3200" dirty="0" smtClean="0"/>
              <a:t>initially </a:t>
            </a:r>
            <a:r>
              <a:rPr lang="en-US" sz="3200" dirty="0" err="1" smtClean="0">
                <a:latin typeface="Symbol" pitchFamily="18" charset="2"/>
              </a:rPr>
              <a:t>f</a:t>
            </a:r>
            <a:r>
              <a:rPr lang="en-US" sz="3200" i="1" baseline="-25000" dirty="0" err="1" smtClean="0"/>
              <a:t>piw</a:t>
            </a:r>
            <a:r>
              <a:rPr lang="en-US" sz="3200" dirty="0" smtClean="0"/>
              <a:t>=1.7 (2.8) </a:t>
            </a:r>
            <a:r>
              <a:rPr lang="en-US" sz="3200" dirty="0" smtClean="0">
                <a:latin typeface="Symbol" pitchFamily="18" charset="2"/>
              </a:rPr>
              <a:t>s</a:t>
            </a:r>
            <a:r>
              <a:rPr lang="en-US" sz="3200" dirty="0" smtClean="0"/>
              <a:t> to get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L</a:t>
            </a:r>
            <a:r>
              <a:rPr lang="en-US" sz="3200" i="1" baseline="-25000" dirty="0" err="1" smtClean="0"/>
              <a:t>lev</a:t>
            </a:r>
            <a:r>
              <a:rPr lang="en-US" sz="3200" dirty="0" smtClean="0"/>
              <a:t>=5x10</a:t>
            </a:r>
            <a:r>
              <a:rPr lang="en-US" sz="3200" baseline="30000" dirty="0" smtClean="0"/>
              <a:t>34</a:t>
            </a:r>
            <a:r>
              <a:rPr lang="en-US" sz="3200" dirty="0" smtClean="0"/>
              <a:t> 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s</a:t>
            </a:r>
            <a:r>
              <a:rPr lang="en-US" sz="3200" baseline="30000" dirty="0" smtClean="0"/>
              <a:t>-1</a:t>
            </a:r>
            <a:r>
              <a:rPr lang="en-US" sz="3200" dirty="0" smtClean="0"/>
              <a:t> </a:t>
            </a:r>
            <a:endParaRPr lang="en-US" sz="3200" baseline="30000" dirty="0" smtClean="0"/>
          </a:p>
          <a:p>
            <a:endParaRPr lang="en-US" sz="32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181600"/>
            <a:ext cx="66394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maximum leveling time = 0.3 (0.42) </a:t>
            </a:r>
            <a:r>
              <a:rPr lang="en-US" sz="3200" dirty="0" err="1" smtClean="0">
                <a:latin typeface="Symbol" pitchFamily="18" charset="2"/>
              </a:rPr>
              <a:t>t</a:t>
            </a:r>
            <a:r>
              <a:rPr lang="en-US" sz="3200" baseline="-25000" dirty="0" err="1" smtClean="0"/>
              <a:t>eff</a:t>
            </a:r>
            <a:endParaRPr lang="en-US" sz="3200" baseline="-25000" dirty="0" smtClean="0"/>
          </a:p>
          <a:p>
            <a:r>
              <a:rPr lang="en-US" sz="3200" dirty="0" smtClean="0">
                <a:solidFill>
                  <a:srgbClr val="FF0000"/>
                </a:solidFill>
              </a:rPr>
              <a:t>tune shift increases during the store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7" name="Picture 6" descr="pp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43200"/>
            <a:ext cx="4572000" cy="2470826"/>
          </a:xfrm>
          <a:prstGeom prst="rect">
            <a:avLst/>
          </a:prstGeom>
        </p:spPr>
      </p:pic>
      <p:pic>
        <p:nvPicPr>
          <p:cNvPr id="8" name="Picture 7" descr="tpp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701908"/>
            <a:ext cx="4572000" cy="24775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11329</TotalTime>
  <Words>1666</Words>
  <Application>Microsoft Office PowerPoint</Application>
  <PresentationFormat>On-screen Show (4:3)</PresentationFormat>
  <Paragraphs>572</Paragraphs>
  <Slides>35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Office Theme</vt:lpstr>
      <vt:lpstr>Microsoft Equation 3.0</vt:lpstr>
      <vt:lpstr>Equation</vt:lpstr>
      <vt:lpstr>Slide 1</vt:lpstr>
      <vt:lpstr>Slide 2</vt:lpstr>
      <vt:lpstr>Slide 3</vt:lpstr>
      <vt:lpstr>Slide 4</vt:lpstr>
      <vt:lpstr>effective beam lifetime</vt:lpstr>
      <vt:lpstr>luminosity formulae with leveling</vt:lpstr>
      <vt:lpstr>Slide 7</vt:lpstr>
      <vt:lpstr>leveling with Dx</vt:lpstr>
      <vt:lpstr>leveling with qc or Vcrab</vt:lpstr>
      <vt:lpstr>leveling with b*</vt:lpstr>
      <vt:lpstr>Slide 11</vt:lpstr>
      <vt:lpstr>estimating integrated luminosity</vt:lpstr>
      <vt:lpstr>Slide 13</vt:lpstr>
      <vt:lpstr>Slide 14</vt:lpstr>
      <vt:lpstr>Slide 15</vt:lpstr>
      <vt:lpstr>approaches to boost LHC luminosity</vt:lpstr>
      <vt:lpstr>Slide 17</vt:lpstr>
      <vt:lpstr>Slide 18</vt:lpstr>
      <vt:lpstr>Slide 19</vt:lpstr>
      <vt:lpstr>Slide 20</vt:lpstr>
      <vt:lpstr>normalized crossing angle versus bunch intensity</vt:lpstr>
      <vt:lpstr>Slide 22</vt:lpstr>
      <vt:lpstr>Slide 23</vt:lpstr>
      <vt:lpstr>intensity &amp; emittance from injectors</vt:lpstr>
      <vt:lpstr>intensity limit: heat load due to image currents &amp; synchrotron radiation</vt:lpstr>
      <vt:lpstr>electron-cloud heat load</vt:lpstr>
      <vt:lpstr>e-cloud heat load also OK for 50 ns spacing  plus “LHCb satellites”</vt:lpstr>
      <vt:lpstr>example HL-LHC parameters, b*=15 cm</vt:lpstr>
      <vt:lpstr>example HL-LHC parameters, b*=30 cm</vt:lpstr>
      <vt:lpstr>typical day at the HL-LHC…</vt:lpstr>
      <vt:lpstr>preliminary conclusions - 1</vt:lpstr>
      <vt:lpstr>preliminary conclusions - 2</vt:lpstr>
      <vt:lpstr>Slide 33</vt:lpstr>
      <vt:lpstr>Slide 34</vt:lpstr>
      <vt:lpstr>Slide 35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 Zimmermann</dc:creator>
  <cp:lastModifiedBy>Frank Zimmermann</cp:lastModifiedBy>
  <cp:revision>86</cp:revision>
  <dcterms:created xsi:type="dcterms:W3CDTF">2011-01-19T15:06:17Z</dcterms:created>
  <dcterms:modified xsi:type="dcterms:W3CDTF">2011-01-28T07:20:11Z</dcterms:modified>
</cp:coreProperties>
</file>