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84" r:id="rId3"/>
    <p:sldId id="292" r:id="rId4"/>
    <p:sldId id="288" r:id="rId5"/>
    <p:sldId id="294" r:id="rId6"/>
    <p:sldId id="289" r:id="rId7"/>
    <p:sldId id="290" r:id="rId8"/>
    <p:sldId id="295" r:id="rId9"/>
    <p:sldId id="293" r:id="rId10"/>
    <p:sldId id="278" r:id="rId11"/>
    <p:sldId id="287" r:id="rId12"/>
    <p:sldId id="267" r:id="rId13"/>
    <p:sldId id="286" r:id="rId14"/>
  </p:sldIdLst>
  <p:sldSz cx="12192000" cy="6858000"/>
  <p:notesSz cx="6858000" cy="12192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7505"/>
  </p:normalViewPr>
  <p:slideViewPr>
    <p:cSldViewPr>
      <p:cViewPr varScale="1">
        <p:scale>
          <a:sx n="110" d="100"/>
          <a:sy n="110" d="100"/>
        </p:scale>
        <p:origin x="492" y="10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6111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611188"/>
          </a:xfrm>
          <a:prstGeom prst="rect">
            <a:avLst/>
          </a:prstGeom>
        </p:spPr>
        <p:txBody>
          <a:bodyPr vert="horz" lIns="91440" tIns="45720" rIns="91440" bIns="45720" rtlCol="0"/>
          <a:lstStyle>
            <a:lvl1pPr algn="r">
              <a:defRPr sz="1200"/>
            </a:lvl1pPr>
          </a:lstStyle>
          <a:p>
            <a:fld id="{12623AC6-E0BD-BE48-A614-F0E7C08BAB76}" type="datetimeFigureOut">
              <a:rPr lang="en-US" smtClean="0"/>
              <a:t>6/7/2021</a:t>
            </a:fld>
            <a:endParaRPr lang="en-US"/>
          </a:p>
        </p:txBody>
      </p:sp>
      <p:sp>
        <p:nvSpPr>
          <p:cNvPr id="4" name="Slide Image Placeholder 3"/>
          <p:cNvSpPr>
            <a:spLocks noGrp="1" noRot="1" noChangeAspect="1"/>
          </p:cNvSpPr>
          <p:nvPr>
            <p:ph type="sldImg" idx="2"/>
          </p:nvPr>
        </p:nvSpPr>
        <p:spPr>
          <a:xfrm>
            <a:off x="-228600" y="1524000"/>
            <a:ext cx="7315200" cy="41148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5867400"/>
            <a:ext cx="5486400" cy="480060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11580813"/>
            <a:ext cx="2971800" cy="6111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11580813"/>
            <a:ext cx="2971800" cy="611187"/>
          </a:xfrm>
          <a:prstGeom prst="rect">
            <a:avLst/>
          </a:prstGeom>
        </p:spPr>
        <p:txBody>
          <a:bodyPr vert="horz" lIns="91440" tIns="45720" rIns="91440" bIns="45720" rtlCol="0" anchor="b"/>
          <a:lstStyle>
            <a:lvl1pPr algn="r">
              <a:defRPr sz="1200"/>
            </a:lvl1pPr>
          </a:lstStyle>
          <a:p>
            <a:fld id="{3A5F38DB-CAFA-D341-B4D5-64BB60628ED1}" type="slidenum">
              <a:rPr lang="en-US" smtClean="0"/>
              <a:t>‹#›</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endParaRPr lang="en-US"/>
          </a:p>
        </p:txBody>
      </p:sp>
      <p:sp>
        <p:nvSpPr>
          <p:cNvPr id="7" name="Footer Placeholder 7"/>
          <p:cNvSpPr>
            <a:spLocks noGrp="1"/>
          </p:cNvSpPr>
          <p:nvPr>
            <p:ph type="ftr" sz="quarter" idx="11"/>
          </p:nvPr>
        </p:nvSpPr>
        <p:spPr bwMode="auto"/>
        <p:txBody>
          <a:bodyPr/>
          <a:lstStyle/>
          <a:p>
            <a:pPr>
              <a:defRPr/>
            </a:pP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endParaRPr lang="en-US"/>
          </a:p>
        </p:txBody>
      </p:sp>
      <p:sp>
        <p:nvSpPr>
          <p:cNvPr id="7" name="Footer Placeholder 7"/>
          <p:cNvSpPr>
            <a:spLocks noGrp="1"/>
          </p:cNvSpPr>
          <p:nvPr>
            <p:ph type="ftr" sz="quarter" idx="15"/>
          </p:nvPr>
        </p:nvSpPr>
        <p:spPr bwMode="auto"/>
        <p:txBody>
          <a:bodyPr/>
          <a:lstStyle/>
          <a:p>
            <a:pPr>
              <a:defRPr/>
            </a:pP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endParaRPr lang="en-US"/>
          </a:p>
        </p:txBody>
      </p:sp>
      <p:sp>
        <p:nvSpPr>
          <p:cNvPr id="7" name="Footer Placeholder 7"/>
          <p:cNvSpPr>
            <a:spLocks noGrp="1"/>
          </p:cNvSpPr>
          <p:nvPr>
            <p:ph type="ftr" sz="quarter" idx="15"/>
          </p:nvPr>
        </p:nvSpPr>
        <p:spPr bwMode="auto"/>
        <p:txBody>
          <a:bodyPr/>
          <a:lstStyle/>
          <a:p>
            <a:pPr>
              <a:defRPr/>
            </a:pPr>
            <a:endParaRPr lang="en-US"/>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endParaRPr lang="en-US"/>
          </a:p>
        </p:txBody>
      </p:sp>
      <p:sp>
        <p:nvSpPr>
          <p:cNvPr id="9" name="Footer Placeholder 5"/>
          <p:cNvSpPr>
            <a:spLocks noGrp="1"/>
          </p:cNvSpPr>
          <p:nvPr>
            <p:ph type="ftr" sz="quarter" idx="16"/>
          </p:nvPr>
        </p:nvSpPr>
        <p:spPr bwMode="auto"/>
        <p:txBody>
          <a:bodyPr/>
          <a:lstStyle/>
          <a:p>
            <a:pPr>
              <a:defRPr/>
            </a:pPr>
            <a:endParaRPr lang="en-US"/>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endParaRPr lang="en-US"/>
          </a:p>
        </p:txBody>
      </p:sp>
      <p:sp>
        <p:nvSpPr>
          <p:cNvPr id="12" name="Footer Placeholder 5"/>
          <p:cNvSpPr>
            <a:spLocks noGrp="1"/>
          </p:cNvSpPr>
          <p:nvPr>
            <p:ph type="ftr" sz="quarter" idx="18"/>
          </p:nvPr>
        </p:nvSpPr>
        <p:spPr bwMode="auto"/>
        <p:txBody>
          <a:bodyPr/>
          <a:lstStyle/>
          <a:p>
            <a:pPr>
              <a:defRPr/>
            </a:pPr>
            <a:endParaRPr lang="en-US"/>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endParaRPr lang="en-US"/>
          </a:p>
        </p:txBody>
      </p:sp>
      <p:sp>
        <p:nvSpPr>
          <p:cNvPr id="9" name="Footer Placeholder 3"/>
          <p:cNvSpPr>
            <a:spLocks noGrp="1"/>
          </p:cNvSpPr>
          <p:nvPr>
            <p:ph type="ftr" sz="quarter" idx="17"/>
          </p:nvPr>
        </p:nvSpPr>
        <p:spPr bwMode="auto"/>
        <p:txBody>
          <a:bodyPr/>
          <a:lstStyle/>
          <a:p>
            <a:pPr>
              <a:defRPr/>
            </a:pPr>
            <a:endParaRPr lang="en-US"/>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endParaRPr lang="en-US"/>
          </a:p>
        </p:txBody>
      </p:sp>
      <p:sp>
        <p:nvSpPr>
          <p:cNvPr id="7" name="Footer Placeholder 7"/>
          <p:cNvSpPr>
            <a:spLocks noGrp="1"/>
          </p:cNvSpPr>
          <p:nvPr>
            <p:ph type="ftr" sz="quarter" idx="11"/>
          </p:nvPr>
        </p:nvSpPr>
        <p:spPr bwMode="auto"/>
        <p:txBody>
          <a:bodyPr/>
          <a:lstStyle/>
          <a:p>
            <a:pPr>
              <a:defRPr/>
            </a:pPr>
            <a:endParaRPr lang="en-US"/>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endParaRPr lang="en-US"/>
          </a:p>
        </p:txBody>
      </p:sp>
      <p:sp>
        <p:nvSpPr>
          <p:cNvPr id="5" name="Footer Placeholder 5"/>
          <p:cNvSpPr>
            <a:spLocks noGrp="1"/>
          </p:cNvSpPr>
          <p:nvPr>
            <p:ph type="ftr" sz="quarter" idx="11"/>
          </p:nvPr>
        </p:nvSpPr>
        <p:spPr bwMode="auto"/>
        <p:txBody>
          <a:bodyPr/>
          <a:lstStyle/>
          <a:p>
            <a:pPr>
              <a:defRPr/>
            </a:pPr>
            <a:endParaRPr lang="en-US"/>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0"/>
            <a:ext cx="8836000" cy="360000"/>
          </a:xfrm>
        </p:spPr>
        <p:txBody>
          <a:bodyPr/>
          <a:lstStyle/>
          <a:p>
            <a:r>
              <a:rPr lang="en-GB" noProof="0"/>
              <a:t>B. Almeida Ferreira - Quality, Configuration, Resource and Engagement Office</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extLst>
      <p:ext uri="{BB962C8B-B14F-4D97-AF65-F5344CB8AC3E}">
        <p14:creationId xmlns:p14="http://schemas.microsoft.com/office/powerpoint/2010/main" val="3826037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endParaRPr lang="en-US"/>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endParaRPr lang="en-US"/>
          </a:p>
        </p:txBody>
      </p:sp>
      <p:sp>
        <p:nvSpPr>
          <p:cNvPr id="6" name="Footer Placeholder 11"/>
          <p:cNvSpPr>
            <a:spLocks noGrp="1"/>
          </p:cNvSpPr>
          <p:nvPr>
            <p:ph type="ftr" sz="quarter" idx="11"/>
          </p:nvPr>
        </p:nvSpPr>
        <p:spPr bwMode="auto"/>
        <p:txBody>
          <a:bodyPr/>
          <a:lstStyle/>
          <a:p>
            <a:pPr>
              <a:defRPr/>
            </a:pPr>
            <a:endParaRPr lang="en-US"/>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endParaRPr lang="en-US"/>
          </a:p>
        </p:txBody>
      </p:sp>
      <p:sp>
        <p:nvSpPr>
          <p:cNvPr id="7" name="Footer Placeholder 11"/>
          <p:cNvSpPr>
            <a:spLocks noGrp="1"/>
          </p:cNvSpPr>
          <p:nvPr>
            <p:ph type="ftr" sz="quarter" idx="11"/>
          </p:nvPr>
        </p:nvSpPr>
        <p:spPr bwMode="auto"/>
        <p:txBody>
          <a:bodyPr/>
          <a:lstStyle/>
          <a:p>
            <a:pPr>
              <a:defRPr/>
            </a:pPr>
            <a:endParaRPr lang="en-US"/>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endParaRPr lang="en-US"/>
          </a:p>
        </p:txBody>
      </p:sp>
      <p:sp>
        <p:nvSpPr>
          <p:cNvPr id="8" name="Footer Placeholder 8"/>
          <p:cNvSpPr>
            <a:spLocks noGrp="1"/>
          </p:cNvSpPr>
          <p:nvPr>
            <p:ph type="ftr" sz="quarter" idx="11"/>
          </p:nvPr>
        </p:nvSpPr>
        <p:spPr bwMode="auto"/>
        <p:txBody>
          <a:bodyPr/>
          <a:lstStyle/>
          <a:p>
            <a:pPr>
              <a:defRPr/>
            </a:pPr>
            <a:endParaRPr lang="en-US"/>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endParaRPr lang="en-US"/>
          </a:p>
        </p:txBody>
      </p:sp>
      <p:sp>
        <p:nvSpPr>
          <p:cNvPr id="10" name="Footer Placeholder 10"/>
          <p:cNvSpPr>
            <a:spLocks noGrp="1"/>
          </p:cNvSpPr>
          <p:nvPr>
            <p:ph type="ftr" sz="quarter" idx="11"/>
          </p:nvPr>
        </p:nvSpPr>
        <p:spPr bwMode="auto"/>
        <p:txBody>
          <a:bodyPr/>
          <a:lstStyle/>
          <a:p>
            <a:pPr>
              <a:defRPr/>
            </a:pPr>
            <a:endParaRPr lang="en-US"/>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endParaRPr lang="en-US"/>
          </a:p>
        </p:txBody>
      </p:sp>
      <p:sp>
        <p:nvSpPr>
          <p:cNvPr id="8" name="Footer Placeholder 7"/>
          <p:cNvSpPr>
            <a:spLocks noGrp="1"/>
          </p:cNvSpPr>
          <p:nvPr>
            <p:ph type="ftr" sz="quarter" idx="15"/>
          </p:nvPr>
        </p:nvSpPr>
        <p:spPr bwMode="auto"/>
        <p:txBody>
          <a:bodyPr/>
          <a:lstStyle/>
          <a:p>
            <a:pPr>
              <a:defRPr/>
            </a:pPr>
            <a:endParaRPr lang="en-US"/>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20"/>
          <a:stretch>
            <a:fillRect/>
          </a:stretch>
        </p:blipFill>
        <p:spPr>
          <a:xfrm>
            <a:off x="0" y="6323862"/>
            <a:ext cx="12192000" cy="533400"/>
          </a:xfrm>
          <a:prstGeom prst="rect">
            <a:avLst/>
          </a:prstGeom>
        </p:spPr>
      </p:pic>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 id="2147483670" r:id="rId18"/>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p:txBody>
          <a:bodyPr/>
          <a:lstStyle/>
          <a:p>
            <a:pPr>
              <a:defRPr/>
            </a:pPr>
            <a:r>
              <a:rPr lang="en-GB" dirty="0"/>
              <a:t>Establish flow - Exercise</a:t>
            </a:r>
          </a:p>
        </p:txBody>
      </p:sp>
      <p:sp>
        <p:nvSpPr>
          <p:cNvPr id="5" name="Subtitle 2"/>
          <p:cNvSpPr>
            <a:spLocks noGrp="1"/>
          </p:cNvSpPr>
          <p:nvPr>
            <p:ph type="subTitle" idx="1"/>
          </p:nvPr>
        </p:nvSpPr>
        <p:spPr bwMode="auto"/>
        <p:txBody>
          <a:bodyPr/>
          <a:lstStyle/>
          <a:p>
            <a:pPr algn="l">
              <a:defRPr/>
            </a:pPr>
            <a:r>
              <a:rPr lang="en-US" sz="1800" dirty="0"/>
              <a:t>I. Bejar Alonso, B. Almeida Ferreira</a:t>
            </a:r>
            <a:endParaRPr dirty="0"/>
          </a:p>
          <a:p>
            <a:pPr algn="l">
              <a:defRPr/>
            </a:pPr>
            <a:r>
              <a:rPr lang="en-US" sz="1800" dirty="0"/>
              <a:t>2021-06-08</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B5D36-E26B-4D2F-9105-38BB07922289}"/>
              </a:ext>
            </a:extLst>
          </p:cNvPr>
          <p:cNvSpPr>
            <a:spLocks noGrp="1"/>
          </p:cNvSpPr>
          <p:nvPr>
            <p:ph type="title"/>
          </p:nvPr>
        </p:nvSpPr>
        <p:spPr>
          <a:xfrm>
            <a:off x="407987" y="276031"/>
            <a:ext cx="11376025" cy="535127"/>
          </a:xfrm>
        </p:spPr>
        <p:txBody>
          <a:bodyPr/>
          <a:lstStyle/>
          <a:p>
            <a:r>
              <a:rPr lang="en-US" dirty="0"/>
              <a:t>Use the tools </a:t>
            </a:r>
            <a:endParaRPr lang="en-GB" dirty="0"/>
          </a:p>
        </p:txBody>
      </p:sp>
      <p:sp>
        <p:nvSpPr>
          <p:cNvPr id="3" name="Content Placeholder 2">
            <a:extLst>
              <a:ext uri="{FF2B5EF4-FFF2-40B4-BE49-F238E27FC236}">
                <a16:creationId xmlns:a16="http://schemas.microsoft.com/office/drawing/2014/main" id="{783D96FA-2467-4FE2-8DB1-7C12547B4620}"/>
              </a:ext>
            </a:extLst>
          </p:cNvPr>
          <p:cNvSpPr>
            <a:spLocks noGrp="1"/>
          </p:cNvSpPr>
          <p:nvPr>
            <p:ph idx="1"/>
          </p:nvPr>
        </p:nvSpPr>
        <p:spPr>
          <a:xfrm>
            <a:off x="407987" y="1340768"/>
            <a:ext cx="10968013" cy="4785396"/>
          </a:xfrm>
        </p:spPr>
        <p:txBody>
          <a:bodyPr/>
          <a:lstStyle/>
          <a:p>
            <a:r>
              <a:rPr lang="en-US" dirty="0"/>
              <a:t>Remember </a:t>
            </a:r>
            <a:r>
              <a:rPr lang="en-GB" sz="2400" dirty="0">
                <a:solidFill>
                  <a:schemeClr val="accent3"/>
                </a:solidFill>
                <a:effectLst/>
                <a:ea typeface="Calibri" panose="020F0502020204030204" pitchFamily="34" charset="0"/>
                <a:cs typeface="Times New Roman" panose="02020603050405020304" pitchFamily="18" charset="0"/>
              </a:rPr>
              <a:t>Making a bad process quicker just produces waste more quickly</a:t>
            </a:r>
          </a:p>
          <a:p>
            <a:r>
              <a:rPr lang="en-US" dirty="0"/>
              <a:t> </a:t>
            </a:r>
            <a:endParaRPr lang="en-GB" dirty="0"/>
          </a:p>
        </p:txBody>
      </p:sp>
      <p:sp>
        <p:nvSpPr>
          <p:cNvPr id="4" name="Slide Number Placeholder 3">
            <a:extLst>
              <a:ext uri="{FF2B5EF4-FFF2-40B4-BE49-F238E27FC236}">
                <a16:creationId xmlns:a16="http://schemas.microsoft.com/office/drawing/2014/main" id="{76683220-F04E-44A8-8673-C163D21B9DDA}"/>
              </a:ext>
            </a:extLst>
          </p:cNvPr>
          <p:cNvSpPr>
            <a:spLocks noGrp="1"/>
          </p:cNvSpPr>
          <p:nvPr>
            <p:ph type="sldNum" sz="quarter" idx="12"/>
          </p:nvPr>
        </p:nvSpPr>
        <p:spPr/>
        <p:txBody>
          <a:bodyPr/>
          <a:lstStyle/>
          <a:p>
            <a:fld id="{BFDCA1C4-9514-7B4F-976F-D92F7E296653}" type="slidenum">
              <a:rPr lang="fr-FR" smtClean="0"/>
              <a:pPr/>
              <a:t>11</a:t>
            </a:fld>
            <a:endParaRPr lang="fr-FR"/>
          </a:p>
        </p:txBody>
      </p:sp>
      <p:graphicFrame>
        <p:nvGraphicFramePr>
          <p:cNvPr id="6" name="Table 6">
            <a:extLst>
              <a:ext uri="{FF2B5EF4-FFF2-40B4-BE49-F238E27FC236}">
                <a16:creationId xmlns:a16="http://schemas.microsoft.com/office/drawing/2014/main" id="{21FDF8B0-46F0-4133-8853-4C0B68E25907}"/>
              </a:ext>
            </a:extLst>
          </p:cNvPr>
          <p:cNvGraphicFramePr>
            <a:graphicFrameLocks noGrp="1"/>
          </p:cNvGraphicFramePr>
          <p:nvPr>
            <p:extLst>
              <p:ext uri="{D42A27DB-BD31-4B8C-83A1-F6EECF244321}">
                <p14:modId xmlns:p14="http://schemas.microsoft.com/office/powerpoint/2010/main" val="1211640095"/>
              </p:ext>
            </p:extLst>
          </p:nvPr>
        </p:nvGraphicFramePr>
        <p:xfrm>
          <a:off x="551384" y="2006284"/>
          <a:ext cx="10320560" cy="4119880"/>
        </p:xfrm>
        <a:graphic>
          <a:graphicData uri="http://schemas.openxmlformats.org/drawingml/2006/table">
            <a:tbl>
              <a:tblPr firstRow="1" bandRow="1">
                <a:tableStyleId>{88D326A9-A81B-9881-C969-13F38E75D658}</a:tableStyleId>
              </a:tblPr>
              <a:tblGrid>
                <a:gridCol w="1828649">
                  <a:extLst>
                    <a:ext uri="{9D8B030D-6E8A-4147-A177-3AD203B41FA5}">
                      <a16:colId xmlns:a16="http://schemas.microsoft.com/office/drawing/2014/main" val="3957797592"/>
                    </a:ext>
                  </a:extLst>
                </a:gridCol>
                <a:gridCol w="8491911">
                  <a:extLst>
                    <a:ext uri="{9D8B030D-6E8A-4147-A177-3AD203B41FA5}">
                      <a16:colId xmlns:a16="http://schemas.microsoft.com/office/drawing/2014/main" val="617687726"/>
                    </a:ext>
                  </a:extLst>
                </a:gridCol>
              </a:tblGrid>
              <a:tr h="370840">
                <a:tc>
                  <a:txBody>
                    <a:bodyPr/>
                    <a:lstStyle/>
                    <a:p>
                      <a:endParaRPr lang="en-GB"/>
                    </a:p>
                  </a:txBody>
                  <a:tcPr/>
                </a:tc>
                <a:tc>
                  <a:txBody>
                    <a:bodyPr/>
                    <a:lstStyle/>
                    <a:p>
                      <a:endParaRPr lang="en-GB"/>
                    </a:p>
                  </a:txBody>
                  <a:tcPr/>
                </a:tc>
                <a:extLst>
                  <a:ext uri="{0D108BD9-81ED-4DB2-BD59-A6C34878D82A}">
                    <a16:rowId xmlns:a16="http://schemas.microsoft.com/office/drawing/2014/main" val="3860227414"/>
                  </a:ext>
                </a:extLst>
              </a:tr>
              <a:tr h="370840">
                <a:tc>
                  <a:txBody>
                    <a:bodyPr/>
                    <a:lstStyle/>
                    <a:p>
                      <a:r>
                        <a:rPr lang="en-GB" sz="1800" dirty="0">
                          <a:solidFill>
                            <a:schemeClr val="dk1"/>
                          </a:solidFill>
                          <a:effectLst/>
                          <a:latin typeface="+mn-lt"/>
                          <a:ea typeface="+mn-ea"/>
                          <a:cs typeface="+mn-cs"/>
                        </a:rPr>
                        <a:t>Sort</a:t>
                      </a:r>
                    </a:p>
                  </a:txBody>
                  <a:tcPr/>
                </a:tc>
                <a:tc>
                  <a:txBody>
                    <a:bodyPr/>
                    <a:lstStyle/>
                    <a:p>
                      <a:r>
                        <a:rPr lang="en-GB" sz="1800" dirty="0">
                          <a:solidFill>
                            <a:schemeClr val="dk1"/>
                          </a:solidFill>
                          <a:effectLst/>
                          <a:latin typeface="+mn-lt"/>
                          <a:ea typeface="+mn-ea"/>
                          <a:cs typeface="+mn-cs"/>
                        </a:rPr>
                        <a:t>involves quickly assessing whether a particular information item is needed and disposing of it as soon as that is clear</a:t>
                      </a:r>
                      <a:endParaRPr lang="en-GB" dirty="0"/>
                    </a:p>
                  </a:txBody>
                  <a:tcPr/>
                </a:tc>
                <a:extLst>
                  <a:ext uri="{0D108BD9-81ED-4DB2-BD59-A6C34878D82A}">
                    <a16:rowId xmlns:a16="http://schemas.microsoft.com/office/drawing/2014/main" val="1825167250"/>
                  </a:ext>
                </a:extLst>
              </a:tr>
              <a:tr h="370840">
                <a:tc>
                  <a:txBody>
                    <a:bodyPr/>
                    <a:lstStyle/>
                    <a:p>
                      <a:r>
                        <a:rPr lang="en-GB" sz="1800" dirty="0">
                          <a:solidFill>
                            <a:schemeClr val="dk1"/>
                          </a:solidFill>
                          <a:effectLst/>
                          <a:latin typeface="+mn-lt"/>
                          <a:ea typeface="+mn-ea"/>
                          <a:cs typeface="+mn-cs"/>
                        </a:rPr>
                        <a:t>Set in order</a:t>
                      </a:r>
                      <a:endParaRPr lang="en-GB" dirty="0"/>
                    </a:p>
                  </a:txBody>
                  <a:tcPr/>
                </a:tc>
                <a:tc>
                  <a:txBody>
                    <a:bodyPr/>
                    <a:lstStyle/>
                    <a:p>
                      <a:r>
                        <a:rPr lang="en-GB" sz="1800" dirty="0">
                          <a:solidFill>
                            <a:schemeClr val="dk1"/>
                          </a:solidFill>
                          <a:effectLst/>
                          <a:latin typeface="+mn-lt"/>
                          <a:ea typeface="+mn-ea"/>
                          <a:cs typeface="+mn-cs"/>
                        </a:rPr>
                        <a:t>is a key element and requires assessing the needed information items and determining what type of action (if any) is required</a:t>
                      </a:r>
                      <a:endParaRPr lang="en-GB" dirty="0"/>
                    </a:p>
                  </a:txBody>
                  <a:tcPr/>
                </a:tc>
                <a:extLst>
                  <a:ext uri="{0D108BD9-81ED-4DB2-BD59-A6C34878D82A}">
                    <a16:rowId xmlns:a16="http://schemas.microsoft.com/office/drawing/2014/main" val="4034057803"/>
                  </a:ext>
                </a:extLst>
              </a:tr>
              <a:tr h="370840">
                <a:tc>
                  <a:txBody>
                    <a:bodyPr/>
                    <a:lstStyle/>
                    <a:p>
                      <a:r>
                        <a:rPr lang="en-GB" sz="1800" dirty="0">
                          <a:solidFill>
                            <a:schemeClr val="dk1"/>
                          </a:solidFill>
                          <a:effectLst/>
                          <a:latin typeface="+mn-lt"/>
                          <a:ea typeface="+mn-ea"/>
                          <a:cs typeface="+mn-cs"/>
                        </a:rPr>
                        <a:t>Shine</a:t>
                      </a:r>
                      <a:endParaRPr lang="en-GB" dirty="0"/>
                    </a:p>
                  </a:txBody>
                  <a:tcPr/>
                </a:tc>
                <a:tc>
                  <a:txBody>
                    <a:bodyPr/>
                    <a:lstStyle/>
                    <a:p>
                      <a:r>
                        <a:rPr lang="en-GB" sz="1800" dirty="0">
                          <a:solidFill>
                            <a:schemeClr val="dk1"/>
                          </a:solidFill>
                          <a:effectLst/>
                          <a:latin typeface="+mn-lt"/>
                          <a:ea typeface="+mn-ea"/>
                          <a:cs typeface="+mn-cs"/>
                        </a:rPr>
                        <a:t>minimizing your mess—for example, unsubscribing from mailing lists. It also can refer to minimizing the mess for others by limiting the distribution of emails and meeting invitations. </a:t>
                      </a:r>
                      <a:endParaRPr lang="en-GB" dirty="0"/>
                    </a:p>
                  </a:txBody>
                  <a:tcPr/>
                </a:tc>
                <a:extLst>
                  <a:ext uri="{0D108BD9-81ED-4DB2-BD59-A6C34878D82A}">
                    <a16:rowId xmlns:a16="http://schemas.microsoft.com/office/drawing/2014/main" val="2593133055"/>
                  </a:ext>
                </a:extLst>
              </a:tr>
              <a:tr h="370840">
                <a:tc>
                  <a:txBody>
                    <a:bodyPr/>
                    <a:lstStyle/>
                    <a:p>
                      <a:r>
                        <a:rPr lang="en-GB" sz="1800" dirty="0">
                          <a:solidFill>
                            <a:schemeClr val="dk1"/>
                          </a:solidFill>
                          <a:effectLst/>
                          <a:latin typeface="+mn-lt"/>
                          <a:ea typeface="+mn-ea"/>
                          <a:cs typeface="+mn-cs"/>
                        </a:rPr>
                        <a:t>Standardize</a:t>
                      </a:r>
                      <a:endParaRPr lang="en-GB"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800" dirty="0">
                          <a:solidFill>
                            <a:schemeClr val="dk1"/>
                          </a:solidFill>
                          <a:effectLst/>
                          <a:latin typeface="+mn-lt"/>
                          <a:ea typeface="+mn-ea"/>
                          <a:cs typeface="+mn-cs"/>
                        </a:rPr>
                        <a:t>The organization benefits from a standard approach to information management, but creative workers need the flexibility to adopt the standard approach using tools that work for them. </a:t>
                      </a:r>
                    </a:p>
                  </a:txBody>
                  <a:tcPr/>
                </a:tc>
                <a:extLst>
                  <a:ext uri="{0D108BD9-81ED-4DB2-BD59-A6C34878D82A}">
                    <a16:rowId xmlns:a16="http://schemas.microsoft.com/office/drawing/2014/main" val="3113180367"/>
                  </a:ext>
                </a:extLst>
              </a:tr>
              <a:tr h="370840">
                <a:tc>
                  <a:txBody>
                    <a:bodyPr/>
                    <a:lstStyle/>
                    <a:p>
                      <a:r>
                        <a:rPr lang="en-GB" sz="1800" dirty="0">
                          <a:solidFill>
                            <a:schemeClr val="dk1"/>
                          </a:solidFill>
                          <a:effectLst/>
                          <a:latin typeface="+mn-lt"/>
                          <a:ea typeface="+mn-ea"/>
                          <a:cs typeface="+mn-cs"/>
                        </a:rPr>
                        <a:t>Sustain</a:t>
                      </a:r>
                      <a:endParaRPr lang="en-GB" dirty="0"/>
                    </a:p>
                  </a:txBody>
                  <a:tcPr/>
                </a:tc>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GB" sz="1800" dirty="0">
                          <a:solidFill>
                            <a:schemeClr val="dk1"/>
                          </a:solidFill>
                          <a:effectLst/>
                          <a:latin typeface="+mn-lt"/>
                          <a:ea typeface="+mn-ea"/>
                          <a:cs typeface="+mn-cs"/>
                        </a:rPr>
                        <a:t>requires a maintenance and audit process to ensure that the organizational process continues to function and does not start to accumulate waste material.</a:t>
                      </a:r>
                    </a:p>
                  </a:txBody>
                  <a:tcPr/>
                </a:tc>
                <a:extLst>
                  <a:ext uri="{0D108BD9-81ED-4DB2-BD59-A6C34878D82A}">
                    <a16:rowId xmlns:a16="http://schemas.microsoft.com/office/drawing/2014/main" val="27566255"/>
                  </a:ext>
                </a:extLst>
              </a:tr>
            </a:tbl>
          </a:graphicData>
        </a:graphic>
      </p:graphicFrame>
    </p:spTree>
    <p:extLst>
      <p:ext uri="{BB962C8B-B14F-4D97-AF65-F5344CB8AC3E}">
        <p14:creationId xmlns:p14="http://schemas.microsoft.com/office/powerpoint/2010/main" val="25001503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07988" y="373593"/>
            <a:ext cx="11376025" cy="535127"/>
          </a:xfrm>
        </p:spPr>
        <p:txBody>
          <a:bodyPr/>
          <a:lstStyle/>
          <a:p>
            <a:r>
              <a:rPr lang="en-US" dirty="0"/>
              <a:t>How it looks like</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12</a:t>
            </a:fld>
            <a:endParaRPr lang="fr-FR"/>
          </a:p>
        </p:txBody>
      </p:sp>
      <p:sp>
        <p:nvSpPr>
          <p:cNvPr id="7" name="Content Placeholder 6">
            <a:extLst>
              <a:ext uri="{FF2B5EF4-FFF2-40B4-BE49-F238E27FC236}">
                <a16:creationId xmlns:a16="http://schemas.microsoft.com/office/drawing/2014/main" id="{89A04231-E46A-40F0-83F5-E6B7F7AD55B1}"/>
              </a:ext>
            </a:extLst>
          </p:cNvPr>
          <p:cNvSpPr>
            <a:spLocks noGrp="1"/>
          </p:cNvSpPr>
          <p:nvPr>
            <p:ph idx="1"/>
          </p:nvPr>
        </p:nvSpPr>
        <p:spPr>
          <a:xfrm>
            <a:off x="816000" y="1219201"/>
            <a:ext cx="2687712" cy="409599"/>
          </a:xfrm>
        </p:spPr>
        <p:txBody>
          <a:bodyPr/>
          <a:lstStyle/>
          <a:p>
            <a:r>
              <a:rPr lang="en-US" dirty="0"/>
              <a:t>Stakeholder maps</a:t>
            </a:r>
            <a:endParaRPr lang="en-GB" dirty="0"/>
          </a:p>
        </p:txBody>
      </p:sp>
      <p:pic>
        <p:nvPicPr>
          <p:cNvPr id="8" name="Content Placeholder 5">
            <a:extLst>
              <a:ext uri="{FF2B5EF4-FFF2-40B4-BE49-F238E27FC236}">
                <a16:creationId xmlns:a16="http://schemas.microsoft.com/office/drawing/2014/main" id="{D13EA2D1-8328-450A-BEEB-87AD713DCC58}"/>
              </a:ext>
            </a:extLst>
          </p:cNvPr>
          <p:cNvPicPr>
            <a:picLocks noChangeAspect="1"/>
          </p:cNvPicPr>
          <p:nvPr/>
        </p:nvPicPr>
        <p:blipFill>
          <a:blip r:embed="rId2"/>
          <a:stretch>
            <a:fillRect/>
          </a:stretch>
        </p:blipFill>
        <p:spPr bwMode="auto">
          <a:xfrm>
            <a:off x="816000" y="1628800"/>
            <a:ext cx="2338743" cy="2013917"/>
          </a:xfrm>
          <a:prstGeom prst="rect">
            <a:avLst/>
          </a:prstGeom>
        </p:spPr>
      </p:pic>
      <p:pic>
        <p:nvPicPr>
          <p:cNvPr id="9" name="Picture 8">
            <a:extLst>
              <a:ext uri="{FF2B5EF4-FFF2-40B4-BE49-F238E27FC236}">
                <a16:creationId xmlns:a16="http://schemas.microsoft.com/office/drawing/2014/main" id="{A8015C3E-F88A-4C91-853A-34AEF753AFA0}"/>
              </a:ext>
            </a:extLst>
          </p:cNvPr>
          <p:cNvPicPr>
            <a:picLocks noChangeAspect="1"/>
          </p:cNvPicPr>
          <p:nvPr/>
        </p:nvPicPr>
        <p:blipFill>
          <a:blip r:embed="rId3"/>
          <a:stretch>
            <a:fillRect/>
          </a:stretch>
        </p:blipFill>
        <p:spPr>
          <a:xfrm>
            <a:off x="3791744" y="1794040"/>
            <a:ext cx="3623703" cy="1614659"/>
          </a:xfrm>
          <a:prstGeom prst="rect">
            <a:avLst/>
          </a:prstGeom>
        </p:spPr>
      </p:pic>
      <p:sp>
        <p:nvSpPr>
          <p:cNvPr id="10" name="Content Placeholder 6">
            <a:extLst>
              <a:ext uri="{FF2B5EF4-FFF2-40B4-BE49-F238E27FC236}">
                <a16:creationId xmlns:a16="http://schemas.microsoft.com/office/drawing/2014/main" id="{C1E56ED7-53AB-4EAB-B085-869713E32979}"/>
              </a:ext>
            </a:extLst>
          </p:cNvPr>
          <p:cNvSpPr txBox="1">
            <a:spLocks/>
          </p:cNvSpPr>
          <p:nvPr/>
        </p:nvSpPr>
        <p:spPr bwMode="auto">
          <a:xfrm>
            <a:off x="4151784" y="1234535"/>
            <a:ext cx="2687712" cy="409599"/>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r>
              <a:rPr lang="en-US" dirty="0"/>
              <a:t>High level process</a:t>
            </a:r>
            <a:endParaRPr lang="en-GB" dirty="0"/>
          </a:p>
        </p:txBody>
      </p:sp>
      <p:pic>
        <p:nvPicPr>
          <p:cNvPr id="11" name="Picture 10">
            <a:extLst>
              <a:ext uri="{FF2B5EF4-FFF2-40B4-BE49-F238E27FC236}">
                <a16:creationId xmlns:a16="http://schemas.microsoft.com/office/drawing/2014/main" id="{781121A7-CDBE-4919-ABE2-8BD5312D00FF}"/>
              </a:ext>
            </a:extLst>
          </p:cNvPr>
          <p:cNvPicPr>
            <a:picLocks noChangeAspect="1"/>
          </p:cNvPicPr>
          <p:nvPr/>
        </p:nvPicPr>
        <p:blipFill>
          <a:blip r:embed="rId4"/>
          <a:stretch>
            <a:fillRect/>
          </a:stretch>
        </p:blipFill>
        <p:spPr>
          <a:xfrm rot="5400000">
            <a:off x="9015446" y="870647"/>
            <a:ext cx="2139922" cy="3404218"/>
          </a:xfrm>
          <a:prstGeom prst="rect">
            <a:avLst/>
          </a:prstGeom>
        </p:spPr>
      </p:pic>
      <p:sp>
        <p:nvSpPr>
          <p:cNvPr id="12" name="Content Placeholder 6">
            <a:extLst>
              <a:ext uri="{FF2B5EF4-FFF2-40B4-BE49-F238E27FC236}">
                <a16:creationId xmlns:a16="http://schemas.microsoft.com/office/drawing/2014/main" id="{DF644FF6-D841-432D-918A-711A434C7322}"/>
              </a:ext>
            </a:extLst>
          </p:cNvPr>
          <p:cNvSpPr txBox="1">
            <a:spLocks/>
          </p:cNvSpPr>
          <p:nvPr/>
        </p:nvSpPr>
        <p:spPr bwMode="auto">
          <a:xfrm>
            <a:off x="8184232" y="1193150"/>
            <a:ext cx="4007768" cy="409599"/>
          </a:xfrm>
          <a:prstGeom prst="rect">
            <a:avLst/>
          </a:prstGeom>
        </p:spPr>
        <p:txBody>
          <a:bodyPr vert="horz" lIns="0" tIns="0" rIns="0" bIns="0" rtlCol="0">
            <a:no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r>
              <a:rPr lang="en-US" dirty="0"/>
              <a:t>How they connect + in and out</a:t>
            </a:r>
            <a:endParaRPr lang="en-GB" dirty="0"/>
          </a:p>
        </p:txBody>
      </p:sp>
      <p:pic>
        <p:nvPicPr>
          <p:cNvPr id="13" name="Content Placeholder 5">
            <a:extLst>
              <a:ext uri="{FF2B5EF4-FFF2-40B4-BE49-F238E27FC236}">
                <a16:creationId xmlns:a16="http://schemas.microsoft.com/office/drawing/2014/main" id="{3ECCC63C-5AF4-4FEC-B816-5A6713BE4E5D}"/>
              </a:ext>
            </a:extLst>
          </p:cNvPr>
          <p:cNvPicPr>
            <a:picLocks noChangeAspect="1"/>
          </p:cNvPicPr>
          <p:nvPr/>
        </p:nvPicPr>
        <p:blipFill>
          <a:blip r:embed="rId5"/>
          <a:stretch>
            <a:fillRect/>
          </a:stretch>
        </p:blipFill>
        <p:spPr bwMode="auto">
          <a:xfrm>
            <a:off x="357822" y="4130054"/>
            <a:ext cx="3604067" cy="2198292"/>
          </a:xfrm>
          <a:prstGeom prst="rect">
            <a:avLst/>
          </a:prstGeom>
        </p:spPr>
      </p:pic>
      <p:sp>
        <p:nvSpPr>
          <p:cNvPr id="15" name="TextBox 14">
            <a:extLst>
              <a:ext uri="{FF2B5EF4-FFF2-40B4-BE49-F238E27FC236}">
                <a16:creationId xmlns:a16="http://schemas.microsoft.com/office/drawing/2014/main" id="{B817391B-8A8E-4597-A149-C1D8C2E634CA}"/>
              </a:ext>
            </a:extLst>
          </p:cNvPr>
          <p:cNvSpPr txBox="1"/>
          <p:nvPr/>
        </p:nvSpPr>
        <p:spPr bwMode="auto">
          <a:xfrm>
            <a:off x="1127448" y="3636818"/>
            <a:ext cx="1817332" cy="415498"/>
          </a:xfrm>
          <a:prstGeom prst="rect">
            <a:avLst/>
          </a:prstGeom>
          <a:noFill/>
        </p:spPr>
        <p:txBody>
          <a:bodyPr wrap="square">
            <a:spAutoFit/>
          </a:bodyPr>
          <a:lstStyle/>
          <a:p>
            <a:r>
              <a:rPr lang="en-US" sz="2100" b="1" dirty="0">
                <a:solidFill>
                  <a:schemeClr val="tx2">
                    <a:lumMod val="50000"/>
                  </a:schemeClr>
                </a:solidFill>
              </a:rPr>
              <a:t>Bottlenecks</a:t>
            </a:r>
            <a:endParaRPr lang="en-GB" sz="2100" b="1" dirty="0">
              <a:solidFill>
                <a:schemeClr val="tx2">
                  <a:lumMod val="50000"/>
                </a:schemeClr>
              </a:solidFill>
            </a:endParaRPr>
          </a:p>
        </p:txBody>
      </p:sp>
      <p:pic>
        <p:nvPicPr>
          <p:cNvPr id="16" name="Picture 15">
            <a:extLst>
              <a:ext uri="{FF2B5EF4-FFF2-40B4-BE49-F238E27FC236}">
                <a16:creationId xmlns:a16="http://schemas.microsoft.com/office/drawing/2014/main" id="{4ED70FA4-DEC4-4E97-82A3-AA8C3916EAE8}"/>
              </a:ext>
            </a:extLst>
          </p:cNvPr>
          <p:cNvPicPr/>
          <p:nvPr/>
        </p:nvPicPr>
        <p:blipFill>
          <a:blip r:embed="rId6"/>
          <a:stretch>
            <a:fillRect/>
          </a:stretch>
        </p:blipFill>
        <p:spPr>
          <a:xfrm>
            <a:off x="4978998" y="3952362"/>
            <a:ext cx="4895923" cy="2372681"/>
          </a:xfrm>
          <a:prstGeom prst="rect">
            <a:avLst/>
          </a:prstGeom>
        </p:spPr>
      </p:pic>
      <p:sp>
        <p:nvSpPr>
          <p:cNvPr id="17" name="TextBox 16">
            <a:extLst>
              <a:ext uri="{FF2B5EF4-FFF2-40B4-BE49-F238E27FC236}">
                <a16:creationId xmlns:a16="http://schemas.microsoft.com/office/drawing/2014/main" id="{C10F062C-1057-434C-BAEA-597EBB26A90E}"/>
              </a:ext>
            </a:extLst>
          </p:cNvPr>
          <p:cNvSpPr txBox="1"/>
          <p:nvPr/>
        </p:nvSpPr>
        <p:spPr bwMode="auto">
          <a:xfrm>
            <a:off x="4665523" y="3589791"/>
            <a:ext cx="6870063" cy="415498"/>
          </a:xfrm>
          <a:prstGeom prst="rect">
            <a:avLst/>
          </a:prstGeom>
          <a:noFill/>
        </p:spPr>
        <p:txBody>
          <a:bodyPr wrap="square">
            <a:spAutoFit/>
          </a:bodyPr>
          <a:lstStyle/>
          <a:p>
            <a:r>
              <a:rPr lang="en-US" sz="2100" b="1" dirty="0">
                <a:solidFill>
                  <a:schemeClr val="tx2">
                    <a:lumMod val="50000"/>
                  </a:schemeClr>
                </a:solidFill>
              </a:rPr>
              <a:t>Probably not yet the global view of all together</a:t>
            </a:r>
            <a:endParaRPr lang="en-GB" sz="2100" b="1" dirty="0">
              <a:solidFill>
                <a:schemeClr val="tx2">
                  <a:lumMod val="50000"/>
                </a:schemeClr>
              </a:solidFill>
            </a:endParaRPr>
          </a:p>
        </p:txBody>
      </p:sp>
    </p:spTree>
    <p:extLst>
      <p:ext uri="{BB962C8B-B14F-4D97-AF65-F5344CB8AC3E}">
        <p14:creationId xmlns:p14="http://schemas.microsoft.com/office/powerpoint/2010/main" val="3696681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7D2F2-D519-46DD-B7F7-2DAD3A07DFB2}"/>
              </a:ext>
            </a:extLst>
          </p:cNvPr>
          <p:cNvSpPr>
            <a:spLocks noGrp="1"/>
          </p:cNvSpPr>
          <p:nvPr>
            <p:ph type="title"/>
          </p:nvPr>
        </p:nvSpPr>
        <p:spPr>
          <a:xfrm>
            <a:off x="407988" y="373593"/>
            <a:ext cx="11376025" cy="535127"/>
          </a:xfrm>
        </p:spPr>
        <p:txBody>
          <a:bodyPr/>
          <a:lstStyle/>
          <a:p>
            <a:r>
              <a:rPr lang="en-US" dirty="0"/>
              <a:t>Are you ready?</a:t>
            </a:r>
            <a:endParaRPr lang="en-GB" dirty="0"/>
          </a:p>
        </p:txBody>
      </p:sp>
      <p:sp>
        <p:nvSpPr>
          <p:cNvPr id="3" name="Content Placeholder 2">
            <a:extLst>
              <a:ext uri="{FF2B5EF4-FFF2-40B4-BE49-F238E27FC236}">
                <a16:creationId xmlns:a16="http://schemas.microsoft.com/office/drawing/2014/main" id="{F29FECEF-7C5B-4C6C-B7D9-4E93087DDCA5}"/>
              </a:ext>
            </a:extLst>
          </p:cNvPr>
          <p:cNvSpPr>
            <a:spLocks noGrp="1"/>
          </p:cNvSpPr>
          <p:nvPr>
            <p:ph idx="1"/>
          </p:nvPr>
        </p:nvSpPr>
        <p:spPr/>
        <p:txBody>
          <a:bodyPr/>
          <a:lstStyle/>
          <a:p>
            <a:pPr>
              <a:lnSpc>
                <a:spcPct val="107000"/>
              </a:lnSpc>
              <a:spcBef>
                <a:spcPts val="600"/>
              </a:spcBef>
              <a:spcAft>
                <a:spcPts val="600"/>
              </a:spcAft>
            </a:pPr>
            <a:r>
              <a:rPr lang="en-US" sz="2400" dirty="0">
                <a:solidFill>
                  <a:schemeClr val="accent3"/>
                </a:solidFill>
                <a:cs typeface="Times New Roman" panose="02020603050405020304" pitchFamily="18" charset="0"/>
              </a:rPr>
              <a:t>Next week we will have to identify the flow. Which are the steps? Which is the added value in each one of them? Bottlenecks? Can </a:t>
            </a:r>
            <a:r>
              <a:rPr lang="en-US" sz="2400">
                <a:solidFill>
                  <a:schemeClr val="accent3"/>
                </a:solidFill>
                <a:cs typeface="Times New Roman" panose="02020603050405020304" pitchFamily="18" charset="0"/>
              </a:rPr>
              <a:t>be solved?</a:t>
            </a:r>
            <a:endParaRPr lang="en-US" sz="2400" dirty="0">
              <a:solidFill>
                <a:schemeClr val="accent3"/>
              </a:solidFill>
              <a:cs typeface="Times New Roman" panose="02020603050405020304" pitchFamily="18" charset="0"/>
            </a:endParaRPr>
          </a:p>
        </p:txBody>
      </p:sp>
      <p:sp>
        <p:nvSpPr>
          <p:cNvPr id="4" name="Slide Number Placeholder 3">
            <a:extLst>
              <a:ext uri="{FF2B5EF4-FFF2-40B4-BE49-F238E27FC236}">
                <a16:creationId xmlns:a16="http://schemas.microsoft.com/office/drawing/2014/main" id="{9F22A348-3658-4DB8-BB93-D996EC47A0F8}"/>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5" name="Picture 4">
            <a:extLst>
              <a:ext uri="{FF2B5EF4-FFF2-40B4-BE49-F238E27FC236}">
                <a16:creationId xmlns:a16="http://schemas.microsoft.com/office/drawing/2014/main" id="{439DD8A2-C4F6-47D6-8AF7-C022169A5D16}"/>
              </a:ext>
            </a:extLst>
          </p:cNvPr>
          <p:cNvPicPr/>
          <p:nvPr/>
        </p:nvPicPr>
        <p:blipFill>
          <a:blip r:embed="rId2"/>
          <a:stretch>
            <a:fillRect/>
          </a:stretch>
        </p:blipFill>
        <p:spPr>
          <a:xfrm>
            <a:off x="1991544" y="2636912"/>
            <a:ext cx="7776864" cy="3630170"/>
          </a:xfrm>
          <a:prstGeom prst="rect">
            <a:avLst/>
          </a:prstGeom>
        </p:spPr>
      </p:pic>
    </p:spTree>
    <p:extLst>
      <p:ext uri="{BB962C8B-B14F-4D97-AF65-F5344CB8AC3E}">
        <p14:creationId xmlns:p14="http://schemas.microsoft.com/office/powerpoint/2010/main" val="4017745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99FF3D2-02EA-4C05-BEB7-B270F770A9BB}"/>
              </a:ext>
            </a:extLst>
          </p:cNvPr>
          <p:cNvSpPr>
            <a:spLocks noGrp="1"/>
          </p:cNvSpPr>
          <p:nvPr>
            <p:ph type="sldNum" sz="quarter" idx="12"/>
          </p:nvPr>
        </p:nvSpPr>
        <p:spPr/>
        <p:txBody>
          <a:bodyPr/>
          <a:lstStyle/>
          <a:p>
            <a:pPr>
              <a:defRPr/>
            </a:pPr>
            <a:fld id="{36B5EA5A-BC32-A742-B11B-8E7414D5B535}" type="slidenum">
              <a:rPr lang="en-US" smtClean="0"/>
              <a:t>2</a:t>
            </a:fld>
            <a:endParaRPr lang="en-US"/>
          </a:p>
        </p:txBody>
      </p:sp>
      <p:pic>
        <p:nvPicPr>
          <p:cNvPr id="5" name="Picture 4">
            <a:extLst>
              <a:ext uri="{FF2B5EF4-FFF2-40B4-BE49-F238E27FC236}">
                <a16:creationId xmlns:a16="http://schemas.microsoft.com/office/drawing/2014/main" id="{40656456-2354-4326-835D-86CF14DF2196}"/>
              </a:ext>
            </a:extLst>
          </p:cNvPr>
          <p:cNvPicPr/>
          <p:nvPr/>
        </p:nvPicPr>
        <p:blipFill rotWithShape="1">
          <a:blip r:embed="rId2"/>
          <a:srcRect l="2691" t="2189" r="4005" b="7311"/>
          <a:stretch/>
        </p:blipFill>
        <p:spPr>
          <a:xfrm>
            <a:off x="2711624" y="1052736"/>
            <a:ext cx="6480721" cy="5040560"/>
          </a:xfrm>
          <a:prstGeom prst="rect">
            <a:avLst/>
          </a:prstGeom>
        </p:spPr>
      </p:pic>
      <p:sp>
        <p:nvSpPr>
          <p:cNvPr id="6" name="Title 2">
            <a:extLst>
              <a:ext uri="{FF2B5EF4-FFF2-40B4-BE49-F238E27FC236}">
                <a16:creationId xmlns:a16="http://schemas.microsoft.com/office/drawing/2014/main" id="{37811EBA-D745-4328-B2AF-6D0AF2F748D2}"/>
              </a:ext>
            </a:extLst>
          </p:cNvPr>
          <p:cNvSpPr>
            <a:spLocks noGrp="1"/>
          </p:cNvSpPr>
          <p:nvPr>
            <p:ph type="title"/>
          </p:nvPr>
        </p:nvSpPr>
        <p:spPr>
          <a:xfrm>
            <a:off x="407988" y="373593"/>
            <a:ext cx="11376025" cy="463119"/>
          </a:xfrm>
        </p:spPr>
        <p:txBody>
          <a:bodyPr/>
          <a:lstStyle/>
          <a:p>
            <a:pPr algn="ctr"/>
            <a:r>
              <a:rPr lang="en-US" sz="3600" dirty="0"/>
              <a:t>Let’s continue</a:t>
            </a:r>
            <a:endParaRPr lang="en-GB" sz="3600" dirty="0"/>
          </a:p>
        </p:txBody>
      </p:sp>
      <p:sp>
        <p:nvSpPr>
          <p:cNvPr id="7" name="Rectangle 6">
            <a:extLst>
              <a:ext uri="{FF2B5EF4-FFF2-40B4-BE49-F238E27FC236}">
                <a16:creationId xmlns:a16="http://schemas.microsoft.com/office/drawing/2014/main" id="{FCDD0E66-47A8-4AAF-A813-EC61C50EE2E9}"/>
              </a:ext>
            </a:extLst>
          </p:cNvPr>
          <p:cNvSpPr/>
          <p:nvPr/>
        </p:nvSpPr>
        <p:spPr>
          <a:xfrm>
            <a:off x="4079776" y="4941168"/>
            <a:ext cx="1008112" cy="122413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57607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12FD66-9551-44A5-855C-D7878E8C0588}"/>
              </a:ext>
            </a:extLst>
          </p:cNvPr>
          <p:cNvSpPr>
            <a:spLocks noGrp="1"/>
          </p:cNvSpPr>
          <p:nvPr>
            <p:ph idx="1"/>
          </p:nvPr>
        </p:nvSpPr>
        <p:spPr>
          <a:xfrm>
            <a:off x="263352" y="980728"/>
            <a:ext cx="11376024" cy="4608512"/>
          </a:xfrm>
        </p:spPr>
        <p:txBody>
          <a:bodyPr/>
          <a:lstStyle/>
          <a:p>
            <a:pPr marL="342900" indent="-342900">
              <a:buFont typeface="Arial" panose="020B0604020202020204" pitchFamily="34" charset="0"/>
              <a:buChar char="•"/>
            </a:pPr>
            <a:r>
              <a:rPr lang="en-GB" dirty="0"/>
              <a:t>Selected the process or subprocess to be process-mapped</a:t>
            </a:r>
          </a:p>
          <a:p>
            <a:pPr marL="342900" indent="-342900">
              <a:buFont typeface="Arial" panose="020B0604020202020204" pitchFamily="34" charset="0"/>
              <a:buChar char="•"/>
            </a:pPr>
            <a:r>
              <a:rPr lang="en-GB" dirty="0"/>
              <a:t>Defined the process</a:t>
            </a:r>
          </a:p>
          <a:p>
            <a:pPr marL="666900" lvl="1" indent="-342900">
              <a:buFont typeface="Wingdings" panose="05000000000000000000" pitchFamily="2" charset="2"/>
              <a:buChar char="v"/>
            </a:pPr>
            <a:r>
              <a:rPr lang="en-GB" dirty="0"/>
              <a:t>Inputs to the process, including suppliers</a:t>
            </a:r>
          </a:p>
          <a:p>
            <a:pPr marL="666900" lvl="1" indent="-342900">
              <a:buFont typeface="Wingdings" panose="05000000000000000000" pitchFamily="2" charset="2"/>
              <a:buChar char="v"/>
            </a:pPr>
            <a:r>
              <a:rPr lang="en-GB" dirty="0"/>
              <a:t>Outputs from the process</a:t>
            </a:r>
          </a:p>
          <a:p>
            <a:pPr marL="666900" lvl="1" indent="-342900">
              <a:buFont typeface="Wingdings" panose="05000000000000000000" pitchFamily="2" charset="2"/>
              <a:buChar char="v"/>
            </a:pPr>
            <a:r>
              <a:rPr lang="en-GB" dirty="0"/>
              <a:t>Users/customers to whom outputs are directed</a:t>
            </a:r>
          </a:p>
          <a:p>
            <a:pPr marL="666900" lvl="1" indent="-342900">
              <a:buFont typeface="Wingdings" panose="05000000000000000000" pitchFamily="2" charset="2"/>
              <a:buChar char="v"/>
            </a:pPr>
            <a:r>
              <a:rPr lang="en-GB" dirty="0"/>
              <a:t>Requirements of users/customers</a:t>
            </a:r>
          </a:p>
          <a:p>
            <a:pPr marL="666900" lvl="1" indent="-342900">
              <a:buFont typeface="Wingdings" panose="05000000000000000000" pitchFamily="2" charset="2"/>
              <a:buChar char="v"/>
            </a:pPr>
            <a:r>
              <a:rPr lang="en-GB" dirty="0"/>
              <a:t>Constraints (such as standards, regulations, and policies)</a:t>
            </a:r>
          </a:p>
          <a:p>
            <a:pPr marL="342900" indent="-342900">
              <a:buFont typeface="Arial" panose="020B0604020202020204" pitchFamily="34" charset="0"/>
              <a:buChar char="•"/>
            </a:pPr>
            <a:r>
              <a:rPr lang="en-GB" dirty="0"/>
              <a:t>Map out the principal flow (the main flow without exceptions)</a:t>
            </a:r>
          </a:p>
          <a:p>
            <a:pPr marL="342900" indent="-342900">
              <a:buFont typeface="Arial" panose="020B0604020202020204" pitchFamily="34" charset="0"/>
              <a:buChar char="•"/>
            </a:pPr>
            <a:r>
              <a:rPr lang="en-GB" dirty="0"/>
              <a:t>Add the decision points and alternative paths</a:t>
            </a:r>
          </a:p>
          <a:p>
            <a:pPr marL="342900" indent="-342900">
              <a:buFont typeface="Arial" panose="020B0604020202020204" pitchFamily="34" charset="0"/>
              <a:buChar char="•"/>
            </a:pPr>
            <a:r>
              <a:rPr lang="en-GB" dirty="0"/>
              <a:t>Add the check/inspection points and alternative paths</a:t>
            </a:r>
          </a:p>
          <a:p>
            <a:r>
              <a:rPr lang="en-GB" dirty="0">
                <a:solidFill>
                  <a:schemeClr val="accent3"/>
                </a:solidFill>
              </a:rPr>
              <a:t>FILL IN THE COMPUTER TOGETHER THE QUESTIONS</a:t>
            </a:r>
          </a:p>
          <a:p>
            <a:pPr marL="34290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BF237302-1E06-4F67-8D90-CDA1A2B9C03F}"/>
              </a:ext>
            </a:extLst>
          </p:cNvPr>
          <p:cNvSpPr>
            <a:spLocks noGrp="1"/>
          </p:cNvSpPr>
          <p:nvPr>
            <p:ph type="title"/>
          </p:nvPr>
        </p:nvSpPr>
        <p:spPr>
          <a:xfrm>
            <a:off x="407988" y="373593"/>
            <a:ext cx="11376025" cy="535127"/>
          </a:xfrm>
        </p:spPr>
        <p:txBody>
          <a:bodyPr/>
          <a:lstStyle/>
          <a:p>
            <a:r>
              <a:rPr lang="en-US" dirty="0"/>
              <a:t>What we have in our hands now</a:t>
            </a:r>
            <a:endParaRPr lang="en-GB" dirty="0"/>
          </a:p>
        </p:txBody>
      </p:sp>
      <p:sp>
        <p:nvSpPr>
          <p:cNvPr id="4" name="Slide Number Placeholder 3">
            <a:extLst>
              <a:ext uri="{FF2B5EF4-FFF2-40B4-BE49-F238E27FC236}">
                <a16:creationId xmlns:a16="http://schemas.microsoft.com/office/drawing/2014/main" id="{669366EA-C2A6-4BA2-8B5F-33778EA08E0B}"/>
              </a:ext>
            </a:extLst>
          </p:cNvPr>
          <p:cNvSpPr>
            <a:spLocks noGrp="1"/>
          </p:cNvSpPr>
          <p:nvPr>
            <p:ph type="sldNum" sz="quarter" idx="12"/>
          </p:nvPr>
        </p:nvSpPr>
        <p:spPr/>
        <p:txBody>
          <a:bodyPr/>
          <a:lstStyle/>
          <a:p>
            <a:pPr>
              <a:defRPr/>
            </a:pPr>
            <a:fld id="{36B5EA5A-BC32-A742-B11B-8E7414D5B535}" type="slidenum">
              <a:rPr lang="en-US" smtClean="0"/>
              <a:t>3</a:t>
            </a:fld>
            <a:endParaRPr lang="en-US"/>
          </a:p>
        </p:txBody>
      </p:sp>
    </p:spTree>
    <p:extLst>
      <p:ext uri="{BB962C8B-B14F-4D97-AF65-F5344CB8AC3E}">
        <p14:creationId xmlns:p14="http://schemas.microsoft.com/office/powerpoint/2010/main" val="1224767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30384-C077-4F7D-B4DE-F617F272C048}"/>
              </a:ext>
            </a:extLst>
          </p:cNvPr>
          <p:cNvSpPr>
            <a:spLocks noGrp="1"/>
          </p:cNvSpPr>
          <p:nvPr>
            <p:ph type="title"/>
          </p:nvPr>
        </p:nvSpPr>
        <p:spPr>
          <a:xfrm>
            <a:off x="479376" y="198965"/>
            <a:ext cx="11376025" cy="637747"/>
          </a:xfrm>
        </p:spPr>
        <p:txBody>
          <a:bodyPr/>
          <a:lstStyle/>
          <a:p>
            <a:r>
              <a:rPr lang="en-US" dirty="0">
                <a:solidFill>
                  <a:schemeClr val="accent3"/>
                </a:solidFill>
              </a:rPr>
              <a:t>[</a:t>
            </a:r>
            <a:r>
              <a:rPr lang="en-US" dirty="0"/>
              <a:t>[Customer] [demand]</a:t>
            </a:r>
            <a:r>
              <a:rPr lang="en-US" dirty="0">
                <a:solidFill>
                  <a:schemeClr val="accent3"/>
                </a:solidFill>
              </a:rPr>
              <a:t>]</a:t>
            </a:r>
            <a:r>
              <a:rPr lang="en-US" dirty="0"/>
              <a:t> identification</a:t>
            </a:r>
            <a:endParaRPr lang="en-GB" dirty="0"/>
          </a:p>
        </p:txBody>
      </p:sp>
      <p:sp>
        <p:nvSpPr>
          <p:cNvPr id="3" name="Content Placeholder 2">
            <a:extLst>
              <a:ext uri="{FF2B5EF4-FFF2-40B4-BE49-F238E27FC236}">
                <a16:creationId xmlns:a16="http://schemas.microsoft.com/office/drawing/2014/main" id="{6F68E774-A71B-4322-B349-328630C86914}"/>
              </a:ext>
            </a:extLst>
          </p:cNvPr>
          <p:cNvSpPr>
            <a:spLocks noGrp="1"/>
          </p:cNvSpPr>
          <p:nvPr>
            <p:ph idx="1"/>
          </p:nvPr>
        </p:nvSpPr>
        <p:spPr/>
        <p:txBody>
          <a:bodyPr/>
          <a:lstStyle/>
          <a:p>
            <a:pPr marL="342900" indent="-342900">
              <a:buFont typeface="Arial" panose="020B0604020202020204" pitchFamily="34" charset="0"/>
              <a:buChar char="•"/>
            </a:pPr>
            <a:r>
              <a:rPr lang="en-US" dirty="0"/>
              <a:t>Classify your customers. Identify what makes them different. Is the type of service that they require? Is when they arrive? Is the information that they provide? Is just the type of contract?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Do you have a clear statement of what should be accomplished in each step?</a:t>
            </a:r>
          </a:p>
          <a:p>
            <a:pPr marL="342900" indent="-342900">
              <a:buFont typeface="Arial" panose="020B0604020202020204" pitchFamily="34" charset="0"/>
              <a:buChar char="•"/>
            </a:pPr>
            <a:endParaRPr lang="en-US" dirty="0"/>
          </a:p>
          <a:p>
            <a:endParaRPr lang="en-US" dirty="0"/>
          </a:p>
          <a:p>
            <a:pPr marL="342900" indent="-342900">
              <a:buFont typeface="Arial" panose="020B0604020202020204" pitchFamily="34" charset="0"/>
              <a:buChar char="•"/>
            </a:pPr>
            <a:r>
              <a:rPr lang="en-US" dirty="0"/>
              <a:t>Do you identify non stated demands that should be done by another service?</a:t>
            </a:r>
          </a:p>
          <a:p>
            <a:pPr marL="342900" indent="-342900">
              <a:buFont typeface="Arial" panose="020B0604020202020204" pitchFamily="34" charset="0"/>
              <a:buChar char="•"/>
            </a:pPr>
            <a:endParaRPr lang="en-GB" dirty="0"/>
          </a:p>
        </p:txBody>
      </p:sp>
      <p:sp>
        <p:nvSpPr>
          <p:cNvPr id="4" name="Slide Number Placeholder 3">
            <a:extLst>
              <a:ext uri="{FF2B5EF4-FFF2-40B4-BE49-F238E27FC236}">
                <a16:creationId xmlns:a16="http://schemas.microsoft.com/office/drawing/2014/main" id="{7A30489E-345F-401B-B546-385540823CF0}"/>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1448335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30384-C077-4F7D-B4DE-F617F272C048}"/>
              </a:ext>
            </a:extLst>
          </p:cNvPr>
          <p:cNvSpPr>
            <a:spLocks noGrp="1"/>
          </p:cNvSpPr>
          <p:nvPr>
            <p:ph type="title"/>
          </p:nvPr>
        </p:nvSpPr>
        <p:spPr>
          <a:xfrm>
            <a:off x="479376" y="198965"/>
            <a:ext cx="11376025" cy="637747"/>
          </a:xfrm>
        </p:spPr>
        <p:txBody>
          <a:bodyPr/>
          <a:lstStyle/>
          <a:p>
            <a:r>
              <a:rPr lang="en-US" dirty="0">
                <a:solidFill>
                  <a:schemeClr val="accent3"/>
                </a:solidFill>
              </a:rPr>
              <a:t>[</a:t>
            </a:r>
            <a:r>
              <a:rPr lang="en-US" dirty="0"/>
              <a:t>[Customer] [demand]</a:t>
            </a:r>
            <a:r>
              <a:rPr lang="en-US" dirty="0">
                <a:solidFill>
                  <a:schemeClr val="accent3"/>
                </a:solidFill>
              </a:rPr>
              <a:t>]</a:t>
            </a:r>
            <a:r>
              <a:rPr lang="en-US" dirty="0"/>
              <a:t> identification</a:t>
            </a:r>
            <a:endParaRPr lang="en-GB" dirty="0"/>
          </a:p>
        </p:txBody>
      </p:sp>
      <p:sp>
        <p:nvSpPr>
          <p:cNvPr id="3" name="Content Placeholder 2">
            <a:extLst>
              <a:ext uri="{FF2B5EF4-FFF2-40B4-BE49-F238E27FC236}">
                <a16:creationId xmlns:a16="http://schemas.microsoft.com/office/drawing/2014/main" id="{6F68E774-A71B-4322-B349-328630C86914}"/>
              </a:ext>
            </a:extLst>
          </p:cNvPr>
          <p:cNvSpPr>
            <a:spLocks noGrp="1"/>
          </p:cNvSpPr>
          <p:nvPr>
            <p:ph idx="1"/>
          </p:nvPr>
        </p:nvSpPr>
        <p:spPr/>
        <p:txBody>
          <a:bodyPr/>
          <a:lstStyle/>
          <a:p>
            <a:pPr marL="342900" indent="-342900">
              <a:buFont typeface="Arial" panose="020B0604020202020204" pitchFamily="34" charset="0"/>
              <a:buChar char="•"/>
            </a:pPr>
            <a:r>
              <a:rPr lang="en-US" dirty="0"/>
              <a:t>How much time takes each one of the actions to provide a service. Do you have statistics? Do you analyze them?</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How do you monitor the flux of customers? Can be anticipated, controlled, modulated, adapted?</a:t>
            </a:r>
          </a:p>
          <a:p>
            <a:pPr marL="342900" indent="-342900">
              <a:buFont typeface="Arial" panose="020B0604020202020204" pitchFamily="34" charset="0"/>
              <a:buChar char="•"/>
            </a:pPr>
            <a:endParaRPr lang="en-GB" dirty="0"/>
          </a:p>
        </p:txBody>
      </p:sp>
      <p:sp>
        <p:nvSpPr>
          <p:cNvPr id="4" name="Slide Number Placeholder 3">
            <a:extLst>
              <a:ext uri="{FF2B5EF4-FFF2-40B4-BE49-F238E27FC236}">
                <a16:creationId xmlns:a16="http://schemas.microsoft.com/office/drawing/2014/main" id="{7A30489E-345F-401B-B546-385540823CF0}"/>
              </a:ext>
            </a:extLst>
          </p:cNvPr>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152203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30384-C077-4F7D-B4DE-F617F272C048}"/>
              </a:ext>
            </a:extLst>
          </p:cNvPr>
          <p:cNvSpPr>
            <a:spLocks noGrp="1"/>
          </p:cNvSpPr>
          <p:nvPr>
            <p:ph type="title"/>
          </p:nvPr>
        </p:nvSpPr>
        <p:spPr>
          <a:xfrm>
            <a:off x="407988" y="373593"/>
            <a:ext cx="11376025" cy="563772"/>
          </a:xfrm>
        </p:spPr>
        <p:txBody>
          <a:bodyPr/>
          <a:lstStyle/>
          <a:p>
            <a:r>
              <a:rPr lang="en-US" dirty="0"/>
              <a:t>Balance the process</a:t>
            </a:r>
            <a:endParaRPr lang="en-GB" dirty="0"/>
          </a:p>
        </p:txBody>
      </p:sp>
      <p:sp>
        <p:nvSpPr>
          <p:cNvPr id="3" name="Content Placeholder 2">
            <a:extLst>
              <a:ext uri="{FF2B5EF4-FFF2-40B4-BE49-F238E27FC236}">
                <a16:creationId xmlns:a16="http://schemas.microsoft.com/office/drawing/2014/main" id="{6F68E774-A71B-4322-B349-328630C86914}"/>
              </a:ext>
            </a:extLst>
          </p:cNvPr>
          <p:cNvSpPr>
            <a:spLocks noGrp="1"/>
          </p:cNvSpPr>
          <p:nvPr>
            <p:ph idx="1"/>
          </p:nvPr>
        </p:nvSpPr>
        <p:spPr>
          <a:xfrm>
            <a:off x="767408" y="1412776"/>
            <a:ext cx="10729192" cy="4906963"/>
          </a:xfrm>
        </p:spPr>
        <p:txBody>
          <a:bodyPr/>
          <a:lstStyle/>
          <a:p>
            <a:pPr marL="342900" indent="-342900">
              <a:spcBef>
                <a:spcPts val="600"/>
              </a:spcBef>
              <a:buFont typeface="Arial" panose="020B0604020202020204" pitchFamily="34" charset="0"/>
              <a:buChar char="•"/>
            </a:pPr>
            <a:r>
              <a:rPr lang="en-GB" dirty="0"/>
              <a:t>Is the personnel adapted to the flow (number of people)? Shall change in function of the day?</a:t>
            </a:r>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r>
              <a:rPr lang="en-GB" dirty="0"/>
              <a:t>Is the space adapted to the flow? Can be improved? Shall change in function of the day?</a:t>
            </a:r>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endParaRPr lang="en-GB" dirty="0"/>
          </a:p>
          <a:p>
            <a:pPr marL="342900" indent="-342900">
              <a:spcBef>
                <a:spcPts val="600"/>
              </a:spcBef>
              <a:buFont typeface="Arial" panose="020B0604020202020204" pitchFamily="34" charset="0"/>
              <a:buChar char="•"/>
            </a:pPr>
            <a:r>
              <a:rPr lang="en-GB" dirty="0"/>
              <a:t>Is the tooling that blocks the flow?</a:t>
            </a:r>
          </a:p>
          <a:p>
            <a:pPr marL="342900" indent="-342900">
              <a:buFont typeface="Arial" panose="020B0604020202020204" pitchFamily="34" charset="0"/>
              <a:buChar char="•"/>
            </a:pPr>
            <a:endParaRPr lang="en-GB" dirty="0"/>
          </a:p>
        </p:txBody>
      </p:sp>
      <p:sp>
        <p:nvSpPr>
          <p:cNvPr id="4" name="Slide Number Placeholder 3">
            <a:extLst>
              <a:ext uri="{FF2B5EF4-FFF2-40B4-BE49-F238E27FC236}">
                <a16:creationId xmlns:a16="http://schemas.microsoft.com/office/drawing/2014/main" id="{7A30489E-345F-401B-B546-385540823CF0}"/>
              </a:ext>
            </a:extLst>
          </p:cNvPr>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36192074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30384-C077-4F7D-B4DE-F617F272C048}"/>
              </a:ext>
            </a:extLst>
          </p:cNvPr>
          <p:cNvSpPr>
            <a:spLocks noGrp="1"/>
          </p:cNvSpPr>
          <p:nvPr>
            <p:ph type="title"/>
          </p:nvPr>
        </p:nvSpPr>
        <p:spPr>
          <a:xfrm>
            <a:off x="407988" y="373593"/>
            <a:ext cx="11376025" cy="563772"/>
          </a:xfrm>
        </p:spPr>
        <p:txBody>
          <a:bodyPr/>
          <a:lstStyle/>
          <a:p>
            <a:r>
              <a:rPr lang="en-US" dirty="0"/>
              <a:t>Standardize the process</a:t>
            </a:r>
            <a:endParaRPr lang="en-GB" dirty="0"/>
          </a:p>
        </p:txBody>
      </p:sp>
      <p:sp>
        <p:nvSpPr>
          <p:cNvPr id="3" name="Content Placeholder 2">
            <a:extLst>
              <a:ext uri="{FF2B5EF4-FFF2-40B4-BE49-F238E27FC236}">
                <a16:creationId xmlns:a16="http://schemas.microsoft.com/office/drawing/2014/main" id="{6F68E774-A71B-4322-B349-328630C86914}"/>
              </a:ext>
            </a:extLst>
          </p:cNvPr>
          <p:cNvSpPr>
            <a:spLocks noGrp="1"/>
          </p:cNvSpPr>
          <p:nvPr>
            <p:ph idx="1"/>
          </p:nvPr>
        </p:nvSpPr>
        <p:spPr/>
        <p:txBody>
          <a:bodyPr/>
          <a:lstStyle/>
          <a:p>
            <a:pPr marL="342900" indent="-342900">
              <a:buFont typeface="Arial" panose="020B0604020202020204" pitchFamily="34" charset="0"/>
              <a:buChar char="•"/>
            </a:pPr>
            <a:r>
              <a:rPr lang="en-US" dirty="0"/>
              <a:t>Is every task defined? It is on written? (Standard Operational Procedures – SOP)</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Has the team validated them?</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Are validated/crosschecked with other teams that interact with them?</a:t>
            </a:r>
          </a:p>
        </p:txBody>
      </p:sp>
      <p:sp>
        <p:nvSpPr>
          <p:cNvPr id="4" name="Slide Number Placeholder 3">
            <a:extLst>
              <a:ext uri="{FF2B5EF4-FFF2-40B4-BE49-F238E27FC236}">
                <a16:creationId xmlns:a16="http://schemas.microsoft.com/office/drawing/2014/main" id="{7A30489E-345F-401B-B546-385540823CF0}"/>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2291602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30384-C077-4F7D-B4DE-F617F272C048}"/>
              </a:ext>
            </a:extLst>
          </p:cNvPr>
          <p:cNvSpPr>
            <a:spLocks noGrp="1"/>
          </p:cNvSpPr>
          <p:nvPr>
            <p:ph type="title"/>
          </p:nvPr>
        </p:nvSpPr>
        <p:spPr>
          <a:xfrm>
            <a:off x="407988" y="373593"/>
            <a:ext cx="11376025" cy="563772"/>
          </a:xfrm>
        </p:spPr>
        <p:txBody>
          <a:bodyPr/>
          <a:lstStyle/>
          <a:p>
            <a:r>
              <a:rPr lang="en-US" dirty="0"/>
              <a:t>Standardize the process</a:t>
            </a:r>
            <a:endParaRPr lang="en-GB" dirty="0"/>
          </a:p>
        </p:txBody>
      </p:sp>
      <p:sp>
        <p:nvSpPr>
          <p:cNvPr id="3" name="Content Placeholder 2">
            <a:extLst>
              <a:ext uri="{FF2B5EF4-FFF2-40B4-BE49-F238E27FC236}">
                <a16:creationId xmlns:a16="http://schemas.microsoft.com/office/drawing/2014/main" id="{6F68E774-A71B-4322-B349-328630C86914}"/>
              </a:ext>
            </a:extLst>
          </p:cNvPr>
          <p:cNvSpPr>
            <a:spLocks noGrp="1"/>
          </p:cNvSpPr>
          <p:nvPr>
            <p:ph idx="1"/>
          </p:nvPr>
        </p:nvSpPr>
        <p:spPr/>
        <p:txBody>
          <a:bodyPr/>
          <a:lstStyle/>
          <a:p>
            <a:pPr marL="342900" indent="-342900">
              <a:buFont typeface="Arial" panose="020B0604020202020204" pitchFamily="34" charset="0"/>
              <a:buChar char="•"/>
            </a:pPr>
            <a:r>
              <a:rPr lang="en-US" dirty="0"/>
              <a:t>Are reviewed systematically and timely?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Are available in a language that is understood by all members of the team?</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Do you have templates or forms?</a:t>
            </a:r>
            <a:endParaRPr lang="en-GB" dirty="0"/>
          </a:p>
        </p:txBody>
      </p:sp>
      <p:sp>
        <p:nvSpPr>
          <p:cNvPr id="4" name="Slide Number Placeholder 3">
            <a:extLst>
              <a:ext uri="{FF2B5EF4-FFF2-40B4-BE49-F238E27FC236}">
                <a16:creationId xmlns:a16="http://schemas.microsoft.com/office/drawing/2014/main" id="{7A30489E-345F-401B-B546-385540823CF0}"/>
              </a:ext>
            </a:extLst>
          </p:cNvPr>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3495491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12FD66-9551-44A5-855C-D7878E8C0588}"/>
              </a:ext>
            </a:extLst>
          </p:cNvPr>
          <p:cNvSpPr>
            <a:spLocks noGrp="1"/>
          </p:cNvSpPr>
          <p:nvPr>
            <p:ph idx="1"/>
          </p:nvPr>
        </p:nvSpPr>
        <p:spPr>
          <a:xfrm>
            <a:off x="263352" y="980728"/>
            <a:ext cx="11376024" cy="4608512"/>
          </a:xfrm>
        </p:spPr>
        <p:txBody>
          <a:bodyPr/>
          <a:lstStyle/>
          <a:p>
            <a:pPr marL="342900" indent="-342900">
              <a:buFont typeface="Arial" panose="020B0604020202020204" pitchFamily="34" charset="0"/>
              <a:buChar char="•"/>
            </a:pPr>
            <a:r>
              <a:rPr lang="en-GB" dirty="0"/>
              <a:t>Analyse the process flow to identify</a:t>
            </a:r>
          </a:p>
          <a:p>
            <a:pPr marL="666900" lvl="1" indent="-342900">
              <a:buFont typeface="Wingdings" panose="05000000000000000000" pitchFamily="2" charset="2"/>
              <a:buChar char="v"/>
            </a:pPr>
            <a:r>
              <a:rPr lang="en-GB" dirty="0"/>
              <a:t>Non-value-added steps</a:t>
            </a:r>
          </a:p>
          <a:p>
            <a:pPr marL="666900" lvl="1" indent="-342900">
              <a:buFont typeface="Wingdings" panose="05000000000000000000" pitchFamily="2" charset="2"/>
              <a:buChar char="v"/>
            </a:pPr>
            <a:r>
              <a:rPr lang="en-GB" dirty="0"/>
              <a:t>Redundancies</a:t>
            </a:r>
          </a:p>
          <a:p>
            <a:pPr marL="666900" lvl="1" indent="-342900">
              <a:buFont typeface="Wingdings" panose="05000000000000000000" pitchFamily="2" charset="2"/>
              <a:buChar char="v"/>
            </a:pPr>
            <a:r>
              <a:rPr lang="en-GB" dirty="0"/>
              <a:t>Bottlenecks</a:t>
            </a:r>
          </a:p>
          <a:p>
            <a:pPr marL="666900" lvl="1" indent="-342900">
              <a:buFont typeface="Wingdings" panose="05000000000000000000" pitchFamily="2" charset="2"/>
              <a:buChar char="v"/>
            </a:pPr>
            <a:r>
              <a:rPr lang="en-GB" dirty="0"/>
              <a:t>Inefficiencies</a:t>
            </a:r>
          </a:p>
          <a:p>
            <a:pPr marL="666900" lvl="1" indent="-342900">
              <a:buFont typeface="Wingdings" panose="05000000000000000000" pitchFamily="2" charset="2"/>
              <a:buChar char="v"/>
            </a:pPr>
            <a:r>
              <a:rPr lang="en-GB" dirty="0"/>
              <a:t>Deficiencies</a:t>
            </a:r>
          </a:p>
          <a:p>
            <a:pPr marL="342900" indent="-342900">
              <a:buFont typeface="Arial" panose="020B0604020202020204" pitchFamily="34" charset="0"/>
              <a:buChar char="•"/>
            </a:pPr>
            <a:r>
              <a:rPr lang="en-GB" dirty="0"/>
              <a:t>Prioritize problems:</a:t>
            </a:r>
          </a:p>
          <a:p>
            <a:pPr marL="666900" lvl="1" indent="-342900">
              <a:buFont typeface="Wingdings" panose="05000000000000000000" pitchFamily="2" charset="2"/>
              <a:buChar char="v"/>
            </a:pPr>
            <a:r>
              <a:rPr lang="en-GB" dirty="0"/>
              <a:t>Quantify the results of each problem</a:t>
            </a:r>
          </a:p>
          <a:p>
            <a:pPr marL="666900" lvl="1" indent="-342900">
              <a:buFont typeface="Wingdings" panose="05000000000000000000" pitchFamily="2" charset="2"/>
              <a:buChar char="v"/>
            </a:pPr>
            <a:r>
              <a:rPr lang="en-GB" dirty="0"/>
              <a:t>Identify the impact each problem has on the overall process</a:t>
            </a:r>
          </a:p>
          <a:p>
            <a:pPr marL="666900" lvl="1" indent="-342900">
              <a:buFont typeface="Wingdings" panose="05000000000000000000" pitchFamily="2" charset="2"/>
              <a:buChar char="v"/>
            </a:pPr>
            <a:r>
              <a:rPr lang="en-GB" dirty="0"/>
              <a:t>Subject the problems to Pareto analysis and identify the most important problem</a:t>
            </a:r>
          </a:p>
          <a:p>
            <a:pPr marL="342900" indent="-342900">
              <a:spcBef>
                <a:spcPts val="600"/>
              </a:spcBef>
              <a:spcAft>
                <a:spcPts val="0"/>
              </a:spcAft>
              <a:buFont typeface="Arial" panose="020B0604020202020204" pitchFamily="34" charset="0"/>
              <a:buChar char="•"/>
            </a:pPr>
            <a:r>
              <a:rPr lang="en-GB" dirty="0"/>
              <a:t>Redo the map to remove a primary problem</a:t>
            </a:r>
          </a:p>
          <a:p>
            <a:pPr marL="342900" indent="-342900">
              <a:spcBef>
                <a:spcPts val="600"/>
              </a:spcBef>
              <a:spcAft>
                <a:spcPts val="0"/>
              </a:spcAft>
              <a:buFont typeface="Arial" panose="020B0604020202020204" pitchFamily="34" charset="0"/>
              <a:buChar char="•"/>
            </a:pPr>
            <a:endParaRPr lang="en-GB" dirty="0"/>
          </a:p>
          <a:p>
            <a:pPr>
              <a:spcBef>
                <a:spcPts val="600"/>
              </a:spcBef>
              <a:spcAft>
                <a:spcPts val="0"/>
              </a:spcAft>
            </a:pPr>
            <a:r>
              <a:rPr lang="en-GB" dirty="0">
                <a:solidFill>
                  <a:schemeClr val="accent3"/>
                </a:solidFill>
              </a:rPr>
              <a:t>THINK BUT DO NOT DO IT YET</a:t>
            </a:r>
          </a:p>
        </p:txBody>
      </p:sp>
      <p:sp>
        <p:nvSpPr>
          <p:cNvPr id="3" name="Title 2">
            <a:extLst>
              <a:ext uri="{FF2B5EF4-FFF2-40B4-BE49-F238E27FC236}">
                <a16:creationId xmlns:a16="http://schemas.microsoft.com/office/drawing/2014/main" id="{BF237302-1E06-4F67-8D90-CDA1A2B9C03F}"/>
              </a:ext>
            </a:extLst>
          </p:cNvPr>
          <p:cNvSpPr>
            <a:spLocks noGrp="1"/>
          </p:cNvSpPr>
          <p:nvPr>
            <p:ph type="title"/>
          </p:nvPr>
        </p:nvSpPr>
        <p:spPr>
          <a:xfrm>
            <a:off x="407988" y="373593"/>
            <a:ext cx="11376025" cy="535127"/>
          </a:xfrm>
        </p:spPr>
        <p:txBody>
          <a:bodyPr/>
          <a:lstStyle/>
          <a:p>
            <a:r>
              <a:rPr lang="en-US" dirty="0"/>
              <a:t>Next steps</a:t>
            </a:r>
            <a:endParaRPr lang="en-GB" dirty="0"/>
          </a:p>
        </p:txBody>
      </p:sp>
      <p:sp>
        <p:nvSpPr>
          <p:cNvPr id="4" name="Slide Number Placeholder 3">
            <a:extLst>
              <a:ext uri="{FF2B5EF4-FFF2-40B4-BE49-F238E27FC236}">
                <a16:creationId xmlns:a16="http://schemas.microsoft.com/office/drawing/2014/main" id="{669366EA-C2A6-4BA2-8B5F-33778EA08E0B}"/>
              </a:ext>
            </a:extLst>
          </p:cNvPr>
          <p:cNvSpPr>
            <a:spLocks noGrp="1"/>
          </p:cNvSpPr>
          <p:nvPr>
            <p:ph type="sldNum" sz="quarter" idx="12"/>
          </p:nvPr>
        </p:nvSpPr>
        <p:spPr/>
        <p:txBody>
          <a:bodyPr/>
          <a:lstStyle/>
          <a:p>
            <a:pPr>
              <a:defRPr/>
            </a:pPr>
            <a:fld id="{36B5EA5A-BC32-A742-B11B-8E7414D5B535}" type="slidenum">
              <a:rPr lang="en-US" smtClean="0"/>
              <a:t>9</a:t>
            </a:fld>
            <a:endParaRPr lang="en-US"/>
          </a:p>
        </p:txBody>
      </p:sp>
    </p:spTree>
    <p:extLst>
      <p:ext uri="{BB962C8B-B14F-4D97-AF65-F5344CB8AC3E}">
        <p14:creationId xmlns:p14="http://schemas.microsoft.com/office/powerpoint/2010/main" val="1598061772"/>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5" id="{89A0F839-4CEA-9849-9520-54DF1AE8A422}" vid="{89DD7773-1F13-3B40-9461-8FDA22A5E9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SCE_template PPT</Template>
  <TotalTime>1150</TotalTime>
  <Words>631</Words>
  <Application>Microsoft Office PowerPoint</Application>
  <DocSecurity>0</DocSecurity>
  <PresentationFormat>Widescreen</PresentationFormat>
  <Paragraphs>98</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Wingdings</vt:lpstr>
      <vt:lpstr>Office Theme</vt:lpstr>
      <vt:lpstr>Establish flow - Exercise</vt:lpstr>
      <vt:lpstr>Let’s continue</vt:lpstr>
      <vt:lpstr>What we have in our hands now</vt:lpstr>
      <vt:lpstr>[[Customer] [demand]] identification</vt:lpstr>
      <vt:lpstr>[[Customer] [demand]] identification</vt:lpstr>
      <vt:lpstr>Balance the process</vt:lpstr>
      <vt:lpstr>Standardize the process</vt:lpstr>
      <vt:lpstr>Standardize the process</vt:lpstr>
      <vt:lpstr>Next steps</vt:lpstr>
      <vt:lpstr>PowerPoint Presentation</vt:lpstr>
      <vt:lpstr>Use the tools </vt:lpstr>
      <vt:lpstr>How it looks like</vt:lpstr>
      <vt:lpstr>Are you ready?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Isabel Bejar Alonso</dc:creator>
  <cp:keywords/>
  <dc:description/>
  <cp:lastModifiedBy>Isabel Bejar Alonso</cp:lastModifiedBy>
  <cp:revision>155</cp:revision>
  <dcterms:created xsi:type="dcterms:W3CDTF">2020-12-02T13:10:03Z</dcterms:created>
  <dcterms:modified xsi:type="dcterms:W3CDTF">2021-06-07T15:58:34Z</dcterms:modified>
  <cp:category/>
  <dc:identifier/>
  <cp:contentStatus/>
  <dc:language/>
  <cp:version/>
</cp:coreProperties>
</file>