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84" r:id="rId3"/>
    <p:sldId id="293" r:id="rId4"/>
    <p:sldId id="287" r:id="rId5"/>
    <p:sldId id="291" r:id="rId6"/>
    <p:sldId id="273" r:id="rId7"/>
    <p:sldId id="278" r:id="rId8"/>
    <p:sldId id="288" r:id="rId9"/>
    <p:sldId id="275" r:id="rId10"/>
    <p:sldId id="276" r:id="rId11"/>
    <p:sldId id="269" r:id="rId12"/>
    <p:sldId id="277" r:id="rId13"/>
    <p:sldId id="279" r:id="rId14"/>
    <p:sldId id="290" r:id="rId15"/>
    <p:sldId id="280" r:id="rId16"/>
    <p:sldId id="281" r:id="rId17"/>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7505"/>
  </p:normalViewPr>
  <p:slideViewPr>
    <p:cSldViewPr>
      <p:cViewPr varScale="1">
        <p:scale>
          <a:sx n="110" d="100"/>
          <a:sy n="110" d="100"/>
        </p:scale>
        <p:origin x="492" y="10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6/7/2021</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endParaRPr lang="en-US"/>
          </a:p>
        </p:txBody>
      </p:sp>
      <p:sp>
        <p:nvSpPr>
          <p:cNvPr id="7" name="Footer Placeholder 7"/>
          <p:cNvSpPr>
            <a:spLocks noGrp="1"/>
          </p:cNvSpPr>
          <p:nvPr>
            <p:ph type="ftr" sz="quarter" idx="11"/>
          </p:nvPr>
        </p:nvSpPr>
        <p:spPr bwMode="auto"/>
        <p:txBody>
          <a:bodyPr/>
          <a:lstStyle/>
          <a:p>
            <a:pPr>
              <a:defRPr/>
            </a:pP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endParaRPr lang="en-US"/>
          </a:p>
        </p:txBody>
      </p:sp>
      <p:sp>
        <p:nvSpPr>
          <p:cNvPr id="7" name="Footer Placeholder 7"/>
          <p:cNvSpPr>
            <a:spLocks noGrp="1"/>
          </p:cNvSpPr>
          <p:nvPr>
            <p:ph type="ftr" sz="quarter" idx="15"/>
          </p:nvPr>
        </p:nvSpPr>
        <p:spPr bwMode="auto"/>
        <p:txBody>
          <a:bodyPr/>
          <a:lstStyle/>
          <a:p>
            <a:pPr>
              <a:defRPr/>
            </a:pP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endParaRPr lang="en-US"/>
          </a:p>
        </p:txBody>
      </p:sp>
      <p:sp>
        <p:nvSpPr>
          <p:cNvPr id="7" name="Footer Placeholder 7"/>
          <p:cNvSpPr>
            <a:spLocks noGrp="1"/>
          </p:cNvSpPr>
          <p:nvPr>
            <p:ph type="ftr" sz="quarter" idx="15"/>
          </p:nvPr>
        </p:nvSpPr>
        <p:spPr bwMode="auto"/>
        <p:txBody>
          <a:bodyPr/>
          <a:lstStyle/>
          <a:p>
            <a:pPr>
              <a:defRPr/>
            </a:pP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endParaRPr lang="en-US"/>
          </a:p>
        </p:txBody>
      </p:sp>
      <p:sp>
        <p:nvSpPr>
          <p:cNvPr id="9" name="Footer Placeholder 5"/>
          <p:cNvSpPr>
            <a:spLocks noGrp="1"/>
          </p:cNvSpPr>
          <p:nvPr>
            <p:ph type="ftr" sz="quarter" idx="16"/>
          </p:nvPr>
        </p:nvSpPr>
        <p:spPr bwMode="auto"/>
        <p:txBody>
          <a:bodyPr/>
          <a:lstStyle/>
          <a:p>
            <a:pPr>
              <a:defRPr/>
            </a:pPr>
            <a:endParaRPr lang="en-US"/>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endParaRPr lang="en-US"/>
          </a:p>
        </p:txBody>
      </p:sp>
      <p:sp>
        <p:nvSpPr>
          <p:cNvPr id="12" name="Footer Placeholder 5"/>
          <p:cNvSpPr>
            <a:spLocks noGrp="1"/>
          </p:cNvSpPr>
          <p:nvPr>
            <p:ph type="ftr" sz="quarter" idx="18"/>
          </p:nvPr>
        </p:nvSpPr>
        <p:spPr bwMode="auto"/>
        <p:txBody>
          <a:bodyPr/>
          <a:lstStyle/>
          <a:p>
            <a:pPr>
              <a:defRPr/>
            </a:pPr>
            <a:endParaRPr lang="en-US"/>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endParaRPr lang="en-US"/>
          </a:p>
        </p:txBody>
      </p:sp>
      <p:sp>
        <p:nvSpPr>
          <p:cNvPr id="9" name="Footer Placeholder 3"/>
          <p:cNvSpPr>
            <a:spLocks noGrp="1"/>
          </p:cNvSpPr>
          <p:nvPr>
            <p:ph type="ftr" sz="quarter" idx="17"/>
          </p:nvPr>
        </p:nvSpPr>
        <p:spPr bwMode="auto"/>
        <p:txBody>
          <a:bodyPr/>
          <a:lstStyle/>
          <a:p>
            <a:pPr>
              <a:defRPr/>
            </a:pP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endParaRPr lang="en-US"/>
          </a:p>
        </p:txBody>
      </p:sp>
      <p:sp>
        <p:nvSpPr>
          <p:cNvPr id="7" name="Footer Placeholder 7"/>
          <p:cNvSpPr>
            <a:spLocks noGrp="1"/>
          </p:cNvSpPr>
          <p:nvPr>
            <p:ph type="ftr" sz="quarter" idx="11"/>
          </p:nvPr>
        </p:nvSpPr>
        <p:spPr bwMode="auto"/>
        <p:txBody>
          <a:bodyPr/>
          <a:lstStyle/>
          <a:p>
            <a:pPr>
              <a:defRPr/>
            </a:pP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endParaRPr lang="en-US"/>
          </a:p>
        </p:txBody>
      </p:sp>
      <p:sp>
        <p:nvSpPr>
          <p:cNvPr id="5" name="Footer Placeholder 5"/>
          <p:cNvSpPr>
            <a:spLocks noGrp="1"/>
          </p:cNvSpPr>
          <p:nvPr>
            <p:ph type="ftr" sz="quarter" idx="11"/>
          </p:nvPr>
        </p:nvSpPr>
        <p:spPr bwMode="auto"/>
        <p:txBody>
          <a:bodyPr/>
          <a:lstStyle/>
          <a:p>
            <a:pPr>
              <a:defRPr/>
            </a:pPr>
            <a:endParaRPr lang="en-US"/>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07988" y="373593"/>
            <a:ext cx="11376025" cy="671772"/>
          </a:xfrm>
        </p:spPr>
        <p:txBody>
          <a:bodyPr anchor="ctr" anchorCtr="1"/>
          <a:lstStyle/>
          <a:p>
            <a:r>
              <a:rPr lang="en-GB" noProof="0" dirty="0"/>
              <a:t>Slide title – line 1 – Arial 30 </a:t>
            </a:r>
            <a:r>
              <a:rPr lang="en-GB" noProof="0" dirty="0" err="1"/>
              <a:t>pt</a:t>
            </a:r>
            <a:r>
              <a:rPr lang="en-GB" noProof="0" dirty="0"/>
              <a:t> – </a:t>
            </a:r>
            <a:r>
              <a:rPr lang="en-GB" noProof="0" dirty="0" err="1"/>
              <a:t>HiLumi</a:t>
            </a:r>
            <a:r>
              <a:rPr lang="en-GB" noProof="0" dirty="0"/>
              <a:t> blue</a:t>
            </a:r>
            <a:br>
              <a:rPr lang="en-GB" noProof="0" dirty="0"/>
            </a:br>
            <a:r>
              <a:rPr lang="en-GB" noProof="0" dirty="0"/>
              <a:t>Slide title – line 2 – Arial 30 </a:t>
            </a:r>
            <a:r>
              <a:rPr lang="en-GB" noProof="0" dirty="0" err="1"/>
              <a:t>pt</a:t>
            </a:r>
            <a:r>
              <a:rPr lang="en-GB" noProof="0" dirty="0"/>
              <a:t> – </a:t>
            </a:r>
            <a:r>
              <a:rPr lang="en-GB" noProof="0" dirty="0" err="1"/>
              <a:t>HiLumi</a:t>
            </a:r>
            <a:r>
              <a:rPr lang="en-GB" noProof="0" dirty="0"/>
              <a:t>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0"/>
            <a:ext cx="8836000" cy="360000"/>
          </a:xfrm>
        </p:spPr>
        <p:txBody>
          <a:bodyPr/>
          <a:lstStyle/>
          <a:p>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464332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endParaRPr lang="en-US"/>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endParaRPr lang="en-US"/>
          </a:p>
        </p:txBody>
      </p:sp>
      <p:sp>
        <p:nvSpPr>
          <p:cNvPr id="6" name="Footer Placeholder 11"/>
          <p:cNvSpPr>
            <a:spLocks noGrp="1"/>
          </p:cNvSpPr>
          <p:nvPr>
            <p:ph type="ftr" sz="quarter" idx="11"/>
          </p:nvPr>
        </p:nvSpPr>
        <p:spPr bwMode="auto"/>
        <p:txBody>
          <a:bodyPr/>
          <a:lstStyle/>
          <a:p>
            <a:pPr>
              <a:defRPr/>
            </a:pPr>
            <a:endParaRPr lang="en-US"/>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endParaRPr lang="en-US"/>
          </a:p>
        </p:txBody>
      </p:sp>
      <p:sp>
        <p:nvSpPr>
          <p:cNvPr id="8" name="Footer Placeholder 8"/>
          <p:cNvSpPr>
            <a:spLocks noGrp="1"/>
          </p:cNvSpPr>
          <p:nvPr>
            <p:ph type="ftr" sz="quarter" idx="11"/>
          </p:nvPr>
        </p:nvSpPr>
        <p:spPr bwMode="auto"/>
        <p:txBody>
          <a:bodyPr/>
          <a:lstStyle/>
          <a:p>
            <a:pPr>
              <a:defRPr/>
            </a:pPr>
            <a:endParaRPr lang="en-US"/>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endParaRPr lang="en-US"/>
          </a:p>
        </p:txBody>
      </p:sp>
      <p:sp>
        <p:nvSpPr>
          <p:cNvPr id="10" name="Footer Placeholder 10"/>
          <p:cNvSpPr>
            <a:spLocks noGrp="1"/>
          </p:cNvSpPr>
          <p:nvPr>
            <p:ph type="ftr" sz="quarter" idx="11"/>
          </p:nvPr>
        </p:nvSpPr>
        <p:spPr bwMode="auto"/>
        <p:txBody>
          <a:bodyPr/>
          <a:lstStyle/>
          <a:p>
            <a:pPr>
              <a:defRPr/>
            </a:pPr>
            <a:endParaRPr lang="en-US"/>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endParaRPr lang="en-US"/>
          </a:p>
        </p:txBody>
      </p:sp>
      <p:sp>
        <p:nvSpPr>
          <p:cNvPr id="8" name="Footer Placeholder 7"/>
          <p:cNvSpPr>
            <a:spLocks noGrp="1"/>
          </p:cNvSpPr>
          <p:nvPr>
            <p:ph type="ftr" sz="quarter" idx="15"/>
          </p:nvPr>
        </p:nvSpPr>
        <p:spPr bwMode="auto"/>
        <p:txBody>
          <a:bodyPr/>
          <a:lstStyle/>
          <a:p>
            <a:pPr>
              <a:defRPr/>
            </a:pPr>
            <a:endParaRPr lang="en-US"/>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20"/>
          <a:stretch>
            <a:fillRect/>
          </a:stretch>
        </p:blipFill>
        <p:spPr>
          <a:xfrm>
            <a:off x="0" y="6323862"/>
            <a:ext cx="12192000" cy="533400"/>
          </a:xfrm>
          <a:prstGeom prst="rect">
            <a:avLst/>
          </a:prstGeom>
        </p:spPr>
      </p:pic>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 id="2147483670" r:id="rId18"/>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p:txBody>
          <a:bodyPr/>
          <a:lstStyle/>
          <a:p>
            <a:pPr>
              <a:defRPr/>
            </a:pPr>
            <a:r>
              <a:rPr lang="en-GB" dirty="0"/>
              <a:t>Strive for perfection - Exercise</a:t>
            </a:r>
          </a:p>
        </p:txBody>
      </p:sp>
      <p:sp>
        <p:nvSpPr>
          <p:cNvPr id="5" name="Subtitle 2"/>
          <p:cNvSpPr>
            <a:spLocks noGrp="1"/>
          </p:cNvSpPr>
          <p:nvPr>
            <p:ph type="subTitle" idx="1"/>
          </p:nvPr>
        </p:nvSpPr>
        <p:spPr bwMode="auto"/>
        <p:txBody>
          <a:bodyPr/>
          <a:lstStyle/>
          <a:p>
            <a:pPr algn="l">
              <a:defRPr/>
            </a:pPr>
            <a:r>
              <a:rPr lang="en-US" sz="1800" dirty="0"/>
              <a:t>I. Bejar Alonso, B. Almeida Ferreira</a:t>
            </a:r>
            <a:endParaRPr dirty="0"/>
          </a:p>
          <a:p>
            <a:pPr algn="l">
              <a:defRPr/>
            </a:pPr>
            <a:r>
              <a:rPr lang="en-US" sz="1800" dirty="0"/>
              <a:t>2021-06-08</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F565A-E5F4-4BBC-B969-DEB06FCC3FB4}"/>
              </a:ext>
            </a:extLst>
          </p:cNvPr>
          <p:cNvSpPr>
            <a:spLocks noGrp="1"/>
          </p:cNvSpPr>
          <p:nvPr>
            <p:ph type="title"/>
          </p:nvPr>
        </p:nvSpPr>
        <p:spPr/>
        <p:txBody>
          <a:bodyPr/>
          <a:lstStyle/>
          <a:p>
            <a:r>
              <a:rPr lang="en-US" dirty="0"/>
              <a:t>Step 4 – Brainstorming rules</a:t>
            </a:r>
            <a:endParaRPr lang="en-GB" dirty="0"/>
          </a:p>
        </p:txBody>
      </p:sp>
      <p:sp>
        <p:nvSpPr>
          <p:cNvPr id="3" name="Content Placeholder 2">
            <a:extLst>
              <a:ext uri="{FF2B5EF4-FFF2-40B4-BE49-F238E27FC236}">
                <a16:creationId xmlns:a16="http://schemas.microsoft.com/office/drawing/2014/main" id="{B78B157A-A1D6-4076-8768-62F772204B44}"/>
              </a:ext>
            </a:extLst>
          </p:cNvPr>
          <p:cNvSpPr>
            <a:spLocks noGrp="1"/>
          </p:cNvSpPr>
          <p:nvPr>
            <p:ph idx="1"/>
          </p:nvPr>
        </p:nvSpPr>
        <p:spPr/>
        <p:txBody>
          <a:bodyPr>
            <a:normAutofit fontScale="70000" lnSpcReduction="20000"/>
          </a:bodyPr>
          <a:lstStyle/>
          <a:p>
            <a:pPr>
              <a:spcBef>
                <a:spcPts val="600"/>
              </a:spcBef>
            </a:pPr>
            <a:r>
              <a:rPr lang="en-GB" sz="2600" dirty="0"/>
              <a:t>We are brainstorming because it’s important to </a:t>
            </a:r>
          </a:p>
          <a:p>
            <a:pPr marL="457200" indent="-457200">
              <a:spcBef>
                <a:spcPts val="600"/>
              </a:spcBef>
              <a:buFont typeface="Arial" panose="020B0604020202020204" pitchFamily="34" charset="0"/>
              <a:buChar char="•"/>
            </a:pPr>
            <a:r>
              <a:rPr lang="en-GB" sz="2600" dirty="0"/>
              <a:t>go beyond the obvious</a:t>
            </a:r>
          </a:p>
          <a:p>
            <a:pPr marL="457200" indent="-457200">
              <a:spcBef>
                <a:spcPts val="600"/>
              </a:spcBef>
              <a:buFont typeface="Arial" panose="020B0604020202020204" pitchFamily="34" charset="0"/>
              <a:buChar char="•"/>
            </a:pPr>
            <a:r>
              <a:rPr lang="en-GB" sz="2600" dirty="0"/>
              <a:t>ensure that all details are discussed</a:t>
            </a:r>
          </a:p>
          <a:p>
            <a:pPr>
              <a:spcBef>
                <a:spcPts val="600"/>
              </a:spcBef>
            </a:pPr>
            <a:r>
              <a:rPr lang="en-GB" sz="2600" dirty="0"/>
              <a:t>Rules</a:t>
            </a:r>
          </a:p>
          <a:p>
            <a:pPr marL="457200" indent="-457200">
              <a:spcBef>
                <a:spcPts val="600"/>
              </a:spcBef>
              <a:buFont typeface="Arial" panose="020B0604020202020204" pitchFamily="34" charset="0"/>
              <a:buChar char="•"/>
            </a:pPr>
            <a:r>
              <a:rPr lang="en-GB" sz="2600" dirty="0"/>
              <a:t>No criticism is allowed—all ideas are good ideas.</a:t>
            </a:r>
          </a:p>
          <a:p>
            <a:pPr marL="457200" indent="-457200">
              <a:spcBef>
                <a:spcPts val="600"/>
              </a:spcBef>
              <a:buFont typeface="Arial" panose="020B0604020202020204" pitchFamily="34" charset="0"/>
              <a:buChar char="•"/>
            </a:pPr>
            <a:r>
              <a:rPr lang="en-GB" sz="2600" dirty="0"/>
              <a:t>Each person has equal opportunity to express ideas.</a:t>
            </a:r>
          </a:p>
          <a:p>
            <a:pPr marL="457200" indent="-457200">
              <a:spcBef>
                <a:spcPts val="600"/>
              </a:spcBef>
              <a:buFont typeface="Arial" panose="020B0604020202020204" pitchFamily="34" charset="0"/>
              <a:buChar char="•"/>
            </a:pPr>
            <a:r>
              <a:rPr lang="en-GB" sz="2600" dirty="0"/>
              <a:t>Quantity is more important than quality.</a:t>
            </a:r>
          </a:p>
          <a:p>
            <a:pPr marL="457200" indent="-457200">
              <a:spcBef>
                <a:spcPts val="600"/>
              </a:spcBef>
              <a:buFont typeface="Arial" panose="020B0604020202020204" pitchFamily="34" charset="0"/>
              <a:buChar char="•"/>
            </a:pPr>
            <a:r>
              <a:rPr lang="en-GB" sz="2600" dirty="0"/>
              <a:t>Encourage piggybacking of ideas.</a:t>
            </a:r>
          </a:p>
          <a:p>
            <a:pPr>
              <a:spcBef>
                <a:spcPts val="600"/>
              </a:spcBef>
            </a:pPr>
            <a:endParaRPr lang="en-GB" sz="2600" dirty="0"/>
          </a:p>
          <a:p>
            <a:pPr algn="ctr">
              <a:lnSpc>
                <a:spcPct val="120000"/>
              </a:lnSpc>
              <a:spcBef>
                <a:spcPts val="600"/>
              </a:spcBef>
              <a:spcAft>
                <a:spcPts val="600"/>
              </a:spcAft>
            </a:pPr>
            <a:r>
              <a:rPr lang="en-GB" sz="2600" dirty="0"/>
              <a:t>AGAIN: Do not limit thinking by stating what has always been done. Be creative. When brainstorming, don’t be afraid to write down the most outrageous or silly idea. This prevents the team from shutting down and keeps the channels open to all possibilities.</a:t>
            </a:r>
          </a:p>
          <a:p>
            <a:pPr>
              <a:spcBef>
                <a:spcPts val="600"/>
              </a:spcBef>
            </a:pPr>
            <a:endParaRPr lang="en-GB" sz="2600" dirty="0"/>
          </a:p>
          <a:p>
            <a:pPr algn="ctr">
              <a:spcBef>
                <a:spcPts val="600"/>
              </a:spcBef>
            </a:pPr>
            <a:r>
              <a:rPr lang="en-GB" sz="2600" dirty="0"/>
              <a:t>If you think that the group will not speak or is not speaking </a:t>
            </a:r>
          </a:p>
          <a:p>
            <a:pPr algn="ctr">
              <a:spcBef>
                <a:spcPts val="600"/>
              </a:spcBef>
            </a:pPr>
            <a:r>
              <a:rPr lang="en-GB" sz="2600" dirty="0"/>
              <a:t> use Brain Writing (your friend the post-it)</a:t>
            </a:r>
          </a:p>
        </p:txBody>
      </p:sp>
      <p:sp>
        <p:nvSpPr>
          <p:cNvPr id="4" name="Footer Placeholder 3">
            <a:extLst>
              <a:ext uri="{FF2B5EF4-FFF2-40B4-BE49-F238E27FC236}">
                <a16:creationId xmlns:a16="http://schemas.microsoft.com/office/drawing/2014/main" id="{763BABF3-CC50-4D63-8297-D7D4C76180C8}"/>
              </a:ext>
            </a:extLst>
          </p:cNvPr>
          <p:cNvSpPr>
            <a:spLocks noGrp="1"/>
          </p:cNvSpPr>
          <p:nvPr>
            <p:ph type="ftr" sz="quarter" idx="11"/>
          </p:nvPr>
        </p:nvSpPr>
        <p:spPr/>
        <p:txBody>
          <a:bodyPr/>
          <a:lstStyle/>
          <a:p>
            <a:endParaRPr lang="en-GB" noProof="0"/>
          </a:p>
        </p:txBody>
      </p:sp>
      <p:sp>
        <p:nvSpPr>
          <p:cNvPr id="5" name="Slide Number Placeholder 4">
            <a:extLst>
              <a:ext uri="{FF2B5EF4-FFF2-40B4-BE49-F238E27FC236}">
                <a16:creationId xmlns:a16="http://schemas.microsoft.com/office/drawing/2014/main" id="{25B3E710-246E-476C-AEBC-76293FECDFC5}"/>
              </a:ext>
            </a:extLst>
          </p:cNvPr>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25022137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9658A-B4F4-4B19-94FB-39984C7B030C}"/>
              </a:ext>
            </a:extLst>
          </p:cNvPr>
          <p:cNvSpPr>
            <a:spLocks noGrp="1"/>
          </p:cNvSpPr>
          <p:nvPr>
            <p:ph type="title"/>
          </p:nvPr>
        </p:nvSpPr>
        <p:spPr>
          <a:xfrm>
            <a:off x="2136000" y="180000"/>
            <a:ext cx="8532000" cy="720000"/>
          </a:xfrm>
        </p:spPr>
        <p:txBody>
          <a:bodyPr/>
          <a:lstStyle/>
          <a:p>
            <a:r>
              <a:rPr lang="en-US" dirty="0"/>
              <a:t>Step 6 – Wrap the objectively data in the form</a:t>
            </a:r>
            <a:endParaRPr lang="en-GB" dirty="0"/>
          </a:p>
        </p:txBody>
      </p:sp>
      <p:sp>
        <p:nvSpPr>
          <p:cNvPr id="4" name="Footer Placeholder 3">
            <a:extLst>
              <a:ext uri="{FF2B5EF4-FFF2-40B4-BE49-F238E27FC236}">
                <a16:creationId xmlns:a16="http://schemas.microsoft.com/office/drawing/2014/main" id="{5CC45CF0-97DF-4125-9EDA-E150FAD7A3CB}"/>
              </a:ext>
            </a:extLst>
          </p:cNvPr>
          <p:cNvSpPr>
            <a:spLocks noGrp="1"/>
          </p:cNvSpPr>
          <p:nvPr>
            <p:ph type="ftr" sz="quarter" idx="11"/>
          </p:nvPr>
        </p:nvSpPr>
        <p:spPr/>
        <p:txBody>
          <a:bodyPr/>
          <a:lstStyle/>
          <a:p>
            <a:endParaRPr lang="en-GB" noProof="0"/>
          </a:p>
        </p:txBody>
      </p:sp>
      <p:sp>
        <p:nvSpPr>
          <p:cNvPr id="5" name="Slide Number Placeholder 4">
            <a:extLst>
              <a:ext uri="{FF2B5EF4-FFF2-40B4-BE49-F238E27FC236}">
                <a16:creationId xmlns:a16="http://schemas.microsoft.com/office/drawing/2014/main" id="{ECCB1FAB-45E5-4D08-B330-8526B856521F}"/>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8" name="Picture 7">
            <a:extLst>
              <a:ext uri="{FF2B5EF4-FFF2-40B4-BE49-F238E27FC236}">
                <a16:creationId xmlns:a16="http://schemas.microsoft.com/office/drawing/2014/main" id="{1A337641-675D-4F89-B457-22358A07CB0F}"/>
              </a:ext>
            </a:extLst>
          </p:cNvPr>
          <p:cNvPicPr>
            <a:picLocks noChangeAspect="1"/>
          </p:cNvPicPr>
          <p:nvPr/>
        </p:nvPicPr>
        <p:blipFill rotWithShape="1">
          <a:blip r:embed="rId2"/>
          <a:srcRect r="3268" b="49375"/>
          <a:stretch/>
        </p:blipFill>
        <p:spPr>
          <a:xfrm>
            <a:off x="2180842" y="1113782"/>
            <a:ext cx="7952559" cy="5242568"/>
          </a:xfrm>
          <a:prstGeom prst="rect">
            <a:avLst/>
          </a:prstGeom>
        </p:spPr>
      </p:pic>
    </p:spTree>
    <p:extLst>
      <p:ext uri="{BB962C8B-B14F-4D97-AF65-F5344CB8AC3E}">
        <p14:creationId xmlns:p14="http://schemas.microsoft.com/office/powerpoint/2010/main" val="21061536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9658A-B4F4-4B19-94FB-39984C7B030C}"/>
              </a:ext>
            </a:extLst>
          </p:cNvPr>
          <p:cNvSpPr>
            <a:spLocks noGrp="1"/>
          </p:cNvSpPr>
          <p:nvPr>
            <p:ph type="title"/>
          </p:nvPr>
        </p:nvSpPr>
        <p:spPr>
          <a:xfrm>
            <a:off x="2136000" y="180000"/>
            <a:ext cx="8532000" cy="720000"/>
          </a:xfrm>
        </p:spPr>
        <p:txBody>
          <a:bodyPr/>
          <a:lstStyle/>
          <a:p>
            <a:r>
              <a:rPr lang="en-US" dirty="0"/>
              <a:t>Step 7 – Is the process clear?</a:t>
            </a:r>
            <a:endParaRPr lang="en-GB" dirty="0"/>
          </a:p>
        </p:txBody>
      </p:sp>
      <p:sp>
        <p:nvSpPr>
          <p:cNvPr id="4" name="Footer Placeholder 3">
            <a:extLst>
              <a:ext uri="{FF2B5EF4-FFF2-40B4-BE49-F238E27FC236}">
                <a16:creationId xmlns:a16="http://schemas.microsoft.com/office/drawing/2014/main" id="{5CC45CF0-97DF-4125-9EDA-E150FAD7A3CB}"/>
              </a:ext>
            </a:extLst>
          </p:cNvPr>
          <p:cNvSpPr>
            <a:spLocks noGrp="1"/>
          </p:cNvSpPr>
          <p:nvPr>
            <p:ph type="ftr" sz="quarter" idx="11"/>
          </p:nvPr>
        </p:nvSpPr>
        <p:spPr/>
        <p:txBody>
          <a:bodyPr/>
          <a:lstStyle/>
          <a:p>
            <a:endParaRPr lang="en-GB" noProof="0"/>
          </a:p>
        </p:txBody>
      </p:sp>
      <p:sp>
        <p:nvSpPr>
          <p:cNvPr id="5" name="Slide Number Placeholder 4">
            <a:extLst>
              <a:ext uri="{FF2B5EF4-FFF2-40B4-BE49-F238E27FC236}">
                <a16:creationId xmlns:a16="http://schemas.microsoft.com/office/drawing/2014/main" id="{ECCB1FAB-45E5-4D08-B330-8526B856521F}"/>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6" name="Content Placeholder 2">
            <a:extLst>
              <a:ext uri="{FF2B5EF4-FFF2-40B4-BE49-F238E27FC236}">
                <a16:creationId xmlns:a16="http://schemas.microsoft.com/office/drawing/2014/main" id="{DF831A67-3385-4196-9428-43A5C548AAA2}"/>
              </a:ext>
            </a:extLst>
          </p:cNvPr>
          <p:cNvSpPr>
            <a:spLocks noGrp="1"/>
          </p:cNvSpPr>
          <p:nvPr>
            <p:ph idx="1"/>
          </p:nvPr>
        </p:nvSpPr>
        <p:spPr>
          <a:xfrm>
            <a:off x="335360" y="1219201"/>
            <a:ext cx="11593288" cy="4906963"/>
          </a:xfrm>
        </p:spPr>
        <p:txBody>
          <a:bodyPr>
            <a:normAutofit/>
          </a:bodyPr>
          <a:lstStyle/>
          <a:p>
            <a:r>
              <a:rPr lang="en-GB" sz="2600" dirty="0"/>
              <a:t>Use the process flowchart (if exists) to put your data before starting the root cause analysis</a:t>
            </a:r>
          </a:p>
          <a:p>
            <a:r>
              <a:rPr lang="en-GB" sz="2600" dirty="0"/>
              <a:t>If not create together a cross functional flowchart of the part of the process affected by the NC</a:t>
            </a:r>
          </a:p>
        </p:txBody>
      </p:sp>
      <p:pic>
        <p:nvPicPr>
          <p:cNvPr id="7" name="Picture 6">
            <a:extLst>
              <a:ext uri="{FF2B5EF4-FFF2-40B4-BE49-F238E27FC236}">
                <a16:creationId xmlns:a16="http://schemas.microsoft.com/office/drawing/2014/main" id="{70DBC03C-1098-483F-85EA-8B02B5C065B8}"/>
              </a:ext>
            </a:extLst>
          </p:cNvPr>
          <p:cNvPicPr>
            <a:picLocks noChangeAspect="1"/>
          </p:cNvPicPr>
          <p:nvPr/>
        </p:nvPicPr>
        <p:blipFill rotWithShape="1">
          <a:blip r:embed="rId2"/>
          <a:srcRect b="41239"/>
          <a:stretch/>
        </p:blipFill>
        <p:spPr>
          <a:xfrm>
            <a:off x="5375920" y="2559832"/>
            <a:ext cx="4220066" cy="3594719"/>
          </a:xfrm>
          <a:prstGeom prst="rect">
            <a:avLst/>
          </a:prstGeom>
        </p:spPr>
      </p:pic>
    </p:spTree>
    <p:extLst>
      <p:ext uri="{BB962C8B-B14F-4D97-AF65-F5344CB8AC3E}">
        <p14:creationId xmlns:p14="http://schemas.microsoft.com/office/powerpoint/2010/main" val="4026843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9658A-B4F4-4B19-94FB-39984C7B030C}"/>
              </a:ext>
            </a:extLst>
          </p:cNvPr>
          <p:cNvSpPr>
            <a:spLocks noGrp="1"/>
          </p:cNvSpPr>
          <p:nvPr>
            <p:ph type="title"/>
          </p:nvPr>
        </p:nvSpPr>
        <p:spPr>
          <a:xfrm>
            <a:off x="2136000" y="180000"/>
            <a:ext cx="8532000" cy="720000"/>
          </a:xfrm>
        </p:spPr>
        <p:txBody>
          <a:bodyPr/>
          <a:lstStyle/>
          <a:p>
            <a:r>
              <a:rPr lang="en-US" dirty="0"/>
              <a:t>Step 8 A – 5 Whys</a:t>
            </a:r>
            <a:endParaRPr lang="en-GB" dirty="0"/>
          </a:p>
        </p:txBody>
      </p:sp>
      <p:sp>
        <p:nvSpPr>
          <p:cNvPr id="4" name="Footer Placeholder 3">
            <a:extLst>
              <a:ext uri="{FF2B5EF4-FFF2-40B4-BE49-F238E27FC236}">
                <a16:creationId xmlns:a16="http://schemas.microsoft.com/office/drawing/2014/main" id="{5CC45CF0-97DF-4125-9EDA-E150FAD7A3CB}"/>
              </a:ext>
            </a:extLst>
          </p:cNvPr>
          <p:cNvSpPr>
            <a:spLocks noGrp="1"/>
          </p:cNvSpPr>
          <p:nvPr>
            <p:ph type="ftr" sz="quarter" idx="11"/>
          </p:nvPr>
        </p:nvSpPr>
        <p:spPr/>
        <p:txBody>
          <a:bodyPr/>
          <a:lstStyle/>
          <a:p>
            <a:endParaRPr lang="en-GB" noProof="0"/>
          </a:p>
        </p:txBody>
      </p:sp>
      <p:sp>
        <p:nvSpPr>
          <p:cNvPr id="5" name="Slide Number Placeholder 4">
            <a:extLst>
              <a:ext uri="{FF2B5EF4-FFF2-40B4-BE49-F238E27FC236}">
                <a16:creationId xmlns:a16="http://schemas.microsoft.com/office/drawing/2014/main" id="{ECCB1FAB-45E5-4D08-B330-8526B856521F}"/>
              </a:ext>
            </a:extLst>
          </p:cNvPr>
          <p:cNvSpPr>
            <a:spLocks noGrp="1"/>
          </p:cNvSpPr>
          <p:nvPr>
            <p:ph type="sldNum" sz="quarter" idx="12"/>
          </p:nvPr>
        </p:nvSpPr>
        <p:spPr/>
        <p:txBody>
          <a:bodyPr/>
          <a:lstStyle/>
          <a:p>
            <a:fld id="{BFDCA1C4-9514-7B4F-976F-D92F7E296653}" type="slidenum">
              <a:rPr lang="fr-FR" smtClean="0"/>
              <a:pPr/>
              <a:t>13</a:t>
            </a:fld>
            <a:endParaRPr lang="fr-FR"/>
          </a:p>
        </p:txBody>
      </p:sp>
      <p:sp>
        <p:nvSpPr>
          <p:cNvPr id="6" name="Content Placeholder 2">
            <a:extLst>
              <a:ext uri="{FF2B5EF4-FFF2-40B4-BE49-F238E27FC236}">
                <a16:creationId xmlns:a16="http://schemas.microsoft.com/office/drawing/2014/main" id="{DF831A67-3385-4196-9428-43A5C548AAA2}"/>
              </a:ext>
            </a:extLst>
          </p:cNvPr>
          <p:cNvSpPr>
            <a:spLocks noGrp="1"/>
          </p:cNvSpPr>
          <p:nvPr>
            <p:ph idx="1"/>
          </p:nvPr>
        </p:nvSpPr>
        <p:spPr>
          <a:xfrm>
            <a:off x="479376" y="1219201"/>
            <a:ext cx="11449272" cy="4906963"/>
          </a:xfrm>
        </p:spPr>
        <p:txBody>
          <a:bodyPr>
            <a:normAutofit/>
          </a:bodyPr>
          <a:lstStyle/>
          <a:p>
            <a:r>
              <a:rPr lang="en-GB" sz="2600" dirty="0"/>
              <a:t>Use the 5 Whys. Team people by categories or all together. Start with “Why do we have this problem?” </a:t>
            </a:r>
          </a:p>
          <a:p>
            <a:r>
              <a:rPr lang="en-GB" sz="2600" dirty="0"/>
              <a:t>Remember no guilty!</a:t>
            </a:r>
          </a:p>
        </p:txBody>
      </p:sp>
      <p:pic>
        <p:nvPicPr>
          <p:cNvPr id="7" name="Picture 6">
            <a:extLst>
              <a:ext uri="{FF2B5EF4-FFF2-40B4-BE49-F238E27FC236}">
                <a16:creationId xmlns:a16="http://schemas.microsoft.com/office/drawing/2014/main" id="{E5A098B6-88BF-4489-BB09-FE95B8B937F7}"/>
              </a:ext>
            </a:extLst>
          </p:cNvPr>
          <p:cNvPicPr>
            <a:picLocks noChangeAspect="1"/>
          </p:cNvPicPr>
          <p:nvPr/>
        </p:nvPicPr>
        <p:blipFill rotWithShape="1">
          <a:blip r:embed="rId2"/>
          <a:srcRect l="10860" t="11016" r="8419"/>
          <a:stretch/>
        </p:blipFill>
        <p:spPr>
          <a:xfrm>
            <a:off x="3000343" y="2996953"/>
            <a:ext cx="6624049" cy="3301195"/>
          </a:xfrm>
          <a:prstGeom prst="rect">
            <a:avLst/>
          </a:prstGeom>
        </p:spPr>
      </p:pic>
    </p:spTree>
    <p:extLst>
      <p:ext uri="{BB962C8B-B14F-4D97-AF65-F5344CB8AC3E}">
        <p14:creationId xmlns:p14="http://schemas.microsoft.com/office/powerpoint/2010/main" val="1073780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9658A-B4F4-4B19-94FB-39984C7B030C}"/>
              </a:ext>
            </a:extLst>
          </p:cNvPr>
          <p:cNvSpPr>
            <a:spLocks noGrp="1"/>
          </p:cNvSpPr>
          <p:nvPr>
            <p:ph type="title"/>
          </p:nvPr>
        </p:nvSpPr>
        <p:spPr>
          <a:xfrm>
            <a:off x="2136000" y="180000"/>
            <a:ext cx="8532000" cy="720000"/>
          </a:xfrm>
        </p:spPr>
        <p:txBody>
          <a:bodyPr/>
          <a:lstStyle/>
          <a:p>
            <a:r>
              <a:rPr lang="en-US" dirty="0"/>
              <a:t>Step 8 B – Map/classify the causes</a:t>
            </a:r>
            <a:endParaRPr lang="en-GB" dirty="0"/>
          </a:p>
        </p:txBody>
      </p:sp>
      <p:sp>
        <p:nvSpPr>
          <p:cNvPr id="4" name="Footer Placeholder 3">
            <a:extLst>
              <a:ext uri="{FF2B5EF4-FFF2-40B4-BE49-F238E27FC236}">
                <a16:creationId xmlns:a16="http://schemas.microsoft.com/office/drawing/2014/main" id="{5CC45CF0-97DF-4125-9EDA-E150FAD7A3CB}"/>
              </a:ext>
            </a:extLst>
          </p:cNvPr>
          <p:cNvSpPr>
            <a:spLocks noGrp="1"/>
          </p:cNvSpPr>
          <p:nvPr>
            <p:ph type="ftr" sz="quarter" idx="11"/>
          </p:nvPr>
        </p:nvSpPr>
        <p:spPr/>
        <p:txBody>
          <a:bodyPr/>
          <a:lstStyle/>
          <a:p>
            <a:endParaRPr lang="en-GB" noProof="0"/>
          </a:p>
        </p:txBody>
      </p:sp>
      <p:sp>
        <p:nvSpPr>
          <p:cNvPr id="5" name="Slide Number Placeholder 4">
            <a:extLst>
              <a:ext uri="{FF2B5EF4-FFF2-40B4-BE49-F238E27FC236}">
                <a16:creationId xmlns:a16="http://schemas.microsoft.com/office/drawing/2014/main" id="{ECCB1FAB-45E5-4D08-B330-8526B856521F}"/>
              </a:ext>
            </a:extLst>
          </p:cNvPr>
          <p:cNvSpPr>
            <a:spLocks noGrp="1"/>
          </p:cNvSpPr>
          <p:nvPr>
            <p:ph type="sldNum" sz="quarter" idx="12"/>
          </p:nvPr>
        </p:nvSpPr>
        <p:spPr/>
        <p:txBody>
          <a:bodyPr/>
          <a:lstStyle/>
          <a:p>
            <a:fld id="{BFDCA1C4-9514-7B4F-976F-D92F7E296653}" type="slidenum">
              <a:rPr lang="fr-FR" smtClean="0"/>
              <a:pPr/>
              <a:t>14</a:t>
            </a:fld>
            <a:endParaRPr lang="fr-FR"/>
          </a:p>
        </p:txBody>
      </p:sp>
      <p:sp>
        <p:nvSpPr>
          <p:cNvPr id="6" name="Content Placeholder 2">
            <a:extLst>
              <a:ext uri="{FF2B5EF4-FFF2-40B4-BE49-F238E27FC236}">
                <a16:creationId xmlns:a16="http://schemas.microsoft.com/office/drawing/2014/main" id="{DF831A67-3385-4196-9428-43A5C548AAA2}"/>
              </a:ext>
            </a:extLst>
          </p:cNvPr>
          <p:cNvSpPr>
            <a:spLocks noGrp="1"/>
          </p:cNvSpPr>
          <p:nvPr>
            <p:ph idx="1"/>
          </p:nvPr>
        </p:nvSpPr>
        <p:spPr>
          <a:xfrm>
            <a:off x="2136000" y="1219201"/>
            <a:ext cx="7920000" cy="4906963"/>
          </a:xfrm>
        </p:spPr>
        <p:txBody>
          <a:bodyPr>
            <a:normAutofit/>
          </a:bodyPr>
          <a:lstStyle/>
          <a:p>
            <a:r>
              <a:rPr lang="en-GB" sz="2600" dirty="0"/>
              <a:t>Use the Fishbone. You can team people by categories or all together </a:t>
            </a:r>
          </a:p>
        </p:txBody>
      </p:sp>
      <p:pic>
        <p:nvPicPr>
          <p:cNvPr id="8" name="Picture 7">
            <a:extLst>
              <a:ext uri="{FF2B5EF4-FFF2-40B4-BE49-F238E27FC236}">
                <a16:creationId xmlns:a16="http://schemas.microsoft.com/office/drawing/2014/main" id="{B137F051-C35E-489C-86C4-513BEDFB30E2}"/>
              </a:ext>
            </a:extLst>
          </p:cNvPr>
          <p:cNvPicPr>
            <a:picLocks noChangeAspect="1"/>
          </p:cNvPicPr>
          <p:nvPr/>
        </p:nvPicPr>
        <p:blipFill>
          <a:blip r:embed="rId2"/>
          <a:stretch>
            <a:fillRect/>
          </a:stretch>
        </p:blipFill>
        <p:spPr>
          <a:xfrm>
            <a:off x="1846476" y="2060848"/>
            <a:ext cx="8209524" cy="3892064"/>
          </a:xfrm>
          <a:prstGeom prst="rect">
            <a:avLst/>
          </a:prstGeom>
        </p:spPr>
      </p:pic>
    </p:spTree>
    <p:extLst>
      <p:ext uri="{BB962C8B-B14F-4D97-AF65-F5344CB8AC3E}">
        <p14:creationId xmlns:p14="http://schemas.microsoft.com/office/powerpoint/2010/main" val="983943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7A75D0F-D626-4D56-9202-F24C60B5DD64}"/>
              </a:ext>
            </a:extLst>
          </p:cNvPr>
          <p:cNvPicPr>
            <a:picLocks noChangeAspect="1"/>
          </p:cNvPicPr>
          <p:nvPr/>
        </p:nvPicPr>
        <p:blipFill>
          <a:blip r:embed="rId2"/>
          <a:stretch>
            <a:fillRect/>
          </a:stretch>
        </p:blipFill>
        <p:spPr>
          <a:xfrm>
            <a:off x="2711624" y="2060848"/>
            <a:ext cx="6749332" cy="4176464"/>
          </a:xfrm>
          <a:prstGeom prst="rect">
            <a:avLst/>
          </a:prstGeom>
        </p:spPr>
      </p:pic>
      <p:sp>
        <p:nvSpPr>
          <p:cNvPr id="2" name="Title 1">
            <a:extLst>
              <a:ext uri="{FF2B5EF4-FFF2-40B4-BE49-F238E27FC236}">
                <a16:creationId xmlns:a16="http://schemas.microsoft.com/office/drawing/2014/main" id="{96F9658A-B4F4-4B19-94FB-39984C7B030C}"/>
              </a:ext>
            </a:extLst>
          </p:cNvPr>
          <p:cNvSpPr>
            <a:spLocks noGrp="1"/>
          </p:cNvSpPr>
          <p:nvPr>
            <p:ph type="title"/>
          </p:nvPr>
        </p:nvSpPr>
        <p:spPr>
          <a:xfrm>
            <a:off x="2136000" y="180000"/>
            <a:ext cx="8532000" cy="720000"/>
          </a:xfrm>
        </p:spPr>
        <p:txBody>
          <a:bodyPr/>
          <a:lstStyle/>
          <a:p>
            <a:r>
              <a:rPr lang="en-US" dirty="0"/>
              <a:t>Step 8 C – Fault trees</a:t>
            </a:r>
            <a:endParaRPr lang="en-GB" dirty="0"/>
          </a:p>
        </p:txBody>
      </p:sp>
      <p:sp>
        <p:nvSpPr>
          <p:cNvPr id="4" name="Footer Placeholder 3">
            <a:extLst>
              <a:ext uri="{FF2B5EF4-FFF2-40B4-BE49-F238E27FC236}">
                <a16:creationId xmlns:a16="http://schemas.microsoft.com/office/drawing/2014/main" id="{5CC45CF0-97DF-4125-9EDA-E150FAD7A3CB}"/>
              </a:ext>
            </a:extLst>
          </p:cNvPr>
          <p:cNvSpPr>
            <a:spLocks noGrp="1"/>
          </p:cNvSpPr>
          <p:nvPr>
            <p:ph type="ftr" sz="quarter" idx="11"/>
          </p:nvPr>
        </p:nvSpPr>
        <p:spPr/>
        <p:txBody>
          <a:bodyPr/>
          <a:lstStyle/>
          <a:p>
            <a:endParaRPr lang="en-GB" noProof="0"/>
          </a:p>
        </p:txBody>
      </p:sp>
      <p:sp>
        <p:nvSpPr>
          <p:cNvPr id="5" name="Slide Number Placeholder 4">
            <a:extLst>
              <a:ext uri="{FF2B5EF4-FFF2-40B4-BE49-F238E27FC236}">
                <a16:creationId xmlns:a16="http://schemas.microsoft.com/office/drawing/2014/main" id="{ECCB1FAB-45E5-4D08-B330-8526B856521F}"/>
              </a:ext>
            </a:extLst>
          </p:cNvPr>
          <p:cNvSpPr>
            <a:spLocks noGrp="1"/>
          </p:cNvSpPr>
          <p:nvPr>
            <p:ph type="sldNum" sz="quarter" idx="12"/>
          </p:nvPr>
        </p:nvSpPr>
        <p:spPr/>
        <p:txBody>
          <a:bodyPr/>
          <a:lstStyle/>
          <a:p>
            <a:fld id="{BFDCA1C4-9514-7B4F-976F-D92F7E296653}" type="slidenum">
              <a:rPr lang="fr-FR" smtClean="0"/>
              <a:pPr/>
              <a:t>15</a:t>
            </a:fld>
            <a:endParaRPr lang="fr-FR"/>
          </a:p>
        </p:txBody>
      </p:sp>
      <p:sp>
        <p:nvSpPr>
          <p:cNvPr id="6" name="Content Placeholder 2">
            <a:extLst>
              <a:ext uri="{FF2B5EF4-FFF2-40B4-BE49-F238E27FC236}">
                <a16:creationId xmlns:a16="http://schemas.microsoft.com/office/drawing/2014/main" id="{DF831A67-3385-4196-9428-43A5C548AAA2}"/>
              </a:ext>
            </a:extLst>
          </p:cNvPr>
          <p:cNvSpPr>
            <a:spLocks noGrp="1"/>
          </p:cNvSpPr>
          <p:nvPr>
            <p:ph idx="1"/>
          </p:nvPr>
        </p:nvSpPr>
        <p:spPr>
          <a:xfrm>
            <a:off x="551384" y="1219201"/>
            <a:ext cx="11089232" cy="4906963"/>
          </a:xfrm>
        </p:spPr>
        <p:txBody>
          <a:bodyPr>
            <a:normAutofit/>
          </a:bodyPr>
          <a:lstStyle/>
          <a:p>
            <a:r>
              <a:rPr lang="en-GB" sz="2600" dirty="0"/>
              <a:t>Use Fault trees. When you try to understand the root cause from a more technical point of view … but not only </a:t>
            </a:r>
          </a:p>
        </p:txBody>
      </p:sp>
    </p:spTree>
    <p:extLst>
      <p:ext uri="{BB962C8B-B14F-4D97-AF65-F5344CB8AC3E}">
        <p14:creationId xmlns:p14="http://schemas.microsoft.com/office/powerpoint/2010/main" val="1748802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9658A-B4F4-4B19-94FB-39984C7B030C}"/>
              </a:ext>
            </a:extLst>
          </p:cNvPr>
          <p:cNvSpPr>
            <a:spLocks noGrp="1"/>
          </p:cNvSpPr>
          <p:nvPr>
            <p:ph type="title"/>
          </p:nvPr>
        </p:nvSpPr>
        <p:spPr>
          <a:xfrm>
            <a:off x="551384" y="180000"/>
            <a:ext cx="10657184" cy="720000"/>
          </a:xfrm>
        </p:spPr>
        <p:txBody>
          <a:bodyPr/>
          <a:lstStyle/>
          <a:p>
            <a:r>
              <a:rPr lang="en-US" dirty="0"/>
              <a:t>Step 9 – Wrap the root cause in the form</a:t>
            </a:r>
            <a:endParaRPr lang="en-GB" dirty="0"/>
          </a:p>
        </p:txBody>
      </p:sp>
      <p:sp>
        <p:nvSpPr>
          <p:cNvPr id="4" name="Footer Placeholder 3">
            <a:extLst>
              <a:ext uri="{FF2B5EF4-FFF2-40B4-BE49-F238E27FC236}">
                <a16:creationId xmlns:a16="http://schemas.microsoft.com/office/drawing/2014/main" id="{5CC45CF0-97DF-4125-9EDA-E150FAD7A3CB}"/>
              </a:ext>
            </a:extLst>
          </p:cNvPr>
          <p:cNvSpPr>
            <a:spLocks noGrp="1"/>
          </p:cNvSpPr>
          <p:nvPr>
            <p:ph type="ftr" sz="quarter" idx="11"/>
          </p:nvPr>
        </p:nvSpPr>
        <p:spPr/>
        <p:txBody>
          <a:bodyPr/>
          <a:lstStyle/>
          <a:p>
            <a:endParaRPr lang="en-GB" noProof="0"/>
          </a:p>
        </p:txBody>
      </p:sp>
      <p:sp>
        <p:nvSpPr>
          <p:cNvPr id="5" name="Slide Number Placeholder 4">
            <a:extLst>
              <a:ext uri="{FF2B5EF4-FFF2-40B4-BE49-F238E27FC236}">
                <a16:creationId xmlns:a16="http://schemas.microsoft.com/office/drawing/2014/main" id="{ECCB1FAB-45E5-4D08-B330-8526B856521F}"/>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8" name="Picture 7">
            <a:extLst>
              <a:ext uri="{FF2B5EF4-FFF2-40B4-BE49-F238E27FC236}">
                <a16:creationId xmlns:a16="http://schemas.microsoft.com/office/drawing/2014/main" id="{1A337641-675D-4F89-B457-22358A07CB0F}"/>
              </a:ext>
            </a:extLst>
          </p:cNvPr>
          <p:cNvPicPr>
            <a:picLocks noChangeAspect="1"/>
          </p:cNvPicPr>
          <p:nvPr/>
        </p:nvPicPr>
        <p:blipFill rotWithShape="1">
          <a:blip r:embed="rId2"/>
          <a:srcRect t="10755" r="3268" b="36987"/>
          <a:stretch/>
        </p:blipFill>
        <p:spPr>
          <a:xfrm>
            <a:off x="2207617" y="914754"/>
            <a:ext cx="7952559" cy="5411562"/>
          </a:xfrm>
          <a:prstGeom prst="rect">
            <a:avLst/>
          </a:prstGeom>
        </p:spPr>
      </p:pic>
      <p:sp>
        <p:nvSpPr>
          <p:cNvPr id="3" name="Rectangle 2">
            <a:extLst>
              <a:ext uri="{FF2B5EF4-FFF2-40B4-BE49-F238E27FC236}">
                <a16:creationId xmlns:a16="http://schemas.microsoft.com/office/drawing/2014/main" id="{35B2461A-E6D0-4DF9-85F8-C150FD8BC322}"/>
              </a:ext>
            </a:extLst>
          </p:cNvPr>
          <p:cNvSpPr/>
          <p:nvPr/>
        </p:nvSpPr>
        <p:spPr>
          <a:xfrm>
            <a:off x="2351585" y="4869160"/>
            <a:ext cx="7808591" cy="1584176"/>
          </a:xfrm>
          <a:prstGeom prst="rect">
            <a:avLst/>
          </a:prstGeom>
          <a:no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455019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9FF3D2-02EA-4C05-BEB7-B270F770A9B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pic>
        <p:nvPicPr>
          <p:cNvPr id="5" name="Picture 4">
            <a:extLst>
              <a:ext uri="{FF2B5EF4-FFF2-40B4-BE49-F238E27FC236}">
                <a16:creationId xmlns:a16="http://schemas.microsoft.com/office/drawing/2014/main" id="{40656456-2354-4326-835D-86CF14DF2196}"/>
              </a:ext>
            </a:extLst>
          </p:cNvPr>
          <p:cNvPicPr/>
          <p:nvPr/>
        </p:nvPicPr>
        <p:blipFill rotWithShape="1">
          <a:blip r:embed="rId2"/>
          <a:srcRect l="2691" t="2189" r="4005" b="7311"/>
          <a:stretch/>
        </p:blipFill>
        <p:spPr>
          <a:xfrm>
            <a:off x="2783632" y="1083795"/>
            <a:ext cx="6480721" cy="5040560"/>
          </a:xfrm>
          <a:prstGeom prst="rect">
            <a:avLst/>
          </a:prstGeom>
        </p:spPr>
      </p:pic>
      <p:sp>
        <p:nvSpPr>
          <p:cNvPr id="6" name="Title 2">
            <a:extLst>
              <a:ext uri="{FF2B5EF4-FFF2-40B4-BE49-F238E27FC236}">
                <a16:creationId xmlns:a16="http://schemas.microsoft.com/office/drawing/2014/main" id="{37811EBA-D745-4328-B2AF-6D0AF2F748D2}"/>
              </a:ext>
            </a:extLst>
          </p:cNvPr>
          <p:cNvSpPr>
            <a:spLocks noGrp="1"/>
          </p:cNvSpPr>
          <p:nvPr>
            <p:ph type="title"/>
          </p:nvPr>
        </p:nvSpPr>
        <p:spPr>
          <a:xfrm>
            <a:off x="407988" y="373593"/>
            <a:ext cx="11376025" cy="463119"/>
          </a:xfrm>
        </p:spPr>
        <p:txBody>
          <a:bodyPr/>
          <a:lstStyle/>
          <a:p>
            <a:pPr algn="ctr"/>
            <a:r>
              <a:rPr lang="en-US" sz="3600" dirty="0"/>
              <a:t>Let’s continue</a:t>
            </a:r>
            <a:endParaRPr lang="en-GB" sz="3600" dirty="0"/>
          </a:p>
        </p:txBody>
      </p:sp>
      <p:sp>
        <p:nvSpPr>
          <p:cNvPr id="7" name="Rectangle 6">
            <a:extLst>
              <a:ext uri="{FF2B5EF4-FFF2-40B4-BE49-F238E27FC236}">
                <a16:creationId xmlns:a16="http://schemas.microsoft.com/office/drawing/2014/main" id="{FCDD0E66-47A8-4AAF-A813-EC61C50EE2E9}"/>
              </a:ext>
            </a:extLst>
          </p:cNvPr>
          <p:cNvSpPr/>
          <p:nvPr/>
        </p:nvSpPr>
        <p:spPr>
          <a:xfrm>
            <a:off x="7464152" y="2276872"/>
            <a:ext cx="1008112" cy="122413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7607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12FD66-9551-44A5-855C-D7878E8C0588}"/>
              </a:ext>
            </a:extLst>
          </p:cNvPr>
          <p:cNvSpPr>
            <a:spLocks noGrp="1"/>
          </p:cNvSpPr>
          <p:nvPr>
            <p:ph idx="1"/>
          </p:nvPr>
        </p:nvSpPr>
        <p:spPr>
          <a:xfrm>
            <a:off x="263352" y="980728"/>
            <a:ext cx="11376024" cy="4608512"/>
          </a:xfrm>
        </p:spPr>
        <p:txBody>
          <a:bodyPr/>
          <a:lstStyle/>
          <a:p>
            <a:pPr marL="342900" indent="-342900">
              <a:buFont typeface="Arial" panose="020B0604020202020204" pitchFamily="34" charset="0"/>
              <a:buChar char="•"/>
            </a:pPr>
            <a:r>
              <a:rPr lang="en-GB" dirty="0"/>
              <a:t>Analyse the process flow to identify</a:t>
            </a:r>
          </a:p>
          <a:p>
            <a:pPr marL="666900" lvl="1" indent="-342900">
              <a:buFont typeface="Wingdings" panose="05000000000000000000" pitchFamily="2" charset="2"/>
              <a:buChar char="v"/>
            </a:pPr>
            <a:r>
              <a:rPr lang="en-GB" dirty="0"/>
              <a:t>Non-value-added steps</a:t>
            </a:r>
          </a:p>
          <a:p>
            <a:pPr marL="666900" lvl="1" indent="-342900">
              <a:buFont typeface="Wingdings" panose="05000000000000000000" pitchFamily="2" charset="2"/>
              <a:buChar char="v"/>
            </a:pPr>
            <a:r>
              <a:rPr lang="en-GB" dirty="0"/>
              <a:t>Redundancies</a:t>
            </a:r>
          </a:p>
          <a:p>
            <a:pPr marL="666900" lvl="1" indent="-342900">
              <a:buFont typeface="Wingdings" panose="05000000000000000000" pitchFamily="2" charset="2"/>
              <a:buChar char="v"/>
            </a:pPr>
            <a:r>
              <a:rPr lang="en-GB" dirty="0"/>
              <a:t>Bottlenecks</a:t>
            </a:r>
          </a:p>
          <a:p>
            <a:pPr marL="666900" lvl="1" indent="-342900">
              <a:buFont typeface="Wingdings" panose="05000000000000000000" pitchFamily="2" charset="2"/>
              <a:buChar char="v"/>
            </a:pPr>
            <a:r>
              <a:rPr lang="en-GB" dirty="0"/>
              <a:t>Inefficiencies</a:t>
            </a:r>
          </a:p>
          <a:p>
            <a:pPr marL="666900" lvl="1" indent="-342900">
              <a:buFont typeface="Wingdings" panose="05000000000000000000" pitchFamily="2" charset="2"/>
              <a:buChar char="v"/>
            </a:pPr>
            <a:r>
              <a:rPr lang="en-GB" dirty="0"/>
              <a:t>Deficiencies</a:t>
            </a:r>
          </a:p>
          <a:p>
            <a:pPr marL="342900" indent="-342900">
              <a:buFont typeface="Arial" panose="020B0604020202020204" pitchFamily="34" charset="0"/>
              <a:buChar char="•"/>
            </a:pPr>
            <a:r>
              <a:rPr lang="en-GB" dirty="0"/>
              <a:t>Prioritize problems:</a:t>
            </a:r>
          </a:p>
          <a:p>
            <a:pPr marL="666900" lvl="1" indent="-342900">
              <a:buFont typeface="Wingdings" panose="05000000000000000000" pitchFamily="2" charset="2"/>
              <a:buChar char="v"/>
            </a:pPr>
            <a:r>
              <a:rPr lang="en-GB" dirty="0"/>
              <a:t>Quantify the results of each problem</a:t>
            </a:r>
          </a:p>
          <a:p>
            <a:pPr marL="666900" lvl="1" indent="-342900">
              <a:buFont typeface="Wingdings" panose="05000000000000000000" pitchFamily="2" charset="2"/>
              <a:buChar char="v"/>
            </a:pPr>
            <a:r>
              <a:rPr lang="en-GB" dirty="0"/>
              <a:t>Identify the impact each problem has on the overall process</a:t>
            </a:r>
          </a:p>
          <a:p>
            <a:pPr marL="666900" lvl="1" indent="-342900">
              <a:buFont typeface="Wingdings" panose="05000000000000000000" pitchFamily="2" charset="2"/>
              <a:buChar char="v"/>
            </a:pPr>
            <a:r>
              <a:rPr lang="en-GB" dirty="0"/>
              <a:t>Subject the problems to Pareto analysis and identify the most important problem</a:t>
            </a:r>
          </a:p>
          <a:p>
            <a:pPr marL="342900" indent="-342900">
              <a:spcBef>
                <a:spcPts val="600"/>
              </a:spcBef>
              <a:spcAft>
                <a:spcPts val="0"/>
              </a:spcAft>
              <a:buFont typeface="Arial" panose="020B0604020202020204" pitchFamily="34" charset="0"/>
              <a:buChar char="•"/>
            </a:pPr>
            <a:r>
              <a:rPr lang="en-GB" dirty="0"/>
              <a:t>Redo the map to remove a primary problem</a:t>
            </a:r>
          </a:p>
          <a:p>
            <a:pPr marL="342900" indent="-342900">
              <a:spcBef>
                <a:spcPts val="600"/>
              </a:spcBef>
              <a:spcAft>
                <a:spcPts val="0"/>
              </a:spcAft>
              <a:buFont typeface="Arial" panose="020B0604020202020204" pitchFamily="34" charset="0"/>
              <a:buChar char="•"/>
            </a:pPr>
            <a:r>
              <a:rPr lang="en-GB" dirty="0"/>
              <a:t>Do a desktop “walk-through” with persons who are involved with the process</a:t>
            </a:r>
          </a:p>
          <a:p>
            <a:pPr marL="342900" indent="-342900">
              <a:spcBef>
                <a:spcPts val="600"/>
              </a:spcBef>
              <a:spcAft>
                <a:spcPts val="0"/>
              </a:spcAft>
              <a:buFont typeface="Arial" panose="020B0604020202020204" pitchFamily="34" charset="0"/>
              <a:buChar char="•"/>
            </a:pPr>
            <a:r>
              <a:rPr lang="en-GB" dirty="0"/>
              <a:t>Modify the process map as needed (and modifications will be needed!)</a:t>
            </a:r>
          </a:p>
        </p:txBody>
      </p:sp>
      <p:sp>
        <p:nvSpPr>
          <p:cNvPr id="3" name="Title 2">
            <a:extLst>
              <a:ext uri="{FF2B5EF4-FFF2-40B4-BE49-F238E27FC236}">
                <a16:creationId xmlns:a16="http://schemas.microsoft.com/office/drawing/2014/main" id="{BF237302-1E06-4F67-8D90-CDA1A2B9C03F}"/>
              </a:ext>
            </a:extLst>
          </p:cNvPr>
          <p:cNvSpPr>
            <a:spLocks noGrp="1"/>
          </p:cNvSpPr>
          <p:nvPr>
            <p:ph type="title"/>
          </p:nvPr>
        </p:nvSpPr>
        <p:spPr>
          <a:xfrm>
            <a:off x="407988" y="373593"/>
            <a:ext cx="11376025" cy="535127"/>
          </a:xfrm>
        </p:spPr>
        <p:txBody>
          <a:bodyPr/>
          <a:lstStyle/>
          <a:p>
            <a:r>
              <a:rPr lang="en-US" dirty="0"/>
              <a:t>Next steps</a:t>
            </a:r>
            <a:endParaRPr lang="en-GB" dirty="0"/>
          </a:p>
        </p:txBody>
      </p:sp>
      <p:sp>
        <p:nvSpPr>
          <p:cNvPr id="4" name="Slide Number Placeholder 3">
            <a:extLst>
              <a:ext uri="{FF2B5EF4-FFF2-40B4-BE49-F238E27FC236}">
                <a16:creationId xmlns:a16="http://schemas.microsoft.com/office/drawing/2014/main" id="{669366EA-C2A6-4BA2-8B5F-33778EA08E0B}"/>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Tree>
    <p:extLst>
      <p:ext uri="{BB962C8B-B14F-4D97-AF65-F5344CB8AC3E}">
        <p14:creationId xmlns:p14="http://schemas.microsoft.com/office/powerpoint/2010/main" val="1598061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B5D36-E26B-4D2F-9105-38BB07922289}"/>
              </a:ext>
            </a:extLst>
          </p:cNvPr>
          <p:cNvSpPr>
            <a:spLocks noGrp="1"/>
          </p:cNvSpPr>
          <p:nvPr>
            <p:ph type="title"/>
          </p:nvPr>
        </p:nvSpPr>
        <p:spPr>
          <a:xfrm>
            <a:off x="407987" y="276031"/>
            <a:ext cx="11376025" cy="535127"/>
          </a:xfrm>
        </p:spPr>
        <p:txBody>
          <a:bodyPr/>
          <a:lstStyle/>
          <a:p>
            <a:r>
              <a:rPr lang="en-US" dirty="0"/>
              <a:t>Use the tools </a:t>
            </a:r>
            <a:endParaRPr lang="en-GB" dirty="0"/>
          </a:p>
        </p:txBody>
      </p:sp>
      <p:sp>
        <p:nvSpPr>
          <p:cNvPr id="3" name="Content Placeholder 2">
            <a:extLst>
              <a:ext uri="{FF2B5EF4-FFF2-40B4-BE49-F238E27FC236}">
                <a16:creationId xmlns:a16="http://schemas.microsoft.com/office/drawing/2014/main" id="{783D96FA-2467-4FE2-8DB1-7C12547B4620}"/>
              </a:ext>
            </a:extLst>
          </p:cNvPr>
          <p:cNvSpPr>
            <a:spLocks noGrp="1"/>
          </p:cNvSpPr>
          <p:nvPr>
            <p:ph idx="1"/>
          </p:nvPr>
        </p:nvSpPr>
        <p:spPr>
          <a:xfrm>
            <a:off x="407987" y="1340768"/>
            <a:ext cx="10968013" cy="4785396"/>
          </a:xfrm>
        </p:spPr>
        <p:txBody>
          <a:bodyPr/>
          <a:lstStyle/>
          <a:p>
            <a:r>
              <a:rPr lang="en-US" dirty="0">
                <a:solidFill>
                  <a:schemeClr val="accent3"/>
                </a:solidFill>
              </a:rPr>
              <a:t>Go step by step and ask if any is applicable. </a:t>
            </a:r>
            <a:endParaRPr lang="en-GB" sz="2400" dirty="0">
              <a:solidFill>
                <a:schemeClr val="accent3"/>
              </a:solidFill>
              <a:effectLst/>
              <a:ea typeface="Calibri" panose="020F0502020204030204" pitchFamily="34" charset="0"/>
              <a:cs typeface="Times New Roman" panose="02020603050405020304" pitchFamily="18" charset="0"/>
            </a:endParaRPr>
          </a:p>
          <a:p>
            <a:r>
              <a:rPr lang="en-US" dirty="0"/>
              <a:t> </a:t>
            </a:r>
            <a:endParaRPr lang="en-GB" dirty="0"/>
          </a:p>
        </p:txBody>
      </p:sp>
      <p:sp>
        <p:nvSpPr>
          <p:cNvPr id="4" name="Slide Number Placeholder 3">
            <a:extLst>
              <a:ext uri="{FF2B5EF4-FFF2-40B4-BE49-F238E27FC236}">
                <a16:creationId xmlns:a16="http://schemas.microsoft.com/office/drawing/2014/main" id="{76683220-F04E-44A8-8673-C163D21B9DDA}"/>
              </a:ext>
            </a:extLst>
          </p:cNvPr>
          <p:cNvSpPr>
            <a:spLocks noGrp="1"/>
          </p:cNvSpPr>
          <p:nvPr>
            <p:ph type="sldNum" sz="quarter" idx="12"/>
          </p:nvPr>
        </p:nvSpPr>
        <p:spPr/>
        <p:txBody>
          <a:bodyPr/>
          <a:lstStyle/>
          <a:p>
            <a:fld id="{BFDCA1C4-9514-7B4F-976F-D92F7E296653}" type="slidenum">
              <a:rPr lang="fr-FR" smtClean="0"/>
              <a:pPr/>
              <a:t>4</a:t>
            </a:fld>
            <a:endParaRPr lang="fr-FR"/>
          </a:p>
        </p:txBody>
      </p:sp>
      <p:graphicFrame>
        <p:nvGraphicFramePr>
          <p:cNvPr id="6" name="Table 6">
            <a:extLst>
              <a:ext uri="{FF2B5EF4-FFF2-40B4-BE49-F238E27FC236}">
                <a16:creationId xmlns:a16="http://schemas.microsoft.com/office/drawing/2014/main" id="{21FDF8B0-46F0-4133-8853-4C0B68E25907}"/>
              </a:ext>
            </a:extLst>
          </p:cNvPr>
          <p:cNvGraphicFramePr>
            <a:graphicFrameLocks noGrp="1"/>
          </p:cNvGraphicFramePr>
          <p:nvPr/>
        </p:nvGraphicFramePr>
        <p:xfrm>
          <a:off x="551384" y="2006284"/>
          <a:ext cx="10320560" cy="4119880"/>
        </p:xfrm>
        <a:graphic>
          <a:graphicData uri="http://schemas.openxmlformats.org/drawingml/2006/table">
            <a:tbl>
              <a:tblPr firstRow="1" bandRow="1">
                <a:tableStyleId>{88D326A9-A81B-9881-C969-13F38E75D658}</a:tableStyleId>
              </a:tblPr>
              <a:tblGrid>
                <a:gridCol w="1828649">
                  <a:extLst>
                    <a:ext uri="{9D8B030D-6E8A-4147-A177-3AD203B41FA5}">
                      <a16:colId xmlns:a16="http://schemas.microsoft.com/office/drawing/2014/main" val="3957797592"/>
                    </a:ext>
                  </a:extLst>
                </a:gridCol>
                <a:gridCol w="8491911">
                  <a:extLst>
                    <a:ext uri="{9D8B030D-6E8A-4147-A177-3AD203B41FA5}">
                      <a16:colId xmlns:a16="http://schemas.microsoft.com/office/drawing/2014/main" val="617687726"/>
                    </a:ext>
                  </a:extLst>
                </a:gridCol>
              </a:tblGrid>
              <a:tr h="370840">
                <a:tc>
                  <a:txBody>
                    <a:bodyPr/>
                    <a:lstStyle/>
                    <a:p>
                      <a:endParaRPr lang="en-GB"/>
                    </a:p>
                  </a:txBody>
                  <a:tcPr/>
                </a:tc>
                <a:tc>
                  <a:txBody>
                    <a:bodyPr/>
                    <a:lstStyle/>
                    <a:p>
                      <a:endParaRPr lang="en-GB"/>
                    </a:p>
                  </a:txBody>
                  <a:tcPr/>
                </a:tc>
                <a:extLst>
                  <a:ext uri="{0D108BD9-81ED-4DB2-BD59-A6C34878D82A}">
                    <a16:rowId xmlns:a16="http://schemas.microsoft.com/office/drawing/2014/main" val="3860227414"/>
                  </a:ext>
                </a:extLst>
              </a:tr>
              <a:tr h="370840">
                <a:tc>
                  <a:txBody>
                    <a:bodyPr/>
                    <a:lstStyle/>
                    <a:p>
                      <a:r>
                        <a:rPr lang="en-GB" sz="1800" dirty="0">
                          <a:solidFill>
                            <a:schemeClr val="dk1"/>
                          </a:solidFill>
                          <a:effectLst/>
                          <a:latin typeface="+mn-lt"/>
                          <a:ea typeface="+mn-ea"/>
                          <a:cs typeface="+mn-cs"/>
                        </a:rPr>
                        <a:t>Sort</a:t>
                      </a:r>
                    </a:p>
                  </a:txBody>
                  <a:tcPr/>
                </a:tc>
                <a:tc>
                  <a:txBody>
                    <a:bodyPr/>
                    <a:lstStyle/>
                    <a:p>
                      <a:r>
                        <a:rPr lang="en-GB" sz="1800" dirty="0">
                          <a:solidFill>
                            <a:schemeClr val="dk1"/>
                          </a:solidFill>
                          <a:effectLst/>
                          <a:latin typeface="+mn-lt"/>
                          <a:ea typeface="+mn-ea"/>
                          <a:cs typeface="+mn-cs"/>
                        </a:rPr>
                        <a:t>involves quickly assessing whether a particular information item is needed and disposing of it as soon as that is clear</a:t>
                      </a:r>
                      <a:endParaRPr lang="en-GB" dirty="0"/>
                    </a:p>
                  </a:txBody>
                  <a:tcPr/>
                </a:tc>
                <a:extLst>
                  <a:ext uri="{0D108BD9-81ED-4DB2-BD59-A6C34878D82A}">
                    <a16:rowId xmlns:a16="http://schemas.microsoft.com/office/drawing/2014/main" val="1825167250"/>
                  </a:ext>
                </a:extLst>
              </a:tr>
              <a:tr h="370840">
                <a:tc>
                  <a:txBody>
                    <a:bodyPr/>
                    <a:lstStyle/>
                    <a:p>
                      <a:r>
                        <a:rPr lang="en-GB" sz="1800" dirty="0">
                          <a:solidFill>
                            <a:schemeClr val="dk1"/>
                          </a:solidFill>
                          <a:effectLst/>
                          <a:latin typeface="+mn-lt"/>
                          <a:ea typeface="+mn-ea"/>
                          <a:cs typeface="+mn-cs"/>
                        </a:rPr>
                        <a:t>Set in order</a:t>
                      </a:r>
                      <a:endParaRPr lang="en-GB" dirty="0"/>
                    </a:p>
                  </a:txBody>
                  <a:tcPr/>
                </a:tc>
                <a:tc>
                  <a:txBody>
                    <a:bodyPr/>
                    <a:lstStyle/>
                    <a:p>
                      <a:r>
                        <a:rPr lang="en-GB" sz="1800" dirty="0">
                          <a:solidFill>
                            <a:schemeClr val="dk1"/>
                          </a:solidFill>
                          <a:effectLst/>
                          <a:latin typeface="+mn-lt"/>
                          <a:ea typeface="+mn-ea"/>
                          <a:cs typeface="+mn-cs"/>
                        </a:rPr>
                        <a:t>is a key element and requires assessing the needed information items and determining what type of action (if any) is required</a:t>
                      </a:r>
                      <a:endParaRPr lang="en-GB" dirty="0"/>
                    </a:p>
                  </a:txBody>
                  <a:tcPr/>
                </a:tc>
                <a:extLst>
                  <a:ext uri="{0D108BD9-81ED-4DB2-BD59-A6C34878D82A}">
                    <a16:rowId xmlns:a16="http://schemas.microsoft.com/office/drawing/2014/main" val="4034057803"/>
                  </a:ext>
                </a:extLst>
              </a:tr>
              <a:tr h="370840">
                <a:tc>
                  <a:txBody>
                    <a:bodyPr/>
                    <a:lstStyle/>
                    <a:p>
                      <a:r>
                        <a:rPr lang="en-GB" sz="1800" dirty="0">
                          <a:solidFill>
                            <a:schemeClr val="dk1"/>
                          </a:solidFill>
                          <a:effectLst/>
                          <a:latin typeface="+mn-lt"/>
                          <a:ea typeface="+mn-ea"/>
                          <a:cs typeface="+mn-cs"/>
                        </a:rPr>
                        <a:t>Shine</a:t>
                      </a:r>
                      <a:endParaRPr lang="en-GB" dirty="0"/>
                    </a:p>
                  </a:txBody>
                  <a:tcPr/>
                </a:tc>
                <a:tc>
                  <a:txBody>
                    <a:bodyPr/>
                    <a:lstStyle/>
                    <a:p>
                      <a:r>
                        <a:rPr lang="en-GB" sz="1800" dirty="0">
                          <a:solidFill>
                            <a:schemeClr val="dk1"/>
                          </a:solidFill>
                          <a:effectLst/>
                          <a:latin typeface="+mn-lt"/>
                          <a:ea typeface="+mn-ea"/>
                          <a:cs typeface="+mn-cs"/>
                        </a:rPr>
                        <a:t>minimizing your mess—for example, unsubscribing from mailing lists. It also can refer to minimizing the mess for others by limiting the distribution of emails and meeting invitations. </a:t>
                      </a:r>
                      <a:endParaRPr lang="en-GB" dirty="0"/>
                    </a:p>
                  </a:txBody>
                  <a:tcPr/>
                </a:tc>
                <a:extLst>
                  <a:ext uri="{0D108BD9-81ED-4DB2-BD59-A6C34878D82A}">
                    <a16:rowId xmlns:a16="http://schemas.microsoft.com/office/drawing/2014/main" val="2593133055"/>
                  </a:ext>
                </a:extLst>
              </a:tr>
              <a:tr h="370840">
                <a:tc>
                  <a:txBody>
                    <a:bodyPr/>
                    <a:lstStyle/>
                    <a:p>
                      <a:r>
                        <a:rPr lang="en-GB" sz="1800" dirty="0">
                          <a:solidFill>
                            <a:schemeClr val="dk1"/>
                          </a:solidFill>
                          <a:effectLst/>
                          <a:latin typeface="+mn-lt"/>
                          <a:ea typeface="+mn-ea"/>
                          <a:cs typeface="+mn-cs"/>
                        </a:rPr>
                        <a:t>Standardize</a:t>
                      </a:r>
                      <a:endParaRPr lang="en-GB"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800" dirty="0">
                          <a:solidFill>
                            <a:schemeClr val="dk1"/>
                          </a:solidFill>
                          <a:effectLst/>
                          <a:latin typeface="+mn-lt"/>
                          <a:ea typeface="+mn-ea"/>
                          <a:cs typeface="+mn-cs"/>
                        </a:rPr>
                        <a:t>The organization benefits from a standard approach to information management, but creative workers need the flexibility to adopt the standard approach using tools that work for them. </a:t>
                      </a:r>
                    </a:p>
                  </a:txBody>
                  <a:tcPr/>
                </a:tc>
                <a:extLst>
                  <a:ext uri="{0D108BD9-81ED-4DB2-BD59-A6C34878D82A}">
                    <a16:rowId xmlns:a16="http://schemas.microsoft.com/office/drawing/2014/main" val="3113180367"/>
                  </a:ext>
                </a:extLst>
              </a:tr>
              <a:tr h="370840">
                <a:tc>
                  <a:txBody>
                    <a:bodyPr/>
                    <a:lstStyle/>
                    <a:p>
                      <a:r>
                        <a:rPr lang="en-GB" sz="1800" dirty="0">
                          <a:solidFill>
                            <a:schemeClr val="dk1"/>
                          </a:solidFill>
                          <a:effectLst/>
                          <a:latin typeface="+mn-lt"/>
                          <a:ea typeface="+mn-ea"/>
                          <a:cs typeface="+mn-cs"/>
                        </a:rPr>
                        <a:t>Sustain</a:t>
                      </a:r>
                      <a:endParaRPr lang="en-GB"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800" dirty="0">
                          <a:solidFill>
                            <a:schemeClr val="dk1"/>
                          </a:solidFill>
                          <a:effectLst/>
                          <a:latin typeface="+mn-lt"/>
                          <a:ea typeface="+mn-ea"/>
                          <a:cs typeface="+mn-cs"/>
                        </a:rPr>
                        <a:t>requires a maintenance and audit process to ensure that the organizational process continues to function and does not start to accumulate waste material.</a:t>
                      </a:r>
                    </a:p>
                  </a:txBody>
                  <a:tcPr/>
                </a:tc>
                <a:extLst>
                  <a:ext uri="{0D108BD9-81ED-4DB2-BD59-A6C34878D82A}">
                    <a16:rowId xmlns:a16="http://schemas.microsoft.com/office/drawing/2014/main" val="27566255"/>
                  </a:ext>
                </a:extLst>
              </a:tr>
            </a:tbl>
          </a:graphicData>
        </a:graphic>
      </p:graphicFrame>
    </p:spTree>
    <p:extLst>
      <p:ext uri="{BB962C8B-B14F-4D97-AF65-F5344CB8AC3E}">
        <p14:creationId xmlns:p14="http://schemas.microsoft.com/office/powerpoint/2010/main" val="2500150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icture containing text&#10;&#10;Description automatically generated">
            <a:extLst>
              <a:ext uri="{FF2B5EF4-FFF2-40B4-BE49-F238E27FC236}">
                <a16:creationId xmlns:a16="http://schemas.microsoft.com/office/drawing/2014/main" id="{71A4E2D5-F877-4190-9CB4-F13BFD9FD3D1}"/>
              </a:ext>
            </a:extLst>
          </p:cNvPr>
          <p:cNvPicPr>
            <a:picLocks noGrp="1" noChangeAspect="1"/>
          </p:cNvPicPr>
          <p:nvPr>
            <p:ph idx="1"/>
          </p:nvPr>
        </p:nvPicPr>
        <p:blipFill>
          <a:blip r:embed="rId2"/>
          <a:stretch>
            <a:fillRect/>
          </a:stretch>
        </p:blipFill>
        <p:spPr>
          <a:xfrm>
            <a:off x="653474" y="1628799"/>
            <a:ext cx="10627102" cy="4427959"/>
          </a:xfrm>
        </p:spPr>
      </p:pic>
      <p:sp>
        <p:nvSpPr>
          <p:cNvPr id="3" name="Title 2">
            <a:extLst>
              <a:ext uri="{FF2B5EF4-FFF2-40B4-BE49-F238E27FC236}">
                <a16:creationId xmlns:a16="http://schemas.microsoft.com/office/drawing/2014/main" id="{E73759C4-DDD8-4735-A804-B8CEA584055C}"/>
              </a:ext>
            </a:extLst>
          </p:cNvPr>
          <p:cNvSpPr>
            <a:spLocks noGrp="1"/>
          </p:cNvSpPr>
          <p:nvPr>
            <p:ph type="title"/>
          </p:nvPr>
        </p:nvSpPr>
        <p:spPr>
          <a:xfrm>
            <a:off x="407988" y="373593"/>
            <a:ext cx="11376025" cy="535127"/>
          </a:xfrm>
        </p:spPr>
        <p:txBody>
          <a:bodyPr/>
          <a:lstStyle/>
          <a:p>
            <a:pPr algn="ctr"/>
            <a:r>
              <a:rPr lang="en-US" dirty="0"/>
              <a:t>Error proof processes</a:t>
            </a:r>
            <a:endParaRPr lang="en-GB" dirty="0"/>
          </a:p>
        </p:txBody>
      </p:sp>
      <p:sp>
        <p:nvSpPr>
          <p:cNvPr id="4" name="Slide Number Placeholder 3">
            <a:extLst>
              <a:ext uri="{FF2B5EF4-FFF2-40B4-BE49-F238E27FC236}">
                <a16:creationId xmlns:a16="http://schemas.microsoft.com/office/drawing/2014/main" id="{E0A85719-373F-4021-9C30-682A9AABF6D3}"/>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sp>
        <p:nvSpPr>
          <p:cNvPr id="7" name="TextBox 6">
            <a:extLst>
              <a:ext uri="{FF2B5EF4-FFF2-40B4-BE49-F238E27FC236}">
                <a16:creationId xmlns:a16="http://schemas.microsoft.com/office/drawing/2014/main" id="{D4545770-114C-47BF-9E32-90B672F391F3}"/>
              </a:ext>
            </a:extLst>
          </p:cNvPr>
          <p:cNvSpPr txBox="1"/>
          <p:nvPr/>
        </p:nvSpPr>
        <p:spPr bwMode="auto">
          <a:xfrm>
            <a:off x="653474" y="1196752"/>
            <a:ext cx="6096000" cy="369332"/>
          </a:xfrm>
          <a:prstGeom prst="rect">
            <a:avLst/>
          </a:prstGeom>
          <a:noFill/>
        </p:spPr>
        <p:txBody>
          <a:bodyPr wrap="square">
            <a:spAutoFit/>
          </a:bodyPr>
          <a:lstStyle/>
          <a:p>
            <a:r>
              <a:rPr lang="en-US" b="1" dirty="0">
                <a:solidFill>
                  <a:schemeClr val="accent3"/>
                </a:solidFill>
              </a:rPr>
              <a:t>Go step by step and ask if any is applicable. </a:t>
            </a:r>
            <a:endParaRPr lang="en-GB" sz="1800" b="1" dirty="0">
              <a:solidFill>
                <a:schemeClr val="accent3"/>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79902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F565A-E5F4-4BBC-B969-DEB06FCC3FB4}"/>
              </a:ext>
            </a:extLst>
          </p:cNvPr>
          <p:cNvSpPr>
            <a:spLocks noGrp="1"/>
          </p:cNvSpPr>
          <p:nvPr>
            <p:ph type="title"/>
          </p:nvPr>
        </p:nvSpPr>
        <p:spPr>
          <a:xfrm>
            <a:off x="0" y="188640"/>
            <a:ext cx="12192000" cy="671772"/>
          </a:xfrm>
        </p:spPr>
        <p:txBody>
          <a:bodyPr/>
          <a:lstStyle/>
          <a:p>
            <a:r>
              <a:rPr lang="en-US" sz="3200" dirty="0"/>
              <a:t>If you have a problematic process ….</a:t>
            </a:r>
            <a:endParaRPr lang="en-GB" sz="3200" dirty="0"/>
          </a:p>
        </p:txBody>
      </p:sp>
      <p:sp>
        <p:nvSpPr>
          <p:cNvPr id="3" name="Content Placeholder 2">
            <a:extLst>
              <a:ext uri="{FF2B5EF4-FFF2-40B4-BE49-F238E27FC236}">
                <a16:creationId xmlns:a16="http://schemas.microsoft.com/office/drawing/2014/main" id="{B78B157A-A1D6-4076-8768-62F772204B44}"/>
              </a:ext>
            </a:extLst>
          </p:cNvPr>
          <p:cNvSpPr>
            <a:spLocks noGrp="1"/>
          </p:cNvSpPr>
          <p:nvPr>
            <p:ph idx="1"/>
          </p:nvPr>
        </p:nvSpPr>
        <p:spPr>
          <a:xfrm>
            <a:off x="695400" y="1078549"/>
            <a:ext cx="5760640" cy="5137150"/>
          </a:xfrm>
        </p:spPr>
        <p:txBody>
          <a:bodyPr>
            <a:noAutofit/>
          </a:bodyPr>
          <a:lstStyle/>
          <a:p>
            <a:pPr>
              <a:spcBef>
                <a:spcPts val="600"/>
              </a:spcBef>
              <a:spcAft>
                <a:spcPts val="600"/>
              </a:spcAft>
            </a:pPr>
            <a:r>
              <a:rPr lang="en-GB" sz="1600" dirty="0">
                <a:solidFill>
                  <a:schemeClr val="accent3"/>
                </a:solidFill>
              </a:rPr>
              <a:t>Let's start with What, Where, When and Who</a:t>
            </a:r>
          </a:p>
          <a:p>
            <a:pPr marL="285750" indent="-285750">
              <a:spcBef>
                <a:spcPts val="600"/>
              </a:spcBef>
              <a:spcAft>
                <a:spcPts val="600"/>
              </a:spcAft>
              <a:buFont typeface="Arial" panose="020B0604020202020204" pitchFamily="34" charset="0"/>
              <a:buChar char="•"/>
            </a:pPr>
            <a:r>
              <a:rPr lang="en-GB" sz="1400" dirty="0"/>
              <a:t>What “it” is—what are we trying to explain?</a:t>
            </a:r>
          </a:p>
          <a:p>
            <a:pPr marL="285750" indent="-285750">
              <a:spcBef>
                <a:spcPts val="600"/>
              </a:spcBef>
              <a:spcAft>
                <a:spcPts val="600"/>
              </a:spcAft>
              <a:buFont typeface="Arial" panose="020B0604020202020204" pitchFamily="34" charset="0"/>
              <a:buChar char="•"/>
            </a:pPr>
            <a:r>
              <a:rPr lang="en-GB" sz="1400" dirty="0"/>
              <a:t>Where was “it” observed?</a:t>
            </a:r>
          </a:p>
          <a:p>
            <a:pPr marL="285750" indent="-285750">
              <a:spcBef>
                <a:spcPts val="600"/>
              </a:spcBef>
              <a:spcAft>
                <a:spcPts val="600"/>
              </a:spcAft>
              <a:buFont typeface="Arial" panose="020B0604020202020204" pitchFamily="34" charset="0"/>
              <a:buChar char="•"/>
            </a:pPr>
            <a:r>
              <a:rPr lang="en-GB" sz="1400" dirty="0"/>
              <a:t>When did “it” occur?</a:t>
            </a:r>
          </a:p>
          <a:p>
            <a:pPr marL="285750" indent="-285750">
              <a:spcBef>
                <a:spcPts val="600"/>
              </a:spcBef>
              <a:spcAft>
                <a:spcPts val="600"/>
              </a:spcAft>
              <a:buFont typeface="Arial" panose="020B0604020202020204" pitchFamily="34" charset="0"/>
              <a:buChar char="•"/>
            </a:pPr>
            <a:r>
              <a:rPr lang="en-GB" sz="1400" dirty="0"/>
              <a:t>Who was present</a:t>
            </a:r>
          </a:p>
          <a:p>
            <a:pPr>
              <a:spcBef>
                <a:spcPts val="600"/>
              </a:spcBef>
              <a:spcAft>
                <a:spcPts val="600"/>
              </a:spcAft>
            </a:pPr>
            <a:r>
              <a:rPr lang="en-GB" sz="1600" dirty="0">
                <a:solidFill>
                  <a:schemeClr val="accent3"/>
                </a:solidFill>
              </a:rPr>
              <a:t>Then Why and How and add the woman called What else</a:t>
            </a:r>
          </a:p>
          <a:p>
            <a:pPr marL="285750" indent="-285750">
              <a:spcBef>
                <a:spcPts val="600"/>
              </a:spcBef>
              <a:spcAft>
                <a:spcPts val="600"/>
              </a:spcAft>
              <a:buFont typeface="Arial" panose="020B0604020202020204" pitchFamily="34" charset="0"/>
              <a:buChar char="•"/>
            </a:pPr>
            <a:r>
              <a:rPr lang="en-GB" sz="1400" dirty="0"/>
              <a:t>Is the cause of the problem truly known or merely suspect?</a:t>
            </a:r>
          </a:p>
          <a:p>
            <a:pPr marL="285750" indent="-285750">
              <a:spcBef>
                <a:spcPts val="600"/>
              </a:spcBef>
              <a:spcAft>
                <a:spcPts val="600"/>
              </a:spcAft>
              <a:buFont typeface="Arial" panose="020B0604020202020204" pitchFamily="34" charset="0"/>
              <a:buChar char="•"/>
            </a:pPr>
            <a:r>
              <a:rPr lang="en-GB" sz="1400" dirty="0"/>
              <a:t>Is “it” a real or assumed problem?</a:t>
            </a:r>
          </a:p>
          <a:p>
            <a:pPr marL="285750" indent="-285750">
              <a:spcBef>
                <a:spcPts val="600"/>
              </a:spcBef>
              <a:spcAft>
                <a:spcPts val="600"/>
              </a:spcAft>
              <a:buFont typeface="Arial" panose="020B0604020202020204" pitchFamily="34" charset="0"/>
              <a:buChar char="•"/>
            </a:pPr>
            <a:r>
              <a:rPr lang="en-GB" sz="1400" dirty="0"/>
              <a:t>How did “it” become a problem?</a:t>
            </a:r>
          </a:p>
          <a:p>
            <a:pPr marL="285750" indent="-285750">
              <a:spcBef>
                <a:spcPts val="600"/>
              </a:spcBef>
              <a:spcAft>
                <a:spcPts val="600"/>
              </a:spcAft>
              <a:buFont typeface="Arial" panose="020B0604020202020204" pitchFamily="34" charset="0"/>
              <a:buChar char="•"/>
            </a:pPr>
            <a:r>
              <a:rPr lang="en-GB" sz="1400" dirty="0"/>
              <a:t>Has “it” been a problem before, how long ago, and what was done at the time?</a:t>
            </a:r>
          </a:p>
          <a:p>
            <a:pPr marL="285750" indent="-285750">
              <a:spcBef>
                <a:spcPts val="600"/>
              </a:spcBef>
              <a:spcAft>
                <a:spcPts val="600"/>
              </a:spcAft>
              <a:buFont typeface="Arial" panose="020B0604020202020204" pitchFamily="34" charset="0"/>
              <a:buChar char="•"/>
            </a:pPr>
            <a:r>
              <a:rPr lang="en-GB" sz="1400" dirty="0"/>
              <a:t>Is “it” a technical or nontechnical problem?</a:t>
            </a:r>
          </a:p>
          <a:p>
            <a:pPr marL="285750" indent="-285750">
              <a:spcBef>
                <a:spcPts val="600"/>
              </a:spcBef>
              <a:spcAft>
                <a:spcPts val="600"/>
              </a:spcAft>
              <a:buFont typeface="Arial" panose="020B0604020202020204" pitchFamily="34" charset="0"/>
              <a:buChar char="•"/>
            </a:pPr>
            <a:r>
              <a:rPr lang="en-GB" sz="1400" dirty="0"/>
              <a:t>How widely spread is the problem?</a:t>
            </a:r>
          </a:p>
          <a:p>
            <a:pPr marL="285750" indent="-285750">
              <a:spcBef>
                <a:spcPts val="600"/>
              </a:spcBef>
              <a:spcAft>
                <a:spcPts val="600"/>
              </a:spcAft>
              <a:buFont typeface="Arial" panose="020B0604020202020204" pitchFamily="34" charset="0"/>
              <a:buChar char="•"/>
            </a:pPr>
            <a:r>
              <a:rPr lang="en-GB" sz="1400" dirty="0"/>
              <a:t>What is unsatisfactory about the present situation?</a:t>
            </a:r>
          </a:p>
          <a:p>
            <a:pPr marL="285750" indent="-285750">
              <a:spcBef>
                <a:spcPts val="600"/>
              </a:spcBef>
              <a:spcAft>
                <a:spcPts val="600"/>
              </a:spcAft>
              <a:buFont typeface="Arial" panose="020B0604020202020204" pitchFamily="34" charset="0"/>
              <a:buChar char="•"/>
            </a:pPr>
            <a:r>
              <a:rPr lang="en-GB" sz="1400" dirty="0"/>
              <a:t>What are the observed symptoms? How often do these symptoms occur?</a:t>
            </a:r>
          </a:p>
        </p:txBody>
      </p:sp>
      <p:sp>
        <p:nvSpPr>
          <p:cNvPr id="5" name="Slide Number Placeholder 4">
            <a:extLst>
              <a:ext uri="{FF2B5EF4-FFF2-40B4-BE49-F238E27FC236}">
                <a16:creationId xmlns:a16="http://schemas.microsoft.com/office/drawing/2014/main" id="{25B3E710-246E-476C-AEBC-76293FECDFC5}"/>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6" name="Content Placeholder 2">
            <a:extLst>
              <a:ext uri="{FF2B5EF4-FFF2-40B4-BE49-F238E27FC236}">
                <a16:creationId xmlns:a16="http://schemas.microsoft.com/office/drawing/2014/main" id="{5BBC2DEB-2632-4B69-BAE0-082BD2BBA8EB}"/>
              </a:ext>
            </a:extLst>
          </p:cNvPr>
          <p:cNvSpPr txBox="1">
            <a:spLocks/>
          </p:cNvSpPr>
          <p:nvPr/>
        </p:nvSpPr>
        <p:spPr bwMode="auto">
          <a:xfrm>
            <a:off x="6672064" y="3210876"/>
            <a:ext cx="5616624" cy="513715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285750" indent="-285750">
              <a:spcBef>
                <a:spcPts val="600"/>
              </a:spcBef>
              <a:buFont typeface="Arial" panose="020B0604020202020204" pitchFamily="34" charset="0"/>
              <a:buChar char="•"/>
            </a:pPr>
            <a:r>
              <a:rPr lang="en-GB" sz="1400" dirty="0"/>
              <a:t>What could have occurred, but didn’t?</a:t>
            </a:r>
          </a:p>
          <a:p>
            <a:pPr marL="285750" indent="-285750">
              <a:spcBef>
                <a:spcPts val="600"/>
              </a:spcBef>
              <a:buFont typeface="Arial" panose="020B0604020202020204" pitchFamily="34" charset="0"/>
              <a:buChar char="•"/>
            </a:pPr>
            <a:r>
              <a:rPr lang="en-GB" sz="1400" dirty="0"/>
              <a:t>Who or what is impacted/affected by the present situation?</a:t>
            </a:r>
          </a:p>
          <a:p>
            <a:pPr marL="285750" indent="-285750">
              <a:spcBef>
                <a:spcPts val="600"/>
              </a:spcBef>
              <a:buFont typeface="Arial" panose="020B0604020202020204" pitchFamily="34" charset="0"/>
              <a:buChar char="•"/>
            </a:pPr>
            <a:r>
              <a:rPr lang="en-GB" sz="1400" dirty="0"/>
              <a:t>How serious is the problem according to those affected?</a:t>
            </a:r>
          </a:p>
          <a:p>
            <a:pPr marL="285750" indent="-285750">
              <a:spcBef>
                <a:spcPts val="600"/>
              </a:spcBef>
              <a:buFont typeface="Arial" panose="020B0604020202020204" pitchFamily="34" charset="0"/>
              <a:buChar char="•"/>
            </a:pPr>
            <a:r>
              <a:rPr lang="en-GB" sz="1400" dirty="0"/>
              <a:t>What previous actions have already been taken to solve this occurrence of “it”?</a:t>
            </a:r>
          </a:p>
        </p:txBody>
      </p:sp>
    </p:spTree>
    <p:extLst>
      <p:ext uri="{BB962C8B-B14F-4D97-AF65-F5344CB8AC3E}">
        <p14:creationId xmlns:p14="http://schemas.microsoft.com/office/powerpoint/2010/main" val="2806057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BCC6B-0D86-4EE2-B264-9F7323DDD8B6}"/>
              </a:ext>
            </a:extLst>
          </p:cNvPr>
          <p:cNvSpPr>
            <a:spLocks noGrp="1"/>
          </p:cNvSpPr>
          <p:nvPr>
            <p:ph type="title"/>
          </p:nvPr>
        </p:nvSpPr>
        <p:spPr/>
        <p:txBody>
          <a:bodyPr/>
          <a:lstStyle/>
          <a:p>
            <a:r>
              <a:rPr lang="en-US" dirty="0"/>
              <a:t>Step 2 - Collect all objective data you have</a:t>
            </a:r>
            <a:endParaRPr lang="en-GB" dirty="0"/>
          </a:p>
        </p:txBody>
      </p:sp>
      <p:sp>
        <p:nvSpPr>
          <p:cNvPr id="3" name="Content Placeholder 2">
            <a:extLst>
              <a:ext uri="{FF2B5EF4-FFF2-40B4-BE49-F238E27FC236}">
                <a16:creationId xmlns:a16="http://schemas.microsoft.com/office/drawing/2014/main" id="{A192C0F0-D243-46DC-8055-12C5142238D6}"/>
              </a:ext>
            </a:extLst>
          </p:cNvPr>
          <p:cNvSpPr>
            <a:spLocks noGrp="1"/>
          </p:cNvSpPr>
          <p:nvPr>
            <p:ph idx="1"/>
          </p:nvPr>
        </p:nvSpPr>
        <p:spPr>
          <a:xfrm>
            <a:off x="2495600" y="1916833"/>
            <a:ext cx="7272368" cy="3633267"/>
          </a:xfrm>
        </p:spPr>
        <p:txBody>
          <a:bodyPr/>
          <a:lstStyle/>
          <a:p>
            <a:pPr>
              <a:lnSpc>
                <a:spcPct val="150000"/>
              </a:lnSpc>
              <a:spcBef>
                <a:spcPts val="600"/>
              </a:spcBef>
              <a:spcAft>
                <a:spcPts val="600"/>
              </a:spcAft>
            </a:pPr>
            <a:r>
              <a:rPr lang="en-GB" b="1" i="1" dirty="0"/>
              <a:t>I keep six honest serving men</a:t>
            </a:r>
            <a:br>
              <a:rPr lang="en-GB" b="1" i="1" dirty="0"/>
            </a:br>
            <a:r>
              <a:rPr lang="en-GB" b="1" i="1" dirty="0"/>
              <a:t>(They taught me all I know);</a:t>
            </a:r>
            <a:br>
              <a:rPr lang="en-GB" b="1" i="1" dirty="0"/>
            </a:br>
            <a:r>
              <a:rPr lang="en-GB" b="1" i="1" dirty="0"/>
              <a:t>Their names are What and Why and When</a:t>
            </a:r>
            <a:br>
              <a:rPr lang="en-GB" b="1" i="1" dirty="0"/>
            </a:br>
            <a:r>
              <a:rPr lang="en-GB" b="1" i="1" dirty="0"/>
              <a:t>And How and Where and Who.</a:t>
            </a:r>
          </a:p>
          <a:p>
            <a:pPr>
              <a:lnSpc>
                <a:spcPct val="150000"/>
              </a:lnSpc>
              <a:spcBef>
                <a:spcPts val="600"/>
              </a:spcBef>
              <a:spcAft>
                <a:spcPts val="600"/>
              </a:spcAft>
            </a:pPr>
            <a:br>
              <a:rPr lang="en-GB" b="1" i="1" dirty="0"/>
            </a:br>
            <a:r>
              <a:rPr lang="en-GB" b="1" i="1" dirty="0"/>
              <a:t>If in the doubt still you are</a:t>
            </a:r>
            <a:br>
              <a:rPr lang="en-GB" b="1" i="1" dirty="0"/>
            </a:br>
            <a:r>
              <a:rPr lang="en-GB" b="1" i="1" dirty="0"/>
              <a:t>call my friend “What else”</a:t>
            </a:r>
            <a:br>
              <a:rPr lang="en-GB" b="0" i="0" dirty="0"/>
            </a:br>
            <a:endParaRPr lang="en-GB" dirty="0"/>
          </a:p>
        </p:txBody>
      </p:sp>
      <p:sp>
        <p:nvSpPr>
          <p:cNvPr id="4" name="Footer Placeholder 3">
            <a:extLst>
              <a:ext uri="{FF2B5EF4-FFF2-40B4-BE49-F238E27FC236}">
                <a16:creationId xmlns:a16="http://schemas.microsoft.com/office/drawing/2014/main" id="{401D70D2-A64F-4910-AF49-6F34B9993BB0}"/>
              </a:ext>
            </a:extLst>
          </p:cNvPr>
          <p:cNvSpPr>
            <a:spLocks noGrp="1"/>
          </p:cNvSpPr>
          <p:nvPr>
            <p:ph type="ftr" sz="quarter" idx="11"/>
          </p:nvPr>
        </p:nvSpPr>
        <p:spPr/>
        <p:txBody>
          <a:bodyPr/>
          <a:lstStyle/>
          <a:p>
            <a:endParaRPr lang="en-GB" noProof="0"/>
          </a:p>
        </p:txBody>
      </p:sp>
      <p:sp>
        <p:nvSpPr>
          <p:cNvPr id="5" name="Slide Number Placeholder 4">
            <a:extLst>
              <a:ext uri="{FF2B5EF4-FFF2-40B4-BE49-F238E27FC236}">
                <a16:creationId xmlns:a16="http://schemas.microsoft.com/office/drawing/2014/main" id="{B4D1944C-A02A-46F3-8C51-A0EC7EE27E4C}"/>
              </a:ext>
            </a:extLst>
          </p:cNvPr>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1591139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BCC6B-0D86-4EE2-B264-9F7323DDD8B6}"/>
              </a:ext>
            </a:extLst>
          </p:cNvPr>
          <p:cNvSpPr>
            <a:spLocks noGrp="1"/>
          </p:cNvSpPr>
          <p:nvPr>
            <p:ph type="title"/>
          </p:nvPr>
        </p:nvSpPr>
        <p:spPr/>
        <p:txBody>
          <a:bodyPr/>
          <a:lstStyle/>
          <a:p>
            <a:r>
              <a:rPr lang="en-US" dirty="0"/>
              <a:t>Step 3 – Prepare the Brainstorm session</a:t>
            </a:r>
            <a:endParaRPr lang="en-GB" dirty="0"/>
          </a:p>
        </p:txBody>
      </p:sp>
      <p:sp>
        <p:nvSpPr>
          <p:cNvPr id="4" name="Footer Placeholder 3">
            <a:extLst>
              <a:ext uri="{FF2B5EF4-FFF2-40B4-BE49-F238E27FC236}">
                <a16:creationId xmlns:a16="http://schemas.microsoft.com/office/drawing/2014/main" id="{401D70D2-A64F-4910-AF49-6F34B9993BB0}"/>
              </a:ext>
            </a:extLst>
          </p:cNvPr>
          <p:cNvSpPr>
            <a:spLocks noGrp="1"/>
          </p:cNvSpPr>
          <p:nvPr>
            <p:ph type="ftr" sz="quarter" idx="11"/>
          </p:nvPr>
        </p:nvSpPr>
        <p:spPr/>
        <p:txBody>
          <a:bodyPr/>
          <a:lstStyle/>
          <a:p>
            <a:endParaRPr lang="en-GB" noProof="0"/>
          </a:p>
        </p:txBody>
      </p:sp>
      <p:sp>
        <p:nvSpPr>
          <p:cNvPr id="5" name="Slide Number Placeholder 4">
            <a:extLst>
              <a:ext uri="{FF2B5EF4-FFF2-40B4-BE49-F238E27FC236}">
                <a16:creationId xmlns:a16="http://schemas.microsoft.com/office/drawing/2014/main" id="{B4D1944C-A02A-46F3-8C51-A0EC7EE27E4C}"/>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7" name="Content Placeholder 6">
            <a:extLst>
              <a:ext uri="{FF2B5EF4-FFF2-40B4-BE49-F238E27FC236}">
                <a16:creationId xmlns:a16="http://schemas.microsoft.com/office/drawing/2014/main" id="{36BC7560-EB2B-4B01-98FF-42DF55BF286D}"/>
              </a:ext>
            </a:extLst>
          </p:cNvPr>
          <p:cNvSpPr>
            <a:spLocks noGrp="1"/>
          </p:cNvSpPr>
          <p:nvPr>
            <p:ph idx="1"/>
          </p:nvPr>
        </p:nvSpPr>
        <p:spPr>
          <a:xfrm>
            <a:off x="2136000" y="1219201"/>
            <a:ext cx="8074800" cy="4906963"/>
          </a:xfrm>
        </p:spPr>
        <p:txBody>
          <a:bodyPr>
            <a:normAutofit/>
          </a:bodyPr>
          <a:lstStyle/>
          <a:p>
            <a:r>
              <a:rPr lang="en-US" dirty="0"/>
              <a:t>There must be a moderator/facilitator</a:t>
            </a:r>
          </a:p>
          <a:p>
            <a:r>
              <a:rPr lang="en-US" dirty="0"/>
              <a:t>There must be a room</a:t>
            </a:r>
          </a:p>
          <a:p>
            <a:pPr lvl="1"/>
            <a:r>
              <a:rPr lang="en-US" dirty="0"/>
              <a:t>Big</a:t>
            </a:r>
          </a:p>
          <a:p>
            <a:pPr lvl="1"/>
            <a:r>
              <a:rPr lang="en-US" dirty="0"/>
              <a:t>With coffee (and cookies)</a:t>
            </a:r>
          </a:p>
          <a:p>
            <a:pPr lvl="1"/>
            <a:r>
              <a:rPr lang="en-US" dirty="0"/>
              <a:t>With a lot of post-its, flipcharts, tape, markers, …</a:t>
            </a:r>
          </a:p>
          <a:p>
            <a:pPr lvl="1"/>
            <a:r>
              <a:rPr lang="en-US" dirty="0"/>
              <a:t>With a place where to display the information</a:t>
            </a:r>
          </a:p>
          <a:p>
            <a:pPr lvl="1"/>
            <a:r>
              <a:rPr lang="en-US" dirty="0"/>
              <a:t>Chairs distributed to avoid monologs and to encourage coworking </a:t>
            </a:r>
          </a:p>
          <a:p>
            <a:r>
              <a:rPr lang="en-US" dirty="0"/>
              <a:t>There must be a timekeeper</a:t>
            </a:r>
          </a:p>
          <a:p>
            <a:r>
              <a:rPr lang="en-US" dirty="0"/>
              <a:t>When possible, the “NC objects must be accessible”</a:t>
            </a:r>
          </a:p>
          <a:p>
            <a:r>
              <a:rPr lang="en-US" dirty="0"/>
              <a:t>Participants shall confirm their attendance</a:t>
            </a:r>
          </a:p>
          <a:p>
            <a:endParaRPr lang="en-US" dirty="0"/>
          </a:p>
          <a:p>
            <a:endParaRPr lang="en-US" dirty="0"/>
          </a:p>
          <a:p>
            <a:endParaRPr lang="en-GB" dirty="0"/>
          </a:p>
        </p:txBody>
      </p:sp>
      <p:pic>
        <p:nvPicPr>
          <p:cNvPr id="10" name="Picture 9">
            <a:extLst>
              <a:ext uri="{FF2B5EF4-FFF2-40B4-BE49-F238E27FC236}">
                <a16:creationId xmlns:a16="http://schemas.microsoft.com/office/drawing/2014/main" id="{5D6A9AE4-1D65-4AD9-9581-F8781E91D145}"/>
              </a:ext>
            </a:extLst>
          </p:cNvPr>
          <p:cNvPicPr>
            <a:picLocks noChangeAspect="1"/>
          </p:cNvPicPr>
          <p:nvPr/>
        </p:nvPicPr>
        <p:blipFill>
          <a:blip r:embed="rId2"/>
          <a:stretch>
            <a:fillRect/>
          </a:stretch>
        </p:blipFill>
        <p:spPr>
          <a:xfrm>
            <a:off x="6742500" y="1628800"/>
            <a:ext cx="3374576" cy="1152128"/>
          </a:xfrm>
          <a:prstGeom prst="rect">
            <a:avLst/>
          </a:prstGeom>
        </p:spPr>
      </p:pic>
    </p:spTree>
    <p:extLst>
      <p:ext uri="{BB962C8B-B14F-4D97-AF65-F5344CB8AC3E}">
        <p14:creationId xmlns:p14="http://schemas.microsoft.com/office/powerpoint/2010/main" val="100877422"/>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5" id="{89A0F839-4CEA-9849-9520-54DF1AE8A422}" vid="{89DD7773-1F13-3B40-9461-8FDA22A5E9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SCE_template PPT</Template>
  <TotalTime>1248</TotalTime>
  <Words>878</Words>
  <Application>Microsoft Office PowerPoint</Application>
  <DocSecurity>0</DocSecurity>
  <PresentationFormat>Widescreen</PresentationFormat>
  <Paragraphs>107</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Office Theme</vt:lpstr>
      <vt:lpstr>Strive for perfection - Exercise</vt:lpstr>
      <vt:lpstr>Let’s continue</vt:lpstr>
      <vt:lpstr>Next steps</vt:lpstr>
      <vt:lpstr>Use the tools </vt:lpstr>
      <vt:lpstr>Error proof processes</vt:lpstr>
      <vt:lpstr>If you have a problematic process ….</vt:lpstr>
      <vt:lpstr>PowerPoint Presentation</vt:lpstr>
      <vt:lpstr>Step 2 - Collect all objective data you have</vt:lpstr>
      <vt:lpstr>Step 3 – Prepare the Brainstorm session</vt:lpstr>
      <vt:lpstr>Step 4 – Brainstorming rules</vt:lpstr>
      <vt:lpstr>Step 6 – Wrap the objectively data in the form</vt:lpstr>
      <vt:lpstr>Step 7 – Is the process clear?</vt:lpstr>
      <vt:lpstr>Step 8 A – 5 Whys</vt:lpstr>
      <vt:lpstr>Step 8 B – Map/classify the causes</vt:lpstr>
      <vt:lpstr>Step 8 C – Fault trees</vt:lpstr>
      <vt:lpstr>Step 9 – Wrap the root cause in the form</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Isabel Bejar Alonso</dc:creator>
  <cp:keywords/>
  <dc:description/>
  <cp:lastModifiedBy>Isabel Bejar Alonso</cp:lastModifiedBy>
  <cp:revision>203</cp:revision>
  <dcterms:created xsi:type="dcterms:W3CDTF">2020-12-02T13:10:03Z</dcterms:created>
  <dcterms:modified xsi:type="dcterms:W3CDTF">2021-06-07T16:17:17Z</dcterms:modified>
  <cp:category/>
  <dc:identifier/>
  <cp:contentStatus/>
  <dc:language/>
  <cp:version/>
</cp:coreProperties>
</file>