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51"/>
  </p:notesMasterIdLst>
  <p:sldIdLst>
    <p:sldId id="361" r:id="rId2"/>
    <p:sldId id="258" r:id="rId3"/>
    <p:sldId id="305" r:id="rId4"/>
    <p:sldId id="336" r:id="rId5"/>
    <p:sldId id="306" r:id="rId6"/>
    <p:sldId id="288" r:id="rId7"/>
    <p:sldId id="307" r:id="rId8"/>
    <p:sldId id="313" r:id="rId9"/>
    <p:sldId id="320" r:id="rId10"/>
    <p:sldId id="319" r:id="rId11"/>
    <p:sldId id="318" r:id="rId12"/>
    <p:sldId id="309" r:id="rId13"/>
    <p:sldId id="314" r:id="rId14"/>
    <p:sldId id="315" r:id="rId15"/>
    <p:sldId id="322" r:id="rId16"/>
    <p:sldId id="323" r:id="rId17"/>
    <p:sldId id="324" r:id="rId18"/>
    <p:sldId id="325" r:id="rId19"/>
    <p:sldId id="338" r:id="rId20"/>
    <p:sldId id="326" r:id="rId21"/>
    <p:sldId id="327" r:id="rId22"/>
    <p:sldId id="339" r:id="rId23"/>
    <p:sldId id="340" r:id="rId24"/>
    <p:sldId id="359" r:id="rId25"/>
    <p:sldId id="346" r:id="rId26"/>
    <p:sldId id="331" r:id="rId27"/>
    <p:sldId id="329" r:id="rId28"/>
    <p:sldId id="330" r:id="rId29"/>
    <p:sldId id="345" r:id="rId30"/>
    <p:sldId id="360" r:id="rId31"/>
    <p:sldId id="347" r:id="rId32"/>
    <p:sldId id="348" r:id="rId33"/>
    <p:sldId id="343" r:id="rId34"/>
    <p:sldId id="344" r:id="rId35"/>
    <p:sldId id="342" r:id="rId36"/>
    <p:sldId id="362" r:id="rId37"/>
    <p:sldId id="310" r:id="rId38"/>
    <p:sldId id="264" r:id="rId39"/>
    <p:sldId id="350" r:id="rId40"/>
    <p:sldId id="351" r:id="rId41"/>
    <p:sldId id="358" r:id="rId42"/>
    <p:sldId id="353" r:id="rId43"/>
    <p:sldId id="354" r:id="rId44"/>
    <p:sldId id="355" r:id="rId45"/>
    <p:sldId id="356" r:id="rId46"/>
    <p:sldId id="357" r:id="rId47"/>
    <p:sldId id="349" r:id="rId48"/>
    <p:sldId id="271" r:id="rId49"/>
    <p:sldId id="272" r:id="rId50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707" autoAdjust="0"/>
  </p:normalViewPr>
  <p:slideViewPr>
    <p:cSldViewPr>
      <p:cViewPr varScale="1">
        <p:scale>
          <a:sx n="66" d="100"/>
          <a:sy n="66" d="100"/>
        </p:scale>
        <p:origin x="-216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401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28"/>
    </p:cViewPr>
  </p:sorterViewPr>
  <p:notesViewPr>
    <p:cSldViewPr>
      <p:cViewPr varScale="1">
        <p:scale>
          <a:sx n="70" d="100"/>
          <a:sy n="70" d="100"/>
        </p:scale>
        <p:origin x="-20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75D169-9B98-46D8-B6AA-F8DB5878E079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C4DA871-4552-4D0C-9688-20D3B52D7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6522" y="1828800"/>
            <a:ext cx="6172200" cy="24384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CB6F5-AD8B-4DEE-9C07-28CA399AA194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8B2C7-01C1-4959-B5DF-1A8B78C52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8ABB1-ECD8-401F-BB40-B1E220465EE6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FE3F-006D-47D6-86C0-71E8D2ED0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BDE81-9A70-4BDE-B0DA-6ED27AA32D81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DF22D-0472-4C05-8A84-E98C0A148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D01B1-D6B4-4C06-9098-EDC19764F827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529C7-E822-454A-9D15-2BC5EB64A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BBDB3-E60B-4ACE-A374-AFB63D0690FD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3784-4E49-449A-9F76-278D11CB3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9FC1-2888-4D99-A708-833528279D77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36DC-6E51-44FF-A441-5299CF611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4ACDC-FAF4-4D32-B382-AF00996D30E6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226E1-5B4D-4EC8-B9B1-F4AD41F6C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39EDF-3EDA-4DAD-B2CF-A953D9164E95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646FE-E7C5-48AD-8135-CD91C160F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18D2-37E9-49C5-ACD6-880050DA9CDC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8895D-115D-4966-89F1-748DC4E63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24DF3-9E16-4E1D-9420-38885003BF10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0C499-D948-4B64-8CDF-A15A50B76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CD45F-9BD0-4E0F-BE6D-D64D1D0796F1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1E0D-11C0-4C7A-AF63-68EF01792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342900" y="8555038"/>
            <a:ext cx="1600200" cy="487362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A9838B-FFCC-402E-B96F-3F8C351D3C0A}" type="datetimeFigureOut">
              <a:rPr lang="en-US"/>
              <a:pPr>
                <a:defRPr/>
              </a:pPr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343150" y="8555038"/>
            <a:ext cx="2171700" cy="487362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943600" y="8555038"/>
            <a:ext cx="571500" cy="487362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ABDE93-A38C-4AFE-8E03-3E0550E28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Theory overview:</a:t>
            </a:r>
            <a:br>
              <a:rPr lang="en-US" dirty="0" smtClean="0"/>
            </a:br>
            <a:r>
              <a:rPr lang="en-US" dirty="0" smtClean="0">
                <a:solidFill>
                  <a:srgbClr val="92D050"/>
                </a:solidFill>
              </a:rPr>
              <a:t>Changing (Exciting?) Times</a:t>
            </a: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Lisa Randall</a:t>
            </a:r>
          </a:p>
          <a:p>
            <a:r>
              <a:rPr lang="en-US" dirty="0" smtClean="0"/>
              <a:t>Aspen Winter Conference,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SDiffXse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48720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9" descr="Legen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09800"/>
            <a:ext cx="604838" cy="516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5410200" y="2290234"/>
            <a:ext cx="1766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pitchFamily="18" charset="2"/>
              </a:rPr>
              <a:t>k/</a:t>
            </a:r>
            <a:r>
              <a:rPr lang="en-US" dirty="0" err="1">
                <a:sym typeface="Symbol" pitchFamily="18" charset="2"/>
              </a:rPr>
              <a:t>M</a:t>
            </a:r>
            <a:r>
              <a:rPr lang="en-US" baseline="-25000" dirty="0" err="1">
                <a:sym typeface="Symbol" pitchFamily="18" charset="2"/>
              </a:rPr>
              <a:t>Pl</a:t>
            </a:r>
            <a:r>
              <a:rPr lang="en-US" dirty="0">
                <a:sym typeface="Symbol" pitchFamily="18" charset="2"/>
              </a:rPr>
              <a:t> = 0.55</a:t>
            </a:r>
            <a:endParaRPr lang="en-US" dirty="0"/>
          </a:p>
        </p:txBody>
      </p:sp>
      <p:sp>
        <p:nvSpPr>
          <p:cNvPr id="23557" name="Rectangle 14"/>
          <p:cNvSpPr>
            <a:spLocks noChangeArrowheads="1"/>
          </p:cNvSpPr>
          <p:nvPr/>
        </p:nvSpPr>
        <p:spPr bwMode="auto">
          <a:xfrm>
            <a:off x="6000750" y="6481234"/>
            <a:ext cx="53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ym typeface="Symbol" pitchFamily="18" charset="2"/>
              </a:rPr>
              <a:t>SM</a:t>
            </a:r>
            <a:endParaRPr lang="en-US"/>
          </a:p>
        </p:txBody>
      </p:sp>
      <p:sp>
        <p:nvSpPr>
          <p:cNvPr id="23558" name="Rectangle 15"/>
          <p:cNvSpPr>
            <a:spLocks noChangeArrowheads="1"/>
          </p:cNvSpPr>
          <p:nvPr/>
        </p:nvSpPr>
        <p:spPr bwMode="auto">
          <a:xfrm>
            <a:off x="5486400" y="3371851"/>
            <a:ext cx="15620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pitchFamily="18" charset="2"/>
              </a:rPr>
              <a:t>k/</a:t>
            </a:r>
            <a:r>
              <a:rPr lang="en-US" dirty="0" err="1">
                <a:sym typeface="Symbol" pitchFamily="18" charset="2"/>
              </a:rPr>
              <a:t>M</a:t>
            </a:r>
            <a:r>
              <a:rPr lang="en-US" baseline="-25000" dirty="0" err="1">
                <a:sym typeface="Symbol" pitchFamily="18" charset="2"/>
              </a:rPr>
              <a:t>Pl</a:t>
            </a:r>
            <a:r>
              <a:rPr lang="en-US" dirty="0">
                <a:sym typeface="Symbol" pitchFamily="18" charset="2"/>
              </a:rPr>
              <a:t> = 0.4</a:t>
            </a:r>
            <a:endParaRPr lang="en-US" dirty="0"/>
          </a:p>
        </p:txBody>
      </p:sp>
      <p:sp>
        <p:nvSpPr>
          <p:cNvPr id="23559" name="Rectangle 16"/>
          <p:cNvSpPr>
            <a:spLocks noChangeArrowheads="1"/>
          </p:cNvSpPr>
          <p:nvPr/>
        </p:nvSpPr>
        <p:spPr bwMode="auto">
          <a:xfrm>
            <a:off x="5486400" y="4459818"/>
            <a:ext cx="171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pitchFamily="18" charset="2"/>
              </a:rPr>
              <a:t>k/</a:t>
            </a:r>
            <a:r>
              <a:rPr lang="en-US" dirty="0" err="1">
                <a:sym typeface="Symbol" pitchFamily="18" charset="2"/>
              </a:rPr>
              <a:t>M</a:t>
            </a:r>
            <a:r>
              <a:rPr lang="en-US" baseline="-25000" dirty="0" err="1">
                <a:sym typeface="Symbol" pitchFamily="18" charset="2"/>
              </a:rPr>
              <a:t>Pl</a:t>
            </a:r>
            <a:r>
              <a:rPr lang="en-US" dirty="0">
                <a:sym typeface="Symbol" pitchFamily="18" charset="2"/>
              </a:rPr>
              <a:t> = 0.25</a:t>
            </a:r>
            <a:endParaRPr lang="en-US" dirty="0"/>
          </a:p>
        </p:txBody>
      </p:sp>
      <p:sp>
        <p:nvSpPr>
          <p:cNvPr id="23560" name="Rectangle 17"/>
          <p:cNvSpPr>
            <a:spLocks noChangeArrowheads="1"/>
          </p:cNvSpPr>
          <p:nvPr/>
        </p:nvSpPr>
        <p:spPr bwMode="auto">
          <a:xfrm>
            <a:off x="5486401" y="5403851"/>
            <a:ext cx="1578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ym typeface="Symbol" pitchFamily="18" charset="2"/>
              </a:rPr>
              <a:t>k/</a:t>
            </a:r>
            <a:r>
              <a:rPr lang="en-US" dirty="0" err="1">
                <a:sym typeface="Symbol" pitchFamily="18" charset="2"/>
              </a:rPr>
              <a:t>M</a:t>
            </a:r>
            <a:r>
              <a:rPr lang="en-US" baseline="-25000" dirty="0" err="1">
                <a:sym typeface="Symbol" pitchFamily="18" charset="2"/>
              </a:rPr>
              <a:t>Pl</a:t>
            </a:r>
            <a:r>
              <a:rPr lang="en-US" dirty="0">
                <a:sym typeface="Symbol" pitchFamily="18" charset="2"/>
              </a:rPr>
              <a:t> = 0.1</a:t>
            </a:r>
            <a:endParaRPr lang="en-US" dirty="0"/>
          </a:p>
        </p:txBody>
      </p:sp>
      <p:sp>
        <p:nvSpPr>
          <p:cNvPr id="23561" name="Rectangle 18"/>
          <p:cNvSpPr>
            <a:spLocks noChangeArrowheads="1"/>
          </p:cNvSpPr>
          <p:nvPr/>
        </p:nvSpPr>
        <p:spPr bwMode="auto">
          <a:xfrm>
            <a:off x="4273153" y="7903634"/>
            <a:ext cx="13459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</a:t>
            </a:r>
            <a:r>
              <a:rPr lang="en-US" baseline="-25000"/>
              <a:t>G</a:t>
            </a:r>
            <a:r>
              <a:rPr lang="en-US"/>
              <a:t> = 2 TeV</a:t>
            </a:r>
          </a:p>
        </p:txBody>
      </p:sp>
      <p:sp>
        <p:nvSpPr>
          <p:cNvPr id="23562" name="Title 1"/>
          <p:cNvSpPr>
            <a:spLocks/>
          </p:cNvSpPr>
          <p:nvPr/>
        </p:nvSpPr>
        <p:spPr bwMode="auto">
          <a:xfrm>
            <a:off x="342900" y="406400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>
                <a:latin typeface="Calibri" pitchFamily="34" charset="0"/>
              </a:rPr>
              <a:t>RS X-sections (varying k/M</a:t>
            </a:r>
            <a:r>
              <a:rPr lang="en-US" sz="4400" baseline="-25000">
                <a:latin typeface="Calibri" pitchFamily="34" charset="0"/>
              </a:rPr>
              <a:t>Pl</a:t>
            </a:r>
            <a:r>
              <a:rPr lang="en-US" sz="440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 vs Off Resonance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14550" y="2540000"/>
            <a:ext cx="1920479" cy="1524000"/>
          </a:xfrm>
          <a:noFill/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85750" y="3352800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On peak:</a:t>
            </a: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0" y="5384801"/>
            <a:ext cx="25717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Off peak-need to integrate against parton distribution</a:t>
            </a:r>
          </a:p>
          <a:p>
            <a:r>
              <a:rPr lang="en-US">
                <a:latin typeface="Calibri" pitchFamily="34" charset="0"/>
              </a:rPr>
              <a:t>Estimate using narrow width.</a:t>
            </a:r>
          </a:p>
        </p:txBody>
      </p:sp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7450" y="5080000"/>
            <a:ext cx="4235054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7315200"/>
            <a:ext cx="26027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400050" y="8650818"/>
            <a:ext cx="6457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Favors wide states, large k/M, Resonance mass through luminosity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Wide Resonances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6858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33400"/>
            <a:ext cx="6172200" cy="78787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Understand reach of various LHC parameters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does LHC beat </a:t>
            </a:r>
            <a:r>
              <a:rPr lang="en-US" dirty="0" err="1" smtClean="0"/>
              <a:t>Tevatron</a:t>
            </a:r>
            <a:r>
              <a:rPr lang="en-US" dirty="0" smtClean="0"/>
              <a:t>, even in early run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High mass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Resonances from glue-glue initial state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Wide resonances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Focus on wide resonances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Especially important since large coupling needed for sufficient event rate at low luminosity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can we see resonances?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can we distinguish them from contact interactions?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Can we learn about nature of interaction that produced resonance?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Shape </a:t>
            </a:r>
            <a:r>
              <a:rPr lang="en-US" dirty="0" smtClean="0"/>
              <a:t>of distribution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much of parameter space can distinguish broad resonance from featureless falling distribution (SM or SM +contact)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Simple: look for “upturn” or absolute rise in rate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More sophisticated statistical analysis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Use both excess events in some bins and absence in others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Binned maximum likelihood analysis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2" descr="RSVVdest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32001"/>
            <a:ext cx="5200650" cy="563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itle 1"/>
          <p:cNvSpPr>
            <a:spLocks/>
          </p:cNvSpPr>
          <p:nvPr/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latin typeface="Calibri" pitchFamily="34" charset="0"/>
              </a:rPr>
              <a:t>Results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74494" y="2118785"/>
            <a:ext cx="1238250" cy="5452533"/>
            <a:chOff x="4598" y="1001"/>
            <a:chExt cx="1040" cy="2576"/>
          </a:xfrm>
        </p:grpSpPr>
        <p:pic>
          <p:nvPicPr>
            <p:cNvPr id="41989" name="Picture 4" descr="Legen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36" y="1104"/>
              <a:ext cx="502" cy="2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0" name="Text Box 5"/>
            <p:cNvSpPr txBox="1">
              <a:spLocks noChangeArrowheads="1"/>
            </p:cNvSpPr>
            <p:nvPr/>
          </p:nvSpPr>
          <p:spPr bwMode="auto">
            <a:xfrm>
              <a:off x="4598" y="1001"/>
              <a:ext cx="7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100 %</a:t>
              </a:r>
            </a:p>
          </p:txBody>
        </p:sp>
        <p:sp>
          <p:nvSpPr>
            <p:cNvPr id="41991" name="Text Box 6"/>
            <p:cNvSpPr txBox="1">
              <a:spLocks noChangeArrowheads="1"/>
            </p:cNvSpPr>
            <p:nvPr/>
          </p:nvSpPr>
          <p:spPr bwMode="auto">
            <a:xfrm>
              <a:off x="4679" y="1461"/>
              <a:ext cx="5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99 %</a:t>
              </a:r>
            </a:p>
          </p:txBody>
        </p:sp>
        <p:sp>
          <p:nvSpPr>
            <p:cNvPr id="41992" name="Text Box 7"/>
            <p:cNvSpPr txBox="1">
              <a:spLocks noChangeArrowheads="1"/>
            </p:cNvSpPr>
            <p:nvPr/>
          </p:nvSpPr>
          <p:spPr bwMode="auto">
            <a:xfrm>
              <a:off x="4685" y="1950"/>
              <a:ext cx="5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90 %</a:t>
              </a:r>
            </a:p>
          </p:txBody>
        </p:sp>
        <p:sp>
          <p:nvSpPr>
            <p:cNvPr id="41993" name="Text Box 8"/>
            <p:cNvSpPr txBox="1">
              <a:spLocks noChangeArrowheads="1"/>
            </p:cNvSpPr>
            <p:nvPr/>
          </p:nvSpPr>
          <p:spPr bwMode="auto">
            <a:xfrm>
              <a:off x="4677" y="2437"/>
              <a:ext cx="5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70 %</a:t>
              </a:r>
            </a:p>
          </p:txBody>
        </p:sp>
        <p:sp>
          <p:nvSpPr>
            <p:cNvPr id="41994" name="Text Box 9"/>
            <p:cNvSpPr txBox="1">
              <a:spLocks noChangeArrowheads="1"/>
            </p:cNvSpPr>
            <p:nvPr/>
          </p:nvSpPr>
          <p:spPr bwMode="auto">
            <a:xfrm>
              <a:off x="4680" y="2908"/>
              <a:ext cx="5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50 %</a:t>
              </a:r>
            </a:p>
          </p:txBody>
        </p:sp>
        <p:sp>
          <p:nvSpPr>
            <p:cNvPr id="41995" name="Text Box 10"/>
            <p:cNvSpPr txBox="1">
              <a:spLocks noChangeArrowheads="1"/>
            </p:cNvSpPr>
            <p:nvPr/>
          </p:nvSpPr>
          <p:spPr bwMode="auto">
            <a:xfrm>
              <a:off x="4759" y="3403"/>
              <a:ext cx="48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0 %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Can we learn more?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Seems reasonable event rate </a:t>
            </a:r>
          </a:p>
          <a:p>
            <a:pPr eaLnBrk="1" hangingPunct="1"/>
            <a:r>
              <a:rPr lang="en-US" smtClean="0"/>
              <a:t>And distinguishable</a:t>
            </a:r>
          </a:p>
          <a:p>
            <a:pPr eaLnBrk="1" hangingPunct="1"/>
            <a:r>
              <a:rPr lang="en-US" smtClean="0"/>
              <a:t>We’ve considered total cross section and distribution with energy so far</a:t>
            </a:r>
          </a:p>
          <a:p>
            <a:pPr eaLnBrk="1" hangingPunct="1"/>
            <a:r>
              <a:rPr lang="en-US" smtClean="0">
                <a:solidFill>
                  <a:srgbClr val="7030A0"/>
                </a:solidFill>
              </a:rPr>
              <a:t>With enough statistics, angular information can also prove valuable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particular, can distinguish parity-violating interactions</a:t>
            </a:r>
          </a:p>
          <a:p>
            <a:pPr eaLnBrk="1" hangingPunct="1"/>
            <a:r>
              <a:rPr lang="en-US" smtClean="0"/>
              <a:t>SM interactions violate parity whereas new physics does not necessarily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particular, can distinguish parity-violating interactions</a:t>
            </a:r>
          </a:p>
          <a:p>
            <a:pPr eaLnBrk="1" hangingPunct="1"/>
            <a:r>
              <a:rPr lang="en-US" smtClean="0"/>
              <a:t>SM interactions violate parity whereas new physics does not necessarily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5461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Pseudorapidity distribution</a:t>
            </a:r>
          </a:p>
        </p:txBody>
      </p:sp>
      <p:pic>
        <p:nvPicPr>
          <p:cNvPr id="45059" name="Content Placeholder 8" descr="cosTheta_1000GeV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165601"/>
            <a:ext cx="3371850" cy="4061884"/>
          </a:xfrm>
          <a:solidFill>
            <a:schemeClr val="bg1"/>
          </a:solidFill>
        </p:spPr>
      </p:pic>
      <p:pic>
        <p:nvPicPr>
          <p:cNvPr id="45060" name="Content Placeholder 9" descr="muon_eta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86150" y="4165600"/>
            <a:ext cx="3371850" cy="4114800"/>
          </a:xfrm>
          <a:solidFill>
            <a:schemeClr val="bg1"/>
          </a:solidFill>
        </p:spPr>
      </p:pic>
      <p:pic>
        <p:nvPicPr>
          <p:cNvPr id="45061" name="Picture 12" descr="latex-image-1.pd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3350" y="1625600"/>
            <a:ext cx="2134791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13" descr="latex-image-1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032000"/>
            <a:ext cx="2101454" cy="100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17" descr="latex-image-1.pd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57350" y="4775200"/>
            <a:ext cx="729854" cy="34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18" descr="latex-image-1.pd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4051" y="7302501"/>
            <a:ext cx="64174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20" descr="latex-image-1.pd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6197601"/>
            <a:ext cx="1187054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Promise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42900" y="2667000"/>
            <a:ext cx="6172200" cy="5745163"/>
          </a:xfrm>
        </p:spPr>
        <p:txBody>
          <a:bodyPr/>
          <a:lstStyle/>
          <a:p>
            <a:pPr marL="650875" indent="-514350">
              <a:buFont typeface="Wingdings 2" pitchFamily="18" charset="2"/>
              <a:buNone/>
            </a:pPr>
            <a:endParaRPr lang="en-US" sz="3200" dirty="0" smtClean="0"/>
          </a:p>
          <a:p>
            <a:pPr marL="650875" indent="-514350">
              <a:buFont typeface="Wingdings" pitchFamily="2" charset="2"/>
              <a:buChar char="§"/>
            </a:pPr>
            <a:endParaRPr lang="en-US" sz="3200" dirty="0" smtClean="0"/>
          </a:p>
          <a:p>
            <a:pPr marL="650875" indent="-514350"/>
            <a:r>
              <a:rPr lang="en-US" sz="3200" dirty="0" smtClean="0">
                <a:solidFill>
                  <a:srgbClr val="00B050"/>
                </a:solidFill>
              </a:rPr>
              <a:t>Large </a:t>
            </a:r>
            <a:r>
              <a:rPr lang="en-US" sz="3200" dirty="0" err="1" smtClean="0">
                <a:solidFill>
                  <a:srgbClr val="00B050"/>
                </a:solidFill>
              </a:rPr>
              <a:t>Hadron</a:t>
            </a:r>
            <a:r>
              <a:rPr lang="en-US" sz="3200" dirty="0" smtClean="0">
                <a:solidFill>
                  <a:srgbClr val="00B050"/>
                </a:solidFill>
              </a:rPr>
              <a:t> Collider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Explore weak energy scale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Nothing replaces studying as high energy as possible!</a:t>
            </a:r>
          </a:p>
          <a:p>
            <a:pPr marL="650875" indent="-514350"/>
            <a:r>
              <a:rPr lang="en-US" sz="3200" dirty="0" smtClean="0">
                <a:solidFill>
                  <a:srgbClr val="00B050"/>
                </a:solidFill>
              </a:rPr>
              <a:t>Dark Matter Experiments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On Ground and in Space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Direct and Indirect</a:t>
            </a:r>
          </a:p>
          <a:p>
            <a:pPr marL="650875" indent="-514350">
              <a:buFont typeface="Wingdings" pitchFamily="2" charset="2"/>
              <a:buChar char="§"/>
            </a:pPr>
            <a:r>
              <a:rPr lang="en-US" sz="2000" dirty="0" smtClean="0"/>
              <a:t>CMB , Dark Energy, Black Holes</a:t>
            </a:r>
          </a:p>
          <a:p>
            <a:pPr marL="650875" indent="-514350">
              <a:buFont typeface="Wingdings" pitchFamily="2" charset="2"/>
              <a:buChar char="§"/>
            </a:pPr>
            <a:r>
              <a:rPr lang="en-US" sz="2000" dirty="0" smtClean="0"/>
              <a:t>Gravity Waves</a:t>
            </a:r>
          </a:p>
          <a:p>
            <a:pPr marL="650875" indent="-514350">
              <a:buFont typeface="Wingdings" pitchFamily="2" charset="2"/>
              <a:buChar char="§"/>
            </a:pPr>
            <a:endParaRPr lang="en-US" sz="3200" dirty="0" smtClean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0" y="1981200"/>
            <a:ext cx="66294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atin typeface="Book Antiqua" pitchFamily="18" charset="0"/>
              </a:rPr>
              <a:t> </a:t>
            </a:r>
            <a:endParaRPr lang="en-US" sz="24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Interpretation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285750" y="2133601"/>
            <a:ext cx="6172200" cy="6034617"/>
          </a:xfrm>
        </p:spPr>
        <p:txBody>
          <a:bodyPr/>
          <a:lstStyle/>
          <a:p>
            <a:pPr eaLnBrk="1" hangingPunct="1"/>
            <a:r>
              <a:rPr lang="en-US" smtClean="0"/>
              <a:t>Muon preferentially forward (wrt quark) due to parity violating SM interactions</a:t>
            </a:r>
          </a:p>
          <a:p>
            <a:pPr eaLnBrk="1" hangingPunct="1"/>
            <a:r>
              <a:rPr lang="en-US" smtClean="0"/>
              <a:t>Quark has on average more momentum (larger x) therefore  boosted more forward</a:t>
            </a:r>
          </a:p>
          <a:p>
            <a:pPr eaLnBrk="1" hangingPunct="1"/>
            <a:r>
              <a:rPr lang="en-US" smtClean="0"/>
              <a:t>Large </a:t>
            </a:r>
            <a:r>
              <a:rPr lang="en-US" smtClean="0">
                <a:latin typeface="Symbol" pitchFamily="18" charset="2"/>
              </a:rPr>
              <a:t>h</a:t>
            </a:r>
            <a:r>
              <a:rPr lang="en-US" smtClean="0"/>
              <a:t>, small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, large cos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 eaLnBrk="1" hangingPunct="1"/>
            <a:r>
              <a:rPr lang="en-US" smtClean="0"/>
              <a:t>Sum curves and get the McD curve</a:t>
            </a:r>
          </a:p>
          <a:p>
            <a:pPr eaLnBrk="1" hangingPunct="1"/>
            <a:r>
              <a:rPr lang="en-US" smtClean="0"/>
              <a:t>Wider with less hard invariant mass cut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6858000" cy="16764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46083" name="Content Placeholder 4" descr="muon_eta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-31648" b="-31648"/>
          <a:stretch>
            <a:fillRect/>
          </a:stretch>
        </p:blipFill>
        <p:spPr>
          <a:solidFill>
            <a:schemeClr val="bg1"/>
          </a:solidFill>
        </p:spPr>
      </p:pic>
      <p:pic>
        <p:nvPicPr>
          <p:cNvPr id="46084" name="Content Placeholder 5" descr="anti-muon_eta_150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-29066" b="-29066"/>
          <a:stretch>
            <a:fillRect/>
          </a:stretch>
        </p:blipFill>
        <p:spPr>
          <a:solidFill>
            <a:schemeClr val="bg1"/>
          </a:solidFill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RS model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09600" y="427038"/>
            <a:ext cx="6248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7" name="Title 9"/>
          <p:cNvSpPr txBox="1">
            <a:spLocks/>
          </p:cNvSpPr>
          <p:nvPr/>
        </p:nvSpPr>
        <p:spPr>
          <a:xfrm>
            <a:off x="0" y="457200"/>
            <a:ext cx="6553200" cy="118903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100" b="1" i="0" u="none" strike="noStrike" kern="1200" cap="none" spc="0" normalizeH="0" baseline="0" noProof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Separation of Distributions in </a:t>
            </a:r>
            <a:r>
              <a:rPr lang="en-US" dirty="0" err="1" smtClean="0"/>
              <a:t>Ellipticity</a:t>
            </a:r>
            <a:endParaRPr lang="en-US" dirty="0" smtClean="0"/>
          </a:p>
        </p:txBody>
      </p:sp>
      <p:pic>
        <p:nvPicPr>
          <p:cNvPr id="57347" name="Content Placeholder 11" descr="p_Reta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86150" y="3543300"/>
            <a:ext cx="3028950" cy="5166784"/>
          </a:xfrm>
        </p:spPr>
      </p:pic>
      <p:sp>
        <p:nvSpPr>
          <p:cNvPr id="57348" name="Picture 14" descr="latex-image-1.pdf"/>
          <p:cNvSpPr>
            <a:spLocks noChangeAspect="1"/>
          </p:cNvSpPr>
          <p:nvPr/>
        </p:nvSpPr>
        <p:spPr bwMode="auto">
          <a:xfrm>
            <a:off x="5470923" y="1727200"/>
            <a:ext cx="1387078" cy="151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349" name="Picture 19" descr="latex-image-1.pdf"/>
          <p:cNvSpPr>
            <a:spLocks noChangeAspect="1"/>
          </p:cNvSpPr>
          <p:nvPr/>
        </p:nvSpPr>
        <p:spPr bwMode="auto">
          <a:xfrm>
            <a:off x="3657600" y="3048000"/>
            <a:ext cx="8286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7350" name="Content Placeholder 7" descr="p_Reta.eps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-5" b="-5"/>
          <a:stretch>
            <a:fillRect/>
          </a:stretch>
        </p:blipFill>
        <p:spPr>
          <a:xfrm>
            <a:off x="342900" y="3556000"/>
            <a:ext cx="3028950" cy="5166784"/>
          </a:xfrm>
        </p:spPr>
      </p:pic>
      <p:pic>
        <p:nvPicPr>
          <p:cNvPr id="57351" name="Picture 21" descr="latex-image-1.pd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825" y="3054351"/>
            <a:ext cx="6953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2" name="Picture 8" descr="latex-image-1.pdf"/>
          <p:cNvSpPr>
            <a:spLocks noChangeAspect="1"/>
          </p:cNvSpPr>
          <p:nvPr/>
        </p:nvSpPr>
        <p:spPr bwMode="auto">
          <a:xfrm>
            <a:off x="5200650" y="1625601"/>
            <a:ext cx="1525191" cy="166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7353" name="Picture 9" descr="latex-image-1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84985" y="3079751"/>
            <a:ext cx="8286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Better at Higher Energy</a:t>
            </a:r>
          </a:p>
        </p:txBody>
      </p:sp>
      <p:pic>
        <p:nvPicPr>
          <p:cNvPr id="58371" name="Content Placeholder 11" descr="p_Reta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86150" y="3543300"/>
            <a:ext cx="3028950" cy="5166784"/>
          </a:xfrm>
        </p:spPr>
      </p:pic>
      <p:pic>
        <p:nvPicPr>
          <p:cNvPr id="58372" name="Picture 19" descr="latex-image-1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048000"/>
            <a:ext cx="8286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Content Placeholder 11" descr="p_Reta.eps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2900" y="3556000"/>
            <a:ext cx="3028950" cy="5166784"/>
          </a:xfrm>
        </p:spPr>
      </p:pic>
      <p:pic>
        <p:nvPicPr>
          <p:cNvPr id="58374" name="Picture 21" descr="latex-image-1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825" y="3054351"/>
            <a:ext cx="6953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7" descr="latex-image-1.pd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912" y="1727201"/>
            <a:ext cx="1462088" cy="159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Wide Resonances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"/>
            </a:pPr>
            <a:r>
              <a:rPr lang="en-US" dirty="0" smtClean="0"/>
              <a:t>Large cross section</a:t>
            </a:r>
          </a:p>
          <a:p>
            <a:pPr>
              <a:buFont typeface="Wingdings 2" pitchFamily="18" charset="2"/>
              <a:buChar char="P"/>
            </a:pPr>
            <a:r>
              <a:rPr lang="en-US" dirty="0" smtClean="0"/>
              <a:t>Distinctive shape </a:t>
            </a:r>
            <a:r>
              <a:rPr lang="en-US" dirty="0" err="1" smtClean="0"/>
              <a:t>wrt</a:t>
            </a:r>
            <a:r>
              <a:rPr lang="en-US" dirty="0" smtClean="0"/>
              <a:t> energy</a:t>
            </a:r>
          </a:p>
          <a:p>
            <a:pPr>
              <a:buFont typeface="Wingdings 2" pitchFamily="18" charset="2"/>
              <a:buChar char="P"/>
            </a:pPr>
            <a:r>
              <a:rPr lang="en-US" dirty="0" smtClean="0"/>
              <a:t>Distinctive </a:t>
            </a:r>
            <a:r>
              <a:rPr lang="en-US" dirty="0" err="1" smtClean="0"/>
              <a:t>wrt</a:t>
            </a:r>
            <a:r>
              <a:rPr lang="en-US" dirty="0" smtClean="0"/>
              <a:t> </a:t>
            </a:r>
            <a:r>
              <a:rPr lang="en-US" dirty="0" err="1" smtClean="0"/>
              <a:t>pseudorapidity</a:t>
            </a:r>
            <a:endParaRPr lang="en-US" dirty="0" smtClean="0"/>
          </a:p>
          <a:p>
            <a:pPr>
              <a:buFont typeface="Wingdings 2" pitchFamily="18" charset="2"/>
              <a:buChar char="P"/>
            </a:pPr>
            <a:endParaRPr lang="en-US" dirty="0" smtClean="0"/>
          </a:p>
          <a:p>
            <a:pPr>
              <a:buFont typeface="Wingdings 2" pitchFamily="18" charset="2"/>
              <a:buChar char="P"/>
            </a:pPr>
            <a:r>
              <a:rPr lang="en-US" dirty="0" smtClean="0"/>
              <a:t>Very promising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II: Progress</a:t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Initial State Radiation (ISR)  Tagging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6172200" cy="6278563"/>
          </a:xfrm>
        </p:spPr>
        <p:txBody>
          <a:bodyPr/>
          <a:lstStyle/>
          <a:p>
            <a:r>
              <a:rPr lang="en-US" dirty="0" smtClean="0"/>
              <a:t>w/</a:t>
            </a:r>
            <a:r>
              <a:rPr lang="en-US" dirty="0" err="1" smtClean="0"/>
              <a:t>Krohn</a:t>
            </a:r>
            <a:r>
              <a:rPr lang="en-US" dirty="0" smtClean="0"/>
              <a:t>, Wang</a:t>
            </a:r>
          </a:p>
          <a:p>
            <a:r>
              <a:rPr lang="en-US" dirty="0" smtClean="0"/>
              <a:t>ISR produced due to standard QCD process at proton-proton collider</a:t>
            </a:r>
          </a:p>
          <a:p>
            <a:r>
              <a:rPr lang="en-US" dirty="0" smtClean="0"/>
              <a:t>Radiation tells us nothing about new physics (or weak interactions)</a:t>
            </a:r>
          </a:p>
          <a:p>
            <a:r>
              <a:rPr lang="en-US" dirty="0" smtClean="0"/>
              <a:t>Just QCD messiness</a:t>
            </a:r>
          </a:p>
          <a:p>
            <a:r>
              <a:rPr lang="en-US" dirty="0" smtClean="0"/>
              <a:t>Or???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2995123"/>
            <a:ext cx="6172200" cy="455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State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Seems a nuisance</a:t>
            </a:r>
          </a:p>
          <a:p>
            <a:r>
              <a:rPr lang="en-US" dirty="0" smtClean="0"/>
              <a:t>More complicated</a:t>
            </a:r>
          </a:p>
          <a:p>
            <a:pPr lvl="1"/>
            <a:r>
              <a:rPr lang="en-US" dirty="0" smtClean="0"/>
              <a:t>More radiation</a:t>
            </a:r>
          </a:p>
          <a:p>
            <a:pPr lvl="1"/>
            <a:r>
              <a:rPr lang="en-US" dirty="0" smtClean="0"/>
              <a:t>Initial and final state</a:t>
            </a:r>
          </a:p>
          <a:p>
            <a:pPr lvl="1"/>
            <a:r>
              <a:rPr lang="en-US" dirty="0" smtClean="0"/>
              <a:t>Additional jets</a:t>
            </a:r>
          </a:p>
          <a:p>
            <a:pPr lvl="1"/>
            <a:r>
              <a:rPr lang="en-US" dirty="0" smtClean="0"/>
              <a:t>Can contaminate existing jets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 their own jet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Either way</a:t>
            </a:r>
          </a:p>
          <a:p>
            <a:pPr lvl="1"/>
            <a:r>
              <a:rPr lang="en-US" dirty="0" smtClean="0"/>
              <a:t>seems like a nuisance</a:t>
            </a:r>
          </a:p>
          <a:p>
            <a:r>
              <a:rPr lang="en-US" dirty="0" smtClean="0"/>
              <a:t>But we show</a:t>
            </a:r>
          </a:p>
          <a:p>
            <a:r>
              <a:rPr lang="en-US" dirty="0" smtClean="0"/>
              <a:t>If you can identify </a:t>
            </a:r>
            <a:r>
              <a:rPr lang="en-US" dirty="0" smtClean="0"/>
              <a:t>it in BSM processes, </a:t>
            </a:r>
            <a:r>
              <a:rPr lang="en-US" dirty="0" smtClean="0"/>
              <a:t>valuable kinematical information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Example: </a:t>
            </a:r>
            <a:r>
              <a:rPr lang="en-US" dirty="0" err="1" smtClean="0">
                <a:solidFill>
                  <a:schemeClr val="accent3"/>
                </a:solidFill>
              </a:rPr>
              <a:t>Disquark</a:t>
            </a:r>
            <a:r>
              <a:rPr lang="en-US" dirty="0" smtClean="0">
                <a:solidFill>
                  <a:schemeClr val="accent3"/>
                </a:solidFill>
              </a:rPr>
              <a:t> production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50768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181600"/>
            <a:ext cx="2057400" cy="224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Where Are We Now?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</a:t>
            </a:r>
            <a:r>
              <a:rPr lang="en-US" dirty="0" smtClean="0"/>
              <a:t> </a:t>
            </a:r>
            <a:r>
              <a:rPr lang="en-US" dirty="0" smtClean="0"/>
              <a:t>working as well as can be hoped</a:t>
            </a:r>
          </a:p>
          <a:p>
            <a:pPr lvl="1"/>
            <a:r>
              <a:rPr lang="en-US" dirty="0" smtClean="0"/>
              <a:t>R</a:t>
            </a:r>
            <a:r>
              <a:rPr lang="en-US" dirty="0" smtClean="0"/>
              <a:t>epeatedly </a:t>
            </a:r>
            <a:r>
              <a:rPr lang="en-US" dirty="0" smtClean="0"/>
              <a:t>achieving new milestones</a:t>
            </a:r>
          </a:p>
          <a:p>
            <a:pPr lvl="1"/>
            <a:r>
              <a:rPr lang="en-US" dirty="0" smtClean="0"/>
              <a:t>Experiments working in an unprecedented manner at </a:t>
            </a:r>
            <a:r>
              <a:rPr lang="en-US" dirty="0" smtClean="0"/>
              <a:t>turn-on</a:t>
            </a:r>
            <a:endParaRPr lang="en-US" dirty="0" smtClean="0"/>
          </a:p>
          <a:p>
            <a:r>
              <a:rPr lang="en-US" dirty="0" smtClean="0"/>
              <a:t>Dark matter searches constantly improving</a:t>
            </a:r>
          </a:p>
          <a:p>
            <a:pPr lvl="1"/>
            <a:r>
              <a:rPr lang="en-US" dirty="0" smtClean="0"/>
              <a:t>Searches from different directions</a:t>
            </a:r>
          </a:p>
          <a:p>
            <a:pPr lvl="1"/>
            <a:r>
              <a:rPr lang="en-US" dirty="0" smtClean="0"/>
              <a:t>Synthesizing information from new regimes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use Identify and Use ISR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show </a:t>
            </a:r>
          </a:p>
          <a:p>
            <a:pPr lvl="1"/>
            <a:r>
              <a:rPr lang="en-US" dirty="0" smtClean="0"/>
              <a:t>Distinctive</a:t>
            </a:r>
          </a:p>
          <a:p>
            <a:pPr lvl="1"/>
            <a:r>
              <a:rPr lang="en-US" dirty="0" smtClean="0"/>
              <a:t>Carries valuable kinematical information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First step: Identify ISR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6172200" cy="442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205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7315200"/>
            <a:ext cx="18002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8229600"/>
            <a:ext cx="20193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6553200"/>
            <a:ext cx="5429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7315200"/>
            <a:ext cx="1590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8001000"/>
            <a:ext cx="1304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8077200"/>
            <a:ext cx="13144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8648700"/>
            <a:ext cx="35052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very well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8229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not yet optimized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62200"/>
            <a:ext cx="56388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71600"/>
            <a:ext cx="685800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step: use kinematics to find </a:t>
            </a:r>
            <a:r>
              <a:rPr lang="en-US" b="1" dirty="0" smtClean="0">
                <a:solidFill>
                  <a:srgbClr val="FF0000"/>
                </a:solidFill>
              </a:rPr>
              <a:t>mass of </a:t>
            </a:r>
            <a:r>
              <a:rPr lang="en-US" b="1" dirty="0" err="1" smtClean="0">
                <a:solidFill>
                  <a:srgbClr val="FF0000"/>
                </a:solidFill>
              </a:rPr>
              <a:t>squark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that gives correct boost to balance transverse </a:t>
            </a:r>
            <a:r>
              <a:rPr lang="en-US" dirty="0" smtClean="0"/>
              <a:t>momentum (assumes near on-shell, really 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Determining mass by boost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Boost along longitudinal direction to get visible momentum in new frame</a:t>
            </a:r>
          </a:p>
          <a:p>
            <a:r>
              <a:rPr lang="en-US" dirty="0" smtClean="0"/>
              <a:t>Boost </a:t>
            </a:r>
            <a:r>
              <a:rPr lang="en-US" dirty="0" smtClean="0"/>
              <a:t>along transverse direction parallel to ISR jet to compensate for ISR</a:t>
            </a:r>
          </a:p>
          <a:p>
            <a:pPr lvl="1"/>
            <a:r>
              <a:rPr lang="en-US" dirty="0" smtClean="0"/>
              <a:t>Requires assumption of system’s mass</a:t>
            </a:r>
          </a:p>
          <a:p>
            <a:pPr lvl="1"/>
            <a:r>
              <a:rPr lang="en-US" dirty="0" smtClean="0"/>
              <a:t>Assume </a:t>
            </a:r>
            <a:r>
              <a:rPr lang="en-US" dirty="0" err="1" smtClean="0"/>
              <a:t>squarks</a:t>
            </a:r>
            <a:r>
              <a:rPr lang="en-US" dirty="0" smtClean="0"/>
              <a:t> nearly </a:t>
            </a:r>
            <a:r>
              <a:rPr lang="en-US" dirty="0" err="1" smtClean="0"/>
              <a:t>onshell</a:t>
            </a:r>
            <a:r>
              <a:rPr lang="en-US" dirty="0" smtClean="0"/>
              <a:t> at production</a:t>
            </a:r>
          </a:p>
          <a:p>
            <a:r>
              <a:rPr lang="en-US" dirty="0" smtClean="0"/>
              <a:t>Measure projection of visible momentum along ISR direction</a:t>
            </a:r>
          </a:p>
          <a:p>
            <a:pPr lvl="1"/>
            <a:r>
              <a:rPr lang="en-US" dirty="0" smtClean="0"/>
              <a:t>Correct boost there should be no net projection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1252538"/>
            <a:ext cx="501015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81534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 determine mass at 20% level!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Independent </a:t>
            </a:r>
            <a:r>
              <a:rPr lang="en-US" b="1" dirty="0" err="1" smtClean="0">
                <a:solidFill>
                  <a:srgbClr val="FF0000"/>
                </a:solidFill>
              </a:rPr>
              <a:t>lyof</a:t>
            </a:r>
            <a:r>
              <a:rPr lang="en-US" b="1" dirty="0" smtClean="0">
                <a:solidFill>
                  <a:srgbClr val="FF0000"/>
                </a:solidFill>
              </a:rPr>
              <a:t> LSP mass, decay chain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68580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Progress III: New Dark Matter Models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w/Matt Buckley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WIMP “Miracle”</a:t>
            </a:r>
            <a:endParaRPr lang="en-US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45974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7010400"/>
            <a:ext cx="3581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743200" y="8153400"/>
            <a:ext cx="2209800" cy="99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WIMP the right Miracle?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Symbol" pitchFamily="18" charset="2"/>
              </a:rPr>
              <a:t>r</a:t>
            </a:r>
            <a:r>
              <a:rPr lang="en-US" baseline="-25000" dirty="0" smtClean="0"/>
              <a:t>X</a:t>
            </a:r>
            <a:r>
              <a:rPr lang="en-US" dirty="0" smtClean="0"/>
              <a:t>~5</a:t>
            </a:r>
            <a:r>
              <a:rPr lang="en-US" dirty="0" smtClean="0">
                <a:latin typeface="Symbol" pitchFamily="18" charset="2"/>
              </a:rPr>
              <a:t>r</a:t>
            </a:r>
            <a:r>
              <a:rPr lang="en-US" baseline="-25000" dirty="0" smtClean="0"/>
              <a:t>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Why should dark matter and ordinary matter energy densities be at all comparable?</a:t>
            </a:r>
          </a:p>
          <a:p>
            <a:r>
              <a:rPr lang="en-US" dirty="0" smtClean="0"/>
              <a:t>Could just be independently generated—</a:t>
            </a:r>
            <a:r>
              <a:rPr lang="en-US" dirty="0" err="1" smtClean="0"/>
              <a:t>baryogesis</a:t>
            </a:r>
            <a:r>
              <a:rPr lang="en-US" dirty="0" smtClean="0"/>
              <a:t> somehow and weak miracle</a:t>
            </a:r>
          </a:p>
          <a:p>
            <a:r>
              <a:rPr lang="en-US" dirty="0" smtClean="0"/>
              <a:t>Could be related: Asymmetric Dark Matter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B</a:t>
            </a:r>
            <a:r>
              <a:rPr lang="en-US" dirty="0" smtClean="0"/>
              <a:t>~5n</a:t>
            </a:r>
            <a:r>
              <a:rPr lang="en-US" baseline="-25000" dirty="0" smtClean="0"/>
              <a:t>X</a:t>
            </a:r>
          </a:p>
          <a:p>
            <a:r>
              <a:rPr lang="en-US" dirty="0" smtClean="0"/>
              <a:t>Could be more generally related; naturalness not quite so inflexible</a:t>
            </a:r>
          </a:p>
          <a:p>
            <a:pPr lvl="1"/>
            <a:r>
              <a:rPr lang="en-US" dirty="0" smtClean="0"/>
              <a:t>Weak scale dark matter still natural</a:t>
            </a:r>
          </a:p>
          <a:p>
            <a:pPr lvl="2"/>
            <a:r>
              <a:rPr lang="en-US" dirty="0" smtClean="0"/>
              <a:t>Thermal suppression</a:t>
            </a:r>
          </a:p>
          <a:p>
            <a:pPr lvl="2"/>
            <a:r>
              <a:rPr lang="en-US" dirty="0" smtClean="0"/>
              <a:t>Bleeding excess number density through in </a:t>
            </a:r>
            <a:r>
              <a:rPr lang="en-US" dirty="0" err="1" smtClean="0"/>
              <a:t>eqm</a:t>
            </a:r>
            <a:r>
              <a:rPr lang="en-US" dirty="0" smtClean="0"/>
              <a:t> lepton violation below </a:t>
            </a:r>
            <a:r>
              <a:rPr lang="en-US" dirty="0" err="1" smtClean="0"/>
              <a:t>sphaeleron</a:t>
            </a:r>
            <a:r>
              <a:rPr lang="en-US" dirty="0" smtClean="0"/>
              <a:t> scale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Progress in Last Year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Dark Matter Searches and Models</a:t>
            </a:r>
          </a:p>
          <a:p>
            <a:r>
              <a:rPr lang="en-US" dirty="0" smtClean="0"/>
              <a:t>Light Dark Matter</a:t>
            </a:r>
          </a:p>
          <a:p>
            <a:r>
              <a:rPr lang="en-US" dirty="0" smtClean="0"/>
              <a:t>New Ideas for Dark Matter Candidates</a:t>
            </a:r>
          </a:p>
          <a:p>
            <a:pPr lvl="1"/>
            <a:r>
              <a:rPr lang="en-US" dirty="0" smtClean="0"/>
              <a:t>Motivated by anomalies</a:t>
            </a:r>
          </a:p>
          <a:p>
            <a:pPr lvl="1"/>
            <a:r>
              <a:rPr lang="en-US" dirty="0" smtClean="0"/>
              <a:t>Motivated by theoretical insights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Sorts of Miracles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Asymmetric Dark Matter</a:t>
            </a:r>
          </a:p>
          <a:p>
            <a:pPr lvl="1"/>
            <a:r>
              <a:rPr lang="en-US" dirty="0" smtClean="0"/>
              <a:t>Make B, Transfer B to X,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err="1" smtClean="0"/>
              <a:t>~n</a:t>
            </a:r>
            <a:r>
              <a:rPr lang="en-US" baseline="-25000" dirty="0" err="1" smtClean="0"/>
              <a:t>X</a:t>
            </a:r>
            <a:r>
              <a:rPr lang="en-US" dirty="0" smtClean="0"/>
              <a:t>, light DM</a:t>
            </a:r>
          </a:p>
          <a:p>
            <a:pPr lvl="1"/>
            <a:r>
              <a:rPr lang="en-US" dirty="0" err="1" smtClean="0"/>
              <a:t>Zurek,Luty,Kaplan</a:t>
            </a:r>
            <a:endParaRPr lang="en-US" dirty="0" smtClean="0"/>
          </a:p>
          <a:p>
            <a:r>
              <a:rPr lang="en-US" dirty="0" err="1" smtClean="0"/>
              <a:t>Hylogenesis</a:t>
            </a:r>
            <a:endParaRPr lang="en-US" dirty="0" smtClean="0"/>
          </a:p>
          <a:p>
            <a:pPr lvl="1"/>
            <a:r>
              <a:rPr lang="en-US" dirty="0" smtClean="0"/>
              <a:t>Make B, X together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err="1" smtClean="0"/>
              <a:t>~n</a:t>
            </a:r>
            <a:r>
              <a:rPr lang="en-US" baseline="-25000" dirty="0" err="1" smtClean="0"/>
              <a:t>X</a:t>
            </a:r>
            <a:r>
              <a:rPr lang="en-US" dirty="0" smtClean="0"/>
              <a:t>, light DM</a:t>
            </a:r>
          </a:p>
          <a:p>
            <a:pPr lvl="1"/>
            <a:r>
              <a:rPr lang="en-US" dirty="0" smtClean="0"/>
              <a:t>Morrissey, </a:t>
            </a:r>
            <a:r>
              <a:rPr lang="en-US" dirty="0" err="1" smtClean="0"/>
              <a:t>Tulin</a:t>
            </a:r>
            <a:r>
              <a:rPr lang="en-US" dirty="0" smtClean="0"/>
              <a:t>, Hall, March-Russell</a:t>
            </a:r>
          </a:p>
          <a:p>
            <a:r>
              <a:rPr lang="en-US" dirty="0" err="1" smtClean="0"/>
              <a:t>Darkogenesis</a:t>
            </a:r>
            <a:r>
              <a:rPr lang="en-US" dirty="0" smtClean="0"/>
              <a:t>, Dark Genesis</a:t>
            </a:r>
          </a:p>
          <a:p>
            <a:pPr lvl="1"/>
            <a:r>
              <a:rPr lang="en-US" dirty="0" smtClean="0"/>
              <a:t>Make X, Transfer X to B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err="1" smtClean="0"/>
              <a:t>~n</a:t>
            </a:r>
            <a:r>
              <a:rPr lang="en-US" baseline="-25000" dirty="0" err="1" smtClean="0"/>
              <a:t>X</a:t>
            </a:r>
            <a:r>
              <a:rPr lang="en-US" dirty="0" smtClean="0"/>
              <a:t>, light DM</a:t>
            </a:r>
          </a:p>
          <a:p>
            <a:pPr lvl="1"/>
            <a:r>
              <a:rPr lang="en-US" dirty="0" smtClean="0"/>
              <a:t>Shelton, </a:t>
            </a:r>
            <a:r>
              <a:rPr lang="en-US" dirty="0" err="1" smtClean="0"/>
              <a:t>Zurek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Xogenesis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Make X, Transfer X to B, 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, weak scale DM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Buckley, LR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Xogenesis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Make X, B, 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, weak scale DM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Cui, </a:t>
            </a:r>
            <a:r>
              <a:rPr lang="en-US" dirty="0" err="1" smtClean="0">
                <a:solidFill>
                  <a:srgbClr val="FF0000"/>
                </a:solidFill>
              </a:rPr>
              <a:t>Kahawala,LR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Shuve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4457700" y="5486400"/>
            <a:ext cx="342900" cy="2438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72050" y="6096000"/>
            <a:ext cx="18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Weak Scale Dark Matter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4457700" y="2336800"/>
            <a:ext cx="228600" cy="2946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14900" y="3657600"/>
            <a:ext cx="177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Dark Matter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Asymmetry in dark matter</a:t>
            </a:r>
          </a:p>
          <a:p>
            <a:r>
              <a:rPr lang="en-US" dirty="0" smtClean="0"/>
              <a:t>Transfer asymmetry to normal matter</a:t>
            </a:r>
          </a:p>
          <a:p>
            <a:r>
              <a:rPr lang="en-US" dirty="0" smtClean="0"/>
              <a:t> Here we assume dark matter asymmetry produced in early universe</a:t>
            </a:r>
          </a:p>
          <a:p>
            <a:r>
              <a:rPr lang="en-US" dirty="0" smtClean="0"/>
              <a:t>Question is when we have operators violating B or L and X </a:t>
            </a:r>
            <a:r>
              <a:rPr lang="en-US" dirty="0" err="1" smtClean="0"/>
              <a:t>simulatneously</a:t>
            </a:r>
            <a:r>
              <a:rPr lang="en-US" dirty="0" smtClean="0"/>
              <a:t> will be get correct matter density</a:t>
            </a:r>
          </a:p>
          <a:p>
            <a:r>
              <a:rPr lang="en-US" dirty="0" smtClean="0"/>
              <a:t>Question is whether number densities work out for a given mass</a:t>
            </a:r>
          </a:p>
          <a:p>
            <a:r>
              <a:rPr lang="en-US" dirty="0" smtClean="0"/>
              <a:t>Perhaps most natural mass is weak scale mass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 Dark Matter:</a:t>
            </a:r>
            <a:br>
              <a:rPr lang="en-US" dirty="0" smtClean="0"/>
            </a:br>
            <a:r>
              <a:rPr lang="en-US" dirty="0" smtClean="0"/>
              <a:t> “Relativistic Solution”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4673600"/>
          </a:xfrm>
        </p:spPr>
        <p:txBody>
          <a:bodyPr/>
          <a:lstStyle/>
          <a:p>
            <a:r>
              <a:rPr lang="en-US" dirty="0" smtClean="0"/>
              <a:t>Chemical equilibrium between B or L and X</a:t>
            </a:r>
          </a:p>
          <a:p>
            <a:endParaRPr lang="en-US" dirty="0"/>
          </a:p>
          <a:p>
            <a:r>
              <a:rPr lang="en-US" dirty="0" smtClean="0"/>
              <a:t>Net asymmetry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Ratio chemical </a:t>
            </a:r>
            <a:r>
              <a:rPr lang="en-US" dirty="0" err="1" smtClean="0"/>
              <a:t>potential~ratio</a:t>
            </a:r>
            <a:r>
              <a:rPr lang="en-US" dirty="0" smtClean="0"/>
              <a:t> number </a:t>
            </a:r>
            <a:r>
              <a:rPr lang="en-US" dirty="0" err="1" smtClean="0"/>
              <a:t>density~ratio</a:t>
            </a:r>
            <a:r>
              <a:rPr lang="en-US" dirty="0" smtClean="0"/>
              <a:t> energy density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743200"/>
            <a:ext cx="214312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191000"/>
            <a:ext cx="3579019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1" y="7721601"/>
            <a:ext cx="1907381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51" y="7620001"/>
            <a:ext cx="3393281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Weak Scale (or Heavy) Dark Matter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Nonrelativistic</a:t>
            </a:r>
            <a:r>
              <a:rPr lang="en-US" dirty="0" smtClean="0"/>
              <a:t> Solution”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More generally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Number density suppressed for m&gt;&gt;T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3251200"/>
            <a:ext cx="4479131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0" y="4470400"/>
            <a:ext cx="46291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Nonrelativistic</a:t>
            </a:r>
            <a:r>
              <a:rPr lang="en-US" dirty="0" smtClean="0"/>
              <a:t>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solve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Number density of X less than B</a:t>
            </a:r>
          </a:p>
          <a:p>
            <a:r>
              <a:rPr lang="en-US" dirty="0" smtClean="0"/>
              <a:t>Chemical, but no longer thermal equilibrium</a:t>
            </a:r>
          </a:p>
          <a:p>
            <a:r>
              <a:rPr lang="en-US" dirty="0" smtClean="0"/>
              <a:t>Allows for different masses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743200"/>
            <a:ext cx="4836319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Naturalness allows hierarchy of order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1422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Right ratio of densities found for wide range of m/T</a:t>
            </a:r>
          </a:p>
          <a:p>
            <a:r>
              <a:rPr lang="en-US" dirty="0" smtClean="0"/>
              <a:t>Usually need m/T~10, which is quite reasonable</a:t>
            </a:r>
          </a:p>
          <a:p>
            <a:r>
              <a:rPr lang="en-US" dirty="0" smtClean="0"/>
              <a:t>Expect comparable densities over the whole range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29000"/>
            <a:ext cx="61722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Xogenesis</a:t>
            </a:r>
            <a:r>
              <a:rPr lang="en-US" dirty="0" smtClean="0"/>
              <a:t> New Class of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“miracle”-New models</a:t>
            </a:r>
          </a:p>
          <a:p>
            <a:pPr lvl="1"/>
            <a:r>
              <a:rPr lang="en-US" dirty="0" smtClean="0"/>
              <a:t>Transfer asymmetry from dark matter to matter</a:t>
            </a:r>
          </a:p>
          <a:p>
            <a:pPr lvl="1"/>
            <a:r>
              <a:rPr lang="en-US" dirty="0" smtClean="0"/>
              <a:t>Create both at same time</a:t>
            </a:r>
          </a:p>
          <a:p>
            <a:pPr lvl="2"/>
            <a:r>
              <a:rPr lang="en-US" dirty="0" smtClean="0"/>
              <a:t>Can be weak scale</a:t>
            </a:r>
          </a:p>
          <a:p>
            <a:pPr lvl="2"/>
            <a:r>
              <a:rPr lang="en-US" dirty="0" smtClean="0"/>
              <a:t>Can be light</a:t>
            </a:r>
          </a:p>
          <a:p>
            <a:r>
              <a:rPr lang="en-US" dirty="0" smtClean="0"/>
              <a:t>Different bounds</a:t>
            </a:r>
          </a:p>
          <a:p>
            <a:r>
              <a:rPr lang="en-US" dirty="0" smtClean="0"/>
              <a:t>Different tests</a:t>
            </a:r>
          </a:p>
          <a:p>
            <a:r>
              <a:rPr lang="en-US" dirty="0" smtClean="0"/>
              <a:t>Lighter more accessible</a:t>
            </a:r>
          </a:p>
          <a:p>
            <a:r>
              <a:rPr lang="en-US" dirty="0" smtClean="0"/>
              <a:t>Challenges for future-</a:t>
            </a:r>
          </a:p>
          <a:p>
            <a:pPr lvl="1"/>
            <a:r>
              <a:rPr lang="en-US" dirty="0" smtClean="0"/>
              <a:t>Models</a:t>
            </a:r>
          </a:p>
          <a:p>
            <a:pPr lvl="1"/>
            <a:r>
              <a:rPr lang="en-US" dirty="0" smtClean="0"/>
              <a:t>Searches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mind</a:t>
            </a:r>
          </a:p>
          <a:p>
            <a:r>
              <a:rPr lang="en-US" dirty="0" smtClean="0"/>
              <a:t>Open data sets</a:t>
            </a:r>
          </a:p>
          <a:p>
            <a:r>
              <a:rPr lang="en-US" dirty="0" smtClean="0"/>
              <a:t>Multiple data sets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Complementarity</a:t>
            </a:r>
            <a:endParaRPr lang="en-US" dirty="0" smtClean="0"/>
          </a:p>
          <a:p>
            <a:r>
              <a:rPr lang="en-US" dirty="0" smtClean="0"/>
              <a:t>Optimize and exploit what we have</a:t>
            </a:r>
          </a:p>
          <a:p>
            <a:r>
              <a:rPr lang="en-US" dirty="0" smtClean="0"/>
              <a:t>Think about experiments, theory in parallel</a:t>
            </a:r>
          </a:p>
          <a:p>
            <a:pPr lvl="1"/>
            <a:r>
              <a:rPr lang="en-US" dirty="0" smtClean="0"/>
              <a:t>Individually and as a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Anticipate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As much as we can…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Model building is good!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Simple best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But not if not realized in nature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Truly tragic if LHC misses something that is there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Even unrelated to hierarchy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Vector representations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Light particles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Jet physics</a:t>
            </a:r>
          </a:p>
          <a:p>
            <a:pPr marL="869315" lvl="1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Many advances</a:t>
            </a:r>
          </a:p>
          <a:p>
            <a:pPr marL="869315" lvl="1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Asking different questions</a:t>
            </a:r>
          </a:p>
          <a:p>
            <a:pPr marL="869315" lvl="1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Helping with both SM, BSM physics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4876800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Celebrate experiments working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Make sure we do everything we can with existing experiments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Think about what experiments true implications will be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Think about what is most necessary for future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Soon?</a:t>
            </a:r>
          </a:p>
          <a:p>
            <a:pPr marL="868680" lvl="1" indent="-283464" fontAlgn="auto"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7086600"/>
            <a:ext cx="571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Book Antiqua" pitchFamily="18" charset="0"/>
              </a:rPr>
              <a:t> </a:t>
            </a:r>
            <a:endParaRPr lang="en-US" sz="2400" dirty="0">
              <a:latin typeface="Book Antiqu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848225"/>
            <a:ext cx="28575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Progress in the last year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Experiment: stuff ruled out—some light Higgs </a:t>
            </a:r>
            <a:r>
              <a:rPr lang="en-US" dirty="0" smtClean="0"/>
              <a:t>models</a:t>
            </a:r>
          </a:p>
          <a:p>
            <a:pPr lvl="1"/>
            <a:r>
              <a:rPr lang="en-US" dirty="0" smtClean="0"/>
              <a:t>Light </a:t>
            </a:r>
            <a:r>
              <a:rPr lang="en-US" dirty="0" err="1" smtClean="0"/>
              <a:t>susy</a:t>
            </a:r>
            <a:r>
              <a:rPr lang="en-US" dirty="0" smtClean="0"/>
              <a:t>, light black holes</a:t>
            </a:r>
            <a:endParaRPr lang="en-US" dirty="0" smtClean="0"/>
          </a:p>
          <a:p>
            <a:r>
              <a:rPr lang="en-US" dirty="0" smtClean="0"/>
              <a:t>New recognition of </a:t>
            </a:r>
            <a:r>
              <a:rPr lang="en-US" dirty="0" smtClean="0"/>
              <a:t>early LHC BSM </a:t>
            </a:r>
            <a:r>
              <a:rPr lang="en-US" dirty="0" smtClean="0"/>
              <a:t>capacity</a:t>
            </a:r>
          </a:p>
          <a:p>
            <a:pPr lvl="1"/>
            <a:r>
              <a:rPr lang="en-US" dirty="0" smtClean="0"/>
              <a:t>Wide resonances **</a:t>
            </a:r>
          </a:p>
          <a:p>
            <a:pPr lvl="1"/>
            <a:r>
              <a:rPr lang="en-US" dirty="0" smtClean="0"/>
              <a:t>Long-lived hadrons</a:t>
            </a:r>
          </a:p>
          <a:p>
            <a:r>
              <a:rPr lang="en-US" dirty="0" smtClean="0"/>
              <a:t>Jet physics</a:t>
            </a:r>
          </a:p>
          <a:p>
            <a:pPr lvl="1"/>
            <a:r>
              <a:rPr lang="en-US" dirty="0" smtClean="0"/>
              <a:t>General cleaning up of events</a:t>
            </a:r>
          </a:p>
          <a:p>
            <a:pPr lvl="2"/>
            <a:r>
              <a:rPr lang="en-US" dirty="0" smtClean="0"/>
              <a:t>Precision with jet physics</a:t>
            </a:r>
          </a:p>
          <a:p>
            <a:pPr lvl="1"/>
            <a:r>
              <a:rPr lang="en-US" dirty="0" smtClean="0"/>
              <a:t>Higgs-&gt; </a:t>
            </a:r>
            <a:r>
              <a:rPr lang="en-US" dirty="0" err="1" smtClean="0"/>
              <a:t>bbbar</a:t>
            </a:r>
            <a:endParaRPr lang="en-US" dirty="0" smtClean="0"/>
          </a:p>
          <a:p>
            <a:pPr lvl="1"/>
            <a:r>
              <a:rPr lang="en-US" dirty="0" smtClean="0"/>
              <a:t>ISR tagging **</a:t>
            </a:r>
          </a:p>
          <a:p>
            <a:pPr lvl="2"/>
            <a:r>
              <a:rPr lang="en-US" dirty="0" smtClean="0"/>
              <a:t>Kinematic handle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Higgs Should be </a:t>
            </a:r>
            <a:r>
              <a:rPr lang="en-US" dirty="0" smtClean="0"/>
              <a:t>Within </a:t>
            </a:r>
            <a:r>
              <a:rPr lang="en-US" dirty="0"/>
              <a:t>Reach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050" y="2235200"/>
            <a:ext cx="6172200" cy="6040438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714500" y="4248150"/>
            <a:ext cx="3429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Book Antiqua" pitchFamily="18" charset="0"/>
              </a:rPr>
              <a:t>Particle Physics Goals for the Coming Decade</a:t>
            </a:r>
          </a:p>
        </p:txBody>
      </p:sp>
      <p:pic>
        <p:nvPicPr>
          <p:cNvPr id="6149" name="Picture 7" descr="w09_blueb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32000"/>
            <a:ext cx="58674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6"/>
          <p:cNvSpPr txBox="1">
            <a:spLocks noChangeArrowheads="1"/>
          </p:cNvSpPr>
          <p:nvPr/>
        </p:nvSpPr>
        <p:spPr bwMode="auto">
          <a:xfrm>
            <a:off x="914400" y="7620000"/>
            <a:ext cx="44196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Book Antiqua" pitchFamily="18" charset="0"/>
              </a:rPr>
              <a:t>Challenge to establish its properties</a:t>
            </a:r>
          </a:p>
          <a:p>
            <a:r>
              <a:rPr lang="en-US">
                <a:latin typeface="Book Antiqua" pitchFamily="18" charset="0"/>
              </a:rPr>
              <a:t>Measure as much as possible</a:t>
            </a:r>
          </a:p>
          <a:p>
            <a:r>
              <a:rPr lang="en-US">
                <a:latin typeface="Book Antiqua" pitchFamily="18" charset="0"/>
              </a:rPr>
              <a:t>Can we tell it’s a Higgs? </a:t>
            </a:r>
          </a:p>
          <a:p>
            <a:r>
              <a:rPr lang="en-US">
                <a:latin typeface="Book Antiqua" pitchFamily="18" charset="0"/>
              </a:rPr>
              <a:t>Can  we decide if it’s part of a more complicated Higgs sector?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More progress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Dark Matter</a:t>
            </a:r>
          </a:p>
          <a:p>
            <a:pPr lvl="1"/>
            <a:r>
              <a:rPr lang="en-US" dirty="0" smtClean="0"/>
              <a:t>New classes of models **</a:t>
            </a:r>
          </a:p>
          <a:p>
            <a:pPr lvl="1"/>
            <a:r>
              <a:rPr lang="en-US" dirty="0" smtClean="0"/>
              <a:t>New “coincidences” </a:t>
            </a:r>
          </a:p>
          <a:p>
            <a:pPr lvl="2"/>
            <a:r>
              <a:rPr lang="en-US" dirty="0" err="1" smtClean="0">
                <a:latin typeface="Symbol" pitchFamily="18" charset="2"/>
              </a:rPr>
              <a:t>r</a:t>
            </a:r>
            <a:r>
              <a:rPr lang="en-US" dirty="0" err="1" smtClean="0"/>
              <a:t>B~</a:t>
            </a:r>
            <a:r>
              <a:rPr lang="en-US" dirty="0" err="1" smtClean="0">
                <a:latin typeface="Symbol" pitchFamily="18" charset="2"/>
              </a:rPr>
              <a:t>r</a:t>
            </a:r>
            <a:r>
              <a:rPr lang="en-US" dirty="0" err="1" smtClean="0"/>
              <a:t>DM</a:t>
            </a:r>
            <a:endParaRPr lang="en-US" dirty="0" smtClean="0"/>
          </a:p>
          <a:p>
            <a:pPr lvl="1"/>
            <a:r>
              <a:rPr lang="en-US" dirty="0" smtClean="0"/>
              <a:t>Lots of new models</a:t>
            </a:r>
          </a:p>
          <a:p>
            <a:pPr lvl="2"/>
            <a:r>
              <a:rPr lang="en-US" dirty="0" smtClean="0"/>
              <a:t>Some new signatures</a:t>
            </a:r>
          </a:p>
          <a:p>
            <a:pPr lvl="2"/>
            <a:r>
              <a:rPr lang="en-US" dirty="0" smtClean="0"/>
              <a:t>Some new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3"/>
                </a:solidFill>
              </a:rPr>
              <a:t>Past Year’s Progress</a:t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I: Wide Resonances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Resonances will be first and simplest place to look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Particularly </a:t>
            </a:r>
            <a:r>
              <a:rPr lang="en-US" dirty="0" err="1" smtClean="0"/>
              <a:t>Drell</a:t>
            </a:r>
            <a:r>
              <a:rPr lang="en-US" dirty="0" smtClean="0"/>
              <a:t>-Yan processes with decays to </a:t>
            </a:r>
            <a:r>
              <a:rPr lang="en-US" dirty="0" err="1" smtClean="0"/>
              <a:t>muons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Background well understood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Low background at high invariant mass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Useful for models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Z’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Understanding detector and experiment reach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2057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Brian </a:t>
            </a:r>
            <a:r>
              <a:rPr lang="en-US" dirty="0" err="1" smtClean="0"/>
              <a:t>Shuve</a:t>
            </a:r>
            <a:r>
              <a:rPr lang="en-US" dirty="0" smtClean="0"/>
              <a:t>, Randall Kelly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Legen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252133"/>
            <a:ext cx="604838" cy="5164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715000" y="2421467"/>
            <a:ext cx="1389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M</a:t>
            </a:r>
            <a:r>
              <a:rPr lang="en-US" sz="1600" baseline="-25000">
                <a:sym typeface="Symbol" pitchFamily="18" charset="2"/>
              </a:rPr>
              <a:t>G</a:t>
            </a:r>
            <a:r>
              <a:rPr lang="en-US" sz="1600">
                <a:sym typeface="Symbol" pitchFamily="18" charset="2"/>
              </a:rPr>
              <a:t> = 1.4 TeV</a:t>
            </a:r>
            <a:endParaRPr lang="en-US" sz="160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000750" y="6582834"/>
            <a:ext cx="53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ym typeface="Symbol" pitchFamily="18" charset="2"/>
              </a:rPr>
              <a:t>SM</a:t>
            </a:r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5741194" y="3556000"/>
            <a:ext cx="1389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M</a:t>
            </a:r>
            <a:r>
              <a:rPr lang="en-US" sz="1600" baseline="-25000">
                <a:sym typeface="Symbol" pitchFamily="18" charset="2"/>
              </a:rPr>
              <a:t>G</a:t>
            </a:r>
            <a:r>
              <a:rPr lang="en-US" sz="1600">
                <a:sym typeface="Symbol" pitchFamily="18" charset="2"/>
              </a:rPr>
              <a:t> = 1.9 TeV</a:t>
            </a:r>
            <a:endParaRPr lang="en-US" sz="1600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741194" y="4430184"/>
            <a:ext cx="1389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M</a:t>
            </a:r>
            <a:r>
              <a:rPr lang="en-US" sz="1600" baseline="-25000">
                <a:sym typeface="Symbol" pitchFamily="18" charset="2"/>
              </a:rPr>
              <a:t>G</a:t>
            </a:r>
            <a:r>
              <a:rPr lang="en-US" sz="1600">
                <a:sym typeface="Symbol" pitchFamily="18" charset="2"/>
              </a:rPr>
              <a:t> = 2.3 TeV</a:t>
            </a:r>
            <a:endParaRPr lang="en-US" sz="160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41194" y="5647267"/>
            <a:ext cx="1389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ym typeface="Symbol" pitchFamily="18" charset="2"/>
              </a:rPr>
              <a:t>M</a:t>
            </a:r>
            <a:r>
              <a:rPr lang="en-US" sz="1600" baseline="-25000">
                <a:sym typeface="Symbol" pitchFamily="18" charset="2"/>
              </a:rPr>
              <a:t>G</a:t>
            </a:r>
            <a:r>
              <a:rPr lang="en-US" sz="1600">
                <a:sym typeface="Symbol" pitchFamily="18" charset="2"/>
              </a:rPr>
              <a:t> = 3.0 TeV</a:t>
            </a:r>
            <a:endParaRPr lang="en-US" sz="1600"/>
          </a:p>
        </p:txBody>
      </p:sp>
      <p:pic>
        <p:nvPicPr>
          <p:cNvPr id="24584" name="Picture 8" descr="RSDiffXsec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31" y="1938867"/>
            <a:ext cx="4857750" cy="569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286250" y="7924801"/>
            <a:ext cx="1404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k/M</a:t>
            </a:r>
            <a:r>
              <a:rPr lang="en-US" baseline="-25000"/>
              <a:t>Pl</a:t>
            </a:r>
            <a:r>
              <a:rPr lang="en-US"/>
              <a:t> = 0.35</a:t>
            </a:r>
          </a:p>
        </p:txBody>
      </p:sp>
      <p:sp>
        <p:nvSpPr>
          <p:cNvPr id="24586" name="Title 1"/>
          <p:cNvSpPr>
            <a:spLocks/>
          </p:cNvSpPr>
          <p:nvPr/>
        </p:nvSpPr>
        <p:spPr bwMode="auto">
          <a:xfrm>
            <a:off x="342900" y="406400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>
                <a:latin typeface="Calibri" pitchFamily="34" charset="0"/>
              </a:rPr>
              <a:t>RS X-sections (varying mass)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6185</TotalTime>
  <Words>1338</Words>
  <Application>Microsoft Office PowerPoint</Application>
  <PresentationFormat>On-screen Show (4:3)</PresentationFormat>
  <Paragraphs>311</Paragraphs>
  <Slides>49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Apex</vt:lpstr>
      <vt:lpstr>Theory overview: Changing (Exciting?) Times </vt:lpstr>
      <vt:lpstr>Promise</vt:lpstr>
      <vt:lpstr>Where Are We Now?</vt:lpstr>
      <vt:lpstr>Progress in Last Year</vt:lpstr>
      <vt:lpstr>Progress in the last year</vt:lpstr>
      <vt:lpstr>Higgs Should be Within Reach</vt:lpstr>
      <vt:lpstr>More progress</vt:lpstr>
      <vt:lpstr>Past Year’s Progress I: Wide Resonances</vt:lpstr>
      <vt:lpstr>Slide 9</vt:lpstr>
      <vt:lpstr>Slide 10</vt:lpstr>
      <vt:lpstr>On vs Off Resonance</vt:lpstr>
      <vt:lpstr>Wide Resonances</vt:lpstr>
      <vt:lpstr> </vt:lpstr>
      <vt:lpstr>Focus</vt:lpstr>
      <vt:lpstr>Slide 15</vt:lpstr>
      <vt:lpstr>Can we learn more?</vt:lpstr>
      <vt:lpstr>Slide 17</vt:lpstr>
      <vt:lpstr>Slide 18</vt:lpstr>
      <vt:lpstr>Pseudorapidity distribution</vt:lpstr>
      <vt:lpstr>Interpretation</vt:lpstr>
      <vt:lpstr>Slide 21</vt:lpstr>
      <vt:lpstr>Separation of Distributions in Ellipticity</vt:lpstr>
      <vt:lpstr>Better at Higher Energy</vt:lpstr>
      <vt:lpstr>Wide Resonances</vt:lpstr>
      <vt:lpstr>II: Progress Initial State Radiation (ISR)  Tagging</vt:lpstr>
      <vt:lpstr>Example</vt:lpstr>
      <vt:lpstr>Initial State Radiation</vt:lpstr>
      <vt:lpstr>ISR</vt:lpstr>
      <vt:lpstr>Example: Disquark production</vt:lpstr>
      <vt:lpstr>Can use Identify and Use ISR</vt:lpstr>
      <vt:lpstr>First step: Identify ISR</vt:lpstr>
      <vt:lpstr>Works very well</vt:lpstr>
      <vt:lpstr>Slide 33</vt:lpstr>
      <vt:lpstr>Determining mass by boost</vt:lpstr>
      <vt:lpstr>Slide 35</vt:lpstr>
      <vt:lpstr>Slide 36</vt:lpstr>
      <vt:lpstr>Progress III: New Dark Matter Models</vt:lpstr>
      <vt:lpstr>WIMP “Miracle”</vt:lpstr>
      <vt:lpstr>Is WIMP the right Miracle?</vt:lpstr>
      <vt:lpstr>All Sorts of Miracles Possible</vt:lpstr>
      <vt:lpstr>Idea</vt:lpstr>
      <vt:lpstr>Light Dark Matter:  “Relativistic Solution”</vt:lpstr>
      <vt:lpstr>Weak Scale (or Heavy) Dark Matter “Nonrelativistic Solution”</vt:lpstr>
      <vt:lpstr>Nonrelativistic Solution</vt:lpstr>
      <vt:lpstr>Naturalness allows hierarchy of order 10</vt:lpstr>
      <vt:lpstr>Xogenesis New Class of Models</vt:lpstr>
      <vt:lpstr>For the Future</vt:lpstr>
      <vt:lpstr>What to Do?</vt:lpstr>
      <vt:lpstr>What to Do?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Lisareviewer</cp:lastModifiedBy>
  <cp:revision>242</cp:revision>
  <dcterms:created xsi:type="dcterms:W3CDTF">2010-01-07T18:01:01Z</dcterms:created>
  <dcterms:modified xsi:type="dcterms:W3CDTF">2011-02-13T02:32:46Z</dcterms:modified>
</cp:coreProperties>
</file>