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289" r:id="rId3"/>
    <p:sldId id="304" r:id="rId4"/>
    <p:sldId id="373" r:id="rId5"/>
    <p:sldId id="360" r:id="rId6"/>
    <p:sldId id="377" r:id="rId7"/>
    <p:sldId id="355" r:id="rId8"/>
    <p:sldId id="358" r:id="rId9"/>
    <p:sldId id="357" r:id="rId10"/>
    <p:sldId id="359" r:id="rId11"/>
    <p:sldId id="356" r:id="rId12"/>
    <p:sldId id="351" r:id="rId13"/>
    <p:sldId id="352" r:id="rId14"/>
    <p:sldId id="353" r:id="rId15"/>
    <p:sldId id="363" r:id="rId16"/>
    <p:sldId id="367" r:id="rId17"/>
    <p:sldId id="362" r:id="rId18"/>
    <p:sldId id="361" r:id="rId19"/>
    <p:sldId id="364" r:id="rId20"/>
    <p:sldId id="365" r:id="rId21"/>
    <p:sldId id="366" r:id="rId22"/>
    <p:sldId id="369" r:id="rId23"/>
    <p:sldId id="371" r:id="rId24"/>
    <p:sldId id="370" r:id="rId25"/>
    <p:sldId id="372" r:id="rId26"/>
    <p:sldId id="375" r:id="rId27"/>
    <p:sldId id="376" r:id="rId28"/>
    <p:sldId id="374" r:id="rId29"/>
    <p:sldId id="368" r:id="rId30"/>
    <p:sldId id="32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05" autoAdjust="0"/>
    <p:restoredTop sz="96395" autoAdjust="0"/>
  </p:normalViewPr>
  <p:slideViewPr>
    <p:cSldViewPr snapToGrid="0" snapToObjects="1">
      <p:cViewPr varScale="1">
        <p:scale>
          <a:sx n="127" d="100"/>
          <a:sy n="127" d="100"/>
        </p:scale>
        <p:origin x="156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70110C1-8979-4A55-AAA3-F44A2BBAA87C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DA33D8-DE08-4E51-9D6A-DBEC02B2CCE3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2A9C72E-2B89-43CB-B8AE-F9443BDAB272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7C82026-E050-4BA9-B2FB-DA4AB39A7CBC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095D35A-BF16-4136-A2C4-66E3BD1510F0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99F9B6B-6735-4C15-B654-9854D33A7959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25454ED-30BD-45B9-8015-2B86DE2CA48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A6384B5-C7E3-4857-99C8-49935446EB08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E3B8-0DCA-4EE6-B5A4-49D2746621AD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4B55-166F-49D5-BABE-524A4EFFDAC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BF482-B271-469E-B31B-5999E3CCFE64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68CC5-3D5E-44EB-AF53-5BD703D44D41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E1B46-9E05-410C-B547-7F7334FB435B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F703C-03B2-4A68-BE9B-CD0BA6E514D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74B8-D299-4BEF-BCD7-9569364684E0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7A66-347F-4A46-88D4-B380C2B5A13B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B183-2A48-4AA7-9C43-C56BE7871540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C0586767-A8B5-4750-861B-448391877C1B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 smtClean="0"/>
              <a:t>Hereward Damping Peak Detector for the PS accelerator.</a:t>
            </a:r>
            <a:endParaRPr lang="en-GB" noProof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GB" sz="1800" noProof="0" dirty="0" smtClean="0"/>
              <a:t>Pierre Hawil</a:t>
            </a:r>
            <a:endParaRPr lang="en-GB" sz="1800" noProof="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Plot for the </a:t>
            </a:r>
            <a:r>
              <a:rPr lang="en-GB" noProof="0" dirty="0" err="1" smtClean="0"/>
              <a:t>BiasTee</a:t>
            </a:r>
            <a:r>
              <a:rPr lang="en-GB" noProof="0" dirty="0" smtClean="0"/>
              <a:t>: Low Power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4984" y="1338263"/>
            <a:ext cx="8593032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21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Plot for the </a:t>
            </a:r>
            <a:r>
              <a:rPr lang="en-GB" noProof="0" dirty="0" err="1" smtClean="0"/>
              <a:t>BiasTee</a:t>
            </a:r>
            <a:r>
              <a:rPr lang="en-GB" noProof="0" dirty="0" smtClean="0"/>
              <a:t>: High Power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4242" y="1439335"/>
            <a:ext cx="8429117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24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8" y="1043623"/>
            <a:ext cx="9219823" cy="491304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ADL5511-Low Power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6690" y="1729021"/>
            <a:ext cx="5219395" cy="2426119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1695450" y="3550921"/>
            <a:ext cx="4772025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415246" y="4937760"/>
            <a:ext cx="0" cy="52251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311513" y="4743604"/>
            <a:ext cx="8736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 smtClean="0">
                <a:solidFill>
                  <a:srgbClr val="00B050"/>
                </a:solidFill>
              </a:rPr>
              <a:t>29</a:t>
            </a:r>
            <a:endParaRPr lang="en-GB" sz="1200" dirty="0" smtClean="0">
              <a:solidFill>
                <a:srgbClr val="00B05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005840" y="5264332"/>
            <a:ext cx="4937761" cy="0"/>
          </a:xfrm>
          <a:prstGeom prst="straightConnector1">
            <a:avLst/>
          </a:prstGeom>
          <a:ln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52940" y="5171999"/>
            <a:ext cx="90579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 smtClean="0">
                <a:solidFill>
                  <a:srgbClr val="7030A0"/>
                </a:solidFill>
              </a:rPr>
              <a:t>1.129</a:t>
            </a:r>
            <a:endParaRPr lang="en-GB" sz="1200" dirty="0" smtClean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5340" y="5977539"/>
            <a:ext cx="48855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 err="1" smtClean="0">
                <a:solidFill>
                  <a:srgbClr val="7030A0"/>
                </a:solidFill>
              </a:rPr>
              <a:t>Venv</a:t>
            </a:r>
            <a:r>
              <a:rPr lang="fr-CH" sz="1200" dirty="0" smtClean="0">
                <a:solidFill>
                  <a:srgbClr val="7030A0"/>
                </a:solidFill>
              </a:rPr>
              <a:t> - </a:t>
            </a:r>
            <a:r>
              <a:rPr lang="fr-CH" sz="1200" dirty="0" err="1" smtClean="0">
                <a:solidFill>
                  <a:srgbClr val="7030A0"/>
                </a:solidFill>
              </a:rPr>
              <a:t>Veref</a:t>
            </a:r>
            <a:r>
              <a:rPr lang="fr-CH" sz="1200" dirty="0" smtClean="0">
                <a:solidFill>
                  <a:srgbClr val="7030A0"/>
                </a:solidFill>
              </a:rPr>
              <a:t> = 1.129 - 1.1 = 29mV =&gt; 26mV</a:t>
            </a:r>
            <a:endParaRPr lang="en-GB" sz="1200" dirty="0" smtClean="0">
              <a:solidFill>
                <a:srgbClr val="7030A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1771650" y="4147520"/>
            <a:ext cx="4695825" cy="762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78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8" y="1161188"/>
            <a:ext cx="8972787" cy="489997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ADL5511-High Power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6418" y="1729021"/>
            <a:ext cx="5219395" cy="2426119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1514475" y="3433626"/>
            <a:ext cx="481012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7916092" y="2913017"/>
            <a:ext cx="0" cy="2730137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811589" y="5693619"/>
            <a:ext cx="53557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 smtClean="0">
                <a:solidFill>
                  <a:srgbClr val="00B050"/>
                </a:solidFill>
              </a:rPr>
              <a:t>17</a:t>
            </a:r>
            <a:endParaRPr lang="en-GB" sz="1200" dirty="0" smtClean="0">
              <a:solidFill>
                <a:srgbClr val="00B05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1590675" y="4040840"/>
            <a:ext cx="4733925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00540" y="6091839"/>
            <a:ext cx="48855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 err="1" smtClean="0">
                <a:solidFill>
                  <a:srgbClr val="7030A0"/>
                </a:solidFill>
              </a:rPr>
              <a:t>Venv</a:t>
            </a:r>
            <a:r>
              <a:rPr lang="fr-CH" sz="1200" dirty="0" smtClean="0">
                <a:solidFill>
                  <a:srgbClr val="7030A0"/>
                </a:solidFill>
              </a:rPr>
              <a:t> - </a:t>
            </a:r>
            <a:r>
              <a:rPr lang="fr-CH" sz="1200" dirty="0" err="1" smtClean="0">
                <a:solidFill>
                  <a:srgbClr val="7030A0"/>
                </a:solidFill>
              </a:rPr>
              <a:t>Veref</a:t>
            </a:r>
            <a:r>
              <a:rPr lang="fr-CH" sz="1200" dirty="0" smtClean="0">
                <a:solidFill>
                  <a:srgbClr val="7030A0"/>
                </a:solidFill>
              </a:rPr>
              <a:t> = 2 - 1.1 = 900mV =&gt; 1.00V</a:t>
            </a:r>
            <a:endParaRPr lang="en-GB" sz="1200" dirty="0" smtClean="0">
              <a:solidFill>
                <a:srgbClr val="7030A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952500" y="4337839"/>
            <a:ext cx="5775643" cy="0"/>
          </a:xfrm>
          <a:prstGeom prst="straightConnector1">
            <a:avLst/>
          </a:prstGeom>
          <a:ln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406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580" y="908671"/>
            <a:ext cx="11930839" cy="379395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Peak Detector Block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Presenter | Presentation Title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14</a:t>
            </a:fld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194300" y="2438400"/>
            <a:ext cx="203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156200" y="1981200"/>
            <a:ext cx="228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375400" y="2438400"/>
            <a:ext cx="228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435600" y="2273300"/>
            <a:ext cx="0" cy="152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887788" y="3492500"/>
            <a:ext cx="2286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040188" y="2489200"/>
            <a:ext cx="2286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393796" y="1257300"/>
            <a:ext cx="700492" cy="302408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5094288" y="4281382"/>
            <a:ext cx="874712" cy="912918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969000" y="5003745"/>
            <a:ext cx="56261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smtClean="0">
                <a:solidFill>
                  <a:schemeClr val="tx2"/>
                </a:solidFill>
              </a:rPr>
              <a:t>Isolates the offset subtraction stage from the demodulation filters. </a:t>
            </a:r>
          </a:p>
        </p:txBody>
      </p:sp>
    </p:spTree>
    <p:extLst>
      <p:ext uri="{BB962C8B-B14F-4D97-AF65-F5344CB8AC3E}">
        <p14:creationId xmlns:p14="http://schemas.microsoft.com/office/powerpoint/2010/main" val="79737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Peak Detector Block: </a:t>
            </a:r>
            <a:r>
              <a:rPr lang="en-GB" dirty="0" err="1" smtClean="0"/>
              <a:t>Vref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Presenter | Presentation Title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6300" y="1534318"/>
            <a:ext cx="6460308" cy="3532981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8606608" y="2438400"/>
            <a:ext cx="142639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033000" y="2108200"/>
            <a:ext cx="13208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Values based on </a:t>
            </a:r>
            <a:r>
              <a:rPr lang="en-GB" dirty="0" err="1" smtClean="0">
                <a:solidFill>
                  <a:srgbClr val="FF0000"/>
                </a:solidFill>
              </a:rPr>
              <a:t>Ltspice</a:t>
            </a:r>
            <a:r>
              <a:rPr lang="en-GB" dirty="0" smtClean="0">
                <a:solidFill>
                  <a:srgbClr val="FF0000"/>
                </a:solidFill>
              </a:rPr>
              <a:t> simulation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206308" y="1879600"/>
            <a:ext cx="435792" cy="5969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206308" y="1093125"/>
            <a:ext cx="1731192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Trimmable potentiometer to adjust </a:t>
            </a:r>
            <a:r>
              <a:rPr lang="en-GB" sz="1400" dirty="0" err="1" smtClean="0">
                <a:solidFill>
                  <a:srgbClr val="FF0000"/>
                </a:solidFill>
              </a:rPr>
              <a:t>Vref</a:t>
            </a:r>
            <a:r>
              <a:rPr lang="en-GB" sz="1400" dirty="0" smtClean="0">
                <a:solidFill>
                  <a:srgbClr val="FF0000"/>
                </a:solidFill>
              </a:rPr>
              <a:t> as required.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63404" y="5050871"/>
            <a:ext cx="56261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smtClean="0">
                <a:solidFill>
                  <a:schemeClr val="tx2"/>
                </a:solidFill>
              </a:rPr>
              <a:t>NOTE: </a:t>
            </a:r>
            <a:r>
              <a:rPr lang="en-GB" dirty="0" err="1" smtClean="0">
                <a:solidFill>
                  <a:schemeClr val="tx2"/>
                </a:solidFill>
              </a:rPr>
              <a:t>Vref</a:t>
            </a:r>
            <a:r>
              <a:rPr lang="en-GB" dirty="0" smtClean="0">
                <a:solidFill>
                  <a:schemeClr val="tx2"/>
                </a:solidFill>
              </a:rPr>
              <a:t>, sets the output common mode voltage of the differential ADC input driver.</a:t>
            </a:r>
          </a:p>
        </p:txBody>
      </p:sp>
    </p:spTree>
    <p:extLst>
      <p:ext uri="{BB962C8B-B14F-4D97-AF65-F5344CB8AC3E}">
        <p14:creationId xmlns:p14="http://schemas.microsoft.com/office/powerpoint/2010/main" val="397037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ADC: LTC2324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9" y="2241182"/>
            <a:ext cx="10752241" cy="4034631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07989" y="1173193"/>
            <a:ext cx="11376024" cy="4880933"/>
          </a:xfrm>
        </p:spPr>
        <p:txBody>
          <a:bodyPr/>
          <a:lstStyle/>
          <a:p>
            <a:pPr lvl="1"/>
            <a:r>
              <a:rPr lang="en-GB" sz="1600" noProof="0" dirty="0" smtClean="0"/>
              <a:t>16-bits</a:t>
            </a:r>
          </a:p>
          <a:p>
            <a:pPr lvl="1"/>
            <a:r>
              <a:rPr lang="en-US" sz="1600" noProof="0" dirty="0" smtClean="0"/>
              <a:t>4 simultaneous sampling channels</a:t>
            </a:r>
            <a:endParaRPr lang="en-GB" sz="1600" noProof="0" dirty="0" smtClean="0"/>
          </a:p>
          <a:p>
            <a:pPr lvl="1"/>
            <a:r>
              <a:rPr lang="en-GB" sz="1600" noProof="0" dirty="0" smtClean="0"/>
              <a:t>2 MSPS</a:t>
            </a:r>
          </a:p>
          <a:p>
            <a:pPr lvl="1"/>
            <a:r>
              <a:rPr lang="en-US" sz="1600" dirty="0" smtClean="0"/>
              <a:t>SPI interface</a:t>
            </a:r>
            <a:endParaRPr lang="en-GB" sz="1600" noProof="0" dirty="0" smtClean="0"/>
          </a:p>
          <a:p>
            <a:pPr lvl="1"/>
            <a:endParaRPr lang="en-GB" sz="1600" noProof="0" dirty="0" smtClean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0954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3100" y="1122359"/>
            <a:ext cx="7602357" cy="507841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CVORB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Presenter | Presentation Title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116388" y="555661"/>
            <a:ext cx="28448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smtClean="0"/>
              <a:t>Schematic part taken from EDA-02668 or EDA-02175 </a:t>
            </a:r>
          </a:p>
        </p:txBody>
      </p:sp>
    </p:spTree>
    <p:extLst>
      <p:ext uri="{BB962C8B-B14F-4D97-AF65-F5344CB8AC3E}">
        <p14:creationId xmlns:p14="http://schemas.microsoft.com/office/powerpoint/2010/main" val="380771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Firmware: Concept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 smtClean="0"/>
              <a:t>HAL = Hardware abstraction layer</a:t>
            </a:r>
          </a:p>
          <a:p>
            <a:r>
              <a:rPr lang="en-GB" noProof="0" dirty="0" smtClean="0"/>
              <a:t>TB = Test Bench</a:t>
            </a:r>
          </a:p>
          <a:p>
            <a:endParaRPr lang="en-GB" noProof="0" dirty="0" smtClean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991" y="2766767"/>
            <a:ext cx="4338638" cy="27285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7531" y="1439335"/>
            <a:ext cx="5438775" cy="322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60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5076" y="3656436"/>
            <a:ext cx="3766170" cy="132196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 smtClean="0"/>
              <a:t>In the test bench (TB) file:</a:t>
            </a:r>
          </a:p>
          <a:p>
            <a:pPr lvl="1"/>
            <a:r>
              <a:rPr lang="en-GB" noProof="0" dirty="0" smtClean="0"/>
              <a:t>Non-synthesisable VHDL is authorised; can use most common control structures </a:t>
            </a:r>
            <a:r>
              <a:rPr lang="en-GB" dirty="0" smtClean="0"/>
              <a:t>without problems</a:t>
            </a:r>
            <a:r>
              <a:rPr lang="en-GB" noProof="0" dirty="0" smtClean="0"/>
              <a:t> (if…else, while…loop, for…loop, wait unit, </a:t>
            </a:r>
            <a:r>
              <a:rPr lang="en-GB" noProof="0" dirty="0" err="1" smtClean="0"/>
              <a:t>etc</a:t>
            </a:r>
            <a:r>
              <a:rPr lang="en-GB" noProof="0" dirty="0" smtClean="0"/>
              <a:t>)</a:t>
            </a:r>
          </a:p>
          <a:p>
            <a:pPr lvl="1"/>
            <a:r>
              <a:rPr lang="en-GB" dirty="0" smtClean="0"/>
              <a:t>Can use wait statements (delays) </a:t>
            </a:r>
            <a:r>
              <a:rPr lang="en-GB" noProof="0" dirty="0" smtClean="0"/>
              <a:t>using physical values of time (ns, </a:t>
            </a:r>
            <a:r>
              <a:rPr lang="en-GB" noProof="0" dirty="0" err="1" smtClean="0"/>
              <a:t>ps</a:t>
            </a:r>
            <a:r>
              <a:rPr lang="en-GB" noProof="0" dirty="0" smtClean="0"/>
              <a:t> etc.)</a:t>
            </a:r>
          </a:p>
          <a:p>
            <a:r>
              <a:rPr lang="en-GB" noProof="0" dirty="0" smtClean="0"/>
              <a:t>In the hardware extraction layer (HAL) file:</a:t>
            </a:r>
          </a:p>
          <a:p>
            <a:pPr lvl="1"/>
            <a:r>
              <a:rPr lang="en-GB" noProof="0" dirty="0" smtClean="0"/>
              <a:t>All VHDL</a:t>
            </a:r>
            <a:r>
              <a:rPr lang="en-GB" dirty="0" smtClean="0"/>
              <a:t> must be synthesizable (delay statements </a:t>
            </a:r>
            <a:r>
              <a:rPr lang="en-GB" dirty="0" err="1" smtClean="0"/>
              <a:t>etc</a:t>
            </a:r>
            <a:r>
              <a:rPr lang="en-GB" dirty="0" smtClean="0"/>
              <a:t>, not allowed)</a:t>
            </a:r>
            <a:endParaRPr lang="en-GB" noProof="0" dirty="0" smtClean="0"/>
          </a:p>
          <a:p>
            <a:pPr lvl="1"/>
            <a:r>
              <a:rPr lang="en-GB" noProof="0" dirty="0" smtClean="0"/>
              <a:t>200MHz</a:t>
            </a:r>
            <a:r>
              <a:rPr lang="en-GB" dirty="0"/>
              <a:t> </a:t>
            </a:r>
            <a:r>
              <a:rPr lang="en-GB" dirty="0" smtClean="0"/>
              <a:t>quartz oscillator is the main system clock.</a:t>
            </a:r>
          </a:p>
          <a:p>
            <a:pPr lvl="2"/>
            <a:r>
              <a:rPr lang="en-US" noProof="0" dirty="0" smtClean="0"/>
              <a:t>All other clocks and delays are derived from this clock.</a:t>
            </a:r>
            <a:endParaRPr lang="en-GB" noProof="0" dirty="0" smtClean="0"/>
          </a:p>
          <a:p>
            <a:pPr marL="628650" lvl="2" indent="0">
              <a:buNone/>
            </a:pPr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Firmware: Concept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45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9DCBF5-F31D-4055-93C0-7E48BFE8D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615" y="826409"/>
            <a:ext cx="11376024" cy="5628067"/>
          </a:xfrm>
        </p:spPr>
        <p:txBody>
          <a:bodyPr/>
          <a:lstStyle/>
          <a:p>
            <a:r>
              <a:rPr lang="en-GB" sz="2000" noProof="0" dirty="0" smtClean="0"/>
              <a:t>Introduction</a:t>
            </a:r>
          </a:p>
          <a:p>
            <a:pPr lvl="1"/>
            <a:r>
              <a:rPr lang="en-GB" sz="1700" noProof="0" dirty="0" smtClean="0"/>
              <a:t>Block schematic</a:t>
            </a:r>
          </a:p>
          <a:p>
            <a:r>
              <a:rPr lang="en-GB" sz="2000" noProof="0" dirty="0" smtClean="0"/>
              <a:t>Measurements</a:t>
            </a:r>
          </a:p>
          <a:p>
            <a:pPr lvl="1"/>
            <a:r>
              <a:rPr lang="en-GB" sz="1700" noProof="0" dirty="0" smtClean="0"/>
              <a:t>Schematics and PCB for the tests</a:t>
            </a:r>
          </a:p>
          <a:p>
            <a:pPr lvl="1"/>
            <a:r>
              <a:rPr lang="en-GB" sz="1700" noProof="0" dirty="0" smtClean="0"/>
              <a:t>Plots of linearity</a:t>
            </a:r>
          </a:p>
          <a:p>
            <a:r>
              <a:rPr lang="en-GB" sz="2000" noProof="0" dirty="0" smtClean="0"/>
              <a:t>Final Design sent to the Design Office</a:t>
            </a:r>
          </a:p>
          <a:p>
            <a:r>
              <a:rPr lang="en-GB" sz="2000" noProof="0" dirty="0" smtClean="0"/>
              <a:t>Firmware</a:t>
            </a:r>
          </a:p>
          <a:p>
            <a:pPr lvl="1"/>
            <a:r>
              <a:rPr lang="en-GB" sz="1700" noProof="0" dirty="0" smtClean="0"/>
              <a:t>Concept</a:t>
            </a:r>
          </a:p>
          <a:p>
            <a:pPr lvl="1"/>
            <a:r>
              <a:rPr lang="en-GB" sz="1700" noProof="0" dirty="0" smtClean="0"/>
              <a:t>VHDL Code examples</a:t>
            </a:r>
          </a:p>
          <a:p>
            <a:pPr lvl="1"/>
            <a:r>
              <a:rPr lang="en-GB" sz="1700" noProof="0" dirty="0" smtClean="0"/>
              <a:t>Simulation</a:t>
            </a:r>
          </a:p>
          <a:p>
            <a:r>
              <a:rPr lang="en-GB" sz="2000" noProof="0" dirty="0" smtClean="0"/>
              <a:t>Conclusion</a:t>
            </a:r>
          </a:p>
          <a:p>
            <a:pPr marL="366712" lvl="1" indent="0">
              <a:buNone/>
            </a:pPr>
            <a:endParaRPr lang="en-GB" sz="1700" noProof="0" dirty="0" smtClean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E50CF8-9B7F-405C-AE67-B0A59CC8A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3058"/>
          </a:xfrm>
        </p:spPr>
        <p:txBody>
          <a:bodyPr/>
          <a:lstStyle/>
          <a:p>
            <a:r>
              <a:rPr lang="en-GB" noProof="0" dirty="0" smtClean="0"/>
              <a:t>Table of contents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186F8-DA88-41F0-8652-F70C05D8A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858C1-211D-47C4-B28C-6B914D86D81B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42F764-DE40-456B-AE7B-F57B7124F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81C39F-5442-4338-9999-344D9EA03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03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LTC2324: SPI FRAME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Left Brace 7"/>
          <p:cNvSpPr/>
          <p:nvPr/>
        </p:nvSpPr>
        <p:spPr>
          <a:xfrm>
            <a:off x="2303066" y="2930098"/>
            <a:ext cx="392508" cy="889000"/>
          </a:xfrm>
          <a:prstGeom prst="leftBrac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2F2F2F"/>
              </a:solidFill>
            </a:endParaRPr>
          </a:p>
        </p:txBody>
      </p:sp>
      <p:sp>
        <p:nvSpPr>
          <p:cNvPr id="9" name="Left Brace 8"/>
          <p:cNvSpPr/>
          <p:nvPr/>
        </p:nvSpPr>
        <p:spPr>
          <a:xfrm>
            <a:off x="2391094" y="3929243"/>
            <a:ext cx="304480" cy="1658409"/>
          </a:xfrm>
          <a:prstGeom prst="leftBrac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92D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59284" y="2997199"/>
            <a:ext cx="91440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>
                <a:solidFill>
                  <a:srgbClr val="2F2F2F"/>
                </a:solidFill>
              </a:rPr>
              <a:t>Signals </a:t>
            </a:r>
            <a:r>
              <a:rPr lang="fr-CH" dirty="0" smtClean="0">
                <a:solidFill>
                  <a:srgbClr val="2F2F2F"/>
                </a:solidFill>
              </a:rPr>
              <a:t>from the FPGA</a:t>
            </a:r>
            <a:endParaRPr lang="en-GB" dirty="0" smtClean="0">
              <a:solidFill>
                <a:srgbClr val="2F2F2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54350" y="4296782"/>
            <a:ext cx="14118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>
                <a:solidFill>
                  <a:srgbClr val="FFC000"/>
                </a:solidFill>
              </a:rPr>
              <a:t>Signals from the </a:t>
            </a:r>
            <a:r>
              <a:rPr lang="fr-CH" dirty="0" smtClean="0">
                <a:solidFill>
                  <a:srgbClr val="FFC000"/>
                </a:solidFill>
              </a:rPr>
              <a:t>ADC</a:t>
            </a:r>
            <a:endParaRPr lang="en-GB" dirty="0">
              <a:solidFill>
                <a:srgbClr val="FFC000"/>
              </a:solidFill>
            </a:endParaRP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5574" y="1772444"/>
            <a:ext cx="6905625" cy="431359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85228" y="5595209"/>
            <a:ext cx="1277137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Frequency of SCK = 100MHz</a:t>
            </a:r>
            <a:endParaRPr lang="en-GB" sz="11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04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8" y="1774321"/>
            <a:ext cx="2479614" cy="202129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Firmware: HAL vs TB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Presenter | Presentation Title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096" y="3467100"/>
            <a:ext cx="3707800" cy="282025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94422" y="4297184"/>
            <a:ext cx="250190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Port map to make the link between the HAL and the TB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388" y="1536833"/>
            <a:ext cx="6133997" cy="1772831"/>
          </a:xfrm>
          <a:prstGeom prst="rect">
            <a:avLst/>
          </a:prstGeom>
        </p:spPr>
      </p:pic>
      <p:sp>
        <p:nvSpPr>
          <p:cNvPr id="14" name="Right Brace 13"/>
          <p:cNvSpPr/>
          <p:nvPr/>
        </p:nvSpPr>
        <p:spPr>
          <a:xfrm>
            <a:off x="8280400" y="3252902"/>
            <a:ext cx="50800" cy="214198"/>
          </a:xfrm>
          <a:prstGeom prst="rightBrac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8470233" y="3221502"/>
            <a:ext cx="2895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smtClean="0">
                <a:solidFill>
                  <a:srgbClr val="7030A0"/>
                </a:solidFill>
              </a:rPr>
              <a:t>The program about the TB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7988" y="4027545"/>
            <a:ext cx="3422140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smtClean="0">
                <a:solidFill>
                  <a:srgbClr val="FF0000"/>
                </a:solidFill>
              </a:rPr>
              <a:t>The HAL: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G</a:t>
            </a:r>
            <a:r>
              <a:rPr lang="en-GB" dirty="0" smtClean="0">
                <a:solidFill>
                  <a:srgbClr val="FF0000"/>
                </a:solidFill>
              </a:rPr>
              <a:t>enerates the ADC sample clock and serial clock from the 200 MHz system clock.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Decodes the serial stream from the ADC into parallel data.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59957" y="1052335"/>
            <a:ext cx="315467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The TB: Creates the stimuli to test the HAL: 200MHz clock, serial data, etc.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20" name="Right Brace 19"/>
          <p:cNvSpPr/>
          <p:nvPr/>
        </p:nvSpPr>
        <p:spPr>
          <a:xfrm>
            <a:off x="6096000" y="3525952"/>
            <a:ext cx="154119" cy="2336686"/>
          </a:xfrm>
          <a:prstGeom prst="rightBrac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36605" y="1066561"/>
            <a:ext cx="262237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Declaration of inputs and output seen from the FPGA’ side</a:t>
            </a:r>
            <a:endParaRPr lang="en-GB" sz="1400" dirty="0" smtClean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22915" y="1068686"/>
            <a:ext cx="262237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Declaration of what is present in the HAL, BUT AS SIGNALS</a:t>
            </a:r>
            <a:endParaRPr lang="en-GB" sz="14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12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7" y="4065678"/>
            <a:ext cx="4753635" cy="197238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Firmware: Creation of the CNV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858" y="4065678"/>
            <a:ext cx="6188022" cy="128779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71959" y="3392810"/>
            <a:ext cx="67762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Creation of sample clock/convert pulse using simple counter and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if statements.</a:t>
            </a:r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395" y="1209680"/>
            <a:ext cx="4060624" cy="26283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7425" y="1209680"/>
            <a:ext cx="5140207" cy="88850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05866" y="2275422"/>
            <a:ext cx="346151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000" dirty="0" smtClean="0"/>
              <a:t>Clock 200MHz =&gt; 5 ns</a:t>
            </a:r>
          </a:p>
          <a:p>
            <a:r>
              <a:rPr lang="en-GB" sz="1000" dirty="0" smtClean="0"/>
              <a:t>CNV_HIGH</a:t>
            </a:r>
            <a:r>
              <a:rPr lang="en-GB" sz="1000" dirty="0"/>
              <a:t>: 30ns / 5ns </a:t>
            </a:r>
            <a:r>
              <a:rPr lang="en-GB" sz="1000" dirty="0" smtClean="0"/>
              <a:t>= 6</a:t>
            </a:r>
          </a:p>
          <a:p>
            <a:r>
              <a:rPr lang="en-GB" sz="1000" dirty="0" smtClean="0"/>
              <a:t>CNV_LOW: 470ns / 5</a:t>
            </a:r>
            <a:r>
              <a:rPr lang="en-GB" sz="1000" dirty="0"/>
              <a:t>ns</a:t>
            </a:r>
            <a:r>
              <a:rPr lang="en-GB" sz="1000" dirty="0" smtClean="0"/>
              <a:t> = 94</a:t>
            </a:r>
            <a:endParaRPr lang="en-GB" sz="1000" dirty="0" smtClean="0"/>
          </a:p>
          <a:p>
            <a:r>
              <a:rPr lang="en-GB" sz="1000" dirty="0" smtClean="0"/>
              <a:t>CNV_PERIOD</a:t>
            </a:r>
            <a:r>
              <a:rPr lang="en-GB" sz="1000" dirty="0"/>
              <a:t>: 500ns / 5ns </a:t>
            </a:r>
            <a:r>
              <a:rPr lang="en-GB" sz="1000" dirty="0" smtClean="0"/>
              <a:t>= 100</a:t>
            </a:r>
            <a:endParaRPr lang="en-GB" sz="10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89356" y="2851099"/>
            <a:ext cx="74068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 smtClean="0">
                <a:solidFill>
                  <a:schemeClr val="tx2"/>
                </a:solidFill>
              </a:rPr>
              <a:t>Count = 0</a:t>
            </a:r>
            <a:endParaRPr lang="en-GB" sz="10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78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 smtClean="0"/>
              <a:t>Need to detect the end of the pulse to start the convert time</a:t>
            </a:r>
          </a:p>
          <a:p>
            <a:r>
              <a:rPr lang="en-GB" noProof="0" dirty="0" smtClean="0"/>
              <a:t>Need to build a falling edge detector that samples using the system clock</a:t>
            </a:r>
          </a:p>
          <a:p>
            <a:r>
              <a:rPr lang="en-GB" noProof="0" dirty="0" smtClean="0"/>
              <a:t>For example, it’s FORBIDDEN to write: </a:t>
            </a:r>
          </a:p>
          <a:p>
            <a:pPr lvl="1"/>
            <a:r>
              <a:rPr lang="en-GB" noProof="0" dirty="0" smtClean="0"/>
              <a:t>If </a:t>
            </a:r>
            <a:r>
              <a:rPr lang="en-GB" noProof="0" dirty="0" err="1" smtClean="0"/>
              <a:t>falling_edge</a:t>
            </a:r>
            <a:r>
              <a:rPr lang="en-GB" noProof="0" dirty="0" smtClean="0"/>
              <a:t>(</a:t>
            </a:r>
            <a:r>
              <a:rPr lang="en-GB" noProof="0" dirty="0" err="1" smtClean="0"/>
              <a:t>s_cnv_n</a:t>
            </a:r>
            <a:r>
              <a:rPr lang="en-GB" noProof="0" dirty="0" smtClean="0"/>
              <a:t>)</a:t>
            </a:r>
          </a:p>
          <a:p>
            <a:pPr lvl="1"/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Firmware: Detection of the end of the pulse CNV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9207" y="3240927"/>
            <a:ext cx="5458966" cy="131383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148945" y="3763397"/>
            <a:ext cx="680133" cy="115622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16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Content Placeholder 2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2060" y="3263288"/>
            <a:ext cx="10906125" cy="170497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Firmware: Detection of the end of the CNV pulse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7" name="Canvas 55"/>
          <p:cNvGrpSpPr/>
          <p:nvPr/>
        </p:nvGrpSpPr>
        <p:grpSpPr>
          <a:xfrm>
            <a:off x="662060" y="1388957"/>
            <a:ext cx="5486400" cy="2508885"/>
            <a:chOff x="0" y="0"/>
            <a:chExt cx="5486400" cy="2508885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5486400" cy="2508885"/>
            </a:xfrm>
            <a:prstGeom prst="rect">
              <a:avLst/>
            </a:prstGeom>
          </p:spPr>
        </p:sp>
        <p:sp>
          <p:nvSpPr>
            <p:cNvPr id="9" name="Rectangle 8"/>
            <p:cNvSpPr/>
            <p:nvPr/>
          </p:nvSpPr>
          <p:spPr>
            <a:xfrm>
              <a:off x="988828" y="425166"/>
              <a:ext cx="733646" cy="1190915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" name="Text Box 57"/>
            <p:cNvSpPr txBox="1"/>
            <p:nvPr/>
          </p:nvSpPr>
          <p:spPr>
            <a:xfrm>
              <a:off x="978194" y="489098"/>
              <a:ext cx="361507" cy="52099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CH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 Box 57"/>
            <p:cNvSpPr txBox="1"/>
            <p:nvPr/>
          </p:nvSpPr>
          <p:spPr>
            <a:xfrm>
              <a:off x="1467484" y="489096"/>
              <a:ext cx="361315" cy="52070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6000"/>
                </a:lnSpc>
                <a:spcAft>
                  <a:spcPts val="800"/>
                </a:spcAft>
              </a:pPr>
              <a:r>
                <a:rPr lang="fr-CH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Q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2" name="Straight Connector 11"/>
            <p:cNvCxnSpPr>
              <a:stCxn id="9" idx="1"/>
            </p:cNvCxnSpPr>
            <p:nvPr/>
          </p:nvCxnSpPr>
          <p:spPr>
            <a:xfrm>
              <a:off x="988828" y="1020461"/>
              <a:ext cx="170121" cy="8479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988828" y="1105259"/>
              <a:ext cx="170121" cy="7495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32929" y="628153"/>
              <a:ext cx="75028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1722474" y="614219"/>
              <a:ext cx="975847" cy="9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Flowchart: Delay 15"/>
            <p:cNvSpPr/>
            <p:nvPr/>
          </p:nvSpPr>
          <p:spPr>
            <a:xfrm>
              <a:off x="2708998" y="214596"/>
              <a:ext cx="757868" cy="516835"/>
            </a:xfrm>
            <a:prstGeom prst="flowChartDelay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17" name="Straight Connector 16"/>
            <p:cNvCxnSpPr>
              <a:stCxn id="20" idx="2"/>
            </p:cNvCxnSpPr>
            <p:nvPr/>
          </p:nvCxnSpPr>
          <p:spPr>
            <a:xfrm flipH="1" flipV="1">
              <a:off x="691764" y="317849"/>
              <a:ext cx="197099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1763" y="317951"/>
              <a:ext cx="0" cy="31000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671666" y="614414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2662761" y="304815"/>
              <a:ext cx="35560" cy="3556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228260" y="1105211"/>
              <a:ext cx="74993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466866" y="465615"/>
              <a:ext cx="4095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 Box 71"/>
            <p:cNvSpPr txBox="1"/>
            <p:nvPr/>
          </p:nvSpPr>
          <p:spPr>
            <a:xfrm>
              <a:off x="145856" y="931081"/>
              <a:ext cx="813423" cy="56673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CH" sz="8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clk_200MHz_i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Text Box 71"/>
            <p:cNvSpPr txBox="1"/>
            <p:nvPr/>
          </p:nvSpPr>
          <p:spPr>
            <a:xfrm>
              <a:off x="146479" y="453926"/>
              <a:ext cx="812800" cy="247301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6000"/>
                </a:lnSpc>
                <a:spcAft>
                  <a:spcPts val="800"/>
                </a:spcAft>
              </a:pPr>
              <a:r>
                <a:rPr lang="fr-CH" sz="8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s_cnv_n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5" name="Text Box 71"/>
            <p:cNvSpPr txBox="1"/>
            <p:nvPr/>
          </p:nvSpPr>
          <p:spPr>
            <a:xfrm>
              <a:off x="1683430" y="426976"/>
              <a:ext cx="812800" cy="24701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5000"/>
                </a:lnSpc>
                <a:spcAft>
                  <a:spcPts val="800"/>
                </a:spcAft>
              </a:pPr>
              <a:r>
                <a:rPr lang="fr-CH" sz="8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s_cnv_n_q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6" name="Text Box 71"/>
            <p:cNvSpPr txBox="1"/>
            <p:nvPr/>
          </p:nvSpPr>
          <p:spPr>
            <a:xfrm>
              <a:off x="3411254" y="280976"/>
              <a:ext cx="812800" cy="24638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5000"/>
                </a:lnSpc>
                <a:spcAft>
                  <a:spcPts val="800"/>
                </a:spcAft>
              </a:pPr>
              <a:r>
                <a:rPr lang="fr-CH" sz="8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s_cnv_done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060" y="5079067"/>
            <a:ext cx="8743950" cy="6762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230463" y="1731647"/>
            <a:ext cx="56477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Falling edge detector using flip-flop and an AND gate.</a:t>
            </a:r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24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8413" y="1715294"/>
            <a:ext cx="8715375" cy="283845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Firmware: Start the convert time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563" y="4744698"/>
            <a:ext cx="8658225" cy="14097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183718" y="1439335"/>
            <a:ext cx="6192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Another counter and </a:t>
            </a:r>
            <a:r>
              <a:rPr lang="en-US" dirty="0" smtClean="0">
                <a:solidFill>
                  <a:srgbClr val="7030A0"/>
                </a:solidFill>
              </a:rPr>
              <a:t>if statements to start the convert time.</a:t>
            </a:r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64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Firmware: Creation of the </a:t>
            </a:r>
            <a:r>
              <a:rPr lang="en-GB" dirty="0" smtClean="0"/>
              <a:t>serial </a:t>
            </a:r>
            <a:r>
              <a:rPr lang="en-GB" noProof="0" dirty="0" smtClean="0"/>
              <a:t>clock for the ADC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Presenter | Presentation Title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First iteration using 100 MHz as system clock caused a glitch because of the combinatorial logic.</a:t>
            </a:r>
          </a:p>
          <a:p>
            <a:endParaRPr lang="en-GB" noProof="0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noProof="0" dirty="0" smtClean="0"/>
          </a:p>
          <a:p>
            <a:r>
              <a:rPr lang="en-GB" noProof="0" dirty="0" smtClean="0"/>
              <a:t>Solution: Divide the quartz clock (200 MHz) by two, to produce a 100MHz SCLK.</a:t>
            </a:r>
          </a:p>
          <a:p>
            <a:endParaRPr lang="en-GB" noProof="0" dirty="0" smtClean="0"/>
          </a:p>
          <a:p>
            <a:endParaRPr lang="en-GB" noProof="0" dirty="0" smtClean="0"/>
          </a:p>
          <a:p>
            <a:endParaRPr lang="en-GB" noProof="0" dirty="0" smtClean="0"/>
          </a:p>
          <a:p>
            <a:endParaRPr lang="en-GB" noProof="0" dirty="0"/>
          </a:p>
        </p:txBody>
      </p:sp>
      <p:pic>
        <p:nvPicPr>
          <p:cNvPr id="13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848" y="4701438"/>
            <a:ext cx="8330141" cy="106303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645019" y="3712749"/>
            <a:ext cx="12192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smtClean="0">
                <a:solidFill>
                  <a:srgbClr val="FF0000"/>
                </a:solidFill>
              </a:rPr>
              <a:t>Glitch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717" y="2234938"/>
            <a:ext cx="3598915" cy="1633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867" y="2469536"/>
            <a:ext cx="7621710" cy="1603700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17" idx="1"/>
          </p:cNvCxnSpPr>
          <p:nvPr/>
        </p:nvCxnSpPr>
        <p:spPr>
          <a:xfrm flipH="1">
            <a:off x="8138916" y="3851249"/>
            <a:ext cx="50610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461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7228" y="2725737"/>
            <a:ext cx="9210675" cy="42862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Firmware: Frames to send to SDO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228" y="3752850"/>
            <a:ext cx="6096000" cy="17907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6900" y="1704486"/>
            <a:ext cx="19939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 err="1" smtClean="0"/>
              <a:t>TestBench</a:t>
            </a:r>
            <a:endParaRPr lang="en-GB" b="1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4022" y="3335853"/>
            <a:ext cx="4529337" cy="240748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861779" y="4572000"/>
            <a:ext cx="4179034" cy="476093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29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Deserialization the SDO data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7" y="1439335"/>
            <a:ext cx="11376025" cy="12681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242" y="3055754"/>
            <a:ext cx="7302291" cy="238984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72" y="1787577"/>
            <a:ext cx="902435" cy="1128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1090" y="2824661"/>
            <a:ext cx="3750251" cy="2243140"/>
          </a:xfrm>
          <a:prstGeom prst="rect">
            <a:avLst/>
          </a:prstGeom>
        </p:spPr>
      </p:pic>
      <p:sp>
        <p:nvSpPr>
          <p:cNvPr id="11" name="Down Arrow 10"/>
          <p:cNvSpPr/>
          <p:nvPr/>
        </p:nvSpPr>
        <p:spPr>
          <a:xfrm>
            <a:off x="11494235" y="5088174"/>
            <a:ext cx="236878" cy="489140"/>
          </a:xfrm>
          <a:prstGeom prst="downArrow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0965243" y="5597687"/>
            <a:ext cx="107309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 smtClean="0">
                <a:solidFill>
                  <a:schemeClr val="tx2"/>
                </a:solidFill>
              </a:rPr>
              <a:t>Output of the FPGA</a:t>
            </a:r>
            <a:endParaRPr lang="en-GB" sz="9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39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2925" y="1720056"/>
            <a:ext cx="11106150" cy="435292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VHDL-Simulation so far…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06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1D1BAE9-4142-4066-A12F-A0896ECE8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Block schematic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EDEF6D-D7C9-42EE-AD38-15DFBE01B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F15629-A24C-47CB-BD49-56147A509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Presenter | Presentation Title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64EF6-9AAF-46CF-BA35-641846AEC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DCB8CD56-4483-4FD2-B558-AC36612E6C26}"/>
              </a:ext>
            </a:extLst>
          </p:cNvPr>
          <p:cNvSpPr/>
          <p:nvPr/>
        </p:nvSpPr>
        <p:spPr>
          <a:xfrm>
            <a:off x="717254" y="5278324"/>
            <a:ext cx="4358244" cy="365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Beam   f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42099-1372-445B-83A5-F8BC252F5236}"/>
              </a:ext>
            </a:extLst>
          </p:cNvPr>
          <p:cNvSpPr/>
          <p:nvPr/>
        </p:nvSpPr>
        <p:spPr>
          <a:xfrm>
            <a:off x="843775" y="4972096"/>
            <a:ext cx="1104405" cy="87877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Pick</a:t>
            </a:r>
          </a:p>
          <a:p>
            <a:pPr algn="ctr"/>
            <a:r>
              <a:rPr lang="en-GB" dirty="0">
                <a:solidFill>
                  <a:schemeClr val="tx2"/>
                </a:solidFill>
              </a:rPr>
              <a:t>Up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7904720-64E2-4F5D-8E02-F4C8E26354A5}"/>
              </a:ext>
            </a:extLst>
          </p:cNvPr>
          <p:cNvSpPr/>
          <p:nvPr/>
        </p:nvSpPr>
        <p:spPr>
          <a:xfrm>
            <a:off x="3208152" y="4972096"/>
            <a:ext cx="1530729" cy="87877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RF Cavity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CBA933D-4B45-43DE-849C-DB80ADF4B39A}"/>
              </a:ext>
            </a:extLst>
          </p:cNvPr>
          <p:cNvCxnSpPr>
            <a:cxnSpLocks/>
            <a:stCxn id="23" idx="2"/>
            <a:endCxn id="9" idx="0"/>
          </p:cNvCxnSpPr>
          <p:nvPr/>
        </p:nvCxnSpPr>
        <p:spPr>
          <a:xfrm>
            <a:off x="3971733" y="4451733"/>
            <a:ext cx="1784" cy="520363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A53D919-AFE7-40FE-B4D1-41F43335BC9F}"/>
              </a:ext>
            </a:extLst>
          </p:cNvPr>
          <p:cNvCxnSpPr>
            <a:cxnSpLocks/>
            <a:stCxn id="8" idx="0"/>
            <a:endCxn id="12" idx="2"/>
          </p:cNvCxnSpPr>
          <p:nvPr/>
        </p:nvCxnSpPr>
        <p:spPr>
          <a:xfrm flipH="1" flipV="1">
            <a:off x="1389638" y="4068096"/>
            <a:ext cx="6340" cy="904000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8ED1A6F1-1E4E-40ED-8CA4-B91E1AEABCE5}"/>
              </a:ext>
            </a:extLst>
          </p:cNvPr>
          <p:cNvSpPr/>
          <p:nvPr/>
        </p:nvSpPr>
        <p:spPr>
          <a:xfrm>
            <a:off x="407988" y="2720442"/>
            <a:ext cx="1963299" cy="1347654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accent3"/>
                </a:solidFill>
              </a:rPr>
              <a:t>New PCB to develop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17306A3-B764-44EB-8150-02C398FD3250}"/>
              </a:ext>
            </a:extLst>
          </p:cNvPr>
          <p:cNvSpPr/>
          <p:nvPr/>
        </p:nvSpPr>
        <p:spPr>
          <a:xfrm>
            <a:off x="3685115" y="3104080"/>
            <a:ext cx="581299" cy="578921"/>
          </a:xfrm>
          <a:prstGeom prst="ellipse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87E1733-8FF9-42EB-9F70-5AFF9E7E742A}"/>
              </a:ext>
            </a:extLst>
          </p:cNvPr>
          <p:cNvCxnSpPr>
            <a:cxnSpLocks/>
            <a:stCxn id="12" idx="3"/>
            <a:endCxn id="14" idx="2"/>
          </p:cNvCxnSpPr>
          <p:nvPr/>
        </p:nvCxnSpPr>
        <p:spPr>
          <a:xfrm flipV="1">
            <a:off x="2371287" y="3393541"/>
            <a:ext cx="1313828" cy="728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31D7ADA4-ADA0-4C95-9A53-1325DE56FC26}"/>
              </a:ext>
            </a:extLst>
          </p:cNvPr>
          <p:cNvSpPr/>
          <p:nvPr/>
        </p:nvSpPr>
        <p:spPr>
          <a:xfrm>
            <a:off x="3350118" y="1067378"/>
            <a:ext cx="1251292" cy="106574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Main Voltage Program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801E054-3A19-429D-A000-C2AC6E05192D}"/>
              </a:ext>
            </a:extLst>
          </p:cNvPr>
          <p:cNvCxnSpPr>
            <a:cxnSpLocks/>
            <a:stCxn id="17" idx="2"/>
            <a:endCxn id="14" idx="0"/>
          </p:cNvCxnSpPr>
          <p:nvPr/>
        </p:nvCxnSpPr>
        <p:spPr>
          <a:xfrm>
            <a:off x="3975764" y="2133120"/>
            <a:ext cx="1" cy="97096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8EC3FFB-9F22-48D8-AC55-17F489B81575}"/>
              </a:ext>
            </a:extLst>
          </p:cNvPr>
          <p:cNvCxnSpPr>
            <a:cxnSpLocks/>
          </p:cNvCxnSpPr>
          <p:nvPr/>
        </p:nvCxnSpPr>
        <p:spPr>
          <a:xfrm>
            <a:off x="3983322" y="3275409"/>
            <a:ext cx="0" cy="2476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204644B-ACCA-460A-BFF9-A6FBC41A62AE}"/>
              </a:ext>
            </a:extLst>
          </p:cNvPr>
          <p:cNvCxnSpPr>
            <a:cxnSpLocks/>
          </p:cNvCxnSpPr>
          <p:nvPr/>
        </p:nvCxnSpPr>
        <p:spPr>
          <a:xfrm flipH="1" flipV="1">
            <a:off x="3840400" y="3396107"/>
            <a:ext cx="269081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911F76E2-D517-4576-81FC-BEFEDC5F2A27}"/>
              </a:ext>
            </a:extLst>
          </p:cNvPr>
          <p:cNvSpPr/>
          <p:nvPr/>
        </p:nvSpPr>
        <p:spPr>
          <a:xfrm>
            <a:off x="3444568" y="3961707"/>
            <a:ext cx="1054330" cy="49002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AVC</a:t>
            </a:r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C3209D1D-C45B-4CF6-A796-B8671887C882}"/>
              </a:ext>
            </a:extLst>
          </p:cNvPr>
          <p:cNvSpPr/>
          <p:nvPr/>
        </p:nvSpPr>
        <p:spPr>
          <a:xfrm flipH="1" flipV="1">
            <a:off x="3684056" y="4567745"/>
            <a:ext cx="578919" cy="266293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9B29278-0180-4B93-A6CD-517D54AC0F57}"/>
              </a:ext>
            </a:extLst>
          </p:cNvPr>
          <p:cNvCxnSpPr>
            <a:cxnSpLocks/>
            <a:stCxn id="14" idx="4"/>
            <a:endCxn id="23" idx="0"/>
          </p:cNvCxnSpPr>
          <p:nvPr/>
        </p:nvCxnSpPr>
        <p:spPr>
          <a:xfrm flipH="1">
            <a:off x="3971733" y="3683001"/>
            <a:ext cx="4032" cy="278706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B5EB90D6-5321-4754-BB20-E0F5B386B79C}"/>
              </a:ext>
            </a:extLst>
          </p:cNvPr>
          <p:cNvSpPr/>
          <p:nvPr/>
        </p:nvSpPr>
        <p:spPr>
          <a:xfrm>
            <a:off x="2512956" y="2127456"/>
            <a:ext cx="15440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Serial stream</a:t>
            </a:r>
          </a:p>
          <a:p>
            <a:r>
              <a:rPr lang="en-GB" dirty="0">
                <a:solidFill>
                  <a:srgbClr val="00B050"/>
                </a:solidFill>
              </a:rPr>
              <a:t>(CVORB)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ED1A6F1-1E4E-40ED-8CA4-B91E1AEABCE5}"/>
              </a:ext>
            </a:extLst>
          </p:cNvPr>
          <p:cNvSpPr/>
          <p:nvPr/>
        </p:nvSpPr>
        <p:spPr>
          <a:xfrm>
            <a:off x="7442928" y="857043"/>
            <a:ext cx="4571831" cy="4956339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0" algn="ctr"/>
            <a:endParaRPr lang="en-GB" dirty="0" smtClean="0">
              <a:solidFill>
                <a:schemeClr val="accent3"/>
              </a:solidFill>
            </a:endParaRPr>
          </a:p>
          <a:p>
            <a:pPr marL="360000" algn="ctr"/>
            <a:endParaRPr lang="en-GB" dirty="0">
              <a:solidFill>
                <a:schemeClr val="accent3"/>
              </a:solidFill>
            </a:endParaRPr>
          </a:p>
          <a:p>
            <a:pPr marL="360000" algn="ctr"/>
            <a:endParaRPr lang="en-GB" dirty="0" smtClean="0">
              <a:solidFill>
                <a:schemeClr val="accent3"/>
              </a:solidFill>
            </a:endParaRPr>
          </a:p>
          <a:p>
            <a:pPr marL="360000" algn="ctr"/>
            <a:endParaRPr lang="en-GB" dirty="0">
              <a:solidFill>
                <a:schemeClr val="accent3"/>
              </a:solidFill>
            </a:endParaRPr>
          </a:p>
          <a:p>
            <a:pPr marL="360000" algn="ctr"/>
            <a:endParaRPr lang="en-GB" dirty="0" smtClean="0">
              <a:solidFill>
                <a:schemeClr val="accent3"/>
              </a:solidFill>
            </a:endParaRPr>
          </a:p>
          <a:p>
            <a:pPr marL="360000" algn="ctr"/>
            <a:endParaRPr lang="en-GB" dirty="0">
              <a:solidFill>
                <a:schemeClr val="accent3"/>
              </a:solidFill>
            </a:endParaRPr>
          </a:p>
          <a:p>
            <a:pPr marL="360000" algn="ctr"/>
            <a:endParaRPr lang="en-GB" dirty="0" smtClean="0">
              <a:solidFill>
                <a:schemeClr val="accent3"/>
              </a:solidFill>
            </a:endParaRPr>
          </a:p>
          <a:p>
            <a:pPr marL="360000" algn="ctr"/>
            <a:endParaRPr lang="en-GB" dirty="0">
              <a:solidFill>
                <a:schemeClr val="accent3"/>
              </a:solidFill>
            </a:endParaRPr>
          </a:p>
          <a:p>
            <a:pPr marL="360000" algn="ctr"/>
            <a:endParaRPr lang="en-GB" dirty="0">
              <a:solidFill>
                <a:schemeClr val="accent3"/>
              </a:solidFill>
            </a:endParaRPr>
          </a:p>
          <a:p>
            <a:pPr marL="360000"/>
            <a:endParaRPr lang="en-GB" dirty="0" smtClean="0">
              <a:solidFill>
                <a:schemeClr val="accent3"/>
              </a:solidFill>
            </a:endParaRPr>
          </a:p>
          <a:p>
            <a:pPr marL="360000"/>
            <a:endParaRPr lang="en-GB" dirty="0">
              <a:solidFill>
                <a:schemeClr val="accent3"/>
              </a:solidFill>
            </a:endParaRPr>
          </a:p>
          <a:p>
            <a:pPr marL="360000"/>
            <a:endParaRPr lang="en-GB" dirty="0" smtClean="0">
              <a:solidFill>
                <a:schemeClr val="accent3"/>
              </a:solidFill>
            </a:endParaRPr>
          </a:p>
          <a:p>
            <a:pPr marL="360000"/>
            <a:endParaRPr lang="en-GB" dirty="0">
              <a:solidFill>
                <a:schemeClr val="accent3"/>
              </a:solidFill>
            </a:endParaRPr>
          </a:p>
          <a:p>
            <a:pPr marL="360000"/>
            <a:endParaRPr lang="en-GB" dirty="0" smtClean="0">
              <a:solidFill>
                <a:schemeClr val="accent3"/>
              </a:solidFill>
            </a:endParaRPr>
          </a:p>
          <a:p>
            <a:pPr marL="360000"/>
            <a:r>
              <a:rPr lang="en-GB" dirty="0" smtClean="0">
                <a:solidFill>
                  <a:schemeClr val="accent3"/>
                </a:solidFill>
              </a:rPr>
              <a:t>New PCB to develop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077431" y="3634493"/>
            <a:ext cx="1743430" cy="1107996"/>
          </a:xfrm>
          <a:prstGeom prst="rect">
            <a:avLst/>
          </a:prstGeom>
          <a:noFill/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RF  Peak Detector</a:t>
            </a:r>
          </a:p>
          <a:p>
            <a:pPr algn="ctr"/>
            <a:endParaRPr lang="en-GB" dirty="0" smtClean="0">
              <a:solidFill>
                <a:schemeClr val="tx2"/>
              </a:solidFill>
            </a:endParaRPr>
          </a:p>
          <a:p>
            <a:pPr algn="ctr"/>
            <a:endParaRPr lang="en-GB" dirty="0" smtClean="0">
              <a:solidFill>
                <a:schemeClr val="tx2"/>
              </a:solidFill>
            </a:endParaRPr>
          </a:p>
        </p:txBody>
      </p:sp>
      <p:sp>
        <p:nvSpPr>
          <p:cNvPr id="1040" name="Right Arrow 1039"/>
          <p:cNvSpPr/>
          <p:nvPr/>
        </p:nvSpPr>
        <p:spPr>
          <a:xfrm rot="16200000">
            <a:off x="8568516" y="3167487"/>
            <a:ext cx="608938" cy="325071"/>
          </a:xfrm>
          <a:prstGeom prst="rightArrow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TextBox 51"/>
          <p:cNvSpPr txBox="1"/>
          <p:nvPr/>
        </p:nvSpPr>
        <p:spPr>
          <a:xfrm>
            <a:off x="8411856" y="2484540"/>
            <a:ext cx="901521" cy="553998"/>
          </a:xfrm>
          <a:prstGeom prst="rect">
            <a:avLst/>
          </a:prstGeom>
          <a:noFill/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ADC</a:t>
            </a:r>
          </a:p>
          <a:p>
            <a:pPr algn="l"/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043" name="TextBox 1042"/>
          <p:cNvSpPr txBox="1"/>
          <p:nvPr/>
        </p:nvSpPr>
        <p:spPr>
          <a:xfrm>
            <a:off x="9946632" y="2332776"/>
            <a:ext cx="1784206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FPGA</a:t>
            </a:r>
          </a:p>
          <a:p>
            <a:pPr algn="ctr"/>
            <a:endParaRPr lang="en-GB" dirty="0" smtClean="0"/>
          </a:p>
          <a:p>
            <a:pPr algn="l"/>
            <a:endParaRPr lang="en-GB" dirty="0" smtClean="0"/>
          </a:p>
        </p:txBody>
      </p:sp>
      <p:sp>
        <p:nvSpPr>
          <p:cNvPr id="59" name="TextBox 58"/>
          <p:cNvSpPr txBox="1"/>
          <p:nvPr/>
        </p:nvSpPr>
        <p:spPr>
          <a:xfrm>
            <a:off x="9226641" y="1024257"/>
            <a:ext cx="1141840" cy="830997"/>
          </a:xfrm>
          <a:prstGeom prst="rect">
            <a:avLst/>
          </a:prstGeom>
          <a:noFill/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P1</a:t>
            </a:r>
          </a:p>
          <a:p>
            <a:pPr algn="ctr"/>
            <a:r>
              <a:rPr lang="en-GB" dirty="0" smtClean="0">
                <a:solidFill>
                  <a:schemeClr val="tx2"/>
                </a:solidFill>
              </a:rPr>
              <a:t>VME</a:t>
            </a:r>
          </a:p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0653392" y="1020983"/>
            <a:ext cx="1141840" cy="830997"/>
          </a:xfrm>
          <a:prstGeom prst="rect">
            <a:avLst/>
          </a:prstGeom>
          <a:noFill/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P2</a:t>
            </a:r>
          </a:p>
          <a:p>
            <a:pPr algn="ctr"/>
            <a:r>
              <a:rPr lang="en-GB" dirty="0" smtClean="0">
                <a:solidFill>
                  <a:schemeClr val="tx2"/>
                </a:solidFill>
              </a:rPr>
              <a:t>Backplane</a:t>
            </a:r>
          </a:p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046" name="Up-Down Arrow 1045"/>
          <p:cNvSpPr/>
          <p:nvPr/>
        </p:nvSpPr>
        <p:spPr>
          <a:xfrm>
            <a:off x="9946632" y="1855254"/>
            <a:ext cx="294024" cy="490402"/>
          </a:xfrm>
          <a:prstGeom prst="upDownArrow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3" name="Up-Down Arrow 62"/>
          <p:cNvSpPr/>
          <p:nvPr/>
        </p:nvSpPr>
        <p:spPr>
          <a:xfrm>
            <a:off x="11077300" y="1851980"/>
            <a:ext cx="265287" cy="492642"/>
          </a:xfrm>
          <a:prstGeom prst="upDownArrow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10035819" y="4718952"/>
            <a:ext cx="1655242" cy="830997"/>
          </a:xfrm>
          <a:prstGeom prst="rect">
            <a:avLst/>
          </a:prstGeom>
          <a:noFill/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 err="1" smtClean="0">
                <a:solidFill>
                  <a:schemeClr val="tx2"/>
                </a:solidFill>
              </a:rPr>
              <a:t>Opto</a:t>
            </a:r>
            <a:r>
              <a:rPr lang="en-GB" dirty="0" smtClean="0">
                <a:solidFill>
                  <a:schemeClr val="tx2"/>
                </a:solidFill>
              </a:rPr>
              <a:t>-isolated block</a:t>
            </a:r>
          </a:p>
          <a:p>
            <a:pPr algn="l"/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048" name="TextBox 1047"/>
          <p:cNvSpPr txBox="1"/>
          <p:nvPr/>
        </p:nvSpPr>
        <p:spPr>
          <a:xfrm rot="5400000">
            <a:off x="10345669" y="3990496"/>
            <a:ext cx="978794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 smtClean="0">
                <a:solidFill>
                  <a:schemeClr val="tx2"/>
                </a:solidFill>
              </a:rPr>
              <a:t>CVORB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087E1733-8FF9-42EB-9F70-5AFF9E7E742A}"/>
              </a:ext>
            </a:extLst>
          </p:cNvPr>
          <p:cNvCxnSpPr>
            <a:cxnSpLocks/>
          </p:cNvCxnSpPr>
          <p:nvPr/>
        </p:nvCxnSpPr>
        <p:spPr>
          <a:xfrm>
            <a:off x="7300321" y="3802103"/>
            <a:ext cx="777110" cy="0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216523" y="3890403"/>
            <a:ext cx="978794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smtClean="0">
                <a:solidFill>
                  <a:schemeClr val="tx2"/>
                </a:solidFill>
              </a:rPr>
              <a:t>Pick up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8CBA933D-4B45-43DE-849C-DB80ADF4B39A}"/>
              </a:ext>
            </a:extLst>
          </p:cNvPr>
          <p:cNvCxnSpPr>
            <a:cxnSpLocks/>
          </p:cNvCxnSpPr>
          <p:nvPr/>
        </p:nvCxnSpPr>
        <p:spPr>
          <a:xfrm>
            <a:off x="10863440" y="5549949"/>
            <a:ext cx="1784" cy="520363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9994380" y="5884158"/>
            <a:ext cx="978794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smtClean="0">
                <a:solidFill>
                  <a:schemeClr val="tx2"/>
                </a:solidFill>
              </a:rPr>
              <a:t>CVORB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284672" y="229357"/>
            <a:ext cx="2752507" cy="27699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smtClean="0">
                <a:solidFill>
                  <a:schemeClr val="tx2"/>
                </a:solidFill>
              </a:rPr>
              <a:t>LHC Low Level Chassis</a:t>
            </a:r>
          </a:p>
        </p:txBody>
      </p:sp>
      <p:sp>
        <p:nvSpPr>
          <p:cNvPr id="13" name="Up-Down Arrow 12"/>
          <p:cNvSpPr/>
          <p:nvPr/>
        </p:nvSpPr>
        <p:spPr>
          <a:xfrm>
            <a:off x="9644766" y="506356"/>
            <a:ext cx="301865" cy="517901"/>
          </a:xfrm>
          <a:prstGeom prst="upDownArrow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3" name="Up-Down Arrow 42"/>
          <p:cNvSpPr/>
          <p:nvPr/>
        </p:nvSpPr>
        <p:spPr>
          <a:xfrm>
            <a:off x="11040722" y="490535"/>
            <a:ext cx="301865" cy="517901"/>
          </a:xfrm>
          <a:prstGeom prst="upDownArrow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522768" y="3136127"/>
            <a:ext cx="978794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smtClean="0">
                <a:solidFill>
                  <a:schemeClr val="tx2"/>
                </a:solidFill>
              </a:rPr>
              <a:t>CVORB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9513326" y="2676899"/>
            <a:ext cx="978794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 smtClean="0">
                <a:solidFill>
                  <a:schemeClr val="tx2"/>
                </a:solidFill>
              </a:rPr>
              <a:t>SPI</a:t>
            </a:r>
          </a:p>
        </p:txBody>
      </p:sp>
      <p:sp>
        <p:nvSpPr>
          <p:cNvPr id="33" name="Left-Right Arrow 32"/>
          <p:cNvSpPr/>
          <p:nvPr/>
        </p:nvSpPr>
        <p:spPr>
          <a:xfrm>
            <a:off x="9312300" y="2564585"/>
            <a:ext cx="631751" cy="404194"/>
          </a:xfrm>
          <a:prstGeom prst="leftRightArrow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6226" y="4238743"/>
            <a:ext cx="1216313" cy="63361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2257" y="3207173"/>
            <a:ext cx="930393" cy="359370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4088444" y="2927182"/>
            <a:ext cx="165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10 MHz matrix 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22793" y="4794752"/>
            <a:ext cx="989970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 smtClean="0">
                <a:solidFill>
                  <a:schemeClr val="bg2">
                    <a:lumMod val="25000"/>
                  </a:schemeClr>
                </a:solidFill>
              </a:rPr>
              <a:t>Bunch with quadrupole oscillation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087E1733-8FF9-42EB-9F70-5AFF9E7E742A}"/>
              </a:ext>
            </a:extLst>
          </p:cNvPr>
          <p:cNvCxnSpPr>
            <a:cxnSpLocks/>
          </p:cNvCxnSpPr>
          <p:nvPr/>
        </p:nvCxnSpPr>
        <p:spPr>
          <a:xfrm>
            <a:off x="7300321" y="4053064"/>
            <a:ext cx="777110" cy="0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87E1733-8FF9-42EB-9F70-5AFF9E7E742A}"/>
              </a:ext>
            </a:extLst>
          </p:cNvPr>
          <p:cNvCxnSpPr>
            <a:cxnSpLocks/>
          </p:cNvCxnSpPr>
          <p:nvPr/>
        </p:nvCxnSpPr>
        <p:spPr>
          <a:xfrm>
            <a:off x="7300321" y="4602892"/>
            <a:ext cx="777110" cy="0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87E1733-8FF9-42EB-9F70-5AFF9E7E742A}"/>
              </a:ext>
            </a:extLst>
          </p:cNvPr>
          <p:cNvCxnSpPr>
            <a:cxnSpLocks/>
          </p:cNvCxnSpPr>
          <p:nvPr/>
        </p:nvCxnSpPr>
        <p:spPr>
          <a:xfrm>
            <a:off x="7300321" y="4318515"/>
            <a:ext cx="777110" cy="0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6052709" y="3501320"/>
            <a:ext cx="1253591" cy="1384995"/>
          </a:xfrm>
          <a:prstGeom prst="rect">
            <a:avLst/>
          </a:prstGeom>
          <a:noFill/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External</a:t>
            </a:r>
          </a:p>
          <a:p>
            <a:pPr algn="ctr"/>
            <a:r>
              <a:rPr lang="en-GB" dirty="0" smtClean="0">
                <a:solidFill>
                  <a:schemeClr val="tx2"/>
                </a:solidFill>
              </a:rPr>
              <a:t>Circuit</a:t>
            </a:r>
          </a:p>
          <a:p>
            <a:pPr algn="ctr"/>
            <a:r>
              <a:rPr lang="en-GB" dirty="0" smtClean="0">
                <a:solidFill>
                  <a:schemeClr val="tx2"/>
                </a:solidFill>
              </a:rPr>
              <a:t>Of</a:t>
            </a:r>
          </a:p>
          <a:p>
            <a:pPr algn="ctr"/>
            <a:r>
              <a:rPr lang="en-GB" dirty="0" smtClean="0">
                <a:solidFill>
                  <a:schemeClr val="tx2"/>
                </a:solidFill>
              </a:rPr>
              <a:t>Attenuation</a:t>
            </a:r>
          </a:p>
          <a:p>
            <a:pPr algn="l"/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87E1733-8FF9-42EB-9F70-5AFF9E7E742A}"/>
              </a:ext>
            </a:extLst>
          </p:cNvPr>
          <p:cNvCxnSpPr>
            <a:cxnSpLocks/>
          </p:cNvCxnSpPr>
          <p:nvPr/>
        </p:nvCxnSpPr>
        <p:spPr>
          <a:xfrm>
            <a:off x="5282601" y="4209740"/>
            <a:ext cx="777110" cy="0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Up-Down Arrow 15"/>
          <p:cNvSpPr/>
          <p:nvPr/>
        </p:nvSpPr>
        <p:spPr>
          <a:xfrm>
            <a:off x="10660925" y="3172349"/>
            <a:ext cx="328765" cy="1546603"/>
          </a:xfrm>
          <a:prstGeom prst="upDownArrow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145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1236372"/>
            <a:ext cx="11376024" cy="4539400"/>
          </a:xfrm>
        </p:spPr>
        <p:txBody>
          <a:bodyPr/>
          <a:lstStyle/>
          <a:p>
            <a:r>
              <a:rPr lang="en-GB" noProof="0" dirty="0" smtClean="0"/>
              <a:t>Completed work</a:t>
            </a:r>
          </a:p>
          <a:p>
            <a:pPr lvl="1"/>
            <a:r>
              <a:rPr lang="en-GB" noProof="0" dirty="0" smtClean="0"/>
              <a:t>Validating the efficiency of the ADL5511 in the lab.</a:t>
            </a:r>
          </a:p>
          <a:p>
            <a:pPr lvl="1"/>
            <a:r>
              <a:rPr lang="en-GB" noProof="0" dirty="0" smtClean="0"/>
              <a:t>Finished the schematic of the project and sent to the design office.</a:t>
            </a:r>
          </a:p>
          <a:p>
            <a:pPr lvl="1"/>
            <a:r>
              <a:rPr lang="en-GB" noProof="0" dirty="0" smtClean="0"/>
              <a:t>Good progress made on the firmware for the ADC (LTC2324). </a:t>
            </a:r>
            <a:r>
              <a:rPr lang="en-GB" dirty="0" smtClean="0"/>
              <a:t>With fully </a:t>
            </a:r>
            <a:r>
              <a:rPr lang="en-GB" dirty="0" smtClean="0"/>
              <a:t>synthesizable </a:t>
            </a:r>
            <a:r>
              <a:rPr lang="en-GB" dirty="0" smtClean="0"/>
              <a:t>HAL and </a:t>
            </a:r>
            <a:r>
              <a:rPr lang="en-GB" dirty="0" err="1" smtClean="0"/>
              <a:t>testbench</a:t>
            </a:r>
            <a:r>
              <a:rPr lang="en-GB" dirty="0" smtClean="0"/>
              <a:t>.</a:t>
            </a:r>
            <a:endParaRPr lang="en-GB" noProof="0" dirty="0" smtClean="0"/>
          </a:p>
          <a:p>
            <a:r>
              <a:rPr lang="en-GB" noProof="0" dirty="0" smtClean="0"/>
              <a:t>What will be done in the near future</a:t>
            </a:r>
          </a:p>
          <a:p>
            <a:pPr lvl="1"/>
            <a:r>
              <a:rPr lang="en-GB" noProof="0" dirty="0" smtClean="0"/>
              <a:t>Layout and assembly of PCB by the Design Office (normally by the beginning of June)</a:t>
            </a:r>
          </a:p>
          <a:p>
            <a:pPr lvl="1"/>
            <a:r>
              <a:rPr lang="en-GB" noProof="0" dirty="0" smtClean="0"/>
              <a:t>Continue working on the VHDL code: signal processing, CVORB encoder/decoder and Hereward damping parts.</a:t>
            </a:r>
          </a:p>
          <a:p>
            <a:pPr marL="0" indent="0">
              <a:buNone/>
            </a:pPr>
            <a:r>
              <a:rPr lang="en-GB" noProof="0" dirty="0" smtClean="0"/>
              <a:t>	</a:t>
            </a:r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08232"/>
          </a:xfrm>
        </p:spPr>
        <p:txBody>
          <a:bodyPr/>
          <a:lstStyle/>
          <a:p>
            <a:pPr algn="ctr"/>
            <a:r>
              <a:rPr lang="en-GB" noProof="0" dirty="0" smtClean="0"/>
              <a:t>Conclusion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5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430" y="3538368"/>
            <a:ext cx="5003316" cy="260437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Demodulation options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6700" y="3365343"/>
            <a:ext cx="6273316" cy="288420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376" y="965780"/>
            <a:ext cx="4657425" cy="248574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4175" y="875947"/>
            <a:ext cx="3626688" cy="257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7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21250" y="1439335"/>
            <a:ext cx="6092901" cy="460851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Measurements: PCB realized and mounted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Presenter | Presentation Title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74" y="3888255"/>
            <a:ext cx="1282757" cy="21655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3575" y="3106083"/>
            <a:ext cx="282165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smtClean="0">
                <a:solidFill>
                  <a:schemeClr val="tx2"/>
                </a:solidFill>
              </a:rPr>
              <a:t>Addition of a filter on EREF </a:t>
            </a:r>
            <a:r>
              <a:rPr lang="en-GB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(the offset)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57875" y="1202203"/>
            <a:ext cx="39338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smtClean="0">
                <a:solidFill>
                  <a:schemeClr val="tx2"/>
                </a:solidFill>
              </a:rPr>
              <a:t>Cabling on the channel of ADL5511</a:t>
            </a:r>
            <a:endParaRPr lang="en-GB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854" y="3739558"/>
            <a:ext cx="2839052" cy="212928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175000" y="3996369"/>
            <a:ext cx="800100" cy="1168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233" y="1080174"/>
            <a:ext cx="1971465" cy="1635896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H="1">
            <a:off x="2456034" y="2010169"/>
            <a:ext cx="853943" cy="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2456034" y="2162569"/>
            <a:ext cx="853943" cy="0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485227" y="1813686"/>
            <a:ext cx="10867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00B0F0"/>
                </a:solidFill>
              </a:rPr>
              <a:t>Output</a:t>
            </a:r>
            <a:endParaRPr lang="en-GB" dirty="0" smtClean="0">
              <a:solidFill>
                <a:srgbClr val="00B0F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00341" y="2027615"/>
            <a:ext cx="10867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Offset</a:t>
            </a:r>
            <a:endParaRPr lang="en-GB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3574" y="2782445"/>
            <a:ext cx="3908426" cy="108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38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ADL5511 Measurements: Addition of low pass filter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Presenter | Presentation Title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1689100"/>
            <a:ext cx="5503333" cy="4127500"/>
          </a:xfrm>
        </p:spPr>
      </p:pic>
      <p:sp>
        <p:nvSpPr>
          <p:cNvPr id="12" name="TextBox 11"/>
          <p:cNvSpPr txBox="1"/>
          <p:nvPr/>
        </p:nvSpPr>
        <p:spPr>
          <a:xfrm>
            <a:off x="407988" y="5816600"/>
            <a:ext cx="50784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smtClean="0">
                <a:solidFill>
                  <a:schemeClr val="tx2"/>
                </a:solidFill>
              </a:rPr>
              <a:t>Without filter on EREF/offset </a:t>
            </a:r>
            <a:r>
              <a:rPr lang="en-GB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(purple signal)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41520" y="5803900"/>
            <a:ext cx="50784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smtClean="0">
                <a:solidFill>
                  <a:schemeClr val="tx2"/>
                </a:solidFill>
              </a:rPr>
              <a:t>With filter on EREF/offset </a:t>
            </a:r>
            <a:r>
              <a:rPr lang="en-GB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(purple signal)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1645458"/>
            <a:ext cx="5561523" cy="4171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62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Measurements: Automatic measuring system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0" name="Content Placeholder 2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6327" y="1253147"/>
            <a:ext cx="6799263" cy="395306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1987" y="4483099"/>
            <a:ext cx="2136881" cy="160266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00" y="1007134"/>
            <a:ext cx="1375727" cy="119654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9960" y="3926074"/>
            <a:ext cx="3171802" cy="2378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59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7763" y="1592263"/>
            <a:ext cx="8496474" cy="460851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Plot for the simple diode: Low Power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92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7741" y="1592263"/>
            <a:ext cx="8416519" cy="460851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Plot for the simple diode: High Power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12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20764</TotalTime>
  <Words>968</Words>
  <Application>Microsoft Office PowerPoint</Application>
  <PresentationFormat>Widescreen</PresentationFormat>
  <Paragraphs>250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Times New Roman</vt:lpstr>
      <vt:lpstr>Office Theme</vt:lpstr>
      <vt:lpstr>Hereward Damping Peak Detector for the PS accelerator.</vt:lpstr>
      <vt:lpstr>Table of contents</vt:lpstr>
      <vt:lpstr>Block schematic</vt:lpstr>
      <vt:lpstr>Demodulation options</vt:lpstr>
      <vt:lpstr>Measurements: PCB realized and mounted</vt:lpstr>
      <vt:lpstr>ADL5511 Measurements: Addition of low pass filter</vt:lpstr>
      <vt:lpstr>Measurements: Automatic measuring system</vt:lpstr>
      <vt:lpstr>Plot for the simple diode: Low Power</vt:lpstr>
      <vt:lpstr>Plot for the simple diode: High Power</vt:lpstr>
      <vt:lpstr>Plot for the BiasTee: Low Power</vt:lpstr>
      <vt:lpstr>Plot for the BiasTee: High Power</vt:lpstr>
      <vt:lpstr>ADL5511-Low Power</vt:lpstr>
      <vt:lpstr>ADL5511-High Power</vt:lpstr>
      <vt:lpstr>RF Peak Detector Block</vt:lpstr>
      <vt:lpstr>RF Peak Detector Block: Vref</vt:lpstr>
      <vt:lpstr>ADC: LTC2324</vt:lpstr>
      <vt:lpstr>CVORB</vt:lpstr>
      <vt:lpstr>Firmware: Concept</vt:lpstr>
      <vt:lpstr>Firmware: Concept</vt:lpstr>
      <vt:lpstr>LTC2324: SPI FRAME</vt:lpstr>
      <vt:lpstr>Firmware: HAL vs TB</vt:lpstr>
      <vt:lpstr>Firmware: Creation of the CNV</vt:lpstr>
      <vt:lpstr>Firmware: Detection of the end of the pulse CNV</vt:lpstr>
      <vt:lpstr>Firmware: Detection of the end of the CNV pulse</vt:lpstr>
      <vt:lpstr>Firmware: Start the convert time</vt:lpstr>
      <vt:lpstr>Firmware: Creation of the serial clock for the ADC</vt:lpstr>
      <vt:lpstr>Firmware: Frames to send to SDO</vt:lpstr>
      <vt:lpstr>Deserialization the SDO data</vt:lpstr>
      <vt:lpstr>VHDL-Simulation so far…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Benjamin Woolley</dc:creator>
  <cp:lastModifiedBy>Pierre Hawil</cp:lastModifiedBy>
  <cp:revision>819</cp:revision>
  <dcterms:created xsi:type="dcterms:W3CDTF">2020-06-01T10:59:30Z</dcterms:created>
  <dcterms:modified xsi:type="dcterms:W3CDTF">2021-05-20T13:29:07Z</dcterms:modified>
</cp:coreProperties>
</file>