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10"/>
  </p:notesMasterIdLst>
  <p:handoutMasterIdLst>
    <p:handoutMasterId r:id="rId11"/>
  </p:handoutMasterIdLst>
  <p:sldIdLst>
    <p:sldId id="1371" r:id="rId2"/>
    <p:sldId id="1376" r:id="rId3"/>
    <p:sldId id="1378" r:id="rId4"/>
    <p:sldId id="1318" r:id="rId5"/>
    <p:sldId id="1362" r:id="rId6"/>
    <p:sldId id="1348" r:id="rId7"/>
    <p:sldId id="1377" r:id="rId8"/>
    <p:sldId id="1349" r:id="rId9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85" autoAdjust="0"/>
    <p:restoredTop sz="95948" autoAdjust="0"/>
  </p:normalViewPr>
  <p:slideViewPr>
    <p:cSldViewPr>
      <p:cViewPr varScale="1">
        <p:scale>
          <a:sx n="84" d="100"/>
          <a:sy n="84" d="100"/>
        </p:scale>
        <p:origin x="84" y="576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9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249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67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77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37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8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5/19/2021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ms.cern.ch/document/2442568/1.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logbook.cern.ch/elogbook-server#/logbook?logbookId=68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C5E1B4E0-698B-4255-8FC4-DE47AADC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" y="1394813"/>
            <a:ext cx="8458200" cy="5148228"/>
          </a:xfrm>
          <a:prstGeom prst="rect">
            <a:avLst/>
          </a:prstGeom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accelerator schedule: Q1-Q2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73DDAD-6D79-4843-AAE4-DA538D900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745086"/>
            <a:ext cx="8991599" cy="5198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Last version: 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https://edms.cern.ch/document/2442568/1.1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defTabSz="942975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775625-3B46-4BFA-AA64-77482F4FCD8C}"/>
              </a:ext>
            </a:extLst>
          </p:cNvPr>
          <p:cNvSpPr/>
          <p:nvPr/>
        </p:nvSpPr>
        <p:spPr>
          <a:xfrm>
            <a:off x="5988865" y="4724400"/>
            <a:ext cx="3269434" cy="186892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E57B4B-1F17-46AE-996A-B58CCA977B8F}"/>
              </a:ext>
            </a:extLst>
          </p:cNvPr>
          <p:cNvSpPr/>
          <p:nvPr/>
        </p:nvSpPr>
        <p:spPr>
          <a:xfrm>
            <a:off x="3409949" y="3956101"/>
            <a:ext cx="990600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97FCCC6-28FF-4189-A095-7B48664E00BC}"/>
              </a:ext>
            </a:extLst>
          </p:cNvPr>
          <p:cNvSpPr/>
          <p:nvPr/>
        </p:nvSpPr>
        <p:spPr>
          <a:xfrm>
            <a:off x="5029198" y="3968927"/>
            <a:ext cx="990601" cy="39975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25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024D75B-0FCA-490B-8D52-089E8826ED47}"/>
              </a:ext>
            </a:extLst>
          </p:cNvPr>
          <p:cNvSpPr/>
          <p:nvPr/>
        </p:nvSpPr>
        <p:spPr>
          <a:xfrm>
            <a:off x="8991600" y="5943600"/>
            <a:ext cx="762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A69D77-F20D-4908-ADC8-DBB56753CE84}"/>
              </a:ext>
            </a:extLst>
          </p:cNvPr>
          <p:cNvSpPr/>
          <p:nvPr/>
        </p:nvSpPr>
        <p:spPr>
          <a:xfrm>
            <a:off x="685800" y="685800"/>
            <a:ext cx="8686800" cy="58945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762000"/>
            <a:ext cx="8569569" cy="58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Items to completed/prepared before start with beam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40 MHz cavity: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early 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Digital cavity controller </a:t>
            </a: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together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AVC surveillance prototype module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Need clear path for operational roll out during 2021 run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Pulse 200 MHz system with </a:t>
            </a:r>
            <a:r>
              <a:rPr lang="en-GB" sz="2100" b="1" dirty="0" err="1">
                <a:solidFill>
                  <a:srgbClr val="1F497D"/>
                </a:solidFill>
                <a:latin typeface="Symbol" panose="05050102010706020507" pitchFamily="18" charset="2"/>
                <a:cs typeface="Syastro" panose="00000400000000000000" pitchFamily="2" charset="0"/>
                <a:sym typeface="Symbol" panose="05050102010706020507" pitchFamily="18" charset="2"/>
              </a:rPr>
              <a:t>m</a:t>
            </a:r>
            <a:r>
              <a:rPr lang="en-GB" sz="21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TCA</a:t>
            </a: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controller: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February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Proof-of-principle with prototypes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Validate </a:t>
            </a:r>
            <a:r>
              <a:rPr lang="en-GB" sz="1800" b="1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mTCA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cavity controller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Define strategy for operational implementation in YETS21/22</a:t>
            </a:r>
          </a:p>
          <a:p>
            <a:pPr marL="914400"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Prepare phase measurement of digital beam control: </a:t>
            </a: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March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Open loop phase between beam and 10 MHz cavity vector sum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Two harmonic simultaneously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Following harmonic number changes</a:t>
            </a:r>
          </a:p>
          <a:p>
            <a:pPr marL="1371600"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Validate major parts of digital beam control</a:t>
            </a:r>
          </a:p>
          <a:p>
            <a:pPr marL="1371600" lvl="2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914400"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8001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priorities for early 2021 (from January)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5ECA2FA6-363C-4343-9F8F-704DF5036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86" y="2929332"/>
            <a:ext cx="999331" cy="99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899A04A0-92DC-4524-910A-35C291F1C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86" y="4995582"/>
            <a:ext cx="1000464" cy="100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5F716F7F-1928-4B80-9534-74F7437E9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623" y="1432256"/>
            <a:ext cx="999331" cy="99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8BFABAB-DB9B-483D-94A1-0186BD58D078}"/>
              </a:ext>
            </a:extLst>
          </p:cNvPr>
          <p:cNvGrpSpPr/>
          <p:nvPr/>
        </p:nvGrpSpPr>
        <p:grpSpPr>
          <a:xfrm rot="16200000">
            <a:off x="7406149" y="4100052"/>
            <a:ext cx="4379179" cy="446276"/>
            <a:chOff x="1522646" y="4354324"/>
            <a:chExt cx="4379179" cy="446276"/>
          </a:xfrm>
        </p:grpSpPr>
        <p:pic>
          <p:nvPicPr>
            <p:cNvPr id="15" name="Picture 2" descr="C:\Heiko\Presentations\2012-08_LongitudinalPlaneBeamStudiesLIUReview\check.png">
              <a:extLst>
                <a:ext uri="{FF2B5EF4-FFF2-40B4-BE49-F238E27FC236}">
                  <a16:creationId xmlns:a16="http://schemas.microsoft.com/office/drawing/2014/main" id="{E748D6A3-B17C-440B-9BB7-EC4A1C98B2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646" y="4450988"/>
              <a:ext cx="237331" cy="237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C:\Heiko\Presentations\2012-08_LongitudinalPlaneBeamStudiesLIUReview\ongoing.png">
              <a:extLst>
                <a:ext uri="{FF2B5EF4-FFF2-40B4-BE49-F238E27FC236}">
                  <a16:creationId xmlns:a16="http://schemas.microsoft.com/office/drawing/2014/main" id="{60BEE0D7-4D58-4587-A0C6-4EF585ABF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7777" y="4458988"/>
              <a:ext cx="237600" cy="23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5B2868-CA9B-44FF-9C70-2B133DE536C5}"/>
                </a:ext>
              </a:extLst>
            </p:cNvPr>
            <p:cNvSpPr txBox="1"/>
            <p:nvPr/>
          </p:nvSpPr>
          <p:spPr>
            <a:xfrm>
              <a:off x="1800053" y="4354324"/>
              <a:ext cx="1705916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Completed</a:t>
              </a:r>
              <a:endParaRPr lang="en-GB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444D98-F4C7-417F-B06F-24A56E0289FA}"/>
                </a:ext>
              </a:extLst>
            </p:cNvPr>
            <p:cNvSpPr txBox="1"/>
            <p:nvPr/>
          </p:nvSpPr>
          <p:spPr>
            <a:xfrm>
              <a:off x="4508495" y="4354324"/>
              <a:ext cx="1393330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Ongoing</a:t>
              </a:r>
              <a:endParaRPr lang="en-GB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7658F9F-A45C-4A67-BD8F-B228A9658D0C}"/>
              </a:ext>
            </a:extLst>
          </p:cNvPr>
          <p:cNvSpPr txBox="1"/>
          <p:nvPr/>
        </p:nvSpPr>
        <p:spPr>
          <a:xfrm>
            <a:off x="5511193" y="4911737"/>
            <a:ext cx="2265997" cy="115416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Delayed in favour of AVC surveillance </a:t>
            </a:r>
          </a:p>
        </p:txBody>
      </p:sp>
    </p:spTree>
    <p:extLst>
      <p:ext uri="{BB962C8B-B14F-4D97-AF65-F5344CB8AC3E}">
        <p14:creationId xmlns:p14="http://schemas.microsoft.com/office/powerpoint/2010/main" val="262699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85800"/>
            <a:ext cx="82999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Remaining cabling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Phase program and phase loop gain functions ready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MakeRule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for virtual start-stops, transition crossing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AVC surveillance 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Tested with 40 MHz and 200 MHz PIN diodes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Series production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200 MHz AVC loop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Tests with 200 MHz cavity successful (including modulation)</a:t>
            </a: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Digital radial loop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Operational for high-intensity pick-ups since ~4 weeks</a:t>
            </a:r>
          </a:p>
          <a:p>
            <a:pPr marL="750888" lvl="1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Low-intensity pick-ups also connected?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CB and nearby (b. 151)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870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85800"/>
            <a:ext cx="82999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10 MHz cavity measurement system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2313" lvl="1" indent="-265113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First iteration (5 kHz sampling rate) working perfectly</a:t>
            </a:r>
          </a:p>
          <a:p>
            <a:pPr marL="722313" lvl="1" indent="-265113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Scaling of detected voltages?</a:t>
            </a:r>
          </a:p>
          <a:p>
            <a:pPr marL="722313" lvl="1" indent="-265113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Additional cable for harmonic number data?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950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Coupled-bunch feedback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2313" lvl="1" indent="-265113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Feedback with pre-LS2 firmware re-commissioned</a:t>
            </a:r>
          </a:p>
          <a:p>
            <a:pPr marL="722313" lvl="1" indent="-265113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Tests ongoing with new firmware: very encouraging!</a:t>
            </a: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Barrier bucket generation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22313" lvl="1" indent="-265113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Outstanding issue with function generation?</a:t>
            </a: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CB and nearby (b. 151)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1" y="675783"/>
            <a:ext cx="9448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PS-OP eLogbook: 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https://logbook.cern.ch/elogbook-server#/logbook?logbookId=683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Ongoing and 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commissioning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Extraction train distribution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Lab tests well advanced (non-blocking issue with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fsync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measurement)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Frontend installed in CR25,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cabling to be competed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Heiko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Discussions with BE-CMM (Emmanuel): front-end for optical TX in CR13</a:t>
            </a:r>
          </a:p>
          <a:p>
            <a:pPr marL="1733550" lvl="3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Cabling for PIX.TREV, TRF, TRFSYNC and PAX.TFID, TREV, TRV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Multi-harmonic feedbacks for high-frequency cavities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Pre-LS2 Inspector panels revived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Close to completion, commissioning with beam?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measurement of digital beam control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Firmware for Gigabit links between boards</a:t>
            </a: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with beam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19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140D727-FA02-46B4-B174-775E6B00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621814"/>
              </p:ext>
            </p:extLst>
          </p:nvPr>
        </p:nvGraphicFramePr>
        <p:xfrm>
          <a:off x="1303776" y="670560"/>
          <a:ext cx="7731368" cy="550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428724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920626462"/>
                    </a:ext>
                  </a:extLst>
                </a:gridCol>
                <a:gridCol w="3845168">
                  <a:extLst>
                    <a:ext uri="{9D8B030D-6E8A-4147-A177-3AD203B41FA5}">
                      <a16:colId xmlns:a16="http://schemas.microsoft.com/office/drawing/2014/main" val="2447343985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r>
                        <a:rPr lang="en-GB" i="0" dirty="0"/>
                        <a:t>System</a:t>
                      </a:r>
                      <a:endParaRPr lang="en-GB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166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10 MHz cavity 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Without beam, before day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182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20 MHz cavity phasing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Beam-based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27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40 MHz cavity 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i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Beam-based, </a:t>
                      </a:r>
                      <a:r>
                        <a:rPr lang="en-GB" b="1" i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first iteration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0906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80 MHz cavity 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i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Beam-based, </a:t>
                      </a:r>
                      <a:r>
                        <a:rPr lang="en-GB" b="1" i="0" dirty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first iteration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2985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200 MHz cavity phasing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ym typeface="Wingdings" panose="05000000000000000000" pitchFamily="2" charset="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" panose="05000000000000000000" pitchFamily="2" charset="2"/>
                        </a:rPr>
                        <a:t>26/03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i="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Beam-based, </a:t>
                      </a:r>
                      <a:r>
                        <a:rPr lang="en-GB" b="1" i="0" dirty="0">
                          <a:solidFill>
                            <a:srgbClr val="1F497D"/>
                          </a:solidFill>
                          <a:sym typeface="Symbol" panose="05050102010706020507" pitchFamily="18" charset="2"/>
                        </a:rPr>
                        <a:t>prerequisite for controlled longitudinal blow-up</a:t>
                      </a:r>
                      <a:endParaRPr lang="en-GB" b="1" dirty="0">
                        <a:solidFill>
                          <a:srgbClr val="1F49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23267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Digital 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i="1" dirty="0"/>
                        <a:t>R</a:t>
                      </a:r>
                      <a:r>
                        <a:rPr lang="en-GB" dirty="0"/>
                        <a:t> receivers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1" dirty="0">
                        <a:solidFill>
                          <a:srgbClr val="1F49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033657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10 MHz 1-turn delay feedback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08/04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rgbClr val="1F497D"/>
                          </a:solidFill>
                        </a:rPr>
                        <a:t>First iteration, expected beam quality improvement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475321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10 MHz measurements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rgbClr val="1F497D"/>
                          </a:solidFill>
                        </a:rPr>
                        <a:t>New system online since yesterday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911132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40/80 MHz multi-harmonic FB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1" dirty="0">
                        <a:solidFill>
                          <a:srgbClr val="1F49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39035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Analogue coupled-bunch feedback C10-86/10-96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149536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Coupled-bunch feedback (</a:t>
                      </a:r>
                      <a:r>
                        <a:rPr lang="en-GB" dirty="0" err="1"/>
                        <a:t>Finemet</a:t>
                      </a:r>
                      <a:r>
                        <a:rPr lang="en-GB" dirty="0"/>
                        <a:t> cavity)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Needs higher intensity, at least LHC25ns at 9.4 ∙ 10</a:t>
                      </a:r>
                      <a:r>
                        <a:rPr lang="en-GB" b="0" baseline="30000" dirty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 p/p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0641386"/>
                  </a:ext>
                </a:extLst>
              </a:tr>
            </a:tbl>
          </a:graphicData>
        </a:graphic>
      </p:graphicFrame>
      <p:pic>
        <p:nvPicPr>
          <p:cNvPr id="33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BB034542-498C-45DD-BAB6-370B307CE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200" y="5728414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703AF921-D481-4E2D-8CED-146D704FF1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12" y="4587240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Low-level RF hardware status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46FF2C6F-895F-4977-8582-B974AA843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110961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F0A69247-0795-485F-8AA9-7AD253DFC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183022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8C4876C2-C1B0-4218-A127-B3D52CD88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2198227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FFDF0BD8-BCA3-4071-844B-38CA83BEB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2595387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6E3EA12F-E249-4E81-92E4-2A693425F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3585716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00A5A4AD-2DDD-4A90-817B-51FD878A8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45" y="5107436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9EDB6666-7B65-4387-89A1-17C45C3AC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46" y="635598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5E0D473B-20A1-402D-9E85-FA5955459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777" y="6363988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B025C144-C9D2-4D90-A431-3102B792A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033" y="6346992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3D7A21C-AD3E-4C9B-A49C-F8BDAB3D9EAF}"/>
              </a:ext>
            </a:extLst>
          </p:cNvPr>
          <p:cNvSpPr txBox="1"/>
          <p:nvPr/>
        </p:nvSpPr>
        <p:spPr>
          <a:xfrm>
            <a:off x="1800053" y="6259324"/>
            <a:ext cx="170591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en-GB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31F1D7-48E0-49AB-9F0B-6BDE468691B3}"/>
              </a:ext>
            </a:extLst>
          </p:cNvPr>
          <p:cNvSpPr txBox="1"/>
          <p:nvPr/>
        </p:nvSpPr>
        <p:spPr>
          <a:xfrm>
            <a:off x="4508495" y="6259324"/>
            <a:ext cx="139333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4F57DB-E2EA-4DBB-ADEF-758A074ED4C6}"/>
              </a:ext>
            </a:extLst>
          </p:cNvPr>
          <p:cNvSpPr txBox="1"/>
          <p:nvPr/>
        </p:nvSpPr>
        <p:spPr>
          <a:xfrm>
            <a:off x="6866376" y="6259324"/>
            <a:ext cx="173053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done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7DDFAF21-FEDD-41C4-8268-0F768AB7D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576" y="4227080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39F8BED7-2BCB-4A01-9FCC-E83572EEE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12" y="1460821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8F062611-CDBA-4A78-8239-7AFAB93C0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612" y="3208734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20DC1D76-8DE7-4460-A777-36350226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634" y="5728682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2523F7-D2C3-42E0-AECB-DEE20980F394}"/>
              </a:ext>
            </a:extLst>
          </p:cNvPr>
          <p:cNvCxnSpPr/>
          <p:nvPr/>
        </p:nvCxnSpPr>
        <p:spPr>
          <a:xfrm flipV="1">
            <a:off x="4735158" y="5705388"/>
            <a:ext cx="55830" cy="2713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140D727-FA02-46B4-B174-775E6B00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800154"/>
              </p:ext>
            </p:extLst>
          </p:nvPr>
        </p:nvGraphicFramePr>
        <p:xfrm>
          <a:off x="1219200" y="914400"/>
          <a:ext cx="7731368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1424">
                  <a:extLst>
                    <a:ext uri="{9D8B030D-6E8A-4147-A177-3AD203B41FA5}">
                      <a16:colId xmlns:a16="http://schemas.microsoft.com/office/drawing/2014/main" val="204287249"/>
                    </a:ext>
                  </a:extLst>
                </a:gridCol>
                <a:gridCol w="846576">
                  <a:extLst>
                    <a:ext uri="{9D8B030D-6E8A-4147-A177-3AD203B41FA5}">
                      <a16:colId xmlns:a16="http://schemas.microsoft.com/office/drawing/2014/main" val="356534551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3920626462"/>
                    </a:ext>
                  </a:extLst>
                </a:gridCol>
                <a:gridCol w="3845168">
                  <a:extLst>
                    <a:ext uri="{9D8B030D-6E8A-4147-A177-3AD203B41FA5}">
                      <a16:colId xmlns:a16="http://schemas.microsoft.com/office/drawing/2014/main" val="2447343985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r>
                        <a:rPr lang="en-GB" i="0" dirty="0"/>
                        <a:t>System</a:t>
                      </a:r>
                      <a:endParaRPr lang="en-GB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baseline="-250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166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Ready from day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182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20 MHz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endParaRPr lang="en-GB" b="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27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40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0906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80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2985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200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1" dirty="0">
                          <a:solidFill>
                            <a:srgbClr val="1F497D"/>
                          </a:solidFill>
                        </a:rPr>
                        <a:t>Spare cavity?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23267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 err="1"/>
                        <a:t>Finemet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b="0" dirty="0">
                        <a:solidFill>
                          <a:srgbClr val="1F497D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033657"/>
                  </a:ext>
                </a:extLst>
              </a:tr>
            </a:tbl>
          </a:graphicData>
        </a:graphic>
      </p:graphicFrame>
      <p:pic>
        <p:nvPicPr>
          <p:cNvPr id="19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503A501A-6800-4979-B80B-7F51C9DA4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000" y="3186906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5162055"/>
            <a:ext cx="8299939" cy="78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Smooth re-commissioning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of RF power systems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Thanks to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preparation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ahead of first beam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High-power RF hardware status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46FF2C6F-895F-4977-8582-B974AA843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69" y="135345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F0A69247-0795-485F-8AA9-7AD253DFC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69" y="207049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8C4876C2-C1B0-4218-A127-B3D52CD88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69" y="2438497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FFDF0BD8-BCA3-4071-844B-38CA83BEB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269" y="2835657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9EDB6666-7B65-4387-89A1-17C45C3AC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646" y="4450988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5E0D473B-20A1-402D-9E85-FA5955459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777" y="4458988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B025C144-C9D2-4D90-A431-3102B792A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033" y="4441992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3D7A21C-AD3E-4C9B-A49C-F8BDAB3D9EAF}"/>
              </a:ext>
            </a:extLst>
          </p:cNvPr>
          <p:cNvSpPr txBox="1"/>
          <p:nvPr/>
        </p:nvSpPr>
        <p:spPr>
          <a:xfrm>
            <a:off x="1800053" y="4354324"/>
            <a:ext cx="170591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en-GB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31F1D7-48E0-49AB-9F0B-6BDE468691B3}"/>
              </a:ext>
            </a:extLst>
          </p:cNvPr>
          <p:cNvSpPr txBox="1"/>
          <p:nvPr/>
        </p:nvSpPr>
        <p:spPr>
          <a:xfrm>
            <a:off x="4508495" y="4354324"/>
            <a:ext cx="139333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4F57DB-E2EA-4DBB-ADEF-758A074ED4C6}"/>
              </a:ext>
            </a:extLst>
          </p:cNvPr>
          <p:cNvSpPr txBox="1"/>
          <p:nvPr/>
        </p:nvSpPr>
        <p:spPr>
          <a:xfrm>
            <a:off x="6866376" y="4354324"/>
            <a:ext cx="173053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done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340C3E33-7ADE-438E-A284-526C431966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000" y="1717045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415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Setting-up of beams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140D727-FA02-46B4-B174-775E6B00C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420436"/>
              </p:ext>
            </p:extLst>
          </p:nvPr>
        </p:nvGraphicFramePr>
        <p:xfrm>
          <a:off x="1219200" y="762000"/>
          <a:ext cx="75438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4287249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920626462"/>
                    </a:ext>
                  </a:extLst>
                </a:gridCol>
                <a:gridCol w="1447801">
                  <a:extLst>
                    <a:ext uri="{9D8B030D-6E8A-4147-A177-3AD203B41FA5}">
                      <a16:colId xmlns:a16="http://schemas.microsoft.com/office/drawing/2014/main" val="2447343985"/>
                    </a:ext>
                  </a:extLst>
                </a:gridCol>
                <a:gridCol w="2057399">
                  <a:extLst>
                    <a:ext uri="{9D8B030D-6E8A-4147-A177-3AD203B41FA5}">
                      <a16:colId xmlns:a16="http://schemas.microsoft.com/office/drawing/2014/main" val="2331455708"/>
                    </a:ext>
                  </a:extLst>
                </a:gridCol>
              </a:tblGrid>
              <a:tr h="142240">
                <a:tc>
                  <a:txBody>
                    <a:bodyPr/>
                    <a:lstStyle/>
                    <a:p>
                      <a:r>
                        <a:rPr lang="en-GB" i="0" dirty="0"/>
                        <a:t>Hardware commissioning</a:t>
                      </a:r>
                      <a:endParaRPr lang="en-GB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 err="1"/>
                        <a:t>PoP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Performance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2166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Single-bunch LHC-type, LHCINDIV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/>
                        <a:t>Taken by 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1277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5154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SFTPRO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b="0" dirty="0"/>
                        <a:t>Taken by SPS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0906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LHC 25 ns, triple splitting</a:t>
                      </a:r>
                      <a:br>
                        <a:rPr lang="en-GB" dirty="0"/>
                      </a:br>
                      <a:r>
                        <a:rPr lang="en-GB" dirty="0"/>
                        <a:t>h = 7 double batch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0" dirty="0">
                          <a:sym typeface="Symbol" panose="05050102010706020507" pitchFamily="18" charset="2"/>
                        </a:rPr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Final polishing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562985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LHC 25 ns, BCMS</a:t>
                      </a:r>
                      <a:br>
                        <a:rPr lang="en-GB" dirty="0"/>
                      </a:br>
                      <a:r>
                        <a:rPr lang="en-GB" dirty="0"/>
                        <a:t>h = 9 double batch transfer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Duration of BC and merging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45607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AD, batch compression at 26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366405"/>
                  </a:ext>
                </a:extLst>
              </a:tr>
            </a:tbl>
          </a:graphicData>
        </a:graphic>
      </p:graphicFrame>
      <p:pic>
        <p:nvPicPr>
          <p:cNvPr id="5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66E8EE56-D495-4F48-844B-6A14BB525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1187443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41F0683D-C8F9-4318-B741-F12F51EA3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1550337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BBE6B578-33F7-45D4-A8B6-A6C3DB616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1932123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E1A2C142-EF76-4B5C-8022-9FAD0C294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2481935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2E1CBE34-50D3-418D-8EBA-6D77AE02A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3098570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0533F469-A577-466A-B90B-A8E3DC884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401" y="1187443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FDFB203F-8A99-40A2-A194-BBF775013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401" y="1932123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D09A41A1-77C2-446A-B56F-B80DC7B51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132" y="3579152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F553E176-72C2-471F-81F9-828D117E1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004" y="2481935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D0CC4977-00EB-482B-A69C-F7B6DCD3D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004" y="1576375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003698B2-705A-4FF2-B3ED-1ED618BAD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247" y="4059064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72F38322-0561-4766-A462-51591F7EB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378" y="4067064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Heiko\Presentations\2012-08_LongitudinalPlaneBeamStudiesLIUReview\notok.png">
            <a:extLst>
              <a:ext uri="{FF2B5EF4-FFF2-40B4-BE49-F238E27FC236}">
                <a16:creationId xmlns:a16="http://schemas.microsoft.com/office/drawing/2014/main" id="{E62D1261-90A6-436A-B88D-54349A4E2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634" y="4050068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BC3169D-35F2-409F-A357-DA68FD2C0258}"/>
              </a:ext>
            </a:extLst>
          </p:cNvPr>
          <p:cNvSpPr txBox="1"/>
          <p:nvPr/>
        </p:nvSpPr>
        <p:spPr>
          <a:xfrm>
            <a:off x="1647654" y="3962400"/>
            <a:ext cx="170591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</a:t>
            </a:r>
            <a:endParaRPr lang="en-GB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F413B74-ABF6-47FD-8270-0EF24D8F56A9}"/>
              </a:ext>
            </a:extLst>
          </p:cNvPr>
          <p:cNvSpPr txBox="1"/>
          <p:nvPr/>
        </p:nvSpPr>
        <p:spPr>
          <a:xfrm>
            <a:off x="4356096" y="3962400"/>
            <a:ext cx="1393330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D06DC6-DD00-4778-94DF-DCA6ED1F45AE}"/>
              </a:ext>
            </a:extLst>
          </p:cNvPr>
          <p:cNvSpPr txBox="1"/>
          <p:nvPr/>
        </p:nvSpPr>
        <p:spPr>
          <a:xfrm>
            <a:off x="6713977" y="3962400"/>
            <a:ext cx="1730537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done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" descr="C:\Heiko\Presentations\2012-08_LongitudinalPlaneBeamStudiesLIUReview\check.png">
            <a:extLst>
              <a:ext uri="{FF2B5EF4-FFF2-40B4-BE49-F238E27FC236}">
                <a16:creationId xmlns:a16="http://schemas.microsoft.com/office/drawing/2014/main" id="{822D5D91-D8E2-4B23-AF8B-AD75E202D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756" y="3569823"/>
            <a:ext cx="237331" cy="23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C9702C8-E22B-47A2-9764-D14933876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031" y="4781055"/>
            <a:ext cx="8299939" cy="78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Proof-of-principle checks completed for (almost) all beams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23" name="Picture 3" descr="C:\Heiko\Presentations\2012-08_LongitudinalPlaneBeamStudiesLIUReview\ongoing.png">
            <a:extLst>
              <a:ext uri="{FF2B5EF4-FFF2-40B4-BE49-F238E27FC236}">
                <a16:creationId xmlns:a16="http://schemas.microsoft.com/office/drawing/2014/main" id="{DA175888-CF1D-4E77-9064-69C7E496C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004" y="3054138"/>
            <a:ext cx="237600" cy="2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46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101111</TotalTime>
  <Words>640</Words>
  <Application>Microsoft Office PowerPoint</Application>
  <PresentationFormat>A4 Paper (210x297 mm)</PresentationFormat>
  <Paragraphs>165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3011</cp:revision>
  <cp:lastPrinted>2019-11-18T10:22:47Z</cp:lastPrinted>
  <dcterms:created xsi:type="dcterms:W3CDTF">2004-02-08T17:46:25Z</dcterms:created>
  <dcterms:modified xsi:type="dcterms:W3CDTF">2021-05-20T12:35:01Z</dcterms:modified>
</cp:coreProperties>
</file>