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256" r:id="rId2"/>
    <p:sldId id="395" r:id="rId3"/>
    <p:sldId id="423" r:id="rId4"/>
    <p:sldId id="641" r:id="rId5"/>
    <p:sldId id="335" r:id="rId6"/>
    <p:sldId id="642" r:id="rId7"/>
    <p:sldId id="643" r:id="rId8"/>
  </p:sldIdLst>
  <p:sldSz cx="9144000" cy="5143500" type="screen16x9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53A1"/>
    <a:srgbClr val="B3C30E"/>
    <a:srgbClr val="C71C67"/>
    <a:srgbClr val="3E97D3"/>
    <a:srgbClr val="92A6D6"/>
    <a:srgbClr val="7171C6"/>
    <a:srgbClr val="3654A1"/>
    <a:srgbClr val="4271C5"/>
    <a:srgbClr val="5A5A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13"/>
    <p:restoredTop sz="94681"/>
  </p:normalViewPr>
  <p:slideViewPr>
    <p:cSldViewPr snapToGrid="0" snapToObjects="1">
      <p:cViewPr varScale="1">
        <p:scale>
          <a:sx n="165" d="100"/>
          <a:sy n="165" d="100"/>
        </p:scale>
        <p:origin x="400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CDE7A-F349-4DD6-AE08-94253B91A377}" type="datetimeFigureOut">
              <a:rPr lang="en-GB" smtClean="0"/>
              <a:pPr/>
              <a:t>10/06/2021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E0384-14C8-4070-B0CA-46F33A60D75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26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DE11550E-02AB-3444-ACA7-557604EECCE1}" type="datetimeFigureOut">
              <a:rPr lang="en-GB" smtClean="0"/>
              <a:pPr/>
              <a:t>10/06/2021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50D9B9BD-A099-3541-A743-49318701A30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619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D9B9BD-A099-3541-A743-49318701A30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3117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D9B9BD-A099-3541-A743-49318701A30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25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036832"/>
            <a:ext cx="6858000" cy="325041"/>
          </a:xfrm>
        </p:spPr>
        <p:txBody>
          <a:bodyPr anchor="b">
            <a:normAutofit/>
          </a:bodyPr>
          <a:lstStyle>
            <a:lvl1pPr algn="l">
              <a:defRPr sz="1500">
                <a:solidFill>
                  <a:srgbClr val="3E97D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515463"/>
            <a:ext cx="6858000" cy="1328738"/>
          </a:xfrm>
        </p:spPr>
        <p:txBody>
          <a:bodyPr>
            <a:noAutofit/>
          </a:bodyPr>
          <a:lstStyle>
            <a:lvl1pPr marL="0" indent="0" algn="l">
              <a:buNone/>
              <a:defRPr sz="4500">
                <a:solidFill>
                  <a:srgbClr val="3654A1"/>
                </a:solidFill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143000" y="2423475"/>
            <a:ext cx="6858000" cy="0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2021_IPPOG_logo_colours-01_medium.png" descr="2021_IPPOG_logo_colours-01_medium.png">
            <a:extLst>
              <a:ext uri="{FF2B5EF4-FFF2-40B4-BE49-F238E27FC236}">
                <a16:creationId xmlns:a16="http://schemas.microsoft.com/office/drawing/2014/main" id="{331E1993-87AA-0845-A557-521C614A05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320" b="320"/>
          <a:stretch>
            <a:fillRect/>
          </a:stretch>
        </p:blipFill>
        <p:spPr>
          <a:xfrm>
            <a:off x="290286" y="181453"/>
            <a:ext cx="1705427" cy="16944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5139" y="264319"/>
            <a:ext cx="7537711" cy="607727"/>
          </a:xfrm>
        </p:spPr>
        <p:txBody>
          <a:bodyPr>
            <a:normAutofit/>
          </a:bodyPr>
          <a:lstStyle>
            <a:lvl1pPr>
              <a:defRPr sz="3200">
                <a:solidFill>
                  <a:srgbClr val="3A53A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149" y="1043173"/>
            <a:ext cx="8421697" cy="3417620"/>
          </a:xfrm>
        </p:spPr>
        <p:txBody>
          <a:bodyPr/>
          <a:lstStyle>
            <a:lvl1pPr>
              <a:defRPr sz="1800">
                <a:solidFill>
                  <a:srgbClr val="3A53A1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1500">
                <a:solidFill>
                  <a:srgbClr val="3E97D3"/>
                </a:solidFill>
                <a:latin typeface="Arial" charset="0"/>
                <a:ea typeface="Arial" charset="0"/>
                <a:cs typeface="Arial" charset="0"/>
              </a:defRPr>
            </a:lvl2pPr>
            <a:lvl3pPr>
              <a:defRPr sz="1350">
                <a:solidFill>
                  <a:srgbClr val="C71C67"/>
                </a:solidFill>
                <a:latin typeface="Arial" charset="0"/>
                <a:ea typeface="Arial" charset="0"/>
                <a:cs typeface="Arial" charset="0"/>
              </a:defRPr>
            </a:lvl3pPr>
            <a:lvl4pPr>
              <a:defRPr sz="1200">
                <a:solidFill>
                  <a:srgbClr val="B3C30E"/>
                </a:solidFill>
                <a:latin typeface="Arial" charset="0"/>
                <a:ea typeface="Arial" charset="0"/>
                <a:cs typeface="Arial" charset="0"/>
              </a:defRPr>
            </a:lvl4pPr>
            <a:lvl5pPr>
              <a:defRPr sz="1050">
                <a:solidFill>
                  <a:srgbClr val="3A53A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61152" y="4532762"/>
            <a:ext cx="1417723" cy="187390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/>
              <a:t>Kharkiv, 10 June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86602" y="4532761"/>
            <a:ext cx="5170794" cy="187390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IPPOG CMS Masterclass at CMLTP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65123" y="4525637"/>
            <a:ext cx="1417723" cy="19451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>
            <a:off x="361151" y="4464806"/>
            <a:ext cx="8443389" cy="0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cxnSpLocks/>
          </p:cNvCxnSpPr>
          <p:nvPr userDrawn="1"/>
        </p:nvCxnSpPr>
        <p:spPr>
          <a:xfrm>
            <a:off x="1245139" y="824011"/>
            <a:ext cx="7537711" cy="1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2021_IPPOG_design.png" descr="2021_IPPOG_design.png">
            <a:extLst>
              <a:ext uri="{FF2B5EF4-FFF2-40B4-BE49-F238E27FC236}">
                <a16:creationId xmlns:a16="http://schemas.microsoft.com/office/drawing/2014/main" id="{18A2EA7C-415C-C94B-9B88-048033F58C8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icture 10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E53B7339-3ABE-524B-810E-39A97108021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7768" y="96839"/>
            <a:ext cx="927371" cy="9273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055" y="2377592"/>
            <a:ext cx="8465079" cy="60407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7769" y="3105066"/>
            <a:ext cx="8465079" cy="1125140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8" name="Straight Connector 7"/>
          <p:cNvCxnSpPr>
            <a:cxnSpLocks/>
          </p:cNvCxnSpPr>
          <p:nvPr userDrawn="1"/>
        </p:nvCxnSpPr>
        <p:spPr>
          <a:xfrm flipV="1">
            <a:off x="332055" y="3101576"/>
            <a:ext cx="8465079" cy="19896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2021_IPPOG_design.png" descr="2021_IPPOG_design.png">
            <a:extLst>
              <a:ext uri="{FF2B5EF4-FFF2-40B4-BE49-F238E27FC236}">
                <a16:creationId xmlns:a16="http://schemas.microsoft.com/office/drawing/2014/main" id="{61AD4EF8-4C24-684E-AB4A-1799792159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2E4B0A3-DD00-414E-B282-9E847E59FF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/>
              <a:t>Kharkiv, 10 June 2021</a:t>
            </a:r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EE3C7803-8764-404D-AFDB-636068ACC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IPPOG CMS Masterclass at CMLTP 2021</a:t>
            </a:r>
            <a:endParaRPr lang="en-GB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86C5B64-50DB-DE46-87F3-C39B4BE5E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CDF3085-FCE3-444E-9121-73F43E31E472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769" y="1077233"/>
            <a:ext cx="4197081" cy="333599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2" y="1077233"/>
            <a:ext cx="4153696" cy="3319089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7A614741-922E-584D-A9B8-202C2D89ED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/>
              <a:t>Kharkiv, 10 June 2021</a:t>
            </a:r>
            <a:endParaRPr lang="en-GB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EA7C47E-F787-244A-A3B7-F9F1FFF8E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IPPOG CMS Masterclass at CMLTP 2021</a:t>
            </a:r>
            <a:endParaRPr lang="en-GB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61CD41A-C2F4-B44E-B26D-E18A0923E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6C036AA-065F-9F41-AC64-0EC883D4C985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2021_IPPOG_design.png" descr="2021_IPPOG_design.png">
            <a:extLst>
              <a:ext uri="{FF2B5EF4-FFF2-40B4-BE49-F238E27FC236}">
                <a16:creationId xmlns:a16="http://schemas.microsoft.com/office/drawing/2014/main" id="{AFFDDF92-BA16-114B-9DE4-F8261552C7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A5AEEFF2-0A69-A34D-9328-7C7C842B2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11866"/>
          </a:xfrm>
        </p:spPr>
        <p:txBody>
          <a:bodyPr/>
          <a:lstStyle>
            <a:lvl1pPr>
              <a:defRPr>
                <a:solidFill>
                  <a:srgbClr val="3A53A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FBC278F-037C-BA41-861B-E50F28B8B7AA}"/>
              </a:ext>
            </a:extLst>
          </p:cNvPr>
          <p:cNvCxnSpPr>
            <a:cxnSpLocks/>
          </p:cNvCxnSpPr>
          <p:nvPr userDrawn="1"/>
        </p:nvCxnSpPr>
        <p:spPr>
          <a:xfrm flipV="1">
            <a:off x="1158850" y="958033"/>
            <a:ext cx="7623999" cy="1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F32CE339-7863-A94E-AC28-5AD07E991E4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5781" y="166797"/>
            <a:ext cx="860611" cy="8606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7768" y="1039882"/>
            <a:ext cx="4146655" cy="658490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7769" y="1776849"/>
            <a:ext cx="4146654" cy="262391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9577" y="1038196"/>
            <a:ext cx="4103272" cy="658490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79577" y="1776849"/>
            <a:ext cx="4103272" cy="262391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42F877F-5E8B-4C41-A899-21BE16C19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11866"/>
          </a:xfrm>
        </p:spPr>
        <p:txBody>
          <a:bodyPr/>
          <a:lstStyle>
            <a:lvl1pPr>
              <a:defRPr>
                <a:solidFill>
                  <a:srgbClr val="3A53A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F8BCFDA-AC4E-BE41-B117-8FC1022A8FFF}"/>
              </a:ext>
            </a:extLst>
          </p:cNvPr>
          <p:cNvCxnSpPr>
            <a:cxnSpLocks/>
          </p:cNvCxnSpPr>
          <p:nvPr userDrawn="1"/>
        </p:nvCxnSpPr>
        <p:spPr>
          <a:xfrm flipV="1">
            <a:off x="1158850" y="958033"/>
            <a:ext cx="7623999" cy="1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D23AE9C0-0A36-8048-B7DD-B7ECAC7373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5781" y="166797"/>
            <a:ext cx="860611" cy="860611"/>
          </a:xfrm>
          <a:prstGeom prst="rect">
            <a:avLst/>
          </a:prstGeom>
        </p:spPr>
      </p:pic>
      <p:pic>
        <p:nvPicPr>
          <p:cNvPr id="20" name="2021_IPPOG_design.png" descr="2021_IPPOG_design.png">
            <a:extLst>
              <a:ext uri="{FF2B5EF4-FFF2-40B4-BE49-F238E27FC236}">
                <a16:creationId xmlns:a16="http://schemas.microsoft.com/office/drawing/2014/main" id="{7F5B3C3B-8627-1B4A-912A-17B74FD51D6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DB120130-FA38-284F-9277-72D071BBBA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/>
              <a:t>Kharkiv, 10 June 2021</a:t>
            </a:r>
            <a:endParaRPr lang="en-GB" dirty="0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F06F413A-E54C-1A4E-894E-FE7A2DB0F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IPPOG CMS Masterclass at CMLTP 2021</a:t>
            </a:r>
            <a:endParaRPr lang="en-GB" dirty="0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5C9F7F8E-D431-324B-ADF5-31976BDDF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r>
              <a:rPr lang="en-GB" dirty="0"/>
              <a:t> 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6E1AAB3-1E79-A045-9402-5131533571D4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2021_IPPOG_design.png" descr="2021_IPPOG_design.png">
            <a:extLst>
              <a:ext uri="{FF2B5EF4-FFF2-40B4-BE49-F238E27FC236}">
                <a16:creationId xmlns:a16="http://schemas.microsoft.com/office/drawing/2014/main" id="{83A0C431-EAC6-0E40-A961-6FDF9A3AC8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78774EE-5DE0-AB4F-87A5-D200EE9F2F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/>
              <a:t>Kharkiv, 10 June 2021</a:t>
            </a:r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7D6BC57F-A017-4141-A565-4DDBAA78F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IPPOG CMS Masterclass at CMLTP 2021</a:t>
            </a:r>
            <a:endParaRPr lang="en-GB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D9D1DE6-A9EB-744F-9DDA-375481295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58C7BD0-51C7-C647-B2D8-8822A3AACC00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>
            <a:extLst>
              <a:ext uri="{FF2B5EF4-FFF2-40B4-BE49-F238E27FC236}">
                <a16:creationId xmlns:a16="http://schemas.microsoft.com/office/drawing/2014/main" id="{1F079C32-003A-BE43-A71A-8BDF1B86E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851" y="264319"/>
            <a:ext cx="7623999" cy="611866"/>
          </a:xfrm>
        </p:spPr>
        <p:txBody>
          <a:bodyPr/>
          <a:lstStyle>
            <a:lvl1pPr>
              <a:defRPr>
                <a:solidFill>
                  <a:srgbClr val="3A53A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B2FC997-ABED-424B-BBE7-CA1F0D2A75A7}"/>
              </a:ext>
            </a:extLst>
          </p:cNvPr>
          <p:cNvCxnSpPr>
            <a:cxnSpLocks/>
          </p:cNvCxnSpPr>
          <p:nvPr userDrawn="1"/>
        </p:nvCxnSpPr>
        <p:spPr>
          <a:xfrm flipV="1">
            <a:off x="1158850" y="958033"/>
            <a:ext cx="7623999" cy="1"/>
          </a:xfrm>
          <a:prstGeom prst="line">
            <a:avLst/>
          </a:prstGeom>
          <a:ln w="381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CDC6060D-4580-4842-A82A-813489FE750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5781" y="166797"/>
            <a:ext cx="860611" cy="8606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2021_IPPOG_design.png" descr="2021_IPPOG_design.png">
            <a:extLst>
              <a:ext uri="{FF2B5EF4-FFF2-40B4-BE49-F238E27FC236}">
                <a16:creationId xmlns:a16="http://schemas.microsoft.com/office/drawing/2014/main" id="{0D92451D-84D4-D645-9CC9-2231143CBC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0" name="2021_IPPOG_design.png" descr="2021_IPPOG_design.png">
            <a:extLst>
              <a:ext uri="{FF2B5EF4-FFF2-40B4-BE49-F238E27FC236}">
                <a16:creationId xmlns:a16="http://schemas.microsoft.com/office/drawing/2014/main" id="{C43505DC-6B89-C543-AC33-69313DCE8D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C3610734-C427-D948-A46B-92087313E3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/>
              <a:t>Kharkiv, 10 June 2021</a:t>
            </a:r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5B7B5BD1-5753-154F-B13B-9AD8F2943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IPPOG CMS Masterclass at CMLTP 2021</a:t>
            </a:r>
            <a:endParaRPr lang="en-GB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8F2CCE4-0A11-684B-A2F7-5A9FEB457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DE5BADE-5327-7140-A1AE-B34F07FD8A2F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0" name="2021_IPPOG_design.png" descr="2021_IPPOG_design.png">
            <a:extLst>
              <a:ext uri="{FF2B5EF4-FFF2-40B4-BE49-F238E27FC236}">
                <a16:creationId xmlns:a16="http://schemas.microsoft.com/office/drawing/2014/main" id="{1492C247-B0C0-B745-BDF7-4A82B1241D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36B8D3F7-A43E-9C43-AC95-4615694DE5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7769" y="4516498"/>
            <a:ext cx="1195986" cy="273844"/>
          </a:xfrm>
        </p:spPr>
        <p:txBody>
          <a:bodyPr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r>
              <a:rPr lang="de-CH"/>
              <a:t>Kharkiv, 10 June 2021</a:t>
            </a:r>
            <a:endParaRPr lang="en-GB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D93C4124-6A4F-BC47-ADEA-7464F2518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38661" y="4517851"/>
            <a:ext cx="6240875" cy="273844"/>
          </a:xfrm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IPPOG CMS Masterclass at CMLTP 2021</a:t>
            </a:r>
            <a:endParaRPr lang="en-GB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98FE104-78A3-3F45-8E9D-8109F347A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04442" y="4516498"/>
            <a:ext cx="77840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9EF7251-CCC2-D245-B7A3-C5DA688FAC8B}"/>
              </a:ext>
            </a:extLst>
          </p:cNvPr>
          <p:cNvCxnSpPr>
            <a:cxnSpLocks/>
          </p:cNvCxnSpPr>
          <p:nvPr userDrawn="1"/>
        </p:nvCxnSpPr>
        <p:spPr>
          <a:xfrm flipV="1">
            <a:off x="317770" y="4482611"/>
            <a:ext cx="8465079" cy="16906"/>
          </a:xfrm>
          <a:prstGeom prst="line">
            <a:avLst/>
          </a:prstGeom>
          <a:ln w="25400">
            <a:solidFill>
              <a:srgbClr val="3A53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3" y="264318"/>
            <a:ext cx="7877175" cy="665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8175" y="1064419"/>
            <a:ext cx="7867650" cy="3568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780" y="4767261"/>
            <a:ext cx="212357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de-CH"/>
              <a:t>Kharkiv, 10 June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8175" y="4767261"/>
            <a:ext cx="489635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GB"/>
              <a:t>IPPOG CMS Masterclass at CMLTP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3353" y="4767264"/>
            <a:ext cx="4095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620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3A53A1"/>
          </a:solidFill>
          <a:latin typeface="Arial" charset="0"/>
          <a:ea typeface="Arial" charset="0"/>
          <a:cs typeface="Arial" charset="0"/>
        </a:defRPr>
      </a:lvl1pPr>
    </p:titleStyle>
    <p:bodyStyle>
      <a:lvl1pPr marL="0" indent="0" algn="l" defTabSz="514350" rtl="0" eaLnBrk="1" latinLnBrk="0" hangingPunct="1">
        <a:lnSpc>
          <a:spcPct val="90000"/>
        </a:lnSpc>
        <a:spcBef>
          <a:spcPts val="563"/>
        </a:spcBef>
        <a:buFont typeface="Arial"/>
        <a:buNone/>
        <a:defRPr sz="2100" kern="1200">
          <a:solidFill>
            <a:srgbClr val="3A53A1"/>
          </a:solidFill>
          <a:latin typeface="Arial" charset="0"/>
          <a:ea typeface="Arial" charset="0"/>
          <a:cs typeface="Arial" charset="0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800" kern="1200">
          <a:solidFill>
            <a:srgbClr val="3E97D3"/>
          </a:solidFill>
          <a:latin typeface="Arial" charset="0"/>
          <a:ea typeface="Arial" charset="0"/>
          <a:cs typeface="Arial" charset="0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500" kern="1200">
          <a:solidFill>
            <a:srgbClr val="C71C67"/>
          </a:solidFill>
          <a:latin typeface="Arial" charset="0"/>
          <a:ea typeface="Arial" charset="0"/>
          <a:cs typeface="Arial" charset="0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350" kern="1200">
          <a:solidFill>
            <a:srgbClr val="B3C30E"/>
          </a:solidFill>
          <a:latin typeface="Arial" charset="0"/>
          <a:ea typeface="Arial" charset="0"/>
          <a:cs typeface="Arial" charset="0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200" kern="1200">
          <a:solidFill>
            <a:srgbClr val="3A53A1"/>
          </a:solidFill>
          <a:latin typeface="Arial" charset="0"/>
          <a:ea typeface="Arial" charset="0"/>
          <a:cs typeface="Arial" charset="0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036832"/>
            <a:ext cx="6858000" cy="325041"/>
          </a:xfrm>
        </p:spPr>
        <p:txBody>
          <a:bodyPr>
            <a:noAutofit/>
          </a:bodyPr>
          <a:lstStyle/>
          <a:p>
            <a:r>
              <a:rPr lang="en-GB" sz="1800" dirty="0"/>
              <a:t>Introduction to IPPOG and the Particle Physics Masterclasses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1" y="2487483"/>
            <a:ext cx="7047854" cy="2196484"/>
          </a:xfrm>
        </p:spPr>
        <p:txBody>
          <a:bodyPr/>
          <a:lstStyle/>
          <a:p>
            <a:r>
              <a:rPr lang="en-GB" sz="2700" dirty="0"/>
              <a:t>A </a:t>
            </a:r>
            <a:r>
              <a:rPr lang="en-GB" sz="2700" b="1" dirty="0"/>
              <a:t>High Energy </a:t>
            </a:r>
            <a:r>
              <a:rPr lang="en-GB" sz="2700" dirty="0"/>
              <a:t>Afternoon (for a change)!</a:t>
            </a:r>
            <a:endParaRPr lang="en-GB" sz="1200" b="1" dirty="0"/>
          </a:p>
          <a:p>
            <a:r>
              <a:rPr lang="en-GB" sz="1200" b="1" dirty="0"/>
              <a:t>P. Abreu, </a:t>
            </a:r>
            <a:r>
              <a:rPr lang="en-GB" sz="1200" i="1" dirty="0"/>
              <a:t>LIP and IST </a:t>
            </a:r>
            <a:r>
              <a:rPr lang="en-GB" sz="1200" dirty="0"/>
              <a:t>&amp;</a:t>
            </a:r>
            <a:r>
              <a:rPr lang="en-GB" sz="1200" i="1" dirty="0"/>
              <a:t> </a:t>
            </a:r>
            <a:r>
              <a:rPr lang="en-GB" sz="1200" b="1" dirty="0"/>
              <a:t>S. Goldfarb</a:t>
            </a:r>
            <a:r>
              <a:rPr lang="en-GB" sz="1200" dirty="0"/>
              <a:t>, </a:t>
            </a:r>
            <a:r>
              <a:rPr lang="en-GB" sz="1200" i="1" dirty="0" err="1"/>
              <a:t>Univ</a:t>
            </a:r>
            <a:r>
              <a:rPr lang="en-GB" sz="1200" i="1" dirty="0"/>
              <a:t> Melbourne, IPPOG Co-Chairs</a:t>
            </a:r>
          </a:p>
          <a:p>
            <a:r>
              <a:rPr lang="en-GB" sz="1200" b="1" dirty="0"/>
              <a:t>L. </a:t>
            </a:r>
            <a:r>
              <a:rPr lang="en-GB" sz="1200" b="1" dirty="0" err="1"/>
              <a:t>Levchuk</a:t>
            </a:r>
            <a:r>
              <a:rPr lang="en-GB" sz="1200" b="1" dirty="0"/>
              <a:t> &amp; S. </a:t>
            </a:r>
            <a:r>
              <a:rPr lang="en-GB" sz="1200" b="1" dirty="0" err="1"/>
              <a:t>Lukyanenko</a:t>
            </a:r>
            <a:r>
              <a:rPr lang="en-GB" sz="1200" dirty="0"/>
              <a:t>, </a:t>
            </a:r>
            <a:r>
              <a:rPr lang="en-GB" sz="1200" i="1" dirty="0"/>
              <a:t>National Academy of Sciences of Ukraine, Local Particle Physicists</a:t>
            </a:r>
          </a:p>
          <a:p>
            <a:r>
              <a:rPr lang="en-GB" sz="1200" b="1" dirty="0"/>
              <a:t>U. </a:t>
            </a:r>
            <a:r>
              <a:rPr lang="en-GB" sz="1200" b="1" dirty="0" err="1"/>
              <a:t>Bilow</a:t>
            </a:r>
            <a:r>
              <a:rPr lang="en-GB" sz="1200" dirty="0"/>
              <a:t>, </a:t>
            </a:r>
            <a:r>
              <a:rPr lang="en-GB" sz="1200" i="1" dirty="0"/>
              <a:t>Technical </a:t>
            </a:r>
            <a:r>
              <a:rPr lang="en-GB" sz="1200" i="1" dirty="0" err="1"/>
              <a:t>Univ</a:t>
            </a:r>
            <a:r>
              <a:rPr lang="en-GB" sz="1200" i="1" dirty="0"/>
              <a:t> Dresden &amp; </a:t>
            </a:r>
            <a:r>
              <a:rPr lang="en-GB" sz="1200" b="1" dirty="0"/>
              <a:t>K. </a:t>
            </a:r>
            <a:r>
              <a:rPr lang="en-GB" sz="1200" b="1" dirty="0" err="1"/>
              <a:t>Cecire</a:t>
            </a:r>
            <a:r>
              <a:rPr lang="en-GB" sz="1200" dirty="0"/>
              <a:t>, </a:t>
            </a:r>
            <a:r>
              <a:rPr lang="en-GB" sz="1200" i="1" dirty="0" err="1"/>
              <a:t>Univ</a:t>
            </a:r>
            <a:r>
              <a:rPr lang="en-GB" sz="1200" i="1" dirty="0"/>
              <a:t> Notre Dame, IPPOG Masterclass Coordinators</a:t>
            </a:r>
          </a:p>
          <a:p>
            <a:r>
              <a:rPr lang="en-GB" sz="1200" b="1" dirty="0"/>
              <a:t>S. Wood</a:t>
            </a:r>
            <a:r>
              <a:rPr lang="en-GB" sz="1200" i="1" dirty="0"/>
              <a:t>, </a:t>
            </a:r>
            <a:r>
              <a:rPr lang="en-GB" sz="1200" i="1" dirty="0" err="1"/>
              <a:t>Univ</a:t>
            </a:r>
            <a:r>
              <a:rPr lang="en-GB" sz="1200" i="1" dirty="0"/>
              <a:t> Notre Dame, </a:t>
            </a:r>
            <a:r>
              <a:rPr lang="en-GB" sz="1200" i="1" dirty="0" err="1"/>
              <a:t>QuarkNet</a:t>
            </a:r>
            <a:r>
              <a:rPr lang="en-GB" sz="1200" i="1" dirty="0"/>
              <a:t> Masterclass Coordinator</a:t>
            </a:r>
          </a:p>
          <a:p>
            <a:r>
              <a:rPr lang="en-GB" sz="1200" b="1" dirty="0"/>
              <a:t>N. </a:t>
            </a:r>
            <a:r>
              <a:rPr lang="en-US" sz="1200" b="1" dirty="0" err="1"/>
              <a:t>Mysko-Krutik</a:t>
            </a:r>
            <a:r>
              <a:rPr lang="en-GB" sz="1200" b="1" dirty="0"/>
              <a:t> &amp; M. </a:t>
            </a:r>
            <a:r>
              <a:rPr lang="en-GB" sz="1200" b="1" dirty="0" err="1"/>
              <a:t>Barabashko</a:t>
            </a:r>
            <a:r>
              <a:rPr lang="en-GB" sz="1200" dirty="0"/>
              <a:t>, </a:t>
            </a:r>
            <a:r>
              <a:rPr lang="en-GB" sz="1200" i="1" dirty="0"/>
              <a:t>B. </a:t>
            </a:r>
            <a:r>
              <a:rPr lang="en-GB" sz="1200" i="1" dirty="0" err="1"/>
              <a:t>Verkin</a:t>
            </a:r>
            <a:r>
              <a:rPr lang="en-GB" sz="1200" i="1" dirty="0"/>
              <a:t> ILTPE of NASU</a:t>
            </a:r>
            <a:r>
              <a:rPr lang="en-GB" sz="1200" dirty="0"/>
              <a:t>,</a:t>
            </a:r>
            <a:r>
              <a:rPr lang="en-GB" sz="1200" i="1" dirty="0"/>
              <a:t> Local Organisers</a:t>
            </a:r>
          </a:p>
          <a:p>
            <a:endParaRPr lang="en-GB" sz="1200" i="1" dirty="0"/>
          </a:p>
          <a:p>
            <a:r>
              <a:rPr lang="en-GB" sz="1100" b="1" dirty="0"/>
              <a:t>II IAS Conference on Condensed Matter &amp; Low Temperature Physics, </a:t>
            </a:r>
            <a:r>
              <a:rPr lang="en-GB" sz="1100" b="1" dirty="0" err="1"/>
              <a:t>Kharkiv</a:t>
            </a:r>
            <a:r>
              <a:rPr lang="en-GB" sz="1100" b="1" dirty="0"/>
              <a:t>, Ukraine, 10 </a:t>
            </a:r>
            <a:r>
              <a:rPr lang="en-US" sz="1100" b="1" dirty="0"/>
              <a:t>June</a:t>
            </a:r>
            <a:r>
              <a:rPr lang="en-GB" sz="1100" b="1" dirty="0"/>
              <a:t> 2021</a:t>
            </a:r>
            <a:endParaRPr lang="en-GB" sz="1100" b="1" i="1" dirty="0"/>
          </a:p>
        </p:txBody>
      </p:sp>
      <p:pic>
        <p:nvPicPr>
          <p:cNvPr id="5" name="2021_IPPOG_design.png" descr="2021_IPPOG_design.png">
            <a:extLst>
              <a:ext uri="{FF2B5EF4-FFF2-40B4-BE49-F238E27FC236}">
                <a16:creationId xmlns:a16="http://schemas.microsoft.com/office/drawing/2014/main" id="{F2A56E75-85F8-7441-9D9A-8ED4F923826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76" b="276"/>
          <a:stretch>
            <a:fillRect/>
          </a:stretch>
        </p:blipFill>
        <p:spPr>
          <a:xfrm>
            <a:off x="0" y="4751922"/>
            <a:ext cx="9144000" cy="40097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93753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8FA30-F05A-A446-942A-7F0A63139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Who are we?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764AAE-0832-FF4A-8E96-43B81ACC09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769" y="984786"/>
            <a:ext cx="8465079" cy="341762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International Scientific Collaboration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Active Researchers with Experience in Education &amp; Outreach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Experts in Communication &amp; Education</a:t>
            </a:r>
          </a:p>
          <a:p>
            <a:pPr>
              <a:lnSpc>
                <a:spcPct val="120000"/>
              </a:lnSpc>
            </a:pPr>
            <a:r>
              <a:rPr lang="en-GB" dirty="0"/>
              <a:t>Global Network Building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37 members: 30 countries, 6 experiments, 1 </a:t>
            </a:r>
            <a:r>
              <a:rPr lang="en-GB" dirty="0" err="1"/>
              <a:t>intl</a:t>
            </a:r>
            <a:r>
              <a:rPr lang="en-GB" dirty="0"/>
              <a:t> lab (CERN)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2 associate members: 2 national labs (DESY, GSI)</a:t>
            </a:r>
          </a:p>
          <a:p>
            <a:pPr>
              <a:lnSpc>
                <a:spcPct val="120000"/>
              </a:lnSpc>
            </a:pPr>
            <a:r>
              <a:rPr lang="en-GB" dirty="0"/>
              <a:t>Global Outreach Organisation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International Particle Physics Masterclasses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World-Wide Data Day, Global </a:t>
            </a:r>
            <a:r>
              <a:rPr lang="en-GB" dirty="0" err="1"/>
              <a:t>Cosmics</a:t>
            </a:r>
            <a:r>
              <a:rPr lang="en-GB" dirty="0"/>
              <a:t>, etc.</a:t>
            </a:r>
          </a:p>
          <a:p>
            <a:pPr>
              <a:lnSpc>
                <a:spcPct val="120000"/>
              </a:lnSpc>
            </a:pPr>
            <a:r>
              <a:rPr lang="en-GB" dirty="0"/>
              <a:t>Local Outreach Support 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Sharing of expertise, best practices, material database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Resources to support events, kick-start activities</a:t>
            </a:r>
          </a:p>
          <a:p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3EB4A7-58B5-7B48-B47C-E2FE4E0B8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Kharkiv, 10 June 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A9BE0-0A22-AD49-9E96-1CC73BA95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IPPOG CMS Masterclass at CMLTP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03D09B-C480-2D45-9432-93CD39F52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9D19D79-88D8-E44A-8BF1-110A47C7E6B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0495" y="1676772"/>
            <a:ext cx="3309256" cy="248194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1686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ap&#10;&#10;Description automatically generated">
            <a:extLst>
              <a:ext uri="{FF2B5EF4-FFF2-40B4-BE49-F238E27FC236}">
                <a16:creationId xmlns:a16="http://schemas.microsoft.com/office/drawing/2014/main" id="{FBCD1103-1EB9-A045-9A22-A70D2A5F26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31" b="3809"/>
          <a:stretch/>
        </p:blipFill>
        <p:spPr>
          <a:xfrm>
            <a:off x="0" y="0"/>
            <a:ext cx="9144000" cy="479169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AF1130B-98C6-7E4B-8806-F7DF50465215}"/>
              </a:ext>
            </a:extLst>
          </p:cNvPr>
          <p:cNvSpPr txBox="1"/>
          <p:nvPr/>
        </p:nvSpPr>
        <p:spPr>
          <a:xfrm>
            <a:off x="3298041" y="3988597"/>
            <a:ext cx="3978974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IPPOG Membership</a:t>
            </a:r>
          </a:p>
          <a:p>
            <a:r>
              <a:rPr lang="en-GB" sz="1000" dirty="0"/>
              <a:t>30 Countries, 6 Collaborations, 1 International Lab, </a:t>
            </a:r>
            <a:r>
              <a:rPr lang="en-GB" sz="1000" i="1" dirty="0"/>
              <a:t>2 National Labs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96F1C0-1836-1C4F-9DD4-EFC20F8440C3}"/>
              </a:ext>
            </a:extLst>
          </p:cNvPr>
          <p:cNvSpPr txBox="1"/>
          <p:nvPr/>
        </p:nvSpPr>
        <p:spPr>
          <a:xfrm>
            <a:off x="5259535" y="1467806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7030A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91030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EED5F-FAED-B04F-9AC4-38C0613E9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Organisation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8E620-F33C-F542-B855-C4AABE59BE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571" y="1033938"/>
            <a:ext cx="8456277" cy="341762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Chairs</a:t>
            </a:r>
          </a:p>
          <a:p>
            <a:pPr lvl="1"/>
            <a:r>
              <a:rPr lang="en-GB" dirty="0"/>
              <a:t>Steven Goldfarb (University of Melbourne) 2017-2022 (2</a:t>
            </a:r>
            <a:r>
              <a:rPr lang="en-GB" baseline="30000" dirty="0"/>
              <a:t>nd</a:t>
            </a:r>
            <a:r>
              <a:rPr lang="en-GB" dirty="0"/>
              <a:t> term)</a:t>
            </a:r>
          </a:p>
          <a:p>
            <a:pPr lvl="1"/>
            <a:r>
              <a:rPr lang="en-GB" dirty="0"/>
              <a:t>Pedro Abreu (LIP, IST </a:t>
            </a:r>
            <a:r>
              <a:rPr lang="en-GB" dirty="0" err="1"/>
              <a:t>Universidade</a:t>
            </a:r>
            <a:r>
              <a:rPr lang="en-GB" dirty="0"/>
              <a:t> de </a:t>
            </a:r>
            <a:r>
              <a:rPr lang="en-GB" dirty="0" err="1"/>
              <a:t>Lisboa</a:t>
            </a:r>
            <a:r>
              <a:rPr lang="en-GB" i="1" dirty="0"/>
              <a:t>)</a:t>
            </a:r>
            <a:r>
              <a:rPr lang="en-GB" dirty="0"/>
              <a:t> 2020-2022 (1</a:t>
            </a:r>
            <a:r>
              <a:rPr lang="en-GB" baseline="30000" dirty="0"/>
              <a:t>st</a:t>
            </a:r>
            <a:r>
              <a:rPr lang="en-GB" dirty="0"/>
              <a:t> term)</a:t>
            </a:r>
          </a:p>
          <a:p>
            <a:r>
              <a:rPr lang="en-GB" dirty="0"/>
              <a:t>Core Team</a:t>
            </a:r>
          </a:p>
          <a:p>
            <a:pPr lvl="1"/>
            <a:r>
              <a:rPr lang="en-GB" b="1" dirty="0"/>
              <a:t>Strategic Development &amp; Communication</a:t>
            </a:r>
            <a:r>
              <a:rPr lang="en-GB" dirty="0"/>
              <a:t>: </a:t>
            </a:r>
            <a:r>
              <a:rPr lang="en-GB" dirty="0" err="1"/>
              <a:t>Barbora</a:t>
            </a:r>
            <a:r>
              <a:rPr lang="en-GB" dirty="0"/>
              <a:t> </a:t>
            </a:r>
            <a:r>
              <a:rPr lang="en-GB" dirty="0" err="1"/>
              <a:t>Gulejova</a:t>
            </a:r>
            <a:r>
              <a:rPr lang="en-GB" dirty="0"/>
              <a:t> (Universität Bern)</a:t>
            </a:r>
          </a:p>
          <a:p>
            <a:pPr lvl="1"/>
            <a:r>
              <a:rPr lang="en-GB" b="1" dirty="0"/>
              <a:t>Administrative Support</a:t>
            </a:r>
            <a:r>
              <a:rPr lang="en-GB" dirty="0"/>
              <a:t>: Anita Bens (CERN)</a:t>
            </a:r>
          </a:p>
          <a:p>
            <a:r>
              <a:rPr lang="en-GB" dirty="0"/>
              <a:t>Coordination</a:t>
            </a:r>
          </a:p>
          <a:p>
            <a:pPr lvl="1"/>
            <a:r>
              <a:rPr lang="en-GB" b="1" dirty="0"/>
              <a:t>Masterclasses</a:t>
            </a:r>
            <a:r>
              <a:rPr lang="en-GB" dirty="0"/>
              <a:t>: </a:t>
            </a:r>
            <a:r>
              <a:rPr lang="en-GB" dirty="0" err="1"/>
              <a:t>Uta</a:t>
            </a:r>
            <a:r>
              <a:rPr lang="en-GB" dirty="0"/>
              <a:t> </a:t>
            </a:r>
            <a:r>
              <a:rPr lang="en-GB" dirty="0" err="1"/>
              <a:t>Bilow</a:t>
            </a:r>
            <a:r>
              <a:rPr lang="en-GB" dirty="0"/>
              <a:t> (Dresden University), Ken </a:t>
            </a:r>
            <a:r>
              <a:rPr lang="en-GB" dirty="0" err="1"/>
              <a:t>Cecire</a:t>
            </a:r>
            <a:r>
              <a:rPr lang="en-GB" dirty="0"/>
              <a:t> (University of Notre Dame)</a:t>
            </a:r>
          </a:p>
          <a:p>
            <a:pPr lvl="1"/>
            <a:r>
              <a:rPr lang="en-GB" b="1" dirty="0"/>
              <a:t>Global </a:t>
            </a:r>
            <a:r>
              <a:rPr lang="en-GB" b="1" dirty="0" err="1"/>
              <a:t>Cosmics</a:t>
            </a:r>
            <a:r>
              <a:rPr lang="en-GB" dirty="0"/>
              <a:t>: Sabine Hemmer (INFN), </a:t>
            </a:r>
            <a:r>
              <a:rPr lang="en-GB" dirty="0" err="1"/>
              <a:t>Carolin</a:t>
            </a:r>
            <a:r>
              <a:rPr lang="en-GB" dirty="0"/>
              <a:t> </a:t>
            </a:r>
            <a:r>
              <a:rPr lang="en-GB" dirty="0" err="1"/>
              <a:t>Schwerdt</a:t>
            </a:r>
            <a:r>
              <a:rPr lang="en-GB" dirty="0"/>
              <a:t> (DESY)</a:t>
            </a:r>
          </a:p>
          <a:p>
            <a:r>
              <a:rPr lang="en-GB" dirty="0"/>
              <a:t>Organisational Bodies</a:t>
            </a:r>
          </a:p>
          <a:p>
            <a:pPr lvl="1"/>
            <a:r>
              <a:rPr lang="en-GB" b="1" dirty="0"/>
              <a:t>Advisory Boards &amp; Committees</a:t>
            </a:r>
            <a:r>
              <a:rPr lang="en-GB" dirty="0"/>
              <a:t>: Finance, Speakers &amp; Publications</a:t>
            </a:r>
          </a:p>
          <a:p>
            <a:pPr lvl="1"/>
            <a:r>
              <a:rPr lang="en-GB" b="1" dirty="0"/>
              <a:t>Steering Groups</a:t>
            </a:r>
            <a:r>
              <a:rPr lang="en-GB" dirty="0"/>
              <a:t>: Masterclasses, Global </a:t>
            </a:r>
            <a:r>
              <a:rPr lang="en-GB" dirty="0" err="1"/>
              <a:t>Cosmics</a:t>
            </a:r>
            <a:r>
              <a:rPr lang="en-GB" dirty="0"/>
              <a:t>, Web Development</a:t>
            </a:r>
          </a:p>
          <a:p>
            <a:pPr lvl="1"/>
            <a:r>
              <a:rPr lang="en-GB" b="1" dirty="0"/>
              <a:t>Working Groups</a:t>
            </a:r>
            <a:r>
              <a:rPr lang="en-GB" dirty="0"/>
              <a:t>: Bringing Masterclasses to New Countries, Explaining Particle Physics Hot Topics, Exhibits &amp; Public Events</a:t>
            </a: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52BC6FD2-0144-E849-89F8-F271A2A24BB0}"/>
              </a:ext>
            </a:extLst>
          </p:cNvPr>
          <p:cNvSpPr/>
          <p:nvPr/>
        </p:nvSpPr>
        <p:spPr>
          <a:xfrm>
            <a:off x="120928" y="2742748"/>
            <a:ext cx="480447" cy="1549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FB7F63-4261-5540-AF94-191B9DEA3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Kharkiv, 10 June 2021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B5FE4F-61AC-8343-B3EE-B7F8F10C0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IPPOG CMS Masterclass at CMLTP 2021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7EAC2B-5879-5C4A-A1ED-3967773F6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8491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EFB06D2-68F2-E346-8055-6E3BDFBBE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International Particle Physics Masterclasses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88C839FB-2A29-0945-96B4-CF2A925554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769" y="979713"/>
            <a:ext cx="5318249" cy="3440327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The Flagship of IPPOG</a:t>
            </a:r>
          </a:p>
          <a:p>
            <a:pPr lvl="1"/>
            <a:r>
              <a:rPr lang="en-GB" dirty="0"/>
              <a:t>Students become “Researchers for a Day”</a:t>
            </a:r>
          </a:p>
          <a:p>
            <a:pPr lvl="1"/>
            <a:r>
              <a:rPr lang="en-GB" dirty="0"/>
              <a:t>Invited to research institute or university</a:t>
            </a:r>
          </a:p>
          <a:p>
            <a:pPr lvl="1"/>
            <a:r>
              <a:rPr lang="en-GB" dirty="0"/>
              <a:t>Introductory lectures on research</a:t>
            </a:r>
          </a:p>
          <a:p>
            <a:pPr lvl="1"/>
            <a:r>
              <a:rPr lang="en-GB" dirty="0"/>
              <a:t>Use analysis tools to examine real data</a:t>
            </a:r>
          </a:p>
          <a:p>
            <a:pPr lvl="1"/>
            <a:r>
              <a:rPr lang="en-GB" dirty="0"/>
              <a:t>Worldwide videoconference w/other students</a:t>
            </a:r>
          </a:p>
          <a:p>
            <a:r>
              <a:rPr lang="en-GB" dirty="0"/>
              <a:t>2019</a:t>
            </a:r>
          </a:p>
          <a:p>
            <a:pPr lvl="1"/>
            <a:r>
              <a:rPr lang="en-GB" dirty="0"/>
              <a:t>60 countries, 220 labs, </a:t>
            </a:r>
            <a:r>
              <a:rPr lang="en-GB" b="1" dirty="0"/>
              <a:t>14,000 students</a:t>
            </a:r>
          </a:p>
          <a:p>
            <a:r>
              <a:rPr lang="en-GB" dirty="0"/>
              <a:t>2021 (11 Feb – 27 Mar)</a:t>
            </a:r>
          </a:p>
          <a:p>
            <a:pPr lvl="1"/>
            <a:r>
              <a:rPr lang="en-GB" dirty="0"/>
              <a:t>Feb 11 (UN Day Women &amp; Girls in Science): 7 groups</a:t>
            </a:r>
          </a:p>
          <a:p>
            <a:pPr lvl="1"/>
            <a:r>
              <a:rPr lang="en-GB" dirty="0"/>
              <a:t>CERN (LHC): 137 Masterclasses, </a:t>
            </a:r>
            <a:r>
              <a:rPr lang="en-GB" b="1" dirty="0"/>
              <a:t>5192 students</a:t>
            </a:r>
          </a:p>
          <a:p>
            <a:pPr lvl="1"/>
            <a:r>
              <a:rPr lang="en-GB" dirty="0"/>
              <a:t>GSI (Particle Therapy): 33 Masterclasses</a:t>
            </a:r>
          </a:p>
          <a:p>
            <a:pPr lvl="1"/>
            <a:r>
              <a:rPr lang="en-GB" dirty="0"/>
              <a:t>KEK (Belle II): 5 Zoom sessions</a:t>
            </a:r>
          </a:p>
          <a:p>
            <a:pPr lvl="1"/>
            <a:r>
              <a:rPr lang="en-GB" dirty="0"/>
              <a:t>FNAL (LHC, Neutrino): 38 Masterclasses, </a:t>
            </a:r>
            <a:r>
              <a:rPr lang="en-GB" b="1" dirty="0"/>
              <a:t>600 students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D4FD210-A84C-1C4D-B990-CA20E4C04A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5861" y="911438"/>
            <a:ext cx="1753831" cy="13150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0CA73AD-B9A9-9C40-AFA2-B722E5A11B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3352" y="1183826"/>
            <a:ext cx="1973526" cy="13156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Grafik 2">
            <a:extLst>
              <a:ext uri="{FF2B5EF4-FFF2-40B4-BE49-F238E27FC236}">
                <a16:creationId xmlns:a16="http://schemas.microsoft.com/office/drawing/2014/main" id="{565A785D-65C5-6943-8096-348D40AE66B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474278" y="2185760"/>
            <a:ext cx="2390825" cy="131507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028B05-E5CE-DB48-95F8-07161EBBE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Kharkiv, 10 June 2021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DA348F8-57AF-9C41-913C-9437AEF28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IPPOG CMS Masterclass at CMLTP 2021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1062E4-1CBB-DD41-A10B-C9E64C475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11" name="Picture 10" descr="A picture containing text, person, indoor&#10;&#10;Description automatically generated">
            <a:extLst>
              <a:ext uri="{FF2B5EF4-FFF2-40B4-BE49-F238E27FC236}">
                <a16:creationId xmlns:a16="http://schemas.microsoft.com/office/drawing/2014/main" id="{1AACBDEA-104E-314A-9A0D-7214000F06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8032" y="3165913"/>
            <a:ext cx="1835401" cy="121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187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7AB50-8C45-7243-A81E-9C3A6A594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This Afternoon…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762FB-3DDB-8240-8587-C3B9CD7F8B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Get some coffee, you are going to be a </a:t>
            </a:r>
            <a:r>
              <a:rPr lang="en-GB" b="1" dirty="0"/>
              <a:t>High Energy </a:t>
            </a:r>
            <a:r>
              <a:rPr lang="en-GB" dirty="0"/>
              <a:t>physicist</a:t>
            </a:r>
          </a:p>
          <a:p>
            <a:pPr marL="257175" lvl="1" indent="0">
              <a:buNone/>
            </a:pPr>
            <a:r>
              <a:rPr lang="en-GB" dirty="0"/>
              <a:t>14:00 – Welcome by the IPPOG Chairs (Us)</a:t>
            </a:r>
          </a:p>
          <a:p>
            <a:pPr marL="257175" lvl="1" indent="0">
              <a:buNone/>
            </a:pPr>
            <a:r>
              <a:rPr lang="en-GB" dirty="0"/>
              <a:t>14:30 – Introduction to Standard Model, LHC, and CMS (Leonid </a:t>
            </a:r>
            <a:r>
              <a:rPr lang="en-GB" dirty="0" err="1"/>
              <a:t>Levchuk</a:t>
            </a:r>
            <a:r>
              <a:rPr lang="en-GB" dirty="0"/>
              <a:t>)</a:t>
            </a:r>
          </a:p>
          <a:p>
            <a:pPr marL="257175" lvl="1" indent="0">
              <a:buNone/>
            </a:pPr>
            <a:r>
              <a:rPr lang="en-GB" dirty="0"/>
              <a:t>15:30 – Break</a:t>
            </a:r>
          </a:p>
          <a:p>
            <a:pPr marL="257175" lvl="1" indent="0">
              <a:buNone/>
            </a:pPr>
            <a:r>
              <a:rPr lang="en-GB" dirty="0"/>
              <a:t>15:45 – Introduction to the CMS Masterclass (Uta </a:t>
            </a:r>
            <a:r>
              <a:rPr lang="en-GB" dirty="0" err="1"/>
              <a:t>Bilow</a:t>
            </a:r>
            <a:r>
              <a:rPr lang="en-GB" dirty="0"/>
              <a:t>, Ken </a:t>
            </a:r>
            <a:r>
              <a:rPr lang="en-GB" dirty="0" err="1"/>
              <a:t>Cecire</a:t>
            </a:r>
            <a:r>
              <a:rPr lang="en-GB" dirty="0"/>
              <a:t>, Your Mentors)</a:t>
            </a:r>
          </a:p>
          <a:p>
            <a:pPr marL="257175" lvl="1" indent="0">
              <a:buNone/>
            </a:pPr>
            <a:r>
              <a:rPr lang="en-GB" dirty="0"/>
              <a:t>16:30 – The CMS Masterclass Measurement (You)</a:t>
            </a:r>
          </a:p>
          <a:p>
            <a:pPr marL="257175" lvl="1" indent="0">
              <a:buNone/>
            </a:pPr>
            <a:r>
              <a:rPr lang="en-GB" dirty="0"/>
              <a:t>17:30 – A Mini-Conference to Discuss Results (All of You)</a:t>
            </a:r>
          </a:p>
          <a:p>
            <a:pPr marL="257175" lvl="1" indent="0">
              <a:buNone/>
            </a:pPr>
            <a:r>
              <a:rPr lang="en-GB" dirty="0"/>
              <a:t>18:00 – End of Programme</a:t>
            </a:r>
          </a:p>
          <a:p>
            <a:pPr indent="-128588"/>
            <a:r>
              <a:rPr lang="en-GB" dirty="0"/>
              <a:t>Throughout the Afternoon</a:t>
            </a:r>
          </a:p>
          <a:p>
            <a:pPr lvl="1"/>
            <a:r>
              <a:rPr lang="en-GB" dirty="0"/>
              <a:t>Please ask questions!</a:t>
            </a:r>
          </a:p>
          <a:p>
            <a:pPr lvl="1"/>
            <a:r>
              <a:rPr lang="en-GB" dirty="0"/>
              <a:t>We want you to run these next year!</a:t>
            </a:r>
          </a:p>
          <a:p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DAFD08A-F4BC-9849-995E-2D9463F2D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Kharkiv, 10 June 2021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3E4382D-9806-7D44-875A-5916D3895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IPPOG CMS Masterclass at CMLTP 2021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09C9160-52D8-464C-970E-0902872A2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10" name="Picture 9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3C7C8776-294D-E441-AE04-82CDCBE91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3261" y="2419798"/>
            <a:ext cx="2869906" cy="1901131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723223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DD792-49B9-7241-9B4D-2B65F93E9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Your Mentors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7394C-737E-7C45-8639-49786809F9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QuarkNet</a:t>
            </a:r>
            <a:endParaRPr lang="en-GB" dirty="0"/>
          </a:p>
          <a:p>
            <a:pPr marL="257175" lvl="1" indent="0">
              <a:buNone/>
            </a:pPr>
            <a:r>
              <a:rPr lang="en-GB" dirty="0"/>
              <a:t>Marla Glover, Joel </a:t>
            </a:r>
            <a:r>
              <a:rPr lang="en-GB" dirty="0" err="1"/>
              <a:t>Klammer</a:t>
            </a:r>
            <a:r>
              <a:rPr lang="en-GB" dirty="0"/>
              <a:t>, Jeremy Wegner, Susan </a:t>
            </a:r>
            <a:r>
              <a:rPr lang="en-GB" dirty="0" err="1"/>
              <a:t>Wetzler</a:t>
            </a:r>
            <a:r>
              <a:rPr lang="en-GB" dirty="0"/>
              <a:t>, Shane Wood</a:t>
            </a:r>
          </a:p>
          <a:p>
            <a:r>
              <a:rPr lang="en-GB" dirty="0"/>
              <a:t>Local</a:t>
            </a:r>
          </a:p>
          <a:p>
            <a:pPr marL="257175" lvl="1" indent="0">
              <a:buNone/>
            </a:pPr>
            <a:r>
              <a:rPr lang="en-GB" dirty="0"/>
              <a:t>Philip </a:t>
            </a:r>
            <a:r>
              <a:rPr lang="en-GB" dirty="0" err="1"/>
              <a:t>Kuznietsov</a:t>
            </a:r>
            <a:r>
              <a:rPr lang="en-GB" dirty="0"/>
              <a:t>, </a:t>
            </a:r>
            <a:r>
              <a:rPr lang="en-GB" dirty="0" err="1"/>
              <a:t>Olha</a:t>
            </a:r>
            <a:r>
              <a:rPr lang="en-GB" dirty="0"/>
              <a:t> Kravchuk, Bohdan </a:t>
            </a:r>
            <a:r>
              <a:rPr lang="en-GB" dirty="0" err="1"/>
              <a:t>Bidenko</a:t>
            </a:r>
            <a:r>
              <a:rPr lang="en-GB" dirty="0"/>
              <a:t>, </a:t>
            </a:r>
            <a:r>
              <a:rPr lang="az-Cyrl-AZ" dirty="0"/>
              <a:t>Валерия Чекубашева</a:t>
            </a:r>
            <a:r>
              <a:rPr lang="en-US" dirty="0"/>
              <a:t>, </a:t>
            </a:r>
            <a:r>
              <a:rPr lang="az-Cyrl-AZ" dirty="0"/>
              <a:t>Владимир Роговец</a:t>
            </a:r>
            <a:r>
              <a:rPr lang="en-US" dirty="0"/>
              <a:t>, </a:t>
            </a:r>
            <a:r>
              <a:rPr lang="en-GB" dirty="0"/>
              <a:t>M </a:t>
            </a:r>
            <a:r>
              <a:rPr lang="en-GB" dirty="0" err="1"/>
              <a:t>Kolodyajna</a:t>
            </a:r>
            <a:r>
              <a:rPr lang="en-GB" dirty="0"/>
              <a:t>, Alex Leonov, Eugene </a:t>
            </a:r>
            <a:r>
              <a:rPr lang="en-GB" dirty="0" err="1"/>
              <a:t>Petrenko</a:t>
            </a:r>
            <a:r>
              <a:rPr lang="en-GB" dirty="0"/>
              <a:t>, Sergei </a:t>
            </a:r>
            <a:r>
              <a:rPr lang="en-GB" dirty="0" err="1"/>
              <a:t>Poperezhai</a:t>
            </a:r>
            <a:r>
              <a:rPr lang="en-GB" dirty="0"/>
              <a:t>, </a:t>
            </a:r>
            <a:r>
              <a:rPr lang="az-Cyrl-AZ" dirty="0"/>
              <a:t>Ксения Минакова</a:t>
            </a:r>
            <a:r>
              <a:rPr lang="en-US" dirty="0"/>
              <a:t>, </a:t>
            </a:r>
            <a:r>
              <a:rPr lang="az-Cyrl-AZ" dirty="0"/>
              <a:t>Ян Костиленко</a:t>
            </a:r>
            <a:r>
              <a:rPr lang="en-US" dirty="0"/>
              <a:t>, </a:t>
            </a:r>
            <a:r>
              <a:rPr lang="az-Cyrl-AZ" dirty="0"/>
              <a:t>Валентин Коверя</a:t>
            </a:r>
            <a:r>
              <a:rPr lang="en-US" dirty="0"/>
              <a:t>, </a:t>
            </a:r>
            <a:r>
              <a:rPr lang="az-Cyrl-AZ" dirty="0"/>
              <a:t>Ана Бойченко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F317D9-7FD1-2043-927C-7B4616308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Kharkiv, 10 June 2021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E61B2D-F04B-D64F-8B3A-34DC8665A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IPPOG CMS Masterclass at CMLTP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257984-E98A-CF4E-87B3-69B16C488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4340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0th_IPPOG_CB-20210520" id="{EF1A1816-9E6F-B34C-AF69-EC63C9189CC9}" vid="{F48E2F64-6ACF-484C-847F-2780F1DA0C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17688</TotalTime>
  <Words>664</Words>
  <Application>Microsoft Macintosh PowerPoint</Application>
  <PresentationFormat>On-screen Show (16:9)</PresentationFormat>
  <Paragraphs>91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Introduction to IPPOG and the Particle Physics Masterclasses</vt:lpstr>
      <vt:lpstr>Who are we?</vt:lpstr>
      <vt:lpstr>PowerPoint Presentation</vt:lpstr>
      <vt:lpstr>Organisation</vt:lpstr>
      <vt:lpstr>International Particle Physics Masterclasses</vt:lpstr>
      <vt:lpstr>This Afternoon…</vt:lpstr>
      <vt:lpstr>Your Mentors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Subtitle</dc:title>
  <dc:creator>Steven Goldfarb</dc:creator>
  <cp:lastModifiedBy>Steven Goldfarb</cp:lastModifiedBy>
  <cp:revision>304</cp:revision>
  <cp:lastPrinted>2020-12-02T12:24:10Z</cp:lastPrinted>
  <dcterms:created xsi:type="dcterms:W3CDTF">2018-09-24T08:05:03Z</dcterms:created>
  <dcterms:modified xsi:type="dcterms:W3CDTF">2021-06-10T09:47:11Z</dcterms:modified>
</cp:coreProperties>
</file>