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70" r:id="rId4"/>
    <p:sldId id="300" r:id="rId5"/>
    <p:sldId id="295" r:id="rId6"/>
    <p:sldId id="292" r:id="rId7"/>
    <p:sldId id="293" r:id="rId8"/>
    <p:sldId id="294" r:id="rId9"/>
    <p:sldId id="279" r:id="rId10"/>
    <p:sldId id="263" r:id="rId11"/>
    <p:sldId id="302" r:id="rId12"/>
    <p:sldId id="280" r:id="rId13"/>
    <p:sldId id="305" r:id="rId14"/>
    <p:sldId id="303" r:id="rId15"/>
    <p:sldId id="296" r:id="rId16"/>
    <p:sldId id="297" r:id="rId17"/>
    <p:sldId id="298" r:id="rId18"/>
    <p:sldId id="30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ABAB"/>
    <a:srgbClr val="B3BC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556" autoAdjust="0"/>
    <p:restoredTop sz="94660"/>
  </p:normalViewPr>
  <p:slideViewPr>
    <p:cSldViewPr snapToGrid="0">
      <p:cViewPr varScale="1">
        <p:scale>
          <a:sx n="95" d="100"/>
          <a:sy n="95" d="100"/>
        </p:scale>
        <p:origin x="104"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A35E02-48DF-43B5-A732-E924A4C4EDEE}"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n-US"/>
        </a:p>
      </dgm:t>
    </dgm:pt>
    <dgm:pt modelId="{FE7C6038-59DA-4DC2-A137-96B494DBBEC1}">
      <dgm:prSet phldrT="[Text]"/>
      <dgm:spPr/>
      <dgm:t>
        <a:bodyPr/>
        <a:lstStyle/>
        <a:p>
          <a:r>
            <a:rPr lang="en-US" dirty="0" smtClean="0"/>
            <a:t>R2E Project</a:t>
          </a:r>
          <a:endParaRPr lang="en-US" dirty="0"/>
        </a:p>
      </dgm:t>
    </dgm:pt>
    <dgm:pt modelId="{37068CFA-E409-4E58-969D-5835830CAF0E}" type="parTrans" cxnId="{C473FFCC-FF14-4FE6-8975-0748D126DC01}">
      <dgm:prSet/>
      <dgm:spPr/>
      <dgm:t>
        <a:bodyPr/>
        <a:lstStyle/>
        <a:p>
          <a:endParaRPr lang="en-US"/>
        </a:p>
      </dgm:t>
    </dgm:pt>
    <dgm:pt modelId="{2D3DBBC1-7AB5-4050-BFD1-720C8162D740}" type="sibTrans" cxnId="{C473FFCC-FF14-4FE6-8975-0748D126DC01}">
      <dgm:prSet/>
      <dgm:spPr/>
      <dgm:t>
        <a:bodyPr/>
        <a:lstStyle/>
        <a:p>
          <a:r>
            <a:rPr lang="en-US" dirty="0" smtClean="0"/>
            <a:t>Project Leader: Ruben Garcia Alia</a:t>
          </a:r>
          <a:endParaRPr lang="en-US" dirty="0"/>
        </a:p>
      </dgm:t>
    </dgm:pt>
    <dgm:pt modelId="{E1FD681A-9D53-4784-B17B-5F7B8AE99825}">
      <dgm:prSet phldrT="[Text]"/>
      <dgm:spPr/>
      <dgm:t>
        <a:bodyPr/>
        <a:lstStyle/>
        <a:p>
          <a:r>
            <a:rPr lang="en-US" dirty="0" smtClean="0"/>
            <a:t>RADWG</a:t>
          </a:r>
          <a:endParaRPr lang="en-US" dirty="0"/>
        </a:p>
      </dgm:t>
    </dgm:pt>
    <dgm:pt modelId="{49034829-ABC8-45DD-9407-36A122F4CFE2}" type="parTrans" cxnId="{1CCA2BFB-4692-4392-8C61-49AFD0CD3A72}">
      <dgm:prSet/>
      <dgm:spPr/>
      <dgm:t>
        <a:bodyPr/>
        <a:lstStyle/>
        <a:p>
          <a:endParaRPr lang="en-US"/>
        </a:p>
      </dgm:t>
    </dgm:pt>
    <dgm:pt modelId="{04B84F7E-BED5-439E-9C59-B96F76EA9C2D}" type="sibTrans" cxnId="{1CCA2BFB-4692-4392-8C61-49AFD0CD3A72}">
      <dgm:prSet/>
      <dgm:spPr/>
      <dgm:t>
        <a:bodyPr/>
        <a:lstStyle/>
        <a:p>
          <a:pPr algn="r"/>
          <a:r>
            <a:rPr lang="en-US" b="1" dirty="0" smtClean="0"/>
            <a:t>Chair: </a:t>
          </a:r>
          <a:r>
            <a:rPr lang="en-US" dirty="0" smtClean="0"/>
            <a:t>Salvatore Danzeca BE-CEM</a:t>
          </a:r>
        </a:p>
        <a:p>
          <a:pPr algn="r"/>
          <a:r>
            <a:rPr lang="en-US" b="1" dirty="0" smtClean="0">
              <a:solidFill>
                <a:srgbClr val="FF0000"/>
              </a:solidFill>
            </a:rPr>
            <a:t>Manoel Barros Marin SY-BI</a:t>
          </a:r>
        </a:p>
        <a:p>
          <a:pPr algn="r"/>
          <a:r>
            <a:rPr lang="en-US" b="1" dirty="0" smtClean="0"/>
            <a:t>Scientific sectaries: </a:t>
          </a:r>
          <a:r>
            <a:rPr lang="en-US" dirty="0" smtClean="0"/>
            <a:t>Gilles Foucard </a:t>
          </a:r>
          <a:r>
            <a:rPr lang="en-US" dirty="0" smtClean="0"/>
            <a:t>BE-CEM</a:t>
          </a:r>
          <a:endParaRPr lang="en-US" dirty="0" smtClean="0"/>
        </a:p>
        <a:p>
          <a:pPr algn="r"/>
          <a:r>
            <a:rPr lang="en-US" b="1" dirty="0" smtClean="0">
              <a:solidFill>
                <a:srgbClr val="FF0000"/>
              </a:solidFill>
            </a:rPr>
            <a:t>Rudy Ferraro </a:t>
          </a:r>
          <a:r>
            <a:rPr lang="en-US" b="1" dirty="0" smtClean="0">
              <a:solidFill>
                <a:srgbClr val="FF0000"/>
              </a:solidFill>
            </a:rPr>
            <a:t>BE-CEM</a:t>
          </a:r>
          <a:endParaRPr lang="en-US" b="1" dirty="0" smtClean="0">
            <a:solidFill>
              <a:srgbClr val="FF0000"/>
            </a:solidFill>
          </a:endParaRPr>
        </a:p>
        <a:p>
          <a:pPr algn="r"/>
          <a:r>
            <a:rPr lang="en-US" dirty="0" smtClean="0"/>
            <a:t> </a:t>
          </a:r>
        </a:p>
      </dgm:t>
    </dgm:pt>
    <dgm:pt modelId="{33971FF1-FBC8-42B5-B6BE-0879BB672855}">
      <dgm:prSet phldrT="[Text]"/>
      <dgm:spPr/>
      <dgm:t>
        <a:bodyPr/>
        <a:lstStyle/>
        <a:p>
          <a:r>
            <a:rPr lang="en-US" dirty="0" smtClean="0"/>
            <a:t>MCWG</a:t>
          </a:r>
          <a:endParaRPr lang="en-US" dirty="0"/>
        </a:p>
      </dgm:t>
    </dgm:pt>
    <dgm:pt modelId="{2E7FB161-FA34-425D-A6A7-2742C8081F58}" type="parTrans" cxnId="{9E021B95-8625-4E14-92D7-8C7832B8BAAD}">
      <dgm:prSet/>
      <dgm:spPr/>
      <dgm:t>
        <a:bodyPr/>
        <a:lstStyle/>
        <a:p>
          <a:endParaRPr lang="en-US"/>
        </a:p>
      </dgm:t>
    </dgm:pt>
    <dgm:pt modelId="{730E55A1-37AD-4E67-8010-921F33738E95}" type="sibTrans" cxnId="{9E021B95-8625-4E14-92D7-8C7832B8BAAD}">
      <dgm:prSet/>
      <dgm:spPr/>
      <dgm:t>
        <a:bodyPr/>
        <a:lstStyle/>
        <a:p>
          <a:endParaRPr lang="en-US" dirty="0" smtClean="0"/>
        </a:p>
        <a:p>
          <a:r>
            <a:rPr lang="en-US" dirty="0" smtClean="0"/>
            <a:t>Chair: Ruben Garcia Alia SY-BI</a:t>
          </a:r>
        </a:p>
        <a:p>
          <a:r>
            <a:rPr lang="en-US" dirty="0" smtClean="0"/>
            <a:t>Scientific sectary: Giuseppe Lerner BE-CEM</a:t>
          </a:r>
        </a:p>
      </dgm:t>
    </dgm:pt>
    <dgm:pt modelId="{1F7CA28A-A82F-476A-9B22-C500EB036F9B}" type="pres">
      <dgm:prSet presAssocID="{C7A35E02-48DF-43B5-A732-E924A4C4EDEE}" presName="hierChild1" presStyleCnt="0">
        <dgm:presLayoutVars>
          <dgm:orgChart val="1"/>
          <dgm:chPref val="1"/>
          <dgm:dir/>
          <dgm:animOne val="branch"/>
          <dgm:animLvl val="lvl"/>
          <dgm:resizeHandles/>
        </dgm:presLayoutVars>
      </dgm:prSet>
      <dgm:spPr/>
    </dgm:pt>
    <dgm:pt modelId="{E00FBC44-581D-47AF-8BFE-E21D61F3375E}" type="pres">
      <dgm:prSet presAssocID="{FE7C6038-59DA-4DC2-A137-96B494DBBEC1}" presName="hierRoot1" presStyleCnt="0">
        <dgm:presLayoutVars>
          <dgm:hierBranch val="init"/>
        </dgm:presLayoutVars>
      </dgm:prSet>
      <dgm:spPr/>
    </dgm:pt>
    <dgm:pt modelId="{1D8C81CF-00E0-44F7-9B5B-9532D30A86D9}" type="pres">
      <dgm:prSet presAssocID="{FE7C6038-59DA-4DC2-A137-96B494DBBEC1}" presName="rootComposite1" presStyleCnt="0"/>
      <dgm:spPr/>
    </dgm:pt>
    <dgm:pt modelId="{75F866A6-1869-4B82-8ADC-B1F382C56D70}" type="pres">
      <dgm:prSet presAssocID="{FE7C6038-59DA-4DC2-A137-96B494DBBEC1}" presName="rootText1" presStyleLbl="node0" presStyleIdx="0" presStyleCnt="1" custLinFactNeighborX="-3753" custLinFactNeighborY="-59430">
        <dgm:presLayoutVars>
          <dgm:chMax/>
          <dgm:chPref val="3"/>
        </dgm:presLayoutVars>
      </dgm:prSet>
      <dgm:spPr/>
      <dgm:t>
        <a:bodyPr/>
        <a:lstStyle/>
        <a:p>
          <a:endParaRPr lang="en-US"/>
        </a:p>
      </dgm:t>
    </dgm:pt>
    <dgm:pt modelId="{526D177C-0579-4AE3-9F61-128B997580EA}" type="pres">
      <dgm:prSet presAssocID="{FE7C6038-59DA-4DC2-A137-96B494DBBEC1}" presName="titleText1" presStyleLbl="fgAcc0" presStyleIdx="0" presStyleCnt="1" custScaleX="117045" custScaleY="99171" custLinFactNeighborX="46959" custLinFactNeighborY="-44442">
        <dgm:presLayoutVars>
          <dgm:chMax val="0"/>
          <dgm:chPref val="0"/>
        </dgm:presLayoutVars>
      </dgm:prSet>
      <dgm:spPr/>
      <dgm:t>
        <a:bodyPr/>
        <a:lstStyle/>
        <a:p>
          <a:endParaRPr lang="en-US"/>
        </a:p>
      </dgm:t>
    </dgm:pt>
    <dgm:pt modelId="{3EB74B63-6378-46CA-BD92-236C28532D5F}" type="pres">
      <dgm:prSet presAssocID="{FE7C6038-59DA-4DC2-A137-96B494DBBEC1}" presName="rootConnector1" presStyleLbl="node1" presStyleIdx="0" presStyleCnt="2"/>
      <dgm:spPr/>
    </dgm:pt>
    <dgm:pt modelId="{889BA40E-E881-4F80-9F6C-6E9B3E28C50A}" type="pres">
      <dgm:prSet presAssocID="{FE7C6038-59DA-4DC2-A137-96B494DBBEC1}" presName="hierChild2" presStyleCnt="0"/>
      <dgm:spPr/>
    </dgm:pt>
    <dgm:pt modelId="{20882443-558D-4777-8975-AAAADAB5C0F7}" type="pres">
      <dgm:prSet presAssocID="{49034829-ABC8-45DD-9407-36A122F4CFE2}" presName="Name37" presStyleLbl="parChTrans1D2" presStyleIdx="0" presStyleCnt="2"/>
      <dgm:spPr/>
    </dgm:pt>
    <dgm:pt modelId="{330EF73B-3EE9-4082-8F9D-D113B5921D50}" type="pres">
      <dgm:prSet presAssocID="{E1FD681A-9D53-4784-B17B-5F7B8AE99825}" presName="hierRoot2" presStyleCnt="0">
        <dgm:presLayoutVars>
          <dgm:hierBranch val="init"/>
        </dgm:presLayoutVars>
      </dgm:prSet>
      <dgm:spPr/>
    </dgm:pt>
    <dgm:pt modelId="{0845C131-61C1-48B8-8000-991E834AAB54}" type="pres">
      <dgm:prSet presAssocID="{E1FD681A-9D53-4784-B17B-5F7B8AE99825}" presName="rootComposite" presStyleCnt="0"/>
      <dgm:spPr/>
    </dgm:pt>
    <dgm:pt modelId="{A502E4FF-844F-46E6-AD45-7E3A10B5E7D8}" type="pres">
      <dgm:prSet presAssocID="{E1FD681A-9D53-4784-B17B-5F7B8AE99825}" presName="rootText" presStyleLbl="node1" presStyleIdx="0" presStyleCnt="2" custLinFactNeighborX="19098" custLinFactNeighborY="602">
        <dgm:presLayoutVars>
          <dgm:chMax/>
          <dgm:chPref val="3"/>
        </dgm:presLayoutVars>
      </dgm:prSet>
      <dgm:spPr/>
      <dgm:t>
        <a:bodyPr/>
        <a:lstStyle/>
        <a:p>
          <a:endParaRPr lang="en-US"/>
        </a:p>
      </dgm:t>
    </dgm:pt>
    <dgm:pt modelId="{0B3FDEA1-8A69-466B-B286-98291417BA93}" type="pres">
      <dgm:prSet presAssocID="{E1FD681A-9D53-4784-B17B-5F7B8AE99825}" presName="titleText2" presStyleLbl="fgAcc1" presStyleIdx="0" presStyleCnt="2" custScaleX="140121" custScaleY="291264" custLinFactNeighborX="2781" custLinFactNeighborY="52211">
        <dgm:presLayoutVars>
          <dgm:chMax val="0"/>
          <dgm:chPref val="0"/>
        </dgm:presLayoutVars>
      </dgm:prSet>
      <dgm:spPr/>
      <dgm:t>
        <a:bodyPr/>
        <a:lstStyle/>
        <a:p>
          <a:endParaRPr lang="en-US"/>
        </a:p>
      </dgm:t>
    </dgm:pt>
    <dgm:pt modelId="{C5AECEEA-8686-425F-A985-1A04C54C1610}" type="pres">
      <dgm:prSet presAssocID="{E1FD681A-9D53-4784-B17B-5F7B8AE99825}" presName="rootConnector" presStyleLbl="node2" presStyleIdx="0" presStyleCnt="0"/>
      <dgm:spPr/>
    </dgm:pt>
    <dgm:pt modelId="{02DDEFB4-5D07-4BED-8703-1ABA012C62E0}" type="pres">
      <dgm:prSet presAssocID="{E1FD681A-9D53-4784-B17B-5F7B8AE99825}" presName="hierChild4" presStyleCnt="0"/>
      <dgm:spPr/>
    </dgm:pt>
    <dgm:pt modelId="{40BBA131-5956-4650-8EE3-FFED5009B038}" type="pres">
      <dgm:prSet presAssocID="{E1FD681A-9D53-4784-B17B-5F7B8AE99825}" presName="hierChild5" presStyleCnt="0"/>
      <dgm:spPr/>
    </dgm:pt>
    <dgm:pt modelId="{D1FB8FA8-1431-4B1B-97AC-2BBB547AF4A7}" type="pres">
      <dgm:prSet presAssocID="{2E7FB161-FA34-425D-A6A7-2742C8081F58}" presName="Name37" presStyleLbl="parChTrans1D2" presStyleIdx="1" presStyleCnt="2"/>
      <dgm:spPr/>
    </dgm:pt>
    <dgm:pt modelId="{4E688983-2C51-4C95-8AB7-28BEA593870E}" type="pres">
      <dgm:prSet presAssocID="{33971FF1-FBC8-42B5-B6BE-0879BB672855}" presName="hierRoot2" presStyleCnt="0">
        <dgm:presLayoutVars>
          <dgm:hierBranch val="init"/>
        </dgm:presLayoutVars>
      </dgm:prSet>
      <dgm:spPr/>
    </dgm:pt>
    <dgm:pt modelId="{B8FF5781-426A-40B0-B6AC-A3015397612F}" type="pres">
      <dgm:prSet presAssocID="{33971FF1-FBC8-42B5-B6BE-0879BB672855}" presName="rootComposite" presStyleCnt="0"/>
      <dgm:spPr/>
    </dgm:pt>
    <dgm:pt modelId="{DD2F75F3-903D-44BB-A445-63B7729D4495}" type="pres">
      <dgm:prSet presAssocID="{33971FF1-FBC8-42B5-B6BE-0879BB672855}" presName="rootText" presStyleLbl="node1" presStyleIdx="1" presStyleCnt="2">
        <dgm:presLayoutVars>
          <dgm:chMax/>
          <dgm:chPref val="3"/>
        </dgm:presLayoutVars>
      </dgm:prSet>
      <dgm:spPr/>
      <dgm:t>
        <a:bodyPr/>
        <a:lstStyle/>
        <a:p>
          <a:endParaRPr lang="en-US"/>
        </a:p>
      </dgm:t>
    </dgm:pt>
    <dgm:pt modelId="{9011BD59-71E5-4160-8B46-D66A5574E7B5}" type="pres">
      <dgm:prSet presAssocID="{33971FF1-FBC8-42B5-B6BE-0879BB672855}" presName="titleText2" presStyleLbl="fgAcc1" presStyleIdx="1" presStyleCnt="2" custScaleY="233517" custLinFactNeighborX="-834" custLinFactNeighborY="16271">
        <dgm:presLayoutVars>
          <dgm:chMax val="0"/>
          <dgm:chPref val="0"/>
        </dgm:presLayoutVars>
      </dgm:prSet>
      <dgm:spPr/>
      <dgm:t>
        <a:bodyPr/>
        <a:lstStyle/>
        <a:p>
          <a:endParaRPr lang="en-US"/>
        </a:p>
      </dgm:t>
    </dgm:pt>
    <dgm:pt modelId="{63CDEEFC-A6EE-4941-A363-4A4E0D92DD42}" type="pres">
      <dgm:prSet presAssocID="{33971FF1-FBC8-42B5-B6BE-0879BB672855}" presName="rootConnector" presStyleLbl="node2" presStyleIdx="0" presStyleCnt="0"/>
      <dgm:spPr/>
    </dgm:pt>
    <dgm:pt modelId="{538B970B-9502-4BC5-BD93-10AC74A7343B}" type="pres">
      <dgm:prSet presAssocID="{33971FF1-FBC8-42B5-B6BE-0879BB672855}" presName="hierChild4" presStyleCnt="0"/>
      <dgm:spPr/>
    </dgm:pt>
    <dgm:pt modelId="{6AA5AF22-EB2C-4A93-BC3C-D33FB55FBE7D}" type="pres">
      <dgm:prSet presAssocID="{33971FF1-FBC8-42B5-B6BE-0879BB672855}" presName="hierChild5" presStyleCnt="0"/>
      <dgm:spPr/>
    </dgm:pt>
    <dgm:pt modelId="{AC459214-4EE6-4E04-837B-C10736CCE30B}" type="pres">
      <dgm:prSet presAssocID="{FE7C6038-59DA-4DC2-A137-96B494DBBEC1}" presName="hierChild3" presStyleCnt="0"/>
      <dgm:spPr/>
    </dgm:pt>
  </dgm:ptLst>
  <dgm:cxnLst>
    <dgm:cxn modelId="{9E021B95-8625-4E14-92D7-8C7832B8BAAD}" srcId="{FE7C6038-59DA-4DC2-A137-96B494DBBEC1}" destId="{33971FF1-FBC8-42B5-B6BE-0879BB672855}" srcOrd="1" destOrd="0" parTransId="{2E7FB161-FA34-425D-A6A7-2742C8081F58}" sibTransId="{730E55A1-37AD-4E67-8010-921F33738E95}"/>
    <dgm:cxn modelId="{F2898139-1AB4-4CD1-94FB-84E4ABE9CD18}" type="presOf" srcId="{FE7C6038-59DA-4DC2-A137-96B494DBBEC1}" destId="{75F866A6-1869-4B82-8ADC-B1F382C56D70}" srcOrd="0" destOrd="0" presId="urn:microsoft.com/office/officeart/2008/layout/NameandTitleOrganizationalChart"/>
    <dgm:cxn modelId="{05504A2A-90CD-4F8F-B8E6-EFFD29996BDF}" type="presOf" srcId="{E1FD681A-9D53-4784-B17B-5F7B8AE99825}" destId="{A502E4FF-844F-46E6-AD45-7E3A10B5E7D8}" srcOrd="0" destOrd="0" presId="urn:microsoft.com/office/officeart/2008/layout/NameandTitleOrganizationalChart"/>
    <dgm:cxn modelId="{C473FFCC-FF14-4FE6-8975-0748D126DC01}" srcId="{C7A35E02-48DF-43B5-A732-E924A4C4EDEE}" destId="{FE7C6038-59DA-4DC2-A137-96B494DBBEC1}" srcOrd="0" destOrd="0" parTransId="{37068CFA-E409-4E58-969D-5835830CAF0E}" sibTransId="{2D3DBBC1-7AB5-4050-BFD1-720C8162D740}"/>
    <dgm:cxn modelId="{E194777B-4E6F-4944-9ABB-4AB80C47C778}" type="presOf" srcId="{2E7FB161-FA34-425D-A6A7-2742C8081F58}" destId="{D1FB8FA8-1431-4B1B-97AC-2BBB547AF4A7}" srcOrd="0" destOrd="0" presId="urn:microsoft.com/office/officeart/2008/layout/NameandTitleOrganizationalChart"/>
    <dgm:cxn modelId="{173A1FC6-15E1-4B94-80B1-75A31CA0846E}" type="presOf" srcId="{C7A35E02-48DF-43B5-A732-E924A4C4EDEE}" destId="{1F7CA28A-A82F-476A-9B22-C500EB036F9B}" srcOrd="0" destOrd="0" presId="urn:microsoft.com/office/officeart/2008/layout/NameandTitleOrganizationalChart"/>
    <dgm:cxn modelId="{17AB5114-45C7-42CF-811D-6977527F19D0}" type="presOf" srcId="{04B84F7E-BED5-439E-9C59-B96F76EA9C2D}" destId="{0B3FDEA1-8A69-466B-B286-98291417BA93}" srcOrd="0" destOrd="0" presId="urn:microsoft.com/office/officeart/2008/layout/NameandTitleOrganizationalChart"/>
    <dgm:cxn modelId="{2F7D826C-E183-494B-A5EA-5078EE462DD1}" type="presOf" srcId="{730E55A1-37AD-4E67-8010-921F33738E95}" destId="{9011BD59-71E5-4160-8B46-D66A5574E7B5}" srcOrd="0" destOrd="0" presId="urn:microsoft.com/office/officeart/2008/layout/NameandTitleOrganizationalChart"/>
    <dgm:cxn modelId="{18F676EA-8E6F-4876-8296-22DCB4536FD1}" type="presOf" srcId="{49034829-ABC8-45DD-9407-36A122F4CFE2}" destId="{20882443-558D-4777-8975-AAAADAB5C0F7}" srcOrd="0" destOrd="0" presId="urn:microsoft.com/office/officeart/2008/layout/NameandTitleOrganizationalChart"/>
    <dgm:cxn modelId="{78FC545D-AD60-458F-B821-3F35BB2810CA}" type="presOf" srcId="{FE7C6038-59DA-4DC2-A137-96B494DBBEC1}" destId="{3EB74B63-6378-46CA-BD92-236C28532D5F}" srcOrd="1" destOrd="0" presId="urn:microsoft.com/office/officeart/2008/layout/NameandTitleOrganizationalChart"/>
    <dgm:cxn modelId="{EB899187-E669-4F5C-89C4-004E567A40DF}" type="presOf" srcId="{E1FD681A-9D53-4784-B17B-5F7B8AE99825}" destId="{C5AECEEA-8686-425F-A985-1A04C54C1610}" srcOrd="1" destOrd="0" presId="urn:microsoft.com/office/officeart/2008/layout/NameandTitleOrganizationalChart"/>
    <dgm:cxn modelId="{1CCA2BFB-4692-4392-8C61-49AFD0CD3A72}" srcId="{FE7C6038-59DA-4DC2-A137-96B494DBBEC1}" destId="{E1FD681A-9D53-4784-B17B-5F7B8AE99825}" srcOrd="0" destOrd="0" parTransId="{49034829-ABC8-45DD-9407-36A122F4CFE2}" sibTransId="{04B84F7E-BED5-439E-9C59-B96F76EA9C2D}"/>
    <dgm:cxn modelId="{BEE0BDA9-7D58-406A-8F74-F7B8E402AA04}" type="presOf" srcId="{33971FF1-FBC8-42B5-B6BE-0879BB672855}" destId="{63CDEEFC-A6EE-4941-A363-4A4E0D92DD42}" srcOrd="1" destOrd="0" presId="urn:microsoft.com/office/officeart/2008/layout/NameandTitleOrganizationalChart"/>
    <dgm:cxn modelId="{1F8336A2-2B00-4EBF-A413-E53FCEFC8399}" type="presOf" srcId="{2D3DBBC1-7AB5-4050-BFD1-720C8162D740}" destId="{526D177C-0579-4AE3-9F61-128B997580EA}" srcOrd="0" destOrd="0" presId="urn:microsoft.com/office/officeart/2008/layout/NameandTitleOrganizationalChart"/>
    <dgm:cxn modelId="{495C2EAD-1B04-46F5-8F0A-D2D3BD570DA1}" type="presOf" srcId="{33971FF1-FBC8-42B5-B6BE-0879BB672855}" destId="{DD2F75F3-903D-44BB-A445-63B7729D4495}" srcOrd="0" destOrd="0" presId="urn:microsoft.com/office/officeart/2008/layout/NameandTitleOrganizationalChart"/>
    <dgm:cxn modelId="{E72CA5EA-B776-451D-AA41-23649CDFAF4A}" type="presParOf" srcId="{1F7CA28A-A82F-476A-9B22-C500EB036F9B}" destId="{E00FBC44-581D-47AF-8BFE-E21D61F3375E}" srcOrd="0" destOrd="0" presId="urn:microsoft.com/office/officeart/2008/layout/NameandTitleOrganizationalChart"/>
    <dgm:cxn modelId="{971DE704-C415-49A0-9979-18D4080B0539}" type="presParOf" srcId="{E00FBC44-581D-47AF-8BFE-E21D61F3375E}" destId="{1D8C81CF-00E0-44F7-9B5B-9532D30A86D9}" srcOrd="0" destOrd="0" presId="urn:microsoft.com/office/officeart/2008/layout/NameandTitleOrganizationalChart"/>
    <dgm:cxn modelId="{E84AEF51-3D9F-40FB-9E4D-893CBBB11A52}" type="presParOf" srcId="{1D8C81CF-00E0-44F7-9B5B-9532D30A86D9}" destId="{75F866A6-1869-4B82-8ADC-B1F382C56D70}" srcOrd="0" destOrd="0" presId="urn:microsoft.com/office/officeart/2008/layout/NameandTitleOrganizationalChart"/>
    <dgm:cxn modelId="{1E447383-B786-45BE-ACA0-982E1EB9FBCE}" type="presParOf" srcId="{1D8C81CF-00E0-44F7-9B5B-9532D30A86D9}" destId="{526D177C-0579-4AE3-9F61-128B997580EA}" srcOrd="1" destOrd="0" presId="urn:microsoft.com/office/officeart/2008/layout/NameandTitleOrganizationalChart"/>
    <dgm:cxn modelId="{AEEE5F19-C0EA-435E-BDC0-816F116BF36C}" type="presParOf" srcId="{1D8C81CF-00E0-44F7-9B5B-9532D30A86D9}" destId="{3EB74B63-6378-46CA-BD92-236C28532D5F}" srcOrd="2" destOrd="0" presId="urn:microsoft.com/office/officeart/2008/layout/NameandTitleOrganizationalChart"/>
    <dgm:cxn modelId="{8D3191B0-07BE-46B0-B0A3-B997186B891F}" type="presParOf" srcId="{E00FBC44-581D-47AF-8BFE-E21D61F3375E}" destId="{889BA40E-E881-4F80-9F6C-6E9B3E28C50A}" srcOrd="1" destOrd="0" presId="urn:microsoft.com/office/officeart/2008/layout/NameandTitleOrganizationalChart"/>
    <dgm:cxn modelId="{245DDDB6-414B-49EC-8417-E86359091966}" type="presParOf" srcId="{889BA40E-E881-4F80-9F6C-6E9B3E28C50A}" destId="{20882443-558D-4777-8975-AAAADAB5C0F7}" srcOrd="0" destOrd="0" presId="urn:microsoft.com/office/officeart/2008/layout/NameandTitleOrganizationalChart"/>
    <dgm:cxn modelId="{AE6D70B9-499F-47DB-AEED-B328EC317EFE}" type="presParOf" srcId="{889BA40E-E881-4F80-9F6C-6E9B3E28C50A}" destId="{330EF73B-3EE9-4082-8F9D-D113B5921D50}" srcOrd="1" destOrd="0" presId="urn:microsoft.com/office/officeart/2008/layout/NameandTitleOrganizationalChart"/>
    <dgm:cxn modelId="{0457CB91-FE03-46CC-97FC-7892B99101B8}" type="presParOf" srcId="{330EF73B-3EE9-4082-8F9D-D113B5921D50}" destId="{0845C131-61C1-48B8-8000-991E834AAB54}" srcOrd="0" destOrd="0" presId="urn:microsoft.com/office/officeart/2008/layout/NameandTitleOrganizationalChart"/>
    <dgm:cxn modelId="{A247D437-ED04-4A0E-BA34-4078B971CBF7}" type="presParOf" srcId="{0845C131-61C1-48B8-8000-991E834AAB54}" destId="{A502E4FF-844F-46E6-AD45-7E3A10B5E7D8}" srcOrd="0" destOrd="0" presId="urn:microsoft.com/office/officeart/2008/layout/NameandTitleOrganizationalChart"/>
    <dgm:cxn modelId="{47BD8B11-3325-43AC-A14B-53C62E556696}" type="presParOf" srcId="{0845C131-61C1-48B8-8000-991E834AAB54}" destId="{0B3FDEA1-8A69-466B-B286-98291417BA93}" srcOrd="1" destOrd="0" presId="urn:microsoft.com/office/officeart/2008/layout/NameandTitleOrganizationalChart"/>
    <dgm:cxn modelId="{5FE24E8A-9B54-4E55-BB77-DB0CD08E6AB0}" type="presParOf" srcId="{0845C131-61C1-48B8-8000-991E834AAB54}" destId="{C5AECEEA-8686-425F-A985-1A04C54C1610}" srcOrd="2" destOrd="0" presId="urn:microsoft.com/office/officeart/2008/layout/NameandTitleOrganizationalChart"/>
    <dgm:cxn modelId="{05862152-350C-486D-B32E-B3D8057736A7}" type="presParOf" srcId="{330EF73B-3EE9-4082-8F9D-D113B5921D50}" destId="{02DDEFB4-5D07-4BED-8703-1ABA012C62E0}" srcOrd="1" destOrd="0" presId="urn:microsoft.com/office/officeart/2008/layout/NameandTitleOrganizationalChart"/>
    <dgm:cxn modelId="{714AFED9-E53D-42A2-9A5A-76A6CA8A9DD9}" type="presParOf" srcId="{330EF73B-3EE9-4082-8F9D-D113B5921D50}" destId="{40BBA131-5956-4650-8EE3-FFED5009B038}" srcOrd="2" destOrd="0" presId="urn:microsoft.com/office/officeart/2008/layout/NameandTitleOrganizationalChart"/>
    <dgm:cxn modelId="{95BEDC8A-D626-4FF4-8B9D-DFBB820514C3}" type="presParOf" srcId="{889BA40E-E881-4F80-9F6C-6E9B3E28C50A}" destId="{D1FB8FA8-1431-4B1B-97AC-2BBB547AF4A7}" srcOrd="2" destOrd="0" presId="urn:microsoft.com/office/officeart/2008/layout/NameandTitleOrganizationalChart"/>
    <dgm:cxn modelId="{845362B0-4ADB-4B79-AD7D-5FE3255B757A}" type="presParOf" srcId="{889BA40E-E881-4F80-9F6C-6E9B3E28C50A}" destId="{4E688983-2C51-4C95-8AB7-28BEA593870E}" srcOrd="3" destOrd="0" presId="urn:microsoft.com/office/officeart/2008/layout/NameandTitleOrganizationalChart"/>
    <dgm:cxn modelId="{5105EE87-B1AB-4BA0-838A-07D86B6B2445}" type="presParOf" srcId="{4E688983-2C51-4C95-8AB7-28BEA593870E}" destId="{B8FF5781-426A-40B0-B6AC-A3015397612F}" srcOrd="0" destOrd="0" presId="urn:microsoft.com/office/officeart/2008/layout/NameandTitleOrganizationalChart"/>
    <dgm:cxn modelId="{9B9D2C7E-1511-4E64-84C6-D4B554189766}" type="presParOf" srcId="{B8FF5781-426A-40B0-B6AC-A3015397612F}" destId="{DD2F75F3-903D-44BB-A445-63B7729D4495}" srcOrd="0" destOrd="0" presId="urn:microsoft.com/office/officeart/2008/layout/NameandTitleOrganizationalChart"/>
    <dgm:cxn modelId="{EFED7346-02F6-4DB1-9FFA-26979570921D}" type="presParOf" srcId="{B8FF5781-426A-40B0-B6AC-A3015397612F}" destId="{9011BD59-71E5-4160-8B46-D66A5574E7B5}" srcOrd="1" destOrd="0" presId="urn:microsoft.com/office/officeart/2008/layout/NameandTitleOrganizationalChart"/>
    <dgm:cxn modelId="{9170AC07-A418-484B-9151-59289859DCE1}" type="presParOf" srcId="{B8FF5781-426A-40B0-B6AC-A3015397612F}" destId="{63CDEEFC-A6EE-4941-A363-4A4E0D92DD42}" srcOrd="2" destOrd="0" presId="urn:microsoft.com/office/officeart/2008/layout/NameandTitleOrganizationalChart"/>
    <dgm:cxn modelId="{A20B9944-3622-4CED-B049-56AD03C4CE34}" type="presParOf" srcId="{4E688983-2C51-4C95-8AB7-28BEA593870E}" destId="{538B970B-9502-4BC5-BD93-10AC74A7343B}" srcOrd="1" destOrd="0" presId="urn:microsoft.com/office/officeart/2008/layout/NameandTitleOrganizationalChart"/>
    <dgm:cxn modelId="{5072959B-68CE-4939-B94F-E453914EEC97}" type="presParOf" srcId="{4E688983-2C51-4C95-8AB7-28BEA593870E}" destId="{6AA5AF22-EB2C-4A93-BC3C-D33FB55FBE7D}" srcOrd="2" destOrd="0" presId="urn:microsoft.com/office/officeart/2008/layout/NameandTitleOrganizationalChart"/>
    <dgm:cxn modelId="{D3786C13-0CA2-41C9-90AA-60A4B2B0B5A7}" type="presParOf" srcId="{E00FBC44-581D-47AF-8BFE-E21D61F3375E}" destId="{AC459214-4EE6-4E04-837B-C10736CCE30B}"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FB8FA8-1431-4B1B-97AC-2BBB547AF4A7}">
      <dsp:nvSpPr>
        <dsp:cNvPr id="0" name=""/>
        <dsp:cNvSpPr/>
      </dsp:nvSpPr>
      <dsp:spPr>
        <a:xfrm>
          <a:off x="3258204" y="1390772"/>
          <a:ext cx="2248213" cy="970090"/>
        </a:xfrm>
        <a:custGeom>
          <a:avLst/>
          <a:gdLst/>
          <a:ahLst/>
          <a:cxnLst/>
          <a:rect l="0" t="0" r="0" b="0"/>
          <a:pathLst>
            <a:path>
              <a:moveTo>
                <a:pt x="0" y="0"/>
              </a:moveTo>
              <a:lnTo>
                <a:pt x="0" y="645577"/>
              </a:lnTo>
              <a:lnTo>
                <a:pt x="2248213" y="645577"/>
              </a:lnTo>
              <a:lnTo>
                <a:pt x="2248213" y="9700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0882443-558D-4777-8975-AAAADAB5C0F7}">
      <dsp:nvSpPr>
        <dsp:cNvPr id="0" name=""/>
        <dsp:cNvSpPr/>
      </dsp:nvSpPr>
      <dsp:spPr>
        <a:xfrm>
          <a:off x="1930650" y="1390772"/>
          <a:ext cx="1327553" cy="978463"/>
        </a:xfrm>
        <a:custGeom>
          <a:avLst/>
          <a:gdLst/>
          <a:ahLst/>
          <a:cxnLst/>
          <a:rect l="0" t="0" r="0" b="0"/>
          <a:pathLst>
            <a:path>
              <a:moveTo>
                <a:pt x="1327553" y="0"/>
              </a:moveTo>
              <a:lnTo>
                <a:pt x="1327553" y="653949"/>
              </a:lnTo>
              <a:lnTo>
                <a:pt x="0" y="653949"/>
              </a:lnTo>
              <a:lnTo>
                <a:pt x="0" y="97846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F866A6-1869-4B82-8ADC-B1F382C56D70}">
      <dsp:nvSpPr>
        <dsp:cNvPr id="0" name=""/>
        <dsp:cNvSpPr/>
      </dsp:nvSpPr>
      <dsp:spPr>
        <a:xfrm>
          <a:off x="1915126" y="0"/>
          <a:ext cx="2686155" cy="13907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196253" numCol="1" spcCol="1270" anchor="ctr" anchorCtr="0">
          <a:noAutofit/>
        </a:bodyPr>
        <a:lstStyle/>
        <a:p>
          <a:pPr lvl="0" algn="ctr" defTabSz="1955800">
            <a:lnSpc>
              <a:spcPct val="90000"/>
            </a:lnSpc>
            <a:spcBef>
              <a:spcPct val="0"/>
            </a:spcBef>
            <a:spcAft>
              <a:spcPct val="35000"/>
            </a:spcAft>
          </a:pPr>
          <a:r>
            <a:rPr lang="en-US" sz="4400" kern="1200" dirty="0" smtClean="0"/>
            <a:t>R2E Project</a:t>
          </a:r>
          <a:endParaRPr lang="en-US" sz="4400" kern="1200" dirty="0"/>
        </a:p>
      </dsp:txBody>
      <dsp:txXfrm>
        <a:off x="1915126" y="0"/>
        <a:ext cx="2686155" cy="1390772"/>
      </dsp:txXfrm>
    </dsp:sp>
    <dsp:sp modelId="{526D177C-0579-4AE3-9F61-128B997580EA}">
      <dsp:nvSpPr>
        <dsp:cNvPr id="0" name=""/>
        <dsp:cNvSpPr/>
      </dsp:nvSpPr>
      <dsp:spPr>
        <a:xfrm>
          <a:off x="3482386" y="1046059"/>
          <a:ext cx="2829610" cy="45974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640" tIns="10160" rIns="40640" bIns="10160" numCol="1" spcCol="1270" anchor="ctr" anchorCtr="0">
          <a:noAutofit/>
        </a:bodyPr>
        <a:lstStyle/>
        <a:p>
          <a:pPr lvl="0" algn="r" defTabSz="711200">
            <a:lnSpc>
              <a:spcPct val="90000"/>
            </a:lnSpc>
            <a:spcBef>
              <a:spcPct val="0"/>
            </a:spcBef>
            <a:spcAft>
              <a:spcPct val="35000"/>
            </a:spcAft>
          </a:pPr>
          <a:r>
            <a:rPr lang="en-US" sz="1600" kern="1200" dirty="0" smtClean="0"/>
            <a:t>Project Leader: Ruben Garcia Alia</a:t>
          </a:r>
          <a:endParaRPr lang="en-US" sz="1600" kern="1200" dirty="0"/>
        </a:p>
      </dsp:txBody>
      <dsp:txXfrm>
        <a:off x="3482386" y="1046059"/>
        <a:ext cx="2829610" cy="459747"/>
      </dsp:txXfrm>
    </dsp:sp>
    <dsp:sp modelId="{A502E4FF-844F-46E6-AD45-7E3A10B5E7D8}">
      <dsp:nvSpPr>
        <dsp:cNvPr id="0" name=""/>
        <dsp:cNvSpPr/>
      </dsp:nvSpPr>
      <dsp:spPr>
        <a:xfrm>
          <a:off x="587572" y="2369235"/>
          <a:ext cx="2686155" cy="13907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196253" numCol="1" spcCol="1270" anchor="ctr" anchorCtr="0">
          <a:noAutofit/>
        </a:bodyPr>
        <a:lstStyle/>
        <a:p>
          <a:pPr lvl="0" algn="ctr" defTabSz="1955800">
            <a:lnSpc>
              <a:spcPct val="90000"/>
            </a:lnSpc>
            <a:spcBef>
              <a:spcPct val="0"/>
            </a:spcBef>
            <a:spcAft>
              <a:spcPct val="35000"/>
            </a:spcAft>
          </a:pPr>
          <a:r>
            <a:rPr lang="en-US" sz="4400" kern="1200" dirty="0" smtClean="0"/>
            <a:t>RADWG</a:t>
          </a:r>
          <a:endParaRPr lang="en-US" sz="4400" kern="1200" dirty="0"/>
        </a:p>
      </dsp:txBody>
      <dsp:txXfrm>
        <a:off x="587572" y="2369235"/>
        <a:ext cx="2686155" cy="1390772"/>
      </dsp:txXfrm>
    </dsp:sp>
    <dsp:sp modelId="{0B3FDEA1-8A69-466B-B286-98291417BA93}">
      <dsp:nvSpPr>
        <dsp:cNvPr id="0" name=""/>
        <dsp:cNvSpPr/>
      </dsp:nvSpPr>
      <dsp:spPr>
        <a:xfrm>
          <a:off x="194062" y="3167688"/>
          <a:ext cx="3387481" cy="135027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8255" rIns="33020" bIns="8255" numCol="1" spcCol="1270" anchor="ctr" anchorCtr="0">
          <a:noAutofit/>
        </a:bodyPr>
        <a:lstStyle/>
        <a:p>
          <a:pPr lvl="0" algn="r" defTabSz="577850">
            <a:lnSpc>
              <a:spcPct val="90000"/>
            </a:lnSpc>
            <a:spcBef>
              <a:spcPct val="0"/>
            </a:spcBef>
            <a:spcAft>
              <a:spcPct val="35000"/>
            </a:spcAft>
          </a:pPr>
          <a:r>
            <a:rPr lang="en-US" sz="1300" b="1" kern="1200" dirty="0" smtClean="0"/>
            <a:t>Chair: </a:t>
          </a:r>
          <a:r>
            <a:rPr lang="en-US" sz="1300" kern="1200" dirty="0" smtClean="0"/>
            <a:t>Salvatore Danzeca BE-CEM</a:t>
          </a:r>
        </a:p>
        <a:p>
          <a:pPr lvl="0" algn="r" defTabSz="577850">
            <a:lnSpc>
              <a:spcPct val="90000"/>
            </a:lnSpc>
            <a:spcBef>
              <a:spcPct val="0"/>
            </a:spcBef>
            <a:spcAft>
              <a:spcPct val="35000"/>
            </a:spcAft>
          </a:pPr>
          <a:r>
            <a:rPr lang="en-US" sz="1300" b="1" kern="1200" dirty="0" smtClean="0">
              <a:solidFill>
                <a:srgbClr val="FF0000"/>
              </a:solidFill>
            </a:rPr>
            <a:t>Manoel Barros Marin SY-BI</a:t>
          </a:r>
        </a:p>
        <a:p>
          <a:pPr lvl="0" algn="r" defTabSz="577850">
            <a:lnSpc>
              <a:spcPct val="90000"/>
            </a:lnSpc>
            <a:spcBef>
              <a:spcPct val="0"/>
            </a:spcBef>
            <a:spcAft>
              <a:spcPct val="35000"/>
            </a:spcAft>
          </a:pPr>
          <a:r>
            <a:rPr lang="en-US" sz="1300" b="1" kern="1200" dirty="0" smtClean="0"/>
            <a:t>Scientific sectaries: </a:t>
          </a:r>
          <a:r>
            <a:rPr lang="en-US" sz="1300" kern="1200" dirty="0" smtClean="0"/>
            <a:t>Gilles Foucard </a:t>
          </a:r>
          <a:r>
            <a:rPr lang="en-US" sz="1300" kern="1200" dirty="0" smtClean="0"/>
            <a:t>BE-CEM</a:t>
          </a:r>
          <a:endParaRPr lang="en-US" sz="1300" kern="1200" dirty="0" smtClean="0"/>
        </a:p>
        <a:p>
          <a:pPr lvl="0" algn="r" defTabSz="577850">
            <a:lnSpc>
              <a:spcPct val="90000"/>
            </a:lnSpc>
            <a:spcBef>
              <a:spcPct val="0"/>
            </a:spcBef>
            <a:spcAft>
              <a:spcPct val="35000"/>
            </a:spcAft>
          </a:pPr>
          <a:r>
            <a:rPr lang="en-US" sz="1300" b="1" kern="1200" dirty="0" smtClean="0">
              <a:solidFill>
                <a:srgbClr val="FF0000"/>
              </a:solidFill>
            </a:rPr>
            <a:t>Rudy Ferraro </a:t>
          </a:r>
          <a:r>
            <a:rPr lang="en-US" sz="1300" b="1" kern="1200" dirty="0" smtClean="0">
              <a:solidFill>
                <a:srgbClr val="FF0000"/>
              </a:solidFill>
            </a:rPr>
            <a:t>BE-CEM</a:t>
          </a:r>
          <a:endParaRPr lang="en-US" sz="1300" b="1" kern="1200" dirty="0" smtClean="0">
            <a:solidFill>
              <a:srgbClr val="FF0000"/>
            </a:solidFill>
          </a:endParaRPr>
        </a:p>
        <a:p>
          <a:pPr lvl="0" algn="r" defTabSz="577850">
            <a:lnSpc>
              <a:spcPct val="90000"/>
            </a:lnSpc>
            <a:spcBef>
              <a:spcPct val="0"/>
            </a:spcBef>
            <a:spcAft>
              <a:spcPct val="35000"/>
            </a:spcAft>
          </a:pPr>
          <a:r>
            <a:rPr lang="en-US" sz="1300" kern="1200" dirty="0" smtClean="0"/>
            <a:t> </a:t>
          </a:r>
        </a:p>
      </dsp:txBody>
      <dsp:txXfrm>
        <a:off x="194062" y="3167688"/>
        <a:ext cx="3387481" cy="1350273"/>
      </dsp:txXfrm>
    </dsp:sp>
    <dsp:sp modelId="{DD2F75F3-903D-44BB-A445-63B7729D4495}">
      <dsp:nvSpPr>
        <dsp:cNvPr id="0" name=""/>
        <dsp:cNvSpPr/>
      </dsp:nvSpPr>
      <dsp:spPr>
        <a:xfrm>
          <a:off x="4163339" y="2360863"/>
          <a:ext cx="2686155" cy="13907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196253" numCol="1" spcCol="1270" anchor="ctr" anchorCtr="0">
          <a:noAutofit/>
        </a:bodyPr>
        <a:lstStyle/>
        <a:p>
          <a:pPr lvl="0" algn="ctr" defTabSz="1955800">
            <a:lnSpc>
              <a:spcPct val="90000"/>
            </a:lnSpc>
            <a:spcBef>
              <a:spcPct val="0"/>
            </a:spcBef>
            <a:spcAft>
              <a:spcPct val="35000"/>
            </a:spcAft>
          </a:pPr>
          <a:r>
            <a:rPr lang="en-US" sz="4400" kern="1200" dirty="0" smtClean="0"/>
            <a:t>MCWG</a:t>
          </a:r>
          <a:endParaRPr lang="en-US" sz="4400" kern="1200" dirty="0"/>
        </a:p>
      </dsp:txBody>
      <dsp:txXfrm>
        <a:off x="4163339" y="2360863"/>
        <a:ext cx="2686155" cy="1390772"/>
      </dsp:txXfrm>
    </dsp:sp>
    <dsp:sp modelId="{9011BD59-71E5-4160-8B46-D66A5574E7B5}">
      <dsp:nvSpPr>
        <dsp:cNvPr id="0" name=""/>
        <dsp:cNvSpPr/>
      </dsp:nvSpPr>
      <dsp:spPr>
        <a:xfrm>
          <a:off x="4680408" y="3208519"/>
          <a:ext cx="2417540" cy="10825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lvl="0" algn="r" defTabSz="622300">
            <a:lnSpc>
              <a:spcPct val="90000"/>
            </a:lnSpc>
            <a:spcBef>
              <a:spcPct val="0"/>
            </a:spcBef>
            <a:spcAft>
              <a:spcPct val="35000"/>
            </a:spcAft>
          </a:pPr>
          <a:endParaRPr lang="en-US" sz="1400" kern="1200" dirty="0" smtClean="0"/>
        </a:p>
        <a:p>
          <a:pPr lvl="0" algn="r" defTabSz="622300">
            <a:lnSpc>
              <a:spcPct val="90000"/>
            </a:lnSpc>
            <a:spcBef>
              <a:spcPct val="0"/>
            </a:spcBef>
            <a:spcAft>
              <a:spcPct val="35000"/>
            </a:spcAft>
          </a:pPr>
          <a:r>
            <a:rPr lang="en-US" sz="1400" kern="1200" dirty="0" smtClean="0"/>
            <a:t>Chair: Ruben Garcia Alia SY-BI</a:t>
          </a:r>
        </a:p>
        <a:p>
          <a:pPr lvl="0" algn="r" defTabSz="622300">
            <a:lnSpc>
              <a:spcPct val="90000"/>
            </a:lnSpc>
            <a:spcBef>
              <a:spcPct val="0"/>
            </a:spcBef>
            <a:spcAft>
              <a:spcPct val="35000"/>
            </a:spcAft>
          </a:pPr>
          <a:r>
            <a:rPr lang="en-US" sz="1400" kern="1200" dirty="0" smtClean="0"/>
            <a:t>Scientific sectary: Giuseppe Lerner BE-CEM</a:t>
          </a:r>
        </a:p>
      </dsp:txBody>
      <dsp:txXfrm>
        <a:off x="4680408" y="3208519"/>
        <a:ext cx="2417540" cy="1082563"/>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446949-1945-4AD7-AC54-60BDEE7C4706}" type="datetimeFigureOut">
              <a:rPr lang="en-GB" smtClean="0"/>
              <a:t>07/06/2021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B8AD17-93E4-4321-BFB0-B1EBDD4E52D9}" type="slidenum">
              <a:rPr lang="en-GB" smtClean="0"/>
              <a:t>‹#›</a:t>
            </a:fld>
            <a:endParaRPr lang="en-GB"/>
          </a:p>
        </p:txBody>
      </p:sp>
    </p:spTree>
    <p:extLst>
      <p:ext uri="{BB962C8B-B14F-4D97-AF65-F5344CB8AC3E}">
        <p14:creationId xmlns:p14="http://schemas.microsoft.com/office/powerpoint/2010/main" val="3554470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B8AD17-93E4-4321-BFB0-B1EBDD4E52D9}" type="slidenum">
              <a:rPr lang="en-GB" smtClean="0"/>
              <a:t>1</a:t>
            </a:fld>
            <a:endParaRPr lang="en-GB"/>
          </a:p>
        </p:txBody>
      </p:sp>
    </p:spTree>
    <p:extLst>
      <p:ext uri="{BB962C8B-B14F-4D97-AF65-F5344CB8AC3E}">
        <p14:creationId xmlns:p14="http://schemas.microsoft.com/office/powerpoint/2010/main" val="1047123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B8AD17-93E4-4321-BFB0-B1EBDD4E52D9}" type="slidenum">
              <a:rPr lang="en-GB" smtClean="0"/>
              <a:t>2</a:t>
            </a:fld>
            <a:endParaRPr lang="en-GB"/>
          </a:p>
        </p:txBody>
      </p:sp>
    </p:spTree>
    <p:extLst>
      <p:ext uri="{BB962C8B-B14F-4D97-AF65-F5344CB8AC3E}">
        <p14:creationId xmlns:p14="http://schemas.microsoft.com/office/powerpoint/2010/main" val="854682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5</a:t>
            </a:fld>
            <a:endParaRPr lang="en-GB"/>
          </a:p>
        </p:txBody>
      </p:sp>
    </p:spTree>
    <p:extLst>
      <p:ext uri="{BB962C8B-B14F-4D97-AF65-F5344CB8AC3E}">
        <p14:creationId xmlns:p14="http://schemas.microsoft.com/office/powerpoint/2010/main" val="2218012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6</a:t>
            </a:fld>
            <a:endParaRPr lang="en-GB"/>
          </a:p>
        </p:txBody>
      </p:sp>
    </p:spTree>
    <p:extLst>
      <p:ext uri="{BB962C8B-B14F-4D97-AF65-F5344CB8AC3E}">
        <p14:creationId xmlns:p14="http://schemas.microsoft.com/office/powerpoint/2010/main" val="2280317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7</a:t>
            </a:fld>
            <a:endParaRPr lang="en-GB"/>
          </a:p>
        </p:txBody>
      </p:sp>
    </p:spTree>
    <p:extLst>
      <p:ext uri="{BB962C8B-B14F-4D97-AF65-F5344CB8AC3E}">
        <p14:creationId xmlns:p14="http://schemas.microsoft.com/office/powerpoint/2010/main" val="362357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8</a:t>
            </a:fld>
            <a:endParaRPr lang="en-GB"/>
          </a:p>
        </p:txBody>
      </p:sp>
    </p:spTree>
    <p:extLst>
      <p:ext uri="{BB962C8B-B14F-4D97-AF65-F5344CB8AC3E}">
        <p14:creationId xmlns:p14="http://schemas.microsoft.com/office/powerpoint/2010/main" val="2098680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15</a:t>
            </a:fld>
            <a:endParaRPr lang="en-GB"/>
          </a:p>
        </p:txBody>
      </p:sp>
    </p:spTree>
    <p:extLst>
      <p:ext uri="{BB962C8B-B14F-4D97-AF65-F5344CB8AC3E}">
        <p14:creationId xmlns:p14="http://schemas.microsoft.com/office/powerpoint/2010/main" val="3109290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16</a:t>
            </a:fld>
            <a:endParaRPr lang="en-GB"/>
          </a:p>
        </p:txBody>
      </p:sp>
    </p:spTree>
    <p:extLst>
      <p:ext uri="{BB962C8B-B14F-4D97-AF65-F5344CB8AC3E}">
        <p14:creationId xmlns:p14="http://schemas.microsoft.com/office/powerpoint/2010/main" val="1975696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B8AD17-93E4-4321-BFB0-B1EBDD4E52D9}" type="slidenum">
              <a:rPr lang="en-GB" smtClean="0"/>
              <a:t>18</a:t>
            </a:fld>
            <a:endParaRPr lang="en-GB"/>
          </a:p>
        </p:txBody>
      </p:sp>
    </p:spTree>
    <p:extLst>
      <p:ext uri="{BB962C8B-B14F-4D97-AF65-F5344CB8AC3E}">
        <p14:creationId xmlns:p14="http://schemas.microsoft.com/office/powerpoint/2010/main" val="3825919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b="1">
                <a:solidFill>
                  <a:schemeClr val="tx1"/>
                </a:solidFill>
              </a:defRPr>
            </a:lvl1pPr>
          </a:lstStyle>
          <a:p>
            <a:r>
              <a:rPr lang="en-US" smtClean="0"/>
              <a:t>07/06/2021</a:t>
            </a:r>
            <a:endParaRPr lang="en-GB" dirty="0"/>
          </a:p>
        </p:txBody>
      </p:sp>
      <p:sp>
        <p:nvSpPr>
          <p:cNvPr id="5" name="Footer Placeholder 4"/>
          <p:cNvSpPr>
            <a:spLocks noGrp="1"/>
          </p:cNvSpPr>
          <p:nvPr>
            <p:ph type="ftr" sz="quarter" idx="11"/>
          </p:nvPr>
        </p:nvSpPr>
        <p:spPr/>
        <p:txBody>
          <a:bodyPr/>
          <a:lstStyle>
            <a:lvl1pPr>
              <a:defRPr b="1">
                <a:solidFill>
                  <a:schemeClr val="tx1"/>
                </a:solidFill>
              </a:defRPr>
            </a:lvl1pPr>
          </a:lstStyle>
          <a:p>
            <a:r>
              <a:rPr lang="en-GB" smtClean="0"/>
              <a:t>RADWG Meeting Salvatore Danzeca</a:t>
            </a:r>
            <a:endParaRPr lang="en-GB" dirty="0" smtClean="0"/>
          </a:p>
        </p:txBody>
      </p:sp>
      <p:sp>
        <p:nvSpPr>
          <p:cNvPr id="6" name="Slide Number Placeholder 5"/>
          <p:cNvSpPr>
            <a:spLocks noGrp="1"/>
          </p:cNvSpPr>
          <p:nvPr>
            <p:ph type="sldNum" sz="quarter" idx="12"/>
          </p:nvPr>
        </p:nvSpPr>
        <p:spPr/>
        <p:txBody>
          <a:bodyPr/>
          <a:lstStyle>
            <a:lvl1pPr>
              <a:defRPr b="1">
                <a:solidFill>
                  <a:schemeClr val="tx1"/>
                </a:solidFill>
              </a:defRPr>
            </a:lvl1pPr>
          </a:lstStyle>
          <a:p>
            <a:fld id="{917AFF83-AA22-4D22-A412-C94A422514B5}" type="slidenum">
              <a:rPr lang="en-GB" smtClean="0"/>
              <a:pPr/>
              <a:t>‹#›</a:t>
            </a:fld>
            <a:endParaRPr lang="en-GB" dirty="0"/>
          </a:p>
        </p:txBody>
      </p:sp>
    </p:spTree>
    <p:extLst>
      <p:ext uri="{BB962C8B-B14F-4D97-AF65-F5344CB8AC3E}">
        <p14:creationId xmlns:p14="http://schemas.microsoft.com/office/powerpoint/2010/main" val="469608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07/06/2021</a:t>
            </a:r>
            <a:endParaRPr lang="en-GB"/>
          </a:p>
        </p:txBody>
      </p:sp>
      <p:sp>
        <p:nvSpPr>
          <p:cNvPr id="5" name="Footer Placeholder 4"/>
          <p:cNvSpPr>
            <a:spLocks noGrp="1"/>
          </p:cNvSpPr>
          <p:nvPr>
            <p:ph type="ftr" sz="quarter" idx="11"/>
          </p:nvPr>
        </p:nvSpPr>
        <p:spPr/>
        <p:txBody>
          <a:bodyPr/>
          <a:lstStyle/>
          <a:p>
            <a:r>
              <a:rPr lang="en-GB" smtClean="0"/>
              <a:t>RADWG Meeting Salvatore Danzeca</a:t>
            </a:r>
            <a:endParaRPr lang="en-GB"/>
          </a:p>
        </p:txBody>
      </p:sp>
      <p:sp>
        <p:nvSpPr>
          <p:cNvPr id="6" name="Slide Number Placeholder 5"/>
          <p:cNvSpPr>
            <a:spLocks noGrp="1"/>
          </p:cNvSpPr>
          <p:nvPr>
            <p:ph type="sldNum" sz="quarter" idx="12"/>
          </p:nvPr>
        </p:nvSpPr>
        <p:spPr/>
        <p:txBody>
          <a:bodyPr/>
          <a:lstStyle/>
          <a:p>
            <a:fld id="{917AFF83-AA22-4D22-A412-C94A422514B5}" type="slidenum">
              <a:rPr lang="en-GB" smtClean="0"/>
              <a:t>‹#›</a:t>
            </a:fld>
            <a:endParaRPr lang="en-GB"/>
          </a:p>
        </p:txBody>
      </p:sp>
    </p:spTree>
    <p:extLst>
      <p:ext uri="{BB962C8B-B14F-4D97-AF65-F5344CB8AC3E}">
        <p14:creationId xmlns:p14="http://schemas.microsoft.com/office/powerpoint/2010/main" val="2693156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07/06/2021</a:t>
            </a:r>
            <a:endParaRPr lang="en-GB"/>
          </a:p>
        </p:txBody>
      </p:sp>
      <p:sp>
        <p:nvSpPr>
          <p:cNvPr id="5" name="Footer Placeholder 4"/>
          <p:cNvSpPr>
            <a:spLocks noGrp="1"/>
          </p:cNvSpPr>
          <p:nvPr>
            <p:ph type="ftr" sz="quarter" idx="11"/>
          </p:nvPr>
        </p:nvSpPr>
        <p:spPr/>
        <p:txBody>
          <a:bodyPr/>
          <a:lstStyle/>
          <a:p>
            <a:r>
              <a:rPr lang="en-GB" smtClean="0"/>
              <a:t>RADWG Meeting Salvatore Danzeca</a:t>
            </a:r>
            <a:endParaRPr lang="en-GB"/>
          </a:p>
        </p:txBody>
      </p:sp>
      <p:sp>
        <p:nvSpPr>
          <p:cNvPr id="6" name="Slide Number Placeholder 5"/>
          <p:cNvSpPr>
            <a:spLocks noGrp="1"/>
          </p:cNvSpPr>
          <p:nvPr>
            <p:ph type="sldNum" sz="quarter" idx="12"/>
          </p:nvPr>
        </p:nvSpPr>
        <p:spPr/>
        <p:txBody>
          <a:bodyPr/>
          <a:lstStyle/>
          <a:p>
            <a:fld id="{917AFF83-AA22-4D22-A412-C94A422514B5}" type="slidenum">
              <a:rPr lang="en-GB" smtClean="0"/>
              <a:t>‹#›</a:t>
            </a:fld>
            <a:endParaRPr lang="en-GB"/>
          </a:p>
        </p:txBody>
      </p:sp>
    </p:spTree>
    <p:extLst>
      <p:ext uri="{BB962C8B-B14F-4D97-AF65-F5344CB8AC3E}">
        <p14:creationId xmlns:p14="http://schemas.microsoft.com/office/powerpoint/2010/main" val="34462902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userDrawn="1">
  <p:cSld name="Just Title">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p:txBody>
          <a:bodyPr/>
          <a:lstStyle/>
          <a:p>
            <a:pPr>
              <a:defRPr/>
            </a:pPr>
            <a:r>
              <a:t>Slide Title</a:t>
            </a:r>
            <a:endParaRPr lang="en-US"/>
          </a:p>
        </p:txBody>
      </p:sp>
      <p:sp>
        <p:nvSpPr>
          <p:cNvPr id="8" name="Content Placeholder 6"/>
          <p:cNvSpPr>
            <a:spLocks noGrp="1"/>
          </p:cNvSpPr>
          <p:nvPr>
            <p:ph sz="quarter" idx="15" hasCustomPrompt="1"/>
          </p:nvPr>
        </p:nvSpPr>
        <p:spPr bwMode="auto">
          <a:xfrm>
            <a:off x="609601" y="1245522"/>
            <a:ext cx="5302249" cy="4821904"/>
          </a:xfrm>
        </p:spPr>
        <p:txBody>
          <a:bodyPr/>
          <a:lstStyle>
            <a:lvl2pPr>
              <a:defRPr sz="2400"/>
            </a:lvl2pPr>
            <a:lvl3pPr>
              <a:defRPr sz="2000"/>
            </a:lvl3pPr>
            <a:lvl4pPr>
              <a:defRPr sz="1800"/>
            </a:lvl4pPr>
            <a:lvl5pPr>
              <a:defRPr sz="1600"/>
            </a:lvl5pPr>
          </a:lstStyle>
          <a:p>
            <a:pPr lvl="0">
              <a:defRPr/>
            </a:pPr>
            <a:r>
              <a:t>Slide text first level</a:t>
            </a:r>
          </a:p>
          <a:p>
            <a:pPr lvl="1">
              <a:defRPr/>
            </a:pPr>
            <a:r>
              <a:t>Slide text second level</a:t>
            </a:r>
          </a:p>
          <a:p>
            <a:pPr lvl="2">
              <a:defRPr/>
            </a:pPr>
            <a:r>
              <a:t>Slide text third level</a:t>
            </a:r>
          </a:p>
          <a:p>
            <a:pPr lvl="3">
              <a:defRPr/>
            </a:pPr>
            <a:r>
              <a:t>Slide text fourth level</a:t>
            </a:r>
          </a:p>
        </p:txBody>
      </p:sp>
      <p:sp>
        <p:nvSpPr>
          <p:cNvPr id="9" name="Content Placeholder 6"/>
          <p:cNvSpPr>
            <a:spLocks noGrp="1"/>
          </p:cNvSpPr>
          <p:nvPr>
            <p:ph sz="quarter" idx="16" hasCustomPrompt="1"/>
          </p:nvPr>
        </p:nvSpPr>
        <p:spPr bwMode="auto">
          <a:xfrm>
            <a:off x="6280150" y="1238257"/>
            <a:ext cx="5302249" cy="4821904"/>
          </a:xfrm>
        </p:spPr>
        <p:txBody>
          <a:bodyPr/>
          <a:lstStyle>
            <a:lvl2pPr>
              <a:defRPr sz="2400"/>
            </a:lvl2pPr>
            <a:lvl3pPr>
              <a:defRPr sz="2000"/>
            </a:lvl3pPr>
            <a:lvl4pPr>
              <a:defRPr sz="1800"/>
            </a:lvl4pPr>
            <a:lvl5pPr>
              <a:defRPr sz="1600"/>
            </a:lvl5pPr>
          </a:lstStyle>
          <a:p>
            <a:pPr lvl="0">
              <a:defRPr/>
            </a:pPr>
            <a:r>
              <a:t>Slide text first level</a:t>
            </a:r>
          </a:p>
          <a:p>
            <a:pPr lvl="1">
              <a:defRPr/>
            </a:pPr>
            <a:r>
              <a:t>Slide text second level</a:t>
            </a:r>
          </a:p>
          <a:p>
            <a:pPr lvl="2">
              <a:defRPr/>
            </a:pPr>
            <a:r>
              <a:t>Slide text third level</a:t>
            </a:r>
          </a:p>
          <a:p>
            <a:pPr lvl="3">
              <a:defRPr/>
            </a:pPr>
            <a:r>
              <a:t>Slide text fourth level</a:t>
            </a:r>
          </a:p>
        </p:txBody>
      </p:sp>
      <p:sp>
        <p:nvSpPr>
          <p:cNvPr id="2" name="Date Placeholder 1"/>
          <p:cNvSpPr>
            <a:spLocks noGrp="1"/>
          </p:cNvSpPr>
          <p:nvPr>
            <p:ph type="dt" sz="half" idx="17"/>
          </p:nvPr>
        </p:nvSpPr>
        <p:spPr/>
        <p:txBody>
          <a:bodyPr/>
          <a:lstStyle/>
          <a:p>
            <a:pPr>
              <a:defRPr/>
            </a:pPr>
            <a:r>
              <a:rPr lang="en-US" noProof="0" smtClean="0"/>
              <a:t>07/06/2021</a:t>
            </a:r>
            <a:endParaRPr lang="en-GB" noProof="0"/>
          </a:p>
        </p:txBody>
      </p:sp>
      <p:sp>
        <p:nvSpPr>
          <p:cNvPr id="3" name="Footer Placeholder 2"/>
          <p:cNvSpPr>
            <a:spLocks noGrp="1"/>
          </p:cNvSpPr>
          <p:nvPr>
            <p:ph type="ftr" sz="quarter" idx="18"/>
          </p:nvPr>
        </p:nvSpPr>
        <p:spPr/>
        <p:txBody>
          <a:bodyPr/>
          <a:lstStyle/>
          <a:p>
            <a:pPr>
              <a:defRPr/>
            </a:pPr>
            <a:r>
              <a:rPr lang="en-GB" noProof="0" smtClean="0"/>
              <a:t>RADWG Meeting Salvatore Danzeca</a:t>
            </a:r>
            <a:endParaRPr lang="en-GB" noProof="0"/>
          </a:p>
        </p:txBody>
      </p:sp>
      <p:sp>
        <p:nvSpPr>
          <p:cNvPr id="10" name="Slide Number Placeholder 9"/>
          <p:cNvSpPr>
            <a:spLocks noGrp="1"/>
          </p:cNvSpPr>
          <p:nvPr>
            <p:ph type="sldNum" sz="quarter" idx="19"/>
          </p:nvPr>
        </p:nvSpPr>
        <p:spPr/>
        <p:txBody>
          <a:bodyPr/>
          <a:lstStyle/>
          <a:p>
            <a:pPr>
              <a:defRPr/>
            </a:pPr>
            <a:fld id="{8D6C380F-326D-3C40-9EE7-7FBAB0953422}" type="slidenum">
              <a:rPr lang="en-GB" noProof="0" smtClean="0"/>
              <a:t>‹#›</a:t>
            </a:fld>
            <a:endParaRPr lang="en-GB" noProof="0"/>
          </a:p>
        </p:txBody>
      </p:sp>
    </p:spTree>
    <p:extLst>
      <p:ext uri="{BB962C8B-B14F-4D97-AF65-F5344CB8AC3E}">
        <p14:creationId xmlns:p14="http://schemas.microsoft.com/office/powerpoint/2010/main" val="2676239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userDrawn="1">
  <p:cSld name="Default Alt">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p:txBody>
          <a:bodyPr/>
          <a:lstStyle/>
          <a:p>
            <a:pPr>
              <a:defRPr/>
            </a:pPr>
            <a:r>
              <a:t>Slide Title</a:t>
            </a:r>
            <a:endParaRPr lang="en-US"/>
          </a:p>
        </p:txBody>
      </p:sp>
      <p:sp>
        <p:nvSpPr>
          <p:cNvPr id="5" name="Date Placeholder 2"/>
          <p:cNvSpPr>
            <a:spLocks noGrp="1"/>
          </p:cNvSpPr>
          <p:nvPr>
            <p:ph type="dt" sz="half" idx="10"/>
          </p:nvPr>
        </p:nvSpPr>
        <p:spPr bwMode="auto"/>
        <p:txBody>
          <a:bodyPr/>
          <a:lstStyle/>
          <a:p>
            <a:pPr>
              <a:defRPr/>
            </a:pPr>
            <a:r>
              <a:rPr lang="en-US" smtClean="0"/>
              <a:t>07/06/2021</a:t>
            </a:r>
            <a:endParaRPr lang="en-US" dirty="0"/>
          </a:p>
        </p:txBody>
      </p:sp>
      <p:sp>
        <p:nvSpPr>
          <p:cNvPr id="6" name="Footer Placeholder 3"/>
          <p:cNvSpPr>
            <a:spLocks noGrp="1"/>
          </p:cNvSpPr>
          <p:nvPr>
            <p:ph type="ftr" sz="quarter" idx="11"/>
          </p:nvPr>
        </p:nvSpPr>
        <p:spPr bwMode="auto"/>
        <p:txBody>
          <a:bodyPr/>
          <a:lstStyle/>
          <a:p>
            <a:pPr>
              <a:defRPr/>
            </a:pPr>
            <a:r>
              <a:rPr lang="en-US" smtClean="0"/>
              <a:t>RADWG Meeting Salvatore Danzeca</a:t>
            </a:r>
            <a:endParaRPr lang="en-US" dirty="0"/>
          </a:p>
        </p:txBody>
      </p:sp>
      <p:sp>
        <p:nvSpPr>
          <p:cNvPr id="7" name="Slide Number Placeholder 4"/>
          <p:cNvSpPr>
            <a:spLocks noGrp="1"/>
          </p:cNvSpPr>
          <p:nvPr>
            <p:ph type="sldNum" sz="quarter" idx="12"/>
          </p:nvPr>
        </p:nvSpPr>
        <p:spPr bwMode="auto"/>
        <p:txBody>
          <a:bodyPr/>
          <a:lstStyle/>
          <a:p>
            <a:pPr>
              <a:defRPr/>
            </a:pPr>
            <a:fld id="{8D6C380F-326D-3C40-9EE7-7FBAB0953422}" type="slidenum">
              <a:rPr lang="en-US"/>
              <a:t>‹#›</a:t>
            </a:fld>
            <a:endParaRPr lang="en-US" dirty="0"/>
          </a:p>
        </p:txBody>
      </p:sp>
      <p:sp>
        <p:nvSpPr>
          <p:cNvPr id="8" name="Content Placeholder 6"/>
          <p:cNvSpPr>
            <a:spLocks noGrp="1"/>
          </p:cNvSpPr>
          <p:nvPr>
            <p:ph sz="quarter" idx="13" hasCustomPrompt="1"/>
          </p:nvPr>
        </p:nvSpPr>
        <p:spPr bwMode="auto">
          <a:xfrm>
            <a:off x="609601" y="1245522"/>
            <a:ext cx="10968567" cy="4821904"/>
          </a:xfrm>
        </p:spPr>
        <p:txBody>
          <a:bodyPr/>
          <a:lstStyle>
            <a:lvl2pPr>
              <a:defRPr sz="2400"/>
            </a:lvl2pPr>
            <a:lvl3pPr>
              <a:defRPr sz="2000"/>
            </a:lvl3pPr>
            <a:lvl4pPr>
              <a:defRPr sz="1800"/>
            </a:lvl4pPr>
            <a:lvl5pPr>
              <a:defRPr sz="1600"/>
            </a:lvl5pPr>
          </a:lstStyle>
          <a:p>
            <a:pPr lvl="0">
              <a:defRPr/>
            </a:pPr>
            <a:r>
              <a:t>Slide text first level</a:t>
            </a:r>
          </a:p>
          <a:p>
            <a:pPr lvl="1">
              <a:defRPr/>
            </a:pPr>
            <a:r>
              <a:t>Slide text second level</a:t>
            </a:r>
          </a:p>
          <a:p>
            <a:pPr lvl="2">
              <a:defRPr/>
            </a:pPr>
            <a:r>
              <a:t>Slide text third level</a:t>
            </a:r>
          </a:p>
          <a:p>
            <a:pPr lvl="3">
              <a:defRPr/>
            </a:pPr>
            <a:r>
              <a:t>Slide text fourth level</a:t>
            </a:r>
          </a:p>
        </p:txBody>
      </p:sp>
    </p:spTree>
    <p:extLst>
      <p:ext uri="{BB962C8B-B14F-4D97-AF65-F5344CB8AC3E}">
        <p14:creationId xmlns:p14="http://schemas.microsoft.com/office/powerpoint/2010/main" val="23295018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07/06/2021</a:t>
            </a:r>
            <a:endParaRPr lang="en-US" dirty="0"/>
          </a:p>
        </p:txBody>
      </p:sp>
      <p:sp>
        <p:nvSpPr>
          <p:cNvPr id="4" name="Footer Placeholder 3"/>
          <p:cNvSpPr>
            <a:spLocks noGrp="1"/>
          </p:cNvSpPr>
          <p:nvPr>
            <p:ph type="ftr" sz="quarter" idx="11"/>
          </p:nvPr>
        </p:nvSpPr>
        <p:spPr/>
        <p:txBody>
          <a:bodyPr/>
          <a:lstStyle/>
          <a:p>
            <a:r>
              <a:rPr lang="pt-BR" smtClean="0"/>
              <a:t>RADWG Meeting Salvatore Danzeca</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60000"/>
            <a:ext cx="10968567"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3053452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solidFill>
                  <a:schemeClr val="tx1"/>
                </a:solidFill>
              </a:defRPr>
            </a:lvl1pPr>
          </a:lstStyle>
          <a:p>
            <a:r>
              <a:rPr lang="en-US" smtClean="0"/>
              <a:t>07/06/2021</a:t>
            </a:r>
            <a:endParaRPr lang="en-GB" dirty="0"/>
          </a:p>
        </p:txBody>
      </p:sp>
      <p:sp>
        <p:nvSpPr>
          <p:cNvPr id="5" name="Footer Placeholder 4"/>
          <p:cNvSpPr>
            <a:spLocks noGrp="1"/>
          </p:cNvSpPr>
          <p:nvPr>
            <p:ph type="ftr" sz="quarter" idx="11"/>
          </p:nvPr>
        </p:nvSpPr>
        <p:spPr/>
        <p:txBody>
          <a:bodyPr/>
          <a:lstStyle>
            <a:lvl1pPr>
              <a:defRPr b="1">
                <a:solidFill>
                  <a:schemeClr val="tx1"/>
                </a:solidFill>
              </a:defRPr>
            </a:lvl1pPr>
          </a:lstStyle>
          <a:p>
            <a:r>
              <a:rPr lang="en-GB" smtClean="0"/>
              <a:t>RADWG Meeting Salvatore Danzeca</a:t>
            </a:r>
            <a:endParaRPr lang="en-GB" dirty="0" smtClean="0"/>
          </a:p>
        </p:txBody>
      </p:sp>
      <p:sp>
        <p:nvSpPr>
          <p:cNvPr id="6" name="Slide Number Placeholder 5"/>
          <p:cNvSpPr>
            <a:spLocks noGrp="1"/>
          </p:cNvSpPr>
          <p:nvPr>
            <p:ph type="sldNum" sz="quarter" idx="12"/>
          </p:nvPr>
        </p:nvSpPr>
        <p:spPr/>
        <p:txBody>
          <a:bodyPr/>
          <a:lstStyle>
            <a:lvl1pPr>
              <a:defRPr b="1">
                <a:solidFill>
                  <a:schemeClr val="tx1"/>
                </a:solidFill>
              </a:defRPr>
            </a:lvl1pPr>
          </a:lstStyle>
          <a:p>
            <a:fld id="{917AFF83-AA22-4D22-A412-C94A422514B5}" type="slidenum">
              <a:rPr lang="en-GB" smtClean="0"/>
              <a:pPr/>
              <a:t>‹#›</a:t>
            </a:fld>
            <a:endParaRPr lang="en-GB" dirty="0"/>
          </a:p>
        </p:txBody>
      </p:sp>
      <p:cxnSp>
        <p:nvCxnSpPr>
          <p:cNvPr id="8" name="Straight Connector 7"/>
          <p:cNvCxnSpPr/>
          <p:nvPr userDrawn="1"/>
        </p:nvCxnSpPr>
        <p:spPr>
          <a:xfrm>
            <a:off x="0" y="6176963"/>
            <a:ext cx="12192000"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5629" b="24647"/>
          <a:stretch/>
        </p:blipFill>
        <p:spPr>
          <a:xfrm>
            <a:off x="2772833" y="6225068"/>
            <a:ext cx="1540933" cy="604358"/>
          </a:xfrm>
          <a:prstGeom prst="rect">
            <a:avLst/>
          </a:prstGeom>
        </p:spPr>
      </p:pic>
    </p:spTree>
    <p:extLst>
      <p:ext uri="{BB962C8B-B14F-4D97-AF65-F5344CB8AC3E}">
        <p14:creationId xmlns:p14="http://schemas.microsoft.com/office/powerpoint/2010/main" val="1644494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07/06/2021</a:t>
            </a:r>
            <a:endParaRPr lang="en-GB"/>
          </a:p>
        </p:txBody>
      </p:sp>
      <p:sp>
        <p:nvSpPr>
          <p:cNvPr id="5" name="Footer Placeholder 4"/>
          <p:cNvSpPr>
            <a:spLocks noGrp="1"/>
          </p:cNvSpPr>
          <p:nvPr>
            <p:ph type="ftr" sz="quarter" idx="11"/>
          </p:nvPr>
        </p:nvSpPr>
        <p:spPr/>
        <p:txBody>
          <a:bodyPr/>
          <a:lstStyle/>
          <a:p>
            <a:r>
              <a:rPr lang="en-GB" smtClean="0"/>
              <a:t>RADWG Meeting Salvatore Danzeca</a:t>
            </a:r>
            <a:endParaRPr lang="en-GB" dirty="0"/>
          </a:p>
        </p:txBody>
      </p:sp>
      <p:sp>
        <p:nvSpPr>
          <p:cNvPr id="6" name="Slide Number Placeholder 5"/>
          <p:cNvSpPr>
            <a:spLocks noGrp="1"/>
          </p:cNvSpPr>
          <p:nvPr>
            <p:ph type="sldNum" sz="quarter" idx="12"/>
          </p:nvPr>
        </p:nvSpPr>
        <p:spPr/>
        <p:txBody>
          <a:bodyPr/>
          <a:lstStyle/>
          <a:p>
            <a:fld id="{917AFF83-AA22-4D22-A412-C94A422514B5}" type="slidenum">
              <a:rPr lang="en-GB" smtClean="0"/>
              <a:t>‹#›</a:t>
            </a:fld>
            <a:endParaRPr lang="en-GB"/>
          </a:p>
        </p:txBody>
      </p:sp>
    </p:spTree>
    <p:extLst>
      <p:ext uri="{BB962C8B-B14F-4D97-AF65-F5344CB8AC3E}">
        <p14:creationId xmlns:p14="http://schemas.microsoft.com/office/powerpoint/2010/main" val="1946951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07/06/2021</a:t>
            </a:r>
            <a:endParaRPr lang="en-GB"/>
          </a:p>
        </p:txBody>
      </p:sp>
      <p:sp>
        <p:nvSpPr>
          <p:cNvPr id="6" name="Footer Placeholder 5"/>
          <p:cNvSpPr>
            <a:spLocks noGrp="1"/>
          </p:cNvSpPr>
          <p:nvPr>
            <p:ph type="ftr" sz="quarter" idx="11"/>
          </p:nvPr>
        </p:nvSpPr>
        <p:spPr/>
        <p:txBody>
          <a:bodyPr/>
          <a:lstStyle/>
          <a:p>
            <a:r>
              <a:rPr lang="en-GB" smtClean="0"/>
              <a:t>RADWG Meeting Salvatore Danzeca</a:t>
            </a:r>
            <a:endParaRPr lang="en-GB" dirty="0"/>
          </a:p>
        </p:txBody>
      </p:sp>
      <p:sp>
        <p:nvSpPr>
          <p:cNvPr id="7" name="Slide Number Placeholder 6"/>
          <p:cNvSpPr>
            <a:spLocks noGrp="1"/>
          </p:cNvSpPr>
          <p:nvPr>
            <p:ph type="sldNum" sz="quarter" idx="12"/>
          </p:nvPr>
        </p:nvSpPr>
        <p:spPr/>
        <p:txBody>
          <a:bodyPr/>
          <a:lstStyle/>
          <a:p>
            <a:fld id="{917AFF83-AA22-4D22-A412-C94A422514B5}" type="slidenum">
              <a:rPr lang="en-GB" smtClean="0"/>
              <a:t>‹#›</a:t>
            </a:fld>
            <a:endParaRPr lang="en-GB"/>
          </a:p>
        </p:txBody>
      </p:sp>
    </p:spTree>
    <p:extLst>
      <p:ext uri="{BB962C8B-B14F-4D97-AF65-F5344CB8AC3E}">
        <p14:creationId xmlns:p14="http://schemas.microsoft.com/office/powerpoint/2010/main" val="2775000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07/06/2021</a:t>
            </a:r>
            <a:endParaRPr lang="en-GB"/>
          </a:p>
        </p:txBody>
      </p:sp>
      <p:sp>
        <p:nvSpPr>
          <p:cNvPr id="8" name="Footer Placeholder 7"/>
          <p:cNvSpPr>
            <a:spLocks noGrp="1"/>
          </p:cNvSpPr>
          <p:nvPr>
            <p:ph type="ftr" sz="quarter" idx="11"/>
          </p:nvPr>
        </p:nvSpPr>
        <p:spPr/>
        <p:txBody>
          <a:bodyPr/>
          <a:lstStyle/>
          <a:p>
            <a:r>
              <a:rPr lang="en-GB" smtClean="0"/>
              <a:t>RADWG Meeting Salvatore Danzeca</a:t>
            </a:r>
            <a:endParaRPr lang="en-GB" dirty="0"/>
          </a:p>
        </p:txBody>
      </p:sp>
      <p:sp>
        <p:nvSpPr>
          <p:cNvPr id="9" name="Slide Number Placeholder 8"/>
          <p:cNvSpPr>
            <a:spLocks noGrp="1"/>
          </p:cNvSpPr>
          <p:nvPr>
            <p:ph type="sldNum" sz="quarter" idx="12"/>
          </p:nvPr>
        </p:nvSpPr>
        <p:spPr/>
        <p:txBody>
          <a:bodyPr/>
          <a:lstStyle/>
          <a:p>
            <a:fld id="{917AFF83-AA22-4D22-A412-C94A422514B5}" type="slidenum">
              <a:rPr lang="en-GB" smtClean="0"/>
              <a:t>‹#›</a:t>
            </a:fld>
            <a:endParaRPr lang="en-GB"/>
          </a:p>
        </p:txBody>
      </p:sp>
    </p:spTree>
    <p:extLst>
      <p:ext uri="{BB962C8B-B14F-4D97-AF65-F5344CB8AC3E}">
        <p14:creationId xmlns:p14="http://schemas.microsoft.com/office/powerpoint/2010/main" val="4059986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07/06/2021</a:t>
            </a:r>
            <a:endParaRPr lang="en-GB"/>
          </a:p>
        </p:txBody>
      </p:sp>
      <p:sp>
        <p:nvSpPr>
          <p:cNvPr id="4" name="Footer Placeholder 3"/>
          <p:cNvSpPr>
            <a:spLocks noGrp="1"/>
          </p:cNvSpPr>
          <p:nvPr>
            <p:ph type="ftr" sz="quarter" idx="11"/>
          </p:nvPr>
        </p:nvSpPr>
        <p:spPr/>
        <p:txBody>
          <a:bodyPr/>
          <a:lstStyle/>
          <a:p>
            <a:r>
              <a:rPr lang="en-GB" smtClean="0"/>
              <a:t>RADWG Meeting Salvatore Danzeca</a:t>
            </a:r>
            <a:endParaRPr lang="en-GB"/>
          </a:p>
        </p:txBody>
      </p:sp>
      <p:sp>
        <p:nvSpPr>
          <p:cNvPr id="5" name="Slide Number Placeholder 4"/>
          <p:cNvSpPr>
            <a:spLocks noGrp="1"/>
          </p:cNvSpPr>
          <p:nvPr>
            <p:ph type="sldNum" sz="quarter" idx="12"/>
          </p:nvPr>
        </p:nvSpPr>
        <p:spPr/>
        <p:txBody>
          <a:bodyPr/>
          <a:lstStyle/>
          <a:p>
            <a:fld id="{917AFF83-AA22-4D22-A412-C94A422514B5}" type="slidenum">
              <a:rPr lang="en-GB" smtClean="0"/>
              <a:t>‹#›</a:t>
            </a:fld>
            <a:endParaRPr lang="en-GB"/>
          </a:p>
        </p:txBody>
      </p:sp>
    </p:spTree>
    <p:extLst>
      <p:ext uri="{BB962C8B-B14F-4D97-AF65-F5344CB8AC3E}">
        <p14:creationId xmlns:p14="http://schemas.microsoft.com/office/powerpoint/2010/main" val="4132227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07/06/2021</a:t>
            </a:r>
            <a:endParaRPr lang="en-GB"/>
          </a:p>
        </p:txBody>
      </p:sp>
      <p:sp>
        <p:nvSpPr>
          <p:cNvPr id="3" name="Footer Placeholder 2"/>
          <p:cNvSpPr>
            <a:spLocks noGrp="1"/>
          </p:cNvSpPr>
          <p:nvPr>
            <p:ph type="ftr" sz="quarter" idx="11"/>
          </p:nvPr>
        </p:nvSpPr>
        <p:spPr/>
        <p:txBody>
          <a:bodyPr/>
          <a:lstStyle/>
          <a:p>
            <a:r>
              <a:rPr lang="en-GB" smtClean="0"/>
              <a:t>RADWG Meeting Salvatore Danzeca</a:t>
            </a:r>
            <a:endParaRPr lang="en-GB"/>
          </a:p>
        </p:txBody>
      </p:sp>
      <p:sp>
        <p:nvSpPr>
          <p:cNvPr id="4" name="Slide Number Placeholder 3"/>
          <p:cNvSpPr>
            <a:spLocks noGrp="1"/>
          </p:cNvSpPr>
          <p:nvPr>
            <p:ph type="sldNum" sz="quarter" idx="12"/>
          </p:nvPr>
        </p:nvSpPr>
        <p:spPr/>
        <p:txBody>
          <a:bodyPr/>
          <a:lstStyle/>
          <a:p>
            <a:fld id="{917AFF83-AA22-4D22-A412-C94A422514B5}" type="slidenum">
              <a:rPr lang="en-GB" smtClean="0"/>
              <a:t>‹#›</a:t>
            </a:fld>
            <a:endParaRPr lang="en-GB"/>
          </a:p>
        </p:txBody>
      </p:sp>
    </p:spTree>
    <p:extLst>
      <p:ext uri="{BB962C8B-B14F-4D97-AF65-F5344CB8AC3E}">
        <p14:creationId xmlns:p14="http://schemas.microsoft.com/office/powerpoint/2010/main" val="3490252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07/06/2021</a:t>
            </a:r>
            <a:endParaRPr lang="en-GB"/>
          </a:p>
        </p:txBody>
      </p:sp>
      <p:sp>
        <p:nvSpPr>
          <p:cNvPr id="6" name="Footer Placeholder 5"/>
          <p:cNvSpPr>
            <a:spLocks noGrp="1"/>
          </p:cNvSpPr>
          <p:nvPr>
            <p:ph type="ftr" sz="quarter" idx="11"/>
          </p:nvPr>
        </p:nvSpPr>
        <p:spPr/>
        <p:txBody>
          <a:bodyPr/>
          <a:lstStyle/>
          <a:p>
            <a:r>
              <a:rPr lang="en-GB" smtClean="0"/>
              <a:t>RADWG Meeting Salvatore Danzeca</a:t>
            </a:r>
            <a:endParaRPr lang="en-GB"/>
          </a:p>
        </p:txBody>
      </p:sp>
      <p:sp>
        <p:nvSpPr>
          <p:cNvPr id="7" name="Slide Number Placeholder 6"/>
          <p:cNvSpPr>
            <a:spLocks noGrp="1"/>
          </p:cNvSpPr>
          <p:nvPr>
            <p:ph type="sldNum" sz="quarter" idx="12"/>
          </p:nvPr>
        </p:nvSpPr>
        <p:spPr/>
        <p:txBody>
          <a:bodyPr/>
          <a:lstStyle/>
          <a:p>
            <a:fld id="{917AFF83-AA22-4D22-A412-C94A422514B5}" type="slidenum">
              <a:rPr lang="en-GB" smtClean="0"/>
              <a:t>‹#›</a:t>
            </a:fld>
            <a:endParaRPr lang="en-GB"/>
          </a:p>
        </p:txBody>
      </p:sp>
    </p:spTree>
    <p:extLst>
      <p:ext uri="{BB962C8B-B14F-4D97-AF65-F5344CB8AC3E}">
        <p14:creationId xmlns:p14="http://schemas.microsoft.com/office/powerpoint/2010/main" val="3048773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07/06/2021</a:t>
            </a:r>
            <a:endParaRPr lang="en-GB"/>
          </a:p>
        </p:txBody>
      </p:sp>
      <p:sp>
        <p:nvSpPr>
          <p:cNvPr id="6" name="Footer Placeholder 5"/>
          <p:cNvSpPr>
            <a:spLocks noGrp="1"/>
          </p:cNvSpPr>
          <p:nvPr>
            <p:ph type="ftr" sz="quarter" idx="11"/>
          </p:nvPr>
        </p:nvSpPr>
        <p:spPr/>
        <p:txBody>
          <a:bodyPr/>
          <a:lstStyle/>
          <a:p>
            <a:r>
              <a:rPr lang="en-GB" smtClean="0"/>
              <a:t>RADWG Meeting Salvatore Danzeca</a:t>
            </a:r>
            <a:endParaRPr lang="en-GB"/>
          </a:p>
        </p:txBody>
      </p:sp>
      <p:sp>
        <p:nvSpPr>
          <p:cNvPr id="7" name="Slide Number Placeholder 6"/>
          <p:cNvSpPr>
            <a:spLocks noGrp="1"/>
          </p:cNvSpPr>
          <p:nvPr>
            <p:ph type="sldNum" sz="quarter" idx="12"/>
          </p:nvPr>
        </p:nvSpPr>
        <p:spPr/>
        <p:txBody>
          <a:bodyPr/>
          <a:lstStyle/>
          <a:p>
            <a:fld id="{917AFF83-AA22-4D22-A412-C94A422514B5}" type="slidenum">
              <a:rPr lang="en-GB" smtClean="0"/>
              <a:t>‹#›</a:t>
            </a:fld>
            <a:endParaRPr lang="en-GB"/>
          </a:p>
        </p:txBody>
      </p:sp>
    </p:spTree>
    <p:extLst>
      <p:ext uri="{BB962C8B-B14F-4D97-AF65-F5344CB8AC3E}">
        <p14:creationId xmlns:p14="http://schemas.microsoft.com/office/powerpoint/2010/main" val="3632069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07/06/2021</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RADWG Meeting Salvatore Danzeca</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AFF83-AA22-4D22-A412-C94A422514B5}" type="slidenum">
              <a:rPr lang="en-GB" smtClean="0"/>
              <a:t>‹#›</a:t>
            </a:fld>
            <a:endParaRPr lang="en-GB"/>
          </a:p>
        </p:txBody>
      </p:sp>
    </p:spTree>
    <p:extLst>
      <p:ext uri="{BB962C8B-B14F-4D97-AF65-F5344CB8AC3E}">
        <p14:creationId xmlns:p14="http://schemas.microsoft.com/office/powerpoint/2010/main" val="2375941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png"/><Relationship Id="rId9"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2.jpeg"/><Relationship Id="rId2" Type="http://schemas.openxmlformats.org/officeDocument/2006/relationships/hyperlink" Target="https://charm.web.cern.ch/content/radiation-test-request" TargetMode="External"/><Relationship Id="rId1" Type="http://schemas.openxmlformats.org/officeDocument/2006/relationships/slideLayout" Target="../slideLayouts/slideLayout2.xml"/><Relationship Id="rId6" Type="http://schemas.openxmlformats.org/officeDocument/2006/relationships/hyperlink" Target="https://charm.web.cern.ch/admin/structure/webform/manage/webform_31/results/submissions?page=0&amp;sort=asc&amp;order=Target%20Dose%20%5BGy%5D" TargetMode="External"/><Relationship Id="rId5" Type="http://schemas.openxmlformats.org/officeDocument/2006/relationships/hyperlink" Target="https://charm.web.cern.ch/admin/structure/webform/manage/webform_31/results/submissions?page=0&amp;sort=asc&amp;order=Type%20of%20equipment%20to%20be%20tested" TargetMode="External"/><Relationship Id="rId4" Type="http://schemas.openxmlformats.org/officeDocument/2006/relationships/hyperlink" Target="https://charm.web.cern.ch/admin/structure/webform/manage/webform_31/results/submissions?page=0&amp;sort=asc&amp;order=Name"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14.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edms.cern.ch/ui/#!master/navigator/document?P:1711529221:100271960:subDocs" TargetMode="External"/><Relationship Id="rId3" Type="http://schemas.openxmlformats.org/officeDocument/2006/relationships/image" Target="../media/image38.png"/><Relationship Id="rId7"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hyperlink" Target="https://edms.cern.ch/ui/#!master/navigator/document?P:1711529221:100212069:subDocs" TargetMode="External"/><Relationship Id="rId5" Type="http://schemas.openxmlformats.org/officeDocument/2006/relationships/hyperlink" Target="https://edms.cern.ch/ui/#!master/navigator/document?P:1711529221:1988564209:subDocs" TargetMode="External"/><Relationship Id="rId4" Type="http://schemas.openxmlformats.org/officeDocument/2006/relationships/image" Target="../media/image39.png"/><Relationship Id="rId9"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8.png"/><Relationship Id="rId3" Type="http://schemas.openxmlformats.org/officeDocument/2006/relationships/image" Target="../media/image9.jpeg"/><Relationship Id="rId7" Type="http://schemas.openxmlformats.org/officeDocument/2006/relationships/image" Target="../media/image13.png"/><Relationship Id="rId12"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2.jpeg"/><Relationship Id="rId11" Type="http://schemas.openxmlformats.org/officeDocument/2006/relationships/image" Target="../media/image16.png"/><Relationship Id="rId5" Type="http://schemas.openxmlformats.org/officeDocument/2006/relationships/image" Target="../media/image11.jpeg"/><Relationship Id="rId10" Type="http://schemas.openxmlformats.org/officeDocument/2006/relationships/image" Target="../media/image28.svg"/><Relationship Id="rId4" Type="http://schemas.openxmlformats.org/officeDocument/2006/relationships/image" Target="../media/image10.jpeg"/><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8.png"/><Relationship Id="rId3" Type="http://schemas.openxmlformats.org/officeDocument/2006/relationships/image" Target="../media/image9.jpeg"/><Relationship Id="rId7" Type="http://schemas.openxmlformats.org/officeDocument/2006/relationships/image" Target="../media/image13.png"/><Relationship Id="rId12"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2.jpeg"/><Relationship Id="rId11" Type="http://schemas.openxmlformats.org/officeDocument/2006/relationships/image" Target="../media/image16.png"/><Relationship Id="rId5" Type="http://schemas.openxmlformats.org/officeDocument/2006/relationships/image" Target="../media/image11.jpeg"/><Relationship Id="rId10" Type="http://schemas.openxmlformats.org/officeDocument/2006/relationships/image" Target="../media/image28.svg"/><Relationship Id="rId4" Type="http://schemas.openxmlformats.org/officeDocument/2006/relationships/image" Target="../media/image10.jpeg"/><Relationship Id="rId9" Type="http://schemas.openxmlformats.org/officeDocument/2006/relationships/image" Target="../media/image15.png"/><Relationship Id="rId1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5628"/>
          <a:stretch/>
        </p:blipFill>
        <p:spPr>
          <a:xfrm>
            <a:off x="1618889" y="186134"/>
            <a:ext cx="8833449" cy="4689158"/>
          </a:xfrm>
          <a:prstGeom prst="rect">
            <a:avLst/>
          </a:prstGeom>
        </p:spPr>
      </p:pic>
      <p:sp>
        <p:nvSpPr>
          <p:cNvPr id="2" name="Title 1"/>
          <p:cNvSpPr>
            <a:spLocks noGrp="1"/>
          </p:cNvSpPr>
          <p:nvPr>
            <p:ph type="ctrTitle"/>
          </p:nvPr>
        </p:nvSpPr>
        <p:spPr>
          <a:xfrm>
            <a:off x="1206259" y="2530713"/>
            <a:ext cx="10147541" cy="2802414"/>
          </a:xfrm>
        </p:spPr>
        <p:txBody>
          <a:bodyPr/>
          <a:lstStyle/>
          <a:p>
            <a:r>
              <a:rPr lang="en-GB" dirty="0" smtClean="0"/>
              <a:t>RADWG Meeting </a:t>
            </a:r>
            <a:r>
              <a:rPr lang="en-GB" dirty="0" smtClean="0"/>
              <a:t>June 2021</a:t>
            </a:r>
            <a:endParaRPr lang="en-GB" dirty="0"/>
          </a:p>
        </p:txBody>
      </p:sp>
      <p:sp>
        <p:nvSpPr>
          <p:cNvPr id="3" name="Subtitle 2"/>
          <p:cNvSpPr>
            <a:spLocks noGrp="1"/>
          </p:cNvSpPr>
          <p:nvPr>
            <p:ph type="subTitle" idx="1"/>
          </p:nvPr>
        </p:nvSpPr>
        <p:spPr>
          <a:xfrm>
            <a:off x="1523999" y="5372754"/>
            <a:ext cx="9144000" cy="1655762"/>
          </a:xfrm>
        </p:spPr>
        <p:txBody>
          <a:bodyPr/>
          <a:lstStyle/>
          <a:p>
            <a:r>
              <a:rPr lang="en-GB" dirty="0" smtClean="0"/>
              <a:t>Salvatore Danzeca </a:t>
            </a:r>
            <a:r>
              <a:rPr lang="en-GB" dirty="0" smtClean="0"/>
              <a:t>BE-CEM-EPR </a:t>
            </a:r>
            <a:r>
              <a:rPr lang="en-GB" dirty="0" smtClean="0"/>
              <a:t>on behalf of the RADWG </a:t>
            </a:r>
          </a:p>
        </p:txBody>
      </p:sp>
      <p:sp>
        <p:nvSpPr>
          <p:cNvPr id="5" name="Date Placeholder 4"/>
          <p:cNvSpPr>
            <a:spLocks noGrp="1"/>
          </p:cNvSpPr>
          <p:nvPr>
            <p:ph type="dt" sz="half" idx="10"/>
          </p:nvPr>
        </p:nvSpPr>
        <p:spPr/>
        <p:txBody>
          <a:bodyPr/>
          <a:lstStyle/>
          <a:p>
            <a:r>
              <a:rPr lang="en-US" smtClean="0"/>
              <a:t>07/06/2021</a:t>
            </a:r>
            <a:endParaRPr lang="en-GB" dirty="0"/>
          </a:p>
        </p:txBody>
      </p:sp>
      <p:sp>
        <p:nvSpPr>
          <p:cNvPr id="6" name="Footer Placeholder 5"/>
          <p:cNvSpPr>
            <a:spLocks noGrp="1"/>
          </p:cNvSpPr>
          <p:nvPr>
            <p:ph type="ftr" sz="quarter" idx="11"/>
          </p:nvPr>
        </p:nvSpPr>
        <p:spPr/>
        <p:txBody>
          <a:bodyPr/>
          <a:lstStyle/>
          <a:p>
            <a:r>
              <a:rPr lang="en-GB" smtClean="0"/>
              <a:t>RADWG Meeting Salvatore Danzeca</a:t>
            </a:r>
            <a:endParaRPr lang="en-GB" dirty="0" smtClean="0"/>
          </a:p>
        </p:txBody>
      </p:sp>
      <p:sp>
        <p:nvSpPr>
          <p:cNvPr id="7" name="Slide Number Placeholder 6"/>
          <p:cNvSpPr>
            <a:spLocks noGrp="1"/>
          </p:cNvSpPr>
          <p:nvPr>
            <p:ph type="sldNum" sz="quarter" idx="12"/>
          </p:nvPr>
        </p:nvSpPr>
        <p:spPr/>
        <p:txBody>
          <a:bodyPr/>
          <a:lstStyle/>
          <a:p>
            <a:fld id="{917AFF83-AA22-4D22-A412-C94A422514B5}" type="slidenum">
              <a:rPr lang="en-GB" smtClean="0"/>
              <a:pPr/>
              <a:t>1</a:t>
            </a:fld>
            <a:endParaRPr lang="en-GB" dirty="0"/>
          </a:p>
        </p:txBody>
      </p:sp>
    </p:spTree>
    <p:extLst>
      <p:ext uri="{BB962C8B-B14F-4D97-AF65-F5344CB8AC3E}">
        <p14:creationId xmlns:p14="http://schemas.microsoft.com/office/powerpoint/2010/main" val="22842767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8569" y="47536"/>
            <a:ext cx="2500524" cy="1875393"/>
          </a:xfrm>
          <a:prstGeom prst="rect">
            <a:avLst/>
          </a:prstGeom>
        </p:spPr>
      </p:pic>
      <p:sp>
        <p:nvSpPr>
          <p:cNvPr id="2" name="Title 1"/>
          <p:cNvSpPr>
            <a:spLocks noGrp="1"/>
          </p:cNvSpPr>
          <p:nvPr>
            <p:ph type="title"/>
          </p:nvPr>
        </p:nvSpPr>
        <p:spPr>
          <a:xfrm>
            <a:off x="708803" y="-54934"/>
            <a:ext cx="10515600" cy="1325563"/>
          </a:xfrm>
        </p:spPr>
        <p:txBody>
          <a:bodyPr/>
          <a:lstStyle/>
          <a:p>
            <a:r>
              <a:rPr lang="en-GB" baseline="30000" dirty="0" smtClean="0"/>
              <a:t>60</a:t>
            </a:r>
            <a:r>
              <a:rPr lang="en-GB" dirty="0" smtClean="0"/>
              <a:t>Co facility @ CERN</a:t>
            </a:r>
            <a:endParaRPr lang="en-GB" dirty="0"/>
          </a:p>
        </p:txBody>
      </p:sp>
      <p:sp>
        <p:nvSpPr>
          <p:cNvPr id="3" name="Content Placeholder 2"/>
          <p:cNvSpPr>
            <a:spLocks noGrp="1"/>
          </p:cNvSpPr>
          <p:nvPr>
            <p:ph idx="1"/>
          </p:nvPr>
        </p:nvSpPr>
        <p:spPr>
          <a:xfrm>
            <a:off x="208471" y="891540"/>
            <a:ext cx="6797447" cy="3269297"/>
          </a:xfrm>
        </p:spPr>
        <p:txBody>
          <a:bodyPr>
            <a:normAutofit/>
          </a:bodyPr>
          <a:lstStyle/>
          <a:p>
            <a:r>
              <a:rPr lang="en-GB" sz="2000" dirty="0" smtClean="0"/>
              <a:t>Co60 source 10TBq</a:t>
            </a:r>
            <a:endParaRPr lang="en-GB" sz="2000" dirty="0" smtClean="0"/>
          </a:p>
          <a:p>
            <a:r>
              <a:rPr lang="en-GB" sz="2000" dirty="0" smtClean="0"/>
              <a:t>dose </a:t>
            </a:r>
            <a:r>
              <a:rPr lang="en-GB" sz="2000" dirty="0" smtClean="0"/>
              <a:t>rates from 20Gy/h up to 0.36Gy/h </a:t>
            </a:r>
          </a:p>
          <a:p>
            <a:r>
              <a:rPr lang="en-GB" sz="2000" dirty="0" smtClean="0"/>
              <a:t>Inside the irradiator setup: </a:t>
            </a:r>
            <a:r>
              <a:rPr lang="en-GB" sz="2000" dirty="0" smtClean="0"/>
              <a:t>200Gy/h </a:t>
            </a:r>
            <a:r>
              <a:rPr lang="en-GB" sz="2000" dirty="0" smtClean="0"/>
              <a:t>to 100Gy/h on a small </a:t>
            </a:r>
            <a:r>
              <a:rPr lang="en-GB" sz="2000" dirty="0" smtClean="0"/>
              <a:t>surface</a:t>
            </a:r>
          </a:p>
          <a:p>
            <a:r>
              <a:rPr lang="en-GB" sz="2000" dirty="0" smtClean="0"/>
              <a:t>Users can run in parallel</a:t>
            </a:r>
            <a:endParaRPr lang="en-GB" sz="2000" dirty="0" smtClean="0"/>
          </a:p>
          <a:p>
            <a:endParaRPr lang="en-GB" dirty="0" smtClean="0"/>
          </a:p>
        </p:txBody>
      </p:sp>
      <p:sp>
        <p:nvSpPr>
          <p:cNvPr id="6" name="Date Placeholder 5"/>
          <p:cNvSpPr>
            <a:spLocks noGrp="1"/>
          </p:cNvSpPr>
          <p:nvPr>
            <p:ph type="dt" sz="half" idx="10"/>
          </p:nvPr>
        </p:nvSpPr>
        <p:spPr/>
        <p:txBody>
          <a:bodyPr/>
          <a:lstStyle/>
          <a:p>
            <a:r>
              <a:rPr lang="en-US" smtClean="0"/>
              <a:t>07/06/2021</a:t>
            </a:r>
            <a:endParaRPr lang="en-GB" dirty="0"/>
          </a:p>
        </p:txBody>
      </p:sp>
      <p:sp>
        <p:nvSpPr>
          <p:cNvPr id="7" name="Footer Placeholder 6"/>
          <p:cNvSpPr>
            <a:spLocks noGrp="1"/>
          </p:cNvSpPr>
          <p:nvPr>
            <p:ph type="ftr" sz="quarter" idx="11"/>
          </p:nvPr>
        </p:nvSpPr>
        <p:spPr/>
        <p:txBody>
          <a:bodyPr/>
          <a:lstStyle/>
          <a:p>
            <a:r>
              <a:rPr lang="en-GB" smtClean="0"/>
              <a:t>RADWG Meeting Salvatore Danzeca</a:t>
            </a:r>
            <a:endParaRPr lang="en-GB" dirty="0" smtClean="0"/>
          </a:p>
        </p:txBody>
      </p:sp>
      <p:sp>
        <p:nvSpPr>
          <p:cNvPr id="8" name="Slide Number Placeholder 7"/>
          <p:cNvSpPr>
            <a:spLocks noGrp="1"/>
          </p:cNvSpPr>
          <p:nvPr>
            <p:ph type="sldNum" sz="quarter" idx="12"/>
          </p:nvPr>
        </p:nvSpPr>
        <p:spPr/>
        <p:txBody>
          <a:bodyPr/>
          <a:lstStyle/>
          <a:p>
            <a:fld id="{917AFF83-AA22-4D22-A412-C94A422514B5}" type="slidenum">
              <a:rPr lang="en-GB" smtClean="0"/>
              <a:pPr/>
              <a:t>10</a:t>
            </a:fld>
            <a:endParaRPr lang="en-GB" dirty="0"/>
          </a:p>
        </p:txBody>
      </p:sp>
      <p:pic>
        <p:nvPicPr>
          <p:cNvPr id="10" name="Picture 1" descr="image00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4045" y="105323"/>
            <a:ext cx="2845962" cy="160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Table 5"/>
          <p:cNvGraphicFramePr/>
          <p:nvPr>
            <p:extLst>
              <p:ext uri="{D42A27DB-BD31-4B8C-83A1-F6EECF244321}">
                <p14:modId xmlns:p14="http://schemas.microsoft.com/office/powerpoint/2010/main" val="1500699141"/>
              </p:ext>
            </p:extLst>
          </p:nvPr>
        </p:nvGraphicFramePr>
        <p:xfrm>
          <a:off x="3198943" y="2344541"/>
          <a:ext cx="4172385" cy="3547801"/>
        </p:xfrm>
        <a:graphic>
          <a:graphicData uri="http://schemas.openxmlformats.org/drawingml/2006/table">
            <a:tbl>
              <a:tblPr/>
              <a:tblGrid>
                <a:gridCol w="739992">
                  <a:extLst>
                    <a:ext uri="{9D8B030D-6E8A-4147-A177-3AD203B41FA5}">
                      <a16:colId xmlns:a16="http://schemas.microsoft.com/office/drawing/2014/main" val="20000"/>
                    </a:ext>
                  </a:extLst>
                </a:gridCol>
                <a:gridCol w="760226">
                  <a:extLst>
                    <a:ext uri="{9D8B030D-6E8A-4147-A177-3AD203B41FA5}">
                      <a16:colId xmlns:a16="http://schemas.microsoft.com/office/drawing/2014/main" val="20001"/>
                    </a:ext>
                  </a:extLst>
                </a:gridCol>
                <a:gridCol w="458512">
                  <a:extLst>
                    <a:ext uri="{9D8B030D-6E8A-4147-A177-3AD203B41FA5}">
                      <a16:colId xmlns:a16="http://schemas.microsoft.com/office/drawing/2014/main" val="20002"/>
                    </a:ext>
                  </a:extLst>
                </a:gridCol>
                <a:gridCol w="506817">
                  <a:extLst>
                    <a:ext uri="{9D8B030D-6E8A-4147-A177-3AD203B41FA5}">
                      <a16:colId xmlns:a16="http://schemas.microsoft.com/office/drawing/2014/main" val="20003"/>
                    </a:ext>
                  </a:extLst>
                </a:gridCol>
                <a:gridCol w="1025772">
                  <a:extLst>
                    <a:ext uri="{9D8B030D-6E8A-4147-A177-3AD203B41FA5}">
                      <a16:colId xmlns:a16="http://schemas.microsoft.com/office/drawing/2014/main" val="20004"/>
                    </a:ext>
                  </a:extLst>
                </a:gridCol>
                <a:gridCol w="681066">
                  <a:extLst>
                    <a:ext uri="{9D8B030D-6E8A-4147-A177-3AD203B41FA5}">
                      <a16:colId xmlns:a16="http://schemas.microsoft.com/office/drawing/2014/main" val="20005"/>
                    </a:ext>
                  </a:extLst>
                </a:gridCol>
              </a:tblGrid>
              <a:tr h="322426">
                <a:tc>
                  <a:txBody>
                    <a:bodyPr/>
                    <a:lstStyle/>
                    <a:p>
                      <a:pPr algn="ctr">
                        <a:lnSpc>
                          <a:spcPct val="100000"/>
                        </a:lnSpc>
                      </a:pPr>
                      <a:r>
                        <a:rPr lang="en-GB" sz="800" b="1" strike="noStrike" spc="-1">
                          <a:solidFill>
                            <a:srgbClr val="4C4C4C"/>
                          </a:solidFill>
                          <a:latin typeface="Cambria"/>
                        </a:rPr>
                        <a:t>Users</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800" b="1" strike="noStrike" spc="-1">
                          <a:solidFill>
                            <a:srgbClr val="4C4C4C"/>
                          </a:solidFill>
                          <a:latin typeface="Cambria"/>
                        </a:rPr>
                        <a:t>Sector</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800" b="1" strike="noStrike" spc="-1">
                          <a:solidFill>
                            <a:srgbClr val="4C4C4C"/>
                          </a:solidFill>
                          <a:latin typeface="Cambria"/>
                        </a:rPr>
                        <a:t>Dose (Gy)</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800" b="1" strike="noStrike" spc="-1">
                          <a:solidFill>
                            <a:srgbClr val="4C4C4C"/>
                          </a:solidFill>
                          <a:latin typeface="Cambria"/>
                        </a:rPr>
                        <a:t>Time (days)</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800" b="1" strike="noStrike" spc="-1">
                          <a:solidFill>
                            <a:srgbClr val="4C4C4C"/>
                          </a:solidFill>
                          <a:latin typeface="Cambria"/>
                        </a:rPr>
                        <a:t>Experiment</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800" b="1" strike="noStrike" spc="-1">
                          <a:solidFill>
                            <a:srgbClr val="4C4C4C"/>
                          </a:solidFill>
                          <a:latin typeface="Cambria"/>
                        </a:rPr>
                        <a:t>Status</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0"/>
                  </a:ext>
                </a:extLst>
              </a:tr>
              <a:tr h="268330">
                <a:tc>
                  <a:txBody>
                    <a:bodyPr/>
                    <a:lstStyle/>
                    <a:p>
                      <a:pPr algn="ctr">
                        <a:lnSpc>
                          <a:spcPct val="107000"/>
                        </a:lnSpc>
                      </a:pPr>
                      <a:r>
                        <a:rPr lang="en-GB" sz="800" b="0" strike="noStrike" spc="-1">
                          <a:solidFill>
                            <a:srgbClr val="2D2D2D"/>
                          </a:solidFill>
                          <a:latin typeface="Cambria"/>
                          <a:ea typeface="Cambria"/>
                        </a:rPr>
                        <a:t>I. Ortega Ruiz</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ATS</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 60 k</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~100</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dirty="0">
                          <a:solidFill>
                            <a:srgbClr val="2D2D2D"/>
                          </a:solidFill>
                          <a:latin typeface="Cambria"/>
                          <a:ea typeface="Cambria"/>
                        </a:rPr>
                        <a:t> XBPF</a:t>
                      </a:r>
                      <a:endParaRPr lang="en-US" sz="800" b="0" strike="noStrike" spc="-1" dirty="0">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Done</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extLst>
                  <a:ext uri="{0D108BD9-81ED-4DB2-BD59-A6C34878D82A}">
                    <a16:rowId xmlns:a16="http://schemas.microsoft.com/office/drawing/2014/main" val="10001"/>
                  </a:ext>
                </a:extLst>
              </a:tr>
              <a:tr h="248856">
                <a:tc>
                  <a:txBody>
                    <a:bodyPr/>
                    <a:lstStyle/>
                    <a:p>
                      <a:pPr algn="ctr">
                        <a:lnSpc>
                          <a:spcPct val="107000"/>
                        </a:lnSpc>
                      </a:pPr>
                      <a:r>
                        <a:rPr lang="en-GB" sz="800" b="0" strike="noStrike" spc="-1">
                          <a:solidFill>
                            <a:srgbClr val="2D2D2D"/>
                          </a:solidFill>
                          <a:latin typeface="Cambria"/>
                          <a:ea typeface="Cambria"/>
                        </a:rPr>
                        <a:t>M. Rizzo</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R&amp;D</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1 k</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 ~40</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FGDOS</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Done</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extLst>
                  <a:ext uri="{0D108BD9-81ED-4DB2-BD59-A6C34878D82A}">
                    <a16:rowId xmlns:a16="http://schemas.microsoft.com/office/drawing/2014/main" val="10002"/>
                  </a:ext>
                </a:extLst>
              </a:tr>
              <a:tr h="248856">
                <a:tc>
                  <a:txBody>
                    <a:bodyPr/>
                    <a:lstStyle/>
                    <a:p>
                      <a:pPr algn="ctr">
                        <a:lnSpc>
                          <a:spcPct val="107000"/>
                        </a:lnSpc>
                      </a:pPr>
                      <a:r>
                        <a:rPr lang="en-GB" sz="800" b="0" strike="noStrike" spc="-1">
                          <a:solidFill>
                            <a:srgbClr val="2D2D2D"/>
                          </a:solidFill>
                          <a:latin typeface="Cambria"/>
                          <a:ea typeface="Cambria"/>
                        </a:rPr>
                        <a:t>M. Tornay</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R&amp;D</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2.4 k</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 ~15</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TC310</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ea typeface="Cambria"/>
                        </a:rPr>
                        <a:t>Done</a:t>
                      </a:r>
                      <a:endParaRPr lang="en-US"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extLst>
                  <a:ext uri="{0D108BD9-81ED-4DB2-BD59-A6C34878D82A}">
                    <a16:rowId xmlns:a16="http://schemas.microsoft.com/office/drawing/2014/main" val="10003"/>
                  </a:ext>
                </a:extLst>
              </a:tr>
              <a:tr h="237222">
                <a:tc>
                  <a:txBody>
                    <a:bodyPr/>
                    <a:lstStyle/>
                    <a:p>
                      <a:pPr algn="ctr">
                        <a:lnSpc>
                          <a:spcPct val="100000"/>
                        </a:lnSpc>
                      </a:pPr>
                      <a:r>
                        <a:rPr lang="en-GB" sz="800" b="0" strike="noStrike" spc="-1">
                          <a:solidFill>
                            <a:srgbClr val="181717"/>
                          </a:solidFill>
                          <a:latin typeface="Cambria"/>
                        </a:rPr>
                        <a:t>L. Marcon</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0000"/>
                        </a:lnSpc>
                      </a:pPr>
                      <a:r>
                        <a:rPr lang="en-GB" sz="800" b="0" strike="noStrike" spc="-1" dirty="0">
                          <a:solidFill>
                            <a:srgbClr val="181717"/>
                          </a:solidFill>
                          <a:latin typeface="Cambria"/>
                        </a:rPr>
                        <a:t>EP</a:t>
                      </a:r>
                      <a:endParaRPr lang="en-US" sz="800" b="0" strike="noStrike" spc="-1" dirty="0">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0000"/>
                        </a:lnSpc>
                      </a:pPr>
                      <a:r>
                        <a:rPr lang="en-GB" sz="800" b="0" strike="noStrike" spc="-1">
                          <a:solidFill>
                            <a:srgbClr val="181717"/>
                          </a:solidFill>
                          <a:latin typeface="Cambria"/>
                        </a:rPr>
                        <a:t>10 k</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0000"/>
                        </a:lnSpc>
                      </a:pPr>
                      <a:r>
                        <a:rPr lang="en-GB" sz="800" b="0" strike="noStrike" spc="-1">
                          <a:solidFill>
                            <a:srgbClr val="181717"/>
                          </a:solidFill>
                          <a:latin typeface="Cambria"/>
                        </a:rPr>
                        <a:t>18</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0000"/>
                        </a:lnSpc>
                      </a:pPr>
                      <a:r>
                        <a:rPr lang="en-GB" sz="800" b="0" strike="noStrike" spc="-1">
                          <a:solidFill>
                            <a:srgbClr val="181717"/>
                          </a:solidFill>
                          <a:latin typeface="Cambria"/>
                        </a:rPr>
                        <a:t>CWDM Link</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0000"/>
                        </a:lnSpc>
                      </a:pPr>
                      <a:r>
                        <a:rPr lang="en-GB" sz="800" b="0" strike="noStrike" spc="-1">
                          <a:solidFill>
                            <a:srgbClr val="181717"/>
                          </a:solidFill>
                          <a:latin typeface="Cambria"/>
                        </a:rPr>
                        <a:t>Done</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extLst>
                  <a:ext uri="{0D108BD9-81ED-4DB2-BD59-A6C34878D82A}">
                    <a16:rowId xmlns:a16="http://schemas.microsoft.com/office/drawing/2014/main" val="10004"/>
                  </a:ext>
                </a:extLst>
              </a:tr>
              <a:tr h="253155">
                <a:tc>
                  <a:txBody>
                    <a:bodyPr/>
                    <a:lstStyle/>
                    <a:p>
                      <a:pPr algn="ctr">
                        <a:lnSpc>
                          <a:spcPct val="107000"/>
                        </a:lnSpc>
                      </a:pPr>
                      <a:r>
                        <a:rPr lang="en-GB" sz="800" b="0" strike="noStrike" spc="-1">
                          <a:solidFill>
                            <a:srgbClr val="2D2D2D"/>
                          </a:solidFill>
                          <a:latin typeface="Cambria"/>
                        </a:rPr>
                        <a:t>V. Ryjov </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rPr>
                        <a:t>EP</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rPr>
                        <a:t>1.6 k</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rPr>
                        <a:t>32</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rPr>
                        <a:t>ELMB2</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rPr>
                        <a:t>Done</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extLst>
                  <a:ext uri="{0D108BD9-81ED-4DB2-BD59-A6C34878D82A}">
                    <a16:rowId xmlns:a16="http://schemas.microsoft.com/office/drawing/2014/main" val="10005"/>
                  </a:ext>
                </a:extLst>
              </a:tr>
              <a:tr h="202369">
                <a:tc>
                  <a:txBody>
                    <a:bodyPr/>
                    <a:lstStyle/>
                    <a:p>
                      <a:pPr algn="ctr">
                        <a:lnSpc>
                          <a:spcPct val="107000"/>
                        </a:lnSpc>
                      </a:pPr>
                      <a:r>
                        <a:rPr lang="en-GB" sz="800" b="0" strike="noStrike" spc="-1">
                          <a:solidFill>
                            <a:srgbClr val="2D2D2D"/>
                          </a:solidFill>
                          <a:latin typeface="Cambria"/>
                        </a:rPr>
                        <a:t>A. Tarek</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rPr>
                        <a:t>EP</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rPr>
                        <a:t>100</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rPr>
                        <a:t>0.3</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rPr>
                        <a:t>LVPS</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tc>
                  <a:txBody>
                    <a:bodyPr/>
                    <a:lstStyle/>
                    <a:p>
                      <a:pPr algn="ctr">
                        <a:lnSpc>
                          <a:spcPct val="107000"/>
                        </a:lnSpc>
                      </a:pPr>
                      <a:r>
                        <a:rPr lang="en-GB" sz="800" b="0" strike="noStrike" spc="-1">
                          <a:solidFill>
                            <a:srgbClr val="2D2D2D"/>
                          </a:solidFill>
                          <a:latin typeface="Cambria"/>
                        </a:rPr>
                        <a:t>Done</a:t>
                      </a:r>
                      <a:endParaRPr lang="en-GB" sz="800" b="0" strike="noStrike" spc="-1">
                        <a:solidFill>
                          <a:srgbClr val="2D2D2D"/>
                        </a:solidFill>
                        <a:latin typeface="Cambria"/>
                        <a:ea typeface="Cambria"/>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00A933"/>
                    </a:solidFill>
                  </a:tcPr>
                </a:tc>
                <a:extLst>
                  <a:ext uri="{0D108BD9-81ED-4DB2-BD59-A6C34878D82A}">
                    <a16:rowId xmlns:a16="http://schemas.microsoft.com/office/drawing/2014/main" val="10006"/>
                  </a:ext>
                </a:extLst>
              </a:tr>
              <a:tr h="248856">
                <a:tc>
                  <a:txBody>
                    <a:bodyPr/>
                    <a:lstStyle/>
                    <a:p>
                      <a:pPr algn="ctr"/>
                      <a:r>
                        <a:rPr lang="en-GB" sz="800" b="0" strike="noStrike" spc="-1">
                          <a:solidFill>
                            <a:srgbClr val="2D2D2D"/>
                          </a:solidFill>
                          <a:latin typeface="Cambria"/>
                          <a:ea typeface="Cambria"/>
                        </a:rPr>
                        <a:t>A. Miranda</a:t>
                      </a:r>
                      <a:endParaRPr lang="en-GB"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tc>
                  <a:txBody>
                    <a:bodyPr/>
                    <a:lstStyle/>
                    <a:p>
                      <a:pPr algn="ctr">
                        <a:lnSpc>
                          <a:spcPct val="107000"/>
                        </a:lnSpc>
                      </a:pPr>
                      <a:r>
                        <a:rPr lang="en-GB" sz="800" b="0" strike="noStrike" spc="-1">
                          <a:solidFill>
                            <a:srgbClr val="2D2D2D"/>
                          </a:solidFill>
                          <a:latin typeface="Cambria"/>
                        </a:rPr>
                        <a:t>ATS</a:t>
                      </a:r>
                      <a:endParaRPr lang="en-GB" sz="800" b="0" strike="noStrike" spc="-1">
                        <a:solidFill>
                          <a:srgbClr val="2D2D2D"/>
                        </a:solidFill>
                        <a:latin typeface="Cambria"/>
                        <a:ea typeface="Cambria"/>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tc>
                  <a:txBody>
                    <a:bodyPr/>
                    <a:lstStyle/>
                    <a:p>
                      <a:pPr algn="ctr">
                        <a:lnSpc>
                          <a:spcPct val="107000"/>
                        </a:lnSpc>
                      </a:pPr>
                      <a:r>
                        <a:rPr lang="en-GB" sz="800" b="0" strike="noStrike" spc="-1">
                          <a:solidFill>
                            <a:srgbClr val="2D2D2D"/>
                          </a:solidFill>
                          <a:latin typeface="Cambria"/>
                        </a:rPr>
                        <a:t>100</a:t>
                      </a:r>
                      <a:endParaRPr lang="en-GB" sz="800" b="0" strike="noStrike" spc="-1">
                        <a:solidFill>
                          <a:srgbClr val="2D2D2D"/>
                        </a:solidFill>
                        <a:latin typeface="Cambria"/>
                        <a:ea typeface="Cambria"/>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tc>
                  <a:txBody>
                    <a:bodyPr/>
                    <a:lstStyle/>
                    <a:p>
                      <a:pPr algn="ctr">
                        <a:lnSpc>
                          <a:spcPct val="107000"/>
                        </a:lnSpc>
                      </a:pPr>
                      <a:r>
                        <a:rPr lang="en-GB" sz="800" b="0" strike="noStrike" spc="-1" dirty="0">
                          <a:solidFill>
                            <a:srgbClr val="2D2D2D"/>
                          </a:solidFill>
                          <a:latin typeface="Cambria"/>
                        </a:rPr>
                        <a:t> 1.5</a:t>
                      </a:r>
                      <a:endParaRPr lang="en-GB" sz="800" b="0" strike="noStrike" spc="-1" dirty="0">
                        <a:solidFill>
                          <a:srgbClr val="2D2D2D"/>
                        </a:solidFill>
                        <a:latin typeface="Cambria"/>
                        <a:ea typeface="Cambria"/>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tc>
                  <a:txBody>
                    <a:bodyPr/>
                    <a:lstStyle/>
                    <a:p>
                      <a:pPr algn="ctr">
                        <a:lnSpc>
                          <a:spcPct val="107000"/>
                        </a:lnSpc>
                      </a:pPr>
                      <a:r>
                        <a:rPr lang="en-GB" sz="800" b="0" strike="noStrike" spc="-1">
                          <a:solidFill>
                            <a:srgbClr val="2D2D2D"/>
                          </a:solidFill>
                          <a:latin typeface="Cambria"/>
                        </a:rPr>
                        <a:t>WIC PLC</a:t>
                      </a:r>
                      <a:endParaRPr lang="en-GB" sz="800" b="0" strike="noStrike" spc="-1">
                        <a:solidFill>
                          <a:srgbClr val="2D2D2D"/>
                        </a:solidFill>
                        <a:latin typeface="Cambria"/>
                        <a:ea typeface="Cambria"/>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tc>
                  <a:txBody>
                    <a:bodyPr/>
                    <a:lstStyle/>
                    <a:p>
                      <a:pPr algn="ctr">
                        <a:lnSpc>
                          <a:spcPct val="107000"/>
                        </a:lnSpc>
                      </a:pPr>
                      <a:r>
                        <a:rPr lang="en-GB" sz="800" b="0" strike="noStrike" spc="-1">
                          <a:solidFill>
                            <a:srgbClr val="2D2D2D"/>
                          </a:solidFill>
                          <a:latin typeface="Cambria"/>
                        </a:rPr>
                        <a:t>Ongoing</a:t>
                      </a:r>
                      <a:endParaRPr lang="en-GB" sz="800" b="0" strike="noStrike" spc="-1">
                        <a:solidFill>
                          <a:srgbClr val="2D2D2D"/>
                        </a:solidFill>
                        <a:latin typeface="Cambria"/>
                        <a:ea typeface="Cambria"/>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extLst>
                  <a:ext uri="{0D108BD9-81ED-4DB2-BD59-A6C34878D82A}">
                    <a16:rowId xmlns:a16="http://schemas.microsoft.com/office/drawing/2014/main" val="10007"/>
                  </a:ext>
                </a:extLst>
              </a:tr>
              <a:tr h="248856">
                <a:tc>
                  <a:txBody>
                    <a:bodyPr/>
                    <a:lstStyle/>
                    <a:p>
                      <a:pPr algn="ctr">
                        <a:lnSpc>
                          <a:spcPct val="107000"/>
                        </a:lnSpc>
                      </a:pPr>
                      <a:r>
                        <a:rPr lang="en-GB" sz="800" b="0" strike="noStrike" spc="-1">
                          <a:solidFill>
                            <a:srgbClr val="2D2D2D"/>
                          </a:solidFill>
                          <a:latin typeface="Cambria"/>
                        </a:rPr>
                        <a:t>M. Rizzo</a:t>
                      </a:r>
                      <a:endParaRPr lang="en-GB" sz="800" b="0" strike="noStrike" spc="-1">
                        <a:solidFill>
                          <a:srgbClr val="2D2D2D"/>
                        </a:solidFill>
                        <a:latin typeface="Cambria"/>
                        <a:ea typeface="Cambria"/>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tc>
                  <a:txBody>
                    <a:bodyPr/>
                    <a:lstStyle/>
                    <a:p>
                      <a:pPr algn="ctr"/>
                      <a:r>
                        <a:rPr lang="en-GB" sz="800" b="0" strike="noStrike" spc="-1">
                          <a:solidFill>
                            <a:srgbClr val="2D2D2D"/>
                          </a:solidFill>
                          <a:latin typeface="Cambria"/>
                          <a:ea typeface="Cambria"/>
                        </a:rPr>
                        <a:t>R&amp;D</a:t>
                      </a:r>
                      <a:endParaRPr lang="en-GB" sz="800" b="0" strike="noStrike" spc="-1">
                        <a:latin typeface="Arial"/>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tc>
                  <a:txBody>
                    <a:bodyPr/>
                    <a:lstStyle/>
                    <a:p>
                      <a:pPr algn="ctr">
                        <a:lnSpc>
                          <a:spcPct val="107000"/>
                        </a:lnSpc>
                      </a:pPr>
                      <a:r>
                        <a:rPr lang="en-GB" sz="800" b="0" strike="noStrike" spc="-1">
                          <a:solidFill>
                            <a:srgbClr val="2D2D2D"/>
                          </a:solidFill>
                          <a:latin typeface="Cambria"/>
                        </a:rPr>
                        <a:t>200</a:t>
                      </a:r>
                      <a:endParaRPr lang="en-GB" sz="800" b="0" strike="noStrike" spc="-1">
                        <a:solidFill>
                          <a:srgbClr val="2D2D2D"/>
                        </a:solidFill>
                        <a:latin typeface="Cambria"/>
                        <a:ea typeface="Cambria"/>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tc>
                  <a:txBody>
                    <a:bodyPr/>
                    <a:lstStyle/>
                    <a:p>
                      <a:pPr algn="ctr">
                        <a:lnSpc>
                          <a:spcPct val="107000"/>
                        </a:lnSpc>
                      </a:pPr>
                      <a:r>
                        <a:rPr lang="en-GB" sz="800" b="0" strike="noStrike" spc="-1">
                          <a:solidFill>
                            <a:srgbClr val="2D2D2D"/>
                          </a:solidFill>
                          <a:latin typeface="Cambria"/>
                        </a:rPr>
                        <a:t> 2.5</a:t>
                      </a:r>
                      <a:endParaRPr lang="en-GB" sz="800" b="0" strike="noStrike" spc="-1">
                        <a:solidFill>
                          <a:srgbClr val="2D2D2D"/>
                        </a:solidFill>
                        <a:latin typeface="Cambria"/>
                        <a:ea typeface="Cambria"/>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tc>
                  <a:txBody>
                    <a:bodyPr/>
                    <a:lstStyle/>
                    <a:p>
                      <a:pPr algn="ctr">
                        <a:lnSpc>
                          <a:spcPct val="107000"/>
                        </a:lnSpc>
                      </a:pPr>
                      <a:r>
                        <a:rPr lang="en-GB" sz="800" b="0" strike="noStrike" spc="-1">
                          <a:solidFill>
                            <a:srgbClr val="2D2D2D"/>
                          </a:solidFill>
                          <a:latin typeface="Cambria"/>
                        </a:rPr>
                        <a:t>FGDOS</a:t>
                      </a:r>
                      <a:endParaRPr lang="en-GB" sz="800" b="0" strike="noStrike" spc="-1">
                        <a:solidFill>
                          <a:srgbClr val="2D2D2D"/>
                        </a:solidFill>
                        <a:latin typeface="Cambria"/>
                        <a:ea typeface="Cambria"/>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tc>
                  <a:txBody>
                    <a:bodyPr/>
                    <a:lstStyle/>
                    <a:p>
                      <a:pPr algn="ctr">
                        <a:lnSpc>
                          <a:spcPct val="107000"/>
                        </a:lnSpc>
                      </a:pPr>
                      <a:r>
                        <a:rPr lang="en-GB" sz="800" b="0" strike="noStrike" spc="-1">
                          <a:solidFill>
                            <a:srgbClr val="2D2D2D"/>
                          </a:solidFill>
                          <a:latin typeface="Cambria"/>
                        </a:rPr>
                        <a:t>Ongoing</a:t>
                      </a:r>
                      <a:endParaRPr lang="en-GB" sz="800" b="0" strike="noStrike" spc="-1">
                        <a:solidFill>
                          <a:srgbClr val="2D2D2D"/>
                        </a:solidFill>
                        <a:latin typeface="Cambria"/>
                        <a:ea typeface="Cambria"/>
                      </a:endParaRPr>
                    </a:p>
                  </a:txBody>
                  <a:tcPr marL="38948" marR="38948" marT="32119" marB="32119">
                    <a:lnL w="12240">
                      <a:solidFill>
                        <a:srgbClr val="000000"/>
                      </a:solidFill>
                    </a:lnL>
                    <a:lnR w="12240">
                      <a:solidFill>
                        <a:srgbClr val="000000"/>
                      </a:solidFill>
                    </a:lnR>
                    <a:lnT w="12240">
                      <a:solidFill>
                        <a:srgbClr val="000000"/>
                      </a:solidFill>
                    </a:lnT>
                    <a:lnB w="12240">
                      <a:solidFill>
                        <a:srgbClr val="000000"/>
                      </a:solidFill>
                    </a:lnB>
                    <a:solidFill>
                      <a:srgbClr val="FFE699"/>
                    </a:solidFill>
                  </a:tcPr>
                </a:tc>
                <a:extLst>
                  <a:ext uri="{0D108BD9-81ED-4DB2-BD59-A6C34878D82A}">
                    <a16:rowId xmlns:a16="http://schemas.microsoft.com/office/drawing/2014/main" val="10008"/>
                  </a:ext>
                </a:extLst>
              </a:tr>
              <a:tr h="257707">
                <a:tc>
                  <a:txBody>
                    <a:bodyPr/>
                    <a:lstStyle/>
                    <a:p>
                      <a:pPr algn="ctr">
                        <a:lnSpc>
                          <a:spcPct val="100000"/>
                        </a:lnSpc>
                      </a:pPr>
                      <a:r>
                        <a:rPr lang="en-GB" sz="800" b="0" strike="noStrike" spc="-1">
                          <a:solidFill>
                            <a:srgbClr val="FF0000"/>
                          </a:solidFill>
                          <a:latin typeface="Cambria"/>
                        </a:rPr>
                        <a:t>D. Di Francesca</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800" b="0" strike="noStrike" spc="-1">
                          <a:solidFill>
                            <a:srgbClr val="FF0000"/>
                          </a:solidFill>
                          <a:latin typeface="Cambria"/>
                        </a:rPr>
                        <a:t>R&amp;D</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800" b="0" strike="noStrike" spc="-1">
                          <a:solidFill>
                            <a:srgbClr val="FF0000"/>
                          </a:solidFill>
                          <a:latin typeface="Cambria"/>
                        </a:rPr>
                        <a:t>10</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800" b="0" strike="noStrike" spc="-1">
                          <a:solidFill>
                            <a:srgbClr val="FF0000"/>
                          </a:solidFill>
                          <a:latin typeface="Cambria"/>
                        </a:rPr>
                        <a:t>1</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800" b="0" strike="noStrike" spc="-1">
                          <a:solidFill>
                            <a:srgbClr val="FF0000"/>
                          </a:solidFill>
                          <a:latin typeface="Cambria"/>
                        </a:rPr>
                        <a:t>OFD</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800" b="0" strike="noStrike" spc="-1">
                          <a:solidFill>
                            <a:srgbClr val="FF0000"/>
                          </a:solidFill>
                          <a:latin typeface="Cambria"/>
                        </a:rPr>
                        <a:t>9-14 June</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9"/>
                  </a:ext>
                </a:extLst>
              </a:tr>
              <a:tr h="237222">
                <a:tc>
                  <a:txBody>
                    <a:bodyPr/>
                    <a:lstStyle/>
                    <a:p>
                      <a:pPr algn="ctr">
                        <a:lnSpc>
                          <a:spcPct val="100000"/>
                        </a:lnSpc>
                      </a:pPr>
                      <a:r>
                        <a:rPr lang="en-GB" sz="800" b="0" strike="noStrike" spc="-1">
                          <a:solidFill>
                            <a:srgbClr val="FF0000"/>
                          </a:solidFill>
                          <a:latin typeface="Cambria"/>
                        </a:rPr>
                        <a:t>V. Rieker</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GB" sz="800" b="0" strike="noStrike" spc="-1">
                          <a:solidFill>
                            <a:srgbClr val="FF0000"/>
                          </a:solidFill>
                          <a:latin typeface="Cambria"/>
                        </a:rPr>
                        <a:t>ATS</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GB" sz="800" b="0" strike="noStrike" spc="-1">
                          <a:solidFill>
                            <a:srgbClr val="FF0000"/>
                          </a:solidFill>
                          <a:latin typeface="Cambria"/>
                        </a:rPr>
                        <a:t>NA</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GB" sz="800" b="0" strike="noStrike" spc="-1">
                          <a:solidFill>
                            <a:srgbClr val="FF0000"/>
                          </a:solidFill>
                          <a:latin typeface="Cambria"/>
                        </a:rPr>
                        <a:t>3</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GB" sz="800" b="0" strike="noStrike" spc="-1">
                          <a:solidFill>
                            <a:srgbClr val="FF0000"/>
                          </a:solidFill>
                          <a:latin typeface="Cambria"/>
                        </a:rPr>
                        <a:t>HV Cables</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GB" sz="800" b="0" strike="noStrike" spc="-1">
                          <a:solidFill>
                            <a:srgbClr val="FF0000"/>
                          </a:solidFill>
                          <a:latin typeface="Cambria"/>
                        </a:rPr>
                        <a:t>14-20 June</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extLst>
                  <a:ext uri="{0D108BD9-81ED-4DB2-BD59-A6C34878D82A}">
                    <a16:rowId xmlns:a16="http://schemas.microsoft.com/office/drawing/2014/main" val="10010"/>
                  </a:ext>
                </a:extLst>
              </a:tr>
              <a:tr h="322426">
                <a:tc>
                  <a:txBody>
                    <a:bodyPr/>
                    <a:lstStyle/>
                    <a:p>
                      <a:pPr algn="ctr">
                        <a:lnSpc>
                          <a:spcPct val="100000"/>
                        </a:lnSpc>
                      </a:pPr>
                      <a:r>
                        <a:rPr lang="en-GB" sz="800" b="0" strike="noStrike" spc="-1">
                          <a:solidFill>
                            <a:srgbClr val="FF0000"/>
                          </a:solidFill>
                          <a:latin typeface="Cambria"/>
                        </a:rPr>
                        <a:t>C. Clement</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GB" sz="800" b="0" strike="noStrike" spc="-1">
                          <a:solidFill>
                            <a:srgbClr val="FF0000"/>
                          </a:solidFill>
                          <a:latin typeface="Cambria"/>
                        </a:rPr>
                        <a:t>EP</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GB" sz="800" b="0" strike="noStrike" spc="-1">
                          <a:solidFill>
                            <a:srgbClr val="FF0000"/>
                          </a:solidFill>
                          <a:latin typeface="Cambria"/>
                        </a:rPr>
                        <a:t>~220</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GB" sz="800" b="0" strike="noStrike" spc="-1">
                          <a:solidFill>
                            <a:srgbClr val="FF0000"/>
                          </a:solidFill>
                          <a:latin typeface="Cambria"/>
                        </a:rPr>
                        <a:t>10</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pPr>
                      <a:r>
                        <a:rPr lang="en-GB" sz="800" b="0" strike="noStrike" spc="-1">
                          <a:solidFill>
                            <a:srgbClr val="FF0000"/>
                          </a:solidFill>
                          <a:latin typeface="Cambria"/>
                        </a:rPr>
                        <a:t>TileCal readout board for HL-LHC</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tc>
                  <a:txBody>
                    <a:bodyPr/>
                    <a:lstStyle/>
                    <a:p>
                      <a:pPr algn="ctr">
                        <a:lnSpc>
                          <a:spcPct val="100000"/>
                        </a:lnSpc>
                        <a:tabLst>
                          <a:tab pos="0" algn="l"/>
                        </a:tabLst>
                      </a:pPr>
                      <a:r>
                        <a:rPr lang="en-GB" sz="800" b="0" strike="noStrike" spc="-1">
                          <a:solidFill>
                            <a:srgbClr val="FF0000"/>
                          </a:solidFill>
                          <a:latin typeface="Cambria"/>
                        </a:rPr>
                        <a:t>21-30 June</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FFFFFF"/>
                    </a:solidFill>
                  </a:tcPr>
                </a:tc>
                <a:extLst>
                  <a:ext uri="{0D108BD9-81ED-4DB2-BD59-A6C34878D82A}">
                    <a16:rowId xmlns:a16="http://schemas.microsoft.com/office/drawing/2014/main" val="10011"/>
                  </a:ext>
                </a:extLst>
              </a:tr>
              <a:tr h="451520">
                <a:tc>
                  <a:txBody>
                    <a:bodyPr/>
                    <a:lstStyle/>
                    <a:p>
                      <a:pPr algn="ctr">
                        <a:lnSpc>
                          <a:spcPct val="100000"/>
                        </a:lnSpc>
                      </a:pPr>
                      <a:r>
                        <a:rPr lang="en-GB" sz="800" b="0" strike="noStrike" spc="-1">
                          <a:solidFill>
                            <a:srgbClr val="181717"/>
                          </a:solidFill>
                          <a:latin typeface="Cambria"/>
                        </a:rPr>
                        <a:t>E. Auffray</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8EAADB"/>
                    </a:solidFill>
                  </a:tcPr>
                </a:tc>
                <a:tc>
                  <a:txBody>
                    <a:bodyPr/>
                    <a:lstStyle/>
                    <a:p>
                      <a:pPr algn="ctr">
                        <a:lnSpc>
                          <a:spcPct val="100000"/>
                        </a:lnSpc>
                      </a:pPr>
                      <a:r>
                        <a:rPr lang="en-GB" sz="800" b="0" strike="noStrike" spc="-1">
                          <a:solidFill>
                            <a:srgbClr val="181717"/>
                          </a:solidFill>
                          <a:latin typeface="Cambria"/>
                        </a:rPr>
                        <a:t>EP</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8EAADB"/>
                    </a:solidFill>
                  </a:tcPr>
                </a:tc>
                <a:tc>
                  <a:txBody>
                    <a:bodyPr/>
                    <a:lstStyle/>
                    <a:p>
                      <a:pPr algn="ctr">
                        <a:lnSpc>
                          <a:spcPct val="100000"/>
                        </a:lnSpc>
                      </a:pPr>
                      <a:r>
                        <a:rPr lang="en-GB" sz="800" b="0" strike="noStrike" spc="-1">
                          <a:solidFill>
                            <a:srgbClr val="181717"/>
                          </a:solidFill>
                          <a:latin typeface="Cambria"/>
                        </a:rPr>
                        <a:t>~100 k</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8EAADB"/>
                    </a:solidFill>
                  </a:tcPr>
                </a:tc>
                <a:tc>
                  <a:txBody>
                    <a:bodyPr/>
                    <a:lstStyle/>
                    <a:p>
                      <a:pPr algn="ctr">
                        <a:lnSpc>
                          <a:spcPct val="100000"/>
                        </a:lnSpc>
                      </a:pPr>
                      <a:r>
                        <a:rPr lang="en-GB" sz="800" b="0" strike="noStrike" spc="-1">
                          <a:solidFill>
                            <a:srgbClr val="181717"/>
                          </a:solidFill>
                          <a:latin typeface="Cambria"/>
                        </a:rPr>
                        <a:t> -</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8EAADB"/>
                    </a:solidFill>
                  </a:tcPr>
                </a:tc>
                <a:tc>
                  <a:txBody>
                    <a:bodyPr/>
                    <a:lstStyle/>
                    <a:p>
                      <a:pPr algn="ctr">
                        <a:lnSpc>
                          <a:spcPct val="100000"/>
                        </a:lnSpc>
                      </a:pPr>
                      <a:r>
                        <a:rPr lang="en-GB" sz="800" b="0" strike="noStrike" spc="-1">
                          <a:solidFill>
                            <a:srgbClr val="181717"/>
                          </a:solidFill>
                          <a:latin typeface="Cambria"/>
                        </a:rPr>
                        <a:t>detector samples </a:t>
                      </a:r>
                      <a:endParaRPr lang="en-US" sz="800" b="0" strike="noStrike" spc="-1">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8EAADB"/>
                    </a:solidFill>
                  </a:tcPr>
                </a:tc>
                <a:tc>
                  <a:txBody>
                    <a:bodyPr/>
                    <a:lstStyle/>
                    <a:p>
                      <a:pPr algn="ctr">
                        <a:lnSpc>
                          <a:spcPct val="100000"/>
                        </a:lnSpc>
                      </a:pPr>
                      <a:r>
                        <a:rPr lang="en-GB" sz="800" b="0" strike="noStrike" spc="-1" dirty="0">
                          <a:solidFill>
                            <a:srgbClr val="181717"/>
                          </a:solidFill>
                          <a:latin typeface="Cambria"/>
                        </a:rPr>
                        <a:t>Waiting for the New source</a:t>
                      </a:r>
                      <a:endParaRPr lang="en-US" sz="800" b="0" strike="noStrike" spc="-1" dirty="0">
                        <a:latin typeface="Arial"/>
                      </a:endParaRPr>
                    </a:p>
                  </a:txBody>
                  <a:tcPr marL="6576" marR="6576" marT="32119" marB="32119">
                    <a:lnL w="12240">
                      <a:solidFill>
                        <a:srgbClr val="000000"/>
                      </a:solidFill>
                    </a:lnL>
                    <a:lnR w="12240">
                      <a:solidFill>
                        <a:srgbClr val="000000"/>
                      </a:solidFill>
                    </a:lnR>
                    <a:lnT w="12240">
                      <a:solidFill>
                        <a:srgbClr val="000000"/>
                      </a:solidFill>
                    </a:lnT>
                    <a:lnB w="12240">
                      <a:solidFill>
                        <a:srgbClr val="000000"/>
                      </a:solidFill>
                    </a:lnB>
                    <a:solidFill>
                      <a:srgbClr val="8EAADB"/>
                    </a:solidFill>
                  </a:tcPr>
                </a:tc>
                <a:extLst>
                  <a:ext uri="{0D108BD9-81ED-4DB2-BD59-A6C34878D82A}">
                    <a16:rowId xmlns:a16="http://schemas.microsoft.com/office/drawing/2014/main" val="10012"/>
                  </a:ext>
                </a:extLst>
              </a:tr>
            </a:tbl>
          </a:graphicData>
        </a:graphic>
      </p:graphicFrame>
      <p:pic>
        <p:nvPicPr>
          <p:cNvPr id="12" name="Picture 11"/>
          <p:cNvPicPr/>
          <p:nvPr/>
        </p:nvPicPr>
        <p:blipFill>
          <a:blip r:embed="rId4"/>
          <a:srcRect l="3996" t="8488" r="9002" b="4"/>
          <a:stretch/>
        </p:blipFill>
        <p:spPr>
          <a:xfrm>
            <a:off x="7736738" y="2149790"/>
            <a:ext cx="3743661" cy="1968652"/>
          </a:xfrm>
          <a:prstGeom prst="rect">
            <a:avLst/>
          </a:prstGeom>
          <a:ln>
            <a:noFill/>
          </a:ln>
        </p:spPr>
      </p:pic>
      <p:pic>
        <p:nvPicPr>
          <p:cNvPr id="13" name="Picture 12"/>
          <p:cNvPicPr/>
          <p:nvPr/>
        </p:nvPicPr>
        <p:blipFill>
          <a:blip r:embed="rId5"/>
          <a:srcRect l="4177" t="8378" r="9571" b="4"/>
          <a:stretch/>
        </p:blipFill>
        <p:spPr>
          <a:xfrm>
            <a:off x="7736738" y="4118442"/>
            <a:ext cx="3756441" cy="1995045"/>
          </a:xfrm>
          <a:prstGeom prst="rect">
            <a:avLst/>
          </a:prstGeom>
          <a:ln>
            <a:noFill/>
          </a:ln>
        </p:spPr>
      </p:pic>
      <p:pic>
        <p:nvPicPr>
          <p:cNvPr id="14" name="Picture 7_1"/>
          <p:cNvPicPr/>
          <p:nvPr/>
        </p:nvPicPr>
        <p:blipFill>
          <a:blip r:embed="rId6"/>
          <a:stretch/>
        </p:blipFill>
        <p:spPr>
          <a:xfrm>
            <a:off x="723479" y="105323"/>
            <a:ext cx="1119960" cy="817200"/>
          </a:xfrm>
          <a:prstGeom prst="rect">
            <a:avLst/>
          </a:prstGeom>
          <a:ln>
            <a:noFill/>
          </a:ln>
        </p:spPr>
      </p:pic>
    </p:spTree>
    <p:extLst>
      <p:ext uri="{BB962C8B-B14F-4D97-AF65-F5344CB8AC3E}">
        <p14:creationId xmlns:p14="http://schemas.microsoft.com/office/powerpoint/2010/main" val="33666582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TextShape 1"/>
          <p:cNvSpPr txBox="1"/>
          <p:nvPr/>
        </p:nvSpPr>
        <p:spPr>
          <a:xfrm>
            <a:off x="609480" y="233640"/>
            <a:ext cx="10968840" cy="715320"/>
          </a:xfrm>
          <a:prstGeom prst="rect">
            <a:avLst/>
          </a:prstGeom>
          <a:noFill/>
          <a:ln>
            <a:noFill/>
          </a:ln>
        </p:spPr>
        <p:txBody>
          <a:bodyPr lIns="45720" tIns="45000" rIns="45720" bIns="45000" anchor="ctr">
            <a:normAutofit/>
          </a:bodyPr>
          <a:lstStyle/>
          <a:p>
            <a:pPr>
              <a:lnSpc>
                <a:spcPct val="100000"/>
              </a:lnSpc>
            </a:pPr>
            <a:r>
              <a:rPr lang="it-IT" sz="3600" b="0" strike="noStrike" spc="-1" dirty="0">
                <a:solidFill>
                  <a:srgbClr val="5AA3D9"/>
                </a:solidFill>
                <a:latin typeface="Arial"/>
                <a:ea typeface="Arial"/>
              </a:rPr>
              <a:t>Installation </a:t>
            </a:r>
            <a:r>
              <a:rPr lang="it-IT" sz="3600" b="0" strike="noStrike" spc="-1" dirty="0" smtClean="0">
                <a:solidFill>
                  <a:srgbClr val="5AA3D9"/>
                </a:solidFill>
                <a:latin typeface="Arial"/>
                <a:ea typeface="Arial"/>
              </a:rPr>
              <a:t>Strategy for the new Co60 Source</a:t>
            </a:r>
            <a:endParaRPr lang="en-US" sz="3600" b="0" strike="noStrike" spc="-1" dirty="0">
              <a:solidFill>
                <a:srgbClr val="4C4C4C"/>
              </a:solidFill>
              <a:latin typeface="Arial"/>
            </a:endParaRPr>
          </a:p>
        </p:txBody>
      </p:sp>
      <p:sp>
        <p:nvSpPr>
          <p:cNvPr id="208" name="TextShape 2"/>
          <p:cNvSpPr txBox="1"/>
          <p:nvPr/>
        </p:nvSpPr>
        <p:spPr>
          <a:xfrm>
            <a:off x="3060360" y="6356520"/>
            <a:ext cx="1827720" cy="364680"/>
          </a:xfrm>
          <a:prstGeom prst="rect">
            <a:avLst/>
          </a:prstGeom>
          <a:noFill/>
          <a:ln>
            <a:noFill/>
          </a:ln>
        </p:spPr>
        <p:txBody>
          <a:bodyPr anchor="ctr">
            <a:normAutofit/>
          </a:bodyPr>
          <a:lstStyle/>
          <a:p>
            <a:pPr>
              <a:lnSpc>
                <a:spcPct val="100000"/>
              </a:lnSpc>
              <a:spcAft>
                <a:spcPts val="601"/>
              </a:spcAft>
            </a:pPr>
            <a:fld id="{7038313B-5D4C-4509-B226-A2FBC3DBA21A}" type="datetime1">
              <a:rPr lang="en-GB" sz="1200" b="0" strike="noStrike" spc="-1">
                <a:solidFill>
                  <a:srgbClr val="BFBFBF"/>
                </a:solidFill>
                <a:latin typeface="Arial"/>
                <a:ea typeface="Arial"/>
              </a:rPr>
              <a:t>08/06/2021</a:t>
            </a:fld>
            <a:endParaRPr lang="en-US" sz="1200" b="0" strike="noStrike" spc="-1">
              <a:latin typeface="Times New Roman"/>
            </a:endParaRPr>
          </a:p>
        </p:txBody>
      </p:sp>
      <p:sp>
        <p:nvSpPr>
          <p:cNvPr id="209" name="TextShape 3"/>
          <p:cNvSpPr txBox="1"/>
          <p:nvPr/>
        </p:nvSpPr>
        <p:spPr>
          <a:xfrm>
            <a:off x="10609200" y="6356520"/>
            <a:ext cx="972720" cy="364680"/>
          </a:xfrm>
          <a:prstGeom prst="rect">
            <a:avLst/>
          </a:prstGeom>
          <a:noFill/>
          <a:ln>
            <a:noFill/>
          </a:ln>
        </p:spPr>
        <p:txBody>
          <a:bodyPr anchor="ctr">
            <a:normAutofit/>
          </a:bodyPr>
          <a:lstStyle/>
          <a:p>
            <a:pPr algn="r">
              <a:lnSpc>
                <a:spcPct val="100000"/>
              </a:lnSpc>
              <a:spcAft>
                <a:spcPts val="601"/>
              </a:spcAft>
            </a:pPr>
            <a:fld id="{60058478-D77B-4674-AF3C-653EFCCDED22}" type="slidenum">
              <a:rPr lang="en-GB" sz="1200" b="0" strike="noStrike" spc="-1">
                <a:solidFill>
                  <a:srgbClr val="729FCF"/>
                </a:solidFill>
                <a:latin typeface="Arial"/>
                <a:ea typeface="Arial"/>
              </a:rPr>
              <a:t>11</a:t>
            </a:fld>
            <a:endParaRPr lang="en-US" sz="1200" b="0" strike="noStrike" spc="-1">
              <a:latin typeface="Times New Roman"/>
            </a:endParaRPr>
          </a:p>
        </p:txBody>
      </p:sp>
      <p:pic>
        <p:nvPicPr>
          <p:cNvPr id="210" name="Picture 7_1"/>
          <p:cNvPicPr/>
          <p:nvPr/>
        </p:nvPicPr>
        <p:blipFill>
          <a:blip r:embed="rId2"/>
          <a:stretch/>
        </p:blipFill>
        <p:spPr>
          <a:xfrm>
            <a:off x="10787040" y="136440"/>
            <a:ext cx="1119960" cy="817200"/>
          </a:xfrm>
          <a:prstGeom prst="rect">
            <a:avLst/>
          </a:prstGeom>
          <a:ln>
            <a:noFill/>
          </a:ln>
        </p:spPr>
      </p:pic>
      <p:sp>
        <p:nvSpPr>
          <p:cNvPr id="211" name="CustomShape 4"/>
          <p:cNvSpPr/>
          <p:nvPr/>
        </p:nvSpPr>
        <p:spPr>
          <a:xfrm>
            <a:off x="-30600" y="1175400"/>
            <a:ext cx="8142480" cy="460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25360" indent="-225000">
              <a:lnSpc>
                <a:spcPct val="100000"/>
              </a:lnSpc>
              <a:spcBef>
                <a:spcPts val="901"/>
              </a:spcBef>
              <a:buClr>
                <a:srgbClr val="5AA3D9"/>
              </a:buClr>
              <a:buFont typeface="Wingdings" charset="2"/>
              <a:buChar char=""/>
            </a:pPr>
            <a:r>
              <a:rPr lang="en-US" sz="2000" b="0" strike="noStrike" spc="-1" dirty="0">
                <a:solidFill>
                  <a:srgbClr val="4D4D4D"/>
                </a:solidFill>
                <a:latin typeface="Arial"/>
                <a:ea typeface="Arial"/>
              </a:rPr>
              <a:t>Gamma Service produces the </a:t>
            </a:r>
            <a:r>
              <a:rPr lang="en-US" sz="2000" spc="-1" dirty="0" smtClean="0">
                <a:solidFill>
                  <a:srgbClr val="4D4D4D"/>
                </a:solidFill>
                <a:latin typeface="Arial"/>
                <a:ea typeface="Arial"/>
              </a:rPr>
              <a:t>new </a:t>
            </a:r>
            <a:r>
              <a:rPr lang="en-US" sz="2000" b="0" strike="noStrike" spc="-1" dirty="0" smtClean="0">
                <a:solidFill>
                  <a:srgbClr val="4D4D4D"/>
                </a:solidFill>
                <a:latin typeface="Arial"/>
                <a:ea typeface="Arial"/>
              </a:rPr>
              <a:t>source of 100TBq </a:t>
            </a:r>
            <a:r>
              <a:rPr lang="en-US" sz="2000" b="0" strike="noStrike" spc="-1" dirty="0">
                <a:solidFill>
                  <a:srgbClr val="4D4D4D"/>
                </a:solidFill>
                <a:latin typeface="Arial"/>
                <a:ea typeface="Arial"/>
              </a:rPr>
              <a:t>and loads it in a small container called </a:t>
            </a:r>
            <a:r>
              <a:rPr lang="en-US" sz="2000" b="1" i="1" strike="noStrike" spc="-1" dirty="0">
                <a:solidFill>
                  <a:srgbClr val="4D4D4D"/>
                </a:solidFill>
                <a:latin typeface="Arial"/>
                <a:ea typeface="Arial"/>
              </a:rPr>
              <a:t>rabbit</a:t>
            </a:r>
            <a:r>
              <a:rPr lang="en-US" sz="2000" b="0" strike="noStrike" spc="-1" dirty="0">
                <a:solidFill>
                  <a:srgbClr val="4D4D4D"/>
                </a:solidFill>
                <a:latin typeface="Arial"/>
                <a:ea typeface="Arial"/>
              </a:rPr>
              <a:t>, provided by Hopewell</a:t>
            </a:r>
            <a:endParaRPr lang="en-US" sz="2000" b="0" strike="noStrike" spc="-1" dirty="0">
              <a:latin typeface="Arial"/>
            </a:endParaRPr>
          </a:p>
          <a:p>
            <a:pPr marL="225360" indent="-225000">
              <a:lnSpc>
                <a:spcPct val="100000"/>
              </a:lnSpc>
              <a:spcBef>
                <a:spcPts val="901"/>
              </a:spcBef>
              <a:buClr>
                <a:srgbClr val="5AA3D9"/>
              </a:buClr>
              <a:buFont typeface="Wingdings" charset="2"/>
              <a:buChar char=""/>
            </a:pPr>
            <a:r>
              <a:rPr lang="en-US" sz="2000" b="0" strike="noStrike" spc="-1" dirty="0">
                <a:solidFill>
                  <a:srgbClr val="4D4D4D"/>
                </a:solidFill>
                <a:latin typeface="Arial"/>
                <a:ea typeface="Arial"/>
              </a:rPr>
              <a:t>The rabbit is stored in in the </a:t>
            </a:r>
            <a:r>
              <a:rPr lang="en-US" sz="2000" b="1" i="1" strike="noStrike" spc="-1" dirty="0">
                <a:solidFill>
                  <a:srgbClr val="4D4D4D"/>
                </a:solidFill>
                <a:latin typeface="Arial"/>
                <a:ea typeface="Arial"/>
              </a:rPr>
              <a:t>transfer shielding</a:t>
            </a:r>
            <a:endParaRPr lang="en-US" sz="2000" b="0" strike="noStrike" spc="-1" dirty="0">
              <a:latin typeface="Arial"/>
            </a:endParaRPr>
          </a:p>
          <a:p>
            <a:pPr marL="225360" indent="-225000">
              <a:lnSpc>
                <a:spcPct val="100000"/>
              </a:lnSpc>
              <a:spcBef>
                <a:spcPts val="901"/>
              </a:spcBef>
              <a:buClr>
                <a:srgbClr val="5AA3D9"/>
              </a:buClr>
              <a:buFont typeface="Wingdings" charset="2"/>
              <a:buChar char=""/>
            </a:pPr>
            <a:r>
              <a:rPr lang="en-US" sz="2000" b="0" strike="noStrike" spc="-1" dirty="0">
                <a:solidFill>
                  <a:srgbClr val="4D4D4D"/>
                </a:solidFill>
                <a:latin typeface="Arial"/>
                <a:ea typeface="Arial"/>
              </a:rPr>
              <a:t>The transfer shielding is stored in the </a:t>
            </a:r>
            <a:r>
              <a:rPr lang="en-US" sz="2000" b="1" i="1" strike="noStrike" spc="-1" dirty="0">
                <a:solidFill>
                  <a:srgbClr val="4D4D4D"/>
                </a:solidFill>
                <a:latin typeface="Arial"/>
                <a:ea typeface="Arial"/>
              </a:rPr>
              <a:t>shipping container </a:t>
            </a:r>
            <a:r>
              <a:rPr lang="en-US" sz="2000" b="0" strike="noStrike" spc="-1" dirty="0">
                <a:solidFill>
                  <a:srgbClr val="4D4D4D"/>
                </a:solidFill>
                <a:latin typeface="Arial"/>
                <a:ea typeface="Arial"/>
              </a:rPr>
              <a:t>and transported to CERN by Gamma service</a:t>
            </a:r>
            <a:endParaRPr lang="en-US" sz="2000" b="0" strike="noStrike" spc="-1" dirty="0">
              <a:latin typeface="Arial"/>
            </a:endParaRPr>
          </a:p>
          <a:p>
            <a:pPr marL="225360" indent="-225000">
              <a:lnSpc>
                <a:spcPct val="100000"/>
              </a:lnSpc>
              <a:spcBef>
                <a:spcPts val="901"/>
              </a:spcBef>
              <a:buClr>
                <a:srgbClr val="5AA3D9"/>
              </a:buClr>
              <a:buFont typeface="Wingdings" charset="2"/>
              <a:buChar char=""/>
            </a:pPr>
            <a:r>
              <a:rPr lang="en-US" sz="2000" b="0" strike="noStrike" spc="-1" dirty="0">
                <a:solidFill>
                  <a:srgbClr val="4D4D4D"/>
                </a:solidFill>
                <a:latin typeface="Arial"/>
                <a:ea typeface="Arial"/>
              </a:rPr>
              <a:t>The container is open, and the transfer shield is extracted</a:t>
            </a:r>
            <a:endParaRPr lang="en-US" sz="2000" b="0" strike="noStrike" spc="-1" dirty="0">
              <a:latin typeface="Arial"/>
            </a:endParaRPr>
          </a:p>
          <a:p>
            <a:pPr marL="225360" indent="-225000">
              <a:lnSpc>
                <a:spcPct val="100000"/>
              </a:lnSpc>
              <a:spcBef>
                <a:spcPts val="901"/>
              </a:spcBef>
              <a:buClr>
                <a:srgbClr val="5AA3D9"/>
              </a:buClr>
              <a:buFont typeface="Wingdings" charset="2"/>
              <a:buChar char=""/>
            </a:pPr>
            <a:r>
              <a:rPr lang="en-US" sz="2000" b="0" strike="noStrike" spc="-1" dirty="0">
                <a:solidFill>
                  <a:srgbClr val="4D4D4D"/>
                </a:solidFill>
                <a:latin typeface="Arial"/>
                <a:ea typeface="Arial"/>
              </a:rPr>
              <a:t>The transfer shield is brought next to the irradiator</a:t>
            </a:r>
            <a:endParaRPr lang="en-US" sz="2000" b="0" strike="noStrike" spc="-1" dirty="0">
              <a:latin typeface="Arial"/>
            </a:endParaRPr>
          </a:p>
          <a:p>
            <a:pPr marL="225360" indent="-225000">
              <a:lnSpc>
                <a:spcPct val="100000"/>
              </a:lnSpc>
              <a:spcBef>
                <a:spcPts val="901"/>
              </a:spcBef>
              <a:buClr>
                <a:srgbClr val="5AA3D9"/>
              </a:buClr>
              <a:buFont typeface="Wingdings" charset="2"/>
              <a:buChar char=""/>
            </a:pPr>
            <a:r>
              <a:rPr lang="en-US" sz="2000" b="0" strike="noStrike" spc="-1" dirty="0">
                <a:solidFill>
                  <a:srgbClr val="4D4D4D"/>
                </a:solidFill>
                <a:latin typeface="Arial"/>
                <a:ea typeface="Arial"/>
              </a:rPr>
              <a:t>The transfer shield is lifted on top if the irradiator</a:t>
            </a:r>
            <a:endParaRPr lang="en-US" sz="2000" b="0" strike="noStrike" spc="-1" dirty="0">
              <a:latin typeface="Arial"/>
            </a:endParaRPr>
          </a:p>
          <a:p>
            <a:pPr marL="225360" indent="-225000">
              <a:lnSpc>
                <a:spcPct val="100000"/>
              </a:lnSpc>
              <a:spcBef>
                <a:spcPts val="901"/>
              </a:spcBef>
              <a:buClr>
                <a:srgbClr val="5AA3D9"/>
              </a:buClr>
              <a:buFont typeface="Wingdings" charset="2"/>
              <a:buChar char=""/>
            </a:pPr>
            <a:r>
              <a:rPr lang="en-US" sz="2000" b="0" strike="noStrike" spc="-1" dirty="0">
                <a:solidFill>
                  <a:srgbClr val="4D4D4D"/>
                </a:solidFill>
                <a:latin typeface="Arial"/>
                <a:ea typeface="Arial"/>
              </a:rPr>
              <a:t>The drawer is open and the rabbit fells in the irradiator</a:t>
            </a:r>
            <a:endParaRPr lang="en-US" sz="2000" b="0" strike="noStrike" spc="-1" dirty="0">
              <a:latin typeface="Arial"/>
            </a:endParaRPr>
          </a:p>
          <a:p>
            <a:pPr marL="225360" indent="-225000">
              <a:lnSpc>
                <a:spcPct val="100000"/>
              </a:lnSpc>
              <a:spcBef>
                <a:spcPts val="901"/>
              </a:spcBef>
              <a:buClr>
                <a:srgbClr val="5AA3D9"/>
              </a:buClr>
              <a:buFont typeface="Wingdings" charset="2"/>
              <a:buChar char=""/>
            </a:pPr>
            <a:r>
              <a:rPr lang="en-US" sz="2000" b="0" strike="noStrike" spc="-1" dirty="0">
                <a:solidFill>
                  <a:srgbClr val="4D4D4D"/>
                </a:solidFill>
                <a:latin typeface="Arial"/>
                <a:ea typeface="Arial"/>
              </a:rPr>
              <a:t>Once the rabbit is loaded, the irradiator can be </a:t>
            </a:r>
            <a:r>
              <a:rPr dirty="0"/>
              <a:t/>
            </a:r>
            <a:br>
              <a:rPr dirty="0"/>
            </a:br>
            <a:r>
              <a:rPr lang="en-US" sz="2000" b="0" strike="noStrike" spc="-1" dirty="0">
                <a:solidFill>
                  <a:srgbClr val="4D4D4D"/>
                </a:solidFill>
                <a:latin typeface="Arial"/>
                <a:ea typeface="Arial"/>
              </a:rPr>
              <a:t>closed and tested</a:t>
            </a:r>
            <a:endParaRPr lang="en-US" sz="2000" b="0" strike="noStrike" spc="-1" dirty="0">
              <a:latin typeface="Arial"/>
            </a:endParaRPr>
          </a:p>
        </p:txBody>
      </p:sp>
      <p:pic>
        <p:nvPicPr>
          <p:cNvPr id="212" name="Picture 9_1"/>
          <p:cNvPicPr/>
          <p:nvPr/>
        </p:nvPicPr>
        <p:blipFill>
          <a:blip r:embed="rId3"/>
          <a:srcRect l="12378" r="15053" b="3540"/>
          <a:stretch/>
        </p:blipFill>
        <p:spPr>
          <a:xfrm rot="16200000">
            <a:off x="9302040" y="977040"/>
            <a:ext cx="579600" cy="1026360"/>
          </a:xfrm>
          <a:prstGeom prst="rect">
            <a:avLst/>
          </a:prstGeom>
          <a:ln>
            <a:noFill/>
          </a:ln>
          <a:effectLst>
            <a:outerShdw blurRad="292100" dist="139498" dir="2700000" algn="tl" rotWithShape="0">
              <a:srgbClr val="333333">
                <a:alpha val="65000"/>
              </a:srgbClr>
            </a:outerShdw>
          </a:effectLst>
        </p:spPr>
      </p:pic>
      <p:grpSp>
        <p:nvGrpSpPr>
          <p:cNvPr id="213" name="Group 5"/>
          <p:cNvGrpSpPr/>
          <p:nvPr/>
        </p:nvGrpSpPr>
        <p:grpSpPr>
          <a:xfrm>
            <a:off x="10757520" y="1104480"/>
            <a:ext cx="1434240" cy="1692360"/>
            <a:chOff x="10757520" y="1104480"/>
            <a:chExt cx="1434240" cy="1692360"/>
          </a:xfrm>
        </p:grpSpPr>
        <p:pic>
          <p:nvPicPr>
            <p:cNvPr id="214" name="Picture 11_1"/>
            <p:cNvPicPr/>
            <p:nvPr/>
          </p:nvPicPr>
          <p:blipFill>
            <a:blip r:embed="rId4"/>
            <a:srcRect l="11868" r="7953"/>
            <a:stretch/>
          </p:blipFill>
          <p:spPr>
            <a:xfrm>
              <a:off x="10757520" y="1104480"/>
              <a:ext cx="1434240" cy="1692360"/>
            </a:xfrm>
            <a:prstGeom prst="rect">
              <a:avLst/>
            </a:prstGeom>
            <a:ln>
              <a:noFill/>
            </a:ln>
          </p:spPr>
        </p:pic>
        <p:sp>
          <p:nvSpPr>
            <p:cNvPr id="215" name="CustomShape 6"/>
            <p:cNvSpPr/>
            <p:nvPr/>
          </p:nvSpPr>
          <p:spPr>
            <a:xfrm>
              <a:off x="11463480" y="2075400"/>
              <a:ext cx="107280" cy="361080"/>
            </a:xfrm>
            <a:prstGeom prst="can">
              <a:avLst>
                <a:gd name="adj" fmla="val 25000"/>
              </a:avLst>
            </a:prstGeom>
            <a:ln>
              <a:round/>
            </a:ln>
          </p:spPr>
          <p:style>
            <a:lnRef idx="2">
              <a:schemeClr val="accent5">
                <a:shade val="50000"/>
              </a:schemeClr>
            </a:lnRef>
            <a:fillRef idx="1">
              <a:schemeClr val="accent5"/>
            </a:fillRef>
            <a:effectRef idx="0">
              <a:schemeClr val="accent5"/>
            </a:effectRef>
            <a:fontRef idx="minor"/>
          </p:style>
        </p:sp>
      </p:grpSp>
      <p:sp>
        <p:nvSpPr>
          <p:cNvPr id="216" name="CustomShape 7"/>
          <p:cNvSpPr/>
          <p:nvPr/>
        </p:nvSpPr>
        <p:spPr>
          <a:xfrm>
            <a:off x="10122480" y="1502280"/>
            <a:ext cx="797760" cy="361440"/>
          </a:xfrm>
          <a:custGeom>
            <a:avLst/>
            <a:gdLst/>
            <a:ahLst/>
            <a:cxnLst/>
            <a:rect l="l" t="t" r="r" b="b"/>
            <a:pathLst>
              <a:path w="21600" h="21600">
                <a:moveTo>
                  <a:pt x="0" y="0"/>
                </a:moveTo>
                <a:lnTo>
                  <a:pt x="21600" y="21600"/>
                </a:lnTo>
              </a:path>
            </a:pathLst>
          </a:custGeom>
          <a:noFill/>
          <a:ln>
            <a:solidFill>
              <a:srgbClr val="6CA7CA"/>
            </a:solidFill>
            <a:round/>
            <a:tailEnd type="triangle" w="lg" len="lg"/>
          </a:ln>
        </p:spPr>
        <p:style>
          <a:lnRef idx="1">
            <a:schemeClr val="accent2"/>
          </a:lnRef>
          <a:fillRef idx="0">
            <a:schemeClr val="accent2"/>
          </a:fillRef>
          <a:effectRef idx="0">
            <a:schemeClr val="accent2"/>
          </a:effectRef>
          <a:fontRef idx="minor"/>
        </p:style>
      </p:sp>
      <p:sp>
        <p:nvSpPr>
          <p:cNvPr id="217" name="CustomShape 8"/>
          <p:cNvSpPr/>
          <p:nvPr/>
        </p:nvSpPr>
        <p:spPr>
          <a:xfrm>
            <a:off x="9158400" y="1835640"/>
            <a:ext cx="955440" cy="303480"/>
          </a:xfrm>
          <a:prstGeom prst="rect">
            <a:avLst/>
          </a:prstGeom>
          <a:noFill/>
          <a:ln w="19080">
            <a:solidFill>
              <a:srgbClr val="6CA7CA"/>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1400" b="0" i="1" strike="noStrike" spc="-1">
                <a:solidFill>
                  <a:srgbClr val="4C4C4C"/>
                </a:solidFill>
                <a:latin typeface="Arial"/>
                <a:ea typeface="Arial"/>
              </a:rPr>
              <a:t>Rabbit</a:t>
            </a:r>
            <a:endParaRPr lang="en-US" sz="1400" b="0" strike="noStrike" spc="-1">
              <a:latin typeface="Arial"/>
            </a:endParaRPr>
          </a:p>
        </p:txBody>
      </p:sp>
      <p:sp>
        <p:nvSpPr>
          <p:cNvPr id="218" name="CustomShape 9"/>
          <p:cNvSpPr/>
          <p:nvPr/>
        </p:nvSpPr>
        <p:spPr>
          <a:xfrm>
            <a:off x="11093400" y="2724120"/>
            <a:ext cx="955440" cy="516600"/>
          </a:xfrm>
          <a:prstGeom prst="rect">
            <a:avLst/>
          </a:prstGeom>
          <a:noFill/>
          <a:ln w="19080">
            <a:solidFill>
              <a:srgbClr val="6CA7CA"/>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1400" b="0" i="1" strike="noStrike" spc="-1">
                <a:solidFill>
                  <a:srgbClr val="4C4C4C"/>
                </a:solidFill>
                <a:latin typeface="Arial"/>
                <a:ea typeface="Arial"/>
              </a:rPr>
              <a:t>Transfer Shielding</a:t>
            </a:r>
            <a:endParaRPr lang="en-US" sz="1400" b="0" strike="noStrike" spc="-1">
              <a:latin typeface="Arial"/>
            </a:endParaRPr>
          </a:p>
        </p:txBody>
      </p:sp>
      <p:pic>
        <p:nvPicPr>
          <p:cNvPr id="219" name="Picture 20_1"/>
          <p:cNvPicPr/>
          <p:nvPr/>
        </p:nvPicPr>
        <p:blipFill>
          <a:blip r:embed="rId5"/>
          <a:srcRect l="7028" t="4693" r="7872" b="1627"/>
          <a:stretch/>
        </p:blipFill>
        <p:spPr>
          <a:xfrm>
            <a:off x="8360280" y="2466720"/>
            <a:ext cx="2049120" cy="1692360"/>
          </a:xfrm>
          <a:prstGeom prst="rect">
            <a:avLst/>
          </a:prstGeom>
          <a:ln>
            <a:noFill/>
          </a:ln>
        </p:spPr>
      </p:pic>
      <p:sp>
        <p:nvSpPr>
          <p:cNvPr id="220" name="CustomShape 10"/>
          <p:cNvSpPr/>
          <p:nvPr/>
        </p:nvSpPr>
        <p:spPr>
          <a:xfrm flipH="1">
            <a:off x="10409760" y="2881080"/>
            <a:ext cx="510480" cy="365760"/>
          </a:xfrm>
          <a:custGeom>
            <a:avLst/>
            <a:gdLst/>
            <a:ahLst/>
            <a:cxnLst/>
            <a:rect l="l" t="t" r="r" b="b"/>
            <a:pathLst>
              <a:path w="21600" h="21600">
                <a:moveTo>
                  <a:pt x="0" y="0"/>
                </a:moveTo>
                <a:lnTo>
                  <a:pt x="21600" y="21600"/>
                </a:lnTo>
              </a:path>
            </a:pathLst>
          </a:custGeom>
          <a:noFill/>
          <a:ln>
            <a:solidFill>
              <a:srgbClr val="6CA7CA"/>
            </a:solidFill>
            <a:round/>
            <a:tailEnd type="triangle" w="lg" len="lg"/>
          </a:ln>
        </p:spPr>
        <p:style>
          <a:lnRef idx="1">
            <a:schemeClr val="accent2"/>
          </a:lnRef>
          <a:fillRef idx="0">
            <a:schemeClr val="accent2"/>
          </a:fillRef>
          <a:effectRef idx="0">
            <a:schemeClr val="accent2"/>
          </a:effectRef>
          <a:fontRef idx="minor"/>
        </p:style>
      </p:sp>
      <p:grpSp>
        <p:nvGrpSpPr>
          <p:cNvPr id="221" name="Group 11"/>
          <p:cNvGrpSpPr/>
          <p:nvPr/>
        </p:nvGrpSpPr>
        <p:grpSpPr>
          <a:xfrm>
            <a:off x="7680240" y="4201200"/>
            <a:ext cx="3898080" cy="2035440"/>
            <a:chOff x="7680240" y="4201200"/>
            <a:chExt cx="3898080" cy="2035440"/>
          </a:xfrm>
        </p:grpSpPr>
        <p:pic>
          <p:nvPicPr>
            <p:cNvPr id="222" name="Picture 29_1"/>
            <p:cNvPicPr/>
            <p:nvPr/>
          </p:nvPicPr>
          <p:blipFill>
            <a:blip r:embed="rId6"/>
            <a:stretch/>
          </p:blipFill>
          <p:spPr>
            <a:xfrm>
              <a:off x="7785720" y="4201200"/>
              <a:ext cx="3792600" cy="2035440"/>
            </a:xfrm>
            <a:prstGeom prst="rect">
              <a:avLst/>
            </a:prstGeom>
            <a:ln>
              <a:noFill/>
            </a:ln>
          </p:spPr>
        </p:pic>
        <p:grpSp>
          <p:nvGrpSpPr>
            <p:cNvPr id="223" name="Group 12"/>
            <p:cNvGrpSpPr/>
            <p:nvPr/>
          </p:nvGrpSpPr>
          <p:grpSpPr>
            <a:xfrm>
              <a:off x="10177920" y="5299200"/>
              <a:ext cx="1048680" cy="721080"/>
              <a:chOff x="10177920" y="5299200"/>
              <a:chExt cx="1048680" cy="721080"/>
            </a:xfrm>
          </p:grpSpPr>
          <p:sp>
            <p:nvSpPr>
              <p:cNvPr id="224" name="CustomShape 13"/>
              <p:cNvSpPr/>
              <p:nvPr/>
            </p:nvSpPr>
            <p:spPr>
              <a:xfrm>
                <a:off x="10177920" y="5591160"/>
                <a:ext cx="136080" cy="136080"/>
              </a:xfrm>
              <a:prstGeom prst="ellipse">
                <a:avLst/>
              </a:prstGeom>
              <a:solidFill>
                <a:schemeClr val="bg2"/>
              </a:solidFill>
              <a:ln>
                <a:noFill/>
              </a:ln>
            </p:spPr>
            <p:style>
              <a:lnRef idx="0">
                <a:scrgbClr r="0" g="0" b="0"/>
              </a:lnRef>
              <a:fillRef idx="0">
                <a:scrgbClr r="0" g="0" b="0"/>
              </a:fillRef>
              <a:effectRef idx="0">
                <a:scrgbClr r="0" g="0" b="0"/>
              </a:effectRef>
              <a:fontRef idx="minor"/>
            </p:style>
          </p:sp>
          <p:sp>
            <p:nvSpPr>
              <p:cNvPr id="225" name="CustomShape 14"/>
              <p:cNvSpPr/>
              <p:nvPr/>
            </p:nvSpPr>
            <p:spPr>
              <a:xfrm rot="16200000">
                <a:off x="10361880" y="5155560"/>
                <a:ext cx="721080" cy="1008000"/>
              </a:xfrm>
              <a:prstGeom prst="triangle">
                <a:avLst>
                  <a:gd name="adj" fmla="val 50000"/>
                </a:avLst>
              </a:prstGeom>
              <a:gradFill rotWithShape="0">
                <a:gsLst>
                  <a:gs pos="0">
                    <a:srgbClr val="FF0000"/>
                  </a:gs>
                  <a:gs pos="100000">
                    <a:srgbClr val="FFFFFF">
                      <a:alpha val="7058"/>
                    </a:srgbClr>
                  </a:gs>
                </a:gsLst>
                <a:lin ang="0"/>
              </a:gradFill>
              <a:ln>
                <a:noFill/>
              </a:ln>
            </p:spPr>
            <p:style>
              <a:lnRef idx="0">
                <a:scrgbClr r="0" g="0" b="0"/>
              </a:lnRef>
              <a:fillRef idx="0">
                <a:scrgbClr r="0" g="0" b="0"/>
              </a:fillRef>
              <a:effectRef idx="0">
                <a:scrgbClr r="0" g="0" b="0"/>
              </a:effectRef>
              <a:fontRef idx="minor"/>
            </p:style>
          </p:sp>
        </p:grpSp>
        <p:sp>
          <p:nvSpPr>
            <p:cNvPr id="226" name="CustomShape 15"/>
            <p:cNvSpPr/>
            <p:nvPr/>
          </p:nvSpPr>
          <p:spPr>
            <a:xfrm>
              <a:off x="7680240" y="4263480"/>
              <a:ext cx="2289240" cy="409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57200">
                <a:lnSpc>
                  <a:spcPct val="150000"/>
                </a:lnSpc>
              </a:pPr>
              <a:r>
                <a:rPr lang="en-US" sz="1400" b="0" i="1" strike="noStrike" spc="-1">
                  <a:solidFill>
                    <a:srgbClr val="333333"/>
                  </a:solidFill>
                  <a:latin typeface="Arial"/>
                  <a:ea typeface="Arial"/>
                </a:rPr>
                <a:t>Buffer Zone R-001</a:t>
              </a:r>
              <a:endParaRPr lang="en-US" sz="1400" b="0" strike="noStrike" spc="-1">
                <a:latin typeface="Arial"/>
              </a:endParaRPr>
            </a:p>
          </p:txBody>
        </p:sp>
        <p:sp>
          <p:nvSpPr>
            <p:cNvPr id="227" name="CustomShape 16"/>
            <p:cNvSpPr/>
            <p:nvPr/>
          </p:nvSpPr>
          <p:spPr>
            <a:xfrm>
              <a:off x="9902880" y="5270400"/>
              <a:ext cx="1463040" cy="72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57200">
                <a:lnSpc>
                  <a:spcPct val="150000"/>
                </a:lnSpc>
              </a:pPr>
              <a:r>
                <a:rPr lang="en-US" sz="1400" b="0" i="1" strike="noStrike" spc="-1">
                  <a:solidFill>
                    <a:srgbClr val="333333"/>
                  </a:solidFill>
                  <a:latin typeface="Arial"/>
                  <a:ea typeface="Arial"/>
                </a:rPr>
                <a:t>Irradiation Room</a:t>
              </a:r>
              <a:endParaRPr lang="en-US" sz="1400" b="0" strike="noStrike" spc="-1">
                <a:latin typeface="Arial"/>
              </a:endParaRPr>
            </a:p>
          </p:txBody>
        </p:sp>
        <p:sp>
          <p:nvSpPr>
            <p:cNvPr id="228" name="CustomShape 17"/>
            <p:cNvSpPr/>
            <p:nvPr/>
          </p:nvSpPr>
          <p:spPr>
            <a:xfrm>
              <a:off x="10128240" y="5723640"/>
              <a:ext cx="298080" cy="350640"/>
            </a:xfrm>
            <a:prstGeom prst="mathMultiply">
              <a:avLst>
                <a:gd name="adj1" fmla="val 7895"/>
              </a:avLst>
            </a:prstGeom>
            <a:ln>
              <a:round/>
            </a:ln>
          </p:spPr>
          <p:style>
            <a:lnRef idx="2">
              <a:schemeClr val="accent5">
                <a:shade val="50000"/>
              </a:schemeClr>
            </a:lnRef>
            <a:fillRef idx="1">
              <a:schemeClr val="accent5"/>
            </a:fillRef>
            <a:effectRef idx="0">
              <a:schemeClr val="accent5"/>
            </a:effectRef>
            <a:fontRef idx="minor"/>
          </p:style>
        </p:sp>
      </p:grpSp>
      <p:sp>
        <p:nvSpPr>
          <p:cNvPr id="229" name="CustomShape 18"/>
          <p:cNvSpPr/>
          <p:nvPr/>
        </p:nvSpPr>
        <p:spPr>
          <a:xfrm>
            <a:off x="8112240" y="4865400"/>
            <a:ext cx="2133360" cy="1033560"/>
          </a:xfrm>
          <a:custGeom>
            <a:avLst/>
            <a:gdLst/>
            <a:ahLst/>
            <a:cxnLst/>
            <a:rect l="l" t="t" r="r" b="b"/>
            <a:pathLst>
              <a:path w="2901950" h="1592352">
                <a:moveTo>
                  <a:pt x="0" y="42952"/>
                </a:moveTo>
                <a:cubicBezTo>
                  <a:pt x="25199" y="-20046"/>
                  <a:pt x="4129" y="4852"/>
                  <a:pt x="120650" y="4852"/>
                </a:cubicBezTo>
                <a:cubicBezTo>
                  <a:pt x="243435" y="4852"/>
                  <a:pt x="366183" y="9085"/>
                  <a:pt x="488950" y="11202"/>
                </a:cubicBezTo>
                <a:lnTo>
                  <a:pt x="527050" y="17552"/>
                </a:lnTo>
                <a:cubicBezTo>
                  <a:pt x="564880" y="23372"/>
                  <a:pt x="573396" y="23464"/>
                  <a:pt x="609600" y="30252"/>
                </a:cubicBezTo>
                <a:cubicBezTo>
                  <a:pt x="630816" y="34230"/>
                  <a:pt x="651933" y="38719"/>
                  <a:pt x="673100" y="42952"/>
                </a:cubicBezTo>
                <a:cubicBezTo>
                  <a:pt x="683683" y="45069"/>
                  <a:pt x="694166" y="47776"/>
                  <a:pt x="704850" y="49302"/>
                </a:cubicBezTo>
                <a:cubicBezTo>
                  <a:pt x="745373" y="55091"/>
                  <a:pt x="771106" y="57928"/>
                  <a:pt x="812800" y="68352"/>
                </a:cubicBezTo>
                <a:cubicBezTo>
                  <a:pt x="821267" y="70469"/>
                  <a:pt x="830028" y="71638"/>
                  <a:pt x="838200" y="74702"/>
                </a:cubicBezTo>
                <a:cubicBezTo>
                  <a:pt x="847063" y="78026"/>
                  <a:pt x="854737" y="84078"/>
                  <a:pt x="863600" y="87402"/>
                </a:cubicBezTo>
                <a:cubicBezTo>
                  <a:pt x="882002" y="94303"/>
                  <a:pt x="909143" y="96111"/>
                  <a:pt x="927100" y="100102"/>
                </a:cubicBezTo>
                <a:cubicBezTo>
                  <a:pt x="933634" y="101554"/>
                  <a:pt x="939998" y="103815"/>
                  <a:pt x="946150" y="106452"/>
                </a:cubicBezTo>
                <a:cubicBezTo>
                  <a:pt x="954851" y="110181"/>
                  <a:pt x="962687" y="115828"/>
                  <a:pt x="971550" y="119152"/>
                </a:cubicBezTo>
                <a:cubicBezTo>
                  <a:pt x="979722" y="122216"/>
                  <a:pt x="988591" y="122994"/>
                  <a:pt x="996950" y="125502"/>
                </a:cubicBezTo>
                <a:cubicBezTo>
                  <a:pt x="1041420" y="138843"/>
                  <a:pt x="1026404" y="135754"/>
                  <a:pt x="1066800" y="150902"/>
                </a:cubicBezTo>
                <a:cubicBezTo>
                  <a:pt x="1073067" y="153252"/>
                  <a:pt x="1079999" y="154001"/>
                  <a:pt x="1085850" y="157252"/>
                </a:cubicBezTo>
                <a:cubicBezTo>
                  <a:pt x="1099193" y="164665"/>
                  <a:pt x="1109778" y="176983"/>
                  <a:pt x="1123950" y="182652"/>
                </a:cubicBezTo>
                <a:cubicBezTo>
                  <a:pt x="1134533" y="186885"/>
                  <a:pt x="1145351" y="190575"/>
                  <a:pt x="1155700" y="195352"/>
                </a:cubicBezTo>
                <a:cubicBezTo>
                  <a:pt x="1172890" y="203286"/>
                  <a:pt x="1188133" y="216160"/>
                  <a:pt x="1206500" y="220752"/>
                </a:cubicBezTo>
                <a:lnTo>
                  <a:pt x="1231900" y="227102"/>
                </a:lnTo>
                <a:cubicBezTo>
                  <a:pt x="1240367" y="233452"/>
                  <a:pt x="1248158" y="240819"/>
                  <a:pt x="1257300" y="246152"/>
                </a:cubicBezTo>
                <a:cubicBezTo>
                  <a:pt x="1273653" y="255691"/>
                  <a:pt x="1294713" y="258165"/>
                  <a:pt x="1308100" y="271552"/>
                </a:cubicBezTo>
                <a:cubicBezTo>
                  <a:pt x="1314450" y="277902"/>
                  <a:pt x="1319842" y="285382"/>
                  <a:pt x="1327150" y="290602"/>
                </a:cubicBezTo>
                <a:cubicBezTo>
                  <a:pt x="1334853" y="296104"/>
                  <a:pt x="1344331" y="298606"/>
                  <a:pt x="1352550" y="303302"/>
                </a:cubicBezTo>
                <a:cubicBezTo>
                  <a:pt x="1359176" y="307088"/>
                  <a:pt x="1365250" y="311769"/>
                  <a:pt x="1371600" y="316002"/>
                </a:cubicBezTo>
                <a:cubicBezTo>
                  <a:pt x="1407996" y="370597"/>
                  <a:pt x="1359533" y="306349"/>
                  <a:pt x="1403350" y="341402"/>
                </a:cubicBezTo>
                <a:cubicBezTo>
                  <a:pt x="1409309" y="346170"/>
                  <a:pt x="1410654" y="355056"/>
                  <a:pt x="1416050" y="360452"/>
                </a:cubicBezTo>
                <a:cubicBezTo>
                  <a:pt x="1421446" y="365848"/>
                  <a:pt x="1429396" y="368082"/>
                  <a:pt x="1435100" y="373152"/>
                </a:cubicBezTo>
                <a:cubicBezTo>
                  <a:pt x="1448524" y="385084"/>
                  <a:pt x="1460500" y="398552"/>
                  <a:pt x="1473200" y="411252"/>
                </a:cubicBezTo>
                <a:lnTo>
                  <a:pt x="1492250" y="430302"/>
                </a:lnTo>
                <a:cubicBezTo>
                  <a:pt x="1498600" y="436652"/>
                  <a:pt x="1506319" y="441880"/>
                  <a:pt x="1511300" y="449352"/>
                </a:cubicBezTo>
                <a:cubicBezTo>
                  <a:pt x="1515533" y="455702"/>
                  <a:pt x="1518930" y="462698"/>
                  <a:pt x="1524000" y="468402"/>
                </a:cubicBezTo>
                <a:cubicBezTo>
                  <a:pt x="1535932" y="481826"/>
                  <a:pt x="1562100" y="506502"/>
                  <a:pt x="1562100" y="506502"/>
                </a:cubicBezTo>
                <a:cubicBezTo>
                  <a:pt x="1574462" y="543588"/>
                  <a:pt x="1558777" y="509529"/>
                  <a:pt x="1587500" y="538252"/>
                </a:cubicBezTo>
                <a:cubicBezTo>
                  <a:pt x="1592896" y="543648"/>
                  <a:pt x="1595314" y="551439"/>
                  <a:pt x="1600200" y="557302"/>
                </a:cubicBezTo>
                <a:cubicBezTo>
                  <a:pt x="1625498" y="587659"/>
                  <a:pt x="1611055" y="566347"/>
                  <a:pt x="1638300" y="589052"/>
                </a:cubicBezTo>
                <a:cubicBezTo>
                  <a:pt x="1670011" y="615478"/>
                  <a:pt x="1642922" y="603293"/>
                  <a:pt x="1676400" y="614452"/>
                </a:cubicBezTo>
                <a:cubicBezTo>
                  <a:pt x="1719233" y="657285"/>
                  <a:pt x="1697461" y="646872"/>
                  <a:pt x="1733550" y="658902"/>
                </a:cubicBezTo>
                <a:cubicBezTo>
                  <a:pt x="1769662" y="695014"/>
                  <a:pt x="1734891" y="665922"/>
                  <a:pt x="1771650" y="684302"/>
                </a:cubicBezTo>
                <a:cubicBezTo>
                  <a:pt x="1820889" y="708921"/>
                  <a:pt x="1761867" y="687391"/>
                  <a:pt x="1809750" y="703352"/>
                </a:cubicBezTo>
                <a:cubicBezTo>
                  <a:pt x="1837221" y="744558"/>
                  <a:pt x="1803691" y="703518"/>
                  <a:pt x="1847850" y="728752"/>
                </a:cubicBezTo>
                <a:cubicBezTo>
                  <a:pt x="1855647" y="733207"/>
                  <a:pt x="1860001" y="742053"/>
                  <a:pt x="1866900" y="747802"/>
                </a:cubicBezTo>
                <a:cubicBezTo>
                  <a:pt x="1888435" y="765748"/>
                  <a:pt x="1881415" y="756744"/>
                  <a:pt x="1905000" y="766852"/>
                </a:cubicBezTo>
                <a:cubicBezTo>
                  <a:pt x="1982928" y="800250"/>
                  <a:pt x="1885677" y="760366"/>
                  <a:pt x="1949450" y="792252"/>
                </a:cubicBezTo>
                <a:cubicBezTo>
                  <a:pt x="1955437" y="795245"/>
                  <a:pt x="1962150" y="796485"/>
                  <a:pt x="1968500" y="798602"/>
                </a:cubicBezTo>
                <a:cubicBezTo>
                  <a:pt x="1974850" y="804952"/>
                  <a:pt x="1979753" y="813197"/>
                  <a:pt x="1987550" y="817652"/>
                </a:cubicBezTo>
                <a:cubicBezTo>
                  <a:pt x="1995127" y="821982"/>
                  <a:pt x="2004559" y="821604"/>
                  <a:pt x="2012950" y="824002"/>
                </a:cubicBezTo>
                <a:cubicBezTo>
                  <a:pt x="2019386" y="825841"/>
                  <a:pt x="2026149" y="827101"/>
                  <a:pt x="2032000" y="830352"/>
                </a:cubicBezTo>
                <a:cubicBezTo>
                  <a:pt x="2045343" y="837765"/>
                  <a:pt x="2055620" y="850925"/>
                  <a:pt x="2070100" y="855752"/>
                </a:cubicBezTo>
                <a:cubicBezTo>
                  <a:pt x="2117983" y="871713"/>
                  <a:pt x="2058961" y="850183"/>
                  <a:pt x="2108200" y="874802"/>
                </a:cubicBezTo>
                <a:cubicBezTo>
                  <a:pt x="2114187" y="877795"/>
                  <a:pt x="2121263" y="878159"/>
                  <a:pt x="2127250" y="881152"/>
                </a:cubicBezTo>
                <a:cubicBezTo>
                  <a:pt x="2134076" y="884565"/>
                  <a:pt x="2139326" y="890752"/>
                  <a:pt x="2146300" y="893852"/>
                </a:cubicBezTo>
                <a:cubicBezTo>
                  <a:pt x="2158533" y="899289"/>
                  <a:pt x="2171700" y="902319"/>
                  <a:pt x="2184400" y="906552"/>
                </a:cubicBezTo>
                <a:lnTo>
                  <a:pt x="2203450" y="912902"/>
                </a:lnTo>
                <a:cubicBezTo>
                  <a:pt x="2209800" y="919252"/>
                  <a:pt x="2214703" y="927497"/>
                  <a:pt x="2222500" y="931952"/>
                </a:cubicBezTo>
                <a:cubicBezTo>
                  <a:pt x="2230077" y="936282"/>
                  <a:pt x="2240638" y="933461"/>
                  <a:pt x="2247900" y="938302"/>
                </a:cubicBezTo>
                <a:cubicBezTo>
                  <a:pt x="2254250" y="942535"/>
                  <a:pt x="2254857" y="952326"/>
                  <a:pt x="2260600" y="957352"/>
                </a:cubicBezTo>
                <a:cubicBezTo>
                  <a:pt x="2272087" y="967403"/>
                  <a:pt x="2298700" y="982752"/>
                  <a:pt x="2298700" y="982752"/>
                </a:cubicBezTo>
                <a:cubicBezTo>
                  <a:pt x="2344082" y="1050825"/>
                  <a:pt x="2273408" y="947513"/>
                  <a:pt x="2330450" y="1020852"/>
                </a:cubicBezTo>
                <a:cubicBezTo>
                  <a:pt x="2339821" y="1032900"/>
                  <a:pt x="2347383" y="1046252"/>
                  <a:pt x="2355850" y="1058952"/>
                </a:cubicBezTo>
                <a:lnTo>
                  <a:pt x="2368550" y="1078002"/>
                </a:lnTo>
                <a:cubicBezTo>
                  <a:pt x="2372783" y="1084352"/>
                  <a:pt x="2378837" y="1089812"/>
                  <a:pt x="2381250" y="1097052"/>
                </a:cubicBezTo>
                <a:lnTo>
                  <a:pt x="2393950" y="1135152"/>
                </a:lnTo>
                <a:cubicBezTo>
                  <a:pt x="2396067" y="1141502"/>
                  <a:pt x="2398677" y="1147708"/>
                  <a:pt x="2400300" y="1154202"/>
                </a:cubicBezTo>
                <a:cubicBezTo>
                  <a:pt x="2404533" y="1171135"/>
                  <a:pt x="2409577" y="1187886"/>
                  <a:pt x="2413000" y="1205002"/>
                </a:cubicBezTo>
                <a:cubicBezTo>
                  <a:pt x="2417233" y="1226169"/>
                  <a:pt x="2420465" y="1247561"/>
                  <a:pt x="2425700" y="1268502"/>
                </a:cubicBezTo>
                <a:cubicBezTo>
                  <a:pt x="2427817" y="1276969"/>
                  <a:pt x="2430157" y="1285383"/>
                  <a:pt x="2432050" y="1293902"/>
                </a:cubicBezTo>
                <a:cubicBezTo>
                  <a:pt x="2445671" y="1355196"/>
                  <a:pt x="2430964" y="1294823"/>
                  <a:pt x="2444750" y="1363752"/>
                </a:cubicBezTo>
                <a:cubicBezTo>
                  <a:pt x="2446462" y="1372310"/>
                  <a:pt x="2449207" y="1380633"/>
                  <a:pt x="2451100" y="1389152"/>
                </a:cubicBezTo>
                <a:cubicBezTo>
                  <a:pt x="2455076" y="1407044"/>
                  <a:pt x="2460238" y="1444134"/>
                  <a:pt x="2470150" y="1459002"/>
                </a:cubicBezTo>
                <a:cubicBezTo>
                  <a:pt x="2478617" y="1471702"/>
                  <a:pt x="2490723" y="1482622"/>
                  <a:pt x="2495550" y="1497102"/>
                </a:cubicBezTo>
                <a:cubicBezTo>
                  <a:pt x="2497667" y="1503452"/>
                  <a:pt x="2498649" y="1510301"/>
                  <a:pt x="2501900" y="1516152"/>
                </a:cubicBezTo>
                <a:cubicBezTo>
                  <a:pt x="2509313" y="1529495"/>
                  <a:pt x="2512820" y="1549425"/>
                  <a:pt x="2527300" y="1554252"/>
                </a:cubicBezTo>
                <a:cubicBezTo>
                  <a:pt x="2540000" y="1558485"/>
                  <a:pt x="2554261" y="1559526"/>
                  <a:pt x="2565400" y="1566952"/>
                </a:cubicBezTo>
                <a:cubicBezTo>
                  <a:pt x="2582665" y="1578462"/>
                  <a:pt x="2599880" y="1592352"/>
                  <a:pt x="2622550" y="1592352"/>
                </a:cubicBezTo>
                <a:lnTo>
                  <a:pt x="2901950" y="1592352"/>
                </a:lnTo>
              </a:path>
            </a:pathLst>
          </a:custGeom>
          <a:noFill/>
          <a:ln>
            <a:solidFill>
              <a:schemeClr val="accent5"/>
            </a:solidFill>
            <a:prstDash val="sysDot"/>
            <a:round/>
            <a:headEnd type="oval" w="lg" len="lg"/>
            <a:tailEnd type="triangle" w="lg" len="lg"/>
          </a:ln>
        </p:spPr>
        <p:style>
          <a:lnRef idx="2">
            <a:schemeClr val="accent1">
              <a:shade val="50000"/>
            </a:schemeClr>
          </a:lnRef>
          <a:fillRef idx="1">
            <a:schemeClr val="accent1"/>
          </a:fillRef>
          <a:effectRef idx="0">
            <a:schemeClr val="accent1"/>
          </a:effectRef>
          <a:fontRef idx="minor"/>
        </p:style>
      </p:sp>
      <p:grpSp>
        <p:nvGrpSpPr>
          <p:cNvPr id="230" name="Group 19"/>
          <p:cNvGrpSpPr/>
          <p:nvPr/>
        </p:nvGrpSpPr>
        <p:grpSpPr>
          <a:xfrm>
            <a:off x="6146280" y="3758040"/>
            <a:ext cx="2541960" cy="2486160"/>
            <a:chOff x="6146280" y="3758040"/>
            <a:chExt cx="2541960" cy="2486160"/>
          </a:xfrm>
        </p:grpSpPr>
        <p:pic>
          <p:nvPicPr>
            <p:cNvPr id="231" name="Picture 40_1"/>
            <p:cNvPicPr/>
            <p:nvPr/>
          </p:nvPicPr>
          <p:blipFill>
            <a:blip r:embed="rId7"/>
            <a:stretch/>
          </p:blipFill>
          <p:spPr>
            <a:xfrm>
              <a:off x="6998040" y="3758040"/>
              <a:ext cx="1690200" cy="2486160"/>
            </a:xfrm>
            <a:prstGeom prst="rect">
              <a:avLst/>
            </a:prstGeom>
            <a:ln>
              <a:noFill/>
            </a:ln>
          </p:spPr>
        </p:pic>
        <p:pic>
          <p:nvPicPr>
            <p:cNvPr id="232" name="Picture 41_1"/>
            <p:cNvPicPr/>
            <p:nvPr/>
          </p:nvPicPr>
          <p:blipFill>
            <a:blip r:embed="rId4"/>
            <a:stretch/>
          </p:blipFill>
          <p:spPr>
            <a:xfrm>
              <a:off x="6146280" y="5291640"/>
              <a:ext cx="909720" cy="872280"/>
            </a:xfrm>
            <a:prstGeom prst="rect">
              <a:avLst/>
            </a:prstGeom>
            <a:ln>
              <a:noFill/>
            </a:ln>
          </p:spPr>
        </p:pic>
        <p:sp>
          <p:nvSpPr>
            <p:cNvPr id="233" name="CustomShape 20"/>
            <p:cNvSpPr/>
            <p:nvPr/>
          </p:nvSpPr>
          <p:spPr>
            <a:xfrm>
              <a:off x="6649560" y="4518360"/>
              <a:ext cx="933480" cy="759600"/>
            </a:xfrm>
            <a:prstGeom prst="bentArrow">
              <a:avLst>
                <a:gd name="adj1" fmla="val 0"/>
                <a:gd name="adj2" fmla="val 18438"/>
                <a:gd name="adj3" fmla="val 25000"/>
                <a:gd name="adj4" fmla="val 68999"/>
              </a:avLst>
            </a:prstGeom>
            <a:solidFill>
              <a:srgbClr val="6CA7CA"/>
            </a:solidFill>
            <a:ln>
              <a:solidFill>
                <a:srgbClr val="6CA7CA"/>
              </a:solidFill>
              <a:round/>
            </a:ln>
          </p:spPr>
          <p:style>
            <a:lnRef idx="2">
              <a:schemeClr val="accent1">
                <a:shade val="50000"/>
              </a:schemeClr>
            </a:lnRef>
            <a:fillRef idx="1">
              <a:schemeClr val="accent1"/>
            </a:fillRef>
            <a:effectRef idx="0">
              <a:schemeClr val="accent1"/>
            </a:effectRef>
            <a:fontRef idx="minor"/>
          </p:style>
        </p:sp>
      </p:grpSp>
      <p:sp>
        <p:nvSpPr>
          <p:cNvPr id="234" name="CustomShape 21"/>
          <p:cNvSpPr/>
          <p:nvPr/>
        </p:nvSpPr>
        <p:spPr>
          <a:xfrm>
            <a:off x="8616240" y="5266440"/>
            <a:ext cx="1439640" cy="3600"/>
          </a:xfrm>
          <a:custGeom>
            <a:avLst/>
            <a:gdLst/>
            <a:ahLst/>
            <a:cxnLst/>
            <a:rect l="l" t="t" r="r" b="b"/>
            <a:pathLst>
              <a:path w="21600" h="21600">
                <a:moveTo>
                  <a:pt x="0" y="0"/>
                </a:moveTo>
                <a:lnTo>
                  <a:pt x="21600" y="21600"/>
                </a:lnTo>
              </a:path>
            </a:pathLst>
          </a:custGeom>
          <a:noFill/>
          <a:ln>
            <a:solidFill>
              <a:srgbClr val="6CA7CA"/>
            </a:solidFill>
            <a:round/>
            <a:tailEnd type="triangle" w="lg" len="lg"/>
          </a:ln>
        </p:spPr>
        <p:style>
          <a:lnRef idx="1">
            <a:schemeClr val="accent6"/>
          </a:lnRef>
          <a:fillRef idx="0">
            <a:schemeClr val="accent6"/>
          </a:fillRef>
          <a:effectRef idx="0">
            <a:schemeClr val="accent6"/>
          </a:effectRef>
          <a:fontRef idx="minor"/>
        </p:style>
      </p:sp>
      <p:pic>
        <p:nvPicPr>
          <p:cNvPr id="235" name="Picture 53_1"/>
          <p:cNvPicPr/>
          <p:nvPr/>
        </p:nvPicPr>
        <p:blipFill>
          <a:blip r:embed="rId8"/>
          <a:stretch/>
        </p:blipFill>
        <p:spPr>
          <a:xfrm>
            <a:off x="10283040" y="3896640"/>
            <a:ext cx="1501200" cy="2358000"/>
          </a:xfrm>
          <a:prstGeom prst="rect">
            <a:avLst/>
          </a:prstGeom>
          <a:ln>
            <a:noFill/>
          </a:ln>
        </p:spPr>
      </p:pic>
      <p:sp>
        <p:nvSpPr>
          <p:cNvPr id="236" name="CustomShape 22"/>
          <p:cNvSpPr/>
          <p:nvPr/>
        </p:nvSpPr>
        <p:spPr>
          <a:xfrm>
            <a:off x="11189520" y="4302720"/>
            <a:ext cx="90720" cy="214200"/>
          </a:xfrm>
          <a:prstGeom prst="can">
            <a:avLst>
              <a:gd name="adj" fmla="val 25000"/>
            </a:avLst>
          </a:prstGeom>
          <a:ln>
            <a:round/>
          </a:ln>
        </p:spPr>
        <p:style>
          <a:lnRef idx="2">
            <a:schemeClr val="accent5">
              <a:shade val="50000"/>
            </a:schemeClr>
          </a:lnRef>
          <a:fillRef idx="1">
            <a:schemeClr val="accent5"/>
          </a:fillRef>
          <a:effectRef idx="0">
            <a:schemeClr val="accent5"/>
          </a:effectRef>
          <a:fontRef idx="minor"/>
        </p:style>
      </p:sp>
      <p:sp>
        <p:nvSpPr>
          <p:cNvPr id="237" name="CustomShape 23"/>
          <p:cNvSpPr/>
          <p:nvPr/>
        </p:nvSpPr>
        <p:spPr>
          <a:xfrm>
            <a:off x="11234160" y="4509000"/>
            <a:ext cx="360" cy="534600"/>
          </a:xfrm>
          <a:custGeom>
            <a:avLst/>
            <a:gdLst/>
            <a:ahLst/>
            <a:cxnLst/>
            <a:rect l="l" t="t" r="r" b="b"/>
            <a:pathLst>
              <a:path w="21600" h="21600">
                <a:moveTo>
                  <a:pt x="0" y="0"/>
                </a:moveTo>
                <a:lnTo>
                  <a:pt x="21600" y="21600"/>
                </a:lnTo>
              </a:path>
            </a:pathLst>
          </a:custGeom>
          <a:noFill/>
          <a:ln>
            <a:solidFill>
              <a:srgbClr val="830000"/>
            </a:solidFill>
            <a:round/>
            <a:tailEnd type="triangle" w="lg" len="lg"/>
          </a:ln>
        </p:spPr>
        <p:style>
          <a:lnRef idx="1">
            <a:schemeClr val="accent2"/>
          </a:lnRef>
          <a:fillRef idx="0">
            <a:schemeClr val="accent2"/>
          </a:fillRef>
          <a:effectRef idx="0">
            <a:schemeClr val="accent2"/>
          </a:effectRef>
          <a:fontRef idx="minor"/>
        </p:style>
      </p:sp>
      <p:sp>
        <p:nvSpPr>
          <p:cNvPr id="238" name="CustomShape 24"/>
          <p:cNvSpPr/>
          <p:nvPr/>
        </p:nvSpPr>
        <p:spPr>
          <a:xfrm>
            <a:off x="11189520" y="5077080"/>
            <a:ext cx="90720" cy="214200"/>
          </a:xfrm>
          <a:prstGeom prst="can">
            <a:avLst>
              <a:gd name="adj" fmla="val 25000"/>
            </a:avLst>
          </a:prstGeom>
          <a:ln>
            <a:round/>
          </a:ln>
        </p:spPr>
        <p:style>
          <a:lnRef idx="2">
            <a:schemeClr val="accent5">
              <a:shade val="50000"/>
            </a:schemeClr>
          </a:lnRef>
          <a:fillRef idx="1">
            <a:schemeClr val="accent5"/>
          </a:fillRef>
          <a:effectRef idx="0">
            <a:schemeClr val="accent5"/>
          </a:effectRef>
          <a:fontRef idx="minor"/>
        </p:style>
      </p:sp>
      <p:pic>
        <p:nvPicPr>
          <p:cNvPr id="239" name="Picture 27_1"/>
          <p:cNvPicPr/>
          <p:nvPr/>
        </p:nvPicPr>
        <p:blipFill>
          <a:blip r:embed="rId9"/>
          <a:stretch/>
        </p:blipFill>
        <p:spPr>
          <a:xfrm>
            <a:off x="8325720" y="2198520"/>
            <a:ext cx="2059200" cy="2002320"/>
          </a:xfrm>
          <a:prstGeom prst="rect">
            <a:avLst/>
          </a:prstGeom>
          <a:ln>
            <a:noFill/>
          </a:ln>
        </p:spPr>
      </p:pic>
      <p:sp>
        <p:nvSpPr>
          <p:cNvPr id="240" name="CustomShape 25"/>
          <p:cNvSpPr/>
          <p:nvPr/>
        </p:nvSpPr>
        <p:spPr>
          <a:xfrm>
            <a:off x="10325880" y="3344400"/>
            <a:ext cx="955440" cy="516600"/>
          </a:xfrm>
          <a:prstGeom prst="rect">
            <a:avLst/>
          </a:prstGeom>
          <a:noFill/>
          <a:ln w="19080">
            <a:solidFill>
              <a:srgbClr val="6CA7CA"/>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US" sz="1400" b="0" i="1" strike="noStrike" spc="-1">
                <a:solidFill>
                  <a:srgbClr val="4C4C4C"/>
                </a:solidFill>
                <a:latin typeface="Arial"/>
                <a:ea typeface="Arial"/>
              </a:rPr>
              <a:t>Shipping Container</a:t>
            </a:r>
            <a:endParaRPr lang="en-US" sz="1400" b="0" strike="noStrike" spc="-1">
              <a:latin typeface="Arial"/>
            </a:endParaRPr>
          </a:p>
        </p:txBody>
      </p:sp>
      <p:sp>
        <p:nvSpPr>
          <p:cNvPr id="2" name="Date Placeholder 1"/>
          <p:cNvSpPr>
            <a:spLocks noGrp="1"/>
          </p:cNvSpPr>
          <p:nvPr>
            <p:ph type="dt" sz="half" idx="10"/>
          </p:nvPr>
        </p:nvSpPr>
        <p:spPr/>
        <p:txBody>
          <a:bodyPr/>
          <a:lstStyle/>
          <a:p>
            <a:r>
              <a:rPr lang="en-US" smtClean="0"/>
              <a:t>07/06/2021</a:t>
            </a:r>
            <a:endParaRPr lang="en-GB"/>
          </a:p>
        </p:txBody>
      </p:sp>
      <p:sp>
        <p:nvSpPr>
          <p:cNvPr id="3" name="Footer Placeholder 2"/>
          <p:cNvSpPr>
            <a:spLocks noGrp="1"/>
          </p:cNvSpPr>
          <p:nvPr>
            <p:ph type="ftr" sz="quarter" idx="11"/>
          </p:nvPr>
        </p:nvSpPr>
        <p:spPr/>
        <p:txBody>
          <a:bodyPr/>
          <a:lstStyle/>
          <a:p>
            <a:r>
              <a:rPr lang="en-GB" smtClean="0"/>
              <a:t>RADWG Meeting Salvatore Danzeca</a:t>
            </a:r>
            <a:endParaRPr lang="en-GB"/>
          </a:p>
        </p:txBody>
      </p:sp>
      <p:sp>
        <p:nvSpPr>
          <p:cNvPr id="4" name="Slide Number Placeholder 3"/>
          <p:cNvSpPr>
            <a:spLocks noGrp="1"/>
          </p:cNvSpPr>
          <p:nvPr>
            <p:ph type="sldNum" sz="quarter" idx="12"/>
          </p:nvPr>
        </p:nvSpPr>
        <p:spPr/>
        <p:txBody>
          <a:bodyPr/>
          <a:lstStyle/>
          <a:p>
            <a:fld id="{917AFF83-AA22-4D22-A412-C94A422514B5}" type="slidenum">
              <a:rPr lang="en-GB" smtClean="0"/>
              <a:t>11</a:t>
            </a:fld>
            <a:endParaRPr lang="en-GB"/>
          </a:p>
        </p:txBody>
      </p:sp>
    </p:spTree>
    <p:extLst>
      <p:ext uri="{BB962C8B-B14F-4D97-AF65-F5344CB8AC3E}">
        <p14:creationId xmlns:p14="http://schemas.microsoft.com/office/powerpoint/2010/main" val="963776508"/>
      </p:ext>
    </p:extLst>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1">
                                            <p:txEl>
                                              <p:pRg st="0" end="0"/>
                                            </p:txEl>
                                          </p:spTgt>
                                        </p:tgtEl>
                                        <p:attrNameLst>
                                          <p:attrName>style.visibility</p:attrName>
                                        </p:attrNameLst>
                                      </p:cBhvr>
                                      <p:to>
                                        <p:strVal val="visible"/>
                                      </p:to>
                                    </p:set>
                                    <p:animEffect transition="in" filter="wipe(left)">
                                      <p:cBhvr additive="repl">
                                        <p:cTn id="7" dur="500"/>
                                        <p:tgtEl>
                                          <p:spTgt spid="211">
                                            <p:txEl>
                                              <p:pRg st="0" end="0"/>
                                            </p:txEl>
                                          </p:spTgt>
                                        </p:tgtEl>
                                      </p:cBhvr>
                                    </p:animEffect>
                                  </p:childTnLst>
                                </p:cTn>
                              </p:par>
                            </p:childTnLst>
                          </p:cTn>
                        </p:par>
                        <p:par>
                          <p:cTn id="8" fill="hold">
                            <p:stCondLst>
                              <p:cond delay="500"/>
                            </p:stCondLst>
                            <p:childTnLst>
                              <p:par>
                                <p:cTn id="9" presetID="10" presetClass="entr" fill="hold" nodeType="afterEffect">
                                  <p:stCondLst>
                                    <p:cond delay="0"/>
                                  </p:stCondLst>
                                  <p:childTnLst>
                                    <p:set>
                                      <p:cBhvr>
                                        <p:cTn id="10" dur="1" fill="hold">
                                          <p:stCondLst>
                                            <p:cond delay="0"/>
                                          </p:stCondLst>
                                        </p:cTn>
                                        <p:tgtEl>
                                          <p:spTgt spid="212"/>
                                        </p:tgtEl>
                                        <p:attrNameLst>
                                          <p:attrName>style.visibility</p:attrName>
                                        </p:attrNameLst>
                                      </p:cBhvr>
                                      <p:to>
                                        <p:strVal val="visible"/>
                                      </p:to>
                                    </p:set>
                                    <p:animEffect transition="in" filter="fade">
                                      <p:cBhvr additive="repl">
                                        <p:cTn id="11" dur="500"/>
                                        <p:tgtEl>
                                          <p:spTgt spid="212"/>
                                        </p:tgtEl>
                                      </p:cBhvr>
                                    </p:animEffect>
                                  </p:childTnLst>
                                </p:cTn>
                              </p:par>
                            </p:childTnLst>
                          </p:cTn>
                        </p:par>
                        <p:par>
                          <p:cTn id="12" fill="hold">
                            <p:stCondLst>
                              <p:cond delay="1000"/>
                            </p:stCondLst>
                            <p:childTnLst>
                              <p:par>
                                <p:cTn id="13" presetID="10" presetClass="entr" fill="hold" nodeType="afterEffect">
                                  <p:stCondLst>
                                    <p:cond delay="0"/>
                                  </p:stCondLst>
                                  <p:childTnLst>
                                    <p:set>
                                      <p:cBhvr>
                                        <p:cTn id="14" dur="1" fill="hold">
                                          <p:stCondLst>
                                            <p:cond delay="0"/>
                                          </p:stCondLst>
                                        </p:cTn>
                                        <p:tgtEl>
                                          <p:spTgt spid="217"/>
                                        </p:tgtEl>
                                        <p:attrNameLst>
                                          <p:attrName>style.visibility</p:attrName>
                                        </p:attrNameLst>
                                      </p:cBhvr>
                                      <p:to>
                                        <p:strVal val="visible"/>
                                      </p:to>
                                    </p:set>
                                    <p:animEffect transition="in" filter="fade">
                                      <p:cBhvr additive="repl">
                                        <p:cTn id="15" dur="500"/>
                                        <p:tgtEl>
                                          <p:spTgt spid="217"/>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211">
                                            <p:txEl>
                                              <p:pRg st="1" end="1"/>
                                            </p:txEl>
                                          </p:spTgt>
                                        </p:tgtEl>
                                        <p:attrNameLst>
                                          <p:attrName>style.visibility</p:attrName>
                                        </p:attrNameLst>
                                      </p:cBhvr>
                                      <p:to>
                                        <p:strVal val="visible"/>
                                      </p:to>
                                    </p:set>
                                    <p:anim calcmode="lin" valueType="num">
                                      <p:cBhvr additive="repl">
                                        <p:cTn id="20" dur="500" fill="hold"/>
                                        <p:tgtEl>
                                          <p:spTgt spid="211">
                                            <p:txEl>
                                              <p:pRg st="1" end="1"/>
                                            </p:txEl>
                                          </p:spTgt>
                                        </p:tgtEl>
                                        <p:attrNameLst>
                                          <p:attrName>ppt_x</p:attrName>
                                        </p:attrNameLst>
                                      </p:cBhvr>
                                      <p:tavLst>
                                        <p:tav tm="0">
                                          <p:val>
                                            <p:strVal val="0-#ppt_w/2"/>
                                          </p:val>
                                        </p:tav>
                                        <p:tav tm="100000">
                                          <p:val>
                                            <p:strVal val="#ppt_x"/>
                                          </p:val>
                                        </p:tav>
                                      </p:tavLst>
                                    </p:anim>
                                    <p:anim calcmode="lin" valueType="num">
                                      <p:cBhvr additive="repl">
                                        <p:cTn id="21" dur="500" fill="hold"/>
                                        <p:tgtEl>
                                          <p:spTgt spid="211">
                                            <p:txEl>
                                              <p:pRg st="1" end="1"/>
                                            </p:txEl>
                                          </p:spTgt>
                                        </p:tgtEl>
                                        <p:attrNameLst>
                                          <p:attrName>ppt_y</p:attrName>
                                        </p:attrNameLst>
                                      </p:cBhvr>
                                      <p:tavLst>
                                        <p:tav tm="0">
                                          <p:val>
                                            <p:strVal val="#ppt_y"/>
                                          </p:val>
                                        </p:tav>
                                        <p:tav tm="100000">
                                          <p:val>
                                            <p:strVal val="#ppt_y"/>
                                          </p:val>
                                        </p:tav>
                                      </p:tavLst>
                                    </p:anim>
                                  </p:childTnLst>
                                </p:cTn>
                              </p:par>
                            </p:childTnLst>
                          </p:cTn>
                        </p:par>
                        <p:par>
                          <p:cTn id="22" fill="hold">
                            <p:stCondLst>
                              <p:cond delay="500"/>
                            </p:stCondLst>
                            <p:childTnLst>
                              <p:par>
                                <p:cTn id="23" presetID="10" presetClass="entr" fill="hold" nodeType="afterEffect">
                                  <p:stCondLst>
                                    <p:cond delay="0"/>
                                  </p:stCondLst>
                                  <p:childTnLst>
                                    <p:set>
                                      <p:cBhvr>
                                        <p:cTn id="24" dur="1" fill="hold">
                                          <p:stCondLst>
                                            <p:cond delay="0"/>
                                          </p:stCondLst>
                                        </p:cTn>
                                        <p:tgtEl>
                                          <p:spTgt spid="216"/>
                                        </p:tgtEl>
                                        <p:attrNameLst>
                                          <p:attrName>style.visibility</p:attrName>
                                        </p:attrNameLst>
                                      </p:cBhvr>
                                      <p:to>
                                        <p:strVal val="visible"/>
                                      </p:to>
                                    </p:set>
                                    <p:animEffect transition="in" filter="fade">
                                      <p:cBhvr additive="repl">
                                        <p:cTn id="25" dur="500"/>
                                        <p:tgtEl>
                                          <p:spTgt spid="216"/>
                                        </p:tgtEl>
                                      </p:cBhvr>
                                    </p:animEffect>
                                  </p:childTnLst>
                                </p:cTn>
                              </p:par>
                              <p:par>
                                <p:cTn id="26" presetID="10" presetClass="entr" fill="hold" nodeType="withEffect">
                                  <p:stCondLst>
                                    <p:cond delay="0"/>
                                  </p:stCondLst>
                                  <p:childTnLst>
                                    <p:set>
                                      <p:cBhvr>
                                        <p:cTn id="27" dur="1" fill="hold">
                                          <p:stCondLst>
                                            <p:cond delay="0"/>
                                          </p:stCondLst>
                                        </p:cTn>
                                        <p:tgtEl>
                                          <p:spTgt spid="213"/>
                                        </p:tgtEl>
                                        <p:attrNameLst>
                                          <p:attrName>style.visibility</p:attrName>
                                        </p:attrNameLst>
                                      </p:cBhvr>
                                      <p:to>
                                        <p:strVal val="visible"/>
                                      </p:to>
                                    </p:set>
                                    <p:animEffect transition="in" filter="fade">
                                      <p:cBhvr additive="repl">
                                        <p:cTn id="28" dur="500"/>
                                        <p:tgtEl>
                                          <p:spTgt spid="213"/>
                                        </p:tgtEl>
                                      </p:cBhvr>
                                    </p:animEffect>
                                  </p:childTnLst>
                                </p:cTn>
                              </p:par>
                              <p:par>
                                <p:cTn id="29" presetID="10" presetClass="entr" fill="hold" nodeType="withEffect">
                                  <p:stCondLst>
                                    <p:cond delay="0"/>
                                  </p:stCondLst>
                                  <p:childTnLst>
                                    <p:set>
                                      <p:cBhvr>
                                        <p:cTn id="30" dur="1" fill="hold">
                                          <p:stCondLst>
                                            <p:cond delay="0"/>
                                          </p:stCondLst>
                                        </p:cTn>
                                        <p:tgtEl>
                                          <p:spTgt spid="218"/>
                                        </p:tgtEl>
                                        <p:attrNameLst>
                                          <p:attrName>style.visibility</p:attrName>
                                        </p:attrNameLst>
                                      </p:cBhvr>
                                      <p:to>
                                        <p:strVal val="visible"/>
                                      </p:to>
                                    </p:set>
                                    <p:animEffect transition="in" filter="fade">
                                      <p:cBhvr additive="repl">
                                        <p:cTn id="31" dur="500"/>
                                        <p:tgtEl>
                                          <p:spTgt spid="218"/>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211">
                                            <p:txEl>
                                              <p:pRg st="2" end="2"/>
                                            </p:txEl>
                                          </p:spTgt>
                                        </p:tgtEl>
                                        <p:attrNameLst>
                                          <p:attrName>style.visibility</p:attrName>
                                        </p:attrNameLst>
                                      </p:cBhvr>
                                      <p:to>
                                        <p:strVal val="visible"/>
                                      </p:to>
                                    </p:set>
                                    <p:anim calcmode="lin" valueType="num">
                                      <p:cBhvr additive="repl">
                                        <p:cTn id="36" dur="500" fill="hold"/>
                                        <p:tgtEl>
                                          <p:spTgt spid="211">
                                            <p:txEl>
                                              <p:pRg st="2" end="2"/>
                                            </p:txEl>
                                          </p:spTgt>
                                        </p:tgtEl>
                                        <p:attrNameLst>
                                          <p:attrName>ppt_x</p:attrName>
                                        </p:attrNameLst>
                                      </p:cBhvr>
                                      <p:tavLst>
                                        <p:tav tm="0">
                                          <p:val>
                                            <p:strVal val="0-#ppt_w/2"/>
                                          </p:val>
                                        </p:tav>
                                        <p:tav tm="100000">
                                          <p:val>
                                            <p:strVal val="#ppt_x"/>
                                          </p:val>
                                        </p:tav>
                                      </p:tavLst>
                                    </p:anim>
                                    <p:anim calcmode="lin" valueType="num">
                                      <p:cBhvr additive="repl">
                                        <p:cTn id="37" dur="500" fill="hold"/>
                                        <p:tgtEl>
                                          <p:spTgt spid="211">
                                            <p:txEl>
                                              <p:pRg st="2" end="2"/>
                                            </p:txEl>
                                          </p:spTgt>
                                        </p:tgtEl>
                                        <p:attrNameLst>
                                          <p:attrName>ppt_y</p:attrName>
                                        </p:attrNameLst>
                                      </p:cBhvr>
                                      <p:tavLst>
                                        <p:tav tm="0">
                                          <p:val>
                                            <p:strVal val="#ppt_y"/>
                                          </p:val>
                                        </p:tav>
                                        <p:tav tm="100000">
                                          <p:val>
                                            <p:strVal val="#ppt_y"/>
                                          </p:val>
                                        </p:tav>
                                      </p:tavLst>
                                    </p:anim>
                                  </p:childTnLst>
                                </p:cTn>
                              </p:par>
                            </p:childTnLst>
                          </p:cTn>
                        </p:par>
                        <p:par>
                          <p:cTn id="38" fill="hold">
                            <p:stCondLst>
                              <p:cond delay="500"/>
                            </p:stCondLst>
                            <p:childTnLst>
                              <p:par>
                                <p:cTn id="39" presetID="10" presetClass="entr" fill="hold" nodeType="afterEffect">
                                  <p:stCondLst>
                                    <p:cond delay="0"/>
                                  </p:stCondLst>
                                  <p:childTnLst>
                                    <p:set>
                                      <p:cBhvr>
                                        <p:cTn id="40" dur="1" fill="hold">
                                          <p:stCondLst>
                                            <p:cond delay="0"/>
                                          </p:stCondLst>
                                        </p:cTn>
                                        <p:tgtEl>
                                          <p:spTgt spid="220"/>
                                        </p:tgtEl>
                                        <p:attrNameLst>
                                          <p:attrName>style.visibility</p:attrName>
                                        </p:attrNameLst>
                                      </p:cBhvr>
                                      <p:to>
                                        <p:strVal val="visible"/>
                                      </p:to>
                                    </p:set>
                                    <p:animEffect transition="in" filter="fade">
                                      <p:cBhvr additive="repl">
                                        <p:cTn id="41" dur="500"/>
                                        <p:tgtEl>
                                          <p:spTgt spid="220"/>
                                        </p:tgtEl>
                                      </p:cBhvr>
                                    </p:animEffect>
                                  </p:childTnLst>
                                </p:cTn>
                              </p:par>
                              <p:par>
                                <p:cTn id="42" presetID="10" presetClass="entr" fill="hold" nodeType="withEffect">
                                  <p:stCondLst>
                                    <p:cond delay="0"/>
                                  </p:stCondLst>
                                  <p:childTnLst>
                                    <p:set>
                                      <p:cBhvr>
                                        <p:cTn id="43" dur="1" fill="hold">
                                          <p:stCondLst>
                                            <p:cond delay="0"/>
                                          </p:stCondLst>
                                        </p:cTn>
                                        <p:tgtEl>
                                          <p:spTgt spid="219"/>
                                        </p:tgtEl>
                                        <p:attrNameLst>
                                          <p:attrName>style.visibility</p:attrName>
                                        </p:attrNameLst>
                                      </p:cBhvr>
                                      <p:to>
                                        <p:strVal val="visible"/>
                                      </p:to>
                                    </p:set>
                                    <p:animEffect transition="in" filter="fade">
                                      <p:cBhvr additive="repl">
                                        <p:cTn id="44" dur="500"/>
                                        <p:tgtEl>
                                          <p:spTgt spid="219"/>
                                        </p:tgtEl>
                                      </p:cBhvr>
                                    </p:animEffect>
                                  </p:childTnLst>
                                </p:cTn>
                              </p:par>
                              <p:par>
                                <p:cTn id="45" presetID="10" presetClass="entr" fill="hold" nodeType="withEffect">
                                  <p:stCondLst>
                                    <p:cond delay="0"/>
                                  </p:stCondLst>
                                  <p:childTnLst>
                                    <p:set>
                                      <p:cBhvr>
                                        <p:cTn id="46" dur="1" fill="hold">
                                          <p:stCondLst>
                                            <p:cond delay="0"/>
                                          </p:stCondLst>
                                        </p:cTn>
                                        <p:tgtEl>
                                          <p:spTgt spid="240"/>
                                        </p:tgtEl>
                                        <p:attrNameLst>
                                          <p:attrName>style.visibility</p:attrName>
                                        </p:attrNameLst>
                                      </p:cBhvr>
                                      <p:to>
                                        <p:strVal val="visible"/>
                                      </p:to>
                                    </p:set>
                                    <p:animEffect transition="in" filter="fade">
                                      <p:cBhvr additive="repl">
                                        <p:cTn id="47" dur="500"/>
                                        <p:tgtEl>
                                          <p:spTgt spid="240"/>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211">
                                            <p:txEl>
                                              <p:pRg st="3" end="3"/>
                                            </p:txEl>
                                          </p:spTgt>
                                        </p:tgtEl>
                                        <p:attrNameLst>
                                          <p:attrName>style.visibility</p:attrName>
                                        </p:attrNameLst>
                                      </p:cBhvr>
                                      <p:to>
                                        <p:strVal val="visible"/>
                                      </p:to>
                                    </p:set>
                                    <p:anim calcmode="lin" valueType="num">
                                      <p:cBhvr additive="repl">
                                        <p:cTn id="52" dur="500" fill="hold"/>
                                        <p:tgtEl>
                                          <p:spTgt spid="211">
                                            <p:txEl>
                                              <p:pRg st="3" end="3"/>
                                            </p:txEl>
                                          </p:spTgt>
                                        </p:tgtEl>
                                        <p:attrNameLst>
                                          <p:attrName>ppt_x</p:attrName>
                                        </p:attrNameLst>
                                      </p:cBhvr>
                                      <p:tavLst>
                                        <p:tav tm="0">
                                          <p:val>
                                            <p:strVal val="0-#ppt_w/2"/>
                                          </p:val>
                                        </p:tav>
                                        <p:tav tm="100000">
                                          <p:val>
                                            <p:strVal val="#ppt_x"/>
                                          </p:val>
                                        </p:tav>
                                      </p:tavLst>
                                    </p:anim>
                                    <p:anim calcmode="lin" valueType="num">
                                      <p:cBhvr additive="repl">
                                        <p:cTn id="53" dur="500" fill="hold"/>
                                        <p:tgtEl>
                                          <p:spTgt spid="211">
                                            <p:txEl>
                                              <p:pRg st="3" end="3"/>
                                            </p:txEl>
                                          </p:spTgt>
                                        </p:tgtEl>
                                        <p:attrNameLst>
                                          <p:attrName>ppt_y</p:attrName>
                                        </p:attrNameLst>
                                      </p:cBhvr>
                                      <p:tavLst>
                                        <p:tav tm="0">
                                          <p:val>
                                            <p:strVal val="#ppt_y"/>
                                          </p:val>
                                        </p:tav>
                                        <p:tav tm="100000">
                                          <p:val>
                                            <p:strVal val="#ppt_y"/>
                                          </p:val>
                                        </p:tav>
                                      </p:tavLst>
                                    </p:anim>
                                  </p:childTnLst>
                                </p:cTn>
                              </p:par>
                            </p:childTnLst>
                          </p:cTn>
                        </p:par>
                        <p:par>
                          <p:cTn id="54" fill="hold">
                            <p:stCondLst>
                              <p:cond delay="500"/>
                            </p:stCondLst>
                            <p:childTnLst>
                              <p:par>
                                <p:cTn id="55" presetID="10" presetClass="entr" fill="hold" nodeType="afterEffect">
                                  <p:stCondLst>
                                    <p:cond delay="0"/>
                                  </p:stCondLst>
                                  <p:childTnLst>
                                    <p:set>
                                      <p:cBhvr>
                                        <p:cTn id="56" dur="1" fill="hold">
                                          <p:stCondLst>
                                            <p:cond delay="0"/>
                                          </p:stCondLst>
                                        </p:cTn>
                                        <p:tgtEl>
                                          <p:spTgt spid="239"/>
                                        </p:tgtEl>
                                        <p:attrNameLst>
                                          <p:attrName>style.visibility</p:attrName>
                                        </p:attrNameLst>
                                      </p:cBhvr>
                                      <p:to>
                                        <p:strVal val="visible"/>
                                      </p:to>
                                    </p:set>
                                    <p:animEffect transition="in" filter="fade">
                                      <p:cBhvr additive="repl">
                                        <p:cTn id="57" dur="500"/>
                                        <p:tgtEl>
                                          <p:spTgt spid="239"/>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8" fill="hold" nodeType="clickEffect">
                                  <p:stCondLst>
                                    <p:cond delay="0"/>
                                  </p:stCondLst>
                                  <p:childTnLst>
                                    <p:set>
                                      <p:cBhvr>
                                        <p:cTn id="61" dur="1" fill="hold">
                                          <p:stCondLst>
                                            <p:cond delay="0"/>
                                          </p:stCondLst>
                                        </p:cTn>
                                        <p:tgtEl>
                                          <p:spTgt spid="211">
                                            <p:txEl>
                                              <p:pRg st="4" end="4"/>
                                            </p:txEl>
                                          </p:spTgt>
                                        </p:tgtEl>
                                        <p:attrNameLst>
                                          <p:attrName>style.visibility</p:attrName>
                                        </p:attrNameLst>
                                      </p:cBhvr>
                                      <p:to>
                                        <p:strVal val="visible"/>
                                      </p:to>
                                    </p:set>
                                    <p:anim calcmode="lin" valueType="num">
                                      <p:cBhvr additive="repl">
                                        <p:cTn id="62" dur="500" fill="hold"/>
                                        <p:tgtEl>
                                          <p:spTgt spid="211">
                                            <p:txEl>
                                              <p:pRg st="4" end="4"/>
                                            </p:txEl>
                                          </p:spTgt>
                                        </p:tgtEl>
                                        <p:attrNameLst>
                                          <p:attrName>ppt_x</p:attrName>
                                        </p:attrNameLst>
                                      </p:cBhvr>
                                      <p:tavLst>
                                        <p:tav tm="0">
                                          <p:val>
                                            <p:strVal val="0-#ppt_w/2"/>
                                          </p:val>
                                        </p:tav>
                                        <p:tav tm="100000">
                                          <p:val>
                                            <p:strVal val="#ppt_x"/>
                                          </p:val>
                                        </p:tav>
                                      </p:tavLst>
                                    </p:anim>
                                    <p:anim calcmode="lin" valueType="num">
                                      <p:cBhvr additive="repl">
                                        <p:cTn id="63" dur="500" fill="hold"/>
                                        <p:tgtEl>
                                          <p:spTgt spid="211">
                                            <p:txEl>
                                              <p:pRg st="4" end="4"/>
                                            </p:txEl>
                                          </p:spTgt>
                                        </p:tgtEl>
                                        <p:attrNameLst>
                                          <p:attrName>ppt_y</p:attrName>
                                        </p:attrNameLst>
                                      </p:cBhvr>
                                      <p:tavLst>
                                        <p:tav tm="0">
                                          <p:val>
                                            <p:strVal val="#ppt_y"/>
                                          </p:val>
                                        </p:tav>
                                        <p:tav tm="100000">
                                          <p:val>
                                            <p:strVal val="#ppt_y"/>
                                          </p:val>
                                        </p:tav>
                                      </p:tavLst>
                                    </p:anim>
                                  </p:childTnLst>
                                </p:cTn>
                              </p:par>
                            </p:childTnLst>
                          </p:cTn>
                        </p:par>
                        <p:par>
                          <p:cTn id="64" fill="hold">
                            <p:stCondLst>
                              <p:cond delay="500"/>
                            </p:stCondLst>
                            <p:childTnLst>
                              <p:par>
                                <p:cTn id="65" presetID="10" presetClass="entr" fill="hold" nodeType="afterEffect">
                                  <p:stCondLst>
                                    <p:cond delay="0"/>
                                  </p:stCondLst>
                                  <p:childTnLst>
                                    <p:set>
                                      <p:cBhvr>
                                        <p:cTn id="66" dur="1" fill="hold">
                                          <p:stCondLst>
                                            <p:cond delay="0"/>
                                          </p:stCondLst>
                                        </p:cTn>
                                        <p:tgtEl>
                                          <p:spTgt spid="221"/>
                                        </p:tgtEl>
                                        <p:attrNameLst>
                                          <p:attrName>style.visibility</p:attrName>
                                        </p:attrNameLst>
                                      </p:cBhvr>
                                      <p:to>
                                        <p:strVal val="visible"/>
                                      </p:to>
                                    </p:set>
                                    <p:animEffect transition="in" filter="fade">
                                      <p:cBhvr additive="repl">
                                        <p:cTn id="67" dur="500"/>
                                        <p:tgtEl>
                                          <p:spTgt spid="221"/>
                                        </p:tgtEl>
                                      </p:cBhvr>
                                    </p:animEffect>
                                  </p:childTnLst>
                                </p:cTn>
                              </p:par>
                            </p:childTnLst>
                          </p:cTn>
                        </p:par>
                        <p:par>
                          <p:cTn id="68" fill="hold">
                            <p:stCondLst>
                              <p:cond delay="1000"/>
                            </p:stCondLst>
                            <p:childTnLst>
                              <p:par>
                                <p:cTn id="69" presetID="10" presetClass="entr" fill="hold" nodeType="afterEffect">
                                  <p:stCondLst>
                                    <p:cond delay="0"/>
                                  </p:stCondLst>
                                  <p:childTnLst>
                                    <p:set>
                                      <p:cBhvr>
                                        <p:cTn id="70" dur="1" fill="hold">
                                          <p:stCondLst>
                                            <p:cond delay="0"/>
                                          </p:stCondLst>
                                        </p:cTn>
                                        <p:tgtEl>
                                          <p:spTgt spid="229"/>
                                        </p:tgtEl>
                                        <p:attrNameLst>
                                          <p:attrName>style.visibility</p:attrName>
                                        </p:attrNameLst>
                                      </p:cBhvr>
                                      <p:to>
                                        <p:strVal val="visible"/>
                                      </p:to>
                                    </p:set>
                                    <p:animEffect transition="in" filter="fade">
                                      <p:cBhvr additive="repl">
                                        <p:cTn id="71" dur="500"/>
                                        <p:tgtEl>
                                          <p:spTgt spid="229"/>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nodeType="clickEffect">
                                  <p:stCondLst>
                                    <p:cond delay="0"/>
                                  </p:stCondLst>
                                  <p:childTnLst>
                                    <p:set>
                                      <p:cBhvr>
                                        <p:cTn id="75" dur="1" fill="hold">
                                          <p:stCondLst>
                                            <p:cond delay="0"/>
                                          </p:stCondLst>
                                        </p:cTn>
                                        <p:tgtEl>
                                          <p:spTgt spid="211">
                                            <p:txEl>
                                              <p:pRg st="5" end="5"/>
                                            </p:txEl>
                                          </p:spTgt>
                                        </p:tgtEl>
                                        <p:attrNameLst>
                                          <p:attrName>style.visibility</p:attrName>
                                        </p:attrNameLst>
                                      </p:cBhvr>
                                      <p:to>
                                        <p:strVal val="visible"/>
                                      </p:to>
                                    </p:set>
                                    <p:anim calcmode="lin" valueType="num">
                                      <p:cBhvr additive="repl">
                                        <p:cTn id="76" dur="500" fill="hold"/>
                                        <p:tgtEl>
                                          <p:spTgt spid="211">
                                            <p:txEl>
                                              <p:pRg st="5" end="5"/>
                                            </p:txEl>
                                          </p:spTgt>
                                        </p:tgtEl>
                                        <p:attrNameLst>
                                          <p:attrName>ppt_x</p:attrName>
                                        </p:attrNameLst>
                                      </p:cBhvr>
                                      <p:tavLst>
                                        <p:tav tm="0">
                                          <p:val>
                                            <p:strVal val="0-#ppt_w/2"/>
                                          </p:val>
                                        </p:tav>
                                        <p:tav tm="100000">
                                          <p:val>
                                            <p:strVal val="#ppt_x"/>
                                          </p:val>
                                        </p:tav>
                                      </p:tavLst>
                                    </p:anim>
                                    <p:anim calcmode="lin" valueType="num">
                                      <p:cBhvr additive="repl">
                                        <p:cTn id="77" dur="500" fill="hold"/>
                                        <p:tgtEl>
                                          <p:spTgt spid="211">
                                            <p:txEl>
                                              <p:pRg st="5" end="5"/>
                                            </p:txEl>
                                          </p:spTgt>
                                        </p:tgtEl>
                                        <p:attrNameLst>
                                          <p:attrName>ppt_y</p:attrName>
                                        </p:attrNameLst>
                                      </p:cBhvr>
                                      <p:tavLst>
                                        <p:tav tm="0">
                                          <p:val>
                                            <p:strVal val="#ppt_y"/>
                                          </p:val>
                                        </p:tav>
                                        <p:tav tm="100000">
                                          <p:val>
                                            <p:strVal val="#ppt_y"/>
                                          </p:val>
                                        </p:tav>
                                      </p:tavLst>
                                    </p:anim>
                                  </p:childTnLst>
                                </p:cTn>
                              </p:par>
                            </p:childTnLst>
                          </p:cTn>
                        </p:par>
                        <p:par>
                          <p:cTn id="78" fill="hold">
                            <p:stCondLst>
                              <p:cond delay="500"/>
                            </p:stCondLst>
                            <p:childTnLst>
                              <p:par>
                                <p:cTn id="79" presetID="1" presetClass="exit" fill="hold" nodeType="afterEffect">
                                  <p:stCondLst>
                                    <p:cond delay="0"/>
                                  </p:stCondLst>
                                  <p:childTnLst>
                                    <p:set>
                                      <p:cBhvr>
                                        <p:cTn id="80" dur="1" fill="hold">
                                          <p:stCondLst>
                                            <p:cond delay="0"/>
                                          </p:stCondLst>
                                        </p:cTn>
                                        <p:tgtEl>
                                          <p:spTgt spid="221"/>
                                        </p:tgtEl>
                                        <p:attrNameLst>
                                          <p:attrName>style.visibility</p:attrName>
                                        </p:attrNameLst>
                                      </p:cBhvr>
                                      <p:to>
                                        <p:strVal val="hidden"/>
                                      </p:to>
                                    </p:set>
                                  </p:childTnLst>
                                </p:cTn>
                              </p:par>
                            </p:childTnLst>
                          </p:cTn>
                        </p:par>
                        <p:par>
                          <p:cTn id="81" fill="hold">
                            <p:stCondLst>
                              <p:cond delay="500"/>
                            </p:stCondLst>
                            <p:childTnLst>
                              <p:par>
                                <p:cTn id="82" presetID="1" presetClass="exit" fill="hold" nodeType="afterEffect">
                                  <p:stCondLst>
                                    <p:cond delay="0"/>
                                  </p:stCondLst>
                                  <p:childTnLst>
                                    <p:set>
                                      <p:cBhvr>
                                        <p:cTn id="83" dur="1" fill="hold">
                                          <p:stCondLst>
                                            <p:cond delay="0"/>
                                          </p:stCondLst>
                                        </p:cTn>
                                        <p:tgtEl>
                                          <p:spTgt spid="229"/>
                                        </p:tgtEl>
                                        <p:attrNameLst>
                                          <p:attrName>style.visibility</p:attrName>
                                        </p:attrNameLst>
                                      </p:cBhvr>
                                      <p:to>
                                        <p:strVal val="hidden"/>
                                      </p:to>
                                    </p:set>
                                  </p:childTnLst>
                                </p:cTn>
                              </p:par>
                            </p:childTnLst>
                          </p:cTn>
                        </p:par>
                        <p:par>
                          <p:cTn id="84" fill="hold">
                            <p:stCondLst>
                              <p:cond delay="500"/>
                            </p:stCondLst>
                            <p:childTnLst>
                              <p:par>
                                <p:cTn id="85" presetID="10" presetClass="entr" fill="hold" nodeType="afterEffect">
                                  <p:stCondLst>
                                    <p:cond delay="0"/>
                                  </p:stCondLst>
                                  <p:childTnLst>
                                    <p:set>
                                      <p:cBhvr>
                                        <p:cTn id="86" dur="1" fill="hold">
                                          <p:stCondLst>
                                            <p:cond delay="0"/>
                                          </p:stCondLst>
                                        </p:cTn>
                                        <p:tgtEl>
                                          <p:spTgt spid="230"/>
                                        </p:tgtEl>
                                        <p:attrNameLst>
                                          <p:attrName>style.visibility</p:attrName>
                                        </p:attrNameLst>
                                      </p:cBhvr>
                                      <p:to>
                                        <p:strVal val="visible"/>
                                      </p:to>
                                    </p:set>
                                    <p:animEffect transition="in" filter="fade">
                                      <p:cBhvr additive="repl">
                                        <p:cTn id="87" dur="500"/>
                                        <p:tgtEl>
                                          <p:spTgt spid="230"/>
                                        </p:tgtEl>
                                      </p:cBhvr>
                                    </p:animEffect>
                                  </p:childTnLst>
                                </p:cTn>
                              </p:par>
                            </p:childTnLst>
                          </p:cTn>
                        </p:par>
                      </p:childTnLst>
                    </p:cTn>
                  </p:par>
                  <p:par>
                    <p:cTn id="88" fill="hold">
                      <p:stCondLst>
                        <p:cond delay="indefinite"/>
                      </p:stCondLst>
                      <p:childTnLst>
                        <p:par>
                          <p:cTn id="89" fill="hold">
                            <p:stCondLst>
                              <p:cond delay="0"/>
                            </p:stCondLst>
                            <p:childTnLst>
                              <p:par>
                                <p:cTn id="90" presetID="2" presetClass="entr" presetSubtype="8" fill="hold" nodeType="clickEffect">
                                  <p:stCondLst>
                                    <p:cond delay="0"/>
                                  </p:stCondLst>
                                  <p:childTnLst>
                                    <p:set>
                                      <p:cBhvr>
                                        <p:cTn id="91" dur="1" fill="hold">
                                          <p:stCondLst>
                                            <p:cond delay="0"/>
                                          </p:stCondLst>
                                        </p:cTn>
                                        <p:tgtEl>
                                          <p:spTgt spid="211">
                                            <p:txEl>
                                              <p:pRg st="6" end="6"/>
                                            </p:txEl>
                                          </p:spTgt>
                                        </p:tgtEl>
                                        <p:attrNameLst>
                                          <p:attrName>style.visibility</p:attrName>
                                        </p:attrNameLst>
                                      </p:cBhvr>
                                      <p:to>
                                        <p:strVal val="visible"/>
                                      </p:to>
                                    </p:set>
                                    <p:anim calcmode="lin" valueType="num">
                                      <p:cBhvr additive="repl">
                                        <p:cTn id="92" dur="500" fill="hold"/>
                                        <p:tgtEl>
                                          <p:spTgt spid="211">
                                            <p:txEl>
                                              <p:pRg st="6" end="6"/>
                                            </p:txEl>
                                          </p:spTgt>
                                        </p:tgtEl>
                                        <p:attrNameLst>
                                          <p:attrName>ppt_x</p:attrName>
                                        </p:attrNameLst>
                                      </p:cBhvr>
                                      <p:tavLst>
                                        <p:tav tm="0">
                                          <p:val>
                                            <p:strVal val="0-#ppt_w/2"/>
                                          </p:val>
                                        </p:tav>
                                        <p:tav tm="100000">
                                          <p:val>
                                            <p:strVal val="#ppt_x"/>
                                          </p:val>
                                        </p:tav>
                                      </p:tavLst>
                                    </p:anim>
                                    <p:anim calcmode="lin" valueType="num">
                                      <p:cBhvr additive="repl">
                                        <p:cTn id="93" dur="500" fill="hold"/>
                                        <p:tgtEl>
                                          <p:spTgt spid="21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2" presetClass="entr" presetSubtype="8" fill="hold" nodeType="clickEffect">
                                  <p:stCondLst>
                                    <p:cond delay="0"/>
                                  </p:stCondLst>
                                  <p:childTnLst>
                                    <p:set>
                                      <p:cBhvr>
                                        <p:cTn id="97" dur="1" fill="hold">
                                          <p:stCondLst>
                                            <p:cond delay="0"/>
                                          </p:stCondLst>
                                        </p:cTn>
                                        <p:tgtEl>
                                          <p:spTgt spid="211">
                                            <p:txEl>
                                              <p:pRg st="7" end="7"/>
                                            </p:txEl>
                                          </p:spTgt>
                                        </p:tgtEl>
                                        <p:attrNameLst>
                                          <p:attrName>style.visibility</p:attrName>
                                        </p:attrNameLst>
                                      </p:cBhvr>
                                      <p:to>
                                        <p:strVal val="visible"/>
                                      </p:to>
                                    </p:set>
                                    <p:anim calcmode="lin" valueType="num">
                                      <p:cBhvr additive="repl">
                                        <p:cTn id="98" dur="500" fill="hold"/>
                                        <p:tgtEl>
                                          <p:spTgt spid="211">
                                            <p:txEl>
                                              <p:pRg st="7" end="7"/>
                                            </p:txEl>
                                          </p:spTgt>
                                        </p:tgtEl>
                                        <p:attrNameLst>
                                          <p:attrName>ppt_x</p:attrName>
                                        </p:attrNameLst>
                                      </p:cBhvr>
                                      <p:tavLst>
                                        <p:tav tm="0">
                                          <p:val>
                                            <p:strVal val="0-#ppt_w/2"/>
                                          </p:val>
                                        </p:tav>
                                        <p:tav tm="100000">
                                          <p:val>
                                            <p:strVal val="#ppt_x"/>
                                          </p:val>
                                        </p:tav>
                                      </p:tavLst>
                                    </p:anim>
                                    <p:anim calcmode="lin" valueType="num">
                                      <p:cBhvr additive="repl">
                                        <p:cTn id="99" dur="500" fill="hold"/>
                                        <p:tgtEl>
                                          <p:spTgt spid="211">
                                            <p:txEl>
                                              <p:pRg st="7" end="7"/>
                                            </p:txEl>
                                          </p:spTgt>
                                        </p:tgtEl>
                                        <p:attrNameLst>
                                          <p:attrName>ppt_y</p:attrName>
                                        </p:attrNameLst>
                                      </p:cBhvr>
                                      <p:tavLst>
                                        <p:tav tm="0">
                                          <p:val>
                                            <p:strVal val="#ppt_y"/>
                                          </p:val>
                                        </p:tav>
                                        <p:tav tm="100000">
                                          <p:val>
                                            <p:strVal val="#ppt_y"/>
                                          </p:val>
                                        </p:tav>
                                      </p:tavLst>
                                    </p:anim>
                                  </p:childTnLst>
                                </p:cTn>
                              </p:par>
                            </p:childTnLst>
                          </p:cTn>
                        </p:par>
                        <p:par>
                          <p:cTn id="100" fill="hold">
                            <p:stCondLst>
                              <p:cond delay="500"/>
                            </p:stCondLst>
                            <p:childTnLst>
                              <p:par>
                                <p:cTn id="101" presetID="22" presetClass="entr" presetSubtype="8" fill="hold" nodeType="afterEffect">
                                  <p:stCondLst>
                                    <p:cond delay="0"/>
                                  </p:stCondLst>
                                  <p:childTnLst>
                                    <p:set>
                                      <p:cBhvr>
                                        <p:cTn id="102" dur="1" fill="hold">
                                          <p:stCondLst>
                                            <p:cond delay="0"/>
                                          </p:stCondLst>
                                        </p:cTn>
                                        <p:tgtEl>
                                          <p:spTgt spid="234"/>
                                        </p:tgtEl>
                                        <p:attrNameLst>
                                          <p:attrName>style.visibility</p:attrName>
                                        </p:attrNameLst>
                                      </p:cBhvr>
                                      <p:to>
                                        <p:strVal val="visible"/>
                                      </p:to>
                                    </p:set>
                                    <p:animEffect transition="in" filter="wipe(left)">
                                      <p:cBhvr additive="repl">
                                        <p:cTn id="103" dur="500"/>
                                        <p:tgtEl>
                                          <p:spTgt spid="234"/>
                                        </p:tgtEl>
                                      </p:cBhvr>
                                    </p:animEffect>
                                  </p:childTnLst>
                                </p:cTn>
                              </p:par>
                              <p:par>
                                <p:cTn id="104" presetID="22" presetClass="entr" presetSubtype="8" fill="hold" nodeType="withEffect">
                                  <p:stCondLst>
                                    <p:cond delay="0"/>
                                  </p:stCondLst>
                                  <p:childTnLst>
                                    <p:set>
                                      <p:cBhvr>
                                        <p:cTn id="105" dur="1" fill="hold">
                                          <p:stCondLst>
                                            <p:cond delay="0"/>
                                          </p:stCondLst>
                                        </p:cTn>
                                        <p:tgtEl>
                                          <p:spTgt spid="235"/>
                                        </p:tgtEl>
                                        <p:attrNameLst>
                                          <p:attrName>style.visibility</p:attrName>
                                        </p:attrNameLst>
                                      </p:cBhvr>
                                      <p:to>
                                        <p:strVal val="visible"/>
                                      </p:to>
                                    </p:set>
                                    <p:animEffect transition="in" filter="wipe(left)">
                                      <p:cBhvr additive="repl">
                                        <p:cTn id="106" dur="500"/>
                                        <p:tgtEl>
                                          <p:spTgt spid="235"/>
                                        </p:tgtEl>
                                      </p:cBhvr>
                                    </p:animEffect>
                                  </p:childTnLst>
                                </p:cTn>
                              </p:par>
                            </p:childTnLst>
                          </p:cTn>
                        </p:par>
                        <p:par>
                          <p:cTn id="107" fill="hold">
                            <p:stCondLst>
                              <p:cond delay="1000"/>
                            </p:stCondLst>
                            <p:childTnLst>
                              <p:par>
                                <p:cTn id="108" presetID="22" presetClass="entr" presetSubtype="8" fill="hold" nodeType="afterEffect">
                                  <p:stCondLst>
                                    <p:cond delay="0"/>
                                  </p:stCondLst>
                                  <p:childTnLst>
                                    <p:set>
                                      <p:cBhvr>
                                        <p:cTn id="109" dur="1" fill="hold">
                                          <p:stCondLst>
                                            <p:cond delay="0"/>
                                          </p:stCondLst>
                                        </p:cTn>
                                        <p:tgtEl>
                                          <p:spTgt spid="236"/>
                                        </p:tgtEl>
                                        <p:attrNameLst>
                                          <p:attrName>style.visibility</p:attrName>
                                        </p:attrNameLst>
                                      </p:cBhvr>
                                      <p:to>
                                        <p:strVal val="visible"/>
                                      </p:to>
                                    </p:set>
                                    <p:animEffect transition="in" filter="wipe(left)">
                                      <p:cBhvr additive="repl">
                                        <p:cTn id="110" dur="500"/>
                                        <p:tgtEl>
                                          <p:spTgt spid="236"/>
                                        </p:tgtEl>
                                      </p:cBhvr>
                                    </p:animEffect>
                                  </p:childTnLst>
                                </p:cTn>
                              </p:par>
                            </p:childTnLst>
                          </p:cTn>
                        </p:par>
                        <p:par>
                          <p:cTn id="111" fill="hold">
                            <p:stCondLst>
                              <p:cond delay="1500"/>
                            </p:stCondLst>
                            <p:childTnLst>
                              <p:par>
                                <p:cTn id="112" presetID="22" presetClass="entr" presetSubtype="1" fill="hold" nodeType="afterEffect">
                                  <p:stCondLst>
                                    <p:cond delay="0"/>
                                  </p:stCondLst>
                                  <p:childTnLst>
                                    <p:set>
                                      <p:cBhvr>
                                        <p:cTn id="113" dur="1" fill="hold">
                                          <p:stCondLst>
                                            <p:cond delay="0"/>
                                          </p:stCondLst>
                                        </p:cTn>
                                        <p:tgtEl>
                                          <p:spTgt spid="237"/>
                                        </p:tgtEl>
                                        <p:attrNameLst>
                                          <p:attrName>style.visibility</p:attrName>
                                        </p:attrNameLst>
                                      </p:cBhvr>
                                      <p:to>
                                        <p:strVal val="visible"/>
                                      </p:to>
                                    </p:set>
                                    <p:animEffect transition="in" filter="wipe(up)">
                                      <p:cBhvr additive="repl">
                                        <p:cTn id="114" dur="500"/>
                                        <p:tgtEl>
                                          <p:spTgt spid="237"/>
                                        </p:tgtEl>
                                      </p:cBhvr>
                                    </p:animEffect>
                                  </p:childTnLst>
                                </p:cTn>
                              </p:par>
                              <p:par>
                                <p:cTn id="115" presetID="22" presetClass="entr" presetSubtype="1" fill="hold" nodeType="withEffect">
                                  <p:stCondLst>
                                    <p:cond delay="0"/>
                                  </p:stCondLst>
                                  <p:childTnLst>
                                    <p:set>
                                      <p:cBhvr>
                                        <p:cTn id="116" dur="1" fill="hold">
                                          <p:stCondLst>
                                            <p:cond delay="0"/>
                                          </p:stCondLst>
                                        </p:cTn>
                                        <p:tgtEl>
                                          <p:spTgt spid="238"/>
                                        </p:tgtEl>
                                        <p:attrNameLst>
                                          <p:attrName>style.visibility</p:attrName>
                                        </p:attrNameLst>
                                      </p:cBhvr>
                                      <p:to>
                                        <p:strVal val="visible"/>
                                      </p:to>
                                    </p:set>
                                    <p:animEffect transition="in" filter="wipe(up)">
                                      <p:cBhvr additive="repl">
                                        <p:cTn id="117" dur="500"/>
                                        <p:tgtEl>
                                          <p:spTgt spid="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251" y="-285349"/>
            <a:ext cx="10515600" cy="1325563"/>
          </a:xfrm>
        </p:spPr>
        <p:txBody>
          <a:bodyPr/>
          <a:lstStyle/>
          <a:p>
            <a:r>
              <a:rPr lang="en-GB" dirty="0" smtClean="0"/>
              <a:t>CHARM Facility</a:t>
            </a:r>
            <a:endParaRPr lang="en-GB" dirty="0"/>
          </a:p>
        </p:txBody>
      </p:sp>
      <p:sp>
        <p:nvSpPr>
          <p:cNvPr id="4" name="Date Placeholder 3"/>
          <p:cNvSpPr>
            <a:spLocks noGrp="1"/>
          </p:cNvSpPr>
          <p:nvPr>
            <p:ph type="dt" sz="half" idx="10"/>
          </p:nvPr>
        </p:nvSpPr>
        <p:spPr/>
        <p:txBody>
          <a:bodyPr/>
          <a:lstStyle/>
          <a:p>
            <a:r>
              <a:rPr lang="en-US" smtClean="0"/>
              <a:t>07/06/2021</a:t>
            </a:r>
            <a:endParaRPr lang="en-GB" dirty="0"/>
          </a:p>
        </p:txBody>
      </p:sp>
      <p:sp>
        <p:nvSpPr>
          <p:cNvPr id="5" name="Footer Placeholder 4"/>
          <p:cNvSpPr>
            <a:spLocks noGrp="1"/>
          </p:cNvSpPr>
          <p:nvPr>
            <p:ph type="ftr" sz="quarter" idx="11"/>
          </p:nvPr>
        </p:nvSpPr>
        <p:spPr/>
        <p:txBody>
          <a:bodyPr/>
          <a:lstStyle/>
          <a:p>
            <a:r>
              <a:rPr lang="en-GB" smtClean="0"/>
              <a:t>RADWG Meeting Salvatore Danzeca</a:t>
            </a:r>
            <a:endParaRPr lang="en-GB" dirty="0" smtClean="0"/>
          </a:p>
        </p:txBody>
      </p:sp>
      <p:sp>
        <p:nvSpPr>
          <p:cNvPr id="6" name="Slide Number Placeholder 5"/>
          <p:cNvSpPr>
            <a:spLocks noGrp="1"/>
          </p:cNvSpPr>
          <p:nvPr>
            <p:ph type="sldNum" sz="quarter" idx="12"/>
          </p:nvPr>
        </p:nvSpPr>
        <p:spPr/>
        <p:txBody>
          <a:bodyPr/>
          <a:lstStyle/>
          <a:p>
            <a:fld id="{917AFF83-AA22-4D22-A412-C94A422514B5}" type="slidenum">
              <a:rPr lang="en-GB" smtClean="0"/>
              <a:pPr/>
              <a:t>12</a:t>
            </a:fld>
            <a:endParaRPr lang="en-GB" dirty="0"/>
          </a:p>
        </p:txBody>
      </p:sp>
      <p:sp>
        <p:nvSpPr>
          <p:cNvPr id="9" name="Rectangle 8"/>
          <p:cNvSpPr/>
          <p:nvPr/>
        </p:nvSpPr>
        <p:spPr>
          <a:xfrm>
            <a:off x="166982" y="1040214"/>
            <a:ext cx="9744636" cy="4961592"/>
          </a:xfrm>
          <a:prstGeom prst="rect">
            <a:avLst/>
          </a:prstGeom>
        </p:spPr>
        <p:txBody>
          <a:bodyPr wrap="square">
            <a:normAutofit/>
          </a:bodyPr>
          <a:lstStyle/>
          <a:p>
            <a:pPr marL="285750" indent="-285750">
              <a:buFont typeface="Arial" panose="020B0604020202020204" pitchFamily="34" charset="0"/>
              <a:buChar char="•"/>
            </a:pPr>
            <a:r>
              <a:rPr lang="en-GB" altLang="en-US" b="1" dirty="0" smtClean="0">
                <a:solidFill>
                  <a:srgbClr val="FF0000"/>
                </a:solidFill>
              </a:rPr>
              <a:t>New CHARM Website</a:t>
            </a:r>
          </a:p>
          <a:p>
            <a:pPr marL="285750" indent="-285750">
              <a:buFont typeface="Arial" panose="020B0604020202020204" pitchFamily="34" charset="0"/>
              <a:buChar char="•"/>
            </a:pPr>
            <a:r>
              <a:rPr lang="en-GB" altLang="en-US" b="1" dirty="0">
                <a:solidFill>
                  <a:srgbClr val="FF0000"/>
                </a:solidFill>
              </a:rPr>
              <a:t>Test requests : </a:t>
            </a:r>
            <a:r>
              <a:rPr lang="en-GB" altLang="en-US" b="1" dirty="0">
                <a:solidFill>
                  <a:srgbClr val="FF0000"/>
                </a:solidFill>
                <a:hlinkClick r:id="rId2"/>
              </a:rPr>
              <a:t>https://</a:t>
            </a:r>
            <a:r>
              <a:rPr lang="en-GB" altLang="en-US" b="1" dirty="0" smtClean="0">
                <a:solidFill>
                  <a:srgbClr val="FF0000"/>
                </a:solidFill>
                <a:hlinkClick r:id="rId2"/>
              </a:rPr>
              <a:t>charm.web.cern.ch/content/radiation-test-request</a:t>
            </a:r>
            <a:r>
              <a:rPr lang="en-GB" altLang="en-US" b="1" dirty="0" smtClean="0">
                <a:solidFill>
                  <a:srgbClr val="FF0000"/>
                </a:solidFill>
              </a:rPr>
              <a:t> </a:t>
            </a:r>
            <a:endParaRPr lang="en-GB" altLang="en-US" dirty="0" smtClean="0"/>
          </a:p>
          <a:p>
            <a:pPr marL="342900" indent="-342900">
              <a:buFont typeface="Arial" panose="020B0604020202020204" pitchFamily="34" charset="0"/>
              <a:buChar char="•"/>
            </a:pPr>
            <a:r>
              <a:rPr lang="en-GB" altLang="en-US" dirty="0" smtClean="0"/>
              <a:t>Beam in CHARM should start in </a:t>
            </a:r>
            <a:r>
              <a:rPr lang="en-GB" altLang="en-US" b="1" dirty="0" smtClean="0">
                <a:solidFill>
                  <a:srgbClr val="FF0000"/>
                </a:solidFill>
              </a:rPr>
              <a:t>week 42</a:t>
            </a:r>
            <a:r>
              <a:rPr lang="en-GB" altLang="en-US" dirty="0" smtClean="0"/>
              <a:t> allowing </a:t>
            </a:r>
            <a:r>
              <a:rPr lang="en-GB" altLang="en-US" b="1" dirty="0" smtClean="0">
                <a:solidFill>
                  <a:srgbClr val="FF0000"/>
                </a:solidFill>
              </a:rPr>
              <a:t>4 weeks of operation</a:t>
            </a:r>
          </a:p>
          <a:p>
            <a:pPr marL="342900" indent="-342900">
              <a:buFont typeface="Arial" panose="020B0604020202020204" pitchFamily="34" charset="0"/>
              <a:buChar char="•"/>
            </a:pPr>
            <a:r>
              <a:rPr lang="en-GB" altLang="en-US" dirty="0" smtClean="0"/>
              <a:t>Current EA Renovation schedule might allow to start beam in </a:t>
            </a:r>
            <a:r>
              <a:rPr lang="en-GB" altLang="en-US" b="1" dirty="0" smtClean="0">
                <a:solidFill>
                  <a:srgbClr val="FF0000"/>
                </a:solidFill>
              </a:rPr>
              <a:t>week 38 </a:t>
            </a:r>
            <a:r>
              <a:rPr lang="en-GB" altLang="en-US" dirty="0" smtClean="0"/>
              <a:t>allowing </a:t>
            </a:r>
            <a:r>
              <a:rPr lang="en-GB" altLang="en-US" b="1" dirty="0" smtClean="0">
                <a:solidFill>
                  <a:srgbClr val="FF0000"/>
                </a:solidFill>
              </a:rPr>
              <a:t>8 weeks of operation </a:t>
            </a:r>
            <a:r>
              <a:rPr lang="en-GB" altLang="en-US" dirty="0" smtClean="0"/>
              <a:t>(tbc)</a:t>
            </a:r>
          </a:p>
          <a:p>
            <a:pPr marL="285750" indent="-285750">
              <a:buFont typeface="Arial" panose="020B0604020202020204" pitchFamily="34" charset="0"/>
              <a:buChar char="•"/>
            </a:pPr>
            <a:r>
              <a:rPr lang="en-GB" altLang="en-US" dirty="0" smtClean="0"/>
              <a:t>Facility will need commissioning (1-2 weeks) delaying the effective start  and the operational weeks</a:t>
            </a:r>
          </a:p>
          <a:p>
            <a:pPr marL="285750" indent="-285750">
              <a:buFont typeface="Arial" panose="020B0604020202020204" pitchFamily="34" charset="0"/>
              <a:buChar char="•"/>
            </a:pPr>
            <a:endParaRPr lang="en-GB" altLang="en-US" sz="2000" dirty="0" smtClean="0"/>
          </a:p>
          <a:p>
            <a:pPr marL="285750" indent="-285750">
              <a:buFont typeface="Arial" panose="020B0604020202020204" pitchFamily="34" charset="0"/>
              <a:buChar char="•"/>
            </a:pPr>
            <a:endParaRPr lang="en-GB" altLang="en-US" sz="2000" dirty="0"/>
          </a:p>
          <a:p>
            <a:pPr marL="800100" lvl="1" indent="-342900">
              <a:buFont typeface="Arial" panose="020B0604020202020204" pitchFamily="34" charset="0"/>
              <a:buChar char="•"/>
            </a:pPr>
            <a:endParaRPr lang="en-GB" altLang="en-US" dirty="0"/>
          </a:p>
        </p:txBody>
      </p:sp>
      <p:pic>
        <p:nvPicPr>
          <p:cNvPr id="10" name="Picture 2" descr="Ho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49586" y="0"/>
            <a:ext cx="1733534" cy="19699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p:cNvGraphicFramePr>
            <a:graphicFrameLocks noGrp="1"/>
          </p:cNvGraphicFramePr>
          <p:nvPr>
            <p:extLst>
              <p:ext uri="{D42A27DB-BD31-4B8C-83A1-F6EECF244321}">
                <p14:modId xmlns:p14="http://schemas.microsoft.com/office/powerpoint/2010/main" val="2635993353"/>
              </p:ext>
            </p:extLst>
          </p:nvPr>
        </p:nvGraphicFramePr>
        <p:xfrm>
          <a:off x="503104" y="3166431"/>
          <a:ext cx="9414103" cy="2955471"/>
        </p:xfrm>
        <a:graphic>
          <a:graphicData uri="http://schemas.openxmlformats.org/drawingml/2006/table">
            <a:tbl>
              <a:tblPr>
                <a:tableStyleId>{5C22544A-7EE6-4342-B048-85BDC9FD1C3A}</a:tableStyleId>
              </a:tblPr>
              <a:tblGrid>
                <a:gridCol w="2353526">
                  <a:extLst>
                    <a:ext uri="{9D8B030D-6E8A-4147-A177-3AD203B41FA5}">
                      <a16:colId xmlns:a16="http://schemas.microsoft.com/office/drawing/2014/main" val="3605906587"/>
                    </a:ext>
                  </a:extLst>
                </a:gridCol>
                <a:gridCol w="2353526">
                  <a:extLst>
                    <a:ext uri="{9D8B030D-6E8A-4147-A177-3AD203B41FA5}">
                      <a16:colId xmlns:a16="http://schemas.microsoft.com/office/drawing/2014/main" val="354083718"/>
                    </a:ext>
                  </a:extLst>
                </a:gridCol>
                <a:gridCol w="1220573">
                  <a:extLst>
                    <a:ext uri="{9D8B030D-6E8A-4147-A177-3AD203B41FA5}">
                      <a16:colId xmlns:a16="http://schemas.microsoft.com/office/drawing/2014/main" val="484605735"/>
                    </a:ext>
                  </a:extLst>
                </a:gridCol>
                <a:gridCol w="3486478">
                  <a:extLst>
                    <a:ext uri="{9D8B030D-6E8A-4147-A177-3AD203B41FA5}">
                      <a16:colId xmlns:a16="http://schemas.microsoft.com/office/drawing/2014/main" val="2245700716"/>
                    </a:ext>
                  </a:extLst>
                </a:gridCol>
              </a:tblGrid>
              <a:tr h="206139">
                <a:tc>
                  <a:txBody>
                    <a:bodyPr/>
                    <a:lstStyle/>
                    <a:p>
                      <a:pPr algn="l" fontAlgn="ctr"/>
                      <a:r>
                        <a:rPr lang="en-US" sz="1050" u="sng" strike="noStrike" smtClean="0">
                          <a:effectLst/>
                          <a:hlinkClick r:id="rId4" tooltip="sort by Name"/>
                        </a:rPr>
                        <a:t>User</a:t>
                      </a:r>
                      <a:endParaRPr lang="en-US" sz="1050" b="0" i="0" u="sng" strike="noStrike" dirty="0">
                        <a:solidFill>
                          <a:srgbClr val="0563C1"/>
                        </a:solidFill>
                        <a:effectLst/>
                        <a:latin typeface="Calibri" panose="020F0502020204030204" pitchFamily="34" charset="0"/>
                      </a:endParaRPr>
                    </a:p>
                  </a:txBody>
                  <a:tcPr marL="3364" marR="3364" marT="3364" marB="0" anchor="ctr"/>
                </a:tc>
                <a:tc>
                  <a:txBody>
                    <a:bodyPr/>
                    <a:lstStyle/>
                    <a:p>
                      <a:pPr algn="l" fontAlgn="ctr"/>
                      <a:r>
                        <a:rPr lang="en-US" sz="1050" u="sng" strike="noStrike" smtClean="0">
                          <a:effectLst/>
                          <a:hlinkClick r:id="rId5" tooltip="sort by Type of equipment to be tested"/>
                        </a:rPr>
                        <a:t>Type of equipment to be tested</a:t>
                      </a:r>
                      <a:endParaRPr lang="en-US" sz="1050" b="0" i="0" u="sng" strike="noStrike">
                        <a:solidFill>
                          <a:srgbClr val="0563C1"/>
                        </a:solidFill>
                        <a:effectLst/>
                        <a:latin typeface="Calibri" panose="020F0502020204030204" pitchFamily="34" charset="0"/>
                      </a:endParaRPr>
                    </a:p>
                  </a:txBody>
                  <a:tcPr marL="3364" marR="3364" marT="3364" marB="0" anchor="ctr"/>
                </a:tc>
                <a:tc>
                  <a:txBody>
                    <a:bodyPr/>
                    <a:lstStyle/>
                    <a:p>
                      <a:pPr algn="l" fontAlgn="ctr"/>
                      <a:r>
                        <a:rPr lang="en-US" sz="1050" u="sng" strike="noStrike" dirty="0" smtClean="0">
                          <a:effectLst/>
                        </a:rPr>
                        <a:t>Institute-Company</a:t>
                      </a:r>
                      <a:endParaRPr lang="en-US" sz="1050" b="0" i="0" u="sng" strike="noStrike" dirty="0">
                        <a:solidFill>
                          <a:srgbClr val="0563C1"/>
                        </a:solidFill>
                        <a:effectLst/>
                        <a:latin typeface="Calibri" panose="020F0502020204030204" pitchFamily="34" charset="0"/>
                      </a:endParaRPr>
                    </a:p>
                  </a:txBody>
                  <a:tcPr marL="3364" marR="3364" marT="3364" marB="0" anchor="ctr"/>
                </a:tc>
                <a:tc>
                  <a:txBody>
                    <a:bodyPr/>
                    <a:lstStyle/>
                    <a:p>
                      <a:pPr algn="l" fontAlgn="ctr"/>
                      <a:r>
                        <a:rPr lang="en-US" sz="1050" u="sng" strike="noStrike" dirty="0" smtClean="0">
                          <a:effectLst/>
                          <a:hlinkClick r:id="rId6" tooltip="sort by Target Dose [Gy]"/>
                        </a:rPr>
                        <a:t>Target Dose [</a:t>
                      </a:r>
                      <a:r>
                        <a:rPr lang="en-US" sz="1050" u="sng" strike="noStrike" dirty="0" err="1" smtClean="0">
                          <a:effectLst/>
                          <a:hlinkClick r:id="rId6" tooltip="sort by Target Dose [Gy]"/>
                        </a:rPr>
                        <a:t>Gy</a:t>
                      </a:r>
                      <a:r>
                        <a:rPr lang="en-US" sz="1050" u="sng" strike="noStrike" dirty="0" smtClean="0">
                          <a:effectLst/>
                          <a:hlinkClick r:id="rId6" tooltip="sort by Target Dose [Gy]"/>
                        </a:rPr>
                        <a:t>]</a:t>
                      </a:r>
                      <a:endParaRPr lang="en-US" sz="1050" b="0" i="0" u="sng" strike="noStrike" dirty="0">
                        <a:solidFill>
                          <a:srgbClr val="0563C1"/>
                        </a:solidFill>
                        <a:effectLst/>
                        <a:latin typeface="Calibri" panose="020F0502020204030204" pitchFamily="34" charset="0"/>
                      </a:endParaRPr>
                    </a:p>
                  </a:txBody>
                  <a:tcPr marL="3364" marR="3364" marT="3364" marB="0" anchor="ctr"/>
                </a:tc>
                <a:extLst>
                  <a:ext uri="{0D108BD9-81ED-4DB2-BD59-A6C34878D82A}">
                    <a16:rowId xmlns:a16="http://schemas.microsoft.com/office/drawing/2014/main" val="3109589341"/>
                  </a:ext>
                </a:extLst>
              </a:tr>
              <a:tr h="323012">
                <a:tc>
                  <a:txBody>
                    <a:bodyPr/>
                    <a:lstStyle/>
                    <a:p>
                      <a:pPr algn="l" fontAlgn="t"/>
                      <a:r>
                        <a:rPr lang="en-US" sz="1100" u="none" strike="noStrike" smtClean="0">
                          <a:effectLst/>
                        </a:rPr>
                        <a:t>Jelena Spasic</a:t>
                      </a:r>
                      <a:endParaRPr lang="en-US" sz="11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Quench detection system (new bus-bar detector, new </a:t>
                      </a:r>
                      <a:r>
                        <a:rPr lang="en-US" sz="800" u="none" strike="noStrike" dirty="0" err="1" smtClean="0">
                          <a:effectLst/>
                        </a:rPr>
                        <a:t>nanoFIP</a:t>
                      </a:r>
                      <a:r>
                        <a:rPr lang="en-US" sz="800" u="none" strike="noStrike" dirty="0" smtClean="0">
                          <a:effectLst/>
                        </a:rPr>
                        <a:t> fieldbus client, old symmetric quench detector)</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CERN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CH" sz="1100" u="none" strike="noStrike" dirty="0" smtClean="0">
                          <a:effectLst/>
                        </a:rPr>
                        <a:t>500</a:t>
                      </a:r>
                      <a:endParaRPr lang="en-CH" sz="1100" b="0" i="0" u="none" strike="noStrike" dirty="0">
                        <a:solidFill>
                          <a:srgbClr val="333333"/>
                        </a:solidFill>
                        <a:effectLst/>
                        <a:latin typeface="Arial" panose="020B0604020202020204" pitchFamily="34" charset="0"/>
                      </a:endParaRPr>
                    </a:p>
                  </a:txBody>
                  <a:tcPr marL="3364" marR="3364" marT="3364" marB="0"/>
                </a:tc>
                <a:extLst>
                  <a:ext uri="{0D108BD9-81ED-4DB2-BD59-A6C34878D82A}">
                    <a16:rowId xmlns:a16="http://schemas.microsoft.com/office/drawing/2014/main" val="4050673065"/>
                  </a:ext>
                </a:extLst>
              </a:tr>
              <a:tr h="162312">
                <a:tc>
                  <a:txBody>
                    <a:bodyPr/>
                    <a:lstStyle/>
                    <a:p>
                      <a:pPr algn="l" fontAlgn="t"/>
                      <a:r>
                        <a:rPr lang="en-US" sz="1100" u="none" strike="noStrike" dirty="0" smtClean="0">
                          <a:effectLst/>
                        </a:rPr>
                        <a:t>Cristina Fernández Bedoya</a:t>
                      </a:r>
                      <a:endParaRPr lang="en-US" sz="11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Digital electronic boards (30x10 cm)</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CIEMAT</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CH" sz="1100" u="none" strike="noStrike" dirty="0" smtClean="0">
                          <a:effectLst/>
                        </a:rPr>
                        <a:t>50</a:t>
                      </a:r>
                      <a:endParaRPr lang="en-CH" sz="1100" b="0" i="0" u="none" strike="noStrike" dirty="0">
                        <a:solidFill>
                          <a:srgbClr val="333333"/>
                        </a:solidFill>
                        <a:effectLst/>
                        <a:latin typeface="Arial" panose="020B0604020202020204" pitchFamily="34" charset="0"/>
                      </a:endParaRPr>
                    </a:p>
                  </a:txBody>
                  <a:tcPr marL="3364" marR="3364" marT="3364" marB="0"/>
                </a:tc>
                <a:extLst>
                  <a:ext uri="{0D108BD9-81ED-4DB2-BD59-A6C34878D82A}">
                    <a16:rowId xmlns:a16="http://schemas.microsoft.com/office/drawing/2014/main" val="2654444773"/>
                  </a:ext>
                </a:extLst>
              </a:tr>
              <a:tr h="162312">
                <a:tc>
                  <a:txBody>
                    <a:bodyPr/>
                    <a:lstStyle/>
                    <a:p>
                      <a:pPr algn="l" fontAlgn="t"/>
                      <a:r>
                        <a:rPr lang="en-US" sz="1100" u="none" strike="noStrike" smtClean="0">
                          <a:effectLst/>
                        </a:rPr>
                        <a:t>Edward Nowak</a:t>
                      </a:r>
                      <a:endParaRPr lang="en-US" sz="1100" b="0" i="0" u="none" strike="noStrike">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smtClean="0">
                          <a:effectLst/>
                        </a:rPr>
                        <a:t>DQHDS for IPQ/IPD/IT, EDA-04198, HL-LHC</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CERN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1100" u="none" strike="noStrike" smtClean="0">
                          <a:effectLst/>
                        </a:rPr>
                        <a:t>tbd</a:t>
                      </a:r>
                      <a:endParaRPr lang="en-US" sz="1100" b="0" i="0" u="none" strike="noStrike">
                        <a:solidFill>
                          <a:srgbClr val="333333"/>
                        </a:solidFill>
                        <a:effectLst/>
                        <a:latin typeface="Arial" panose="020B0604020202020204" pitchFamily="34" charset="0"/>
                      </a:endParaRPr>
                    </a:p>
                  </a:txBody>
                  <a:tcPr marL="3364" marR="3364" marT="3364" marB="0"/>
                </a:tc>
                <a:extLst>
                  <a:ext uri="{0D108BD9-81ED-4DB2-BD59-A6C34878D82A}">
                    <a16:rowId xmlns:a16="http://schemas.microsoft.com/office/drawing/2014/main" val="2940018936"/>
                  </a:ext>
                </a:extLst>
              </a:tr>
              <a:tr h="162312">
                <a:tc>
                  <a:txBody>
                    <a:bodyPr/>
                    <a:lstStyle/>
                    <a:p>
                      <a:pPr algn="l" fontAlgn="t"/>
                      <a:r>
                        <a:rPr lang="en-US" sz="1100" u="none" strike="noStrike" smtClean="0">
                          <a:effectLst/>
                        </a:rPr>
                        <a:t>Miguel Cerqueira Bastos</a:t>
                      </a:r>
                      <a:endParaRPr lang="en-US" sz="1100" b="0" i="0" u="none" strike="noStrike">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DCCT - 120A current measuring </a:t>
                      </a:r>
                      <a:r>
                        <a:rPr lang="en-US" sz="800" u="none" strike="noStrike" dirty="0" err="1" smtClean="0">
                          <a:effectLst/>
                        </a:rPr>
                        <a:t>trasnducer</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CERN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CH" sz="1100" u="none" strike="noStrike" smtClean="0">
                          <a:effectLst/>
                        </a:rPr>
                        <a:t>400</a:t>
                      </a:r>
                      <a:endParaRPr lang="en-CH" sz="1100" b="0" i="0" u="none" strike="noStrike">
                        <a:solidFill>
                          <a:srgbClr val="333333"/>
                        </a:solidFill>
                        <a:effectLst/>
                        <a:latin typeface="Arial" panose="020B0604020202020204" pitchFamily="34" charset="0"/>
                      </a:endParaRPr>
                    </a:p>
                  </a:txBody>
                  <a:tcPr marL="3364" marR="3364" marT="3364" marB="0"/>
                </a:tc>
                <a:extLst>
                  <a:ext uri="{0D108BD9-81ED-4DB2-BD59-A6C34878D82A}">
                    <a16:rowId xmlns:a16="http://schemas.microsoft.com/office/drawing/2014/main" val="1793231327"/>
                  </a:ext>
                </a:extLst>
              </a:tr>
              <a:tr h="242662">
                <a:tc>
                  <a:txBody>
                    <a:bodyPr/>
                    <a:lstStyle/>
                    <a:p>
                      <a:pPr algn="l" fontAlgn="t"/>
                      <a:r>
                        <a:rPr lang="en-US" sz="1100" u="none" strike="noStrike" smtClean="0">
                          <a:effectLst/>
                        </a:rPr>
                        <a:t>Sabino Meola</a:t>
                      </a:r>
                      <a:endParaRPr lang="en-US" sz="1100" b="0" i="0" u="none" strike="noStrike">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irradiation test for CMS improved-RPC Front-End electronics</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Cern (CMS - RPC group)</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CH" sz="1100" u="none" strike="noStrike" smtClean="0">
                          <a:effectLst/>
                        </a:rPr>
                        <a:t>60</a:t>
                      </a:r>
                      <a:endParaRPr lang="en-CH" sz="1100" b="0" i="0" u="none" strike="noStrike">
                        <a:solidFill>
                          <a:srgbClr val="333333"/>
                        </a:solidFill>
                        <a:effectLst/>
                        <a:latin typeface="Arial" panose="020B0604020202020204" pitchFamily="34" charset="0"/>
                      </a:endParaRPr>
                    </a:p>
                  </a:txBody>
                  <a:tcPr marL="3364" marR="3364" marT="3364" marB="0"/>
                </a:tc>
                <a:extLst>
                  <a:ext uri="{0D108BD9-81ED-4DB2-BD59-A6C34878D82A}">
                    <a16:rowId xmlns:a16="http://schemas.microsoft.com/office/drawing/2014/main" val="3440351604"/>
                  </a:ext>
                </a:extLst>
              </a:tr>
              <a:tr h="242662">
                <a:tc>
                  <a:txBody>
                    <a:bodyPr/>
                    <a:lstStyle/>
                    <a:p>
                      <a:pPr algn="l" fontAlgn="t"/>
                      <a:r>
                        <a:rPr lang="en-US" sz="1100" u="none" strike="noStrike" dirty="0" smtClean="0">
                          <a:effectLst/>
                        </a:rPr>
                        <a:t>Nikolaos Chatzigeorgiou</a:t>
                      </a:r>
                      <a:endParaRPr lang="en-US" sz="11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Penning conditioning electronics for vacuum gauges (for LS3 production)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CERN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CH" sz="1100" u="none" strike="noStrike" smtClean="0">
                          <a:effectLst/>
                        </a:rPr>
                        <a:t>500</a:t>
                      </a:r>
                      <a:endParaRPr lang="en-CH" sz="1100" b="0" i="0" u="none" strike="noStrike">
                        <a:solidFill>
                          <a:srgbClr val="333333"/>
                        </a:solidFill>
                        <a:effectLst/>
                        <a:latin typeface="Arial" panose="020B0604020202020204" pitchFamily="34" charset="0"/>
                      </a:endParaRPr>
                    </a:p>
                  </a:txBody>
                  <a:tcPr marL="3364" marR="3364" marT="3364" marB="0"/>
                </a:tc>
                <a:extLst>
                  <a:ext uri="{0D108BD9-81ED-4DB2-BD59-A6C34878D82A}">
                    <a16:rowId xmlns:a16="http://schemas.microsoft.com/office/drawing/2014/main" val="3479523599"/>
                  </a:ext>
                </a:extLst>
              </a:tr>
              <a:tr h="242662">
                <a:tc>
                  <a:txBody>
                    <a:bodyPr/>
                    <a:lstStyle/>
                    <a:p>
                      <a:pPr algn="l" fontAlgn="t"/>
                      <a:r>
                        <a:rPr lang="en-US" sz="1100" u="none" strike="noStrike" smtClean="0">
                          <a:effectLst/>
                        </a:rPr>
                        <a:t>Nikolaos Chatzigeorgiou</a:t>
                      </a:r>
                      <a:endParaRPr lang="en-US" sz="1100" b="0" i="0" u="none" strike="noStrike">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Power supply electronics for vacuum gauges (for LS3 production)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CERN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CH" sz="1100" u="none" strike="noStrike" smtClean="0">
                          <a:effectLst/>
                        </a:rPr>
                        <a:t>500</a:t>
                      </a:r>
                      <a:endParaRPr lang="en-CH" sz="1100" b="0" i="0" u="none" strike="noStrike">
                        <a:solidFill>
                          <a:srgbClr val="333333"/>
                        </a:solidFill>
                        <a:effectLst/>
                        <a:latin typeface="Arial" panose="020B0604020202020204" pitchFamily="34" charset="0"/>
                      </a:endParaRPr>
                    </a:p>
                  </a:txBody>
                  <a:tcPr marL="3364" marR="3364" marT="3364" marB="0"/>
                </a:tc>
                <a:extLst>
                  <a:ext uri="{0D108BD9-81ED-4DB2-BD59-A6C34878D82A}">
                    <a16:rowId xmlns:a16="http://schemas.microsoft.com/office/drawing/2014/main" val="1303537417"/>
                  </a:ext>
                </a:extLst>
              </a:tr>
              <a:tr h="242662">
                <a:tc>
                  <a:txBody>
                    <a:bodyPr/>
                    <a:lstStyle/>
                    <a:p>
                      <a:pPr algn="l" fontAlgn="t"/>
                      <a:r>
                        <a:rPr lang="en-US" sz="1100" u="none" strike="noStrike" smtClean="0">
                          <a:effectLst/>
                        </a:rPr>
                        <a:t>Nikolaos Chatzigeorgiou</a:t>
                      </a:r>
                      <a:endParaRPr lang="en-US" sz="1100" b="0" i="0" u="none" strike="noStrike">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Pirani conditioning electronics for vacuum gauges (for LS3 production)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CERN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CH" sz="1100" u="none" strike="noStrike" smtClean="0">
                          <a:effectLst/>
                        </a:rPr>
                        <a:t>500</a:t>
                      </a:r>
                      <a:endParaRPr lang="en-CH" sz="1100" b="0" i="0" u="none" strike="noStrike">
                        <a:solidFill>
                          <a:srgbClr val="333333"/>
                        </a:solidFill>
                        <a:effectLst/>
                        <a:latin typeface="Arial" panose="020B0604020202020204" pitchFamily="34" charset="0"/>
                      </a:endParaRPr>
                    </a:p>
                  </a:txBody>
                  <a:tcPr marL="3364" marR="3364" marT="3364" marB="0"/>
                </a:tc>
                <a:extLst>
                  <a:ext uri="{0D108BD9-81ED-4DB2-BD59-A6C34878D82A}">
                    <a16:rowId xmlns:a16="http://schemas.microsoft.com/office/drawing/2014/main" val="503773539"/>
                  </a:ext>
                </a:extLst>
              </a:tr>
              <a:tr h="242662">
                <a:tc>
                  <a:txBody>
                    <a:bodyPr/>
                    <a:lstStyle/>
                    <a:p>
                      <a:pPr algn="l" fontAlgn="t"/>
                      <a:r>
                        <a:rPr lang="en-US" sz="1100" u="none" strike="noStrike" smtClean="0">
                          <a:effectLst/>
                        </a:rPr>
                        <a:t>Nikolaos Chatzigeorgiou</a:t>
                      </a:r>
                      <a:endParaRPr lang="en-US" sz="1100" b="0" i="0" u="none" strike="noStrike">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Piezo conditioning electronics for vacuum gauges (for LS3 production)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CERN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CH" sz="1100" u="none" strike="noStrike" smtClean="0">
                          <a:effectLst/>
                        </a:rPr>
                        <a:t>500</a:t>
                      </a:r>
                      <a:endParaRPr lang="en-CH" sz="1100" b="0" i="0" u="none" strike="noStrike">
                        <a:solidFill>
                          <a:srgbClr val="333333"/>
                        </a:solidFill>
                        <a:effectLst/>
                        <a:latin typeface="Arial" panose="020B0604020202020204" pitchFamily="34" charset="0"/>
                      </a:endParaRPr>
                    </a:p>
                  </a:txBody>
                  <a:tcPr marL="3364" marR="3364" marT="3364" marB="0"/>
                </a:tc>
                <a:extLst>
                  <a:ext uri="{0D108BD9-81ED-4DB2-BD59-A6C34878D82A}">
                    <a16:rowId xmlns:a16="http://schemas.microsoft.com/office/drawing/2014/main" val="2773808748"/>
                  </a:ext>
                </a:extLst>
              </a:tr>
              <a:tr h="478863">
                <a:tc>
                  <a:txBody>
                    <a:bodyPr/>
                    <a:lstStyle/>
                    <a:p>
                      <a:pPr algn="l" fontAlgn="t"/>
                      <a:r>
                        <a:rPr lang="en-US" sz="1100" u="none" strike="noStrike" smtClean="0">
                          <a:effectLst/>
                        </a:rPr>
                        <a:t>Stephane Burger</a:t>
                      </a:r>
                      <a:endParaRPr lang="en-US" sz="1100" b="0" i="0" u="none" strike="noStrike">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err="1" smtClean="0">
                          <a:effectLst/>
                        </a:rPr>
                        <a:t>MicroCameras</a:t>
                      </a:r>
                      <a:r>
                        <a:rPr lang="en-US" sz="800" u="none" strike="noStrike" dirty="0" smtClean="0">
                          <a:effectLst/>
                        </a:rPr>
                        <a:t> New Radiation Hard. </a:t>
                      </a:r>
                      <a:r>
                        <a:rPr lang="en-US" sz="800" u="none" strike="noStrike" dirty="0" err="1" smtClean="0">
                          <a:effectLst/>
                        </a:rPr>
                        <a:t>BeamCam</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CERN / </a:t>
                      </a:r>
                      <a:r>
                        <a:rPr lang="en-US" sz="800" u="none" strike="noStrike" dirty="0" err="1" smtClean="0">
                          <a:effectLst/>
                        </a:rPr>
                        <a:t>MicroCameras</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1100" u="none" strike="noStrike" dirty="0" smtClean="0">
                          <a:effectLst/>
                        </a:rPr>
                        <a:t>400 (can we think of the same approach as for the BASLER camera test - CHARM035 &amp; 037--&gt; 1x low rate period and 1x higher rate period?)</a:t>
                      </a:r>
                      <a:endParaRPr lang="en-US" sz="1100" b="0" i="0" u="none" strike="noStrike" dirty="0">
                        <a:solidFill>
                          <a:srgbClr val="333333"/>
                        </a:solidFill>
                        <a:effectLst/>
                        <a:latin typeface="Arial" panose="020B0604020202020204" pitchFamily="34" charset="0"/>
                      </a:endParaRPr>
                    </a:p>
                  </a:txBody>
                  <a:tcPr marL="3364" marR="3364" marT="3364" marB="0"/>
                </a:tc>
                <a:extLst>
                  <a:ext uri="{0D108BD9-81ED-4DB2-BD59-A6C34878D82A}">
                    <a16:rowId xmlns:a16="http://schemas.microsoft.com/office/drawing/2014/main" val="972350916"/>
                  </a:ext>
                </a:extLst>
              </a:tr>
              <a:tr h="162312">
                <a:tc>
                  <a:txBody>
                    <a:bodyPr/>
                    <a:lstStyle/>
                    <a:p>
                      <a:pPr algn="l" fontAlgn="t"/>
                      <a:r>
                        <a:rPr lang="en-US" sz="1100" u="none" strike="noStrike" smtClean="0">
                          <a:effectLst/>
                        </a:rPr>
                        <a:t>Adrian Miranda Fontan</a:t>
                      </a:r>
                      <a:endParaRPr lang="en-US" sz="1100" b="0" i="0" u="none" strike="noStrike">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PLC (</a:t>
                      </a:r>
                      <a:r>
                        <a:rPr lang="en-US" sz="800" u="none" strike="noStrike" dirty="0" err="1" smtClean="0">
                          <a:effectLst/>
                        </a:rPr>
                        <a:t>Programable</a:t>
                      </a:r>
                      <a:r>
                        <a:rPr lang="en-US" sz="800" u="none" strike="noStrike" dirty="0" smtClean="0">
                          <a:effectLst/>
                        </a:rPr>
                        <a:t> Logic Controller)</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US" sz="800" u="none" strike="noStrike" dirty="0" smtClean="0">
                          <a:effectLst/>
                        </a:rPr>
                        <a:t>CERN</a:t>
                      </a:r>
                      <a:endParaRPr lang="en-US" sz="800" b="0" i="0" u="none" strike="noStrike" dirty="0">
                        <a:solidFill>
                          <a:srgbClr val="333333"/>
                        </a:solidFill>
                        <a:effectLst/>
                        <a:latin typeface="Arial" panose="020B0604020202020204" pitchFamily="34" charset="0"/>
                      </a:endParaRPr>
                    </a:p>
                  </a:txBody>
                  <a:tcPr marL="3364" marR="3364" marT="3364" marB="0"/>
                </a:tc>
                <a:tc>
                  <a:txBody>
                    <a:bodyPr/>
                    <a:lstStyle/>
                    <a:p>
                      <a:pPr algn="l" fontAlgn="t"/>
                      <a:r>
                        <a:rPr lang="en-CH" sz="1100" u="none" strike="noStrike" dirty="0" smtClean="0">
                          <a:effectLst/>
                        </a:rPr>
                        <a:t>40</a:t>
                      </a:r>
                      <a:endParaRPr lang="en-CH" sz="1100" b="0" i="0" u="none" strike="noStrike" dirty="0">
                        <a:solidFill>
                          <a:srgbClr val="333333"/>
                        </a:solidFill>
                        <a:effectLst/>
                        <a:latin typeface="Arial" panose="020B0604020202020204" pitchFamily="34" charset="0"/>
                      </a:endParaRPr>
                    </a:p>
                  </a:txBody>
                  <a:tcPr marL="3364" marR="3364" marT="3364" marB="0"/>
                </a:tc>
                <a:extLst>
                  <a:ext uri="{0D108BD9-81ED-4DB2-BD59-A6C34878D82A}">
                    <a16:rowId xmlns:a16="http://schemas.microsoft.com/office/drawing/2014/main" val="3763244012"/>
                  </a:ext>
                </a:extLst>
              </a:tr>
            </a:tbl>
          </a:graphicData>
        </a:graphic>
      </p:graphicFrame>
      <p:pic>
        <p:nvPicPr>
          <p:cNvPr id="1026" name="Picture 2" descr="http://cds.cern.ch/record/2748830/files/202101-002_07.jpg?subformat=icon-144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11618" y="3336014"/>
            <a:ext cx="2280382" cy="1520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7498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Curved Down Arrow 1030"/>
          <p:cNvSpPr/>
          <p:nvPr/>
        </p:nvSpPr>
        <p:spPr>
          <a:xfrm rot="459706">
            <a:off x="9510278" y="1265651"/>
            <a:ext cx="1385116" cy="667820"/>
          </a:xfrm>
          <a:prstGeom prst="curvedDownArrow">
            <a:avLst>
              <a:gd name="adj1" fmla="val 17996"/>
              <a:gd name="adj2" fmla="val 59658"/>
              <a:gd name="adj3" fmla="val 34418"/>
            </a:avLst>
          </a:prstGeom>
          <a:solidFill>
            <a:srgbClr val="3073A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2" name="Title 1"/>
          <p:cNvSpPr>
            <a:spLocks noGrp="1"/>
          </p:cNvSpPr>
          <p:nvPr>
            <p:ph type="title"/>
          </p:nvPr>
        </p:nvSpPr>
        <p:spPr>
          <a:xfrm>
            <a:off x="623392" y="245919"/>
            <a:ext cx="8226854" cy="715840"/>
          </a:xfrm>
        </p:spPr>
        <p:txBody>
          <a:bodyPr/>
          <a:lstStyle/>
          <a:p>
            <a:r>
              <a:rPr lang="en-GB" dirty="0" smtClean="0"/>
              <a:t>Upgrade</a:t>
            </a:r>
            <a:endParaRPr lang="en-GB" dirty="0"/>
          </a:p>
        </p:txBody>
      </p:sp>
      <p:sp>
        <p:nvSpPr>
          <p:cNvPr id="3" name="Date Placeholder 2"/>
          <p:cNvSpPr>
            <a:spLocks noGrp="1"/>
          </p:cNvSpPr>
          <p:nvPr>
            <p:ph type="dt" sz="half" idx="10"/>
          </p:nvPr>
        </p:nvSpPr>
        <p:spPr/>
        <p:txBody>
          <a:bodyPr/>
          <a:lstStyle/>
          <a:p>
            <a:r>
              <a:rPr lang="en-US" smtClean="0"/>
              <a:t>07/06/2021</a:t>
            </a:r>
            <a:endParaRPr lang="en-US" dirty="0"/>
          </a:p>
        </p:txBody>
      </p:sp>
      <p:sp>
        <p:nvSpPr>
          <p:cNvPr id="4" name="Footer Placeholder 3"/>
          <p:cNvSpPr>
            <a:spLocks noGrp="1"/>
          </p:cNvSpPr>
          <p:nvPr>
            <p:ph type="ftr" sz="quarter" idx="11"/>
          </p:nvPr>
        </p:nvSpPr>
        <p:spPr/>
        <p:txBody>
          <a:bodyPr/>
          <a:lstStyle/>
          <a:p>
            <a:r>
              <a:rPr lang="pt-BR" smtClean="0"/>
              <a:t>RADWG Meeting Salvatore Danzeca</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13</a:t>
            </a:fld>
            <a:endParaRPr lang="en-US"/>
          </a:p>
        </p:txBody>
      </p:sp>
      <p:pic>
        <p:nvPicPr>
          <p:cNvPr id="9" name="Picture 8" descr="maintenance ic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6573" y="282082"/>
            <a:ext cx="643514" cy="64351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482885" y="1131894"/>
            <a:ext cx="6754053" cy="5166163"/>
          </a:xfrm>
          <a:prstGeom prst="rect">
            <a:avLst/>
          </a:prstGeom>
        </p:spPr>
        <p:txBody>
          <a:bodyPr>
            <a:normAutofit/>
          </a:bodyPr>
          <a:lstStyle/>
          <a:p>
            <a:pPr marL="285750" indent="-285750">
              <a:buFont typeface="Arial" panose="020B0604020202020204" pitchFamily="34" charset="0"/>
              <a:buChar char="•"/>
            </a:pPr>
            <a:endParaRPr lang="en-GB" sz="2000"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24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Extension </a:t>
            </a:r>
            <a:r>
              <a:rPr lang="en-GB" sz="24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of the CHARM control room</a:t>
            </a:r>
          </a:p>
          <a:p>
            <a:pPr marL="285750" indent="-285750">
              <a:buFont typeface="Arial" panose="020B0604020202020204" pitchFamily="34" charset="0"/>
              <a:buChar char="•"/>
            </a:pPr>
            <a:r>
              <a:rPr lang="en-GB" sz="2400" dirty="0">
                <a:solidFill>
                  <a:srgbClr val="1F497D"/>
                </a:solidFill>
                <a:latin typeface="Calibri" panose="020F0502020204030204" pitchFamily="34" charset="0"/>
                <a:ea typeface="Calibri" panose="020F0502020204030204" pitchFamily="34" charset="0"/>
                <a:cs typeface="Times New Roman" panose="02020603050405020304" pitchFamily="18" charset="0"/>
              </a:rPr>
              <a:t>New cables in the overhead conveyer</a:t>
            </a:r>
          </a:p>
          <a:p>
            <a:pPr marL="285750" indent="-285750">
              <a:buFont typeface="Arial" panose="020B0604020202020204" pitchFamily="34" charset="0"/>
              <a:buChar char="•"/>
            </a:pPr>
            <a:r>
              <a:rPr lang="en-GB" sz="2400" dirty="0">
                <a:solidFill>
                  <a:srgbClr val="1F497D"/>
                </a:solidFill>
                <a:latin typeface="Calibri" panose="020F0502020204030204" pitchFamily="34" charset="0"/>
                <a:ea typeface="Calibri" panose="020F0502020204030204" pitchFamily="34" charset="0"/>
                <a:cs typeface="Times New Roman" panose="02020603050405020304" pitchFamily="18" charset="0"/>
              </a:rPr>
              <a:t>Movable Diamond detector BLM for in-spill dosimetry (with </a:t>
            </a:r>
            <a:r>
              <a:rPr lang="en-GB" sz="24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SY-BI)</a:t>
            </a:r>
            <a:endParaRPr lang="en-GB" sz="2400"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2400" dirty="0">
                <a:solidFill>
                  <a:srgbClr val="1F497D"/>
                </a:solidFill>
                <a:latin typeface="Calibri" panose="020F0502020204030204" pitchFamily="34" charset="0"/>
                <a:ea typeface="Calibri" panose="020F0502020204030204" pitchFamily="34" charset="0"/>
                <a:cs typeface="Times New Roman" panose="02020603050405020304" pitchFamily="18" charset="0"/>
              </a:rPr>
              <a:t>New Beam instrumentation in the T8 (with IRRAD, BE-EA and BE-BI)</a:t>
            </a:r>
          </a:p>
          <a:p>
            <a:pPr marL="285750" indent="-285750">
              <a:buFont typeface="Arial" panose="020B0604020202020204" pitchFamily="34" charset="0"/>
              <a:buChar char="•"/>
            </a:pPr>
            <a:r>
              <a:rPr lang="en-GB" sz="2400" dirty="0">
                <a:solidFill>
                  <a:srgbClr val="1F497D"/>
                </a:solidFill>
                <a:latin typeface="Calibri" panose="020F0502020204030204" pitchFamily="34" charset="0"/>
                <a:ea typeface="Calibri" panose="020F0502020204030204" pitchFamily="34" charset="0"/>
                <a:cs typeface="Times New Roman" panose="02020603050405020304" pitchFamily="18" charset="0"/>
              </a:rPr>
              <a:t>Telescopic feet and controls for new T8 instrumentation (with CEM-MRO)</a:t>
            </a:r>
          </a:p>
          <a:p>
            <a:endParaRPr lang="en-US" sz="2400" b="1"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24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On going: Automatic cable chain insertion system BE-EA</a:t>
            </a:r>
          </a:p>
          <a:p>
            <a:pPr marL="285750" indent="-285750">
              <a:buFont typeface="Arial" panose="020B0604020202020204" pitchFamily="34" charset="0"/>
              <a:buChar char="•"/>
            </a:pPr>
            <a:endParaRPr lang="en-US" sz="24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endParaRPr lang="en-US"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2000"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7807" y="4974546"/>
            <a:ext cx="2306321" cy="1352658"/>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71760" y="4505590"/>
            <a:ext cx="2465798" cy="1446191"/>
          </a:xfrm>
          <a:prstGeom prst="rect">
            <a:avLst/>
          </a:prstGeom>
        </p:spPr>
      </p:pic>
      <p:pic>
        <p:nvPicPr>
          <p:cNvPr id="1026" name="Picture 1" descr="A picture containing indoor, kitchen, sitting, refrigerator&#10;&#10;Description automatically generate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6938" y="352781"/>
            <a:ext cx="2579874" cy="191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 name="Straight Connector 16"/>
          <p:cNvCxnSpPr/>
          <p:nvPr/>
        </p:nvCxnSpPr>
        <p:spPr>
          <a:xfrm flipH="1">
            <a:off x="7514002" y="1418611"/>
            <a:ext cx="934467" cy="865751"/>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9127870" y="1591173"/>
            <a:ext cx="208185" cy="895421"/>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547478" y="2273096"/>
            <a:ext cx="1580391" cy="23477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flipV="1">
            <a:off x="8448470" y="1418612"/>
            <a:ext cx="887585" cy="172561"/>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89821" y="2108734"/>
            <a:ext cx="2307356" cy="1730518"/>
          </a:xfrm>
          <a:prstGeom prst="rect">
            <a:avLst/>
          </a:prstGeom>
        </p:spPr>
      </p:pic>
    </p:spTree>
    <p:extLst>
      <p:ext uri="{BB962C8B-B14F-4D97-AF65-F5344CB8AC3E}">
        <p14:creationId xmlns:p14="http://schemas.microsoft.com/office/powerpoint/2010/main" val="18257836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0453" y="250825"/>
            <a:ext cx="10515600" cy="1325563"/>
          </a:xfrm>
        </p:spPr>
        <p:txBody>
          <a:bodyPr/>
          <a:lstStyle/>
          <a:p>
            <a:r>
              <a:rPr lang="en-GB" dirty="0" smtClean="0"/>
              <a:t>Other facilities testing	</a:t>
            </a:r>
            <a:endParaRPr lang="en-GB" dirty="0"/>
          </a:p>
        </p:txBody>
      </p:sp>
      <p:sp>
        <p:nvSpPr>
          <p:cNvPr id="3" name="Content Placeholder 2"/>
          <p:cNvSpPr>
            <a:spLocks noGrp="1"/>
          </p:cNvSpPr>
          <p:nvPr>
            <p:ph idx="1"/>
          </p:nvPr>
        </p:nvSpPr>
        <p:spPr>
          <a:xfrm>
            <a:off x="885265" y="2353244"/>
            <a:ext cx="10515600" cy="4351338"/>
          </a:xfrm>
        </p:spPr>
        <p:txBody>
          <a:bodyPr/>
          <a:lstStyle/>
          <a:p>
            <a:r>
              <a:rPr lang="en-GB" dirty="0" smtClean="0"/>
              <a:t>Thermal Neutrons</a:t>
            </a:r>
          </a:p>
          <a:p>
            <a:pPr lvl="1"/>
            <a:r>
              <a:rPr lang="en-GB" dirty="0" smtClean="0"/>
              <a:t>10hours of beam time in ILL with Thermal Neutrons for SRAM and FPGA characterization on the 1</a:t>
            </a:r>
            <a:r>
              <a:rPr lang="en-GB" baseline="30000" dirty="0" smtClean="0"/>
              <a:t>st</a:t>
            </a:r>
            <a:r>
              <a:rPr lang="en-GB" dirty="0" smtClean="0"/>
              <a:t> of July </a:t>
            </a:r>
          </a:p>
          <a:p>
            <a:pPr marL="457200" lvl="1" indent="0">
              <a:buNone/>
            </a:pPr>
            <a:endParaRPr lang="en-GB" dirty="0" smtClean="0"/>
          </a:p>
          <a:p>
            <a:pPr marL="457200" lvl="1" indent="0">
              <a:buNone/>
            </a:pPr>
            <a:endParaRPr lang="en-GB" dirty="0" smtClean="0"/>
          </a:p>
          <a:p>
            <a:pPr marL="457200" lvl="1" indent="0">
              <a:buNone/>
            </a:pPr>
            <a:endParaRPr lang="en-GB" dirty="0" smtClean="0"/>
          </a:p>
          <a:p>
            <a:r>
              <a:rPr lang="en-GB" dirty="0" smtClean="0"/>
              <a:t>JSI </a:t>
            </a:r>
          </a:p>
          <a:p>
            <a:pPr lvl="1"/>
            <a:r>
              <a:rPr lang="en-GB" dirty="0" smtClean="0"/>
              <a:t>DD test  of TE/MPE </a:t>
            </a:r>
            <a:r>
              <a:rPr lang="en-GB" dirty="0" err="1" smtClean="0"/>
              <a:t>optocoupler</a:t>
            </a:r>
            <a:r>
              <a:rPr lang="en-GB" dirty="0" smtClean="0"/>
              <a:t> to be shipped for passive irradiation</a:t>
            </a:r>
          </a:p>
          <a:p>
            <a:pPr lvl="1"/>
            <a:r>
              <a:rPr lang="en-GB" dirty="0" smtClean="0"/>
              <a:t>Possibility to test other </a:t>
            </a:r>
            <a:r>
              <a:rPr lang="en-GB" dirty="0" err="1" smtClean="0"/>
              <a:t>bipolars</a:t>
            </a:r>
            <a:r>
              <a:rPr lang="en-GB" dirty="0" smtClean="0"/>
              <a:t> in the same campaign</a:t>
            </a:r>
          </a:p>
          <a:p>
            <a:pPr marL="457200" lvl="1" indent="0">
              <a:buNone/>
            </a:pPr>
            <a:endParaRPr lang="en-GB" dirty="0" smtClean="0"/>
          </a:p>
          <a:p>
            <a:pPr lvl="1"/>
            <a:endParaRPr lang="en-GB" dirty="0" smtClean="0"/>
          </a:p>
        </p:txBody>
      </p:sp>
      <p:sp>
        <p:nvSpPr>
          <p:cNvPr id="4" name="Date Placeholder 3"/>
          <p:cNvSpPr>
            <a:spLocks noGrp="1"/>
          </p:cNvSpPr>
          <p:nvPr>
            <p:ph type="dt" sz="half" idx="10"/>
          </p:nvPr>
        </p:nvSpPr>
        <p:spPr/>
        <p:txBody>
          <a:bodyPr/>
          <a:lstStyle/>
          <a:p>
            <a:r>
              <a:rPr lang="en-US" smtClean="0"/>
              <a:t>07/06/2021</a:t>
            </a:r>
            <a:endParaRPr lang="en-GB" dirty="0"/>
          </a:p>
        </p:txBody>
      </p:sp>
      <p:sp>
        <p:nvSpPr>
          <p:cNvPr id="5" name="Footer Placeholder 4"/>
          <p:cNvSpPr>
            <a:spLocks noGrp="1"/>
          </p:cNvSpPr>
          <p:nvPr>
            <p:ph type="ftr" sz="quarter" idx="11"/>
          </p:nvPr>
        </p:nvSpPr>
        <p:spPr/>
        <p:txBody>
          <a:bodyPr/>
          <a:lstStyle/>
          <a:p>
            <a:r>
              <a:rPr lang="en-GB" smtClean="0"/>
              <a:t>RADWG Meeting Salvatore Danzeca</a:t>
            </a:r>
            <a:endParaRPr lang="en-GB" dirty="0" smtClean="0"/>
          </a:p>
        </p:txBody>
      </p:sp>
      <p:sp>
        <p:nvSpPr>
          <p:cNvPr id="6" name="Slide Number Placeholder 5"/>
          <p:cNvSpPr>
            <a:spLocks noGrp="1"/>
          </p:cNvSpPr>
          <p:nvPr>
            <p:ph type="sldNum" sz="quarter" idx="12"/>
          </p:nvPr>
        </p:nvSpPr>
        <p:spPr/>
        <p:txBody>
          <a:bodyPr/>
          <a:lstStyle/>
          <a:p>
            <a:fld id="{917AFF83-AA22-4D22-A412-C94A422514B5}" type="slidenum">
              <a:rPr lang="en-GB" smtClean="0"/>
              <a:pPr/>
              <a:t>14</a:t>
            </a:fld>
            <a:endParaRPr lang="en-GB" dirty="0"/>
          </a:p>
        </p:txBody>
      </p:sp>
      <p:pic>
        <p:nvPicPr>
          <p:cNvPr id="7" name="Picture 2">
            <a:extLst>
              <a:ext uri="{FF2B5EF4-FFF2-40B4-BE49-F238E27FC236}">
                <a16:creationId xmlns:a16="http://schemas.microsoft.com/office/drawing/2014/main" id="{CF44228C-FD63-4D35-8E46-1EBFBA8AF3F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8" t="39042" r="248" b="29089"/>
          <a:stretch/>
        </p:blipFill>
        <p:spPr bwMode="auto">
          <a:xfrm>
            <a:off x="923365" y="1372852"/>
            <a:ext cx="4775151" cy="101390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FEC5E742-A6C7-46E1-A93D-D0E055546938}"/>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54453" b="8386"/>
          <a:stretch/>
        </p:blipFill>
        <p:spPr bwMode="auto">
          <a:xfrm>
            <a:off x="885265" y="3736863"/>
            <a:ext cx="4780106" cy="998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67077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07CD1-0FD6-4BD1-BFB6-EF51BA56BD3E}"/>
              </a:ext>
            </a:extLst>
          </p:cNvPr>
          <p:cNvSpPr>
            <a:spLocks noGrp="1"/>
          </p:cNvSpPr>
          <p:nvPr>
            <p:ph type="title"/>
          </p:nvPr>
        </p:nvSpPr>
        <p:spPr>
          <a:xfrm>
            <a:off x="437758" y="-98814"/>
            <a:ext cx="10515600" cy="1325563"/>
          </a:xfrm>
        </p:spPr>
        <p:txBody>
          <a:bodyPr>
            <a:normAutofit/>
          </a:bodyPr>
          <a:lstStyle/>
          <a:p>
            <a:r>
              <a:rPr lang="en-GB" dirty="0"/>
              <a:t>RHA validation procedure</a:t>
            </a:r>
          </a:p>
        </p:txBody>
      </p:sp>
      <p:sp>
        <p:nvSpPr>
          <p:cNvPr id="3" name="Date Placeholder 2">
            <a:extLst>
              <a:ext uri="{FF2B5EF4-FFF2-40B4-BE49-F238E27FC236}">
                <a16:creationId xmlns:a16="http://schemas.microsoft.com/office/drawing/2014/main" id="{65D142F7-A9B5-444F-8915-20BB891D4D4F}"/>
              </a:ext>
            </a:extLst>
          </p:cNvPr>
          <p:cNvSpPr>
            <a:spLocks noGrp="1"/>
          </p:cNvSpPr>
          <p:nvPr>
            <p:ph type="dt" sz="half" idx="10"/>
          </p:nvPr>
        </p:nvSpPr>
        <p:spPr/>
        <p:txBody>
          <a:bodyPr/>
          <a:lstStyle/>
          <a:p>
            <a:pPr>
              <a:defRPr/>
            </a:pPr>
            <a:r>
              <a:rPr lang="en-US" smtClean="0"/>
              <a:t>07/06/2021</a:t>
            </a:r>
            <a:endParaRPr lang="en-US" dirty="0"/>
          </a:p>
        </p:txBody>
      </p:sp>
      <p:sp>
        <p:nvSpPr>
          <p:cNvPr id="4" name="Slide Number Placeholder 3">
            <a:extLst>
              <a:ext uri="{FF2B5EF4-FFF2-40B4-BE49-F238E27FC236}">
                <a16:creationId xmlns:a16="http://schemas.microsoft.com/office/drawing/2014/main" id="{2302A882-11C2-4833-B9DD-8B9FD662BAF8}"/>
              </a:ext>
            </a:extLst>
          </p:cNvPr>
          <p:cNvSpPr>
            <a:spLocks noGrp="1"/>
          </p:cNvSpPr>
          <p:nvPr>
            <p:ph type="sldNum" sz="quarter" idx="12"/>
          </p:nvPr>
        </p:nvSpPr>
        <p:spPr/>
        <p:txBody>
          <a:bodyPr/>
          <a:lstStyle/>
          <a:p>
            <a:pPr>
              <a:defRPr/>
            </a:pPr>
            <a:fld id="{8D6C380F-326D-3C40-9EE7-7FBAB0953422}" type="slidenum">
              <a:rPr lang="en-US" smtClean="0"/>
              <a:t>15</a:t>
            </a:fld>
            <a:endParaRPr lang="en-US" dirty="0"/>
          </a:p>
        </p:txBody>
      </p:sp>
      <p:sp>
        <p:nvSpPr>
          <p:cNvPr id="7" name="Curved Down Arrow 18">
            <a:extLst>
              <a:ext uri="{FF2B5EF4-FFF2-40B4-BE49-F238E27FC236}">
                <a16:creationId xmlns:a16="http://schemas.microsoft.com/office/drawing/2014/main" id="{EB444D5C-89E0-42A9-96FF-F2860ED13F61}"/>
              </a:ext>
            </a:extLst>
          </p:cNvPr>
          <p:cNvSpPr/>
          <p:nvPr/>
        </p:nvSpPr>
        <p:spPr>
          <a:xfrm rot="1625111">
            <a:off x="5642086" y="4266003"/>
            <a:ext cx="988283" cy="375174"/>
          </a:xfrm>
          <a:prstGeom prst="curvedDownArrow">
            <a:avLst>
              <a:gd name="adj1" fmla="val 25000"/>
              <a:gd name="adj2" fmla="val 50000"/>
              <a:gd name="adj3" fmla="val 40968"/>
            </a:avLst>
          </a:prstGeom>
          <a:solidFill>
            <a:srgbClr val="5197CC"/>
          </a:solidFill>
          <a:ln w="19050" cap="flat" cmpd="sng" algn="ctr">
            <a:solidFill>
              <a:srgbClr val="5197CC">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C377B"/>
              </a:solidFill>
              <a:effectLst/>
              <a:uLnTx/>
              <a:uFillTx/>
              <a:latin typeface="Arial"/>
              <a:ea typeface="+mn-ea"/>
              <a:cs typeface="+mn-cs"/>
            </a:endParaRPr>
          </a:p>
        </p:txBody>
      </p:sp>
      <p:pic>
        <p:nvPicPr>
          <p:cNvPr id="8" name="Picture 7">
            <a:extLst>
              <a:ext uri="{FF2B5EF4-FFF2-40B4-BE49-F238E27FC236}">
                <a16:creationId xmlns:a16="http://schemas.microsoft.com/office/drawing/2014/main" id="{4ED6F95F-2E0D-42AE-BE3C-9CA84302CE45}"/>
              </a:ext>
            </a:extLst>
          </p:cNvPr>
          <p:cNvPicPr>
            <a:picLocks noChangeAspect="1"/>
          </p:cNvPicPr>
          <p:nvPr/>
        </p:nvPicPr>
        <p:blipFill rotWithShape="1">
          <a:blip r:embed="rId3"/>
          <a:srcRect b="14083"/>
          <a:stretch/>
        </p:blipFill>
        <p:spPr>
          <a:xfrm>
            <a:off x="3644871" y="4077343"/>
            <a:ext cx="2115451" cy="1165874"/>
          </a:xfrm>
          <a:prstGeom prst="rect">
            <a:avLst/>
          </a:prstGeom>
        </p:spPr>
      </p:pic>
      <p:pic>
        <p:nvPicPr>
          <p:cNvPr id="9" name="Picture 8">
            <a:extLst>
              <a:ext uri="{FF2B5EF4-FFF2-40B4-BE49-F238E27FC236}">
                <a16:creationId xmlns:a16="http://schemas.microsoft.com/office/drawing/2014/main" id="{D896B579-2590-4058-A7AC-2347A070E8EC}"/>
              </a:ext>
            </a:extLst>
          </p:cNvPr>
          <p:cNvPicPr>
            <a:picLocks noChangeAspect="1"/>
          </p:cNvPicPr>
          <p:nvPr/>
        </p:nvPicPr>
        <p:blipFill rotWithShape="1">
          <a:blip r:embed="rId4"/>
          <a:srcRect t="6701" b="37391"/>
          <a:stretch/>
        </p:blipFill>
        <p:spPr>
          <a:xfrm>
            <a:off x="5672344" y="4840022"/>
            <a:ext cx="2831859" cy="1278389"/>
          </a:xfrm>
          <a:prstGeom prst="rect">
            <a:avLst/>
          </a:prstGeom>
        </p:spPr>
      </p:pic>
      <p:sp>
        <p:nvSpPr>
          <p:cNvPr id="10" name="Rectangle 9">
            <a:extLst>
              <a:ext uri="{FF2B5EF4-FFF2-40B4-BE49-F238E27FC236}">
                <a16:creationId xmlns:a16="http://schemas.microsoft.com/office/drawing/2014/main" id="{D7496687-8412-4F77-B538-AF4B835AF3BB}"/>
              </a:ext>
            </a:extLst>
          </p:cNvPr>
          <p:cNvSpPr/>
          <p:nvPr/>
        </p:nvSpPr>
        <p:spPr>
          <a:xfrm>
            <a:off x="3675609" y="5298815"/>
            <a:ext cx="1996735" cy="43088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rPr>
              <a:t>Radiation Hardness Assurance Procedure (</a:t>
            </a:r>
            <a:r>
              <a:rPr lang="en-GB" sz="1100" b="1" dirty="0">
                <a:solidFill>
                  <a:srgbClr val="000000"/>
                </a:solidFill>
                <a:latin typeface="Times New Roman" panose="02020603050405020304" pitchFamily="18" charset="0"/>
                <a:ea typeface="Calibri" panose="020F0502020204030204" pitchFamily="34" charset="0"/>
                <a:hlinkClick r:id="rId5"/>
              </a:rPr>
              <a:t>RHAP</a:t>
            </a:r>
            <a:r>
              <a:rPr kumimoji="0" lang="en-GB" sz="11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rPr>
              <a:t>) document</a:t>
            </a:r>
            <a:endParaRPr kumimoji="0" lang="en-GB" sz="1100" b="0" i="0" u="none" strike="noStrike" kern="0" cap="none" spc="0" normalizeH="0" baseline="0" noProof="0" dirty="0">
              <a:ln>
                <a:noFill/>
              </a:ln>
              <a:solidFill>
                <a:srgbClr val="0C377B"/>
              </a:solidFill>
              <a:effectLst/>
              <a:uLnTx/>
              <a:uFillTx/>
            </a:endParaRPr>
          </a:p>
        </p:txBody>
      </p:sp>
      <p:sp>
        <p:nvSpPr>
          <p:cNvPr id="11" name="Rectangle 10">
            <a:extLst>
              <a:ext uri="{FF2B5EF4-FFF2-40B4-BE49-F238E27FC236}">
                <a16:creationId xmlns:a16="http://schemas.microsoft.com/office/drawing/2014/main" id="{7D4ECA7D-AB01-4752-855C-596536531D95}"/>
              </a:ext>
            </a:extLst>
          </p:cNvPr>
          <p:cNvSpPr/>
          <p:nvPr/>
        </p:nvSpPr>
        <p:spPr>
          <a:xfrm>
            <a:off x="6451118" y="4142203"/>
            <a:ext cx="1996735" cy="6001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rPr>
              <a:t>Radiation Hardness Assurance Project Validation (</a:t>
            </a:r>
            <a:r>
              <a:rPr kumimoji="0" lang="en-GB" sz="1100" b="1" i="0" u="none" strike="noStrike" kern="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hlinkClick r:id="rId6"/>
              </a:rPr>
              <a:t>RHAPV</a:t>
            </a:r>
            <a:r>
              <a:rPr kumimoji="0" lang="en-GB" sz="1100" b="1" i="0" u="none" strike="noStrike" kern="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rPr>
              <a:t>) document</a:t>
            </a:r>
            <a:endParaRPr kumimoji="0" lang="en-GB" sz="1100" b="1" i="0" u="none" strike="noStrike" kern="0" cap="none" spc="0" normalizeH="0" baseline="0" noProof="0" dirty="0">
              <a:ln>
                <a:noFill/>
              </a:ln>
              <a:solidFill>
                <a:srgbClr val="FF0000"/>
              </a:solidFill>
              <a:effectLst/>
              <a:uLnTx/>
              <a:uFillTx/>
            </a:endParaRPr>
          </a:p>
        </p:txBody>
      </p:sp>
      <p:pic>
        <p:nvPicPr>
          <p:cNvPr id="13" name="Picture 12">
            <a:extLst>
              <a:ext uri="{FF2B5EF4-FFF2-40B4-BE49-F238E27FC236}">
                <a16:creationId xmlns:a16="http://schemas.microsoft.com/office/drawing/2014/main" id="{97193FCE-C5C7-4075-8D92-B90F50C35D9D}"/>
              </a:ext>
            </a:extLst>
          </p:cNvPr>
          <p:cNvPicPr>
            <a:picLocks noChangeAspect="1"/>
          </p:cNvPicPr>
          <p:nvPr/>
        </p:nvPicPr>
        <p:blipFill rotWithShape="1">
          <a:blip r:embed="rId7"/>
          <a:srcRect b="64617"/>
          <a:stretch/>
        </p:blipFill>
        <p:spPr>
          <a:xfrm>
            <a:off x="9025775" y="4707923"/>
            <a:ext cx="2812205" cy="1410487"/>
          </a:xfrm>
          <a:prstGeom prst="rect">
            <a:avLst/>
          </a:prstGeom>
          <a:ln>
            <a:noFill/>
          </a:ln>
          <a:effectLst>
            <a:outerShdw blurRad="190500" algn="tl" rotWithShape="0">
              <a:srgbClr val="000000">
                <a:alpha val="70000"/>
              </a:srgbClr>
            </a:outerShdw>
          </a:effectLst>
        </p:spPr>
      </p:pic>
      <p:sp>
        <p:nvSpPr>
          <p:cNvPr id="14" name="Rectangle 13">
            <a:extLst>
              <a:ext uri="{FF2B5EF4-FFF2-40B4-BE49-F238E27FC236}">
                <a16:creationId xmlns:a16="http://schemas.microsoft.com/office/drawing/2014/main" id="{5D573635-B063-4AC4-AD0D-21F349CA820A}"/>
              </a:ext>
            </a:extLst>
          </p:cNvPr>
          <p:cNvSpPr/>
          <p:nvPr/>
        </p:nvSpPr>
        <p:spPr>
          <a:xfrm>
            <a:off x="562109" y="938875"/>
            <a:ext cx="11016630" cy="369332"/>
          </a:xfrm>
          <a:prstGeom prst="rect">
            <a:avLst/>
          </a:prstGeom>
        </p:spPr>
        <p:txBody>
          <a:bodyPr wrap="square">
            <a:spAutoFit/>
          </a:bodyPr>
          <a:lstStyle/>
          <a:p>
            <a:pPr marL="331470" indent="-285750" algn="just">
              <a:spcBef>
                <a:spcPts val="200"/>
              </a:spcBef>
              <a:spcAft>
                <a:spcPts val="200"/>
              </a:spcAft>
              <a:buFont typeface="Wingdings" panose="05000000000000000000" pitchFamily="2" charset="2"/>
              <a:buChar char="Ø"/>
            </a:pPr>
            <a:r>
              <a:rPr lang="en-US" dirty="0"/>
              <a:t>A system radiation hardness assurance (HRA) procedure was developed within the R2E project:</a:t>
            </a:r>
          </a:p>
        </p:txBody>
      </p:sp>
      <p:sp>
        <p:nvSpPr>
          <p:cNvPr id="19" name="Rectangle 18">
            <a:extLst>
              <a:ext uri="{FF2B5EF4-FFF2-40B4-BE49-F238E27FC236}">
                <a16:creationId xmlns:a16="http://schemas.microsoft.com/office/drawing/2014/main" id="{1215FDB1-3447-4026-8A37-342E8FD31825}"/>
              </a:ext>
            </a:extLst>
          </p:cNvPr>
          <p:cNvSpPr/>
          <p:nvPr/>
        </p:nvSpPr>
        <p:spPr>
          <a:xfrm>
            <a:off x="8956624" y="4277037"/>
            <a:ext cx="1996735" cy="43088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rPr>
              <a:t>Example of a filled document can be found </a:t>
            </a:r>
            <a:r>
              <a:rPr kumimoji="0" lang="en-GB" sz="1100" b="1" i="0" u="none" strike="noStrike" kern="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hlinkClick r:id="rId8"/>
              </a:rPr>
              <a:t>here</a:t>
            </a:r>
            <a:endParaRPr kumimoji="0" lang="en-GB" sz="1100" b="1" i="0" u="none" strike="noStrike" kern="0" cap="none" spc="0" normalizeH="0" baseline="0" noProof="0" dirty="0">
              <a:ln>
                <a:noFill/>
              </a:ln>
              <a:solidFill>
                <a:srgbClr val="FF0000"/>
              </a:solidFill>
              <a:effectLst/>
              <a:uLnTx/>
              <a:uFillTx/>
            </a:endParaRPr>
          </a:p>
        </p:txBody>
      </p:sp>
      <p:sp>
        <p:nvSpPr>
          <p:cNvPr id="20" name="Rectangle 19">
            <a:extLst>
              <a:ext uri="{FF2B5EF4-FFF2-40B4-BE49-F238E27FC236}">
                <a16:creationId xmlns:a16="http://schemas.microsoft.com/office/drawing/2014/main" id="{6CDD15EB-E32E-40D2-B96D-F4B0EAAF9836}"/>
              </a:ext>
            </a:extLst>
          </p:cNvPr>
          <p:cNvSpPr/>
          <p:nvPr/>
        </p:nvSpPr>
        <p:spPr>
          <a:xfrm>
            <a:off x="8983832" y="6094740"/>
            <a:ext cx="1996735" cy="26161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solidFill>
                  <a:srgbClr val="000000"/>
                </a:solidFill>
                <a:latin typeface="Times New Roman" panose="02020603050405020304" pitchFamily="18" charset="0"/>
              </a:rPr>
              <a:t>GEFE RHAPV</a:t>
            </a:r>
          </a:p>
        </p:txBody>
      </p:sp>
      <p:pic>
        <p:nvPicPr>
          <p:cNvPr id="16" name="Picture 15">
            <a:extLst>
              <a:ext uri="{FF2B5EF4-FFF2-40B4-BE49-F238E27FC236}">
                <a16:creationId xmlns:a16="http://schemas.microsoft.com/office/drawing/2014/main" id="{AFC2975B-E6DB-4E50-AAF6-78EA5487C25F}"/>
              </a:ext>
            </a:extLst>
          </p:cNvPr>
          <p:cNvPicPr>
            <a:picLocks noChangeAspect="1"/>
          </p:cNvPicPr>
          <p:nvPr/>
        </p:nvPicPr>
        <p:blipFill>
          <a:blip r:embed="rId9"/>
          <a:stretch>
            <a:fillRect/>
          </a:stretch>
        </p:blipFill>
        <p:spPr>
          <a:xfrm>
            <a:off x="679076" y="1378409"/>
            <a:ext cx="2896644" cy="4801877"/>
          </a:xfrm>
          <a:prstGeom prst="rect">
            <a:avLst/>
          </a:prstGeom>
        </p:spPr>
      </p:pic>
      <p:sp>
        <p:nvSpPr>
          <p:cNvPr id="23" name="Rectangle 22">
            <a:extLst>
              <a:ext uri="{FF2B5EF4-FFF2-40B4-BE49-F238E27FC236}">
                <a16:creationId xmlns:a16="http://schemas.microsoft.com/office/drawing/2014/main" id="{B7A09E6F-78D5-4819-B809-1D52BE6A8DC1}"/>
              </a:ext>
            </a:extLst>
          </p:cNvPr>
          <p:cNvSpPr/>
          <p:nvPr/>
        </p:nvSpPr>
        <p:spPr>
          <a:xfrm>
            <a:off x="3863752" y="1705312"/>
            <a:ext cx="7714987" cy="2215991"/>
          </a:xfrm>
          <a:prstGeom prst="rect">
            <a:avLst/>
          </a:prstGeom>
        </p:spPr>
        <p:txBody>
          <a:bodyPr wrap="square">
            <a:spAutoFit/>
          </a:bodyPr>
          <a:lstStyle/>
          <a:p>
            <a:pPr marL="331470" indent="-285750" algn="just">
              <a:spcBef>
                <a:spcPts val="200"/>
              </a:spcBef>
              <a:spcAft>
                <a:spcPts val="200"/>
              </a:spcAft>
              <a:buFont typeface="Wingdings" panose="05000000000000000000" pitchFamily="2" charset="2"/>
              <a:buChar char="§"/>
            </a:pPr>
            <a:r>
              <a:rPr lang="en-US" dirty="0">
                <a:solidFill>
                  <a:srgbClr val="FF0000"/>
                </a:solidFill>
              </a:rPr>
              <a:t>Linked to the Engineering Change Request </a:t>
            </a:r>
            <a:r>
              <a:rPr lang="en-US" dirty="0"/>
              <a:t>(ECR) as final validation</a:t>
            </a:r>
          </a:p>
          <a:p>
            <a:pPr marL="788670" lvl="1" indent="-285750" algn="just">
              <a:spcBef>
                <a:spcPts val="200"/>
              </a:spcBef>
              <a:spcAft>
                <a:spcPts val="200"/>
              </a:spcAft>
              <a:buFont typeface="Wingdings" panose="05000000000000000000" pitchFamily="2" charset="2"/>
              <a:buChar char="§"/>
            </a:pPr>
            <a:r>
              <a:rPr lang="en-US" sz="2000" b="1" dirty="0">
                <a:solidFill>
                  <a:srgbClr val="FF0000"/>
                </a:solidFill>
              </a:rPr>
              <a:t>Check-box in ECR </a:t>
            </a:r>
            <a:r>
              <a:rPr lang="en-US" dirty="0"/>
              <a:t>template for electronics installed in possible radiation area</a:t>
            </a:r>
          </a:p>
          <a:p>
            <a:pPr marL="331470" indent="-285750" algn="just">
              <a:spcBef>
                <a:spcPts val="200"/>
              </a:spcBef>
              <a:spcAft>
                <a:spcPts val="200"/>
              </a:spcAft>
              <a:buFont typeface="Wingdings" panose="05000000000000000000" pitchFamily="2" charset="2"/>
              <a:buChar char="§"/>
            </a:pPr>
            <a:r>
              <a:rPr lang="en-US" dirty="0"/>
              <a:t>Contains the RHA Project Validation (RHAPV) document as cornerstone</a:t>
            </a:r>
          </a:p>
          <a:p>
            <a:pPr marL="788670" lvl="1" indent="-285750" algn="just">
              <a:spcBef>
                <a:spcPts val="200"/>
              </a:spcBef>
              <a:spcAft>
                <a:spcPts val="200"/>
              </a:spcAft>
              <a:buFont typeface="Wingdings" panose="05000000000000000000" pitchFamily="2" charset="2"/>
              <a:buChar char="§"/>
            </a:pPr>
            <a:r>
              <a:rPr lang="en-GB" dirty="0"/>
              <a:t>The RHA for the various developments is reviewed and approved by R2E project management, ensuring an independent check with respect to system developers and testing activity</a:t>
            </a:r>
            <a:endParaRPr lang="en-US" dirty="0"/>
          </a:p>
        </p:txBody>
      </p:sp>
      <p:sp>
        <p:nvSpPr>
          <p:cNvPr id="17" name="Date Placeholder 4">
            <a:extLst>
              <a:ext uri="{FF2B5EF4-FFF2-40B4-BE49-F238E27FC236}">
                <a16:creationId xmlns:a16="http://schemas.microsoft.com/office/drawing/2014/main" id="{A93625C3-9B34-4A5C-A8E6-9BD620D775DB}"/>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Testing of electronic components by R. Ferraro (BE-CEM-EPR )</a:t>
            </a:r>
          </a:p>
        </p:txBody>
      </p:sp>
      <p:sp>
        <p:nvSpPr>
          <p:cNvPr id="5" name="Footer Placeholder 4"/>
          <p:cNvSpPr>
            <a:spLocks noGrp="1"/>
          </p:cNvSpPr>
          <p:nvPr>
            <p:ph type="ftr" sz="quarter" idx="11"/>
          </p:nvPr>
        </p:nvSpPr>
        <p:spPr/>
        <p:txBody>
          <a:bodyPr/>
          <a:lstStyle/>
          <a:p>
            <a:pPr>
              <a:defRPr/>
            </a:pPr>
            <a:r>
              <a:rPr lang="en-US" smtClean="0"/>
              <a:t>RADWG Meeting Salvatore Danzeca</a:t>
            </a:r>
            <a:endParaRPr lang="en-US" dirty="0"/>
          </a:p>
        </p:txBody>
      </p:sp>
    </p:spTree>
    <p:extLst>
      <p:ext uri="{BB962C8B-B14F-4D97-AF65-F5344CB8AC3E}">
        <p14:creationId xmlns:p14="http://schemas.microsoft.com/office/powerpoint/2010/main" val="24354130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07CD1-0FD6-4BD1-BFB6-EF51BA56BD3E}"/>
              </a:ext>
            </a:extLst>
          </p:cNvPr>
          <p:cNvSpPr>
            <a:spLocks noGrp="1"/>
          </p:cNvSpPr>
          <p:nvPr>
            <p:ph type="title"/>
          </p:nvPr>
        </p:nvSpPr>
        <p:spPr>
          <a:xfrm>
            <a:off x="656665" y="48251"/>
            <a:ext cx="10515600" cy="1325563"/>
          </a:xfrm>
        </p:spPr>
        <p:txBody>
          <a:bodyPr>
            <a:normAutofit/>
          </a:bodyPr>
          <a:lstStyle/>
          <a:p>
            <a:r>
              <a:rPr lang="en-GB" dirty="0"/>
              <a:t>RHA </a:t>
            </a:r>
            <a:r>
              <a:rPr lang="en-GB" dirty="0" smtClean="0"/>
              <a:t>Project Validation (RHAPV) details</a:t>
            </a:r>
            <a:endParaRPr lang="en-GB" dirty="0"/>
          </a:p>
        </p:txBody>
      </p:sp>
      <p:sp>
        <p:nvSpPr>
          <p:cNvPr id="3" name="Date Placeholder 2">
            <a:extLst>
              <a:ext uri="{FF2B5EF4-FFF2-40B4-BE49-F238E27FC236}">
                <a16:creationId xmlns:a16="http://schemas.microsoft.com/office/drawing/2014/main" id="{65D142F7-A9B5-444F-8915-20BB891D4D4F}"/>
              </a:ext>
            </a:extLst>
          </p:cNvPr>
          <p:cNvSpPr>
            <a:spLocks noGrp="1"/>
          </p:cNvSpPr>
          <p:nvPr>
            <p:ph type="dt" sz="half" idx="10"/>
          </p:nvPr>
        </p:nvSpPr>
        <p:spPr/>
        <p:txBody>
          <a:bodyPr/>
          <a:lstStyle/>
          <a:p>
            <a:pPr>
              <a:defRPr/>
            </a:pPr>
            <a:r>
              <a:rPr lang="en-US" smtClean="0"/>
              <a:t>07/06/2021</a:t>
            </a:r>
            <a:endParaRPr lang="en-US" dirty="0"/>
          </a:p>
        </p:txBody>
      </p:sp>
      <p:sp>
        <p:nvSpPr>
          <p:cNvPr id="4" name="Slide Number Placeholder 3">
            <a:extLst>
              <a:ext uri="{FF2B5EF4-FFF2-40B4-BE49-F238E27FC236}">
                <a16:creationId xmlns:a16="http://schemas.microsoft.com/office/drawing/2014/main" id="{2302A882-11C2-4833-B9DD-8B9FD662BAF8}"/>
              </a:ext>
            </a:extLst>
          </p:cNvPr>
          <p:cNvSpPr>
            <a:spLocks noGrp="1"/>
          </p:cNvSpPr>
          <p:nvPr>
            <p:ph type="sldNum" sz="quarter" idx="12"/>
          </p:nvPr>
        </p:nvSpPr>
        <p:spPr/>
        <p:txBody>
          <a:bodyPr/>
          <a:lstStyle/>
          <a:p>
            <a:pPr>
              <a:defRPr/>
            </a:pPr>
            <a:fld id="{8D6C380F-326D-3C40-9EE7-7FBAB0953422}" type="slidenum">
              <a:rPr lang="en-US" smtClean="0"/>
              <a:t>16</a:t>
            </a:fld>
            <a:endParaRPr lang="en-US" dirty="0"/>
          </a:p>
        </p:txBody>
      </p:sp>
      <p:pic>
        <p:nvPicPr>
          <p:cNvPr id="15" name="Picture 14">
            <a:extLst>
              <a:ext uri="{FF2B5EF4-FFF2-40B4-BE49-F238E27FC236}">
                <a16:creationId xmlns:a16="http://schemas.microsoft.com/office/drawing/2014/main" id="{A5E0BA3C-1A78-4B33-AF14-073B0E9284ED}"/>
              </a:ext>
            </a:extLst>
          </p:cNvPr>
          <p:cNvPicPr>
            <a:picLocks noChangeAspect="1"/>
          </p:cNvPicPr>
          <p:nvPr/>
        </p:nvPicPr>
        <p:blipFill>
          <a:blip r:embed="rId3"/>
          <a:stretch>
            <a:fillRect/>
          </a:stretch>
        </p:blipFill>
        <p:spPr>
          <a:xfrm>
            <a:off x="1260194" y="1628800"/>
            <a:ext cx="10318545" cy="4217580"/>
          </a:xfrm>
          <a:prstGeom prst="rect">
            <a:avLst/>
          </a:prstGeom>
        </p:spPr>
      </p:pic>
      <p:sp>
        <p:nvSpPr>
          <p:cNvPr id="7" name="Date Placeholder 4">
            <a:extLst>
              <a:ext uri="{FF2B5EF4-FFF2-40B4-BE49-F238E27FC236}">
                <a16:creationId xmlns:a16="http://schemas.microsoft.com/office/drawing/2014/main" id="{EA0D0207-6FEB-451C-9017-5D73BE250CA2}"/>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Testing of electronic components by R. Ferraro (BE-CEM-EPR )</a:t>
            </a:r>
          </a:p>
        </p:txBody>
      </p:sp>
      <p:sp>
        <p:nvSpPr>
          <p:cNvPr id="5" name="Footer Placeholder 4"/>
          <p:cNvSpPr>
            <a:spLocks noGrp="1"/>
          </p:cNvSpPr>
          <p:nvPr>
            <p:ph type="ftr" sz="quarter" idx="11"/>
          </p:nvPr>
        </p:nvSpPr>
        <p:spPr/>
        <p:txBody>
          <a:bodyPr/>
          <a:lstStyle/>
          <a:p>
            <a:pPr>
              <a:defRPr/>
            </a:pPr>
            <a:r>
              <a:rPr lang="en-US" smtClean="0"/>
              <a:t>RADWG Meeting Salvatore Danzeca</a:t>
            </a:r>
            <a:endParaRPr lang="en-US" dirty="0"/>
          </a:p>
        </p:txBody>
      </p:sp>
    </p:spTree>
    <p:extLst>
      <p:ext uri="{BB962C8B-B14F-4D97-AF65-F5344CB8AC3E}">
        <p14:creationId xmlns:p14="http://schemas.microsoft.com/office/powerpoint/2010/main" val="38827314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388" y="0"/>
            <a:ext cx="10515600" cy="1325563"/>
          </a:xfrm>
        </p:spPr>
        <p:txBody>
          <a:bodyPr/>
          <a:lstStyle/>
          <a:p>
            <a:r>
              <a:rPr lang="en-GB" dirty="0" smtClean="0"/>
              <a:t>ECR Template </a:t>
            </a:r>
            <a:endParaRPr lang="en-GB" dirty="0"/>
          </a:p>
        </p:txBody>
      </p:sp>
      <p:sp>
        <p:nvSpPr>
          <p:cNvPr id="3" name="Date Placeholder 2"/>
          <p:cNvSpPr>
            <a:spLocks noGrp="1"/>
          </p:cNvSpPr>
          <p:nvPr>
            <p:ph type="dt" sz="half" idx="10"/>
          </p:nvPr>
        </p:nvSpPr>
        <p:spPr/>
        <p:txBody>
          <a:bodyPr/>
          <a:lstStyle/>
          <a:p>
            <a:pPr>
              <a:defRPr/>
            </a:pPr>
            <a:r>
              <a:rPr lang="en-US" smtClean="0"/>
              <a:t>07/06/2021</a:t>
            </a:r>
            <a:endParaRPr lang="en-US" dirty="0"/>
          </a:p>
        </p:txBody>
      </p:sp>
      <p:sp>
        <p:nvSpPr>
          <p:cNvPr id="4" name="Footer Placeholder 3"/>
          <p:cNvSpPr>
            <a:spLocks noGrp="1"/>
          </p:cNvSpPr>
          <p:nvPr>
            <p:ph type="ftr" sz="quarter" idx="11"/>
          </p:nvPr>
        </p:nvSpPr>
        <p:spPr/>
        <p:txBody>
          <a:bodyPr/>
          <a:lstStyle/>
          <a:p>
            <a:pPr>
              <a:defRPr/>
            </a:pPr>
            <a:r>
              <a:rPr lang="en-US" smtClean="0"/>
              <a:t>RADWG Meeting Salvatore Danzeca</a:t>
            </a:r>
            <a:endParaRPr lang="en-US" dirty="0"/>
          </a:p>
        </p:txBody>
      </p:sp>
      <p:sp>
        <p:nvSpPr>
          <p:cNvPr id="5" name="Slide Number Placeholder 4"/>
          <p:cNvSpPr>
            <a:spLocks noGrp="1"/>
          </p:cNvSpPr>
          <p:nvPr>
            <p:ph type="sldNum" sz="quarter" idx="12"/>
          </p:nvPr>
        </p:nvSpPr>
        <p:spPr/>
        <p:txBody>
          <a:bodyPr/>
          <a:lstStyle/>
          <a:p>
            <a:pPr>
              <a:defRPr/>
            </a:pPr>
            <a:fld id="{8D6C380F-326D-3C40-9EE7-7FBAB0953422}" type="slidenum">
              <a:rPr lang="en-US" smtClean="0"/>
              <a:t>17</a:t>
            </a:fld>
            <a:endParaRPr lang="en-US" dirty="0"/>
          </a:p>
        </p:txBody>
      </p:sp>
      <p:pic>
        <p:nvPicPr>
          <p:cNvPr id="7" name="Picture 6"/>
          <p:cNvPicPr>
            <a:picLocks noChangeAspect="1"/>
          </p:cNvPicPr>
          <p:nvPr/>
        </p:nvPicPr>
        <p:blipFill>
          <a:blip r:embed="rId2"/>
          <a:stretch>
            <a:fillRect/>
          </a:stretch>
        </p:blipFill>
        <p:spPr>
          <a:xfrm>
            <a:off x="2341189" y="1148322"/>
            <a:ext cx="7724775" cy="5114925"/>
          </a:xfrm>
          <a:prstGeom prst="rect">
            <a:avLst/>
          </a:prstGeom>
        </p:spPr>
      </p:pic>
      <p:sp>
        <p:nvSpPr>
          <p:cNvPr id="8" name="Rectangle 7"/>
          <p:cNvSpPr/>
          <p:nvPr/>
        </p:nvSpPr>
        <p:spPr>
          <a:xfrm>
            <a:off x="1620371" y="4693024"/>
            <a:ext cx="9177617" cy="110938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315437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5628"/>
          <a:stretch/>
        </p:blipFill>
        <p:spPr>
          <a:xfrm>
            <a:off x="1618889" y="186134"/>
            <a:ext cx="8833449" cy="4689158"/>
          </a:xfrm>
          <a:prstGeom prst="rect">
            <a:avLst/>
          </a:prstGeom>
        </p:spPr>
      </p:pic>
      <p:sp>
        <p:nvSpPr>
          <p:cNvPr id="2" name="Title 1"/>
          <p:cNvSpPr>
            <a:spLocks noGrp="1"/>
          </p:cNvSpPr>
          <p:nvPr>
            <p:ph type="ctrTitle"/>
          </p:nvPr>
        </p:nvSpPr>
        <p:spPr>
          <a:xfrm>
            <a:off x="1206259" y="2530713"/>
            <a:ext cx="10147541" cy="2802414"/>
          </a:xfrm>
        </p:spPr>
        <p:txBody>
          <a:bodyPr/>
          <a:lstStyle/>
          <a:p>
            <a:r>
              <a:rPr lang="en-GB" dirty="0" smtClean="0"/>
              <a:t>THANK YOU</a:t>
            </a:r>
            <a:endParaRPr lang="en-GB" dirty="0"/>
          </a:p>
        </p:txBody>
      </p:sp>
      <p:sp>
        <p:nvSpPr>
          <p:cNvPr id="5" name="Date Placeholder 4"/>
          <p:cNvSpPr>
            <a:spLocks noGrp="1"/>
          </p:cNvSpPr>
          <p:nvPr>
            <p:ph type="dt" sz="half" idx="10"/>
          </p:nvPr>
        </p:nvSpPr>
        <p:spPr/>
        <p:txBody>
          <a:bodyPr/>
          <a:lstStyle/>
          <a:p>
            <a:r>
              <a:rPr lang="en-US" smtClean="0"/>
              <a:t>07/06/2021</a:t>
            </a:r>
            <a:endParaRPr lang="en-GB" dirty="0"/>
          </a:p>
        </p:txBody>
      </p:sp>
      <p:sp>
        <p:nvSpPr>
          <p:cNvPr id="6" name="Footer Placeholder 5"/>
          <p:cNvSpPr>
            <a:spLocks noGrp="1"/>
          </p:cNvSpPr>
          <p:nvPr>
            <p:ph type="ftr" sz="quarter" idx="11"/>
          </p:nvPr>
        </p:nvSpPr>
        <p:spPr/>
        <p:txBody>
          <a:bodyPr/>
          <a:lstStyle/>
          <a:p>
            <a:r>
              <a:rPr lang="en-GB" smtClean="0"/>
              <a:t>RADWG Meeting Salvatore Danzeca</a:t>
            </a:r>
            <a:endParaRPr lang="en-GB" dirty="0" smtClean="0"/>
          </a:p>
        </p:txBody>
      </p:sp>
      <p:sp>
        <p:nvSpPr>
          <p:cNvPr id="7" name="Slide Number Placeholder 6"/>
          <p:cNvSpPr>
            <a:spLocks noGrp="1"/>
          </p:cNvSpPr>
          <p:nvPr>
            <p:ph type="sldNum" sz="quarter" idx="12"/>
          </p:nvPr>
        </p:nvSpPr>
        <p:spPr/>
        <p:txBody>
          <a:bodyPr/>
          <a:lstStyle/>
          <a:p>
            <a:fld id="{917AFF83-AA22-4D22-A412-C94A422514B5}" type="slidenum">
              <a:rPr lang="en-GB" smtClean="0"/>
              <a:pPr/>
              <a:t>18</a:t>
            </a:fld>
            <a:endParaRPr lang="en-GB" dirty="0"/>
          </a:p>
        </p:txBody>
      </p:sp>
      <p:sp>
        <p:nvSpPr>
          <p:cNvPr id="8" name="Subtitle 7"/>
          <p:cNvSpPr>
            <a:spLocks noGrp="1"/>
          </p:cNvSpPr>
          <p:nvPr>
            <p:ph type="subTitle" idx="1"/>
          </p:nvPr>
        </p:nvSpPr>
        <p:spPr/>
        <p:txBody>
          <a:bodyPr/>
          <a:lstStyle/>
          <a:p>
            <a:endParaRPr lang="en-GB"/>
          </a:p>
        </p:txBody>
      </p:sp>
    </p:spTree>
    <p:extLst>
      <p:ext uri="{BB962C8B-B14F-4D97-AF65-F5344CB8AC3E}">
        <p14:creationId xmlns:p14="http://schemas.microsoft.com/office/powerpoint/2010/main" val="889384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838" y="63200"/>
            <a:ext cx="10515600" cy="1325563"/>
          </a:xfrm>
        </p:spPr>
        <p:txBody>
          <a:bodyPr/>
          <a:lstStyle/>
          <a:p>
            <a:r>
              <a:rPr lang="en-GB" dirty="0" smtClean="0"/>
              <a:t>AGENDA</a:t>
            </a:r>
            <a:endParaRPr lang="en-GB" dirty="0"/>
          </a:p>
        </p:txBody>
      </p:sp>
      <p:sp>
        <p:nvSpPr>
          <p:cNvPr id="3" name="Content Placeholder 2"/>
          <p:cNvSpPr>
            <a:spLocks noGrp="1"/>
          </p:cNvSpPr>
          <p:nvPr>
            <p:ph idx="1"/>
          </p:nvPr>
        </p:nvSpPr>
        <p:spPr>
          <a:xfrm>
            <a:off x="838200" y="1388763"/>
            <a:ext cx="10515600" cy="4351338"/>
          </a:xfrm>
        </p:spPr>
        <p:txBody>
          <a:bodyPr>
            <a:normAutofit/>
          </a:bodyPr>
          <a:lstStyle/>
          <a:p>
            <a:r>
              <a:rPr lang="en-GB" b="1" dirty="0" smtClean="0"/>
              <a:t>Introduction</a:t>
            </a:r>
          </a:p>
          <a:p>
            <a:r>
              <a:rPr lang="en-GB" b="1" dirty="0" smtClean="0"/>
              <a:t>Activities </a:t>
            </a:r>
            <a:r>
              <a:rPr lang="en-GB" b="1" dirty="0"/>
              <a:t>Overview</a:t>
            </a:r>
            <a:r>
              <a:rPr lang="en-GB" dirty="0"/>
              <a:t> by </a:t>
            </a:r>
            <a:r>
              <a:rPr lang="en-GB" dirty="0" smtClean="0"/>
              <a:t>Rudy Ferraro</a:t>
            </a:r>
            <a:endParaRPr lang="en-GB" dirty="0"/>
          </a:p>
          <a:p>
            <a:r>
              <a:rPr lang="en-US" b="1" dirty="0"/>
              <a:t>Focus on: Bipolar Junction </a:t>
            </a:r>
            <a:r>
              <a:rPr lang="en-US" b="1" dirty="0" smtClean="0"/>
              <a:t>Transistors</a:t>
            </a:r>
            <a:r>
              <a:rPr lang="en-GB" dirty="0" smtClean="0"/>
              <a:t> </a:t>
            </a:r>
            <a:r>
              <a:rPr lang="en-GB" dirty="0"/>
              <a:t>by Rudy Ferraro</a:t>
            </a:r>
          </a:p>
          <a:p>
            <a:r>
              <a:rPr lang="en-US" b="1" dirty="0"/>
              <a:t>TE-MPE: LHC Interlock Status and Test </a:t>
            </a:r>
            <a:r>
              <a:rPr lang="en-US" b="1" dirty="0" smtClean="0"/>
              <a:t>Results</a:t>
            </a:r>
            <a:r>
              <a:rPr lang="en-US" b="1" dirty="0"/>
              <a:t> </a:t>
            </a:r>
            <a:r>
              <a:rPr lang="en-GB" dirty="0"/>
              <a:t>by </a:t>
            </a:r>
            <a:r>
              <a:rPr lang="en-GB" dirty="0" smtClean="0"/>
              <a:t>Raffaello Secondo</a:t>
            </a:r>
          </a:p>
          <a:p>
            <a:r>
              <a:rPr lang="en-US" b="1" dirty="0"/>
              <a:t>TE-VSC: Vacuum and Cryogenic system development Status and batch test </a:t>
            </a:r>
            <a:r>
              <a:rPr lang="en-US" b="1" dirty="0" smtClean="0"/>
              <a:t>responses</a:t>
            </a:r>
            <a:r>
              <a:rPr lang="en-US" dirty="0" smtClean="0"/>
              <a:t> </a:t>
            </a:r>
            <a:r>
              <a:rPr lang="en-GB" dirty="0" smtClean="0"/>
              <a:t>by </a:t>
            </a:r>
            <a:r>
              <a:rPr lang="en-US" dirty="0"/>
              <a:t>Vilde Flognfeldt Rieker </a:t>
            </a:r>
            <a:endParaRPr lang="en-US" dirty="0" smtClean="0"/>
          </a:p>
          <a:p>
            <a:r>
              <a:rPr lang="en-US" b="1" dirty="0"/>
              <a:t>BE-CEM: </a:t>
            </a:r>
            <a:r>
              <a:rPr lang="en-US" b="1" dirty="0" err="1"/>
              <a:t>RaToPUS</a:t>
            </a:r>
            <a:r>
              <a:rPr lang="en-US" b="1" dirty="0"/>
              <a:t> Status and considerations after radiation tests </a:t>
            </a:r>
            <a:r>
              <a:rPr lang="en-GB" dirty="0" smtClean="0"/>
              <a:t>by </a:t>
            </a:r>
            <a:r>
              <a:rPr lang="en-US" dirty="0"/>
              <a:t>Lalit Patnaik</a:t>
            </a:r>
            <a:endParaRPr lang="en-GB" dirty="0"/>
          </a:p>
        </p:txBody>
      </p:sp>
      <p:sp>
        <p:nvSpPr>
          <p:cNvPr id="4" name="Date Placeholder 3"/>
          <p:cNvSpPr>
            <a:spLocks noGrp="1"/>
          </p:cNvSpPr>
          <p:nvPr>
            <p:ph type="dt" sz="half" idx="10"/>
          </p:nvPr>
        </p:nvSpPr>
        <p:spPr/>
        <p:txBody>
          <a:bodyPr/>
          <a:lstStyle/>
          <a:p>
            <a:r>
              <a:rPr lang="en-US" smtClean="0"/>
              <a:t>07/06/2021</a:t>
            </a:r>
            <a:endParaRPr lang="en-GB" dirty="0"/>
          </a:p>
        </p:txBody>
      </p:sp>
      <p:sp>
        <p:nvSpPr>
          <p:cNvPr id="5" name="Footer Placeholder 4"/>
          <p:cNvSpPr>
            <a:spLocks noGrp="1"/>
          </p:cNvSpPr>
          <p:nvPr>
            <p:ph type="ftr" sz="quarter" idx="11"/>
          </p:nvPr>
        </p:nvSpPr>
        <p:spPr/>
        <p:txBody>
          <a:bodyPr/>
          <a:lstStyle/>
          <a:p>
            <a:r>
              <a:rPr lang="en-GB" smtClean="0"/>
              <a:t>RADWG Meeting Salvatore Danzeca</a:t>
            </a:r>
            <a:endParaRPr lang="en-GB" dirty="0" smtClean="0"/>
          </a:p>
        </p:txBody>
      </p:sp>
      <p:sp>
        <p:nvSpPr>
          <p:cNvPr id="6" name="Slide Number Placeholder 5"/>
          <p:cNvSpPr>
            <a:spLocks noGrp="1"/>
          </p:cNvSpPr>
          <p:nvPr>
            <p:ph type="sldNum" sz="quarter" idx="12"/>
          </p:nvPr>
        </p:nvSpPr>
        <p:spPr/>
        <p:txBody>
          <a:bodyPr/>
          <a:lstStyle/>
          <a:p>
            <a:fld id="{917AFF83-AA22-4D22-A412-C94A422514B5}" type="slidenum">
              <a:rPr lang="en-GB" smtClean="0"/>
              <a:pPr/>
              <a:t>2</a:t>
            </a:fld>
            <a:endParaRPr lang="en-GB" dirty="0"/>
          </a:p>
        </p:txBody>
      </p:sp>
      <p:sp>
        <p:nvSpPr>
          <p:cNvPr id="7" name="TextBox 6"/>
          <p:cNvSpPr txBox="1"/>
          <p:nvPr/>
        </p:nvSpPr>
        <p:spPr>
          <a:xfrm rot="20832306">
            <a:off x="4365158" y="4427152"/>
            <a:ext cx="2456691" cy="730093"/>
          </a:xfrm>
          <a:prstGeom prst="rect">
            <a:avLst/>
          </a:prstGeom>
          <a:noFill/>
        </p:spPr>
        <p:txBody>
          <a:bodyPr wrap="square" rtlCol="0">
            <a:spAutoFit/>
          </a:bodyPr>
          <a:lstStyle/>
          <a:p>
            <a:r>
              <a:rPr lang="en-GB" sz="4000" b="1" dirty="0" smtClean="0">
                <a:solidFill>
                  <a:srgbClr val="FF0000"/>
                </a:solidFill>
              </a:rPr>
              <a:t>Postponed</a:t>
            </a:r>
            <a:endParaRPr lang="en-GB" b="1" dirty="0">
              <a:solidFill>
                <a:srgbClr val="FF0000"/>
              </a:solidFill>
            </a:endParaRPr>
          </a:p>
        </p:txBody>
      </p:sp>
    </p:spTree>
    <p:extLst>
      <p:ext uri="{BB962C8B-B14F-4D97-AF65-F5344CB8AC3E}">
        <p14:creationId xmlns:p14="http://schemas.microsoft.com/office/powerpoint/2010/main" val="1804695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5628"/>
          <a:stretch/>
        </p:blipFill>
        <p:spPr>
          <a:xfrm>
            <a:off x="6297282" y="105190"/>
            <a:ext cx="3856009" cy="2046928"/>
          </a:xfrm>
          <a:prstGeom prst="rect">
            <a:avLst/>
          </a:prstGeom>
        </p:spPr>
      </p:pic>
      <p:sp>
        <p:nvSpPr>
          <p:cNvPr id="2" name="Title 1"/>
          <p:cNvSpPr>
            <a:spLocks noGrp="1"/>
          </p:cNvSpPr>
          <p:nvPr>
            <p:ph type="title"/>
          </p:nvPr>
        </p:nvSpPr>
        <p:spPr>
          <a:xfrm>
            <a:off x="1039482" y="173230"/>
            <a:ext cx="10515600" cy="1325563"/>
          </a:xfrm>
        </p:spPr>
        <p:txBody>
          <a:bodyPr/>
          <a:lstStyle/>
          <a:p>
            <a:r>
              <a:rPr lang="en-GB" dirty="0" smtClean="0"/>
              <a:t>RADWG Mandate</a:t>
            </a:r>
            <a:endParaRPr lang="en-GB" dirty="0"/>
          </a:p>
        </p:txBody>
      </p:sp>
      <p:sp>
        <p:nvSpPr>
          <p:cNvPr id="3" name="Content Placeholder 2"/>
          <p:cNvSpPr>
            <a:spLocks noGrp="1"/>
          </p:cNvSpPr>
          <p:nvPr>
            <p:ph idx="1"/>
          </p:nvPr>
        </p:nvSpPr>
        <p:spPr>
          <a:xfrm>
            <a:off x="838200" y="1589538"/>
            <a:ext cx="10515600" cy="4351338"/>
          </a:xfrm>
        </p:spPr>
        <p:txBody>
          <a:bodyPr>
            <a:normAutofit/>
          </a:bodyPr>
          <a:lstStyle/>
          <a:p>
            <a:r>
              <a:rPr lang="en-GB" dirty="0" smtClean="0"/>
              <a:t>It provides </a:t>
            </a:r>
            <a:r>
              <a:rPr lang="en-GB" b="1" dirty="0">
                <a:solidFill>
                  <a:srgbClr val="FF0000"/>
                </a:solidFill>
              </a:rPr>
              <a:t>support</a:t>
            </a:r>
            <a:r>
              <a:rPr lang="en-GB" dirty="0"/>
              <a:t> to the accelerator sector equipment groups for the assessment of radiation tolerance of electronic equipment to be installed in radiation exposed areas. </a:t>
            </a:r>
            <a:endParaRPr lang="en-GB" dirty="0" smtClean="0"/>
          </a:p>
          <a:p>
            <a:r>
              <a:rPr lang="en-GB" dirty="0" smtClean="0"/>
              <a:t>It is </a:t>
            </a:r>
            <a:r>
              <a:rPr lang="en-GB" dirty="0"/>
              <a:t>as a </a:t>
            </a:r>
            <a:r>
              <a:rPr lang="en-GB" b="1" dirty="0">
                <a:solidFill>
                  <a:srgbClr val="FF0000"/>
                </a:solidFill>
              </a:rPr>
              <a:t>forum</a:t>
            </a:r>
            <a:r>
              <a:rPr lang="en-GB" dirty="0"/>
              <a:t> for electronic engineers to discuss </a:t>
            </a:r>
          </a:p>
          <a:p>
            <a:pPr lvl="1"/>
            <a:r>
              <a:rPr lang="en-GB" dirty="0" smtClean="0"/>
              <a:t>design </a:t>
            </a:r>
            <a:r>
              <a:rPr lang="en-GB" dirty="0"/>
              <a:t>practices </a:t>
            </a:r>
            <a:endParaRPr lang="en-GB" dirty="0" smtClean="0"/>
          </a:p>
          <a:p>
            <a:pPr lvl="1"/>
            <a:r>
              <a:rPr lang="en-GB" dirty="0" smtClean="0"/>
              <a:t>radiation tests</a:t>
            </a:r>
          </a:p>
          <a:p>
            <a:pPr lvl="1"/>
            <a:r>
              <a:rPr lang="en-GB" dirty="0" smtClean="0"/>
              <a:t>radiation </a:t>
            </a:r>
            <a:r>
              <a:rPr lang="en-GB" dirty="0"/>
              <a:t>induced failures in the accelerators. </a:t>
            </a:r>
          </a:p>
          <a:p>
            <a:r>
              <a:rPr lang="en-GB" dirty="0" smtClean="0"/>
              <a:t>It </a:t>
            </a:r>
            <a:r>
              <a:rPr lang="en-GB" b="1" dirty="0">
                <a:solidFill>
                  <a:srgbClr val="FF0000"/>
                </a:solidFill>
              </a:rPr>
              <a:t>coordinates radiation test campaigns </a:t>
            </a:r>
            <a:r>
              <a:rPr lang="en-GB" dirty="0"/>
              <a:t>inside and outside CERN</a:t>
            </a:r>
          </a:p>
          <a:p>
            <a:r>
              <a:rPr lang="en-GB" dirty="0" smtClean="0"/>
              <a:t>The </a:t>
            </a:r>
            <a:r>
              <a:rPr lang="en-GB" dirty="0" smtClean="0"/>
              <a:t>RADWG is a pillar of the R2E Project</a:t>
            </a:r>
            <a:endParaRPr lang="en-GB" dirty="0"/>
          </a:p>
        </p:txBody>
      </p:sp>
      <p:sp>
        <p:nvSpPr>
          <p:cNvPr id="4" name="Date Placeholder 3"/>
          <p:cNvSpPr>
            <a:spLocks noGrp="1"/>
          </p:cNvSpPr>
          <p:nvPr>
            <p:ph type="dt" sz="half" idx="10"/>
          </p:nvPr>
        </p:nvSpPr>
        <p:spPr/>
        <p:txBody>
          <a:bodyPr/>
          <a:lstStyle/>
          <a:p>
            <a:r>
              <a:rPr lang="en-US" smtClean="0"/>
              <a:t>07/06/2021</a:t>
            </a:r>
            <a:endParaRPr lang="en-GB" dirty="0"/>
          </a:p>
        </p:txBody>
      </p:sp>
      <p:sp>
        <p:nvSpPr>
          <p:cNvPr id="5" name="Footer Placeholder 4"/>
          <p:cNvSpPr>
            <a:spLocks noGrp="1"/>
          </p:cNvSpPr>
          <p:nvPr>
            <p:ph type="ftr" sz="quarter" idx="11"/>
          </p:nvPr>
        </p:nvSpPr>
        <p:spPr/>
        <p:txBody>
          <a:bodyPr/>
          <a:lstStyle/>
          <a:p>
            <a:r>
              <a:rPr lang="en-GB" smtClean="0"/>
              <a:t>RADWG Meeting Salvatore Danzeca</a:t>
            </a:r>
            <a:endParaRPr lang="en-GB" dirty="0" smtClean="0"/>
          </a:p>
        </p:txBody>
      </p:sp>
      <p:sp>
        <p:nvSpPr>
          <p:cNvPr id="6" name="Slide Number Placeholder 5"/>
          <p:cNvSpPr>
            <a:spLocks noGrp="1"/>
          </p:cNvSpPr>
          <p:nvPr>
            <p:ph type="sldNum" sz="quarter" idx="12"/>
          </p:nvPr>
        </p:nvSpPr>
        <p:spPr/>
        <p:txBody>
          <a:bodyPr/>
          <a:lstStyle/>
          <a:p>
            <a:fld id="{917AFF83-AA22-4D22-A412-C94A422514B5}" type="slidenum">
              <a:rPr lang="en-GB" smtClean="0"/>
              <a:pPr/>
              <a:t>3</a:t>
            </a:fld>
            <a:endParaRPr lang="en-GB" dirty="0"/>
          </a:p>
        </p:txBody>
      </p:sp>
    </p:spTree>
    <p:extLst>
      <p:ext uri="{BB962C8B-B14F-4D97-AF65-F5344CB8AC3E}">
        <p14:creationId xmlns:p14="http://schemas.microsoft.com/office/powerpoint/2010/main" val="10791425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5628"/>
          <a:stretch/>
        </p:blipFill>
        <p:spPr>
          <a:xfrm>
            <a:off x="6297282" y="105190"/>
            <a:ext cx="3856009" cy="2046928"/>
          </a:xfrm>
          <a:prstGeom prst="rect">
            <a:avLst/>
          </a:prstGeom>
        </p:spPr>
      </p:pic>
      <p:sp>
        <p:nvSpPr>
          <p:cNvPr id="2" name="Title 1"/>
          <p:cNvSpPr>
            <a:spLocks noGrp="1"/>
          </p:cNvSpPr>
          <p:nvPr>
            <p:ph type="title"/>
          </p:nvPr>
        </p:nvSpPr>
        <p:spPr>
          <a:xfrm>
            <a:off x="1039482" y="173230"/>
            <a:ext cx="10515600" cy="1325563"/>
          </a:xfrm>
        </p:spPr>
        <p:txBody>
          <a:bodyPr/>
          <a:lstStyle/>
          <a:p>
            <a:r>
              <a:rPr lang="en-GB" dirty="0" smtClean="0"/>
              <a:t>RADWG </a:t>
            </a:r>
            <a:r>
              <a:rPr lang="en-GB" dirty="0" smtClean="0"/>
              <a:t>Organization</a:t>
            </a:r>
            <a:endParaRPr lang="en-GB" dirty="0"/>
          </a:p>
        </p:txBody>
      </p:sp>
      <p:sp>
        <p:nvSpPr>
          <p:cNvPr id="4" name="Date Placeholder 3"/>
          <p:cNvSpPr>
            <a:spLocks noGrp="1"/>
          </p:cNvSpPr>
          <p:nvPr>
            <p:ph type="dt" sz="half" idx="10"/>
          </p:nvPr>
        </p:nvSpPr>
        <p:spPr/>
        <p:txBody>
          <a:bodyPr/>
          <a:lstStyle/>
          <a:p>
            <a:r>
              <a:rPr lang="en-US" smtClean="0"/>
              <a:t>07/06/2021</a:t>
            </a:r>
            <a:endParaRPr lang="en-GB" dirty="0"/>
          </a:p>
        </p:txBody>
      </p:sp>
      <p:sp>
        <p:nvSpPr>
          <p:cNvPr id="5" name="Footer Placeholder 4"/>
          <p:cNvSpPr>
            <a:spLocks noGrp="1"/>
          </p:cNvSpPr>
          <p:nvPr>
            <p:ph type="ftr" sz="quarter" idx="11"/>
          </p:nvPr>
        </p:nvSpPr>
        <p:spPr/>
        <p:txBody>
          <a:bodyPr/>
          <a:lstStyle/>
          <a:p>
            <a:r>
              <a:rPr lang="en-GB" smtClean="0"/>
              <a:t>RADWG Meeting Salvatore Danzeca</a:t>
            </a:r>
            <a:endParaRPr lang="en-GB" dirty="0" smtClean="0"/>
          </a:p>
        </p:txBody>
      </p:sp>
      <p:sp>
        <p:nvSpPr>
          <p:cNvPr id="6" name="Slide Number Placeholder 5"/>
          <p:cNvSpPr>
            <a:spLocks noGrp="1"/>
          </p:cNvSpPr>
          <p:nvPr>
            <p:ph type="sldNum" sz="quarter" idx="12"/>
          </p:nvPr>
        </p:nvSpPr>
        <p:spPr/>
        <p:txBody>
          <a:bodyPr/>
          <a:lstStyle/>
          <a:p>
            <a:fld id="{917AFF83-AA22-4D22-A412-C94A422514B5}" type="slidenum">
              <a:rPr lang="en-GB" smtClean="0"/>
              <a:pPr/>
              <a:t>4</a:t>
            </a:fld>
            <a:endParaRPr lang="en-GB" dirty="0"/>
          </a:p>
        </p:txBody>
      </p:sp>
      <p:graphicFrame>
        <p:nvGraphicFramePr>
          <p:cNvPr id="9" name="Diagram 8"/>
          <p:cNvGraphicFramePr/>
          <p:nvPr>
            <p:extLst>
              <p:ext uri="{D42A27DB-BD31-4B8C-83A1-F6EECF244321}">
                <p14:modId xmlns:p14="http://schemas.microsoft.com/office/powerpoint/2010/main" val="324887079"/>
              </p:ext>
            </p:extLst>
          </p:nvPr>
        </p:nvGraphicFramePr>
        <p:xfrm>
          <a:off x="2079064" y="1411942"/>
          <a:ext cx="7192682" cy="4517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50385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DB34A5-C840-44E9-8C01-DE3C3BBB9355}"/>
              </a:ext>
            </a:extLst>
          </p:cNvPr>
          <p:cNvPicPr>
            <a:picLocks noChangeAspect="1"/>
          </p:cNvPicPr>
          <p:nvPr/>
        </p:nvPicPr>
        <p:blipFill>
          <a:blip r:embed="rId3"/>
          <a:stretch>
            <a:fillRect/>
          </a:stretch>
        </p:blipFill>
        <p:spPr>
          <a:xfrm>
            <a:off x="693129" y="1797397"/>
            <a:ext cx="7134169" cy="2999755"/>
          </a:xfrm>
          <a:prstGeom prst="rect">
            <a:avLst/>
          </a:prstGeom>
        </p:spPr>
      </p:pic>
      <p:sp>
        <p:nvSpPr>
          <p:cNvPr id="2" name="Title 1">
            <a:extLst>
              <a:ext uri="{FF2B5EF4-FFF2-40B4-BE49-F238E27FC236}">
                <a16:creationId xmlns:a16="http://schemas.microsoft.com/office/drawing/2014/main" id="{985129E0-CA02-44AA-90B6-AFB54001DDCF}"/>
              </a:ext>
            </a:extLst>
          </p:cNvPr>
          <p:cNvSpPr>
            <a:spLocks noGrp="1"/>
          </p:cNvSpPr>
          <p:nvPr>
            <p:ph type="title"/>
          </p:nvPr>
        </p:nvSpPr>
        <p:spPr>
          <a:xfrm>
            <a:off x="515471" y="-64740"/>
            <a:ext cx="10515600" cy="1325563"/>
          </a:xfrm>
        </p:spPr>
        <p:txBody>
          <a:bodyPr/>
          <a:lstStyle/>
          <a:p>
            <a:r>
              <a:rPr lang="fr-FR" dirty="0"/>
              <a:t>CERN RHA Guideline for </a:t>
            </a:r>
            <a:r>
              <a:rPr lang="en-US" dirty="0"/>
              <a:t>COTS-based</a:t>
            </a:r>
            <a:r>
              <a:rPr lang="fr-FR" dirty="0"/>
              <a:t> system</a:t>
            </a:r>
            <a:endParaRPr lang="en-GB" dirty="0"/>
          </a:p>
        </p:txBody>
      </p:sp>
      <p:sp>
        <p:nvSpPr>
          <p:cNvPr id="5" name="Date Placeholder 4">
            <a:extLst>
              <a:ext uri="{FF2B5EF4-FFF2-40B4-BE49-F238E27FC236}">
                <a16:creationId xmlns:a16="http://schemas.microsoft.com/office/drawing/2014/main" id="{41FCDBE9-FD27-491A-A562-17E2908BABAF}"/>
              </a:ext>
            </a:extLst>
          </p:cNvPr>
          <p:cNvSpPr>
            <a:spLocks noGrp="1"/>
          </p:cNvSpPr>
          <p:nvPr>
            <p:ph type="dt" sz="half" idx="17"/>
          </p:nvPr>
        </p:nvSpPr>
        <p:spPr/>
        <p:txBody>
          <a:bodyPr/>
          <a:lstStyle/>
          <a:p>
            <a:pPr>
              <a:defRPr/>
            </a:pPr>
            <a:r>
              <a:rPr lang="en-US" noProof="0" smtClean="0"/>
              <a:t>07/06/2021</a:t>
            </a:r>
            <a:endParaRPr lang="en-GB" noProof="0" dirty="0"/>
          </a:p>
        </p:txBody>
      </p:sp>
      <p:sp>
        <p:nvSpPr>
          <p:cNvPr id="6" name="Slide Number Placeholder 5">
            <a:extLst>
              <a:ext uri="{FF2B5EF4-FFF2-40B4-BE49-F238E27FC236}">
                <a16:creationId xmlns:a16="http://schemas.microsoft.com/office/drawing/2014/main" id="{2781168C-0E0F-494C-A6CB-CB6C3A85F498}"/>
              </a:ext>
            </a:extLst>
          </p:cNvPr>
          <p:cNvSpPr>
            <a:spLocks noGrp="1"/>
          </p:cNvSpPr>
          <p:nvPr>
            <p:ph type="sldNum" sz="quarter" idx="19"/>
          </p:nvPr>
        </p:nvSpPr>
        <p:spPr/>
        <p:txBody>
          <a:bodyPr/>
          <a:lstStyle/>
          <a:p>
            <a:pPr>
              <a:defRPr/>
            </a:pPr>
            <a:fld id="{8D6C380F-326D-3C40-9EE7-7FBAB0953422}" type="slidenum">
              <a:rPr lang="en-GB" noProof="0" smtClean="0"/>
              <a:t>5</a:t>
            </a:fld>
            <a:endParaRPr lang="en-GB" noProof="0" dirty="0"/>
          </a:p>
        </p:txBody>
      </p:sp>
      <p:sp>
        <p:nvSpPr>
          <p:cNvPr id="8" name="Rectangle 7">
            <a:extLst>
              <a:ext uri="{FF2B5EF4-FFF2-40B4-BE49-F238E27FC236}">
                <a16:creationId xmlns:a16="http://schemas.microsoft.com/office/drawing/2014/main" id="{C7659AB1-C949-4599-B298-2394A8F7B15F}"/>
              </a:ext>
            </a:extLst>
          </p:cNvPr>
          <p:cNvSpPr/>
          <p:nvPr/>
        </p:nvSpPr>
        <p:spPr>
          <a:xfrm>
            <a:off x="595312" y="1320451"/>
            <a:ext cx="10987087" cy="369332"/>
          </a:xfrm>
          <a:prstGeom prst="rect">
            <a:avLst/>
          </a:prstGeom>
        </p:spPr>
        <p:txBody>
          <a:bodyPr wrap="square">
            <a:spAutoFit/>
          </a:bodyPr>
          <a:lstStyle/>
          <a:p>
            <a:pPr marL="45720" algn="just">
              <a:spcBef>
                <a:spcPts val="200"/>
              </a:spcBef>
              <a:spcAft>
                <a:spcPts val="200"/>
              </a:spcAft>
            </a:pPr>
            <a:r>
              <a:rPr lang="en-US" dirty="0"/>
              <a:t>Within the R2E project we have defined the process for system qualification:</a:t>
            </a:r>
          </a:p>
        </p:txBody>
      </p:sp>
      <p:sp>
        <p:nvSpPr>
          <p:cNvPr id="12" name="TextBox 11">
            <a:extLst>
              <a:ext uri="{FF2B5EF4-FFF2-40B4-BE49-F238E27FC236}">
                <a16:creationId xmlns:a16="http://schemas.microsoft.com/office/drawing/2014/main" id="{A24AB09A-EA90-427B-9A77-9D7DD60E2CD7}"/>
              </a:ext>
            </a:extLst>
          </p:cNvPr>
          <p:cNvSpPr txBox="1"/>
          <p:nvPr/>
        </p:nvSpPr>
        <p:spPr>
          <a:xfrm>
            <a:off x="6311825" y="4602199"/>
            <a:ext cx="1672253" cy="253916"/>
          </a:xfrm>
          <a:prstGeom prst="rect">
            <a:avLst/>
          </a:prstGeom>
          <a:noFill/>
        </p:spPr>
        <p:txBody>
          <a:bodyPr wrap="none" rtlCol="0">
            <a:spAutoFit/>
          </a:bodyPr>
          <a:lstStyle/>
          <a:p>
            <a:r>
              <a:rPr lang="en-GB" sz="1050" dirty="0"/>
              <a:t>@ CERN RHA Guideline</a:t>
            </a:r>
          </a:p>
        </p:txBody>
      </p:sp>
      <p:sp>
        <p:nvSpPr>
          <p:cNvPr id="13" name="Left Brace 12">
            <a:extLst>
              <a:ext uri="{FF2B5EF4-FFF2-40B4-BE49-F238E27FC236}">
                <a16:creationId xmlns:a16="http://schemas.microsoft.com/office/drawing/2014/main" id="{410CECE1-F17A-4098-9A29-420EA3438086}"/>
              </a:ext>
            </a:extLst>
          </p:cNvPr>
          <p:cNvSpPr/>
          <p:nvPr/>
        </p:nvSpPr>
        <p:spPr bwMode="auto">
          <a:xfrm rot="10800000">
            <a:off x="7984078" y="2125710"/>
            <a:ext cx="420557" cy="866094"/>
          </a:xfrm>
          <a:prstGeom prst="leftBrace">
            <a:avLst>
              <a:gd name="adj1" fmla="val 25000"/>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E01301C9-1A53-40E3-B344-76709198638F}"/>
              </a:ext>
            </a:extLst>
          </p:cNvPr>
          <p:cNvSpPr/>
          <p:nvPr/>
        </p:nvSpPr>
        <p:spPr>
          <a:xfrm>
            <a:off x="8645489" y="1994953"/>
            <a:ext cx="2845341" cy="1077218"/>
          </a:xfrm>
          <a:prstGeom prst="rect">
            <a:avLst/>
          </a:prstGeom>
        </p:spPr>
        <p:txBody>
          <a:bodyPr wrap="square">
            <a:spAutoFit/>
          </a:bodyPr>
          <a:lstStyle/>
          <a:p>
            <a:pPr marL="285750" indent="-285750">
              <a:buFont typeface="Arial" panose="020B0604020202020204" pitchFamily="34" charset="0"/>
              <a:buChar char="•"/>
            </a:pPr>
            <a:r>
              <a:rPr lang="en-US" sz="1600" dirty="0">
                <a:solidFill>
                  <a:srgbClr val="C00000"/>
                </a:solidFill>
                <a:sym typeface="Wingdings" panose="05000000000000000000" pitchFamily="2" charset="2"/>
              </a:rPr>
              <a:t>Provide advices and support for component type &amp; technology choice</a:t>
            </a:r>
          </a:p>
          <a:p>
            <a:pPr marL="285750" indent="-285750">
              <a:buFont typeface="Arial" panose="020B0604020202020204" pitchFamily="34" charset="0"/>
              <a:buChar char="•"/>
            </a:pPr>
            <a:r>
              <a:rPr lang="en-US" sz="1600" dirty="0">
                <a:solidFill>
                  <a:srgbClr val="C00000"/>
                </a:solidFill>
                <a:sym typeface="Wingdings" panose="05000000000000000000" pitchFamily="2" charset="2"/>
              </a:rPr>
              <a:t>Collect Test request</a:t>
            </a:r>
            <a:endParaRPr lang="en-GB" sz="1600" dirty="0"/>
          </a:p>
        </p:txBody>
      </p:sp>
      <p:sp>
        <p:nvSpPr>
          <p:cNvPr id="17" name="Left Brace 16">
            <a:extLst>
              <a:ext uri="{FF2B5EF4-FFF2-40B4-BE49-F238E27FC236}">
                <a16:creationId xmlns:a16="http://schemas.microsoft.com/office/drawing/2014/main" id="{AF1F0EB8-E601-4732-A855-73ED1741CDA5}"/>
              </a:ext>
            </a:extLst>
          </p:cNvPr>
          <p:cNvSpPr/>
          <p:nvPr/>
        </p:nvSpPr>
        <p:spPr bwMode="auto">
          <a:xfrm rot="10800000">
            <a:off x="7984078" y="3060831"/>
            <a:ext cx="420557" cy="338554"/>
          </a:xfrm>
          <a:prstGeom prst="leftBrace">
            <a:avLst>
              <a:gd name="adj1" fmla="val 9374"/>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9" name="TextBox 18">
            <a:extLst>
              <a:ext uri="{FF2B5EF4-FFF2-40B4-BE49-F238E27FC236}">
                <a16:creationId xmlns:a16="http://schemas.microsoft.com/office/drawing/2014/main" id="{902C7A00-65B1-4627-9ED0-B11F37DC28BA}"/>
              </a:ext>
            </a:extLst>
          </p:cNvPr>
          <p:cNvSpPr txBox="1"/>
          <p:nvPr/>
        </p:nvSpPr>
        <p:spPr>
          <a:xfrm>
            <a:off x="8647349" y="3056061"/>
            <a:ext cx="2276864" cy="338554"/>
          </a:xfrm>
          <a:prstGeom prst="rect">
            <a:avLst/>
          </a:prstGeom>
          <a:noFill/>
        </p:spPr>
        <p:txBody>
          <a:bodyPr wrap="square">
            <a:spAutoFit/>
          </a:bodyPr>
          <a:lstStyle/>
          <a:p>
            <a:pPr marL="285750" indent="-285750">
              <a:buFont typeface="Arial" panose="020B0604020202020204" pitchFamily="34" charset="0"/>
              <a:buChar char="•"/>
            </a:pPr>
            <a:r>
              <a:rPr lang="en-US" sz="1600" dirty="0">
                <a:solidFill>
                  <a:srgbClr val="C00000"/>
                </a:solidFill>
                <a:sym typeface="Wingdings" panose="05000000000000000000" pitchFamily="2" charset="2"/>
              </a:rPr>
              <a:t>Test &amp; Reporting</a:t>
            </a:r>
            <a:endParaRPr lang="en-GB" sz="1600" dirty="0"/>
          </a:p>
        </p:txBody>
      </p:sp>
      <p:sp>
        <p:nvSpPr>
          <p:cNvPr id="20" name="Left Brace 19">
            <a:extLst>
              <a:ext uri="{FF2B5EF4-FFF2-40B4-BE49-F238E27FC236}">
                <a16:creationId xmlns:a16="http://schemas.microsoft.com/office/drawing/2014/main" id="{5072287B-2590-436B-8E35-3CDA07A4054A}"/>
              </a:ext>
            </a:extLst>
          </p:cNvPr>
          <p:cNvSpPr/>
          <p:nvPr/>
        </p:nvSpPr>
        <p:spPr bwMode="auto">
          <a:xfrm rot="10800000">
            <a:off x="7984078" y="3458348"/>
            <a:ext cx="420557" cy="1024595"/>
          </a:xfrm>
          <a:prstGeom prst="leftBrace">
            <a:avLst>
              <a:gd name="adj1" fmla="val 15001"/>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21" name="TextBox 20">
            <a:extLst>
              <a:ext uri="{FF2B5EF4-FFF2-40B4-BE49-F238E27FC236}">
                <a16:creationId xmlns:a16="http://schemas.microsoft.com/office/drawing/2014/main" id="{8869C505-2493-4971-960E-476807203360}"/>
              </a:ext>
            </a:extLst>
          </p:cNvPr>
          <p:cNvSpPr txBox="1"/>
          <p:nvPr/>
        </p:nvSpPr>
        <p:spPr>
          <a:xfrm>
            <a:off x="8645489" y="3555146"/>
            <a:ext cx="2923086" cy="830997"/>
          </a:xfrm>
          <a:prstGeom prst="rect">
            <a:avLst/>
          </a:prstGeom>
          <a:noFill/>
        </p:spPr>
        <p:txBody>
          <a:bodyPr wrap="square">
            <a:spAutoFit/>
          </a:bodyPr>
          <a:lstStyle/>
          <a:p>
            <a:pPr marL="285750" indent="-285750">
              <a:buFont typeface="Arial" panose="020B0604020202020204" pitchFamily="34" charset="0"/>
              <a:buChar char="•"/>
            </a:pPr>
            <a:r>
              <a:rPr lang="en-US" sz="1600" dirty="0">
                <a:solidFill>
                  <a:srgbClr val="C00000"/>
                </a:solidFill>
                <a:sym typeface="Wingdings" panose="05000000000000000000" pitchFamily="2" charset="2"/>
              </a:rPr>
              <a:t>Provide support on system failure analysis and mitigation</a:t>
            </a:r>
            <a:endParaRPr lang="en-GB" sz="1600" dirty="0"/>
          </a:p>
        </p:txBody>
      </p:sp>
      <p:sp>
        <p:nvSpPr>
          <p:cNvPr id="22" name="Rectangle 21">
            <a:extLst>
              <a:ext uri="{FF2B5EF4-FFF2-40B4-BE49-F238E27FC236}">
                <a16:creationId xmlns:a16="http://schemas.microsoft.com/office/drawing/2014/main" id="{EC6462EA-E1FD-4A58-9E87-F672470CA081}"/>
              </a:ext>
            </a:extLst>
          </p:cNvPr>
          <p:cNvSpPr/>
          <p:nvPr/>
        </p:nvSpPr>
        <p:spPr>
          <a:xfrm>
            <a:off x="595312" y="4965518"/>
            <a:ext cx="10987087" cy="1302921"/>
          </a:xfrm>
          <a:prstGeom prst="rect">
            <a:avLst/>
          </a:prstGeom>
        </p:spPr>
        <p:txBody>
          <a:bodyPr wrap="square">
            <a:spAutoFit/>
          </a:bodyPr>
          <a:lstStyle/>
          <a:p>
            <a:pPr marL="331470" indent="-285750" algn="just">
              <a:spcBef>
                <a:spcPts val="200"/>
              </a:spcBef>
              <a:spcAft>
                <a:spcPts val="200"/>
              </a:spcAft>
              <a:buFont typeface="Wingdings" panose="05000000000000000000" pitchFamily="2" charset="2"/>
              <a:buChar char="§"/>
            </a:pPr>
            <a:r>
              <a:rPr lang="en-US" dirty="0"/>
              <a:t>Provide advices in early development stages for component choice</a:t>
            </a:r>
          </a:p>
          <a:p>
            <a:pPr marL="331470" indent="-285750" algn="just">
              <a:spcBef>
                <a:spcPts val="200"/>
              </a:spcBef>
              <a:spcAft>
                <a:spcPts val="200"/>
              </a:spcAft>
              <a:buFont typeface="Wingdings" panose="05000000000000000000" pitchFamily="2" charset="2"/>
              <a:buChar char="§"/>
            </a:pPr>
            <a:r>
              <a:rPr lang="en-US" dirty="0"/>
              <a:t>Help analyzing system failure observed in operation or during system-level test and propose mitigation techniques or part replacement candidates</a:t>
            </a:r>
          </a:p>
          <a:p>
            <a:pPr marL="331470" indent="-285750" algn="just">
              <a:spcBef>
                <a:spcPts val="200"/>
              </a:spcBef>
              <a:spcAft>
                <a:spcPts val="200"/>
              </a:spcAft>
              <a:buFont typeface="Wingdings" panose="05000000000000000000" pitchFamily="2" charset="2"/>
              <a:buChar char="§"/>
            </a:pPr>
            <a:endParaRPr lang="en-US" dirty="0"/>
          </a:p>
        </p:txBody>
      </p:sp>
      <p:sp>
        <p:nvSpPr>
          <p:cNvPr id="15" name="Date Placeholder 4">
            <a:extLst>
              <a:ext uri="{FF2B5EF4-FFF2-40B4-BE49-F238E27FC236}">
                <a16:creationId xmlns:a16="http://schemas.microsoft.com/office/drawing/2014/main" id="{5A309798-E535-4138-9C4F-AB57B3B8CB19}"/>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Testing of electronic components by R. Ferraro (BE-CEM-EPR )</a:t>
            </a:r>
          </a:p>
        </p:txBody>
      </p:sp>
      <p:sp>
        <p:nvSpPr>
          <p:cNvPr id="3" name="Footer Placeholder 2"/>
          <p:cNvSpPr>
            <a:spLocks noGrp="1"/>
          </p:cNvSpPr>
          <p:nvPr>
            <p:ph type="ftr" sz="quarter" idx="18"/>
          </p:nvPr>
        </p:nvSpPr>
        <p:spPr/>
        <p:txBody>
          <a:bodyPr/>
          <a:lstStyle/>
          <a:p>
            <a:pPr>
              <a:defRPr/>
            </a:pPr>
            <a:r>
              <a:rPr lang="en-GB" noProof="0" smtClean="0"/>
              <a:t>RADWG Meeting Salvatore Danzeca</a:t>
            </a:r>
            <a:endParaRPr lang="en-GB" noProof="0"/>
          </a:p>
        </p:txBody>
      </p:sp>
    </p:spTree>
    <p:extLst>
      <p:ext uri="{BB962C8B-B14F-4D97-AF65-F5344CB8AC3E}">
        <p14:creationId xmlns:p14="http://schemas.microsoft.com/office/powerpoint/2010/main" val="2339498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259977" y="-44554"/>
            <a:ext cx="10515600" cy="1325563"/>
          </a:xfrm>
        </p:spPr>
        <p:txBody>
          <a:bodyPr/>
          <a:lstStyle/>
          <a:p>
            <a:pPr>
              <a:defRPr/>
            </a:pPr>
            <a:r>
              <a:rPr lang="fr-FR" dirty="0"/>
              <a:t>Radiation test service – BE-CEM-EPR</a:t>
            </a:r>
          </a:p>
        </p:txBody>
      </p:sp>
      <p:sp>
        <p:nvSpPr>
          <p:cNvPr id="5" name="Date Placeholder 2"/>
          <p:cNvSpPr>
            <a:spLocks noGrp="1"/>
          </p:cNvSpPr>
          <p:nvPr>
            <p:ph type="dt" sz="half" idx="17"/>
          </p:nvPr>
        </p:nvSpPr>
        <p:spPr bwMode="auto">
          <a:xfrm>
            <a:off x="3060435" y="6356351"/>
            <a:ext cx="1828144" cy="365125"/>
          </a:xfrm>
        </p:spPr>
        <p:txBody>
          <a:bodyPr/>
          <a:lstStyle/>
          <a:p>
            <a:pPr>
              <a:defRPr/>
            </a:pPr>
            <a:r>
              <a:rPr lang="en-US" smtClean="0"/>
              <a:t>07/06/2021</a:t>
            </a:r>
            <a:endParaRPr lang="en-GB" dirty="0"/>
          </a:p>
        </p:txBody>
      </p:sp>
      <p:sp>
        <p:nvSpPr>
          <p:cNvPr id="6" name="Slide Number Placeholder 3"/>
          <p:cNvSpPr>
            <a:spLocks noGrp="1"/>
          </p:cNvSpPr>
          <p:nvPr>
            <p:ph type="sldNum" sz="quarter" idx="19"/>
          </p:nvPr>
        </p:nvSpPr>
        <p:spPr bwMode="auto">
          <a:xfrm>
            <a:off x="10609232" y="6356351"/>
            <a:ext cx="973168" cy="365125"/>
          </a:xfrm>
        </p:spPr>
        <p:txBody>
          <a:bodyPr/>
          <a:lstStyle/>
          <a:p>
            <a:pPr>
              <a:defRPr/>
            </a:pPr>
            <a:fld id="{8D6C380F-326D-3C40-9EE7-7FBAB0953422}" type="slidenum">
              <a:rPr lang="en-GB" smtClean="0"/>
              <a:t>6</a:t>
            </a:fld>
            <a:endParaRPr lang="en-GB" dirty="0"/>
          </a:p>
        </p:txBody>
      </p:sp>
      <p:grpSp>
        <p:nvGrpSpPr>
          <p:cNvPr id="7" name="Group 6">
            <a:extLst>
              <a:ext uri="{FF2B5EF4-FFF2-40B4-BE49-F238E27FC236}">
                <a16:creationId xmlns:a16="http://schemas.microsoft.com/office/drawing/2014/main" id="{EE6EEB80-0CDB-48C5-91C4-6E9D0024C10C}"/>
              </a:ext>
            </a:extLst>
          </p:cNvPr>
          <p:cNvGrpSpPr/>
          <p:nvPr/>
        </p:nvGrpSpPr>
        <p:grpSpPr>
          <a:xfrm>
            <a:off x="4137880" y="1970108"/>
            <a:ext cx="3451476" cy="3618985"/>
            <a:chOff x="2865527" y="1757796"/>
            <a:chExt cx="3412947" cy="3578586"/>
          </a:xfrm>
        </p:grpSpPr>
        <p:sp>
          <p:nvSpPr>
            <p:cNvPr id="8" name="Freeform 8">
              <a:extLst>
                <a:ext uri="{FF2B5EF4-FFF2-40B4-BE49-F238E27FC236}">
                  <a16:creationId xmlns:a16="http://schemas.microsoft.com/office/drawing/2014/main" id="{30FB9C4C-6DB5-4505-833B-4F970A42D754}"/>
                </a:ext>
              </a:extLst>
            </p:cNvPr>
            <p:cNvSpPr>
              <a:spLocks/>
            </p:cNvSpPr>
            <p:nvPr/>
          </p:nvSpPr>
          <p:spPr bwMode="auto">
            <a:xfrm>
              <a:off x="3973965" y="1757796"/>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3A5C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01</a:t>
              </a:r>
            </a:p>
          </p:txBody>
        </p:sp>
        <p:sp>
          <p:nvSpPr>
            <p:cNvPr id="9" name="Freeform 11">
              <a:extLst>
                <a:ext uri="{FF2B5EF4-FFF2-40B4-BE49-F238E27FC236}">
                  <a16:creationId xmlns:a16="http://schemas.microsoft.com/office/drawing/2014/main" id="{EB11833A-F074-4927-8B18-E7A4671193F5}"/>
                </a:ext>
              </a:extLst>
            </p:cNvPr>
            <p:cNvSpPr>
              <a:spLocks/>
            </p:cNvSpPr>
            <p:nvPr/>
          </p:nvSpPr>
          <p:spPr bwMode="auto">
            <a:xfrm>
              <a:off x="5075661" y="2394352"/>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F793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t"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02</a:t>
              </a:r>
            </a:p>
          </p:txBody>
        </p:sp>
        <p:sp>
          <p:nvSpPr>
            <p:cNvPr id="10" name="Freeform 14">
              <a:extLst>
                <a:ext uri="{FF2B5EF4-FFF2-40B4-BE49-F238E27FC236}">
                  <a16:creationId xmlns:a16="http://schemas.microsoft.com/office/drawing/2014/main" id="{4A56013F-6DE0-47A0-BEB7-2A1923C01B51}"/>
                </a:ext>
              </a:extLst>
            </p:cNvPr>
            <p:cNvSpPr>
              <a:spLocks/>
            </p:cNvSpPr>
            <p:nvPr/>
          </p:nvSpPr>
          <p:spPr bwMode="auto">
            <a:xfrm>
              <a:off x="5075661" y="3653984"/>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4CC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b"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03</a:t>
              </a:r>
            </a:p>
          </p:txBody>
        </p:sp>
        <p:sp>
          <p:nvSpPr>
            <p:cNvPr id="11" name="Freeform 17">
              <a:extLst>
                <a:ext uri="{FF2B5EF4-FFF2-40B4-BE49-F238E27FC236}">
                  <a16:creationId xmlns:a16="http://schemas.microsoft.com/office/drawing/2014/main" id="{1DFCFBC0-6F81-4929-8AED-4BF814555419}"/>
                </a:ext>
              </a:extLst>
            </p:cNvPr>
            <p:cNvSpPr>
              <a:spLocks/>
            </p:cNvSpPr>
            <p:nvPr/>
          </p:nvSpPr>
          <p:spPr bwMode="auto">
            <a:xfrm>
              <a:off x="3973965" y="4297282"/>
              <a:ext cx="1202813" cy="1039100"/>
            </a:xfrm>
            <a:custGeom>
              <a:avLst/>
              <a:gdLst>
                <a:gd name="T0" fmla="*/ 0 w 1249"/>
                <a:gd name="T1" fmla="*/ 539 h 1079"/>
                <a:gd name="T2" fmla="*/ 309 w 1249"/>
                <a:gd name="T3" fmla="*/ 0 h 1079"/>
                <a:gd name="T4" fmla="*/ 941 w 1249"/>
                <a:gd name="T5" fmla="*/ 0 h 1079"/>
                <a:gd name="T6" fmla="*/ 1249 w 1249"/>
                <a:gd name="T7" fmla="*/ 539 h 1079"/>
                <a:gd name="T8" fmla="*/ 941 w 1249"/>
                <a:gd name="T9" fmla="*/ 1079 h 1079"/>
                <a:gd name="T10" fmla="*/ 309 w 1249"/>
                <a:gd name="T11" fmla="*/ 1079 h 1079"/>
                <a:gd name="T12" fmla="*/ 0 w 1249"/>
                <a:gd name="T13" fmla="*/ 539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39"/>
                  </a:moveTo>
                  <a:lnTo>
                    <a:pt x="309" y="0"/>
                  </a:lnTo>
                  <a:lnTo>
                    <a:pt x="941" y="0"/>
                  </a:lnTo>
                  <a:lnTo>
                    <a:pt x="1249" y="539"/>
                  </a:lnTo>
                  <a:lnTo>
                    <a:pt x="941" y="1079"/>
                  </a:lnTo>
                  <a:lnTo>
                    <a:pt x="309" y="1079"/>
                  </a:lnTo>
                  <a:lnTo>
                    <a:pt x="0" y="539"/>
                  </a:lnTo>
                  <a:close/>
                </a:path>
              </a:pathLst>
            </a:custGeom>
            <a:solidFill>
              <a:srgbClr val="FFC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b"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04</a:t>
              </a:r>
            </a:p>
          </p:txBody>
        </p:sp>
        <p:sp>
          <p:nvSpPr>
            <p:cNvPr id="12" name="Freeform 20">
              <a:extLst>
                <a:ext uri="{FF2B5EF4-FFF2-40B4-BE49-F238E27FC236}">
                  <a16:creationId xmlns:a16="http://schemas.microsoft.com/office/drawing/2014/main" id="{A66C193A-5772-4265-A19A-84D7D73CC2B6}"/>
                </a:ext>
              </a:extLst>
            </p:cNvPr>
            <p:cNvSpPr>
              <a:spLocks/>
            </p:cNvSpPr>
            <p:nvPr/>
          </p:nvSpPr>
          <p:spPr bwMode="auto">
            <a:xfrm>
              <a:off x="2865527" y="3653984"/>
              <a:ext cx="1202813" cy="1045841"/>
            </a:xfrm>
            <a:custGeom>
              <a:avLst/>
              <a:gdLst>
                <a:gd name="T0" fmla="*/ 0 w 1249"/>
                <a:gd name="T1" fmla="*/ 543 h 1086"/>
                <a:gd name="T2" fmla="*/ 310 w 1249"/>
                <a:gd name="T3" fmla="*/ 0 h 1086"/>
                <a:gd name="T4" fmla="*/ 939 w 1249"/>
                <a:gd name="T5" fmla="*/ 0 h 1086"/>
                <a:gd name="T6" fmla="*/ 1249 w 1249"/>
                <a:gd name="T7" fmla="*/ 543 h 1086"/>
                <a:gd name="T8" fmla="*/ 939 w 1249"/>
                <a:gd name="T9" fmla="*/ 1086 h 1086"/>
                <a:gd name="T10" fmla="*/ 310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0" y="0"/>
                  </a:lnTo>
                  <a:lnTo>
                    <a:pt x="939" y="0"/>
                  </a:lnTo>
                  <a:lnTo>
                    <a:pt x="1249" y="543"/>
                  </a:lnTo>
                  <a:lnTo>
                    <a:pt x="939" y="1086"/>
                  </a:lnTo>
                  <a:lnTo>
                    <a:pt x="310" y="1086"/>
                  </a:lnTo>
                  <a:lnTo>
                    <a:pt x="0" y="543"/>
                  </a:lnTo>
                  <a:close/>
                </a:path>
              </a:pathLst>
            </a:custGeom>
            <a:solidFill>
              <a:srgbClr val="C130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b"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05</a:t>
              </a:r>
            </a:p>
          </p:txBody>
        </p:sp>
        <p:sp>
          <p:nvSpPr>
            <p:cNvPr id="13" name="Freeform 22">
              <a:extLst>
                <a:ext uri="{FF2B5EF4-FFF2-40B4-BE49-F238E27FC236}">
                  <a16:creationId xmlns:a16="http://schemas.microsoft.com/office/drawing/2014/main" id="{406B5F91-B597-4BC1-987D-B7D8FC3CB1DE}"/>
                </a:ext>
              </a:extLst>
            </p:cNvPr>
            <p:cNvSpPr>
              <a:spLocks/>
            </p:cNvSpPr>
            <p:nvPr/>
          </p:nvSpPr>
          <p:spPr bwMode="auto">
            <a:xfrm>
              <a:off x="2865527" y="2394353"/>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A2B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06</a:t>
              </a:r>
            </a:p>
          </p:txBody>
        </p:sp>
        <p:sp>
          <p:nvSpPr>
            <p:cNvPr id="14" name="Freeform: Shape 48">
              <a:extLst>
                <a:ext uri="{FF2B5EF4-FFF2-40B4-BE49-F238E27FC236}">
                  <a16:creationId xmlns:a16="http://schemas.microsoft.com/office/drawing/2014/main" id="{93838BA0-B24A-4AA9-9B10-C4D89490FB28}"/>
                </a:ext>
              </a:extLst>
            </p:cNvPr>
            <p:cNvSpPr/>
            <p:nvPr/>
          </p:nvSpPr>
          <p:spPr>
            <a:xfrm>
              <a:off x="4085582" y="2368025"/>
              <a:ext cx="977161" cy="428872"/>
            </a:xfrm>
            <a:custGeom>
              <a:avLst/>
              <a:gdLst>
                <a:gd name="connsiteX0" fmla="*/ 797078 w 1610809"/>
                <a:gd name="connsiteY0" fmla="*/ 0 h 706977"/>
                <a:gd name="connsiteX1" fmla="*/ 1553630 w 1610809"/>
                <a:gd name="connsiteY1" fmla="*/ 152741 h 706977"/>
                <a:gd name="connsiteX2" fmla="*/ 1610809 w 1610809"/>
                <a:gd name="connsiteY2" fmla="*/ 180285 h 706977"/>
                <a:gd name="connsiteX3" fmla="*/ 1309842 w 1610809"/>
                <a:gd name="connsiteY3" fmla="*/ 706977 h 706977"/>
                <a:gd name="connsiteX4" fmla="*/ 306542 w 1610809"/>
                <a:gd name="connsiteY4" fmla="*/ 706977 h 706977"/>
                <a:gd name="connsiteX5" fmla="*/ 0 w 1610809"/>
                <a:gd name="connsiteY5" fmla="*/ 172264 h 706977"/>
                <a:gd name="connsiteX6" fmla="*/ 40526 w 1610809"/>
                <a:gd name="connsiteY6" fmla="*/ 152741 h 706977"/>
                <a:gd name="connsiteX7" fmla="*/ 797078 w 1610809"/>
                <a:gd name="connsiteY7" fmla="*/ 0 h 706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9" h="706977">
                  <a:moveTo>
                    <a:pt x="797078" y="0"/>
                  </a:moveTo>
                  <a:cubicBezTo>
                    <a:pt x="1065439" y="0"/>
                    <a:pt x="1321096" y="54387"/>
                    <a:pt x="1553630" y="152741"/>
                  </a:cubicBezTo>
                  <a:lnTo>
                    <a:pt x="1610809" y="180285"/>
                  </a:lnTo>
                  <a:lnTo>
                    <a:pt x="1309842" y="706977"/>
                  </a:lnTo>
                  <a:lnTo>
                    <a:pt x="306542" y="706977"/>
                  </a:lnTo>
                  <a:lnTo>
                    <a:pt x="0" y="172264"/>
                  </a:lnTo>
                  <a:lnTo>
                    <a:pt x="40526" y="152741"/>
                  </a:lnTo>
                  <a:cubicBezTo>
                    <a:pt x="273060" y="54387"/>
                    <a:pt x="528718" y="0"/>
                    <a:pt x="797078" y="0"/>
                  </a:cubicBez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5" name="Freeform: Shape 49">
              <a:extLst>
                <a:ext uri="{FF2B5EF4-FFF2-40B4-BE49-F238E27FC236}">
                  <a16:creationId xmlns:a16="http://schemas.microsoft.com/office/drawing/2014/main" id="{8598C6B5-F99F-4FF1-9E53-18E3EA7741D8}"/>
                </a:ext>
              </a:extLst>
            </p:cNvPr>
            <p:cNvSpPr/>
            <p:nvPr/>
          </p:nvSpPr>
          <p:spPr>
            <a:xfrm>
              <a:off x="3395784" y="2589476"/>
              <a:ext cx="672557" cy="843977"/>
            </a:xfrm>
            <a:custGeom>
              <a:avLst/>
              <a:gdLst>
                <a:gd name="connsiteX0" fmla="*/ 803193 w 1108681"/>
                <a:gd name="connsiteY0" fmla="*/ 0 h 1391260"/>
                <a:gd name="connsiteX1" fmla="*/ 1108681 w 1108681"/>
                <a:gd name="connsiteY1" fmla="*/ 535597 h 1391260"/>
                <a:gd name="connsiteX2" fmla="*/ 619731 w 1108681"/>
                <a:gd name="connsiteY2" fmla="*/ 1391260 h 1391260"/>
                <a:gd name="connsiteX3" fmla="*/ 0 w 1108681"/>
                <a:gd name="connsiteY3" fmla="*/ 1391260 h 1391260"/>
                <a:gd name="connsiteX4" fmla="*/ 576 w 1108681"/>
                <a:gd name="connsiteY4" fmla="*/ 1379858 h 1391260"/>
                <a:gd name="connsiteX5" fmla="*/ 697845 w 1108681"/>
                <a:gd name="connsiteY5" fmla="*/ 78778 h 1391260"/>
                <a:gd name="connsiteX6" fmla="*/ 803193 w 1108681"/>
                <a:gd name="connsiteY6" fmla="*/ 0 h 139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8681" h="1391260">
                  <a:moveTo>
                    <a:pt x="803193" y="0"/>
                  </a:moveTo>
                  <a:lnTo>
                    <a:pt x="1108681" y="535597"/>
                  </a:lnTo>
                  <a:lnTo>
                    <a:pt x="619731" y="1391260"/>
                  </a:lnTo>
                  <a:lnTo>
                    <a:pt x="0" y="1391260"/>
                  </a:lnTo>
                  <a:lnTo>
                    <a:pt x="576" y="1379858"/>
                  </a:lnTo>
                  <a:cubicBezTo>
                    <a:pt x="53661" y="857143"/>
                    <a:pt x="313874" y="395660"/>
                    <a:pt x="697845" y="78778"/>
                  </a:cubicBezTo>
                  <a:lnTo>
                    <a:pt x="80319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6" name="Freeform: Shape 50">
              <a:extLst>
                <a:ext uri="{FF2B5EF4-FFF2-40B4-BE49-F238E27FC236}">
                  <a16:creationId xmlns:a16="http://schemas.microsoft.com/office/drawing/2014/main" id="{F45AB4E7-3562-4044-B924-F30CEA372396}"/>
                </a:ext>
              </a:extLst>
            </p:cNvPr>
            <p:cNvSpPr/>
            <p:nvPr/>
          </p:nvSpPr>
          <p:spPr>
            <a:xfrm>
              <a:off x="5075660" y="2593772"/>
              <a:ext cx="667118" cy="846422"/>
            </a:xfrm>
            <a:custGeom>
              <a:avLst/>
              <a:gdLst>
                <a:gd name="connsiteX0" fmla="*/ 305432 w 1099715"/>
                <a:gd name="connsiteY0" fmla="*/ 0 h 1395290"/>
                <a:gd name="connsiteX1" fmla="*/ 401309 w 1099715"/>
                <a:gd name="connsiteY1" fmla="*/ 71696 h 1395290"/>
                <a:gd name="connsiteX2" fmla="*/ 1098578 w 1099715"/>
                <a:gd name="connsiteY2" fmla="*/ 1372776 h 1395290"/>
                <a:gd name="connsiteX3" fmla="*/ 1099715 w 1099715"/>
                <a:gd name="connsiteY3" fmla="*/ 1395290 h 1395290"/>
                <a:gd name="connsiteX4" fmla="*/ 493713 w 1099715"/>
                <a:gd name="connsiteY4" fmla="*/ 1395290 h 1395290"/>
                <a:gd name="connsiteX5" fmla="*/ 0 w 1099715"/>
                <a:gd name="connsiteY5" fmla="*/ 533278 h 1395290"/>
                <a:gd name="connsiteX6" fmla="*/ 305432 w 1099715"/>
                <a:gd name="connsiteY6" fmla="*/ 0 h 1395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90">
                  <a:moveTo>
                    <a:pt x="305432" y="0"/>
                  </a:moveTo>
                  <a:lnTo>
                    <a:pt x="401309" y="71696"/>
                  </a:lnTo>
                  <a:cubicBezTo>
                    <a:pt x="785281" y="388578"/>
                    <a:pt x="1045494" y="850061"/>
                    <a:pt x="1098578" y="1372776"/>
                  </a:cubicBezTo>
                  <a:lnTo>
                    <a:pt x="1099715" y="1395290"/>
                  </a:lnTo>
                  <a:lnTo>
                    <a:pt x="493713" y="1395290"/>
                  </a:lnTo>
                  <a:lnTo>
                    <a:pt x="0" y="533278"/>
                  </a:lnTo>
                  <a:lnTo>
                    <a:pt x="30543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7" name="Freeform: Shape 51">
              <a:extLst>
                <a:ext uri="{FF2B5EF4-FFF2-40B4-BE49-F238E27FC236}">
                  <a16:creationId xmlns:a16="http://schemas.microsoft.com/office/drawing/2014/main" id="{A0DFC675-0586-4C7B-BD47-ECAE8C6C99A3}"/>
                </a:ext>
              </a:extLst>
            </p:cNvPr>
            <p:cNvSpPr/>
            <p:nvPr/>
          </p:nvSpPr>
          <p:spPr>
            <a:xfrm>
              <a:off x="3395444" y="3653984"/>
              <a:ext cx="672896" cy="849762"/>
            </a:xfrm>
            <a:custGeom>
              <a:avLst/>
              <a:gdLst>
                <a:gd name="connsiteX0" fmla="*/ 0 w 1109242"/>
                <a:gd name="connsiteY0" fmla="*/ 0 h 1400797"/>
                <a:gd name="connsiteX1" fmla="*/ 617117 w 1109242"/>
                <a:gd name="connsiteY1" fmla="*/ 0 h 1400797"/>
                <a:gd name="connsiteX2" fmla="*/ 1109242 w 1109242"/>
                <a:gd name="connsiteY2" fmla="*/ 862013 h 1400797"/>
                <a:gd name="connsiteX3" fmla="*/ 801649 w 1109242"/>
                <a:gd name="connsiteY3" fmla="*/ 1400797 h 1400797"/>
                <a:gd name="connsiteX4" fmla="*/ 698406 w 1109242"/>
                <a:gd name="connsiteY4" fmla="*/ 1323593 h 1400797"/>
                <a:gd name="connsiteX5" fmla="*/ 1137 w 1109242"/>
                <a:gd name="connsiteY5" fmla="*/ 22513 h 1400797"/>
                <a:gd name="connsiteX6" fmla="*/ 0 w 1109242"/>
                <a:gd name="connsiteY6" fmla="*/ 0 h 140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9242" h="1400797">
                  <a:moveTo>
                    <a:pt x="0" y="0"/>
                  </a:moveTo>
                  <a:lnTo>
                    <a:pt x="617117" y="0"/>
                  </a:lnTo>
                  <a:lnTo>
                    <a:pt x="1109242" y="862013"/>
                  </a:lnTo>
                  <a:lnTo>
                    <a:pt x="801649" y="1400797"/>
                  </a:lnTo>
                  <a:lnTo>
                    <a:pt x="698406" y="1323593"/>
                  </a:lnTo>
                  <a:cubicBezTo>
                    <a:pt x="314435" y="1006712"/>
                    <a:pt x="54222" y="545228"/>
                    <a:pt x="1137" y="22513"/>
                  </a:cubicBezTo>
                  <a:lnTo>
                    <a:pt x="0"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9" name="Freeform: Shape 52">
              <a:extLst>
                <a:ext uri="{FF2B5EF4-FFF2-40B4-BE49-F238E27FC236}">
                  <a16:creationId xmlns:a16="http://schemas.microsoft.com/office/drawing/2014/main" id="{3D59058B-EBA7-416D-B85B-CA9F3CA7C888}"/>
                </a:ext>
              </a:extLst>
            </p:cNvPr>
            <p:cNvSpPr/>
            <p:nvPr/>
          </p:nvSpPr>
          <p:spPr>
            <a:xfrm>
              <a:off x="5075660" y="3653985"/>
              <a:ext cx="667118" cy="846421"/>
            </a:xfrm>
            <a:custGeom>
              <a:avLst/>
              <a:gdLst>
                <a:gd name="connsiteX0" fmla="*/ 493713 w 1099715"/>
                <a:gd name="connsiteY0" fmla="*/ 0 h 1395289"/>
                <a:gd name="connsiteX1" fmla="*/ 1099715 w 1099715"/>
                <a:gd name="connsiteY1" fmla="*/ 0 h 1395289"/>
                <a:gd name="connsiteX2" fmla="*/ 1098578 w 1099715"/>
                <a:gd name="connsiteY2" fmla="*/ 22513 h 1395289"/>
                <a:gd name="connsiteX3" fmla="*/ 401309 w 1099715"/>
                <a:gd name="connsiteY3" fmla="*/ 1323593 h 1395289"/>
                <a:gd name="connsiteX4" fmla="*/ 305431 w 1099715"/>
                <a:gd name="connsiteY4" fmla="*/ 1395289 h 1395289"/>
                <a:gd name="connsiteX5" fmla="*/ 0 w 1099715"/>
                <a:gd name="connsiteY5" fmla="*/ 862013 h 1395289"/>
                <a:gd name="connsiteX6" fmla="*/ 493713 w 1099715"/>
                <a:gd name="connsiteY6" fmla="*/ 0 h 139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89">
                  <a:moveTo>
                    <a:pt x="493713" y="0"/>
                  </a:moveTo>
                  <a:lnTo>
                    <a:pt x="1099715" y="0"/>
                  </a:lnTo>
                  <a:lnTo>
                    <a:pt x="1098578" y="22513"/>
                  </a:lnTo>
                  <a:cubicBezTo>
                    <a:pt x="1045494" y="545228"/>
                    <a:pt x="785281" y="1006712"/>
                    <a:pt x="401309" y="1323593"/>
                  </a:cubicBezTo>
                  <a:lnTo>
                    <a:pt x="305431" y="1395289"/>
                  </a:lnTo>
                  <a:lnTo>
                    <a:pt x="0" y="862013"/>
                  </a:lnTo>
                  <a:lnTo>
                    <a:pt x="49371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0" name="Freeform: Shape 53">
              <a:extLst>
                <a:ext uri="{FF2B5EF4-FFF2-40B4-BE49-F238E27FC236}">
                  <a16:creationId xmlns:a16="http://schemas.microsoft.com/office/drawing/2014/main" id="{8FFDF34C-B75B-40E7-8211-CA1BA2A0C888}"/>
                </a:ext>
              </a:extLst>
            </p:cNvPr>
            <p:cNvSpPr/>
            <p:nvPr/>
          </p:nvSpPr>
          <p:spPr>
            <a:xfrm>
              <a:off x="4085581" y="4297282"/>
              <a:ext cx="977160" cy="428871"/>
            </a:xfrm>
            <a:custGeom>
              <a:avLst/>
              <a:gdLst>
                <a:gd name="connsiteX0" fmla="*/ 306542 w 1610808"/>
                <a:gd name="connsiteY0" fmla="*/ 0 h 706976"/>
                <a:gd name="connsiteX1" fmla="*/ 1309842 w 1610808"/>
                <a:gd name="connsiteY1" fmla="*/ 0 h 706976"/>
                <a:gd name="connsiteX2" fmla="*/ 1610808 w 1610808"/>
                <a:gd name="connsiteY2" fmla="*/ 526691 h 706976"/>
                <a:gd name="connsiteX3" fmla="*/ 1553630 w 1610808"/>
                <a:gd name="connsiteY3" fmla="*/ 554235 h 706976"/>
                <a:gd name="connsiteX4" fmla="*/ 797078 w 1610808"/>
                <a:gd name="connsiteY4" fmla="*/ 706976 h 706976"/>
                <a:gd name="connsiteX5" fmla="*/ 40526 w 1610808"/>
                <a:gd name="connsiteY5" fmla="*/ 554235 h 706976"/>
                <a:gd name="connsiteX6" fmla="*/ 0 w 1610808"/>
                <a:gd name="connsiteY6" fmla="*/ 534713 h 706976"/>
                <a:gd name="connsiteX7" fmla="*/ 306542 w 1610808"/>
                <a:gd name="connsiteY7" fmla="*/ 0 h 70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8" h="706976">
                  <a:moveTo>
                    <a:pt x="306542" y="0"/>
                  </a:moveTo>
                  <a:lnTo>
                    <a:pt x="1309842" y="0"/>
                  </a:lnTo>
                  <a:lnTo>
                    <a:pt x="1610808" y="526691"/>
                  </a:lnTo>
                  <a:lnTo>
                    <a:pt x="1553630" y="554235"/>
                  </a:lnTo>
                  <a:cubicBezTo>
                    <a:pt x="1321096" y="652589"/>
                    <a:pt x="1065439" y="706976"/>
                    <a:pt x="797078" y="706976"/>
                  </a:cubicBezTo>
                  <a:cubicBezTo>
                    <a:pt x="528718" y="706976"/>
                    <a:pt x="273060" y="652589"/>
                    <a:pt x="40526" y="554235"/>
                  </a:cubicBezTo>
                  <a:lnTo>
                    <a:pt x="0" y="534713"/>
                  </a:lnTo>
                  <a:lnTo>
                    <a:pt x="30654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1" name="Group 20">
            <a:extLst>
              <a:ext uri="{FF2B5EF4-FFF2-40B4-BE49-F238E27FC236}">
                <a16:creationId xmlns:a16="http://schemas.microsoft.com/office/drawing/2014/main" id="{8606B535-B433-412D-89F2-771381A17662}"/>
              </a:ext>
            </a:extLst>
          </p:cNvPr>
          <p:cNvGrpSpPr/>
          <p:nvPr/>
        </p:nvGrpSpPr>
        <p:grpSpPr>
          <a:xfrm>
            <a:off x="7534146" y="2180830"/>
            <a:ext cx="3026349" cy="932443"/>
            <a:chOff x="6974393" y="2981951"/>
            <a:chExt cx="2654069" cy="1033611"/>
          </a:xfrm>
        </p:grpSpPr>
        <p:sp>
          <p:nvSpPr>
            <p:cNvPr id="22" name="TextBox 21">
              <a:extLst>
                <a:ext uri="{FF2B5EF4-FFF2-40B4-BE49-F238E27FC236}">
                  <a16:creationId xmlns:a16="http://schemas.microsoft.com/office/drawing/2014/main" id="{404A040C-FC9A-41EF-A4DE-0122FB246A1C}"/>
                </a:ext>
              </a:extLst>
            </p:cNvPr>
            <p:cNvSpPr txBox="1"/>
            <p:nvPr/>
          </p:nvSpPr>
          <p:spPr>
            <a:xfrm>
              <a:off x="6974393" y="2981951"/>
              <a:ext cx="2654069" cy="443521"/>
            </a:xfrm>
            <a:prstGeom prst="rect">
              <a:avLst/>
            </a:prstGeom>
            <a:noFill/>
          </p:spPr>
          <p:txBody>
            <a:bodyPr wrap="square" lIns="0" rIns="0" rtlCol="0" anchor="b">
              <a:spAutoFit/>
            </a:bodyPr>
            <a:lstStyle/>
            <a:p>
              <a:r>
                <a:rPr lang="en-US" sz="2000" b="1" dirty="0">
                  <a:solidFill>
                    <a:prstClr val="black"/>
                  </a:solidFill>
                  <a:latin typeface="Calibri" panose="020F0502020204030204"/>
                </a:rPr>
                <a:t>Test planning and  structure</a:t>
              </a:r>
            </a:p>
          </p:txBody>
        </p:sp>
        <p:sp>
          <p:nvSpPr>
            <p:cNvPr id="23" name="TextBox 22">
              <a:extLst>
                <a:ext uri="{FF2B5EF4-FFF2-40B4-BE49-F238E27FC236}">
                  <a16:creationId xmlns:a16="http://schemas.microsoft.com/office/drawing/2014/main" id="{D3D58622-27B8-4EFA-A512-2EDA839DFCDE}"/>
                </a:ext>
              </a:extLst>
            </p:cNvPr>
            <p:cNvSpPr txBox="1"/>
            <p:nvPr/>
          </p:nvSpPr>
          <p:spPr>
            <a:xfrm>
              <a:off x="6979504" y="3401456"/>
              <a:ext cx="2648958"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Each component/system is analyzed, and all the possible radiation effects are taken into account for planning the test and structure it</a:t>
              </a:r>
            </a:p>
          </p:txBody>
        </p:sp>
      </p:grpSp>
      <p:grpSp>
        <p:nvGrpSpPr>
          <p:cNvPr id="24" name="Group 23">
            <a:extLst>
              <a:ext uri="{FF2B5EF4-FFF2-40B4-BE49-F238E27FC236}">
                <a16:creationId xmlns:a16="http://schemas.microsoft.com/office/drawing/2014/main" id="{6DBA664E-60BB-413A-BC16-4083F05DB75A}"/>
              </a:ext>
            </a:extLst>
          </p:cNvPr>
          <p:cNvGrpSpPr/>
          <p:nvPr/>
        </p:nvGrpSpPr>
        <p:grpSpPr>
          <a:xfrm>
            <a:off x="7602423" y="3531602"/>
            <a:ext cx="3020520" cy="1178662"/>
            <a:chOff x="6691483" y="4441031"/>
            <a:chExt cx="2794768" cy="1306545"/>
          </a:xfrm>
        </p:grpSpPr>
        <p:sp>
          <p:nvSpPr>
            <p:cNvPr id="25" name="TextBox 24">
              <a:extLst>
                <a:ext uri="{FF2B5EF4-FFF2-40B4-BE49-F238E27FC236}">
                  <a16:creationId xmlns:a16="http://schemas.microsoft.com/office/drawing/2014/main" id="{85174506-87F7-4F9A-810C-4A812DF54A44}"/>
                </a:ext>
              </a:extLst>
            </p:cNvPr>
            <p:cNvSpPr txBox="1"/>
            <p:nvPr/>
          </p:nvSpPr>
          <p:spPr>
            <a:xfrm>
              <a:off x="6691483" y="4441031"/>
              <a:ext cx="2794768" cy="716457"/>
            </a:xfrm>
            <a:prstGeom prst="rect">
              <a:avLst/>
            </a:prstGeom>
            <a:noFill/>
          </p:spPr>
          <p:txBody>
            <a:bodyPr wrap="square" lIns="0" rIns="0" rtlCol="0" anchor="b">
              <a:spAutoFit/>
            </a:bodyPr>
            <a:lstStyle/>
            <a:p>
              <a:r>
                <a:rPr lang="en-US" b="1" dirty="0">
                  <a:solidFill>
                    <a:prstClr val="black"/>
                  </a:solidFill>
                  <a:latin typeface="Calibri" panose="020F0502020204030204"/>
                </a:rPr>
                <a:t>Board and instrumentation preparation</a:t>
              </a:r>
            </a:p>
          </p:txBody>
        </p:sp>
        <p:sp>
          <p:nvSpPr>
            <p:cNvPr id="26" name="TextBox 25">
              <a:extLst>
                <a:ext uri="{FF2B5EF4-FFF2-40B4-BE49-F238E27FC236}">
                  <a16:creationId xmlns:a16="http://schemas.microsoft.com/office/drawing/2014/main" id="{06019F84-B5BF-4ABB-8D10-370E5F7B11EC}"/>
                </a:ext>
              </a:extLst>
            </p:cNvPr>
            <p:cNvSpPr txBox="1"/>
            <p:nvPr/>
          </p:nvSpPr>
          <p:spPr>
            <a:xfrm>
              <a:off x="6697329" y="5133470"/>
              <a:ext cx="2788921"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For each component a dedicated set of test board is prepared and the associated instrumentation is chosen to face the complexity of the radiation test</a:t>
              </a:r>
            </a:p>
          </p:txBody>
        </p:sp>
      </p:grpSp>
      <p:grpSp>
        <p:nvGrpSpPr>
          <p:cNvPr id="27" name="Group 26">
            <a:extLst>
              <a:ext uri="{FF2B5EF4-FFF2-40B4-BE49-F238E27FC236}">
                <a16:creationId xmlns:a16="http://schemas.microsoft.com/office/drawing/2014/main" id="{5277486E-D85A-4AC9-8692-D1EDF036B321}"/>
              </a:ext>
            </a:extLst>
          </p:cNvPr>
          <p:cNvGrpSpPr/>
          <p:nvPr/>
        </p:nvGrpSpPr>
        <p:grpSpPr>
          <a:xfrm>
            <a:off x="1438241" y="3229222"/>
            <a:ext cx="2549577" cy="932443"/>
            <a:chOff x="-650748" y="2981950"/>
            <a:chExt cx="2826202" cy="1033612"/>
          </a:xfrm>
        </p:grpSpPr>
        <p:sp>
          <p:nvSpPr>
            <p:cNvPr id="28" name="TextBox 27">
              <a:extLst>
                <a:ext uri="{FF2B5EF4-FFF2-40B4-BE49-F238E27FC236}">
                  <a16:creationId xmlns:a16="http://schemas.microsoft.com/office/drawing/2014/main" id="{76BDB5F1-AC78-448F-9C3E-EB11D3084336}"/>
                </a:ext>
              </a:extLst>
            </p:cNvPr>
            <p:cNvSpPr txBox="1"/>
            <p:nvPr/>
          </p:nvSpPr>
          <p:spPr>
            <a:xfrm>
              <a:off x="-650748" y="2981950"/>
              <a:ext cx="2826202" cy="443522"/>
            </a:xfrm>
            <a:prstGeom prst="rect">
              <a:avLst/>
            </a:prstGeom>
            <a:noFill/>
          </p:spPr>
          <p:txBody>
            <a:bodyPr wrap="square" lIns="0" rIns="0" rtlCol="0" anchor="b">
              <a:spAutoFit/>
            </a:bodyPr>
            <a:lstStyle/>
            <a:p>
              <a:pPr algn="r"/>
              <a:r>
                <a:rPr lang="en-US" sz="2000" b="1" dirty="0">
                  <a:solidFill>
                    <a:prstClr val="black"/>
                  </a:solidFill>
                  <a:latin typeface="Calibri" panose="020F0502020204030204"/>
                </a:rPr>
                <a:t>Result analysis</a:t>
              </a:r>
            </a:p>
          </p:txBody>
        </p:sp>
        <p:sp>
          <p:nvSpPr>
            <p:cNvPr id="29" name="TextBox 28">
              <a:extLst>
                <a:ext uri="{FF2B5EF4-FFF2-40B4-BE49-F238E27FC236}">
                  <a16:creationId xmlns:a16="http://schemas.microsoft.com/office/drawing/2014/main" id="{85A6D9EF-C9F8-4DB2-BAC2-8FDF49BFCFD3}"/>
                </a:ext>
              </a:extLst>
            </p:cNvPr>
            <p:cNvSpPr txBox="1"/>
            <p:nvPr/>
          </p:nvSpPr>
          <p:spPr>
            <a:xfrm>
              <a:off x="-650748" y="3401456"/>
              <a:ext cx="2826202"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results are analyzed during and after the tests for each component considering the end application and the possible operational issues </a:t>
              </a:r>
            </a:p>
          </p:txBody>
        </p:sp>
      </p:grpSp>
      <p:grpSp>
        <p:nvGrpSpPr>
          <p:cNvPr id="30" name="Group 29">
            <a:extLst>
              <a:ext uri="{FF2B5EF4-FFF2-40B4-BE49-F238E27FC236}">
                <a16:creationId xmlns:a16="http://schemas.microsoft.com/office/drawing/2014/main" id="{AD80E1EB-9434-4DA5-8103-C1F00361A57D}"/>
              </a:ext>
            </a:extLst>
          </p:cNvPr>
          <p:cNvGrpSpPr/>
          <p:nvPr/>
        </p:nvGrpSpPr>
        <p:grpSpPr>
          <a:xfrm>
            <a:off x="4777029" y="1076152"/>
            <a:ext cx="2634280" cy="893280"/>
            <a:chOff x="6697329" y="1266169"/>
            <a:chExt cx="2202817" cy="990199"/>
          </a:xfrm>
        </p:grpSpPr>
        <p:sp>
          <p:nvSpPr>
            <p:cNvPr id="31" name="TextBox 30">
              <a:extLst>
                <a:ext uri="{FF2B5EF4-FFF2-40B4-BE49-F238E27FC236}">
                  <a16:creationId xmlns:a16="http://schemas.microsoft.com/office/drawing/2014/main" id="{5CDFA44E-FD36-46E6-ACDB-2A91459EF9FD}"/>
                </a:ext>
              </a:extLst>
            </p:cNvPr>
            <p:cNvSpPr txBox="1"/>
            <p:nvPr/>
          </p:nvSpPr>
          <p:spPr>
            <a:xfrm>
              <a:off x="6697329" y="1266169"/>
              <a:ext cx="2202816" cy="400110"/>
            </a:xfrm>
            <a:prstGeom prst="rect">
              <a:avLst/>
            </a:prstGeom>
            <a:noFill/>
          </p:spPr>
          <p:txBody>
            <a:bodyPr wrap="square" lIns="0" rIns="0" rtlCol="0" anchor="b">
              <a:spAutoFit/>
            </a:bodyPr>
            <a:lstStyle/>
            <a:p>
              <a:r>
                <a:rPr lang="en-US" sz="2000" b="1" dirty="0">
                  <a:solidFill>
                    <a:prstClr val="black"/>
                  </a:solidFill>
                  <a:latin typeface="Calibri" panose="020F0502020204030204"/>
                </a:rPr>
                <a:t>Request collection</a:t>
              </a:r>
            </a:p>
          </p:txBody>
        </p:sp>
        <p:sp>
          <p:nvSpPr>
            <p:cNvPr id="32" name="TextBox 31">
              <a:extLst>
                <a:ext uri="{FF2B5EF4-FFF2-40B4-BE49-F238E27FC236}">
                  <a16:creationId xmlns:a16="http://schemas.microsoft.com/office/drawing/2014/main" id="{FA058E24-BC02-46C8-9290-9C650F9E4202}"/>
                </a:ext>
              </a:extLst>
            </p:cNvPr>
            <p:cNvSpPr txBox="1"/>
            <p:nvPr/>
          </p:nvSpPr>
          <p:spPr>
            <a:xfrm>
              <a:off x="6703176" y="1642262"/>
              <a:ext cx="2196970"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requests for radiation testing are collected and processed selecting the most suitable methodology and facilities</a:t>
              </a:r>
            </a:p>
          </p:txBody>
        </p:sp>
      </p:grpSp>
      <p:grpSp>
        <p:nvGrpSpPr>
          <p:cNvPr id="33" name="Group 32">
            <a:extLst>
              <a:ext uri="{FF2B5EF4-FFF2-40B4-BE49-F238E27FC236}">
                <a16:creationId xmlns:a16="http://schemas.microsoft.com/office/drawing/2014/main" id="{86566A2D-195B-4A1B-91C1-3EF0AE5C1B79}"/>
              </a:ext>
            </a:extLst>
          </p:cNvPr>
          <p:cNvGrpSpPr/>
          <p:nvPr/>
        </p:nvGrpSpPr>
        <p:grpSpPr>
          <a:xfrm>
            <a:off x="1438241" y="1582210"/>
            <a:ext cx="2755839" cy="1117108"/>
            <a:chOff x="-19059" y="1222757"/>
            <a:chExt cx="2477423" cy="1238311"/>
          </a:xfrm>
        </p:grpSpPr>
        <p:sp>
          <p:nvSpPr>
            <p:cNvPr id="34" name="TextBox 33">
              <a:extLst>
                <a:ext uri="{FF2B5EF4-FFF2-40B4-BE49-F238E27FC236}">
                  <a16:creationId xmlns:a16="http://schemas.microsoft.com/office/drawing/2014/main" id="{2A083AE0-FEFD-4B77-A27D-6437EC36DAA3}"/>
                </a:ext>
              </a:extLst>
            </p:cNvPr>
            <p:cNvSpPr txBox="1"/>
            <p:nvPr/>
          </p:nvSpPr>
          <p:spPr>
            <a:xfrm>
              <a:off x="-19059" y="1222757"/>
              <a:ext cx="2477423" cy="443521"/>
            </a:xfrm>
            <a:prstGeom prst="rect">
              <a:avLst/>
            </a:prstGeom>
            <a:noFill/>
          </p:spPr>
          <p:txBody>
            <a:bodyPr wrap="square" lIns="0" rIns="0" rtlCol="0" anchor="b">
              <a:spAutoFit/>
            </a:bodyPr>
            <a:lstStyle/>
            <a:p>
              <a:pPr algn="r"/>
              <a:r>
                <a:rPr lang="en-US" sz="2000" b="1" dirty="0">
                  <a:solidFill>
                    <a:prstClr val="black"/>
                  </a:solidFill>
                  <a:latin typeface="Calibri" panose="020F0502020204030204"/>
                </a:rPr>
                <a:t>Database and Publication</a:t>
              </a:r>
            </a:p>
          </p:txBody>
        </p:sp>
        <p:sp>
          <p:nvSpPr>
            <p:cNvPr id="35" name="TextBox 34">
              <a:extLst>
                <a:ext uri="{FF2B5EF4-FFF2-40B4-BE49-F238E27FC236}">
                  <a16:creationId xmlns:a16="http://schemas.microsoft.com/office/drawing/2014/main" id="{77B56FFD-202B-4B4F-B319-4B64288854C5}"/>
                </a:ext>
              </a:extLst>
            </p:cNvPr>
            <p:cNvSpPr txBox="1"/>
            <p:nvPr/>
          </p:nvSpPr>
          <p:spPr>
            <a:xfrm>
              <a:off x="-19059" y="1642261"/>
              <a:ext cx="2477423" cy="818807"/>
            </a:xfrm>
            <a:prstGeom prst="rect">
              <a:avLst/>
            </a:prstGeom>
            <a:noFill/>
          </p:spPr>
          <p:txBody>
            <a:bodyPr wrap="square" lIns="0" rIns="0" rtlCol="0" anchor="t">
              <a:spAutoFit/>
            </a:bodyPr>
            <a:lstStyle/>
            <a:p>
              <a:pPr algn="just"/>
              <a:r>
                <a:rPr lang="en-US" sz="1050" dirty="0">
                  <a:solidFill>
                    <a:prstClr val="black">
                      <a:lumMod val="65000"/>
                      <a:lumOff val="35000"/>
                    </a:prstClr>
                  </a:solidFill>
                  <a:latin typeface="Calibri" panose="020F0502020204030204"/>
                </a:rPr>
                <a:t>The results are collected, stored and in EDMS and published in the RADWG database to allow an easy research of the best candidates for the new radiation tolerant designs</a:t>
              </a:r>
            </a:p>
          </p:txBody>
        </p:sp>
      </p:grpSp>
      <p:grpSp>
        <p:nvGrpSpPr>
          <p:cNvPr id="36" name="Group 35">
            <a:extLst>
              <a:ext uri="{FF2B5EF4-FFF2-40B4-BE49-F238E27FC236}">
                <a16:creationId xmlns:a16="http://schemas.microsoft.com/office/drawing/2014/main" id="{338785BC-9E7F-450D-A86A-F6EB132AA065}"/>
              </a:ext>
            </a:extLst>
          </p:cNvPr>
          <p:cNvGrpSpPr/>
          <p:nvPr/>
        </p:nvGrpSpPr>
        <p:grpSpPr>
          <a:xfrm>
            <a:off x="2706098" y="5002026"/>
            <a:ext cx="2549576" cy="1173289"/>
            <a:chOff x="6535279" y="4788156"/>
            <a:chExt cx="2359022" cy="1300589"/>
          </a:xfrm>
        </p:grpSpPr>
        <p:sp>
          <p:nvSpPr>
            <p:cNvPr id="37" name="TextBox 36">
              <a:extLst>
                <a:ext uri="{FF2B5EF4-FFF2-40B4-BE49-F238E27FC236}">
                  <a16:creationId xmlns:a16="http://schemas.microsoft.com/office/drawing/2014/main" id="{AD7C587B-19D0-4751-AFB0-8EFB2EA55031}"/>
                </a:ext>
              </a:extLst>
            </p:cNvPr>
            <p:cNvSpPr txBox="1"/>
            <p:nvPr/>
          </p:nvSpPr>
          <p:spPr>
            <a:xfrm>
              <a:off x="6691483" y="4788156"/>
              <a:ext cx="2202816" cy="369332"/>
            </a:xfrm>
            <a:prstGeom prst="rect">
              <a:avLst/>
            </a:prstGeom>
            <a:noFill/>
          </p:spPr>
          <p:txBody>
            <a:bodyPr wrap="square" lIns="0" rIns="0" rtlCol="0" anchor="b">
              <a:spAutoFit/>
            </a:bodyPr>
            <a:lstStyle/>
            <a:p>
              <a:pPr algn="r"/>
              <a:r>
                <a:rPr lang="en-US" b="1" dirty="0">
                  <a:solidFill>
                    <a:prstClr val="black"/>
                  </a:solidFill>
                  <a:latin typeface="Calibri" panose="020F0502020204030204"/>
                </a:rPr>
                <a:t>Testing</a:t>
              </a:r>
            </a:p>
          </p:txBody>
        </p:sp>
        <p:sp>
          <p:nvSpPr>
            <p:cNvPr id="38" name="TextBox 37">
              <a:extLst>
                <a:ext uri="{FF2B5EF4-FFF2-40B4-BE49-F238E27FC236}">
                  <a16:creationId xmlns:a16="http://schemas.microsoft.com/office/drawing/2014/main" id="{C9B54069-DC85-4131-A41C-4B89ECD713BF}"/>
                </a:ext>
              </a:extLst>
            </p:cNvPr>
            <p:cNvSpPr txBox="1"/>
            <p:nvPr/>
          </p:nvSpPr>
          <p:spPr>
            <a:xfrm>
              <a:off x="6535279" y="5133470"/>
              <a:ext cx="2359022" cy="955275"/>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test are carried out at CERN facilities such as CHARM or Co60 and in external facilities. The transport, personnel and instrumentation are selected considering the peculiar aspect of each facility</a:t>
              </a:r>
            </a:p>
          </p:txBody>
        </p:sp>
      </p:grpSp>
      <p:pic>
        <p:nvPicPr>
          <p:cNvPr id="39" name="Picture 38">
            <a:extLst>
              <a:ext uri="{FF2B5EF4-FFF2-40B4-BE49-F238E27FC236}">
                <a16:creationId xmlns:a16="http://schemas.microsoft.com/office/drawing/2014/main" id="{33129090-FC7A-431A-938D-247A2D4416D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6746" b="23045"/>
          <a:stretch/>
        </p:blipFill>
        <p:spPr>
          <a:xfrm>
            <a:off x="2592815" y="2506240"/>
            <a:ext cx="1455785" cy="574930"/>
          </a:xfrm>
          <a:prstGeom prst="rect">
            <a:avLst/>
          </a:prstGeom>
        </p:spPr>
      </p:pic>
      <p:pic>
        <p:nvPicPr>
          <p:cNvPr id="40" name="Picture 4" descr="Risultati immagini per edms cern">
            <a:extLst>
              <a:ext uri="{FF2B5EF4-FFF2-40B4-BE49-F238E27FC236}">
                <a16:creationId xmlns:a16="http://schemas.microsoft.com/office/drawing/2014/main" id="{8645246E-FB9F-407A-B0E4-A72351741DC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88295" y="2658880"/>
            <a:ext cx="426771" cy="43195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0">
            <a:extLst>
              <a:ext uri="{FF2B5EF4-FFF2-40B4-BE49-F238E27FC236}">
                <a16:creationId xmlns:a16="http://schemas.microsoft.com/office/drawing/2014/main" id="{57D416BB-4F2A-460D-A6DA-C0A2DC0E2AE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215"/>
          <a:stretch/>
        </p:blipFill>
        <p:spPr>
          <a:xfrm>
            <a:off x="1091273" y="5002026"/>
            <a:ext cx="1489752" cy="1118614"/>
          </a:xfrm>
          <a:prstGeom prst="rect">
            <a:avLst/>
          </a:prstGeom>
        </p:spPr>
      </p:pic>
      <p:pic>
        <p:nvPicPr>
          <p:cNvPr id="42" name="Picture 41">
            <a:extLst>
              <a:ext uri="{FF2B5EF4-FFF2-40B4-BE49-F238E27FC236}">
                <a16:creationId xmlns:a16="http://schemas.microsoft.com/office/drawing/2014/main" id="{7151F52C-1743-4572-BC02-564363838A3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53191" y="4682612"/>
            <a:ext cx="1957784" cy="1305189"/>
          </a:xfrm>
          <a:prstGeom prst="rect">
            <a:avLst/>
          </a:prstGeom>
        </p:spPr>
      </p:pic>
      <p:sp>
        <p:nvSpPr>
          <p:cNvPr id="43" name="Date Placeholder 4">
            <a:extLst>
              <a:ext uri="{FF2B5EF4-FFF2-40B4-BE49-F238E27FC236}">
                <a16:creationId xmlns:a16="http://schemas.microsoft.com/office/drawing/2014/main" id="{27CEEADE-5694-4132-9A6A-32F2233F44B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Testing of electronic components by R. Ferraro (BE-CEM-EPR )</a:t>
            </a:r>
          </a:p>
        </p:txBody>
      </p:sp>
      <p:sp>
        <p:nvSpPr>
          <p:cNvPr id="2" name="Footer Placeholder 1"/>
          <p:cNvSpPr>
            <a:spLocks noGrp="1"/>
          </p:cNvSpPr>
          <p:nvPr>
            <p:ph type="ftr" sz="quarter" idx="18"/>
          </p:nvPr>
        </p:nvSpPr>
        <p:spPr/>
        <p:txBody>
          <a:bodyPr/>
          <a:lstStyle/>
          <a:p>
            <a:pPr>
              <a:defRPr/>
            </a:pPr>
            <a:r>
              <a:rPr lang="en-GB" noProof="0" smtClean="0"/>
              <a:t>RADWG Meeting Salvatore Danzeca</a:t>
            </a:r>
            <a:endParaRPr lang="en-GB" noProof="0"/>
          </a:p>
        </p:txBody>
      </p:sp>
    </p:spTree>
    <p:extLst>
      <p:ext uri="{BB962C8B-B14F-4D97-AF65-F5344CB8AC3E}">
        <p14:creationId xmlns:p14="http://schemas.microsoft.com/office/powerpoint/2010/main" val="6470605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CF44228C-FD63-4D35-8E46-1EBFBA8AF3F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8" t="39042" r="248" b="29089"/>
          <a:stretch/>
        </p:blipFill>
        <p:spPr bwMode="auto">
          <a:xfrm>
            <a:off x="670381" y="3046179"/>
            <a:ext cx="4775151" cy="1013903"/>
          </a:xfrm>
          <a:prstGeom prst="rect">
            <a:avLst/>
          </a:prstGeom>
          <a:noFill/>
          <a:extLst>
            <a:ext uri="{909E8E84-426E-40DD-AFC4-6F175D3DCCD1}">
              <a14:hiddenFill xmlns:a14="http://schemas.microsoft.com/office/drawing/2010/main">
                <a:solidFill>
                  <a:srgbClr val="FFFFFF"/>
                </a:solidFill>
              </a14:hiddenFill>
            </a:ext>
          </a:extLst>
        </p:spPr>
      </p:pic>
      <p:pic>
        <p:nvPicPr>
          <p:cNvPr id="47" name="Content Placeholder 4" descr="A picture containing sky, grass, outdoor, building&#10;&#10;Description automatically generated">
            <a:extLst>
              <a:ext uri="{FF2B5EF4-FFF2-40B4-BE49-F238E27FC236}">
                <a16:creationId xmlns:a16="http://schemas.microsoft.com/office/drawing/2014/main" id="{635E0706-28EF-4B5B-B423-BDEE6B36F4D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677" t="31625" r="3875" b="26267"/>
          <a:stretch/>
        </p:blipFill>
        <p:spPr bwMode="auto">
          <a:xfrm>
            <a:off x="675338" y="4146780"/>
            <a:ext cx="4775150" cy="998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6BEF3549-38B7-4363-B8F0-4D7FAAA29CCB}"/>
              </a:ext>
            </a:extLst>
          </p:cNvPr>
          <p:cNvSpPr>
            <a:spLocks noGrp="1"/>
          </p:cNvSpPr>
          <p:nvPr>
            <p:ph type="title"/>
          </p:nvPr>
        </p:nvSpPr>
        <p:spPr>
          <a:xfrm>
            <a:off x="528918" y="-145396"/>
            <a:ext cx="10515600" cy="1325563"/>
          </a:xfrm>
        </p:spPr>
        <p:txBody>
          <a:bodyPr/>
          <a:lstStyle/>
          <a:p>
            <a:r>
              <a:rPr lang="en-GB" dirty="0"/>
              <a:t>Where do we test: Key point is the facilities</a:t>
            </a:r>
          </a:p>
        </p:txBody>
      </p:sp>
      <p:sp>
        <p:nvSpPr>
          <p:cNvPr id="3" name="Date Placeholder 2">
            <a:extLst>
              <a:ext uri="{FF2B5EF4-FFF2-40B4-BE49-F238E27FC236}">
                <a16:creationId xmlns:a16="http://schemas.microsoft.com/office/drawing/2014/main" id="{AFA9E7B9-055F-424E-B1BE-806FFD1F9E2E}"/>
              </a:ext>
            </a:extLst>
          </p:cNvPr>
          <p:cNvSpPr>
            <a:spLocks noGrp="1"/>
          </p:cNvSpPr>
          <p:nvPr>
            <p:ph type="dt" sz="half" idx="10"/>
          </p:nvPr>
        </p:nvSpPr>
        <p:spPr/>
        <p:txBody>
          <a:bodyPr/>
          <a:lstStyle/>
          <a:p>
            <a:pPr>
              <a:defRPr/>
            </a:pPr>
            <a:r>
              <a:rPr lang="en-US" smtClean="0"/>
              <a:t>07/06/2021</a:t>
            </a:r>
            <a:endParaRPr lang="en-US" dirty="0"/>
          </a:p>
        </p:txBody>
      </p:sp>
      <p:sp>
        <p:nvSpPr>
          <p:cNvPr id="4" name="Slide Number Placeholder 3">
            <a:extLst>
              <a:ext uri="{FF2B5EF4-FFF2-40B4-BE49-F238E27FC236}">
                <a16:creationId xmlns:a16="http://schemas.microsoft.com/office/drawing/2014/main" id="{6543CFE7-B6C7-4AE2-9C2B-7802036226F8}"/>
              </a:ext>
            </a:extLst>
          </p:cNvPr>
          <p:cNvSpPr>
            <a:spLocks noGrp="1"/>
          </p:cNvSpPr>
          <p:nvPr>
            <p:ph type="sldNum" sz="quarter" idx="12"/>
          </p:nvPr>
        </p:nvSpPr>
        <p:spPr/>
        <p:txBody>
          <a:bodyPr/>
          <a:lstStyle/>
          <a:p>
            <a:pPr>
              <a:defRPr/>
            </a:pPr>
            <a:fld id="{8D6C380F-326D-3C40-9EE7-7FBAB0953422}" type="slidenum">
              <a:rPr lang="en-US" smtClean="0"/>
              <a:t>7</a:t>
            </a:fld>
            <a:endParaRPr lang="en-US" dirty="0"/>
          </a:p>
        </p:txBody>
      </p:sp>
      <p:pic>
        <p:nvPicPr>
          <p:cNvPr id="1026" name="Picture 2" descr="La recherche nucléaire à l'Institut Paul-Scherrer (PSI) - Institut Paul  Scherrer">
            <a:extLst>
              <a:ext uri="{FF2B5EF4-FFF2-40B4-BE49-F238E27FC236}">
                <a16:creationId xmlns:a16="http://schemas.microsoft.com/office/drawing/2014/main" id="{9C384ACF-0256-4A4C-BCE0-AE2EDFF6F22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7191" b="-1"/>
          <a:stretch/>
        </p:blipFill>
        <p:spPr bwMode="auto">
          <a:xfrm>
            <a:off x="670382" y="1102706"/>
            <a:ext cx="4780106" cy="904556"/>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73566A82-8EB9-4965-B707-55B7E70E782D}"/>
              </a:ext>
            </a:extLst>
          </p:cNvPr>
          <p:cNvSpPr/>
          <p:nvPr/>
        </p:nvSpPr>
        <p:spPr>
          <a:xfrm>
            <a:off x="2436641" y="4792336"/>
            <a:ext cx="3008891" cy="369332"/>
          </a:xfrm>
          <a:prstGeom prst="rect">
            <a:avLst/>
          </a:prstGeom>
        </p:spPr>
        <p:txBody>
          <a:bodyPr wrap="square">
            <a:spAutoFit/>
          </a:bodyPr>
          <a:lstStyle/>
          <a:p>
            <a:pPr algn="r"/>
            <a:r>
              <a:rPr lang="en-US" b="1" dirty="0">
                <a:solidFill>
                  <a:schemeClr val="bg1"/>
                </a:solidFill>
                <a:effectLst>
                  <a:glow rad="114300">
                    <a:schemeClr val="accent1">
                      <a:lumMod val="50000"/>
                      <a:alpha val="40000"/>
                    </a:schemeClr>
                  </a:glow>
                </a:effectLst>
                <a:sym typeface="Wingdings" panose="05000000000000000000" pitchFamily="2" charset="2"/>
              </a:rPr>
              <a:t>CERN Cobalt 60 Facility</a:t>
            </a:r>
          </a:p>
        </p:txBody>
      </p:sp>
      <p:sp>
        <p:nvSpPr>
          <p:cNvPr id="28" name="Rectangle 27">
            <a:extLst>
              <a:ext uri="{FF2B5EF4-FFF2-40B4-BE49-F238E27FC236}">
                <a16:creationId xmlns:a16="http://schemas.microsoft.com/office/drawing/2014/main" id="{F7F32E15-0F81-401D-8662-5E7530A3FD99}"/>
              </a:ext>
            </a:extLst>
          </p:cNvPr>
          <p:cNvSpPr/>
          <p:nvPr/>
        </p:nvSpPr>
        <p:spPr>
          <a:xfrm>
            <a:off x="2903219" y="1637930"/>
            <a:ext cx="2542313" cy="369332"/>
          </a:xfrm>
          <a:prstGeom prst="rect">
            <a:avLst/>
          </a:prstGeom>
        </p:spPr>
        <p:txBody>
          <a:bodyPr wrap="square">
            <a:spAutoFit/>
          </a:bodyPr>
          <a:lstStyle/>
          <a:p>
            <a:pPr algn="r"/>
            <a:r>
              <a:rPr lang="en-GB" b="1" dirty="0">
                <a:solidFill>
                  <a:schemeClr val="bg1"/>
                </a:solidFill>
                <a:effectLst>
                  <a:glow rad="114300">
                    <a:schemeClr val="accent1">
                      <a:lumMod val="50000"/>
                      <a:alpha val="40000"/>
                    </a:schemeClr>
                  </a:glow>
                </a:effectLst>
                <a:sym typeface="Wingdings" panose="05000000000000000000" pitchFamily="2" charset="2"/>
              </a:rPr>
              <a:t>Paul Scherrer </a:t>
            </a:r>
            <a:r>
              <a:rPr lang="en-GB" b="1" dirty="0" err="1">
                <a:solidFill>
                  <a:schemeClr val="bg1"/>
                </a:solidFill>
                <a:effectLst>
                  <a:glow rad="114300">
                    <a:schemeClr val="accent1">
                      <a:lumMod val="50000"/>
                      <a:alpha val="40000"/>
                    </a:schemeClr>
                  </a:glow>
                </a:effectLst>
                <a:sym typeface="Wingdings" panose="05000000000000000000" pitchFamily="2" charset="2"/>
              </a:rPr>
              <a:t>Institut</a:t>
            </a:r>
            <a:endParaRPr lang="en-GB" b="1" dirty="0">
              <a:solidFill>
                <a:schemeClr val="bg1"/>
              </a:solidFill>
              <a:effectLst>
                <a:glow rad="114300">
                  <a:schemeClr val="accent1">
                    <a:lumMod val="50000"/>
                    <a:alpha val="40000"/>
                  </a:schemeClr>
                </a:glow>
              </a:effectLst>
              <a:sym typeface="Wingdings" panose="05000000000000000000" pitchFamily="2" charset="2"/>
            </a:endParaRPr>
          </a:p>
        </p:txBody>
      </p:sp>
      <p:sp>
        <p:nvSpPr>
          <p:cNvPr id="30" name="TextBox 29">
            <a:extLst>
              <a:ext uri="{FF2B5EF4-FFF2-40B4-BE49-F238E27FC236}">
                <a16:creationId xmlns:a16="http://schemas.microsoft.com/office/drawing/2014/main" id="{CFADDE3A-F664-4285-A206-A5119CAA89E9}"/>
              </a:ext>
            </a:extLst>
          </p:cNvPr>
          <p:cNvSpPr txBox="1"/>
          <p:nvPr/>
        </p:nvSpPr>
        <p:spPr>
          <a:xfrm>
            <a:off x="5545441" y="1043648"/>
            <a:ext cx="5930232" cy="954107"/>
          </a:xfrm>
          <a:prstGeom prst="rect">
            <a:avLst/>
          </a:prstGeom>
          <a:noFill/>
        </p:spPr>
        <p:txBody>
          <a:bodyPr wrap="square">
            <a:spAutoFit/>
          </a:bodyPr>
          <a:lstStyle/>
          <a:p>
            <a:r>
              <a:rPr lang="en-GB" sz="1400" b="1" dirty="0"/>
              <a:t>PSI-PIF </a:t>
            </a:r>
            <a:r>
              <a:rPr lang="en-GB" sz="1400" dirty="0"/>
              <a:t>– Switzerland, Viligen</a:t>
            </a:r>
          </a:p>
          <a:p>
            <a:pPr marL="742950" lvl="1" indent="-285750">
              <a:buFont typeface="Wingdings" panose="05000000000000000000" pitchFamily="2" charset="2"/>
              <a:buChar char="§"/>
            </a:pPr>
            <a:r>
              <a:rPr lang="en-GB" sz="1400" dirty="0"/>
              <a:t>30-220 MeV Proton beam</a:t>
            </a:r>
          </a:p>
          <a:p>
            <a:pPr marL="742950" lvl="1" indent="-285750">
              <a:buFont typeface="Wingdings" panose="05000000000000000000" pitchFamily="2" charset="2"/>
              <a:buChar char="§"/>
            </a:pPr>
            <a:r>
              <a:rPr lang="en-GB" sz="1400" dirty="0"/>
              <a:t>Combined </a:t>
            </a:r>
            <a:r>
              <a:rPr lang="en-GB" sz="1400" b="1" u="sng" dirty="0"/>
              <a:t>SEE</a:t>
            </a:r>
            <a:r>
              <a:rPr lang="en-GB" sz="1400" dirty="0"/>
              <a:t>, </a:t>
            </a:r>
            <a:r>
              <a:rPr lang="en-GB" sz="1400" b="1" u="sng" dirty="0"/>
              <a:t>TID</a:t>
            </a:r>
            <a:r>
              <a:rPr lang="en-GB" sz="1400" dirty="0"/>
              <a:t>, </a:t>
            </a:r>
            <a:r>
              <a:rPr lang="en-GB" sz="1400" b="1" u="sng" dirty="0"/>
              <a:t>DD</a:t>
            </a:r>
            <a:r>
              <a:rPr lang="en-GB" sz="1400" dirty="0"/>
              <a:t> Tests</a:t>
            </a:r>
          </a:p>
          <a:p>
            <a:pPr marL="742950" lvl="1" indent="-285750">
              <a:buFont typeface="Wingdings" panose="05000000000000000000" pitchFamily="2" charset="2"/>
              <a:buChar char="§"/>
            </a:pPr>
            <a:r>
              <a:rPr lang="en-GB" sz="1400" b="1" dirty="0">
                <a:solidFill>
                  <a:srgbClr val="C00000"/>
                </a:solidFill>
                <a:latin typeface="+mj-lt"/>
              </a:rPr>
              <a:t>5 Years collaboration agreement with CERN</a:t>
            </a:r>
          </a:p>
        </p:txBody>
      </p:sp>
      <p:sp>
        <p:nvSpPr>
          <p:cNvPr id="32" name="TextBox 31">
            <a:extLst>
              <a:ext uri="{FF2B5EF4-FFF2-40B4-BE49-F238E27FC236}">
                <a16:creationId xmlns:a16="http://schemas.microsoft.com/office/drawing/2014/main" id="{0F3E5413-BA0D-43DE-998F-F52ABF29E102}"/>
              </a:ext>
            </a:extLst>
          </p:cNvPr>
          <p:cNvSpPr txBox="1"/>
          <p:nvPr/>
        </p:nvSpPr>
        <p:spPr>
          <a:xfrm>
            <a:off x="5648506" y="4137299"/>
            <a:ext cx="5847265" cy="954107"/>
          </a:xfrm>
          <a:prstGeom prst="rect">
            <a:avLst/>
          </a:prstGeom>
          <a:noFill/>
        </p:spPr>
        <p:txBody>
          <a:bodyPr wrap="square">
            <a:spAutoFit/>
          </a:bodyPr>
          <a:lstStyle/>
          <a:p>
            <a:r>
              <a:rPr lang="en-GB" sz="1400" b="1" dirty="0"/>
              <a:t>CC60 </a:t>
            </a:r>
            <a:r>
              <a:rPr lang="en-GB" sz="1400" dirty="0"/>
              <a:t>– Switzerland, CERN</a:t>
            </a:r>
          </a:p>
          <a:p>
            <a:pPr marL="742950" lvl="1" indent="-285750">
              <a:buFont typeface="Wingdings" panose="05000000000000000000" pitchFamily="2" charset="2"/>
              <a:buChar char="§"/>
            </a:pPr>
            <a:r>
              <a:rPr lang="en-GB" sz="1400" dirty="0"/>
              <a:t>10 Tb Cobalt 60 Source</a:t>
            </a:r>
          </a:p>
          <a:p>
            <a:pPr marL="742950" lvl="1" indent="-285750">
              <a:buFont typeface="Wingdings" panose="05000000000000000000" pitchFamily="2" charset="2"/>
              <a:buChar char="§"/>
            </a:pPr>
            <a:r>
              <a:rPr lang="en-GB" sz="1400" b="1" u="sng" dirty="0"/>
              <a:t>TID</a:t>
            </a:r>
            <a:r>
              <a:rPr lang="en-GB" sz="1400" dirty="0"/>
              <a:t> Tests</a:t>
            </a:r>
          </a:p>
          <a:p>
            <a:pPr marL="742950" lvl="1" indent="-285750">
              <a:buFont typeface="Wingdings" panose="05000000000000000000" pitchFamily="2" charset="2"/>
              <a:buChar char="§"/>
            </a:pPr>
            <a:r>
              <a:rPr lang="en-GB" sz="1400" b="1" dirty="0">
                <a:solidFill>
                  <a:srgbClr val="C00000"/>
                </a:solidFill>
                <a:latin typeface="+mj-lt"/>
              </a:rPr>
              <a:t>Available all the year</a:t>
            </a:r>
          </a:p>
        </p:txBody>
      </p:sp>
      <p:pic>
        <p:nvPicPr>
          <p:cNvPr id="16" name="Picture 4">
            <a:extLst>
              <a:ext uri="{FF2B5EF4-FFF2-40B4-BE49-F238E27FC236}">
                <a16:creationId xmlns:a16="http://schemas.microsoft.com/office/drawing/2014/main" id="{FEC5E742-A6C7-46E1-A93D-D0E05554693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54453" b="8386"/>
          <a:stretch/>
        </p:blipFill>
        <p:spPr bwMode="auto">
          <a:xfrm>
            <a:off x="670382" y="2027484"/>
            <a:ext cx="4780106" cy="998752"/>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188986D8-3272-415A-B396-450C343229D0}"/>
              </a:ext>
            </a:extLst>
          </p:cNvPr>
          <p:cNvSpPr/>
          <p:nvPr/>
        </p:nvSpPr>
        <p:spPr>
          <a:xfrm>
            <a:off x="2598658" y="2676847"/>
            <a:ext cx="2846874" cy="369332"/>
          </a:xfrm>
          <a:prstGeom prst="rect">
            <a:avLst/>
          </a:prstGeom>
        </p:spPr>
        <p:txBody>
          <a:bodyPr wrap="square">
            <a:spAutoFit/>
          </a:bodyPr>
          <a:lstStyle/>
          <a:p>
            <a:pPr algn="r"/>
            <a:r>
              <a:rPr lang="en-US" b="1" dirty="0">
                <a:solidFill>
                  <a:schemeClr val="bg1"/>
                </a:solidFill>
                <a:effectLst>
                  <a:glow rad="114300">
                    <a:schemeClr val="accent1">
                      <a:lumMod val="50000"/>
                      <a:alpha val="40000"/>
                    </a:schemeClr>
                  </a:glow>
                </a:effectLst>
                <a:sym typeface="Wingdings" panose="05000000000000000000" pitchFamily="2" charset="2"/>
              </a:rPr>
              <a:t>Jožef Stefan Institute</a:t>
            </a:r>
            <a:endParaRPr lang="en-GB" b="1" dirty="0">
              <a:solidFill>
                <a:schemeClr val="bg1"/>
              </a:solidFill>
              <a:effectLst>
                <a:glow rad="114300">
                  <a:schemeClr val="accent1">
                    <a:lumMod val="50000"/>
                    <a:alpha val="40000"/>
                  </a:schemeClr>
                </a:glow>
              </a:effectLst>
            </a:endParaRPr>
          </a:p>
        </p:txBody>
      </p:sp>
      <p:sp>
        <p:nvSpPr>
          <p:cNvPr id="33" name="TextBox 32">
            <a:extLst>
              <a:ext uri="{FF2B5EF4-FFF2-40B4-BE49-F238E27FC236}">
                <a16:creationId xmlns:a16="http://schemas.microsoft.com/office/drawing/2014/main" id="{9A792060-302B-4A07-8869-CD7610906FC4}"/>
              </a:ext>
            </a:extLst>
          </p:cNvPr>
          <p:cNvSpPr txBox="1"/>
          <p:nvPr/>
        </p:nvSpPr>
        <p:spPr>
          <a:xfrm>
            <a:off x="5648506" y="2009027"/>
            <a:ext cx="5776085" cy="954107"/>
          </a:xfrm>
          <a:prstGeom prst="rect">
            <a:avLst/>
          </a:prstGeom>
          <a:noFill/>
        </p:spPr>
        <p:txBody>
          <a:bodyPr wrap="square">
            <a:spAutoFit/>
          </a:bodyPr>
          <a:lstStyle/>
          <a:p>
            <a:r>
              <a:rPr lang="en-GB" sz="1400" b="1" dirty="0"/>
              <a:t>JSI </a:t>
            </a:r>
            <a:r>
              <a:rPr lang="en-GB" sz="1400" dirty="0"/>
              <a:t>– Slovenia, Ljubljana</a:t>
            </a:r>
          </a:p>
          <a:p>
            <a:pPr marL="742950" lvl="1" indent="-285750">
              <a:buFont typeface="Wingdings" panose="05000000000000000000" pitchFamily="2" charset="2"/>
              <a:buChar char="§"/>
            </a:pPr>
            <a:r>
              <a:rPr lang="en-GB" sz="1400" dirty="0"/>
              <a:t>Triga Mark II Nuclear Reactor</a:t>
            </a:r>
          </a:p>
          <a:p>
            <a:pPr marL="742950" lvl="1" indent="-285750">
              <a:buFont typeface="Wingdings" panose="05000000000000000000" pitchFamily="2" charset="2"/>
              <a:buChar char="§"/>
            </a:pPr>
            <a:r>
              <a:rPr lang="en-GB" sz="1400" b="1" u="sng" dirty="0"/>
              <a:t>DD</a:t>
            </a:r>
            <a:r>
              <a:rPr lang="en-GB" sz="1400" dirty="0"/>
              <a:t>, TID</a:t>
            </a:r>
          </a:p>
          <a:p>
            <a:pPr marL="742950" lvl="1" indent="-285750">
              <a:buFont typeface="Wingdings" panose="05000000000000000000" pitchFamily="2" charset="2"/>
              <a:buChar char="§"/>
            </a:pPr>
            <a:r>
              <a:rPr lang="en-GB" sz="1400" b="1" dirty="0">
                <a:solidFill>
                  <a:srgbClr val="C00000"/>
                </a:solidFill>
                <a:latin typeface="+mj-lt"/>
              </a:rPr>
              <a:t>Punctual use, possibility to make a contract</a:t>
            </a:r>
          </a:p>
        </p:txBody>
      </p:sp>
      <p:pic>
        <p:nvPicPr>
          <p:cNvPr id="1030" name="Picture 6" descr="Jozef Stefan Institute (JSI) | EURASHE">
            <a:extLst>
              <a:ext uri="{FF2B5EF4-FFF2-40B4-BE49-F238E27FC236}">
                <a16:creationId xmlns:a16="http://schemas.microsoft.com/office/drawing/2014/main" id="{851382F3-4A0A-47FC-B077-84BCFE2D7B3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2916" y="2093687"/>
            <a:ext cx="1512168" cy="433173"/>
          </a:xfrm>
          <a:prstGeom prst="rect">
            <a:avLst/>
          </a:prstGeom>
          <a:noFill/>
          <a:effectLst>
            <a:glow rad="63500">
              <a:schemeClr val="bg1">
                <a:lumMod val="95000"/>
                <a:alpha val="74000"/>
              </a:schemeClr>
            </a:glow>
          </a:effectLst>
          <a:extLst>
            <a:ext uri="{909E8E84-426E-40DD-AFC4-6F175D3DCCD1}">
              <a14:hiddenFill xmlns:a14="http://schemas.microsoft.com/office/drawing/2010/main">
                <a:solidFill>
                  <a:srgbClr val="FFFFFF"/>
                </a:solidFill>
              </a14:hiddenFill>
            </a:ext>
          </a:extLst>
        </p:spPr>
      </p:pic>
      <p:pic>
        <p:nvPicPr>
          <p:cNvPr id="1038" name="Picture 14" descr="Home | CERN">
            <a:extLst>
              <a:ext uri="{FF2B5EF4-FFF2-40B4-BE49-F238E27FC236}">
                <a16:creationId xmlns:a16="http://schemas.microsoft.com/office/drawing/2014/main" id="{2085C34A-8539-4692-87BA-B945EA61C1E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4537" y="4221199"/>
            <a:ext cx="513940" cy="509657"/>
          </a:xfrm>
          <a:prstGeom prst="rect">
            <a:avLst/>
          </a:prstGeom>
          <a:noFill/>
          <a:effectLst>
            <a:glow rad="63500">
              <a:schemeClr val="bg1">
                <a:alpha val="75000"/>
              </a:schemeClr>
            </a:glow>
          </a:effectLst>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F5F1677B-A5C5-40F2-B755-EACB18DC51E8}"/>
              </a:ext>
            </a:extLst>
          </p:cNvPr>
          <p:cNvSpPr txBox="1"/>
          <p:nvPr/>
        </p:nvSpPr>
        <p:spPr>
          <a:xfrm>
            <a:off x="5648506" y="5201385"/>
            <a:ext cx="5930231" cy="954107"/>
          </a:xfrm>
          <a:prstGeom prst="rect">
            <a:avLst/>
          </a:prstGeom>
          <a:noFill/>
        </p:spPr>
        <p:txBody>
          <a:bodyPr wrap="square">
            <a:spAutoFit/>
          </a:bodyPr>
          <a:lstStyle/>
          <a:p>
            <a:r>
              <a:rPr lang="en-GB" sz="1400" b="1" dirty="0"/>
              <a:t>CHARM </a:t>
            </a:r>
            <a:r>
              <a:rPr lang="en-GB" sz="1400" dirty="0"/>
              <a:t>– Switzerland, CERN</a:t>
            </a:r>
          </a:p>
          <a:p>
            <a:pPr marL="742950" lvl="1" indent="-285750">
              <a:buFont typeface="Wingdings" panose="05000000000000000000" pitchFamily="2" charset="2"/>
              <a:buChar char="§"/>
            </a:pPr>
            <a:r>
              <a:rPr lang="en-GB" sz="1400" dirty="0"/>
              <a:t>Representative LHC Radiation mixed-fields</a:t>
            </a:r>
          </a:p>
          <a:p>
            <a:pPr marL="742950" lvl="1" indent="-285750">
              <a:buFont typeface="Wingdings" panose="05000000000000000000" pitchFamily="2" charset="2"/>
              <a:buChar char="§"/>
            </a:pPr>
            <a:r>
              <a:rPr lang="en-GB" sz="1400" dirty="0"/>
              <a:t>SEE, TID, DD</a:t>
            </a:r>
          </a:p>
          <a:p>
            <a:pPr marL="742950" lvl="1" indent="-285750">
              <a:buFont typeface="Wingdings" panose="05000000000000000000" pitchFamily="2" charset="2"/>
              <a:buChar char="§"/>
            </a:pPr>
            <a:r>
              <a:rPr lang="en-GB" sz="1400" b="1" dirty="0">
                <a:solidFill>
                  <a:srgbClr val="C00000"/>
                </a:solidFill>
                <a:latin typeface="+mj-lt"/>
              </a:rPr>
              <a:t>Not available during technical stops</a:t>
            </a:r>
            <a:endParaRPr lang="en-GB" sz="1400" dirty="0"/>
          </a:p>
        </p:txBody>
      </p:sp>
      <p:pic>
        <p:nvPicPr>
          <p:cNvPr id="15" name="Graphic 14">
            <a:extLst>
              <a:ext uri="{FF2B5EF4-FFF2-40B4-BE49-F238E27FC236}">
                <a16:creationId xmlns:a16="http://schemas.microsoft.com/office/drawing/2014/main" id="{2E671AB6-C4C1-46D9-B52C-328409702827}"/>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686210" y="1153318"/>
            <a:ext cx="1487694" cy="531319"/>
          </a:xfrm>
          <a:prstGeom prst="rect">
            <a:avLst/>
          </a:prstGeom>
          <a:effectLst>
            <a:glow rad="63500">
              <a:schemeClr val="bg1">
                <a:alpha val="75000"/>
              </a:schemeClr>
            </a:glow>
          </a:effectLst>
        </p:spPr>
      </p:pic>
      <p:pic>
        <p:nvPicPr>
          <p:cNvPr id="39" name="Picture 38">
            <a:extLst>
              <a:ext uri="{FF2B5EF4-FFF2-40B4-BE49-F238E27FC236}">
                <a16:creationId xmlns:a16="http://schemas.microsoft.com/office/drawing/2014/main" id="{05F10092-E464-4F2A-B419-CF762FE9B027}"/>
              </a:ext>
            </a:extLst>
          </p:cNvPr>
          <p:cNvPicPr>
            <a:picLocks noChangeAspect="1"/>
          </p:cNvPicPr>
          <p:nvPr/>
        </p:nvPicPr>
        <p:blipFill rotWithShape="1">
          <a:blip r:embed="rId11"/>
          <a:srcRect l="1619" t="35452" r="1047" b="15685"/>
          <a:stretch/>
        </p:blipFill>
        <p:spPr>
          <a:xfrm>
            <a:off x="670382" y="5177995"/>
            <a:ext cx="4780106" cy="1019977"/>
          </a:xfrm>
          <a:prstGeom prst="rect">
            <a:avLst/>
          </a:prstGeom>
        </p:spPr>
      </p:pic>
      <p:sp>
        <p:nvSpPr>
          <p:cNvPr id="40" name="Rectangle 39">
            <a:extLst>
              <a:ext uri="{FF2B5EF4-FFF2-40B4-BE49-F238E27FC236}">
                <a16:creationId xmlns:a16="http://schemas.microsoft.com/office/drawing/2014/main" id="{4F817354-4CFD-4906-9235-147DFBDB3859}"/>
              </a:ext>
            </a:extLst>
          </p:cNvPr>
          <p:cNvSpPr/>
          <p:nvPr/>
        </p:nvSpPr>
        <p:spPr>
          <a:xfrm>
            <a:off x="585172" y="5786160"/>
            <a:ext cx="4860360" cy="369332"/>
          </a:xfrm>
          <a:prstGeom prst="rect">
            <a:avLst/>
          </a:prstGeom>
        </p:spPr>
        <p:txBody>
          <a:bodyPr wrap="square">
            <a:spAutoFit/>
          </a:bodyPr>
          <a:lstStyle/>
          <a:p>
            <a:pPr algn="r"/>
            <a:r>
              <a:rPr lang="en-GB" b="1" dirty="0">
                <a:solidFill>
                  <a:schemeClr val="bg1"/>
                </a:solidFill>
                <a:effectLst>
                  <a:glow rad="114300">
                    <a:schemeClr val="accent1">
                      <a:lumMod val="50000"/>
                      <a:alpha val="40000"/>
                    </a:schemeClr>
                  </a:glow>
                </a:effectLst>
                <a:sym typeface="Wingdings" panose="05000000000000000000" pitchFamily="2" charset="2"/>
              </a:rPr>
              <a:t>CERN High energy AcceleRator Mixed field</a:t>
            </a:r>
          </a:p>
        </p:txBody>
      </p:sp>
      <p:pic>
        <p:nvPicPr>
          <p:cNvPr id="41" name="Picture 14" descr="Home | CERN">
            <a:extLst>
              <a:ext uri="{FF2B5EF4-FFF2-40B4-BE49-F238E27FC236}">
                <a16:creationId xmlns:a16="http://schemas.microsoft.com/office/drawing/2014/main" id="{877AE907-3F52-4F17-968B-FA17A1292C4C}"/>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44537" y="5212419"/>
            <a:ext cx="557079" cy="552436"/>
          </a:xfrm>
          <a:prstGeom prst="rect">
            <a:avLst/>
          </a:prstGeom>
          <a:noFill/>
          <a:effectLst>
            <a:glow rad="63500">
              <a:schemeClr val="bg1">
                <a:alpha val="75000"/>
              </a:schemeClr>
            </a:glow>
          </a:effectLst>
          <a:extLst>
            <a:ext uri="{909E8E84-426E-40DD-AFC4-6F175D3DCCD1}">
              <a14:hiddenFill xmlns:a14="http://schemas.microsoft.com/office/drawing/2010/main">
                <a:solidFill>
                  <a:srgbClr val="FFFFFF"/>
                </a:solidFill>
              </a14:hiddenFill>
            </a:ext>
          </a:extLst>
        </p:spPr>
      </p:pic>
      <p:sp>
        <p:nvSpPr>
          <p:cNvPr id="43" name="Rectangle 42">
            <a:extLst>
              <a:ext uri="{FF2B5EF4-FFF2-40B4-BE49-F238E27FC236}">
                <a16:creationId xmlns:a16="http://schemas.microsoft.com/office/drawing/2014/main" id="{2F947A44-37DD-4BEC-A169-7A84C50FD1A3}"/>
              </a:ext>
            </a:extLst>
          </p:cNvPr>
          <p:cNvSpPr/>
          <p:nvPr/>
        </p:nvSpPr>
        <p:spPr>
          <a:xfrm>
            <a:off x="2436641" y="3712045"/>
            <a:ext cx="3008891" cy="369332"/>
          </a:xfrm>
          <a:prstGeom prst="rect">
            <a:avLst/>
          </a:prstGeom>
        </p:spPr>
        <p:txBody>
          <a:bodyPr wrap="square">
            <a:spAutoFit/>
          </a:bodyPr>
          <a:lstStyle/>
          <a:p>
            <a:pPr algn="r"/>
            <a:r>
              <a:rPr lang="en-US" b="1" dirty="0">
                <a:solidFill>
                  <a:schemeClr val="bg1"/>
                </a:solidFill>
                <a:effectLst>
                  <a:glow rad="114300">
                    <a:schemeClr val="accent1">
                      <a:lumMod val="50000"/>
                      <a:alpha val="40000"/>
                    </a:schemeClr>
                  </a:glow>
                </a:effectLst>
                <a:sym typeface="Wingdings" panose="05000000000000000000" pitchFamily="2" charset="2"/>
              </a:rPr>
              <a:t> </a:t>
            </a:r>
            <a:r>
              <a:rPr lang="en-US" b="1" dirty="0" err="1">
                <a:solidFill>
                  <a:schemeClr val="bg1"/>
                </a:solidFill>
                <a:effectLst>
                  <a:glow rad="114300">
                    <a:schemeClr val="accent1">
                      <a:lumMod val="50000"/>
                      <a:alpha val="40000"/>
                    </a:schemeClr>
                  </a:glow>
                </a:effectLst>
                <a:sym typeface="Wingdings" panose="05000000000000000000" pitchFamily="2" charset="2"/>
              </a:rPr>
              <a:t>Institut</a:t>
            </a:r>
            <a:r>
              <a:rPr lang="en-US" b="1" dirty="0">
                <a:solidFill>
                  <a:schemeClr val="bg1"/>
                </a:solidFill>
                <a:effectLst>
                  <a:glow rad="114300">
                    <a:schemeClr val="accent1">
                      <a:lumMod val="50000"/>
                      <a:alpha val="40000"/>
                    </a:schemeClr>
                  </a:glow>
                </a:effectLst>
                <a:sym typeface="Wingdings" panose="05000000000000000000" pitchFamily="2" charset="2"/>
              </a:rPr>
              <a:t> Laue-Langevin</a:t>
            </a:r>
          </a:p>
        </p:txBody>
      </p:sp>
      <p:pic>
        <p:nvPicPr>
          <p:cNvPr id="1028" name="Picture 4" descr="X-Ray and Neutron Science - International Student Summer Programme 2018">
            <a:extLst>
              <a:ext uri="{FF2B5EF4-FFF2-40B4-BE49-F238E27FC236}">
                <a16:creationId xmlns:a16="http://schemas.microsoft.com/office/drawing/2014/main" id="{97D8AE48-2B79-4EBB-BEB9-C5E9E8E0DBA4}"/>
              </a:ext>
            </a:extLst>
          </p:cNvPr>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537" y="3175430"/>
            <a:ext cx="679577" cy="640465"/>
          </a:xfrm>
          <a:prstGeom prst="rect">
            <a:avLst/>
          </a:prstGeom>
          <a:noFill/>
          <a:effectLst>
            <a:glow rad="63500">
              <a:srgbClr val="0F0F0F">
                <a:alpha val="79000"/>
              </a:srgbClr>
            </a:glow>
          </a:effectLst>
          <a:extLst>
            <a:ext uri="{909E8E84-426E-40DD-AFC4-6F175D3DCCD1}">
              <a14:hiddenFill xmlns:a14="http://schemas.microsoft.com/office/drawing/2010/main">
                <a:solidFill>
                  <a:srgbClr val="FFFFFF"/>
                </a:solidFill>
              </a14:hiddenFill>
            </a:ext>
          </a:extLst>
        </p:spPr>
      </p:pic>
      <p:sp>
        <p:nvSpPr>
          <p:cNvPr id="45" name="TextBox 44">
            <a:extLst>
              <a:ext uri="{FF2B5EF4-FFF2-40B4-BE49-F238E27FC236}">
                <a16:creationId xmlns:a16="http://schemas.microsoft.com/office/drawing/2014/main" id="{30B4862C-C166-4AEB-B6B0-8DD7F6F4427B}"/>
              </a:ext>
            </a:extLst>
          </p:cNvPr>
          <p:cNvSpPr txBox="1"/>
          <p:nvPr/>
        </p:nvSpPr>
        <p:spPr>
          <a:xfrm>
            <a:off x="5648506" y="3046179"/>
            <a:ext cx="5847265" cy="954107"/>
          </a:xfrm>
          <a:prstGeom prst="rect">
            <a:avLst/>
          </a:prstGeom>
          <a:noFill/>
        </p:spPr>
        <p:txBody>
          <a:bodyPr wrap="square">
            <a:spAutoFit/>
          </a:bodyPr>
          <a:lstStyle/>
          <a:p>
            <a:r>
              <a:rPr lang="en-GB" sz="1400" b="1" dirty="0"/>
              <a:t>ILL </a:t>
            </a:r>
            <a:r>
              <a:rPr lang="en-GB" sz="1400" dirty="0"/>
              <a:t>– </a:t>
            </a:r>
            <a:r>
              <a:rPr lang="en-GB" sz="1400" dirty="0" err="1"/>
              <a:t>Genoble</a:t>
            </a:r>
            <a:r>
              <a:rPr lang="en-GB" sz="1400" dirty="0"/>
              <a:t>, France</a:t>
            </a:r>
          </a:p>
          <a:p>
            <a:pPr marL="742950" lvl="1" indent="-285750">
              <a:buFont typeface="Wingdings" panose="05000000000000000000" pitchFamily="2" charset="2"/>
              <a:buChar char="§"/>
            </a:pPr>
            <a:r>
              <a:rPr lang="en-GB" sz="1400" dirty="0"/>
              <a:t>Thermal Neutron Beam</a:t>
            </a:r>
          </a:p>
          <a:p>
            <a:pPr marL="742950" lvl="1" indent="-285750">
              <a:buFont typeface="Wingdings" panose="05000000000000000000" pitchFamily="2" charset="2"/>
              <a:buChar char="§"/>
            </a:pPr>
            <a:r>
              <a:rPr lang="en-GB" sz="1400" dirty="0"/>
              <a:t>Thermal neutron sensitivity Tests</a:t>
            </a:r>
          </a:p>
          <a:p>
            <a:pPr marL="742950" lvl="1" indent="-285750">
              <a:buFont typeface="Wingdings" panose="05000000000000000000" pitchFamily="2" charset="2"/>
              <a:buChar char="§"/>
            </a:pPr>
            <a:r>
              <a:rPr lang="en-GB" sz="1400" b="1" dirty="0">
                <a:solidFill>
                  <a:srgbClr val="C00000"/>
                </a:solidFill>
                <a:latin typeface="+mj-lt"/>
              </a:rPr>
              <a:t>Punctual use, possibility to make a contract</a:t>
            </a:r>
          </a:p>
        </p:txBody>
      </p:sp>
      <p:sp>
        <p:nvSpPr>
          <p:cNvPr id="27" name="Date Placeholder 4">
            <a:extLst>
              <a:ext uri="{FF2B5EF4-FFF2-40B4-BE49-F238E27FC236}">
                <a16:creationId xmlns:a16="http://schemas.microsoft.com/office/drawing/2014/main" id="{35982DE7-188F-4879-9976-7AB7A1354C7E}"/>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Testing of electronic components by R. Ferraro (BE-CEM-EPR )</a:t>
            </a:r>
          </a:p>
        </p:txBody>
      </p:sp>
      <p:sp>
        <p:nvSpPr>
          <p:cNvPr id="6" name="Footer Placeholder 5"/>
          <p:cNvSpPr>
            <a:spLocks noGrp="1"/>
          </p:cNvSpPr>
          <p:nvPr>
            <p:ph type="ftr" sz="quarter" idx="11"/>
          </p:nvPr>
        </p:nvSpPr>
        <p:spPr/>
        <p:txBody>
          <a:bodyPr/>
          <a:lstStyle/>
          <a:p>
            <a:pPr>
              <a:defRPr/>
            </a:pPr>
            <a:r>
              <a:rPr lang="en-US" smtClean="0"/>
              <a:t>RADWG Meeting Salvatore Danzeca</a:t>
            </a:r>
            <a:endParaRPr lang="en-US" dirty="0"/>
          </a:p>
        </p:txBody>
      </p:sp>
    </p:spTree>
    <p:extLst>
      <p:ext uri="{BB962C8B-B14F-4D97-AF65-F5344CB8AC3E}">
        <p14:creationId xmlns:p14="http://schemas.microsoft.com/office/powerpoint/2010/main" val="1788196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CF44228C-FD63-4D35-8E46-1EBFBA8AF3F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8" t="39042" r="248" b="29089"/>
          <a:stretch/>
        </p:blipFill>
        <p:spPr bwMode="auto">
          <a:xfrm>
            <a:off x="670381" y="3046179"/>
            <a:ext cx="4775151" cy="1013903"/>
          </a:xfrm>
          <a:prstGeom prst="rect">
            <a:avLst/>
          </a:prstGeom>
          <a:noFill/>
          <a:extLst>
            <a:ext uri="{909E8E84-426E-40DD-AFC4-6F175D3DCCD1}">
              <a14:hiddenFill xmlns:a14="http://schemas.microsoft.com/office/drawing/2010/main">
                <a:solidFill>
                  <a:srgbClr val="FFFFFF"/>
                </a:solidFill>
              </a14:hiddenFill>
            </a:ext>
          </a:extLst>
        </p:spPr>
      </p:pic>
      <p:pic>
        <p:nvPicPr>
          <p:cNvPr id="47" name="Content Placeholder 4" descr="A picture containing sky, grass, outdoor, building&#10;&#10;Description automatically generated">
            <a:extLst>
              <a:ext uri="{FF2B5EF4-FFF2-40B4-BE49-F238E27FC236}">
                <a16:creationId xmlns:a16="http://schemas.microsoft.com/office/drawing/2014/main" id="{635E0706-28EF-4B5B-B423-BDEE6B36F4D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677" t="31625" r="3875" b="26267"/>
          <a:stretch/>
        </p:blipFill>
        <p:spPr bwMode="auto">
          <a:xfrm>
            <a:off x="675338" y="4146780"/>
            <a:ext cx="4775150" cy="998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6BEF3549-38B7-4363-B8F0-4D7FAAA29CCB}"/>
              </a:ext>
            </a:extLst>
          </p:cNvPr>
          <p:cNvSpPr>
            <a:spLocks noGrp="1"/>
          </p:cNvSpPr>
          <p:nvPr>
            <p:ph type="title"/>
          </p:nvPr>
        </p:nvSpPr>
        <p:spPr>
          <a:xfrm>
            <a:off x="468406" y="-94915"/>
            <a:ext cx="10515600" cy="1325563"/>
          </a:xfrm>
        </p:spPr>
        <p:txBody>
          <a:bodyPr/>
          <a:lstStyle/>
          <a:p>
            <a:r>
              <a:rPr lang="en-GB" dirty="0"/>
              <a:t>Where do we test: Key point is the facilities</a:t>
            </a:r>
          </a:p>
        </p:txBody>
      </p:sp>
      <p:sp>
        <p:nvSpPr>
          <p:cNvPr id="3" name="Date Placeholder 2">
            <a:extLst>
              <a:ext uri="{FF2B5EF4-FFF2-40B4-BE49-F238E27FC236}">
                <a16:creationId xmlns:a16="http://schemas.microsoft.com/office/drawing/2014/main" id="{AFA9E7B9-055F-424E-B1BE-806FFD1F9E2E}"/>
              </a:ext>
            </a:extLst>
          </p:cNvPr>
          <p:cNvSpPr>
            <a:spLocks noGrp="1"/>
          </p:cNvSpPr>
          <p:nvPr>
            <p:ph type="dt" sz="half" idx="10"/>
          </p:nvPr>
        </p:nvSpPr>
        <p:spPr/>
        <p:txBody>
          <a:bodyPr/>
          <a:lstStyle/>
          <a:p>
            <a:pPr>
              <a:defRPr/>
            </a:pPr>
            <a:r>
              <a:rPr lang="en-US" smtClean="0"/>
              <a:t>07/06/2021</a:t>
            </a:r>
            <a:endParaRPr lang="en-US" dirty="0"/>
          </a:p>
        </p:txBody>
      </p:sp>
      <p:sp>
        <p:nvSpPr>
          <p:cNvPr id="4" name="Slide Number Placeholder 3">
            <a:extLst>
              <a:ext uri="{FF2B5EF4-FFF2-40B4-BE49-F238E27FC236}">
                <a16:creationId xmlns:a16="http://schemas.microsoft.com/office/drawing/2014/main" id="{6543CFE7-B6C7-4AE2-9C2B-7802036226F8}"/>
              </a:ext>
            </a:extLst>
          </p:cNvPr>
          <p:cNvSpPr>
            <a:spLocks noGrp="1"/>
          </p:cNvSpPr>
          <p:nvPr>
            <p:ph type="sldNum" sz="quarter" idx="12"/>
          </p:nvPr>
        </p:nvSpPr>
        <p:spPr/>
        <p:txBody>
          <a:bodyPr/>
          <a:lstStyle/>
          <a:p>
            <a:pPr>
              <a:defRPr/>
            </a:pPr>
            <a:fld id="{8D6C380F-326D-3C40-9EE7-7FBAB0953422}" type="slidenum">
              <a:rPr lang="en-US" smtClean="0"/>
              <a:t>8</a:t>
            </a:fld>
            <a:endParaRPr lang="en-US" dirty="0"/>
          </a:p>
        </p:txBody>
      </p:sp>
      <p:pic>
        <p:nvPicPr>
          <p:cNvPr id="1026" name="Picture 2" descr="La recherche nucléaire à l'Institut Paul-Scherrer (PSI) - Institut Paul  Scherrer">
            <a:extLst>
              <a:ext uri="{FF2B5EF4-FFF2-40B4-BE49-F238E27FC236}">
                <a16:creationId xmlns:a16="http://schemas.microsoft.com/office/drawing/2014/main" id="{9C384ACF-0256-4A4C-BCE0-AE2EDFF6F22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7191" b="-1"/>
          <a:stretch/>
        </p:blipFill>
        <p:spPr bwMode="auto">
          <a:xfrm>
            <a:off x="670382" y="1102706"/>
            <a:ext cx="4780106" cy="904556"/>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73566A82-8EB9-4965-B707-55B7E70E782D}"/>
              </a:ext>
            </a:extLst>
          </p:cNvPr>
          <p:cNvSpPr/>
          <p:nvPr/>
        </p:nvSpPr>
        <p:spPr>
          <a:xfrm>
            <a:off x="2436641" y="4792336"/>
            <a:ext cx="3008891" cy="369332"/>
          </a:xfrm>
          <a:prstGeom prst="rect">
            <a:avLst/>
          </a:prstGeom>
        </p:spPr>
        <p:txBody>
          <a:bodyPr wrap="square">
            <a:spAutoFit/>
          </a:bodyPr>
          <a:lstStyle/>
          <a:p>
            <a:pPr algn="r"/>
            <a:r>
              <a:rPr lang="en-US" b="1" dirty="0">
                <a:solidFill>
                  <a:schemeClr val="bg1"/>
                </a:solidFill>
                <a:effectLst>
                  <a:glow rad="114300">
                    <a:schemeClr val="accent1">
                      <a:lumMod val="50000"/>
                      <a:alpha val="40000"/>
                    </a:schemeClr>
                  </a:glow>
                </a:effectLst>
                <a:sym typeface="Wingdings" panose="05000000000000000000" pitchFamily="2" charset="2"/>
              </a:rPr>
              <a:t>CERN Cobalt 60 Facility</a:t>
            </a:r>
          </a:p>
        </p:txBody>
      </p:sp>
      <p:sp>
        <p:nvSpPr>
          <p:cNvPr id="28" name="Rectangle 27">
            <a:extLst>
              <a:ext uri="{FF2B5EF4-FFF2-40B4-BE49-F238E27FC236}">
                <a16:creationId xmlns:a16="http://schemas.microsoft.com/office/drawing/2014/main" id="{F7F32E15-0F81-401D-8662-5E7530A3FD99}"/>
              </a:ext>
            </a:extLst>
          </p:cNvPr>
          <p:cNvSpPr/>
          <p:nvPr/>
        </p:nvSpPr>
        <p:spPr>
          <a:xfrm>
            <a:off x="2903219" y="1637930"/>
            <a:ext cx="2542313" cy="369332"/>
          </a:xfrm>
          <a:prstGeom prst="rect">
            <a:avLst/>
          </a:prstGeom>
        </p:spPr>
        <p:txBody>
          <a:bodyPr wrap="square">
            <a:spAutoFit/>
          </a:bodyPr>
          <a:lstStyle/>
          <a:p>
            <a:pPr algn="r"/>
            <a:r>
              <a:rPr lang="en-GB" b="1" dirty="0">
                <a:solidFill>
                  <a:schemeClr val="bg1"/>
                </a:solidFill>
                <a:effectLst>
                  <a:glow rad="114300">
                    <a:schemeClr val="accent1">
                      <a:lumMod val="50000"/>
                      <a:alpha val="40000"/>
                    </a:schemeClr>
                  </a:glow>
                </a:effectLst>
                <a:sym typeface="Wingdings" panose="05000000000000000000" pitchFamily="2" charset="2"/>
              </a:rPr>
              <a:t>Paul Scherrer </a:t>
            </a:r>
            <a:r>
              <a:rPr lang="en-GB" b="1" dirty="0" err="1">
                <a:solidFill>
                  <a:schemeClr val="bg1"/>
                </a:solidFill>
                <a:effectLst>
                  <a:glow rad="114300">
                    <a:schemeClr val="accent1">
                      <a:lumMod val="50000"/>
                      <a:alpha val="40000"/>
                    </a:schemeClr>
                  </a:glow>
                </a:effectLst>
                <a:sym typeface="Wingdings" panose="05000000000000000000" pitchFamily="2" charset="2"/>
              </a:rPr>
              <a:t>Institut</a:t>
            </a:r>
            <a:endParaRPr lang="en-GB" b="1" dirty="0">
              <a:solidFill>
                <a:schemeClr val="bg1"/>
              </a:solidFill>
              <a:effectLst>
                <a:glow rad="114300">
                  <a:schemeClr val="accent1">
                    <a:lumMod val="50000"/>
                    <a:alpha val="40000"/>
                  </a:schemeClr>
                </a:glow>
              </a:effectLst>
              <a:sym typeface="Wingdings" panose="05000000000000000000" pitchFamily="2" charset="2"/>
            </a:endParaRPr>
          </a:p>
        </p:txBody>
      </p:sp>
      <p:sp>
        <p:nvSpPr>
          <p:cNvPr id="30" name="TextBox 29">
            <a:extLst>
              <a:ext uri="{FF2B5EF4-FFF2-40B4-BE49-F238E27FC236}">
                <a16:creationId xmlns:a16="http://schemas.microsoft.com/office/drawing/2014/main" id="{CFADDE3A-F664-4285-A206-A5119CAA89E9}"/>
              </a:ext>
            </a:extLst>
          </p:cNvPr>
          <p:cNvSpPr txBox="1"/>
          <p:nvPr/>
        </p:nvSpPr>
        <p:spPr>
          <a:xfrm>
            <a:off x="5545441" y="1043648"/>
            <a:ext cx="5930232" cy="954107"/>
          </a:xfrm>
          <a:prstGeom prst="rect">
            <a:avLst/>
          </a:prstGeom>
          <a:noFill/>
        </p:spPr>
        <p:txBody>
          <a:bodyPr wrap="square">
            <a:spAutoFit/>
          </a:bodyPr>
          <a:lstStyle/>
          <a:p>
            <a:r>
              <a:rPr lang="en-GB" sz="1400" b="1" dirty="0"/>
              <a:t>PSI-PIF </a:t>
            </a:r>
            <a:r>
              <a:rPr lang="en-GB" sz="1400" dirty="0"/>
              <a:t>– Switzerland, Viligen</a:t>
            </a:r>
          </a:p>
          <a:p>
            <a:pPr marL="742950" lvl="1" indent="-285750">
              <a:buFont typeface="Wingdings" panose="05000000000000000000" pitchFamily="2" charset="2"/>
              <a:buChar char="§"/>
            </a:pPr>
            <a:r>
              <a:rPr lang="en-GB" sz="1400" dirty="0"/>
              <a:t>30-220 MeV Proton beam</a:t>
            </a:r>
          </a:p>
          <a:p>
            <a:pPr marL="742950" lvl="1" indent="-285750">
              <a:buFont typeface="Wingdings" panose="05000000000000000000" pitchFamily="2" charset="2"/>
              <a:buChar char="§"/>
            </a:pPr>
            <a:r>
              <a:rPr lang="en-GB" sz="1400" dirty="0"/>
              <a:t>Combined </a:t>
            </a:r>
            <a:r>
              <a:rPr lang="en-GB" sz="1400" b="1" u="sng" dirty="0"/>
              <a:t>SEE</a:t>
            </a:r>
            <a:r>
              <a:rPr lang="en-GB" sz="1400" dirty="0"/>
              <a:t>, </a:t>
            </a:r>
            <a:r>
              <a:rPr lang="en-GB" sz="1400" b="1" u="sng" dirty="0"/>
              <a:t>TID</a:t>
            </a:r>
            <a:r>
              <a:rPr lang="en-GB" sz="1400" dirty="0"/>
              <a:t>, </a:t>
            </a:r>
            <a:r>
              <a:rPr lang="en-GB" sz="1400" b="1" u="sng" dirty="0"/>
              <a:t>DD</a:t>
            </a:r>
            <a:r>
              <a:rPr lang="en-GB" sz="1400" dirty="0"/>
              <a:t> Tests</a:t>
            </a:r>
          </a:p>
          <a:p>
            <a:pPr marL="742950" lvl="1" indent="-285750">
              <a:buFont typeface="Wingdings" panose="05000000000000000000" pitchFamily="2" charset="2"/>
              <a:buChar char="§"/>
            </a:pPr>
            <a:r>
              <a:rPr lang="en-GB" sz="1400" b="1" dirty="0">
                <a:solidFill>
                  <a:srgbClr val="C00000"/>
                </a:solidFill>
                <a:latin typeface="+mj-lt"/>
              </a:rPr>
              <a:t>5 Years collaboration agreement with CERN</a:t>
            </a:r>
          </a:p>
        </p:txBody>
      </p:sp>
      <p:sp>
        <p:nvSpPr>
          <p:cNvPr id="32" name="TextBox 31">
            <a:extLst>
              <a:ext uri="{FF2B5EF4-FFF2-40B4-BE49-F238E27FC236}">
                <a16:creationId xmlns:a16="http://schemas.microsoft.com/office/drawing/2014/main" id="{0F3E5413-BA0D-43DE-998F-F52ABF29E102}"/>
              </a:ext>
            </a:extLst>
          </p:cNvPr>
          <p:cNvSpPr txBox="1"/>
          <p:nvPr/>
        </p:nvSpPr>
        <p:spPr>
          <a:xfrm>
            <a:off x="5648506" y="4137299"/>
            <a:ext cx="5847265" cy="954107"/>
          </a:xfrm>
          <a:prstGeom prst="rect">
            <a:avLst/>
          </a:prstGeom>
          <a:noFill/>
        </p:spPr>
        <p:txBody>
          <a:bodyPr wrap="square">
            <a:spAutoFit/>
          </a:bodyPr>
          <a:lstStyle/>
          <a:p>
            <a:r>
              <a:rPr lang="en-GB" sz="1400" b="1" dirty="0"/>
              <a:t>CC60 </a:t>
            </a:r>
            <a:r>
              <a:rPr lang="en-GB" sz="1400" dirty="0"/>
              <a:t>– Switzerland, CERN</a:t>
            </a:r>
          </a:p>
          <a:p>
            <a:pPr marL="742950" lvl="1" indent="-285750">
              <a:buFont typeface="Wingdings" panose="05000000000000000000" pitchFamily="2" charset="2"/>
              <a:buChar char="§"/>
            </a:pPr>
            <a:r>
              <a:rPr lang="en-GB" sz="1400" dirty="0"/>
              <a:t>10 Tb Cobalt 60 Source</a:t>
            </a:r>
          </a:p>
          <a:p>
            <a:pPr marL="742950" lvl="1" indent="-285750">
              <a:buFont typeface="Wingdings" panose="05000000000000000000" pitchFamily="2" charset="2"/>
              <a:buChar char="§"/>
            </a:pPr>
            <a:r>
              <a:rPr lang="en-GB" sz="1400" b="1" u="sng" dirty="0"/>
              <a:t>TID</a:t>
            </a:r>
            <a:r>
              <a:rPr lang="en-GB" sz="1400" dirty="0"/>
              <a:t> Tests</a:t>
            </a:r>
          </a:p>
          <a:p>
            <a:pPr marL="742950" lvl="1" indent="-285750">
              <a:buFont typeface="Wingdings" panose="05000000000000000000" pitchFamily="2" charset="2"/>
              <a:buChar char="§"/>
            </a:pPr>
            <a:r>
              <a:rPr lang="en-GB" sz="1400" b="1" dirty="0">
                <a:solidFill>
                  <a:srgbClr val="C00000"/>
                </a:solidFill>
                <a:latin typeface="+mj-lt"/>
              </a:rPr>
              <a:t>Available all the year</a:t>
            </a:r>
          </a:p>
        </p:txBody>
      </p:sp>
      <p:pic>
        <p:nvPicPr>
          <p:cNvPr id="16" name="Picture 4">
            <a:extLst>
              <a:ext uri="{FF2B5EF4-FFF2-40B4-BE49-F238E27FC236}">
                <a16:creationId xmlns:a16="http://schemas.microsoft.com/office/drawing/2014/main" id="{FEC5E742-A6C7-46E1-A93D-D0E05554693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54453" b="8386"/>
          <a:stretch/>
        </p:blipFill>
        <p:spPr bwMode="auto">
          <a:xfrm>
            <a:off x="670382" y="2027484"/>
            <a:ext cx="4780106" cy="998752"/>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188986D8-3272-415A-B396-450C343229D0}"/>
              </a:ext>
            </a:extLst>
          </p:cNvPr>
          <p:cNvSpPr/>
          <p:nvPr/>
        </p:nvSpPr>
        <p:spPr>
          <a:xfrm>
            <a:off x="2598658" y="2676847"/>
            <a:ext cx="2846874" cy="369332"/>
          </a:xfrm>
          <a:prstGeom prst="rect">
            <a:avLst/>
          </a:prstGeom>
        </p:spPr>
        <p:txBody>
          <a:bodyPr wrap="square">
            <a:spAutoFit/>
          </a:bodyPr>
          <a:lstStyle/>
          <a:p>
            <a:pPr algn="r"/>
            <a:r>
              <a:rPr lang="en-US" b="1" dirty="0">
                <a:solidFill>
                  <a:schemeClr val="bg1"/>
                </a:solidFill>
                <a:effectLst>
                  <a:glow rad="114300">
                    <a:schemeClr val="accent1">
                      <a:lumMod val="50000"/>
                      <a:alpha val="40000"/>
                    </a:schemeClr>
                  </a:glow>
                </a:effectLst>
                <a:sym typeface="Wingdings" panose="05000000000000000000" pitchFamily="2" charset="2"/>
              </a:rPr>
              <a:t>Jožef Stefan Institute</a:t>
            </a:r>
            <a:endParaRPr lang="en-GB" b="1" dirty="0">
              <a:solidFill>
                <a:schemeClr val="bg1"/>
              </a:solidFill>
              <a:effectLst>
                <a:glow rad="114300">
                  <a:schemeClr val="accent1">
                    <a:lumMod val="50000"/>
                    <a:alpha val="40000"/>
                  </a:schemeClr>
                </a:glow>
              </a:effectLst>
            </a:endParaRPr>
          </a:p>
        </p:txBody>
      </p:sp>
      <p:sp>
        <p:nvSpPr>
          <p:cNvPr id="33" name="TextBox 32">
            <a:extLst>
              <a:ext uri="{FF2B5EF4-FFF2-40B4-BE49-F238E27FC236}">
                <a16:creationId xmlns:a16="http://schemas.microsoft.com/office/drawing/2014/main" id="{9A792060-302B-4A07-8869-CD7610906FC4}"/>
              </a:ext>
            </a:extLst>
          </p:cNvPr>
          <p:cNvSpPr txBox="1"/>
          <p:nvPr/>
        </p:nvSpPr>
        <p:spPr>
          <a:xfrm>
            <a:off x="5648506" y="2009027"/>
            <a:ext cx="5776085" cy="954107"/>
          </a:xfrm>
          <a:prstGeom prst="rect">
            <a:avLst/>
          </a:prstGeom>
          <a:noFill/>
        </p:spPr>
        <p:txBody>
          <a:bodyPr wrap="square">
            <a:spAutoFit/>
          </a:bodyPr>
          <a:lstStyle/>
          <a:p>
            <a:r>
              <a:rPr lang="en-GB" sz="1400" b="1" dirty="0"/>
              <a:t>JSI </a:t>
            </a:r>
            <a:r>
              <a:rPr lang="en-GB" sz="1400" dirty="0"/>
              <a:t>– Slovenia, Ljubljana</a:t>
            </a:r>
          </a:p>
          <a:p>
            <a:pPr marL="742950" lvl="1" indent="-285750">
              <a:buFont typeface="Wingdings" panose="05000000000000000000" pitchFamily="2" charset="2"/>
              <a:buChar char="§"/>
            </a:pPr>
            <a:r>
              <a:rPr lang="en-GB" sz="1400" dirty="0"/>
              <a:t>Triga Mark II Nuclear Reactor</a:t>
            </a:r>
          </a:p>
          <a:p>
            <a:pPr marL="742950" lvl="1" indent="-285750">
              <a:buFont typeface="Wingdings" panose="05000000000000000000" pitchFamily="2" charset="2"/>
              <a:buChar char="§"/>
            </a:pPr>
            <a:r>
              <a:rPr lang="en-GB" sz="1400" b="1" u="sng" dirty="0"/>
              <a:t>DD</a:t>
            </a:r>
            <a:r>
              <a:rPr lang="en-GB" sz="1400" dirty="0"/>
              <a:t>, TID</a:t>
            </a:r>
          </a:p>
          <a:p>
            <a:pPr marL="742950" lvl="1" indent="-285750">
              <a:buFont typeface="Wingdings" panose="05000000000000000000" pitchFamily="2" charset="2"/>
              <a:buChar char="§"/>
            </a:pPr>
            <a:r>
              <a:rPr lang="en-GB" sz="1400" b="1" dirty="0">
                <a:solidFill>
                  <a:srgbClr val="C00000"/>
                </a:solidFill>
                <a:latin typeface="+mj-lt"/>
              </a:rPr>
              <a:t>Punctual use, possibility to make a contract</a:t>
            </a:r>
          </a:p>
        </p:txBody>
      </p:sp>
      <p:pic>
        <p:nvPicPr>
          <p:cNvPr id="1030" name="Picture 6" descr="Jozef Stefan Institute (JSI) | EURASHE">
            <a:extLst>
              <a:ext uri="{FF2B5EF4-FFF2-40B4-BE49-F238E27FC236}">
                <a16:creationId xmlns:a16="http://schemas.microsoft.com/office/drawing/2014/main" id="{851382F3-4A0A-47FC-B077-84BCFE2D7B3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2916" y="2093687"/>
            <a:ext cx="1512168" cy="433173"/>
          </a:xfrm>
          <a:prstGeom prst="rect">
            <a:avLst/>
          </a:prstGeom>
          <a:noFill/>
          <a:effectLst>
            <a:glow rad="63500">
              <a:schemeClr val="bg1">
                <a:lumMod val="95000"/>
                <a:alpha val="74000"/>
              </a:schemeClr>
            </a:glow>
          </a:effectLst>
          <a:extLst>
            <a:ext uri="{909E8E84-426E-40DD-AFC4-6F175D3DCCD1}">
              <a14:hiddenFill xmlns:a14="http://schemas.microsoft.com/office/drawing/2010/main">
                <a:solidFill>
                  <a:srgbClr val="FFFFFF"/>
                </a:solidFill>
              </a14:hiddenFill>
            </a:ext>
          </a:extLst>
        </p:spPr>
      </p:pic>
      <p:pic>
        <p:nvPicPr>
          <p:cNvPr id="1038" name="Picture 14" descr="Home | CERN">
            <a:extLst>
              <a:ext uri="{FF2B5EF4-FFF2-40B4-BE49-F238E27FC236}">
                <a16:creationId xmlns:a16="http://schemas.microsoft.com/office/drawing/2014/main" id="{2085C34A-8539-4692-87BA-B945EA61C1E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4537" y="4221199"/>
            <a:ext cx="513940" cy="509657"/>
          </a:xfrm>
          <a:prstGeom prst="rect">
            <a:avLst/>
          </a:prstGeom>
          <a:noFill/>
          <a:effectLst>
            <a:glow rad="63500">
              <a:schemeClr val="bg1">
                <a:alpha val="75000"/>
              </a:schemeClr>
            </a:glow>
          </a:effectLst>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F5F1677B-A5C5-40F2-B755-EACB18DC51E8}"/>
              </a:ext>
            </a:extLst>
          </p:cNvPr>
          <p:cNvSpPr txBox="1"/>
          <p:nvPr/>
        </p:nvSpPr>
        <p:spPr>
          <a:xfrm>
            <a:off x="5648506" y="5201385"/>
            <a:ext cx="5930231" cy="954107"/>
          </a:xfrm>
          <a:prstGeom prst="rect">
            <a:avLst/>
          </a:prstGeom>
          <a:noFill/>
        </p:spPr>
        <p:txBody>
          <a:bodyPr wrap="square">
            <a:spAutoFit/>
          </a:bodyPr>
          <a:lstStyle/>
          <a:p>
            <a:r>
              <a:rPr lang="en-GB" sz="1400" b="1" dirty="0"/>
              <a:t>CHARM </a:t>
            </a:r>
            <a:r>
              <a:rPr lang="en-GB" sz="1400" dirty="0"/>
              <a:t>– Switzerland, CERN</a:t>
            </a:r>
          </a:p>
          <a:p>
            <a:pPr marL="742950" lvl="1" indent="-285750">
              <a:buFont typeface="Wingdings" panose="05000000000000000000" pitchFamily="2" charset="2"/>
              <a:buChar char="§"/>
            </a:pPr>
            <a:r>
              <a:rPr lang="en-GB" sz="1400" dirty="0"/>
              <a:t>Representative LHC Radiation mixed-fields</a:t>
            </a:r>
          </a:p>
          <a:p>
            <a:pPr marL="742950" lvl="1" indent="-285750">
              <a:buFont typeface="Wingdings" panose="05000000000000000000" pitchFamily="2" charset="2"/>
              <a:buChar char="§"/>
            </a:pPr>
            <a:r>
              <a:rPr lang="en-GB" sz="1400" dirty="0"/>
              <a:t>SEE, TID, DD</a:t>
            </a:r>
          </a:p>
          <a:p>
            <a:pPr marL="742950" lvl="1" indent="-285750">
              <a:buFont typeface="Wingdings" panose="05000000000000000000" pitchFamily="2" charset="2"/>
              <a:buChar char="§"/>
            </a:pPr>
            <a:r>
              <a:rPr lang="en-GB" sz="1400" b="1" dirty="0">
                <a:solidFill>
                  <a:srgbClr val="C00000"/>
                </a:solidFill>
                <a:latin typeface="+mj-lt"/>
              </a:rPr>
              <a:t>Not available during technical stops</a:t>
            </a:r>
            <a:endParaRPr lang="en-GB" sz="1400" dirty="0"/>
          </a:p>
        </p:txBody>
      </p:sp>
      <p:pic>
        <p:nvPicPr>
          <p:cNvPr id="15" name="Graphic 14">
            <a:extLst>
              <a:ext uri="{FF2B5EF4-FFF2-40B4-BE49-F238E27FC236}">
                <a16:creationId xmlns:a16="http://schemas.microsoft.com/office/drawing/2014/main" id="{2E671AB6-C4C1-46D9-B52C-328409702827}"/>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686210" y="1153318"/>
            <a:ext cx="1487694" cy="531319"/>
          </a:xfrm>
          <a:prstGeom prst="rect">
            <a:avLst/>
          </a:prstGeom>
          <a:effectLst>
            <a:glow rad="63500">
              <a:schemeClr val="bg1">
                <a:alpha val="75000"/>
              </a:schemeClr>
            </a:glow>
          </a:effectLst>
        </p:spPr>
      </p:pic>
      <p:pic>
        <p:nvPicPr>
          <p:cNvPr id="39" name="Picture 38">
            <a:extLst>
              <a:ext uri="{FF2B5EF4-FFF2-40B4-BE49-F238E27FC236}">
                <a16:creationId xmlns:a16="http://schemas.microsoft.com/office/drawing/2014/main" id="{05F10092-E464-4F2A-B419-CF762FE9B027}"/>
              </a:ext>
            </a:extLst>
          </p:cNvPr>
          <p:cNvPicPr>
            <a:picLocks noChangeAspect="1"/>
          </p:cNvPicPr>
          <p:nvPr/>
        </p:nvPicPr>
        <p:blipFill rotWithShape="1">
          <a:blip r:embed="rId11"/>
          <a:srcRect l="1619" t="35452" r="1047" b="15685"/>
          <a:stretch/>
        </p:blipFill>
        <p:spPr>
          <a:xfrm>
            <a:off x="670382" y="5177995"/>
            <a:ext cx="4780106" cy="1019977"/>
          </a:xfrm>
          <a:prstGeom prst="rect">
            <a:avLst/>
          </a:prstGeom>
        </p:spPr>
      </p:pic>
      <p:sp>
        <p:nvSpPr>
          <p:cNvPr id="40" name="Rectangle 39">
            <a:extLst>
              <a:ext uri="{FF2B5EF4-FFF2-40B4-BE49-F238E27FC236}">
                <a16:creationId xmlns:a16="http://schemas.microsoft.com/office/drawing/2014/main" id="{4F817354-4CFD-4906-9235-147DFBDB3859}"/>
              </a:ext>
            </a:extLst>
          </p:cNvPr>
          <p:cNvSpPr/>
          <p:nvPr/>
        </p:nvSpPr>
        <p:spPr>
          <a:xfrm>
            <a:off x="585172" y="5786160"/>
            <a:ext cx="4860360" cy="369332"/>
          </a:xfrm>
          <a:prstGeom prst="rect">
            <a:avLst/>
          </a:prstGeom>
        </p:spPr>
        <p:txBody>
          <a:bodyPr wrap="square">
            <a:spAutoFit/>
          </a:bodyPr>
          <a:lstStyle/>
          <a:p>
            <a:pPr algn="r"/>
            <a:r>
              <a:rPr lang="en-GB" b="1" dirty="0">
                <a:solidFill>
                  <a:schemeClr val="bg1"/>
                </a:solidFill>
                <a:effectLst>
                  <a:glow rad="114300">
                    <a:schemeClr val="accent1">
                      <a:lumMod val="50000"/>
                      <a:alpha val="40000"/>
                    </a:schemeClr>
                  </a:glow>
                </a:effectLst>
                <a:sym typeface="Wingdings" panose="05000000000000000000" pitchFamily="2" charset="2"/>
              </a:rPr>
              <a:t>CERN High energy AcceleRator Mixed field</a:t>
            </a:r>
          </a:p>
        </p:txBody>
      </p:sp>
      <p:pic>
        <p:nvPicPr>
          <p:cNvPr id="41" name="Picture 14" descr="Home | CERN">
            <a:extLst>
              <a:ext uri="{FF2B5EF4-FFF2-40B4-BE49-F238E27FC236}">
                <a16:creationId xmlns:a16="http://schemas.microsoft.com/office/drawing/2014/main" id="{877AE907-3F52-4F17-968B-FA17A1292C4C}"/>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44537" y="5212419"/>
            <a:ext cx="557079" cy="552436"/>
          </a:xfrm>
          <a:prstGeom prst="rect">
            <a:avLst/>
          </a:prstGeom>
          <a:noFill/>
          <a:effectLst>
            <a:glow rad="63500">
              <a:schemeClr val="bg1">
                <a:alpha val="75000"/>
              </a:schemeClr>
            </a:glow>
          </a:effectLst>
          <a:extLst>
            <a:ext uri="{909E8E84-426E-40DD-AFC4-6F175D3DCCD1}">
              <a14:hiddenFill xmlns:a14="http://schemas.microsoft.com/office/drawing/2010/main">
                <a:solidFill>
                  <a:srgbClr val="FFFFFF"/>
                </a:solidFill>
              </a14:hiddenFill>
            </a:ext>
          </a:extLst>
        </p:spPr>
      </p:pic>
      <p:sp>
        <p:nvSpPr>
          <p:cNvPr id="43" name="Rectangle 42">
            <a:extLst>
              <a:ext uri="{FF2B5EF4-FFF2-40B4-BE49-F238E27FC236}">
                <a16:creationId xmlns:a16="http://schemas.microsoft.com/office/drawing/2014/main" id="{2F947A44-37DD-4BEC-A169-7A84C50FD1A3}"/>
              </a:ext>
            </a:extLst>
          </p:cNvPr>
          <p:cNvSpPr/>
          <p:nvPr/>
        </p:nvSpPr>
        <p:spPr>
          <a:xfrm>
            <a:off x="2436641" y="3712045"/>
            <a:ext cx="3008891" cy="369332"/>
          </a:xfrm>
          <a:prstGeom prst="rect">
            <a:avLst/>
          </a:prstGeom>
        </p:spPr>
        <p:txBody>
          <a:bodyPr wrap="square">
            <a:spAutoFit/>
          </a:bodyPr>
          <a:lstStyle/>
          <a:p>
            <a:pPr algn="r"/>
            <a:r>
              <a:rPr lang="en-US" b="1" dirty="0">
                <a:solidFill>
                  <a:schemeClr val="bg1"/>
                </a:solidFill>
                <a:effectLst>
                  <a:glow rad="114300">
                    <a:schemeClr val="accent1">
                      <a:lumMod val="50000"/>
                      <a:alpha val="40000"/>
                    </a:schemeClr>
                  </a:glow>
                </a:effectLst>
                <a:sym typeface="Wingdings" panose="05000000000000000000" pitchFamily="2" charset="2"/>
              </a:rPr>
              <a:t> </a:t>
            </a:r>
            <a:r>
              <a:rPr lang="en-US" b="1" dirty="0" err="1">
                <a:solidFill>
                  <a:schemeClr val="bg1"/>
                </a:solidFill>
                <a:effectLst>
                  <a:glow rad="114300">
                    <a:schemeClr val="accent1">
                      <a:lumMod val="50000"/>
                      <a:alpha val="40000"/>
                    </a:schemeClr>
                  </a:glow>
                </a:effectLst>
                <a:sym typeface="Wingdings" panose="05000000000000000000" pitchFamily="2" charset="2"/>
              </a:rPr>
              <a:t>Institut</a:t>
            </a:r>
            <a:r>
              <a:rPr lang="en-US" b="1" dirty="0">
                <a:solidFill>
                  <a:schemeClr val="bg1"/>
                </a:solidFill>
                <a:effectLst>
                  <a:glow rad="114300">
                    <a:schemeClr val="accent1">
                      <a:lumMod val="50000"/>
                      <a:alpha val="40000"/>
                    </a:schemeClr>
                  </a:glow>
                </a:effectLst>
                <a:sym typeface="Wingdings" panose="05000000000000000000" pitchFamily="2" charset="2"/>
              </a:rPr>
              <a:t> Laue-Langevin</a:t>
            </a:r>
          </a:p>
        </p:txBody>
      </p:sp>
      <p:pic>
        <p:nvPicPr>
          <p:cNvPr id="1028" name="Picture 4" descr="X-Ray and Neutron Science - International Student Summer Programme 2018">
            <a:extLst>
              <a:ext uri="{FF2B5EF4-FFF2-40B4-BE49-F238E27FC236}">
                <a16:creationId xmlns:a16="http://schemas.microsoft.com/office/drawing/2014/main" id="{97D8AE48-2B79-4EBB-BEB9-C5E9E8E0DBA4}"/>
              </a:ext>
            </a:extLst>
          </p:cNvPr>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537" y="3175430"/>
            <a:ext cx="679577" cy="640465"/>
          </a:xfrm>
          <a:prstGeom prst="rect">
            <a:avLst/>
          </a:prstGeom>
          <a:noFill/>
          <a:effectLst>
            <a:glow rad="63500">
              <a:srgbClr val="0F0F0F">
                <a:alpha val="79000"/>
              </a:srgbClr>
            </a:glow>
          </a:effectLst>
          <a:extLst>
            <a:ext uri="{909E8E84-426E-40DD-AFC4-6F175D3DCCD1}">
              <a14:hiddenFill xmlns:a14="http://schemas.microsoft.com/office/drawing/2010/main">
                <a:solidFill>
                  <a:srgbClr val="FFFFFF"/>
                </a:solidFill>
              </a14:hiddenFill>
            </a:ext>
          </a:extLst>
        </p:spPr>
      </p:pic>
      <p:sp>
        <p:nvSpPr>
          <p:cNvPr id="45" name="TextBox 44">
            <a:extLst>
              <a:ext uri="{FF2B5EF4-FFF2-40B4-BE49-F238E27FC236}">
                <a16:creationId xmlns:a16="http://schemas.microsoft.com/office/drawing/2014/main" id="{30B4862C-C166-4AEB-B6B0-8DD7F6F4427B}"/>
              </a:ext>
            </a:extLst>
          </p:cNvPr>
          <p:cNvSpPr txBox="1"/>
          <p:nvPr/>
        </p:nvSpPr>
        <p:spPr>
          <a:xfrm>
            <a:off x="5648506" y="3046179"/>
            <a:ext cx="5847265" cy="954107"/>
          </a:xfrm>
          <a:prstGeom prst="rect">
            <a:avLst/>
          </a:prstGeom>
          <a:noFill/>
        </p:spPr>
        <p:txBody>
          <a:bodyPr wrap="square">
            <a:spAutoFit/>
          </a:bodyPr>
          <a:lstStyle/>
          <a:p>
            <a:r>
              <a:rPr lang="en-GB" sz="1400" b="1" dirty="0"/>
              <a:t>ILL </a:t>
            </a:r>
            <a:r>
              <a:rPr lang="en-GB" sz="1400" dirty="0"/>
              <a:t>– </a:t>
            </a:r>
            <a:r>
              <a:rPr lang="en-GB" sz="1400" dirty="0" err="1"/>
              <a:t>Genoble</a:t>
            </a:r>
            <a:r>
              <a:rPr lang="en-GB" sz="1400" dirty="0"/>
              <a:t>, France</a:t>
            </a:r>
          </a:p>
          <a:p>
            <a:pPr marL="742950" lvl="1" indent="-285750">
              <a:buFont typeface="Wingdings" panose="05000000000000000000" pitchFamily="2" charset="2"/>
              <a:buChar char="§"/>
            </a:pPr>
            <a:r>
              <a:rPr lang="en-GB" sz="1400" dirty="0"/>
              <a:t>Thermal Neutron Beam</a:t>
            </a:r>
          </a:p>
          <a:p>
            <a:pPr marL="742950" lvl="1" indent="-285750">
              <a:buFont typeface="Wingdings" panose="05000000000000000000" pitchFamily="2" charset="2"/>
              <a:buChar char="§"/>
            </a:pPr>
            <a:r>
              <a:rPr lang="en-GB" sz="1400" dirty="0"/>
              <a:t>Thermal neutron sensitivity Tests</a:t>
            </a:r>
          </a:p>
          <a:p>
            <a:pPr marL="742950" lvl="1" indent="-285750">
              <a:buFont typeface="Wingdings" panose="05000000000000000000" pitchFamily="2" charset="2"/>
              <a:buChar char="§"/>
            </a:pPr>
            <a:r>
              <a:rPr lang="en-GB" sz="1400" b="1" dirty="0">
                <a:solidFill>
                  <a:srgbClr val="C00000"/>
                </a:solidFill>
                <a:latin typeface="+mj-lt"/>
              </a:rPr>
              <a:t>Punctual use, possibility to make a contract</a:t>
            </a:r>
          </a:p>
        </p:txBody>
      </p:sp>
      <p:sp>
        <p:nvSpPr>
          <p:cNvPr id="49" name="Rectangle 48">
            <a:extLst>
              <a:ext uri="{FF2B5EF4-FFF2-40B4-BE49-F238E27FC236}">
                <a16:creationId xmlns:a16="http://schemas.microsoft.com/office/drawing/2014/main" id="{8451171B-59D6-4885-BB91-E812FBBE99AB}"/>
              </a:ext>
            </a:extLst>
          </p:cNvPr>
          <p:cNvSpPr/>
          <p:nvPr/>
        </p:nvSpPr>
        <p:spPr bwMode="auto">
          <a:xfrm>
            <a:off x="5565540" y="1069173"/>
            <a:ext cx="5930231" cy="5086319"/>
          </a:xfrm>
          <a:prstGeom prst="rect">
            <a:avLst/>
          </a:prstGeom>
          <a:solidFill>
            <a:schemeClr val="bg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pic>
        <p:nvPicPr>
          <p:cNvPr id="50" name="Picture 49">
            <a:extLst>
              <a:ext uri="{FF2B5EF4-FFF2-40B4-BE49-F238E27FC236}">
                <a16:creationId xmlns:a16="http://schemas.microsoft.com/office/drawing/2014/main" id="{12ABBD27-1BAE-4437-992F-B7C2FA759419}"/>
              </a:ext>
            </a:extLst>
          </p:cNvPr>
          <p:cNvPicPr>
            <a:picLocks noChangeAspect="1"/>
          </p:cNvPicPr>
          <p:nvPr/>
        </p:nvPicPr>
        <p:blipFill>
          <a:blip r:embed="rId14"/>
          <a:stretch>
            <a:fillRect/>
          </a:stretch>
        </p:blipFill>
        <p:spPr>
          <a:xfrm>
            <a:off x="6659333" y="2591457"/>
            <a:ext cx="4759500" cy="2001261"/>
          </a:xfrm>
          <a:prstGeom prst="rect">
            <a:avLst/>
          </a:prstGeom>
          <a:ln>
            <a:noFill/>
          </a:ln>
          <a:effectLst>
            <a:outerShdw blurRad="190500" algn="tl" rotWithShape="0">
              <a:srgbClr val="000000">
                <a:alpha val="70000"/>
              </a:srgbClr>
            </a:outerShdw>
          </a:effectLst>
        </p:spPr>
      </p:pic>
      <p:sp>
        <p:nvSpPr>
          <p:cNvPr id="51" name="Oval 50">
            <a:extLst>
              <a:ext uri="{FF2B5EF4-FFF2-40B4-BE49-F238E27FC236}">
                <a16:creationId xmlns:a16="http://schemas.microsoft.com/office/drawing/2014/main" id="{8D8109B0-15FB-4C4E-80A6-14B5709B29B2}"/>
              </a:ext>
            </a:extLst>
          </p:cNvPr>
          <p:cNvSpPr/>
          <p:nvPr/>
        </p:nvSpPr>
        <p:spPr bwMode="auto">
          <a:xfrm>
            <a:off x="7360766" y="3267325"/>
            <a:ext cx="1327521" cy="514562"/>
          </a:xfrm>
          <a:prstGeom prst="ellipse">
            <a:avLst/>
          </a:prstGeom>
          <a:noFill/>
          <a:ln w="28575" cap="flat" cmpd="sng" algn="ctr">
            <a:solidFill>
              <a:srgbClr val="C0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GB"/>
          </a:p>
        </p:txBody>
      </p:sp>
      <p:sp>
        <p:nvSpPr>
          <p:cNvPr id="52" name="Right Brace 51">
            <a:extLst>
              <a:ext uri="{FF2B5EF4-FFF2-40B4-BE49-F238E27FC236}">
                <a16:creationId xmlns:a16="http://schemas.microsoft.com/office/drawing/2014/main" id="{42E0CB0F-5B76-4F6A-B967-4FCE896D895D}"/>
              </a:ext>
            </a:extLst>
          </p:cNvPr>
          <p:cNvSpPr/>
          <p:nvPr/>
        </p:nvSpPr>
        <p:spPr bwMode="auto">
          <a:xfrm>
            <a:off x="5469961" y="1150382"/>
            <a:ext cx="409750" cy="3995150"/>
          </a:xfrm>
          <a:prstGeom prst="rightBrace">
            <a:avLst>
              <a:gd name="adj1" fmla="val 65310"/>
              <a:gd name="adj2" fmla="val 50000"/>
            </a:avLst>
          </a:prstGeom>
          <a:ln>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53" name="Straight Arrow Connector 52">
            <a:extLst>
              <a:ext uri="{FF2B5EF4-FFF2-40B4-BE49-F238E27FC236}">
                <a16:creationId xmlns:a16="http://schemas.microsoft.com/office/drawing/2014/main" id="{DC641F34-8104-4597-ADF7-565E7A1854E9}"/>
              </a:ext>
            </a:extLst>
          </p:cNvPr>
          <p:cNvCxnSpPr>
            <a:cxnSpLocks/>
            <a:stCxn id="52" idx="1"/>
            <a:endCxn id="51" idx="2"/>
          </p:cNvCxnSpPr>
          <p:nvPr/>
        </p:nvCxnSpPr>
        <p:spPr bwMode="auto">
          <a:xfrm>
            <a:off x="5879711" y="3147957"/>
            <a:ext cx="1481055" cy="376649"/>
          </a:xfrm>
          <a:prstGeom prst="straightConnector1">
            <a:avLst/>
          </a:prstGeom>
          <a:ln w="38100">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54" name="Right Brace 53">
            <a:extLst>
              <a:ext uri="{FF2B5EF4-FFF2-40B4-BE49-F238E27FC236}">
                <a16:creationId xmlns:a16="http://schemas.microsoft.com/office/drawing/2014/main" id="{F1E3C614-A542-4331-98A8-A7372D5F890F}"/>
              </a:ext>
            </a:extLst>
          </p:cNvPr>
          <p:cNvSpPr/>
          <p:nvPr/>
        </p:nvSpPr>
        <p:spPr bwMode="auto">
          <a:xfrm>
            <a:off x="5469961" y="5201385"/>
            <a:ext cx="409750" cy="1066930"/>
          </a:xfrm>
          <a:prstGeom prst="rightBrace">
            <a:avLst>
              <a:gd name="adj1" fmla="val 65310"/>
              <a:gd name="adj2" fmla="val 50000"/>
            </a:avLst>
          </a:prstGeom>
          <a:ln>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55" name="Straight Arrow Connector 54">
            <a:extLst>
              <a:ext uri="{FF2B5EF4-FFF2-40B4-BE49-F238E27FC236}">
                <a16:creationId xmlns:a16="http://schemas.microsoft.com/office/drawing/2014/main" id="{A2E2449A-18BC-4FE0-BE87-198FAFE6BD01}"/>
              </a:ext>
            </a:extLst>
          </p:cNvPr>
          <p:cNvCxnSpPr>
            <a:cxnSpLocks/>
            <a:stCxn id="54" idx="1"/>
            <a:endCxn id="51" idx="2"/>
          </p:cNvCxnSpPr>
          <p:nvPr/>
        </p:nvCxnSpPr>
        <p:spPr bwMode="auto">
          <a:xfrm flipV="1">
            <a:off x="5879711" y="3524606"/>
            <a:ext cx="1481055" cy="2210244"/>
          </a:xfrm>
          <a:prstGeom prst="straightConnector1">
            <a:avLst/>
          </a:prstGeom>
          <a:ln w="38100">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19FC5A02-E5B5-4694-989F-ECDF03A901DA}"/>
              </a:ext>
            </a:extLst>
          </p:cNvPr>
          <p:cNvCxnSpPr>
            <a:cxnSpLocks/>
            <a:stCxn id="54" idx="1"/>
          </p:cNvCxnSpPr>
          <p:nvPr/>
        </p:nvCxnSpPr>
        <p:spPr bwMode="auto">
          <a:xfrm flipV="1">
            <a:off x="5879711" y="3965226"/>
            <a:ext cx="2784667" cy="1769624"/>
          </a:xfrm>
          <a:prstGeom prst="straightConnector1">
            <a:avLst/>
          </a:prstGeom>
          <a:ln w="38100">
            <a:solidFill>
              <a:srgbClr val="1E59AE"/>
            </a:solidFill>
            <a:tailEnd type="triangle"/>
          </a:ln>
        </p:spPr>
        <p:style>
          <a:lnRef idx="2">
            <a:schemeClr val="accent1"/>
          </a:lnRef>
          <a:fillRef idx="0">
            <a:schemeClr val="accent1"/>
          </a:fillRef>
          <a:effectRef idx="1">
            <a:schemeClr val="accent1"/>
          </a:effectRef>
          <a:fontRef idx="minor">
            <a:schemeClr val="tx1"/>
          </a:fontRef>
        </p:style>
      </p:cxnSp>
      <p:sp>
        <p:nvSpPr>
          <p:cNvPr id="57" name="Oval 56">
            <a:extLst>
              <a:ext uri="{FF2B5EF4-FFF2-40B4-BE49-F238E27FC236}">
                <a16:creationId xmlns:a16="http://schemas.microsoft.com/office/drawing/2014/main" id="{A2D4FF72-5BF0-4E7F-9AF8-A8B17AEA3169}"/>
              </a:ext>
            </a:extLst>
          </p:cNvPr>
          <p:cNvSpPr/>
          <p:nvPr/>
        </p:nvSpPr>
        <p:spPr bwMode="auto">
          <a:xfrm>
            <a:off x="8536548" y="3559496"/>
            <a:ext cx="829263" cy="514562"/>
          </a:xfrm>
          <a:prstGeom prst="ellipse">
            <a:avLst/>
          </a:prstGeom>
          <a:noFill/>
          <a:ln w="28575" cap="flat" cmpd="sng" algn="ctr">
            <a:solidFill>
              <a:srgbClr val="1E59AE"/>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GB"/>
          </a:p>
        </p:txBody>
      </p:sp>
      <p:sp>
        <p:nvSpPr>
          <p:cNvPr id="58" name="TextBox 57">
            <a:extLst>
              <a:ext uri="{FF2B5EF4-FFF2-40B4-BE49-F238E27FC236}">
                <a16:creationId xmlns:a16="http://schemas.microsoft.com/office/drawing/2014/main" id="{2E63C185-77D9-413F-BAD5-DAAF43A94B2F}"/>
              </a:ext>
            </a:extLst>
          </p:cNvPr>
          <p:cNvSpPr txBox="1"/>
          <p:nvPr/>
        </p:nvSpPr>
        <p:spPr>
          <a:xfrm>
            <a:off x="6881806" y="3001204"/>
            <a:ext cx="2658041" cy="307777"/>
          </a:xfrm>
          <a:prstGeom prst="rect">
            <a:avLst/>
          </a:prstGeom>
          <a:noFill/>
          <a:effectLst>
            <a:glow rad="63500">
              <a:schemeClr val="accent1">
                <a:satMod val="175000"/>
                <a:alpha val="40000"/>
              </a:schemeClr>
            </a:glow>
          </a:effectLst>
        </p:spPr>
        <p:txBody>
          <a:bodyPr wrap="square">
            <a:spAutoFit/>
          </a:bodyPr>
          <a:lstStyle/>
          <a:p>
            <a:r>
              <a:rPr lang="en-GB" sz="1400" b="1" dirty="0">
                <a:solidFill>
                  <a:srgbClr val="C00000"/>
                </a:solidFill>
                <a:effectLst>
                  <a:glow rad="127000">
                    <a:schemeClr val="bg1"/>
                  </a:glow>
                </a:effectLst>
                <a:latin typeface="+mj-lt"/>
              </a:rPr>
              <a:t>Component-level Testing</a:t>
            </a:r>
            <a:endParaRPr lang="en-GB" sz="1400" dirty="0">
              <a:effectLst>
                <a:glow rad="127000">
                  <a:schemeClr val="bg1"/>
                </a:glow>
              </a:effectLst>
            </a:endParaRPr>
          </a:p>
        </p:txBody>
      </p:sp>
      <p:sp>
        <p:nvSpPr>
          <p:cNvPr id="59" name="TextBox 58">
            <a:extLst>
              <a:ext uri="{FF2B5EF4-FFF2-40B4-BE49-F238E27FC236}">
                <a16:creationId xmlns:a16="http://schemas.microsoft.com/office/drawing/2014/main" id="{0327181B-8EDE-4D57-9B7D-2EA83B12C6D5}"/>
              </a:ext>
            </a:extLst>
          </p:cNvPr>
          <p:cNvSpPr txBox="1"/>
          <p:nvPr/>
        </p:nvSpPr>
        <p:spPr>
          <a:xfrm>
            <a:off x="8501100" y="4100774"/>
            <a:ext cx="2034089" cy="307777"/>
          </a:xfrm>
          <a:prstGeom prst="rect">
            <a:avLst/>
          </a:prstGeom>
          <a:noFill/>
          <a:effectLst>
            <a:glow rad="63500">
              <a:schemeClr val="accent1">
                <a:satMod val="175000"/>
                <a:alpha val="40000"/>
              </a:schemeClr>
            </a:glow>
          </a:effectLst>
        </p:spPr>
        <p:txBody>
          <a:bodyPr wrap="square">
            <a:spAutoFit/>
          </a:bodyPr>
          <a:lstStyle/>
          <a:p>
            <a:r>
              <a:rPr lang="en-GB" sz="1400" b="1" dirty="0">
                <a:solidFill>
                  <a:srgbClr val="1E59AE"/>
                </a:solidFill>
                <a:effectLst>
                  <a:glow rad="127000">
                    <a:schemeClr val="bg1"/>
                  </a:glow>
                </a:effectLst>
                <a:latin typeface="+mj-lt"/>
              </a:rPr>
              <a:t>System-level Testing</a:t>
            </a:r>
            <a:endParaRPr lang="en-GB" sz="1400" dirty="0">
              <a:solidFill>
                <a:srgbClr val="1E59AE"/>
              </a:solidFill>
              <a:effectLst>
                <a:glow rad="127000">
                  <a:schemeClr val="bg1"/>
                </a:glow>
              </a:effectLst>
            </a:endParaRPr>
          </a:p>
        </p:txBody>
      </p:sp>
      <p:sp>
        <p:nvSpPr>
          <p:cNvPr id="36" name="Date Placeholder 4">
            <a:extLst>
              <a:ext uri="{FF2B5EF4-FFF2-40B4-BE49-F238E27FC236}">
                <a16:creationId xmlns:a16="http://schemas.microsoft.com/office/drawing/2014/main" id="{5A0B1782-D8B1-430C-8D2C-62372E0EEAB2}"/>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Testing of electronic components by R. Ferraro (BE-CEM-EPR )</a:t>
            </a:r>
          </a:p>
        </p:txBody>
      </p:sp>
      <p:sp>
        <p:nvSpPr>
          <p:cNvPr id="6" name="Footer Placeholder 5"/>
          <p:cNvSpPr>
            <a:spLocks noGrp="1"/>
          </p:cNvSpPr>
          <p:nvPr>
            <p:ph type="ftr" sz="quarter" idx="11"/>
          </p:nvPr>
        </p:nvSpPr>
        <p:spPr/>
        <p:txBody>
          <a:bodyPr/>
          <a:lstStyle/>
          <a:p>
            <a:pPr>
              <a:defRPr/>
            </a:pPr>
            <a:r>
              <a:rPr lang="en-US" smtClean="0"/>
              <a:t>RADWG Meeting Salvatore Danzeca</a:t>
            </a:r>
            <a:endParaRPr lang="en-US" dirty="0"/>
          </a:p>
        </p:txBody>
      </p:sp>
    </p:spTree>
    <p:extLst>
      <p:ext uri="{BB962C8B-B14F-4D97-AF65-F5344CB8AC3E}">
        <p14:creationId xmlns:p14="http://schemas.microsoft.com/office/powerpoint/2010/main" val="394953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9880"/>
            <a:ext cx="10515600" cy="1107466"/>
          </a:xfrm>
        </p:spPr>
        <p:txBody>
          <a:bodyPr/>
          <a:lstStyle/>
          <a:p>
            <a:r>
              <a:rPr lang="en-GB" dirty="0" smtClean="0"/>
              <a:t>PSI Radiation </a:t>
            </a:r>
            <a:r>
              <a:rPr lang="en-GB" dirty="0" smtClean="0"/>
              <a:t>test campaigns</a:t>
            </a:r>
            <a:endParaRPr lang="en-GB" dirty="0"/>
          </a:p>
        </p:txBody>
      </p:sp>
      <p:sp>
        <p:nvSpPr>
          <p:cNvPr id="3" name="Content Placeholder 2"/>
          <p:cNvSpPr>
            <a:spLocks noGrp="1"/>
          </p:cNvSpPr>
          <p:nvPr>
            <p:ph idx="1"/>
          </p:nvPr>
        </p:nvSpPr>
        <p:spPr>
          <a:xfrm>
            <a:off x="838200" y="805186"/>
            <a:ext cx="10515600" cy="1254760"/>
          </a:xfrm>
        </p:spPr>
        <p:txBody>
          <a:bodyPr>
            <a:normAutofit/>
          </a:bodyPr>
          <a:lstStyle/>
          <a:p>
            <a:r>
              <a:rPr lang="en-GB" dirty="0" smtClean="0"/>
              <a:t>PSI Facility </a:t>
            </a:r>
            <a:r>
              <a:rPr lang="en-GB" dirty="0" smtClean="0"/>
              <a:t>Updates</a:t>
            </a:r>
            <a:endParaRPr lang="en-GB" dirty="0" smtClean="0"/>
          </a:p>
        </p:txBody>
      </p:sp>
      <p:graphicFrame>
        <p:nvGraphicFramePr>
          <p:cNvPr id="4" name="Table 3"/>
          <p:cNvGraphicFramePr>
            <a:graphicFrameLocks noGrp="1"/>
          </p:cNvGraphicFramePr>
          <p:nvPr>
            <p:extLst>
              <p:ext uri="{D42A27DB-BD31-4B8C-83A1-F6EECF244321}">
                <p14:modId xmlns:p14="http://schemas.microsoft.com/office/powerpoint/2010/main" val="1580478939"/>
              </p:ext>
            </p:extLst>
          </p:nvPr>
        </p:nvGraphicFramePr>
        <p:xfrm>
          <a:off x="544323" y="1545493"/>
          <a:ext cx="11311853" cy="4359812"/>
        </p:xfrm>
        <a:graphic>
          <a:graphicData uri="http://schemas.openxmlformats.org/drawingml/2006/table">
            <a:tbl>
              <a:tblPr firstRow="1" bandRow="1">
                <a:tableStyleId>{7DF18680-E054-41AD-8BC1-D1AEF772440D}</a:tableStyleId>
              </a:tblPr>
              <a:tblGrid>
                <a:gridCol w="2071601">
                  <a:extLst>
                    <a:ext uri="{9D8B030D-6E8A-4147-A177-3AD203B41FA5}">
                      <a16:colId xmlns:a16="http://schemas.microsoft.com/office/drawing/2014/main" val="20000"/>
                    </a:ext>
                  </a:extLst>
                </a:gridCol>
                <a:gridCol w="4253364">
                  <a:extLst>
                    <a:ext uri="{9D8B030D-6E8A-4147-A177-3AD203B41FA5}">
                      <a16:colId xmlns:a16="http://schemas.microsoft.com/office/drawing/2014/main" val="20001"/>
                    </a:ext>
                  </a:extLst>
                </a:gridCol>
                <a:gridCol w="1281163">
                  <a:extLst>
                    <a:ext uri="{9D8B030D-6E8A-4147-A177-3AD203B41FA5}">
                      <a16:colId xmlns:a16="http://schemas.microsoft.com/office/drawing/2014/main" val="20002"/>
                    </a:ext>
                  </a:extLst>
                </a:gridCol>
                <a:gridCol w="3705725">
                  <a:extLst>
                    <a:ext uri="{9D8B030D-6E8A-4147-A177-3AD203B41FA5}">
                      <a16:colId xmlns:a16="http://schemas.microsoft.com/office/drawing/2014/main" val="20003"/>
                    </a:ext>
                  </a:extLst>
                </a:gridCol>
              </a:tblGrid>
              <a:tr h="358954">
                <a:tc>
                  <a:txBody>
                    <a:bodyPr/>
                    <a:lstStyle/>
                    <a:p>
                      <a:r>
                        <a:rPr lang="en-GB" dirty="0" smtClean="0"/>
                        <a:t>Test</a:t>
                      </a:r>
                      <a:r>
                        <a:rPr lang="en-GB" baseline="0" dirty="0" smtClean="0"/>
                        <a:t> date</a:t>
                      </a:r>
                      <a:endParaRPr lang="en-GB" dirty="0"/>
                    </a:p>
                  </a:txBody>
                  <a:tcPr/>
                </a:tc>
                <a:tc>
                  <a:txBody>
                    <a:bodyPr/>
                    <a:lstStyle/>
                    <a:p>
                      <a:r>
                        <a:rPr lang="en-GB" dirty="0" smtClean="0"/>
                        <a:t>Components</a:t>
                      </a:r>
                      <a:endParaRPr lang="en-GB" dirty="0"/>
                    </a:p>
                  </a:txBody>
                  <a:tcPr/>
                </a:tc>
                <a:tc>
                  <a:txBody>
                    <a:bodyPr/>
                    <a:lstStyle/>
                    <a:p>
                      <a:r>
                        <a:rPr lang="en-GB" sz="1800" b="1" i="0" kern="1200" dirty="0" smtClean="0">
                          <a:solidFill>
                            <a:schemeClr val="lt1"/>
                          </a:solidFill>
                          <a:effectLst/>
                          <a:latin typeface="+mn-lt"/>
                          <a:ea typeface="+mn-ea"/>
                          <a:cs typeface="+mn-cs"/>
                        </a:rPr>
                        <a:t>Test group</a:t>
                      </a:r>
                      <a:endParaRPr lang="en-GB" dirty="0"/>
                    </a:p>
                  </a:txBody>
                  <a:tcPr/>
                </a:tc>
                <a:tc>
                  <a:txBody>
                    <a:bodyPr/>
                    <a:lstStyle/>
                    <a:p>
                      <a:r>
                        <a:rPr lang="en-GB" dirty="0" smtClean="0"/>
                        <a:t>Equipment owner</a:t>
                      </a:r>
                      <a:endParaRPr lang="en-GB" dirty="0"/>
                    </a:p>
                  </a:txBody>
                  <a:tcPr/>
                </a:tc>
                <a:extLst>
                  <a:ext uri="{0D108BD9-81ED-4DB2-BD59-A6C34878D82A}">
                    <a16:rowId xmlns:a16="http://schemas.microsoft.com/office/drawing/2014/main" val="10000"/>
                  </a:ext>
                </a:extLst>
              </a:tr>
              <a:tr h="358954">
                <a:tc>
                  <a:txBody>
                    <a:bodyPr/>
                    <a:lstStyle/>
                    <a:p>
                      <a:r>
                        <a:rPr lang="en-GB" sz="1800" b="0" kern="1200" dirty="0" smtClean="0">
                          <a:solidFill>
                            <a:schemeClr val="dk1"/>
                          </a:solidFill>
                          <a:effectLst/>
                          <a:latin typeface="+mn-lt"/>
                          <a:ea typeface="+mn-ea"/>
                          <a:cs typeface="+mn-cs"/>
                        </a:rPr>
                        <a:t>March</a:t>
                      </a:r>
                      <a:endParaRPr lang="en-GB" sz="1800" b="0" kern="1200" dirty="0" smtClean="0">
                        <a:solidFill>
                          <a:schemeClr val="dk1"/>
                        </a:solidFill>
                        <a:effectLst/>
                        <a:latin typeface="+mn-lt"/>
                        <a:ea typeface="+mn-ea"/>
                        <a:cs typeface="+mn-cs"/>
                      </a:endParaRPr>
                    </a:p>
                  </a:txBody>
                  <a:tcPr>
                    <a:solidFill>
                      <a:schemeClr val="bg2">
                        <a:lumMod val="75000"/>
                      </a:schemeClr>
                    </a:solidFill>
                  </a:tcPr>
                </a:tc>
                <a:tc>
                  <a:txBody>
                    <a:bodyPr/>
                    <a:lstStyle/>
                    <a:p>
                      <a:r>
                        <a:rPr lang="en-GB" dirty="0" smtClean="0"/>
                        <a:t>Regulators</a:t>
                      </a:r>
                      <a:r>
                        <a:rPr lang="en-GB" baseline="0" dirty="0" smtClean="0"/>
                        <a:t>, </a:t>
                      </a:r>
                      <a:r>
                        <a:rPr lang="en-GB" baseline="0" dirty="0" err="1" smtClean="0"/>
                        <a:t>OpAmps</a:t>
                      </a:r>
                      <a:r>
                        <a:rPr lang="en-GB" baseline="0" dirty="0" smtClean="0"/>
                        <a:t>, MCU , FPGA</a:t>
                      </a:r>
                      <a:endParaRPr lang="en-GB" dirty="0"/>
                    </a:p>
                  </a:txBody>
                  <a:tcPr>
                    <a:solidFill>
                      <a:schemeClr val="bg2">
                        <a:lumMod val="75000"/>
                      </a:schemeClr>
                    </a:solidFill>
                  </a:tcPr>
                </a:tc>
                <a:tc>
                  <a:txBody>
                    <a:bodyPr/>
                    <a:lstStyle/>
                    <a:p>
                      <a:r>
                        <a:rPr lang="en-GB" dirty="0" smtClean="0"/>
                        <a:t>BE/CEM</a:t>
                      </a:r>
                      <a:endParaRPr lang="en-GB" dirty="0"/>
                    </a:p>
                  </a:txBody>
                  <a:tcPr>
                    <a:solidFill>
                      <a:schemeClr val="bg2">
                        <a:lumMod val="75000"/>
                      </a:schemeClr>
                    </a:solidFill>
                  </a:tcPr>
                </a:tc>
                <a:tc>
                  <a:txBody>
                    <a:bodyPr/>
                    <a:lstStyle/>
                    <a:p>
                      <a:r>
                        <a:rPr lang="en-GB" dirty="0" smtClean="0"/>
                        <a:t>TE/VSC</a:t>
                      </a:r>
                      <a:r>
                        <a:rPr lang="en-GB" baseline="0" dirty="0" smtClean="0"/>
                        <a:t> – </a:t>
                      </a:r>
                      <a:r>
                        <a:rPr lang="en-GB" baseline="0" dirty="0" smtClean="0"/>
                        <a:t>BE/CEM</a:t>
                      </a:r>
                      <a:endParaRPr lang="en-GB" dirty="0"/>
                    </a:p>
                  </a:txBody>
                  <a:tcPr>
                    <a:solidFill>
                      <a:schemeClr val="bg2">
                        <a:lumMod val="75000"/>
                      </a:schemeClr>
                    </a:solidFill>
                  </a:tcPr>
                </a:tc>
                <a:extLst>
                  <a:ext uri="{0D108BD9-81ED-4DB2-BD59-A6C34878D82A}">
                    <a16:rowId xmlns:a16="http://schemas.microsoft.com/office/drawing/2014/main" val="10001"/>
                  </a:ext>
                </a:extLst>
              </a:tr>
              <a:tr h="619564">
                <a:tc>
                  <a:txBody>
                    <a:bodyPr/>
                    <a:lstStyle/>
                    <a:p>
                      <a:r>
                        <a:rPr lang="en-US" sz="1800" b="0" kern="1200" dirty="0" smtClean="0">
                          <a:solidFill>
                            <a:schemeClr val="dk1"/>
                          </a:solidFill>
                          <a:effectLst/>
                          <a:latin typeface="+mn-lt"/>
                          <a:ea typeface="+mn-ea"/>
                          <a:cs typeface="+mn-cs"/>
                        </a:rPr>
                        <a:t>May</a:t>
                      </a:r>
                      <a:endParaRPr lang="en-GB" sz="1800" b="1" kern="1200" dirty="0" smtClean="0">
                        <a:solidFill>
                          <a:schemeClr val="lt1"/>
                        </a:solidFill>
                        <a:effectLst/>
                        <a:latin typeface="+mn-lt"/>
                        <a:ea typeface="+mn-ea"/>
                        <a:cs typeface="+mn-cs"/>
                      </a:endParaRPr>
                    </a:p>
                  </a:txBody>
                  <a:tcPr>
                    <a:solidFill>
                      <a:schemeClr val="bg2">
                        <a:lumMod val="75000"/>
                      </a:schemeClr>
                    </a:solidFill>
                  </a:tcPr>
                </a:tc>
                <a:tc>
                  <a:txBody>
                    <a:bodyPr/>
                    <a:lstStyle/>
                    <a:p>
                      <a:r>
                        <a:rPr lang="en-GB" baseline="0" dirty="0" smtClean="0"/>
                        <a:t>ATLAS testing + bidirectional bus + oscillators + Comparators</a:t>
                      </a:r>
                      <a:endParaRPr lang="en-GB" dirty="0"/>
                    </a:p>
                  </a:txBody>
                  <a:tcPr>
                    <a:solidFill>
                      <a:schemeClr val="bg2">
                        <a:lumMod val="75000"/>
                      </a:schemeClr>
                    </a:solidFill>
                  </a:tcPr>
                </a:tc>
                <a:tc>
                  <a:txBody>
                    <a:bodyPr/>
                    <a:lstStyle/>
                    <a:p>
                      <a:r>
                        <a:rPr lang="en-GB" dirty="0" smtClean="0"/>
                        <a:t>EP/</a:t>
                      </a:r>
                      <a:r>
                        <a:rPr lang="en-GB" baseline="0" dirty="0" smtClean="0"/>
                        <a:t>UAT </a:t>
                      </a:r>
                      <a:r>
                        <a:rPr lang="en-GB" dirty="0" smtClean="0"/>
                        <a:t>EN/SMM</a:t>
                      </a:r>
                      <a:endParaRPr lang="en-GB" dirty="0"/>
                    </a:p>
                  </a:txBody>
                  <a:tcPr>
                    <a:solidFill>
                      <a:schemeClr val="bg2">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ATLAS</a:t>
                      </a:r>
                      <a:r>
                        <a:rPr lang="en-GB" baseline="0" dirty="0" smtClean="0"/>
                        <a:t> , </a:t>
                      </a:r>
                      <a:r>
                        <a:rPr lang="en-GB" dirty="0" smtClean="0"/>
                        <a:t>TE/MPE </a:t>
                      </a:r>
                      <a:r>
                        <a:rPr lang="en-GB" dirty="0" smtClean="0"/>
                        <a:t>, </a:t>
                      </a:r>
                      <a:r>
                        <a:rPr lang="en-GB" dirty="0" smtClean="0"/>
                        <a:t>BE/CEM</a:t>
                      </a:r>
                      <a:endParaRPr lang="en-GB" dirty="0" smtClean="0"/>
                    </a:p>
                  </a:txBody>
                  <a:tcPr>
                    <a:solidFill>
                      <a:schemeClr val="bg2">
                        <a:lumMod val="75000"/>
                      </a:schemeClr>
                    </a:solidFill>
                  </a:tcPr>
                </a:tc>
                <a:extLst>
                  <a:ext uri="{0D108BD9-81ED-4DB2-BD59-A6C34878D82A}">
                    <a16:rowId xmlns:a16="http://schemas.microsoft.com/office/drawing/2014/main" val="10002"/>
                  </a:ext>
                </a:extLst>
              </a:tr>
              <a:tr h="885092">
                <a:tc>
                  <a:txBody>
                    <a:bodyPr/>
                    <a:lstStyle/>
                    <a:p>
                      <a:r>
                        <a:rPr lang="en-GB" dirty="0" smtClean="0"/>
                        <a:t>June</a:t>
                      </a:r>
                      <a:endParaRPr lang="en-GB" dirty="0"/>
                    </a:p>
                  </a:txBody>
                  <a:tcPr>
                    <a:solidFill>
                      <a:schemeClr val="bg2">
                        <a:lumMod val="75000"/>
                      </a:schemeClr>
                    </a:solidFill>
                  </a:tcPr>
                </a:tc>
                <a:tc>
                  <a:txBody>
                    <a:bodyPr/>
                    <a:lstStyle/>
                    <a:p>
                      <a:r>
                        <a:rPr lang="en-GB" baseline="0" dirty="0" smtClean="0"/>
                        <a:t>ATLAS testing  </a:t>
                      </a:r>
                      <a:r>
                        <a:rPr lang="en-US" sz="1800" kern="1200" dirty="0" smtClean="0">
                          <a:solidFill>
                            <a:schemeClr val="dk1"/>
                          </a:solidFill>
                          <a:effectLst/>
                          <a:latin typeface="+mn-lt"/>
                          <a:ea typeface="+mn-ea"/>
                          <a:cs typeface="+mn-cs"/>
                        </a:rPr>
                        <a:t>,</a:t>
                      </a:r>
                      <a:r>
                        <a:rPr lang="en-US" sz="1800" kern="1200" baseline="0" dirty="0" smtClean="0">
                          <a:solidFill>
                            <a:schemeClr val="dk1"/>
                          </a:solidFill>
                          <a:effectLst/>
                          <a:latin typeface="+mn-lt"/>
                          <a:ea typeface="+mn-ea"/>
                          <a:cs typeface="+mn-cs"/>
                        </a:rPr>
                        <a:t> PLL , Regulators</a:t>
                      </a:r>
                      <a:endParaRPr lang="en-US" sz="1800" kern="1200" baseline="0" dirty="0" smtClean="0">
                        <a:solidFill>
                          <a:schemeClr val="dk1"/>
                        </a:solidFill>
                        <a:effectLst/>
                        <a:latin typeface="+mn-lt"/>
                        <a:ea typeface="+mn-ea"/>
                        <a:cs typeface="+mn-cs"/>
                      </a:endParaRPr>
                    </a:p>
                  </a:txBody>
                  <a:tcPr>
                    <a:solidFill>
                      <a:schemeClr val="bg2">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EN/SMM</a:t>
                      </a:r>
                    </a:p>
                  </a:txBody>
                  <a:tcPr>
                    <a:solidFill>
                      <a:schemeClr val="bg2">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ATLAS, SY/BI ,</a:t>
                      </a:r>
                      <a:r>
                        <a:rPr lang="en-GB" baseline="0" dirty="0" smtClean="0"/>
                        <a:t> </a:t>
                      </a:r>
                      <a:r>
                        <a:rPr lang="en-GB" dirty="0" smtClean="0"/>
                        <a:t>TE/VSC </a:t>
                      </a:r>
                      <a:endParaRPr lang="en-GB" dirty="0" smtClean="0"/>
                    </a:p>
                  </a:txBody>
                  <a:tcPr>
                    <a:solidFill>
                      <a:schemeClr val="bg2">
                        <a:lumMod val="75000"/>
                      </a:schemeClr>
                    </a:solidFill>
                  </a:tcPr>
                </a:tc>
                <a:extLst>
                  <a:ext uri="{0D108BD9-81ED-4DB2-BD59-A6C34878D82A}">
                    <a16:rowId xmlns:a16="http://schemas.microsoft.com/office/drawing/2014/main" val="369425753"/>
                  </a:ext>
                </a:extLst>
              </a:tr>
              <a:tr h="358954">
                <a:tc>
                  <a:txBody>
                    <a:bodyPr/>
                    <a:lstStyle/>
                    <a:p>
                      <a:r>
                        <a:rPr lang="en-GB" dirty="0" smtClean="0"/>
                        <a:t>July</a:t>
                      </a:r>
                      <a:r>
                        <a:rPr lang="en-GB" baseline="0" dirty="0" smtClean="0"/>
                        <a:t> 3-4</a:t>
                      </a:r>
                      <a:endParaRPr lang="en-GB" dirty="0"/>
                    </a:p>
                  </a:txBody>
                  <a:tcP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ATLAS</a:t>
                      </a:r>
                      <a:r>
                        <a:rPr lang="en-US" sz="1800" kern="1200" baseline="0" dirty="0" smtClean="0">
                          <a:solidFill>
                            <a:schemeClr val="dk1"/>
                          </a:solidFill>
                          <a:effectLst/>
                          <a:latin typeface="+mn-lt"/>
                          <a:ea typeface="+mn-ea"/>
                          <a:cs typeface="+mn-cs"/>
                        </a:rPr>
                        <a:t> testing + DC Fan testing</a:t>
                      </a:r>
                    </a:p>
                  </a:txBody>
                  <a:tcPr>
                    <a:solidFill>
                      <a:schemeClr val="accent6">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EN/SMM</a:t>
                      </a:r>
                      <a:r>
                        <a:rPr lang="en-GB" baseline="0" dirty="0" smtClean="0"/>
                        <a:t> </a:t>
                      </a:r>
                      <a:endParaRPr lang="en-GB" dirty="0" smtClean="0"/>
                    </a:p>
                  </a:txBody>
                  <a:tcPr>
                    <a:solidFill>
                      <a:schemeClr val="accent6">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BE/BI – TE/VSC – TE/MPE – BE/CO</a:t>
                      </a:r>
                      <a:endParaRPr lang="en-GB" dirty="0" smtClean="0"/>
                    </a:p>
                  </a:txBody>
                  <a:tcPr>
                    <a:solidFill>
                      <a:schemeClr val="accent6">
                        <a:lumMod val="40000"/>
                        <a:lumOff val="60000"/>
                      </a:schemeClr>
                    </a:solidFill>
                  </a:tcPr>
                </a:tc>
                <a:extLst>
                  <a:ext uri="{0D108BD9-81ED-4DB2-BD59-A6C34878D82A}">
                    <a16:rowId xmlns:a16="http://schemas.microsoft.com/office/drawing/2014/main" val="10004"/>
                  </a:ext>
                </a:extLst>
              </a:tr>
              <a:tr h="3589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effectLst/>
                          <a:latin typeface="+mn-lt"/>
                          <a:ea typeface="+mn-ea"/>
                          <a:cs typeface="+mn-cs"/>
                        </a:rPr>
                        <a:t>August 7-8</a:t>
                      </a:r>
                      <a:endParaRPr lang="en-GB" sz="1800" kern="1200" dirty="0" smtClean="0">
                        <a:solidFill>
                          <a:schemeClr val="dk1"/>
                        </a:solidFill>
                        <a:effectLst/>
                        <a:latin typeface="+mn-lt"/>
                        <a:ea typeface="+mn-ea"/>
                        <a:cs typeface="+mn-cs"/>
                      </a:endParaRPr>
                    </a:p>
                  </a:txBody>
                  <a:tcPr>
                    <a:solidFill>
                      <a:schemeClr val="accent2">
                        <a:lumMod val="40000"/>
                        <a:lumOff val="60000"/>
                      </a:schemeClr>
                    </a:solidFill>
                  </a:tcPr>
                </a:tc>
                <a:tc>
                  <a:txBody>
                    <a:bodyPr/>
                    <a:lstStyle/>
                    <a:p>
                      <a:r>
                        <a:rPr lang="en-GB" dirty="0" smtClean="0"/>
                        <a:t>NOT</a:t>
                      </a:r>
                      <a:r>
                        <a:rPr lang="en-GB" baseline="0" dirty="0" smtClean="0"/>
                        <a:t> Possible to test another slot will be available in 2021</a:t>
                      </a:r>
                      <a:endParaRPr lang="en-GB" dirty="0"/>
                    </a:p>
                  </a:txBody>
                  <a:tcPr>
                    <a:solidFill>
                      <a:schemeClr val="accent2">
                        <a:lumMod val="40000"/>
                        <a:lumOff val="60000"/>
                      </a:schemeClr>
                    </a:solidFill>
                  </a:tcPr>
                </a:tc>
                <a:tc>
                  <a:txBody>
                    <a:bodyPr/>
                    <a:lstStyle/>
                    <a:p>
                      <a:endParaRPr lang="en-GB" dirty="0"/>
                    </a:p>
                  </a:txBody>
                  <a:tcPr>
                    <a:solidFill>
                      <a:schemeClr val="accent2">
                        <a:lumMod val="40000"/>
                        <a:lumOff val="60000"/>
                      </a:schemeClr>
                    </a:solidFill>
                  </a:tcPr>
                </a:tc>
                <a:tc>
                  <a:txBody>
                    <a:bodyPr/>
                    <a:lstStyle/>
                    <a:p>
                      <a:endParaRPr lang="en-GB" dirty="0"/>
                    </a:p>
                  </a:txBody>
                  <a:tcPr>
                    <a:solidFill>
                      <a:schemeClr val="accent2">
                        <a:lumMod val="40000"/>
                        <a:lumOff val="60000"/>
                      </a:schemeClr>
                    </a:solidFill>
                  </a:tcPr>
                </a:tc>
                <a:extLst>
                  <a:ext uri="{0D108BD9-81ED-4DB2-BD59-A6C34878D82A}">
                    <a16:rowId xmlns:a16="http://schemas.microsoft.com/office/drawing/2014/main" val="10008"/>
                  </a:ext>
                </a:extLst>
              </a:tr>
              <a:tr h="3589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effectLst/>
                          <a:latin typeface="+mn-lt"/>
                          <a:ea typeface="+mn-ea"/>
                          <a:cs typeface="+mn-cs"/>
                        </a:rPr>
                        <a:t>September</a:t>
                      </a:r>
                      <a:r>
                        <a:rPr lang="en-GB" sz="1800" kern="1200" baseline="0" dirty="0" smtClean="0">
                          <a:solidFill>
                            <a:schemeClr val="dk1"/>
                          </a:solidFill>
                          <a:effectLst/>
                          <a:latin typeface="+mn-lt"/>
                          <a:ea typeface="+mn-ea"/>
                          <a:cs typeface="+mn-cs"/>
                        </a:rPr>
                        <a:t> 4-5</a:t>
                      </a:r>
                      <a:endParaRPr lang="en-GB" sz="1800" kern="1200" dirty="0" smtClean="0">
                        <a:solidFill>
                          <a:schemeClr val="dk1"/>
                        </a:solidFill>
                        <a:effectLst/>
                        <a:latin typeface="+mn-lt"/>
                        <a:ea typeface="+mn-ea"/>
                        <a:cs typeface="+mn-cs"/>
                      </a:endParaRPr>
                    </a:p>
                  </a:txBody>
                  <a:tcPr>
                    <a:solidFill>
                      <a:schemeClr val="accent6">
                        <a:lumMod val="40000"/>
                        <a:lumOff val="60000"/>
                      </a:schemeClr>
                    </a:solidFill>
                  </a:tcPr>
                </a:tc>
                <a:tc>
                  <a:txBody>
                    <a:bodyPr/>
                    <a:lstStyle/>
                    <a:p>
                      <a:endParaRPr lang="en-GB"/>
                    </a:p>
                  </a:txBody>
                  <a:tcPr>
                    <a:solidFill>
                      <a:schemeClr val="accent6">
                        <a:lumMod val="40000"/>
                        <a:lumOff val="60000"/>
                      </a:schemeClr>
                    </a:solidFill>
                  </a:tcPr>
                </a:tc>
                <a:tc>
                  <a:txBody>
                    <a:bodyPr/>
                    <a:lstStyle/>
                    <a:p>
                      <a:endParaRPr lang="en-GB"/>
                    </a:p>
                  </a:txBody>
                  <a:tcPr>
                    <a:solidFill>
                      <a:schemeClr val="accent6">
                        <a:lumMod val="40000"/>
                        <a:lumOff val="60000"/>
                      </a:schemeClr>
                    </a:solidFill>
                  </a:tcPr>
                </a:tc>
                <a:tc>
                  <a:txBody>
                    <a:bodyPr/>
                    <a:lstStyle/>
                    <a:p>
                      <a:endParaRPr lang="en-GB"/>
                    </a:p>
                  </a:txBody>
                  <a:tcPr>
                    <a:solidFill>
                      <a:schemeClr val="accent6">
                        <a:lumMod val="40000"/>
                        <a:lumOff val="60000"/>
                      </a:schemeClr>
                    </a:solidFill>
                  </a:tcPr>
                </a:tc>
                <a:extLst>
                  <a:ext uri="{0D108BD9-81ED-4DB2-BD59-A6C34878D82A}">
                    <a16:rowId xmlns:a16="http://schemas.microsoft.com/office/drawing/2014/main" val="1845301234"/>
                  </a:ext>
                </a:extLst>
              </a:tr>
              <a:tr h="3589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effectLst/>
                          <a:latin typeface="+mn-lt"/>
                          <a:ea typeface="+mn-ea"/>
                          <a:cs typeface="+mn-cs"/>
                        </a:rPr>
                        <a:t>October</a:t>
                      </a:r>
                      <a:r>
                        <a:rPr lang="en-GB" sz="1800" kern="1200" baseline="0" dirty="0" smtClean="0">
                          <a:solidFill>
                            <a:schemeClr val="dk1"/>
                          </a:solidFill>
                          <a:effectLst/>
                          <a:latin typeface="+mn-lt"/>
                          <a:ea typeface="+mn-ea"/>
                          <a:cs typeface="+mn-cs"/>
                        </a:rPr>
                        <a:t> 2-3</a:t>
                      </a:r>
                      <a:endParaRPr lang="en-GB" sz="1800" kern="1200" dirty="0" smtClean="0">
                        <a:solidFill>
                          <a:schemeClr val="dk1"/>
                        </a:solidFill>
                        <a:effectLst/>
                        <a:latin typeface="+mn-lt"/>
                        <a:ea typeface="+mn-ea"/>
                        <a:cs typeface="+mn-cs"/>
                      </a:endParaRPr>
                    </a:p>
                  </a:txBody>
                  <a:tcPr>
                    <a:solidFill>
                      <a:schemeClr val="accent6">
                        <a:lumMod val="40000"/>
                        <a:lumOff val="60000"/>
                      </a:schemeClr>
                    </a:solidFill>
                  </a:tcPr>
                </a:tc>
                <a:tc>
                  <a:txBody>
                    <a:bodyPr/>
                    <a:lstStyle/>
                    <a:p>
                      <a:endParaRPr lang="en-GB"/>
                    </a:p>
                  </a:txBody>
                  <a:tcPr>
                    <a:solidFill>
                      <a:schemeClr val="accent6">
                        <a:lumMod val="40000"/>
                        <a:lumOff val="60000"/>
                      </a:schemeClr>
                    </a:solidFill>
                  </a:tcPr>
                </a:tc>
                <a:tc>
                  <a:txBody>
                    <a:bodyPr/>
                    <a:lstStyle/>
                    <a:p>
                      <a:endParaRPr lang="en-GB"/>
                    </a:p>
                  </a:txBody>
                  <a:tcPr>
                    <a:solidFill>
                      <a:schemeClr val="accent6">
                        <a:lumMod val="40000"/>
                        <a:lumOff val="60000"/>
                      </a:schemeClr>
                    </a:solidFill>
                  </a:tcPr>
                </a:tc>
                <a:tc>
                  <a:txBody>
                    <a:bodyPr/>
                    <a:lstStyle/>
                    <a:p>
                      <a:endParaRPr lang="en-GB"/>
                    </a:p>
                  </a:txBody>
                  <a:tcPr>
                    <a:solidFill>
                      <a:schemeClr val="accent6">
                        <a:lumMod val="40000"/>
                        <a:lumOff val="60000"/>
                      </a:schemeClr>
                    </a:solidFill>
                  </a:tcPr>
                </a:tc>
                <a:extLst>
                  <a:ext uri="{0D108BD9-81ED-4DB2-BD59-A6C34878D82A}">
                    <a16:rowId xmlns:a16="http://schemas.microsoft.com/office/drawing/2014/main" val="961894851"/>
                  </a:ext>
                </a:extLst>
              </a:tr>
              <a:tr h="3589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effectLst/>
                          <a:latin typeface="+mn-lt"/>
                          <a:ea typeface="+mn-ea"/>
                          <a:cs typeface="+mn-cs"/>
                        </a:rPr>
                        <a:t>October</a:t>
                      </a:r>
                      <a:r>
                        <a:rPr lang="en-GB" sz="1800" kern="1200" baseline="0" dirty="0" smtClean="0">
                          <a:solidFill>
                            <a:schemeClr val="dk1"/>
                          </a:solidFill>
                          <a:effectLst/>
                          <a:latin typeface="+mn-lt"/>
                          <a:ea typeface="+mn-ea"/>
                          <a:cs typeface="+mn-cs"/>
                        </a:rPr>
                        <a:t> 30-31</a:t>
                      </a:r>
                      <a:endParaRPr lang="en-GB" sz="1800" kern="1200" dirty="0" smtClean="0">
                        <a:solidFill>
                          <a:schemeClr val="dk1"/>
                        </a:solidFill>
                        <a:effectLst/>
                        <a:latin typeface="+mn-lt"/>
                        <a:ea typeface="+mn-ea"/>
                        <a:cs typeface="+mn-cs"/>
                      </a:endParaRPr>
                    </a:p>
                  </a:txBody>
                  <a:tcPr>
                    <a:solidFill>
                      <a:schemeClr val="accent6">
                        <a:lumMod val="40000"/>
                        <a:lumOff val="60000"/>
                      </a:schemeClr>
                    </a:solidFill>
                  </a:tcPr>
                </a:tc>
                <a:tc>
                  <a:txBody>
                    <a:bodyPr/>
                    <a:lstStyle/>
                    <a:p>
                      <a:endParaRPr lang="en-GB"/>
                    </a:p>
                  </a:txBody>
                  <a:tcPr>
                    <a:solidFill>
                      <a:schemeClr val="accent6">
                        <a:lumMod val="40000"/>
                        <a:lumOff val="60000"/>
                      </a:schemeClr>
                    </a:solidFill>
                  </a:tcPr>
                </a:tc>
                <a:tc>
                  <a:txBody>
                    <a:bodyPr/>
                    <a:lstStyle/>
                    <a:p>
                      <a:endParaRPr lang="en-GB"/>
                    </a:p>
                  </a:txBody>
                  <a:tcPr>
                    <a:solidFill>
                      <a:schemeClr val="accent6">
                        <a:lumMod val="40000"/>
                        <a:lumOff val="60000"/>
                      </a:schemeClr>
                    </a:solidFill>
                  </a:tcPr>
                </a:tc>
                <a:tc>
                  <a:txBody>
                    <a:bodyPr/>
                    <a:lstStyle/>
                    <a:p>
                      <a:endParaRPr lang="en-GB" dirty="0"/>
                    </a:p>
                  </a:txBody>
                  <a:tcPr>
                    <a:solidFill>
                      <a:schemeClr val="accent6">
                        <a:lumMod val="40000"/>
                        <a:lumOff val="60000"/>
                      </a:schemeClr>
                    </a:solidFill>
                  </a:tcPr>
                </a:tc>
                <a:extLst>
                  <a:ext uri="{0D108BD9-81ED-4DB2-BD59-A6C34878D82A}">
                    <a16:rowId xmlns:a16="http://schemas.microsoft.com/office/drawing/2014/main" val="2957107396"/>
                  </a:ext>
                </a:extLst>
              </a:tr>
            </a:tbl>
          </a:graphicData>
        </a:graphic>
      </p:graphicFrame>
      <p:sp>
        <p:nvSpPr>
          <p:cNvPr id="7" name="Slide Number Placeholder 6"/>
          <p:cNvSpPr>
            <a:spLocks noGrp="1"/>
          </p:cNvSpPr>
          <p:nvPr>
            <p:ph type="sldNum" sz="quarter" idx="12"/>
          </p:nvPr>
        </p:nvSpPr>
        <p:spPr>
          <a:xfrm>
            <a:off x="8541589" y="6356350"/>
            <a:ext cx="2743200" cy="365125"/>
          </a:xfrm>
        </p:spPr>
        <p:txBody>
          <a:bodyPr/>
          <a:lstStyle/>
          <a:p>
            <a:fld id="{917AFF83-AA22-4D22-A412-C94A422514B5}" type="slidenum">
              <a:rPr lang="en-GB" smtClean="0"/>
              <a:pPr/>
              <a:t>9</a:t>
            </a:fld>
            <a:endParaRPr lang="en-GB" dirty="0"/>
          </a:p>
        </p:txBody>
      </p:sp>
      <p:sp>
        <p:nvSpPr>
          <p:cNvPr id="6" name="Date Placeholder 3"/>
          <p:cNvSpPr>
            <a:spLocks noGrp="1"/>
          </p:cNvSpPr>
          <p:nvPr>
            <p:ph type="dt" sz="half" idx="10"/>
          </p:nvPr>
        </p:nvSpPr>
        <p:spPr>
          <a:xfrm>
            <a:off x="838200" y="6356350"/>
            <a:ext cx="2743200" cy="365125"/>
          </a:xfrm>
        </p:spPr>
        <p:txBody>
          <a:bodyPr/>
          <a:lstStyle/>
          <a:p>
            <a:r>
              <a:rPr lang="en-US" smtClean="0"/>
              <a:t>07/06/2021</a:t>
            </a:r>
            <a:endParaRPr lang="en-GB" dirty="0"/>
          </a:p>
        </p:txBody>
      </p:sp>
      <p:sp>
        <p:nvSpPr>
          <p:cNvPr id="8" name="Footer Placeholder 4"/>
          <p:cNvSpPr>
            <a:spLocks noGrp="1"/>
          </p:cNvSpPr>
          <p:nvPr>
            <p:ph type="ftr" sz="quarter" idx="11"/>
          </p:nvPr>
        </p:nvSpPr>
        <p:spPr>
          <a:xfrm>
            <a:off x="4038600" y="6356350"/>
            <a:ext cx="4114800" cy="365125"/>
          </a:xfrm>
        </p:spPr>
        <p:txBody>
          <a:bodyPr/>
          <a:lstStyle/>
          <a:p>
            <a:r>
              <a:rPr lang="en-GB" smtClean="0"/>
              <a:t>RADWG Meeting Salvatore Danzeca</a:t>
            </a:r>
            <a:endParaRPr lang="en-GB" dirty="0" smtClean="0"/>
          </a:p>
        </p:txBody>
      </p:sp>
    </p:spTree>
    <p:extLst>
      <p:ext uri="{BB962C8B-B14F-4D97-AF65-F5344CB8AC3E}">
        <p14:creationId xmlns:p14="http://schemas.microsoft.com/office/powerpoint/2010/main" val="41064031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4834</TotalTime>
  <Words>1736</Words>
  <Application>Microsoft Office PowerPoint</Application>
  <PresentationFormat>Widescreen</PresentationFormat>
  <Paragraphs>395</Paragraphs>
  <Slides>18</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Calibri</vt:lpstr>
      <vt:lpstr>Calibri Light</vt:lpstr>
      <vt:lpstr>Cambria</vt:lpstr>
      <vt:lpstr>Times New Roman</vt:lpstr>
      <vt:lpstr>Ubuntu Light</vt:lpstr>
      <vt:lpstr>Wingdings</vt:lpstr>
      <vt:lpstr>Office Theme</vt:lpstr>
      <vt:lpstr>RADWG Meeting June 2021</vt:lpstr>
      <vt:lpstr>AGENDA</vt:lpstr>
      <vt:lpstr>RADWG Mandate</vt:lpstr>
      <vt:lpstr>RADWG Organization</vt:lpstr>
      <vt:lpstr>CERN RHA Guideline for COTS-based system</vt:lpstr>
      <vt:lpstr>Radiation test service – BE-CEM-EPR</vt:lpstr>
      <vt:lpstr>Where do we test: Key point is the facilities</vt:lpstr>
      <vt:lpstr>Where do we test: Key point is the facilities</vt:lpstr>
      <vt:lpstr>PSI Radiation test campaigns</vt:lpstr>
      <vt:lpstr>60Co facility @ CERN</vt:lpstr>
      <vt:lpstr>PowerPoint Presentation</vt:lpstr>
      <vt:lpstr>CHARM Facility</vt:lpstr>
      <vt:lpstr>Upgrade</vt:lpstr>
      <vt:lpstr>Other facilities testing </vt:lpstr>
      <vt:lpstr>RHA validation procedure</vt:lpstr>
      <vt:lpstr>RHA Project Validation (RHAPV) details</vt:lpstr>
      <vt:lpstr>ECR Template </vt:lpstr>
      <vt:lpstr>THANK YOU</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RADWG Meeting April 2015</dc:title>
  <dc:creator>Salvatore Danzeca</dc:creator>
  <cp:lastModifiedBy>Salvatore Danzeca</cp:lastModifiedBy>
  <cp:revision>172</cp:revision>
  <dcterms:created xsi:type="dcterms:W3CDTF">2015-04-22T07:50:05Z</dcterms:created>
  <dcterms:modified xsi:type="dcterms:W3CDTF">2021-06-08T12:26:10Z</dcterms:modified>
</cp:coreProperties>
</file>