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21"/>
  </p:notesMasterIdLst>
  <p:sldIdLst>
    <p:sldId id="256" r:id="rId5"/>
    <p:sldId id="260" r:id="rId6"/>
    <p:sldId id="339" r:id="rId7"/>
    <p:sldId id="406" r:id="rId8"/>
    <p:sldId id="403" r:id="rId9"/>
    <p:sldId id="404" r:id="rId10"/>
    <p:sldId id="405" r:id="rId11"/>
    <p:sldId id="408" r:id="rId12"/>
    <p:sldId id="407" r:id="rId13"/>
    <p:sldId id="410" r:id="rId14"/>
    <p:sldId id="399" r:id="rId15"/>
    <p:sldId id="342" r:id="rId16"/>
    <p:sldId id="398" r:id="rId17"/>
    <p:sldId id="409" r:id="rId18"/>
    <p:sldId id="331" r:id="rId19"/>
    <p:sldId id="264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Microsoft JhengHei UI" panose="020B0604030504040204" pitchFamily="34" charset="-120"/>
      <p:regular r:id="rId26"/>
      <p:bold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0F"/>
    <a:srgbClr val="1E59AE"/>
    <a:srgbClr val="7E9244"/>
    <a:srgbClr val="A4B96A"/>
    <a:srgbClr val="6A6A6A"/>
    <a:srgbClr val="3C5B84"/>
    <a:srgbClr val="838383"/>
    <a:srgbClr val="BE6606"/>
    <a:srgbClr val="F89320"/>
    <a:srgbClr val="E659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690" autoAdjust="0"/>
    <p:restoredTop sz="82046" autoAdjust="0"/>
  </p:normalViewPr>
  <p:slideViewPr>
    <p:cSldViewPr>
      <p:cViewPr varScale="1">
        <p:scale>
          <a:sx n="82" d="100"/>
          <a:sy n="82" d="100"/>
        </p:scale>
        <p:origin x="324" y="4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ProASIC</c:v>
                </c:pt>
              </c:strCache>
            </c:strRef>
          </c:tx>
          <c:spPr>
            <a:solidFill>
              <a:srgbClr val="058F8F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Sheet1!$B$2:$E$2</c:f>
              <c:numCache>
                <c:formatCode>0.00E+00</c:formatCode>
                <c:ptCount val="4"/>
                <c:pt idx="0">
                  <c:v>1.1600000000000001E-13</c:v>
                </c:pt>
                <c:pt idx="1">
                  <c:v>9.5999999999999995E-14</c:v>
                </c:pt>
                <c:pt idx="2">
                  <c:v>3.1199999999999998E-15</c:v>
                </c:pt>
                <c:pt idx="3">
                  <c:v>4.0899999999999998E-15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34-4E95-81ED-F29F18D425E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SmartFusion</c:v>
                </c:pt>
              </c:strCache>
            </c:strRef>
          </c:tx>
          <c:spPr>
            <a:solidFill>
              <a:srgbClr val="C0C82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Sheet1!$B$3:$E$3</c:f>
              <c:numCache>
                <c:formatCode>0.00E+00</c:formatCode>
                <c:ptCount val="4"/>
                <c:pt idx="0">
                  <c:v>5.2200000000000001E-14</c:v>
                </c:pt>
                <c:pt idx="1">
                  <c:v>7.8600000000000007E-15</c:v>
                </c:pt>
                <c:pt idx="2">
                  <c:v>1.8899999999999999E-15</c:v>
                </c:pt>
                <c:pt idx="3">
                  <c:v>3.5099999999999998E-15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34-4E95-81ED-F29F18D425E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PolarFire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Sheet1!$B$4:$E$4</c:f>
              <c:numCache>
                <c:formatCode>0.00E+00</c:formatCode>
                <c:ptCount val="4"/>
                <c:pt idx="0">
                  <c:v>4.4389204545454543E-15</c:v>
                </c:pt>
                <c:pt idx="1">
                  <c:v>9.055397727272728E-15</c:v>
                </c:pt>
                <c:pt idx="2">
                  <c:v>3.5511363636363635E-16</c:v>
                </c:pt>
                <c:pt idx="3">
                  <c:v>1.4204545454545454E-15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34-4E95-81ED-F29F18D425E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NanoXplore</c:v>
                </c:pt>
              </c:strCache>
            </c:strRef>
          </c:tx>
          <c:spPr>
            <a:solidFill>
              <a:srgbClr val="B7174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p3d/>
          </c:spPr>
          <c:invertIfNegative val="0"/>
          <c:cat>
            <c:strRef>
              <c:f>Sheet1!$B$1:$E$1</c:f>
              <c:strCache>
                <c:ptCount val="4"/>
                <c:pt idx="0">
                  <c:v>FF</c:v>
                </c:pt>
                <c:pt idx="1">
                  <c:v>FF SET</c:v>
                </c:pt>
                <c:pt idx="2">
                  <c:v>FF TMR</c:v>
                </c:pt>
                <c:pt idx="3">
                  <c:v>FF TMR SET</c:v>
                </c:pt>
              </c:strCache>
            </c:strRef>
          </c:cat>
          <c:val>
            <c:numRef>
              <c:f>Sheet1!$B$5:$E$5</c:f>
              <c:numCache>
                <c:formatCode>0.00E+00</c:formatCode>
                <c:ptCount val="4"/>
                <c:pt idx="0">
                  <c:v>1.09E-15</c:v>
                </c:pt>
                <c:pt idx="1">
                  <c:v>2.3800000000000002E-16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834-4E95-81ED-F29F18D425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2"/>
        <c:gapDepth val="117"/>
        <c:shape val="box"/>
        <c:axId val="854174240"/>
        <c:axId val="854165920"/>
        <c:axId val="0"/>
      </c:bar3DChart>
      <c:catAx>
        <c:axId val="854174240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854165920"/>
        <c:crosses val="autoZero"/>
        <c:auto val="1"/>
        <c:lblAlgn val="ctr"/>
        <c:lblOffset val="100"/>
        <c:noMultiLvlLbl val="0"/>
      </c:catAx>
      <c:valAx>
        <c:axId val="854165920"/>
        <c:scaling>
          <c:logBase val="10"/>
          <c:orientation val="maxMin"/>
          <c:max val="1.2000000000000007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  <a:cs typeface="+mn-cs"/>
              </a:defRPr>
            </a:pPr>
            <a:endParaRPr lang="fr-FR"/>
          </a:p>
        </c:txPr>
        <c:crossAx val="854174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D897B-D371-4B2E-A463-0CB3E4210ED9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68C11-2573-4899-8C98-4A28BE90270E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53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9951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260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Add</a:t>
            </a:r>
            <a:r>
              <a:rPr lang="fr-FR" dirty="0"/>
              <a:t> images of </a:t>
            </a:r>
            <a:r>
              <a:rPr lang="fr-FR" dirty="0" err="1"/>
              <a:t>facilities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10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Link to the </a:t>
            </a:r>
            <a:r>
              <a:rPr lang="fr-FR" dirty="0" err="1"/>
              <a:t>radWG</a:t>
            </a:r>
            <a:r>
              <a:rPr lang="fr-FR" dirty="0"/>
              <a:t> </a:t>
            </a:r>
            <a:r>
              <a:rPr lang="fr-FR" dirty="0" err="1"/>
              <a:t>database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539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43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072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0834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78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68C11-2573-4899-8C98-4A28BE90270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815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74B3277-A085-4981-B15C-6B07F584C5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F27A0A-112C-43C4-B519-3F9F51D790B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68008" y="372951"/>
            <a:ext cx="877900" cy="1091279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0F4FB4E1-D1E5-4494-A3A2-32713F5370E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3143672" y="5431745"/>
            <a:ext cx="2431831" cy="94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CCBEF44-5665-49E7-B6D2-328B6C657B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352044"/>
            <a:ext cx="2224009" cy="91701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ome">
            <a:extLst>
              <a:ext uri="{FF2B5EF4-FFF2-40B4-BE49-F238E27FC236}">
                <a16:creationId xmlns:a16="http://schemas.microsoft.com/office/drawing/2014/main" id="{B6BD1DC3-0680-4D03-B27E-C4197678C5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633" y="5467934"/>
            <a:ext cx="877901" cy="87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08/06/2021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‹N°›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08/06/2021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‹N°›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‹N°›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B4EA26-0879-4386-A15F-27692A3EFC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4367808" y="4509120"/>
            <a:ext cx="1267142" cy="12467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8363EA-8B35-48F2-933D-E992D174CC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6101504" y="2132856"/>
            <a:ext cx="1154195" cy="1434729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13668FF8-8BEB-4B6E-BFE6-153AFD7B8AA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8"/>
          <a:stretch/>
        </p:blipFill>
        <p:spPr bwMode="auto">
          <a:xfrm>
            <a:off x="7824192" y="4487653"/>
            <a:ext cx="3270544" cy="126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ome">
            <a:extLst>
              <a:ext uri="{FF2B5EF4-FFF2-40B4-BE49-F238E27FC236}">
                <a16:creationId xmlns:a16="http://schemas.microsoft.com/office/drawing/2014/main" id="{6501A4CA-018B-4A82-9841-727DF4A3603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8486"/>
            <a:ext cx="1231039" cy="123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B70050EB-737E-4A73-AC31-114AE2D01F6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152" y="2132856"/>
            <a:ext cx="2728065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08/06/2021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‹N°›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52387B8-74DD-43B1-9D40-64EE2D7248D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BEF350D-4C95-41DD-93BC-742A42A85A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auto">
          <a:xfrm>
            <a:off x="1113521" y="6341143"/>
            <a:ext cx="381021" cy="473631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C93CAF8B-1391-4D8B-AB8D-7BAD6CD787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189" y="6352531"/>
            <a:ext cx="1067682" cy="44023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adwg.web.cern.ch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1.png"/><Relationship Id="rId4" Type="http://schemas.openxmlformats.org/officeDocument/2006/relationships/hyperlink" Target="https://radwg.web.cern.ch/content/radiation-test-database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hyperlink" Target="https://indico.cern.ch/event/971222/contributions/4091304/attachments/2182761/3687896/R2E_2020_FPGA.pdf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edms.cern.ch/ui/file/2319932/1/PSI_Test_Reports_November-NanoXplore.pdf" TargetMode="External"/><Relationship Id="rId5" Type="http://schemas.openxmlformats.org/officeDocument/2006/relationships/hyperlink" Target="https://edms.cern.ch/ui/#!master/navigator/document?P:1382953417:100764438:subDocs" TargetMode="External"/><Relationship Id="rId4" Type="http://schemas.openxmlformats.org/officeDocument/2006/relationships/image" Target="../media/image3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RADWG Activities Overview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75732" y="3861048"/>
            <a:ext cx="7450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Rudy Ferraro (BE-CEM-EPR)</a:t>
            </a:r>
            <a:endParaRPr lang="en-GB" sz="2400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1BDC87F-8373-457C-88D8-2003C331A0B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75732" y="4941168"/>
            <a:ext cx="7450667" cy="432048"/>
          </a:xfrm>
        </p:spPr>
        <p:txBody>
          <a:bodyPr/>
          <a:lstStyle/>
          <a:p>
            <a:pPr>
              <a:defRPr/>
            </a:pPr>
            <a:r>
              <a:rPr lang="en-US" dirty="0"/>
              <a:t>RadWG Workshop – 8 June, 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33" name="Content Placeholder 6">
            <a:extLst>
              <a:ext uri="{FF2B5EF4-FFF2-40B4-BE49-F238E27FC236}">
                <a16:creationId xmlns:a16="http://schemas.microsoft.com/office/drawing/2014/main" id="{071A7B60-F324-4215-B5D4-5E69029EBCBB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11214600" cy="13508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/>
              <a:t>Challenging test setup to keep signal integrity through 15 meters of cables and multiples splitters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Devices tested in active monitoring online SEE (SEU &amp; Transients) and TID degradation (Phase Noise &amp; Spectrum)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Tested last week-end  Report coming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445643A-34F8-4171-953C-29F9031B7F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765"/>
          <a:stretch/>
        </p:blipFill>
        <p:spPr>
          <a:xfrm>
            <a:off x="1055440" y="2691584"/>
            <a:ext cx="4609704" cy="323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E3775B-626F-48C5-AA0D-8560FAD114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372" y="2691584"/>
            <a:ext cx="5745228" cy="3231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70FC8CA0-F24F-4B0C-88F0-D75BB0BCFDEF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53509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31" name="Content Placeholder 6">
            <a:extLst>
              <a:ext uri="{FF2B5EF4-FFF2-40B4-BE49-F238E27FC236}">
                <a16:creationId xmlns:a16="http://schemas.microsoft.com/office/drawing/2014/main" id="{37CE02F4-996D-4E69-820F-A0DF8D394B38}"/>
              </a:ext>
            </a:extLst>
          </p:cNvPr>
          <p:cNvSpPr txBox="1">
            <a:spLocks/>
          </p:cNvSpPr>
          <p:nvPr/>
        </p:nvSpPr>
        <p:spPr bwMode="auto">
          <a:xfrm>
            <a:off x="609600" y="1300119"/>
            <a:ext cx="7502624" cy="194421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µControllers qualifications</a:t>
            </a:r>
            <a:endParaRPr lang="en-GB" sz="20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9 reference tested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Two systems with </a:t>
            </a:r>
            <a:r>
              <a:rPr lang="en-GB" sz="1600" b="1" dirty="0"/>
              <a:t>SAMD21</a:t>
            </a:r>
            <a:r>
              <a:rPr lang="en-GB" sz="1600" dirty="0"/>
              <a:t> µController developed: BATMon, </a:t>
            </a:r>
            <a:r>
              <a:rPr lang="en-GB" sz="1600" dirty="0" err="1"/>
              <a:t>Monimod</a:t>
            </a:r>
            <a:endParaRPr lang="en-GB" sz="16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b="1" dirty="0"/>
              <a:t>Research on Benchmark testing: </a:t>
            </a:r>
            <a:r>
              <a:rPr lang="en-GB" sz="1600" dirty="0"/>
              <a:t>M. Giordano, </a:t>
            </a:r>
            <a:r>
              <a:rPr lang="en-GB" sz="1600" i="1" dirty="0"/>
              <a:t>‘General Purpose and </a:t>
            </a:r>
            <a:r>
              <a:rPr lang="en-GB" sz="1600" i="1" dirty="0">
                <a:solidFill>
                  <a:srgbClr val="C00000"/>
                </a:solidFill>
              </a:rPr>
              <a:t>Neural Network </a:t>
            </a:r>
            <a:r>
              <a:rPr lang="en-GB" sz="1600" i="1" dirty="0"/>
              <a:t>Approach For Benchmarking Microcontrollers Under Radiation‘</a:t>
            </a:r>
            <a:r>
              <a:rPr lang="en-GB" sz="1600" dirty="0"/>
              <a:t>, RADECS2021</a:t>
            </a:r>
          </a:p>
        </p:txBody>
      </p:sp>
      <p:sp>
        <p:nvSpPr>
          <p:cNvPr id="32" name="Content Placeholder 6">
            <a:extLst>
              <a:ext uri="{FF2B5EF4-FFF2-40B4-BE49-F238E27FC236}">
                <a16:creationId xmlns:a16="http://schemas.microsoft.com/office/drawing/2014/main" id="{6204345F-0402-43C6-8FE1-BBC4AFE82F30}"/>
              </a:ext>
            </a:extLst>
          </p:cNvPr>
          <p:cNvSpPr txBox="1">
            <a:spLocks/>
          </p:cNvSpPr>
          <p:nvPr/>
        </p:nvSpPr>
        <p:spPr bwMode="auto">
          <a:xfrm>
            <a:off x="609600" y="3613667"/>
            <a:ext cx="7574632" cy="252028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2000" b="1" dirty="0"/>
              <a:t>Low power/Quiescent current qualifications</a:t>
            </a:r>
            <a:endParaRPr lang="en-GB" sz="20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Very challenging to find suitable candidates </a:t>
            </a:r>
            <a:r>
              <a:rPr lang="en-GB" sz="1600" dirty="0">
                <a:sym typeface="Wingdings" panose="05000000000000000000" pitchFamily="2" charset="2"/>
              </a:rPr>
              <a:t> higher degradation rate than standard components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dirty="0"/>
              <a:t>Different test methodologies employed </a:t>
            </a:r>
            <a:r>
              <a:rPr lang="en-GB" sz="1600" dirty="0">
                <a:sym typeface="Wingdings" panose="05000000000000000000" pitchFamily="2" charset="2"/>
              </a:rPr>
              <a:t> Sleep mode, Duty Cycle mode..</a:t>
            </a:r>
            <a:endParaRPr lang="en-GB" sz="1600" dirty="0"/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sz="1600" b="1" dirty="0"/>
              <a:t>Research on testing methodology: </a:t>
            </a:r>
            <a:r>
              <a:rPr lang="en-GB" sz="1600" dirty="0"/>
              <a:t>A. Zimmaro, </a:t>
            </a:r>
            <a:r>
              <a:rPr lang="en-GB" sz="1600" i="1" dirty="0"/>
              <a:t>‘Testing and Validation Methodology for a Radiation Monitoring Systems for Electronics in Particle Accelerators ‘</a:t>
            </a:r>
            <a:r>
              <a:rPr lang="en-GB" sz="1600" dirty="0"/>
              <a:t>, RADECS2021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AD9AE5B-7CBF-43FC-97D7-602D85BE3F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344" y="1124744"/>
            <a:ext cx="1556330" cy="1944216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9A9336D-486F-4787-AC8A-D97388A189DE}"/>
              </a:ext>
            </a:extLst>
          </p:cNvPr>
          <p:cNvSpPr txBox="1"/>
          <p:nvPr/>
        </p:nvSpPr>
        <p:spPr>
          <a:xfrm>
            <a:off x="8985669" y="2987660"/>
            <a:ext cx="1940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Monimod</a:t>
            </a:r>
            <a:endParaRPr lang="fr-FR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(BE-CEM-EDL)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5EAACE3-F1DC-46BF-8C25-0F4A7A66F0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894" b="62751" l="13056" r="80833">
                        <a14:foregroundMark x1="18472" y1="50143" x2="46250" y2="54728"/>
                        <a14:foregroundMark x1="46250" y1="54728" x2="46667" y2="54585"/>
                        <a14:foregroundMark x1="52639" y1="51576" x2="46667" y2="62607"/>
                        <a14:foregroundMark x1="58194" y1="60888" x2="30972" y2="60745"/>
                        <a14:foregroundMark x1="30972" y1="60745" x2="18333" y2="52579"/>
                        <a14:foregroundMark x1="18333" y1="52579" x2="17361" y2="48854"/>
                        <a14:foregroundMark x1="25417" y1="56447" x2="52778" y2="62321"/>
                        <a14:foregroundMark x1="52778" y1="62321" x2="70556" y2="61032"/>
                        <a14:foregroundMark x1="70556" y1="61032" x2="76806" y2="47278"/>
                        <a14:foregroundMark x1="76806" y1="47278" x2="76806" y2="47278"/>
                        <a14:foregroundMark x1="76806" y1="48711" x2="68056" y2="60888"/>
                        <a14:foregroundMark x1="68056" y1="60888" x2="30694" y2="61748"/>
                        <a14:foregroundMark x1="30694" y1="61748" x2="21250" y2="57450"/>
                        <a14:foregroundMark x1="25139" y1="60029" x2="15833" y2="48567"/>
                        <a14:foregroundMark x1="15833" y1="48567" x2="16111" y2="39112"/>
                        <a14:foregroundMark x1="62361" y1="62751" x2="75833" y2="60745"/>
                        <a14:foregroundMark x1="75833" y1="60745" x2="76528" y2="60315"/>
                        <a14:foregroundMark x1="28611" y1="49857" x2="35556" y2="51576"/>
                        <a14:foregroundMark x1="21389" y1="49140" x2="30278" y2="50143"/>
                        <a14:foregroundMark x1="21111" y1="36390" x2="20694" y2="24642"/>
                        <a14:foregroundMark x1="13194" y1="46132" x2="16528" y2="39255"/>
                        <a14:foregroundMark x1="13333" y1="42837" x2="17222" y2="28223"/>
                        <a14:foregroundMark x1="77500" y1="44126" x2="75417" y2="16046"/>
                        <a14:foregroundMark x1="79861" y1="56160" x2="79861" y2="48424"/>
                        <a14:foregroundMark x1="80833" y1="54298" x2="79444" y2="42980"/>
                        <a14:foregroundMark x1="79861" y1="46991" x2="78611" y2="33381"/>
                        <a14:foregroundMark x1="80694" y1="47421" x2="72500" y2="44699"/>
                        <a14:foregroundMark x1="80000" y1="47994" x2="80000" y2="40688"/>
                        <a14:foregroundMark x1="80000" y1="42550" x2="79444" y2="34957"/>
                      </a14:backgroundRemoval>
                    </a14:imgEffect>
                  </a14:imgLayer>
                </a14:imgProps>
              </a:ext>
            </a:extLst>
          </a:blip>
          <a:srcRect l="9152" t="6951" r="11656" b="33201"/>
          <a:stretch/>
        </p:blipFill>
        <p:spPr>
          <a:xfrm>
            <a:off x="9048328" y="3652564"/>
            <a:ext cx="1940192" cy="1421495"/>
          </a:xfrm>
          <a:prstGeom prst="rect">
            <a:avLst/>
          </a:prstGeom>
        </p:spPr>
      </p:pic>
      <p:sp>
        <p:nvSpPr>
          <p:cNvPr id="11" name="TextBox 37">
            <a:extLst>
              <a:ext uri="{FF2B5EF4-FFF2-40B4-BE49-F238E27FC236}">
                <a16:creationId xmlns:a16="http://schemas.microsoft.com/office/drawing/2014/main" id="{65EB8683-F7C9-4569-890C-2689199CF8C0}"/>
              </a:ext>
            </a:extLst>
          </p:cNvPr>
          <p:cNvSpPr txBox="1"/>
          <p:nvPr/>
        </p:nvSpPr>
        <p:spPr>
          <a:xfrm>
            <a:off x="8985669" y="5025987"/>
            <a:ext cx="19401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b="1" dirty="0" err="1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BatMON</a:t>
            </a:r>
            <a:endParaRPr lang="fr-FR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fr-FR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(BE-CEM-EPR)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A1485CA9-41B5-4D58-A2B2-3D5ABE89B74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33049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C0096-0466-4883-8A28-FDD737CA4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results analysis and reporting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39F980-CA32-4736-BC03-60787435D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C94ED-5C01-425A-A73E-0EB27C687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5BB12A-689F-4F50-8BCA-3FF7F4184C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46389"/>
            <a:ext cx="5816941" cy="4946908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180 users subscribed to the mailing list </a:t>
            </a:r>
            <a:r>
              <a:rPr lang="en-GB" b="1" i="1" dirty="0" err="1"/>
              <a:t>lhc</a:t>
            </a:r>
            <a:r>
              <a:rPr lang="en-GB" b="1" i="1" dirty="0"/>
              <a:t>-</a:t>
            </a:r>
            <a:r>
              <a:rPr lang="en-GB" b="1" i="1" dirty="0" err="1"/>
              <a:t>proj</a:t>
            </a:r>
            <a:r>
              <a:rPr lang="en-GB" b="1" i="1" dirty="0"/>
              <a:t>-</a:t>
            </a:r>
            <a:r>
              <a:rPr lang="en-GB" b="1" i="1" dirty="0" err="1"/>
              <a:t>radwg</a:t>
            </a:r>
            <a:r>
              <a:rPr lang="en-GB" b="1" i="1" dirty="0"/>
              <a:t>-members 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website </a:t>
            </a:r>
            <a:r>
              <a:rPr lang="en-GB" dirty="0">
                <a:hlinkClick r:id="rId3"/>
              </a:rPr>
              <a:t>https://radwg.web.cern.ch/</a:t>
            </a:r>
            <a:r>
              <a:rPr lang="en-GB" dirty="0"/>
              <a:t> embeds an User-Friendly database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More than </a:t>
            </a:r>
            <a:r>
              <a:rPr lang="en-GB" sz="2900" b="1" dirty="0">
                <a:solidFill>
                  <a:srgbClr val="C00000"/>
                </a:solidFill>
              </a:rPr>
              <a:t>460 reports </a:t>
            </a:r>
            <a:r>
              <a:rPr lang="en-GB" dirty="0"/>
              <a:t>from the 2011 up to 2021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It </a:t>
            </a:r>
            <a:r>
              <a:rPr lang="en-GB" b="1" dirty="0">
                <a:solidFill>
                  <a:srgbClr val="C00000"/>
                </a:solidFill>
              </a:rPr>
              <a:t>embeds </a:t>
            </a:r>
            <a:r>
              <a:rPr lang="en-GB" dirty="0"/>
              <a:t>also the </a:t>
            </a:r>
            <a:r>
              <a:rPr lang="en-GB" b="1" dirty="0">
                <a:solidFill>
                  <a:srgbClr val="C00000"/>
                </a:solidFill>
              </a:rPr>
              <a:t>TE-EPC component list and tests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service produces reports in a common template for all the components tested </a:t>
            </a:r>
          </a:p>
          <a:p>
            <a:pPr lvl="1">
              <a:spcBef>
                <a:spcPts val="600"/>
              </a:spcBef>
            </a:pPr>
            <a:r>
              <a:rPr lang="en-GB" dirty="0"/>
              <a:t>Test reports template ensure a coherent reporting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service maintains two databases accessible by all the equipment groups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15515C-B691-4C63-8149-EDB1E6B234E2}"/>
              </a:ext>
            </a:extLst>
          </p:cNvPr>
          <p:cNvSpPr/>
          <p:nvPr/>
        </p:nvSpPr>
        <p:spPr>
          <a:xfrm>
            <a:off x="9336360" y="5168434"/>
            <a:ext cx="22391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hlinkClick r:id="rId4"/>
              </a:rPr>
              <a:t>https://radwg.web.cern.ch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9A6DB96-A761-4F54-B076-5BE7315B91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509" y="1166853"/>
            <a:ext cx="5254004" cy="3980306"/>
          </a:xfrm>
          <a:prstGeom prst="rect">
            <a:avLst/>
          </a:prstGeom>
        </p:spPr>
      </p:pic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BBC8C88B-BEBD-42AA-BFDA-F7D4600F050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28807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49DAD4-D5A4-479D-8123-AF6483169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 for component testing &amp; selection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43F20D9-B652-4D6F-BCBD-ED029B98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D3B6AF-A978-4CE8-ACC4-F443F39F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9CD7C-1A7A-44FA-8BEF-2401508264AD}"/>
              </a:ext>
            </a:extLst>
          </p:cNvPr>
          <p:cNvSpPr txBox="1"/>
          <p:nvPr/>
        </p:nvSpPr>
        <p:spPr>
          <a:xfrm>
            <a:off x="767408" y="3140968"/>
            <a:ext cx="72728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sym typeface="Wingdings" panose="05000000000000000000" pitchFamily="2" charset="2"/>
              </a:rPr>
              <a:t>Lead to the creation of a new type of </a:t>
            </a:r>
            <a:r>
              <a:rPr lang="en-GB" b="1" dirty="0"/>
              <a:t>document that contains:</a:t>
            </a: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List of the tested components with important parameters and radiation tolerance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Overview of the radiation effects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RADWG Test Methodology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RADWG Test circuits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Discussion on the test facilities that can be used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Analysis components’ response for different sub-categories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List of components used in the CERN systems and discussion of the implemented mitigation techniques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643461-9C33-4284-8DB8-B1894F3893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794" y="1203410"/>
            <a:ext cx="3458761" cy="489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CB8AD9-05FE-4903-858D-C216D049F093}"/>
              </a:ext>
            </a:extLst>
          </p:cNvPr>
          <p:cNvSpPr txBox="1"/>
          <p:nvPr/>
        </p:nvSpPr>
        <p:spPr>
          <a:xfrm>
            <a:off x="767408" y="1301591"/>
            <a:ext cx="78488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/>
              <a:t>Limitations on the use of the database:</a:t>
            </a: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Bigger and bigger amount of reports to be read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Not easy to compare components parameters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No straight way to compare the different radiation responses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Some components are obsolete</a:t>
            </a:r>
          </a:p>
          <a:p>
            <a:pPr marL="0" lvl="1"/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 Equipment groups can easily miss good candidates for their projects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2916E9B8-6EB3-4257-8F8E-4BAB29B704B7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44927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4CCDFDA-DB13-446F-B587-88EB4A1E1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0793" y="1203410"/>
            <a:ext cx="3458761" cy="4907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49DAD4-D5A4-479D-8123-AF6483169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guidelines for component testing &amp; selection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43F20D9-B652-4D6F-BCBD-ED029B9832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DD3B6AF-A978-4CE8-ACC4-F443F39F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14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4E3942-2FFD-4043-9623-EAC053D5BA73}"/>
              </a:ext>
            </a:extLst>
          </p:cNvPr>
          <p:cNvSpPr txBox="1"/>
          <p:nvPr/>
        </p:nvSpPr>
        <p:spPr>
          <a:xfrm>
            <a:off x="767408" y="1268760"/>
            <a:ext cx="77768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sym typeface="Wingdings" panose="05000000000000000000" pitchFamily="2" charset="2"/>
              </a:rPr>
              <a:t>Objective</a:t>
            </a:r>
            <a:r>
              <a:rPr lang="en-GB" b="1" dirty="0"/>
              <a:t>:</a:t>
            </a:r>
          </a:p>
          <a:p>
            <a:pPr marL="576263" indent="-285750">
              <a:buFont typeface="Wingdings" panose="05000000000000000000" pitchFamily="2" charset="2"/>
              <a:buChar char="§"/>
            </a:pPr>
            <a:r>
              <a:rPr lang="en-GB" dirty="0"/>
              <a:t>Facilitate the search of candidate for the development groups</a:t>
            </a:r>
          </a:p>
          <a:p>
            <a:pPr marL="576263" indent="-285750">
              <a:buFont typeface="Wingdings" panose="05000000000000000000" pitchFamily="2" charset="2"/>
              <a:buChar char="§"/>
            </a:pPr>
            <a:r>
              <a:rPr lang="en-GB" dirty="0"/>
              <a:t>Provide a guideline per type of components:</a:t>
            </a:r>
          </a:p>
          <a:p>
            <a:pPr marL="1033463" lvl="1" indent="-285750">
              <a:buFont typeface="Wingdings" panose="05000000000000000000" pitchFamily="2" charset="2"/>
              <a:buChar char="§"/>
            </a:pPr>
            <a:r>
              <a:rPr lang="en-GB" dirty="0"/>
              <a:t>Regulators, MOSFET, FPGA, opamp etc…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E4C603-E97C-428C-8238-7A875DE62131}"/>
              </a:ext>
            </a:extLst>
          </p:cNvPr>
          <p:cNvSpPr txBox="1"/>
          <p:nvPr/>
        </p:nvSpPr>
        <p:spPr>
          <a:xfrm>
            <a:off x="767408" y="2534439"/>
            <a:ext cx="72728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>
                <a:sym typeface="Wingdings" panose="05000000000000000000" pitchFamily="2" charset="2"/>
              </a:rPr>
              <a:t>T</a:t>
            </a:r>
            <a:r>
              <a:rPr lang="en-GB" dirty="0">
                <a:sym typeface="Wingdings" panose="05000000000000000000" pitchFamily="2" charset="2"/>
              </a:rPr>
              <a:t>he redaction of each document will be followed by a </a:t>
            </a:r>
            <a:r>
              <a:rPr lang="en-GB" i="1" dirty="0">
                <a:sym typeface="Wingdings" panose="05000000000000000000" pitchFamily="2" charset="2"/>
              </a:rPr>
              <a:t>“Focus on:”</a:t>
            </a:r>
            <a:r>
              <a:rPr lang="en-GB" dirty="0">
                <a:sym typeface="Wingdings" panose="05000000000000000000" pitchFamily="2" charset="2"/>
              </a:rPr>
              <a:t> presentation during the RadWG workshop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18E45F-97C1-4331-B532-BF1CEC87A6B6}"/>
              </a:ext>
            </a:extLst>
          </p:cNvPr>
          <p:cNvSpPr txBox="1"/>
          <p:nvPr/>
        </p:nvSpPr>
        <p:spPr>
          <a:xfrm>
            <a:off x="767408" y="3246120"/>
            <a:ext cx="72728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Each document will be put on EDMS and a notification will be sent to all the members of the RadWG mailing list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D7EBE1-6FB6-41A7-9BF0-7B8D0B62D9F3}"/>
              </a:ext>
            </a:extLst>
          </p:cNvPr>
          <p:cNvSpPr txBox="1"/>
          <p:nvPr/>
        </p:nvSpPr>
        <p:spPr>
          <a:xfrm>
            <a:off x="767408" y="3957801"/>
            <a:ext cx="72728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Documents will be updated regularly with the latest components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7E070A-7073-41DA-A337-A728FDF2C801}"/>
              </a:ext>
            </a:extLst>
          </p:cNvPr>
          <p:cNvSpPr txBox="1"/>
          <p:nvPr/>
        </p:nvSpPr>
        <p:spPr>
          <a:xfrm>
            <a:off x="767408" y="4498307"/>
            <a:ext cx="72728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ym typeface="Wingdings" panose="05000000000000000000" pitchFamily="2" charset="2"/>
              </a:rPr>
              <a:t>First documents to be delivered: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BJT 		 Within 2 weeks (presentation today!)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Voltage regulators 	 September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MOSFET 		 September</a:t>
            </a:r>
            <a:endParaRPr lang="en-US" dirty="0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17F6F409-90B8-424F-A986-3E0F57235691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281252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DA65C-77F3-4C9B-9197-C81C3260F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21A96B-1FCB-4406-B775-BC85162D4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72C7B-E208-44F3-A720-0283065B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EB1C29-ABB1-4DCB-BE31-9F11E48418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BE-CEM-EPR provides the service of radiation testing of electronic components supporting the Radiation Working Group (RadWG)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/>
              <a:t>Testing activities never stopped with COVID19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Research on test methodology and qualification strategies are always ongoing to improve furthermore the quality of the service</a:t>
            </a:r>
          </a:p>
          <a:p>
            <a:pPr lvl="1"/>
            <a:r>
              <a:rPr lang="en-GB" sz="2000" dirty="0"/>
              <a:t>Benchmark for µController &amp; FPGA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A lot of tests performed anticipating future needs for CERN applications</a:t>
            </a:r>
          </a:p>
          <a:p>
            <a:pPr lvl="1"/>
            <a:r>
              <a:rPr lang="en-GB" sz="1800" dirty="0"/>
              <a:t>Extensive state-of-the-art FPGA qualification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/>
              <a:t>Creation of the </a:t>
            </a:r>
            <a:r>
              <a:rPr lang="en-US" sz="2400" i="1" dirty="0"/>
              <a:t>‘RadWG Component Selection Guideline’ </a:t>
            </a:r>
            <a:r>
              <a:rPr lang="en-US" sz="2400" dirty="0"/>
              <a:t>documents to help equipment groups to deal with the database and select candidates for their systems</a:t>
            </a:r>
            <a:endParaRPr lang="en-GB" sz="2400" dirty="0"/>
          </a:p>
          <a:p>
            <a:pPr marL="231775" lvl="1" indent="0">
              <a:buNone/>
            </a:pPr>
            <a:endParaRPr lang="en-GB" sz="1800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701A4CE-924B-4459-9748-ACEEFBF9A8AA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943460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4727848" y="3645024"/>
            <a:ext cx="6264696" cy="1800201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your attention!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 dirty="0"/>
              <a:t>Radiation Test Service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7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9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 dirty="0"/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00FD5A3C-1A2B-4907-98A3-03B21CE960C9}"/>
              </a:ext>
            </a:extLst>
          </p:cNvPr>
          <p:cNvSpPr txBox="1">
            <a:spLocks/>
          </p:cNvSpPr>
          <p:nvPr/>
        </p:nvSpPr>
        <p:spPr>
          <a:xfrm>
            <a:off x="836362" y="1312582"/>
            <a:ext cx="10742377" cy="1324330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+mj-lt"/>
              </a:rPr>
              <a:t>BE-CEM-EPR provides, through R2E resources, the service of radiation testing of electronic components supporting the Radiation Working Group (RadWG)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194C6DD0-F200-42D1-B6C7-E0F365BCB959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  <p:pic>
        <p:nvPicPr>
          <p:cNvPr id="8" name="Picture 6">
            <a:extLst>
              <a:ext uri="{FF2B5EF4-FFF2-40B4-BE49-F238E27FC236}">
                <a16:creationId xmlns:a16="http://schemas.microsoft.com/office/drawing/2014/main" id="{3D711F9F-A9D8-4A69-8C16-7E74FAB3D6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3442682"/>
            <a:ext cx="2553062" cy="1702041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442066FF-A26C-4A24-B89C-FAA6E792A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188" y="2890758"/>
            <a:ext cx="2884860" cy="2322754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9CDF97AF-8568-4774-B325-B660DF4205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43" y="2297651"/>
            <a:ext cx="1808596" cy="3682960"/>
          </a:xfrm>
          <a:prstGeom prst="rect">
            <a:avLst/>
          </a:prstGeom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213E8908-D4D8-4D16-93BB-39E528DAED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3699679" y="3000161"/>
            <a:ext cx="2859416" cy="2144562"/>
          </a:xfrm>
          <a:prstGeom prst="rect">
            <a:avLst/>
          </a:prstGeom>
        </p:spPr>
      </p:pic>
      <p:sp>
        <p:nvSpPr>
          <p:cNvPr id="12" name="TextBox 16">
            <a:extLst>
              <a:ext uri="{FF2B5EF4-FFF2-40B4-BE49-F238E27FC236}">
                <a16:creationId xmlns:a16="http://schemas.microsoft.com/office/drawing/2014/main" id="{242754B9-D571-4BCC-A34C-1C9B716B8053}"/>
              </a:ext>
            </a:extLst>
          </p:cNvPr>
          <p:cNvSpPr txBox="1"/>
          <p:nvPr/>
        </p:nvSpPr>
        <p:spPr>
          <a:xfrm>
            <a:off x="727188" y="5161416"/>
            <a:ext cx="34319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19/1-019 Rapid Prototyping lab</a:t>
            </a:r>
            <a:endParaRPr lang="en-GB" sz="1400" dirty="0"/>
          </a:p>
        </p:txBody>
      </p:sp>
      <p:sp>
        <p:nvSpPr>
          <p:cNvPr id="13" name="TextBox 11">
            <a:extLst>
              <a:ext uri="{FF2B5EF4-FFF2-40B4-BE49-F238E27FC236}">
                <a16:creationId xmlns:a16="http://schemas.microsoft.com/office/drawing/2014/main" id="{270B9D8E-7744-4619-8BBF-A0A080F0AF8F}"/>
              </a:ext>
            </a:extLst>
          </p:cNvPr>
          <p:cNvSpPr txBox="1"/>
          <p:nvPr/>
        </p:nvSpPr>
        <p:spPr>
          <a:xfrm>
            <a:off x="3565941" y="5161416"/>
            <a:ext cx="34319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595959"/>
                </a:solidFill>
              </a:rPr>
              <a:t>107/1-A10 Main PCB Assembly Atelier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2EBC8CB-1A10-49EF-81CD-6E1309621E82}"/>
              </a:ext>
            </a:extLst>
          </p:cNvPr>
          <p:cNvSpPr txBox="1"/>
          <p:nvPr/>
        </p:nvSpPr>
        <p:spPr>
          <a:xfrm>
            <a:off x="6816080" y="5161416"/>
            <a:ext cx="14401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PSI Beam Line</a:t>
            </a:r>
            <a:endParaRPr lang="en-GB" sz="1400" dirty="0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567AE174-7198-4CED-B719-BBF63C2365B4}"/>
              </a:ext>
            </a:extLst>
          </p:cNvPr>
          <p:cNvSpPr txBox="1"/>
          <p:nvPr/>
        </p:nvSpPr>
        <p:spPr>
          <a:xfrm>
            <a:off x="9696400" y="5997304"/>
            <a:ext cx="19442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595959"/>
                </a:solidFill>
              </a:rPr>
              <a:t>CC60 Instrumentation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C2148-834A-4490-BC5F-88B882352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Numbers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E6FBC7-8DB5-4DEA-99E4-E4AD1EC53A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116DF-75DE-4511-AAF3-CDC25BDEE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12" name="Content Placeholder 6">
            <a:extLst>
              <a:ext uri="{FF2B5EF4-FFF2-40B4-BE49-F238E27FC236}">
                <a16:creationId xmlns:a16="http://schemas.microsoft.com/office/drawing/2014/main" id="{351F78F0-5584-44F3-A70D-940490E165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324569"/>
            <a:ext cx="5774432" cy="155900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100 requests collected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 90 components &amp; Systems tested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sz="1400" dirty="0"/>
              <a:t>New components but also a lot of system consolidation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15 Radiation campaigns (10*PSI, 4*CC60, 1*ILL)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A57D293-B945-41A5-896F-E43237AD51FB}"/>
              </a:ext>
            </a:extLst>
          </p:cNvPr>
          <p:cNvGrpSpPr/>
          <p:nvPr/>
        </p:nvGrpSpPr>
        <p:grpSpPr>
          <a:xfrm>
            <a:off x="994058" y="2941556"/>
            <a:ext cx="4540322" cy="3197003"/>
            <a:chOff x="7176120" y="1111271"/>
            <a:chExt cx="4540322" cy="319700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F93B407-CDA6-49D3-88EF-3613BDA8B4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5168" b="9733"/>
            <a:stretch/>
          </p:blipFill>
          <p:spPr>
            <a:xfrm>
              <a:off x="7176120" y="1111271"/>
              <a:ext cx="4312111" cy="319700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A56B7F4-0CE1-4DBD-B9E1-60D582186A62}"/>
                </a:ext>
              </a:extLst>
            </p:cNvPr>
            <p:cNvSpPr/>
            <p:nvPr/>
          </p:nvSpPr>
          <p:spPr bwMode="auto">
            <a:xfrm>
              <a:off x="11356947" y="3847576"/>
              <a:ext cx="27530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307EB4A-DE0C-4C84-8E90-BE00F9785FA1}"/>
                </a:ext>
              </a:extLst>
            </p:cNvPr>
            <p:cNvSpPr/>
            <p:nvPr/>
          </p:nvSpPr>
          <p:spPr bwMode="auto">
            <a:xfrm>
              <a:off x="11435611" y="3731605"/>
              <a:ext cx="275300" cy="506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1132B21-BAD2-4FE1-B349-B5F1DCDD601E}"/>
                </a:ext>
              </a:extLst>
            </p:cNvPr>
            <p:cNvSpPr/>
            <p:nvPr/>
          </p:nvSpPr>
          <p:spPr bwMode="auto">
            <a:xfrm>
              <a:off x="11362478" y="3801919"/>
              <a:ext cx="27530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2661489-C5BE-4767-9918-8D5F2F5A2F70}"/>
                </a:ext>
              </a:extLst>
            </p:cNvPr>
            <p:cNvSpPr/>
            <p:nvPr/>
          </p:nvSpPr>
          <p:spPr bwMode="auto">
            <a:xfrm>
              <a:off x="11441142" y="3685948"/>
              <a:ext cx="275300" cy="506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B00AE8-4F2A-4A79-8838-89822782F8C3}"/>
                </a:ext>
              </a:extLst>
            </p:cNvPr>
            <p:cNvSpPr/>
            <p:nvPr/>
          </p:nvSpPr>
          <p:spPr bwMode="auto">
            <a:xfrm>
              <a:off x="11304593" y="3847576"/>
              <a:ext cx="27530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3FD5F18-8510-47C3-9257-44BD60455D2C}"/>
                </a:ext>
              </a:extLst>
            </p:cNvPr>
            <p:cNvSpPr/>
            <p:nvPr/>
          </p:nvSpPr>
          <p:spPr bwMode="auto">
            <a:xfrm>
              <a:off x="11383257" y="3801919"/>
              <a:ext cx="275300" cy="4360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7953FA7-303D-4C1C-83D1-0C84B798F7BF}"/>
                </a:ext>
              </a:extLst>
            </p:cNvPr>
            <p:cNvSpPr/>
            <p:nvPr/>
          </p:nvSpPr>
          <p:spPr bwMode="auto">
            <a:xfrm>
              <a:off x="11265781" y="3917890"/>
              <a:ext cx="27530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0376FFF-247E-4A9F-8669-58978C1AE1CE}"/>
                </a:ext>
              </a:extLst>
            </p:cNvPr>
            <p:cNvSpPr/>
            <p:nvPr/>
          </p:nvSpPr>
          <p:spPr bwMode="auto">
            <a:xfrm>
              <a:off x="11344445" y="3801919"/>
              <a:ext cx="275300" cy="506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65884916-161D-48DC-AB2B-AE444F1BE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4032" y="3075455"/>
            <a:ext cx="4791216" cy="2954208"/>
          </a:xfrm>
          <a:prstGeom prst="rect">
            <a:avLst/>
          </a:prstGeom>
        </p:spPr>
      </p:pic>
      <p:sp>
        <p:nvSpPr>
          <p:cNvPr id="31" name="Content Placeholder 6">
            <a:extLst>
              <a:ext uri="{FF2B5EF4-FFF2-40B4-BE49-F238E27FC236}">
                <a16:creationId xmlns:a16="http://schemas.microsoft.com/office/drawing/2014/main" id="{88FEFB2C-7B97-4313-A308-91CE5DA591B4}"/>
              </a:ext>
            </a:extLst>
          </p:cNvPr>
          <p:cNvSpPr txBox="1">
            <a:spLocks/>
          </p:cNvSpPr>
          <p:nvPr/>
        </p:nvSpPr>
        <p:spPr bwMode="auto">
          <a:xfrm>
            <a:off x="6240016" y="1324568"/>
            <a:ext cx="5338723" cy="15590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All the equipment groups in charge of new developments requested to qualify their selected components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39C8176B-6083-4E6B-84EC-8FED828D55DE}"/>
              </a:ext>
            </a:extLst>
          </p:cNvPr>
          <p:cNvSpPr/>
          <p:nvPr/>
        </p:nvSpPr>
        <p:spPr bwMode="auto">
          <a:xfrm rot="16200000">
            <a:off x="2063552" y="4797152"/>
            <a:ext cx="216024" cy="648072"/>
          </a:xfrm>
          <a:prstGeom prst="rightBrace">
            <a:avLst>
              <a:gd name="adj1" fmla="val 83333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D0E7707-B40F-48D4-A845-C622C2251228}"/>
              </a:ext>
            </a:extLst>
          </p:cNvPr>
          <p:cNvSpPr txBox="1"/>
          <p:nvPr/>
        </p:nvSpPr>
        <p:spPr>
          <a:xfrm>
            <a:off x="1487488" y="4641495"/>
            <a:ext cx="18413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Covid lockdown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8AD2EDC1-4B12-4B32-896D-1225B676CF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171848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31" grpId="0"/>
      <p:bldP spid="32" grpId="0" animBg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C7FBB-C508-46D0-A3A0-182C687D7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Numbers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FB6F6A-26E9-49F6-B630-1468CC321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64F57-A13C-481D-8897-492D3D38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083B11-7673-4D24-8D44-FED3FD995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1874340"/>
            <a:ext cx="5774432" cy="35397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F21ED8-19BE-45E6-B2D1-011E83521C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0"/>
          <a:stretch/>
        </p:blipFill>
        <p:spPr>
          <a:xfrm>
            <a:off x="6777884" y="3429000"/>
            <a:ext cx="4774229" cy="1890639"/>
          </a:xfrm>
          <a:prstGeom prst="rect">
            <a:avLst/>
          </a:prstGeom>
        </p:spPr>
      </p:pic>
      <p:pic>
        <p:nvPicPr>
          <p:cNvPr id="1026" name="Picture 2" descr="Operational Amplifier Icons - Download Free Vector Icons | Noun Project">
            <a:extLst>
              <a:ext uri="{FF2B5EF4-FFF2-40B4-BE49-F238E27FC236}">
                <a16:creationId xmlns:a16="http://schemas.microsoft.com/office/drawing/2014/main" id="{BB522450-90DC-40CA-9DE6-7DBF51DAF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379" y="2884716"/>
            <a:ext cx="945218" cy="94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39947C9-8030-4281-B623-1CC2FC572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9148" y="3350106"/>
            <a:ext cx="761022" cy="761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Voltage Regulator Transistor Icons - Download Free Vector Icons | Noun  Project">
            <a:extLst>
              <a:ext uri="{FF2B5EF4-FFF2-40B4-BE49-F238E27FC236}">
                <a16:creationId xmlns:a16="http://schemas.microsoft.com/office/drawing/2014/main" id="{7F8BFE1B-2DC0-463A-9F22-277AE4BC2A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3767" y="2122949"/>
            <a:ext cx="1174557" cy="117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37C4AA-A6CB-4D17-B958-C6AEDD9DA84E}"/>
              </a:ext>
            </a:extLst>
          </p:cNvPr>
          <p:cNvSpPr txBox="1"/>
          <p:nvPr/>
        </p:nvSpPr>
        <p:spPr>
          <a:xfrm>
            <a:off x="7099830" y="2562686"/>
            <a:ext cx="115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Opamps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315DB0-D15F-4533-AF19-4100BA5C7F91}"/>
              </a:ext>
            </a:extLst>
          </p:cNvPr>
          <p:cNvSpPr txBox="1"/>
          <p:nvPr/>
        </p:nvSpPr>
        <p:spPr>
          <a:xfrm>
            <a:off x="10178509" y="2980774"/>
            <a:ext cx="7610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BJT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FF3BDEA-41A8-403F-8BC2-E114F36754BF}"/>
              </a:ext>
            </a:extLst>
          </p:cNvPr>
          <p:cNvSpPr txBox="1"/>
          <p:nvPr/>
        </p:nvSpPr>
        <p:spPr>
          <a:xfrm>
            <a:off x="8040216" y="1484784"/>
            <a:ext cx="20164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Regulators &amp; converters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4B001F-6D3A-413E-B219-D010764E50B0}"/>
              </a:ext>
            </a:extLst>
          </p:cNvPr>
          <p:cNvSpPr txBox="1"/>
          <p:nvPr/>
        </p:nvSpPr>
        <p:spPr>
          <a:xfrm>
            <a:off x="7426230" y="5263885"/>
            <a:ext cx="3702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1" dirty="0">
                <a:solidFill>
                  <a:schemeClr val="tx2">
                    <a:lumMod val="50000"/>
                  </a:schemeClr>
                </a:solidFill>
              </a:rPr>
              <a:t>Most Tested Devices</a:t>
            </a:r>
            <a:endParaRPr lang="en-GB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36" name="Picture 12" descr="PRODUCT CATEGORIES - NTD Electronics">
            <a:extLst>
              <a:ext uri="{FF2B5EF4-FFF2-40B4-BE49-F238E27FC236}">
                <a16:creationId xmlns:a16="http://schemas.microsoft.com/office/drawing/2014/main" id="{43CA90B2-789F-461F-80BA-F29C7885AE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1" t="22223" r="18829" b="25481"/>
          <a:stretch/>
        </p:blipFill>
        <p:spPr bwMode="auto">
          <a:xfrm>
            <a:off x="8997497" y="2346288"/>
            <a:ext cx="921391" cy="74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F85DD322-E12F-4190-9B24-8FF6590A13D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68373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7340-41A1-4A1F-A7C7-E48D12E8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BAEA0-543B-4FEE-8F29-0F39A7F5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41008-CD62-4E64-A9E3-3F328533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8ED49534-E796-4BD1-9C29-84AF2DDAF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679" y="1199534"/>
            <a:ext cx="3770143" cy="5026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1C87956-7AA0-4AE6-AE11-D405BA047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66" y="1199534"/>
            <a:ext cx="3767702" cy="5023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F35133EE-4319-4174-BF54-1ABDBC2C6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927682" y="2586254"/>
            <a:ext cx="5035941" cy="2266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629588C-3990-4ACB-9FF2-C56E56A5DE79}"/>
              </a:ext>
            </a:extLst>
          </p:cNvPr>
          <p:cNvSpPr/>
          <p:nvPr/>
        </p:nvSpPr>
        <p:spPr>
          <a:xfrm>
            <a:off x="664566" y="5730750"/>
            <a:ext cx="3485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DC-DC Converters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0414852-E9BA-43DD-BDDB-970CF697F602}"/>
              </a:ext>
            </a:extLst>
          </p:cNvPr>
          <p:cNvSpPr/>
          <p:nvPr/>
        </p:nvSpPr>
        <p:spPr>
          <a:xfrm>
            <a:off x="9475317" y="5730750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FPGAs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9A77BC-1C64-49CF-9376-64159B5536AF}"/>
              </a:ext>
            </a:extLst>
          </p:cNvPr>
          <p:cNvSpPr/>
          <p:nvPr/>
        </p:nvSpPr>
        <p:spPr>
          <a:xfrm>
            <a:off x="4755515" y="5730750"/>
            <a:ext cx="3485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Current Probe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Date Placeholder 4">
            <a:extLst>
              <a:ext uri="{FF2B5EF4-FFF2-40B4-BE49-F238E27FC236}">
                <a16:creationId xmlns:a16="http://schemas.microsoft.com/office/drawing/2014/main" id="{7F1D18D2-442C-489C-820A-16EEDE6A7875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31968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7340-41A1-4A1F-A7C7-E48D12E89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7BAEA0-543B-4FEE-8F29-0F39A7F5C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41008-CD62-4E64-A9E3-3F328533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2A744C-3522-4CE4-9F52-69102CC7F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25" y="1307790"/>
            <a:ext cx="3686475" cy="491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790E61-E6A1-4A72-85A2-ED9481EEC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1307790"/>
            <a:ext cx="3666478" cy="488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809063F-306C-403F-929E-22EDF6CB9828}"/>
              </a:ext>
            </a:extLst>
          </p:cNvPr>
          <p:cNvSpPr/>
          <p:nvPr/>
        </p:nvSpPr>
        <p:spPr>
          <a:xfrm>
            <a:off x="2480891" y="5699870"/>
            <a:ext cx="16482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BJTs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A9E8679-0D9B-4E78-8A13-D89B4B9B9338}"/>
              </a:ext>
            </a:extLst>
          </p:cNvPr>
          <p:cNvSpPr/>
          <p:nvPr/>
        </p:nvSpPr>
        <p:spPr>
          <a:xfrm>
            <a:off x="5954032" y="5699870"/>
            <a:ext cx="2224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More BJTs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17" name="Picture 16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ED3C9E6C-172C-4453-B4F6-BFFC4C6D50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837"/>
          <a:stretch/>
        </p:blipFill>
        <p:spPr>
          <a:xfrm>
            <a:off x="8394326" y="1307266"/>
            <a:ext cx="3098570" cy="490881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5EA866E-B530-40A5-A219-A4247539C165}"/>
              </a:ext>
            </a:extLst>
          </p:cNvPr>
          <p:cNvSpPr/>
          <p:nvPr/>
        </p:nvSpPr>
        <p:spPr>
          <a:xfrm>
            <a:off x="9173168" y="5699870"/>
            <a:ext cx="14360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ADCs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6DBB4917-34C7-4BB4-B172-F557573E0214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44340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A5D2D-6DFF-4CFB-8A2B-59A0A4DB2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2020-2021 in </a:t>
            </a:r>
            <a:r>
              <a:rPr lang="fr-FR" dirty="0" err="1"/>
              <a:t>pictures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4D56ED-437F-4CA8-8738-33382D2A7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8807FA-2191-40EF-9BC1-65F6C2A87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067A82D5-3F03-41F1-9953-C5DA3F32D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765" y="2708920"/>
            <a:ext cx="4660551" cy="349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A picture containing miller&#10;&#10;Description automatically generated">
            <a:extLst>
              <a:ext uri="{FF2B5EF4-FFF2-40B4-BE49-F238E27FC236}">
                <a16:creationId xmlns:a16="http://schemas.microsoft.com/office/drawing/2014/main" id="{78C4BC21-BCDF-42A5-9A67-6D9D754E5B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8608" y="2703228"/>
            <a:ext cx="6210131" cy="3493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589E45-87E3-4C7B-87FA-82F25B9F07CF}"/>
              </a:ext>
            </a:extLst>
          </p:cNvPr>
          <p:cNvSpPr txBox="1"/>
          <p:nvPr/>
        </p:nvSpPr>
        <p:spPr>
          <a:xfrm>
            <a:off x="567239" y="1268760"/>
            <a:ext cx="63846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PSI not meant for System level tests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But tests need due to urgency of the system qualification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Challenging due to size and setup limitations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i="1" dirty="0">
                <a:solidFill>
                  <a:srgbClr val="C00000"/>
                </a:solidFill>
              </a:rPr>
              <a:t>“Nothing beat CHARM”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4616F8-B4FE-43AD-AFC1-C1EFEAB439C4}"/>
              </a:ext>
            </a:extLst>
          </p:cNvPr>
          <p:cNvSpPr/>
          <p:nvPr/>
        </p:nvSpPr>
        <p:spPr>
          <a:xfrm>
            <a:off x="1668207" y="2703228"/>
            <a:ext cx="36151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Powerlink router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B356B2-1458-45EC-AD61-E1B5D377C076}"/>
              </a:ext>
            </a:extLst>
          </p:cNvPr>
          <p:cNvSpPr/>
          <p:nvPr/>
        </p:nvSpPr>
        <p:spPr>
          <a:xfrm>
            <a:off x="5101131" y="2703228"/>
            <a:ext cx="48833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WorldFip Cu-Cu repeater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13" name="Picture 12" descr="A close-up of a server room&#10;&#10;Description automatically generated with low confidence">
            <a:extLst>
              <a:ext uri="{FF2B5EF4-FFF2-40B4-BE49-F238E27FC236}">
                <a16:creationId xmlns:a16="http://schemas.microsoft.com/office/drawing/2014/main" id="{137C97FC-6727-425C-823A-C2E5B46B3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6320" y="1156188"/>
            <a:ext cx="2624866" cy="147648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E8FAF8F-5102-4F4B-B02E-2C06DCEEE92A}"/>
              </a:ext>
            </a:extLst>
          </p:cNvPr>
          <p:cNvSpPr/>
          <p:nvPr/>
        </p:nvSpPr>
        <p:spPr>
          <a:xfrm>
            <a:off x="9457312" y="198862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Monimod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6E199E73-C3DD-43AB-B198-FD829944AE8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350" r="13251"/>
          <a:stretch/>
        </p:blipFill>
        <p:spPr>
          <a:xfrm rot="10800000">
            <a:off x="6960096" y="1157701"/>
            <a:ext cx="1872208" cy="147497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48EA703-1033-4246-B96A-CE3449F795AB}"/>
              </a:ext>
            </a:extLst>
          </p:cNvPr>
          <p:cNvSpPr/>
          <p:nvPr/>
        </p:nvSpPr>
        <p:spPr>
          <a:xfrm>
            <a:off x="6575584" y="2144732"/>
            <a:ext cx="21602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b="1" dirty="0">
                <a:solidFill>
                  <a:schemeClr val="bg1"/>
                </a:solidFill>
                <a:effectLst>
                  <a:glow rad="114300">
                    <a:schemeClr val="accent1">
                      <a:lumMod val="50000"/>
                      <a:alpha val="40000"/>
                    </a:schemeClr>
                  </a:glow>
                </a:effectLst>
                <a:sym typeface="Wingdings" panose="05000000000000000000" pitchFamily="2" charset="2"/>
              </a:rPr>
              <a:t>BATMon</a:t>
            </a:r>
            <a:endParaRPr lang="en-GB" sz="2800" b="1" dirty="0">
              <a:solidFill>
                <a:schemeClr val="bg1"/>
              </a:solidFill>
              <a:effectLst>
                <a:glow rad="114300">
                  <a:schemeClr val="accent1">
                    <a:lumMod val="50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943C630-1E62-43C5-860B-E1EFFDC6EE5D}"/>
              </a:ext>
            </a:extLst>
          </p:cNvPr>
          <p:cNvSpPr txBox="1"/>
          <p:nvPr/>
        </p:nvSpPr>
        <p:spPr>
          <a:xfrm>
            <a:off x="10511379" y="2348880"/>
            <a:ext cx="12338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BE-CEM-EDL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0322AF49-601C-4B34-9DEF-13D180D42973}"/>
              </a:ext>
            </a:extLst>
          </p:cNvPr>
          <p:cNvSpPr txBox="1"/>
          <p:nvPr/>
        </p:nvSpPr>
        <p:spPr>
          <a:xfrm>
            <a:off x="4581123" y="3123225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BE-BI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FC9690A-F60F-41BE-B36A-004FDE5DD5B6}"/>
              </a:ext>
            </a:extLst>
          </p:cNvPr>
          <p:cNvSpPr txBox="1"/>
          <p:nvPr/>
        </p:nvSpPr>
        <p:spPr>
          <a:xfrm>
            <a:off x="9354726" y="3087948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BE-OP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7F5F8869-F84E-415B-AECD-7305997814B8}"/>
              </a:ext>
            </a:extLst>
          </p:cNvPr>
          <p:cNvSpPr txBox="1"/>
          <p:nvPr/>
        </p:nvSpPr>
        <p:spPr>
          <a:xfrm>
            <a:off x="7956522" y="2016137"/>
            <a:ext cx="78748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chemeClr val="bg1"/>
                </a:solidFill>
                <a:latin typeface="arial" panose="020B0604020202020204" pitchFamily="34" charset="0"/>
              </a:rPr>
              <a:t>BE-CEM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309B6E74-199D-4995-BC37-CB899DC09A23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105436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sp>
        <p:nvSpPr>
          <p:cNvPr id="21" name="Content Placeholder 6">
            <a:extLst>
              <a:ext uri="{FF2B5EF4-FFF2-40B4-BE49-F238E27FC236}">
                <a16:creationId xmlns:a16="http://schemas.microsoft.com/office/drawing/2014/main" id="{B050D91E-BC6D-41E7-AF7F-8706E0D2433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134273"/>
            <a:ext cx="6468411" cy="16312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New FPGA qualifications: </a:t>
            </a:r>
            <a:r>
              <a:rPr lang="en-GB" sz="1800" dirty="0"/>
              <a:t>PolarFire &amp; NanoXplore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A79A56F-44B1-4D58-87FC-03D4CF652811}"/>
              </a:ext>
            </a:extLst>
          </p:cNvPr>
          <p:cNvGrpSpPr/>
          <p:nvPr/>
        </p:nvGrpSpPr>
        <p:grpSpPr>
          <a:xfrm>
            <a:off x="1311319" y="3416149"/>
            <a:ext cx="4083692" cy="2114878"/>
            <a:chOff x="609600" y="1076470"/>
            <a:chExt cx="4481104" cy="2320692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6226CE5C-BC62-41C0-86EE-2DB1EED8A0EA}"/>
                </a:ext>
              </a:extLst>
            </p:cNvPr>
            <p:cNvSpPr txBox="1"/>
            <p:nvPr/>
          </p:nvSpPr>
          <p:spPr>
            <a:xfrm rot="16200000">
              <a:off x="340971" y="2129956"/>
              <a:ext cx="820511" cy="2738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kern="1200" baseline="30000" dirty="0">
                  <a:solidFill>
                    <a:schemeClr val="bg1">
                      <a:lumMod val="7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[</a:t>
              </a:r>
              <a:r>
                <a:rPr lang="fr-FR" sz="1200" b="1" kern="1200" baseline="30000" dirty="0">
                  <a:solidFill>
                    <a:srgbClr val="A6A6A6"/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rPr>
                <a:t>cm²/FF]</a:t>
              </a:r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74F36A86-2D6A-40F8-98C1-CAAFB513C449}"/>
                </a:ext>
              </a:extLst>
            </p:cNvPr>
            <p:cNvGrpSpPr/>
            <p:nvPr/>
          </p:nvGrpSpPr>
          <p:grpSpPr>
            <a:xfrm>
              <a:off x="609600" y="1076470"/>
              <a:ext cx="4481104" cy="2320692"/>
              <a:chOff x="609600" y="1076470"/>
              <a:chExt cx="4481104" cy="2320692"/>
            </a:xfrm>
          </p:grpSpPr>
          <p:graphicFrame>
            <p:nvGraphicFramePr>
              <p:cNvPr id="100" name="Chart 99">
                <a:extLst>
                  <a:ext uri="{FF2B5EF4-FFF2-40B4-BE49-F238E27FC236}">
                    <a16:creationId xmlns:a16="http://schemas.microsoft.com/office/drawing/2014/main" id="{9C10BA82-A472-4E3B-AA99-29DAE7D2193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302236524"/>
                  </p:ext>
                </p:extLst>
              </p:nvPr>
            </p:nvGraphicFramePr>
            <p:xfrm>
              <a:off x="609600" y="1076470"/>
              <a:ext cx="4481104" cy="197256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01" name="Right Brace 100">
                <a:extLst>
                  <a:ext uri="{FF2B5EF4-FFF2-40B4-BE49-F238E27FC236}">
                    <a16:creationId xmlns:a16="http://schemas.microsoft.com/office/drawing/2014/main" id="{24C62244-466C-49A5-9CC2-1566E326CC93}"/>
                  </a:ext>
                </a:extLst>
              </p:cNvPr>
              <p:cNvSpPr/>
              <p:nvPr/>
            </p:nvSpPr>
            <p:spPr bwMode="auto">
              <a:xfrm rot="5400000">
                <a:off x="1778459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60D16E46-66B9-409D-8547-81822569E5DE}"/>
                  </a:ext>
                </a:extLst>
              </p:cNvPr>
              <p:cNvSpPr txBox="1"/>
              <p:nvPr/>
            </p:nvSpPr>
            <p:spPr bwMode="auto">
              <a:xfrm>
                <a:off x="1520882" y="1270794"/>
                <a:ext cx="901318" cy="3521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DFF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134D932E-3474-41F3-B5BD-94E418773C95}"/>
                  </a:ext>
                </a:extLst>
              </p:cNvPr>
              <p:cNvSpPr txBox="1"/>
              <p:nvPr/>
            </p:nvSpPr>
            <p:spPr bwMode="auto">
              <a:xfrm>
                <a:off x="1402223" y="3061698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</a:t>
                </a:r>
              </a:p>
            </p:txBody>
          </p:sp>
          <p:sp>
            <p:nvSpPr>
              <p:cNvPr id="104" name="Right Brace 103">
                <a:extLst>
                  <a:ext uri="{FF2B5EF4-FFF2-40B4-BE49-F238E27FC236}">
                    <a16:creationId xmlns:a16="http://schemas.microsoft.com/office/drawing/2014/main" id="{26D3C16C-1EB5-4151-98DD-CA8FEAAB61F2}"/>
                  </a:ext>
                </a:extLst>
              </p:cNvPr>
              <p:cNvSpPr/>
              <p:nvPr/>
            </p:nvSpPr>
            <p:spPr bwMode="auto">
              <a:xfrm rot="5400000">
                <a:off x="2665738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431A0C4A-C4BE-4DA0-9B2E-BE6B9A27B76B}"/>
                  </a:ext>
                </a:extLst>
              </p:cNvPr>
              <p:cNvSpPr txBox="1"/>
              <p:nvPr/>
            </p:nvSpPr>
            <p:spPr bwMode="auto">
              <a:xfrm>
                <a:off x="3092535" y="3061698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</a:t>
                </a:r>
                <a:r>
                  <a:rPr lang="en-US" sz="1050" b="1" baseline="-25000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TMR</a:t>
                </a:r>
              </a:p>
            </p:txBody>
          </p:sp>
          <p:sp>
            <p:nvSpPr>
              <p:cNvPr id="106" name="Right Brace 105">
                <a:extLst>
                  <a:ext uri="{FF2B5EF4-FFF2-40B4-BE49-F238E27FC236}">
                    <a16:creationId xmlns:a16="http://schemas.microsoft.com/office/drawing/2014/main" id="{4290216D-02BD-4F2E-B24C-78B8A1B621AA}"/>
                  </a:ext>
                </a:extLst>
              </p:cNvPr>
              <p:cNvSpPr/>
              <p:nvPr/>
            </p:nvSpPr>
            <p:spPr bwMode="auto">
              <a:xfrm rot="5400000">
                <a:off x="3469326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F88BA348-1EA6-4428-A284-E5F13AC001E4}"/>
                  </a:ext>
                </a:extLst>
              </p:cNvPr>
              <p:cNvSpPr txBox="1"/>
              <p:nvPr/>
            </p:nvSpPr>
            <p:spPr bwMode="auto">
              <a:xfrm>
                <a:off x="2247380" y="3074362"/>
                <a:ext cx="901318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 Logic</a:t>
                </a:r>
              </a:p>
            </p:txBody>
          </p:sp>
          <p:sp>
            <p:nvSpPr>
              <p:cNvPr id="108" name="Right Brace 107">
                <a:extLst>
                  <a:ext uri="{FF2B5EF4-FFF2-40B4-BE49-F238E27FC236}">
                    <a16:creationId xmlns:a16="http://schemas.microsoft.com/office/drawing/2014/main" id="{529DAB21-74E1-4897-AD99-9011324ADCC9}"/>
                  </a:ext>
                </a:extLst>
              </p:cNvPr>
              <p:cNvSpPr/>
              <p:nvPr/>
            </p:nvSpPr>
            <p:spPr bwMode="auto">
              <a:xfrm rot="5400000">
                <a:off x="4267538" y="2656647"/>
                <a:ext cx="100524" cy="709578"/>
              </a:xfrm>
              <a:prstGeom prst="rightBrace">
                <a:avLst>
                  <a:gd name="adj1" fmla="val 109169"/>
                  <a:gd name="adj2" fmla="val 48237"/>
                </a:avLst>
              </a:prstGeom>
              <a:ln>
                <a:solidFill>
                  <a:srgbClr val="A6A6A6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284144FF-F7A0-4301-9512-E80A28FCFF53}"/>
                  </a:ext>
                </a:extLst>
              </p:cNvPr>
              <p:cNvSpPr txBox="1"/>
              <p:nvPr/>
            </p:nvSpPr>
            <p:spPr bwMode="auto">
              <a:xfrm>
                <a:off x="3839252" y="3061697"/>
                <a:ext cx="1117343" cy="3228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50" b="1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FF logic</a:t>
                </a:r>
                <a:r>
                  <a:rPr lang="en-US" sz="1050" b="1" baseline="-25000" dirty="0">
                    <a:solidFill>
                      <a:schemeClr val="bg1">
                        <a:lumMod val="65000"/>
                      </a:schemeClr>
                    </a:solidFill>
                    <a:latin typeface="Microsoft JhengHei UI" panose="020B0604030504040204" pitchFamily="34" charset="-120"/>
                    <a:ea typeface="Microsoft JhengHei UI" panose="020B0604030504040204" pitchFamily="34" charset="-120"/>
                  </a:rPr>
                  <a:t>TMR</a:t>
                </a:r>
                <a:endParaRPr lang="en-US" sz="1050" b="1" dirty="0">
                  <a:solidFill>
                    <a:schemeClr val="bg1">
                      <a:lumMod val="65000"/>
                    </a:schemeClr>
                  </a:solidFill>
                  <a:latin typeface="Microsoft JhengHei UI" panose="020B0604030504040204" pitchFamily="34" charset="-120"/>
                  <a:ea typeface="Microsoft JhengHei UI" panose="020B0604030504040204" pitchFamily="34" charset="-120"/>
                </a:endParaRPr>
              </a:p>
            </p:txBody>
          </p:sp>
        </p:grp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666BDA0-5E63-4B5A-AFF5-4FA77D3A5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9924" y="2902806"/>
            <a:ext cx="2980046" cy="3026299"/>
          </a:xfrm>
          <a:prstGeom prst="rect">
            <a:avLst/>
          </a:prstGeom>
        </p:spPr>
      </p:pic>
      <p:pic>
        <p:nvPicPr>
          <p:cNvPr id="110" name="Picture 109" descr="Chart, histogram&#10;&#10;Description automatically generated">
            <a:extLst>
              <a:ext uri="{FF2B5EF4-FFF2-40B4-BE49-F238E27FC236}">
                <a16:creationId xmlns:a16="http://schemas.microsoft.com/office/drawing/2014/main" id="{905FD97D-02BC-488F-956C-79E41082E1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6951" y="3506485"/>
            <a:ext cx="2392473" cy="1934146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FF5B6B03-2807-4A4A-8EDA-F034A844BA41}"/>
              </a:ext>
            </a:extLst>
          </p:cNvPr>
          <p:cNvSpPr txBox="1"/>
          <p:nvPr/>
        </p:nvSpPr>
        <p:spPr>
          <a:xfrm>
            <a:off x="5572646" y="5545078"/>
            <a:ext cx="22910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b="1" i="0" dirty="0">
                <a:solidFill>
                  <a:schemeClr val="tx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PolarFire Propagation delay increase [%]</a:t>
            </a:r>
            <a:endParaRPr lang="en-GB" sz="11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B89828B-73BF-4A07-84EA-249F80844F0E}"/>
              </a:ext>
            </a:extLst>
          </p:cNvPr>
          <p:cNvSpPr txBox="1"/>
          <p:nvPr/>
        </p:nvSpPr>
        <p:spPr>
          <a:xfrm>
            <a:off x="5983308" y="3684566"/>
            <a:ext cx="929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5</a:t>
            </a:r>
            <a:r>
              <a:rPr lang="en-GB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kGy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2C00A2E-535F-4796-899C-AEA95DC94ED1}"/>
              </a:ext>
            </a:extLst>
          </p:cNvPr>
          <p:cNvSpPr txBox="1"/>
          <p:nvPr/>
        </p:nvSpPr>
        <p:spPr>
          <a:xfrm>
            <a:off x="609600" y="1455803"/>
            <a:ext cx="8798768" cy="1946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PolarFire SEE sensitivity one 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order less of magnitude </a:t>
            </a:r>
            <a:r>
              <a:rPr lang="en-GB" sz="1800" dirty="0" err="1">
                <a:solidFill>
                  <a:schemeClr val="accent3">
                    <a:lumMod val="75000"/>
                  </a:schemeClr>
                </a:solidFill>
              </a:rPr>
              <a:t>wrt</a:t>
            </a: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 SmartFusion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PolarFire programmability &gt; 2.5 kGy !! (SmartFusion ~ 100 Gy)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3">
                    <a:lumMod val="75000"/>
                  </a:schemeClr>
                </a:solidFill>
              </a:rPr>
              <a:t>No increase of propagation delay up to 5 kGy !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accent5">
                    <a:lumMod val="75000"/>
                  </a:schemeClr>
                </a:solidFill>
              </a:rPr>
              <a:t>High sensitivity to thermal neutrons</a:t>
            </a:r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Reports: </a:t>
            </a:r>
            <a:r>
              <a:rPr lang="en-GB" sz="18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2475661</a:t>
            </a:r>
            <a:r>
              <a:rPr lang="en-GB" sz="1800" dirty="0"/>
              <a:t>; </a:t>
            </a:r>
            <a:r>
              <a:rPr lang="en-GB" sz="1800" dirty="0"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2319932</a:t>
            </a:r>
            <a:r>
              <a:rPr lang="en-GB" sz="1800" dirty="0"/>
              <a:t>; </a:t>
            </a:r>
            <a:r>
              <a:rPr lang="en-GB" sz="1800" dirty="0">
                <a:hlinkClick r:id="rId7"/>
              </a:rPr>
              <a:t>R2E presentation</a:t>
            </a:r>
            <a:endParaRPr lang="en-GB" sz="1800" dirty="0"/>
          </a:p>
          <a:p>
            <a:pPr marL="742950" lvl="1" indent="-285750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en-GB" dirty="0"/>
              <a:t>Research: Use of Benchmark test circuit for qualification</a:t>
            </a:r>
            <a:endParaRPr lang="en-GB" sz="18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3589029-48D7-41DC-A3AC-F8B3B562F5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27891" y="5601972"/>
            <a:ext cx="3905515" cy="257979"/>
          </a:xfrm>
          <a:prstGeom prst="rect">
            <a:avLst/>
          </a:prstGeom>
        </p:spPr>
      </p:pic>
      <p:sp>
        <p:nvSpPr>
          <p:cNvPr id="114" name="TextBox 113">
            <a:extLst>
              <a:ext uri="{FF2B5EF4-FFF2-40B4-BE49-F238E27FC236}">
                <a16:creationId xmlns:a16="http://schemas.microsoft.com/office/drawing/2014/main" id="{77A1907C-6BB7-4B6E-B02B-67952FAA50B0}"/>
              </a:ext>
            </a:extLst>
          </p:cNvPr>
          <p:cNvSpPr txBox="1"/>
          <p:nvPr/>
        </p:nvSpPr>
        <p:spPr>
          <a:xfrm>
            <a:off x="1419552" y="5984317"/>
            <a:ext cx="1007704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 err="1"/>
              <a:t>A.Scialdone</a:t>
            </a:r>
            <a:r>
              <a:rPr lang="en-GB" sz="1100" i="1" dirty="0"/>
              <a:t> ‘FPGA Qualification and Failure Rate estimation Methodology for LHC Environments Using Benchmarks Test Circuits’, oral RADECS2021</a:t>
            </a:r>
            <a:endParaRPr lang="en-GB" sz="1100" dirty="0"/>
          </a:p>
        </p:txBody>
      </p:sp>
      <p:sp>
        <p:nvSpPr>
          <p:cNvPr id="26" name="Date Placeholder 4">
            <a:extLst>
              <a:ext uri="{FF2B5EF4-FFF2-40B4-BE49-F238E27FC236}">
                <a16:creationId xmlns:a16="http://schemas.microsoft.com/office/drawing/2014/main" id="{A16D0378-FF67-4456-AFAC-16E22B9343E8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203121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/>
      <p:bldP spid="112" grpId="0"/>
      <p:bldP spid="1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10694-C852-4634-93E8-3A980EFEC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outcomes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4E52C-669D-42B6-803E-943808E2E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08/06/2021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B9F5A-9CB4-4BB3-BE67-E80D7D0C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33" name="Content Placeholder 6">
            <a:extLst>
              <a:ext uri="{FF2B5EF4-FFF2-40B4-BE49-F238E27FC236}">
                <a16:creationId xmlns:a16="http://schemas.microsoft.com/office/drawing/2014/main" id="{071A7B60-F324-4215-B5D4-5E69029EBCBB}"/>
              </a:ext>
            </a:extLst>
          </p:cNvPr>
          <p:cNvSpPr txBox="1">
            <a:spLocks/>
          </p:cNvSpPr>
          <p:nvPr/>
        </p:nvSpPr>
        <p:spPr bwMode="auto">
          <a:xfrm>
            <a:off x="609600" y="1340768"/>
            <a:ext cx="11214600" cy="13508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b="1" dirty="0"/>
              <a:t>5 GHz PLL </a:t>
            </a:r>
            <a:r>
              <a:rPr lang="en-GB" sz="1800" dirty="0"/>
              <a:t>testing in collaboration with </a:t>
            </a:r>
            <a:r>
              <a:rPr lang="en-GB" sz="1800" u="sng" dirty="0"/>
              <a:t>SY-BI</a:t>
            </a:r>
            <a:r>
              <a:rPr lang="en-GB" sz="1800" dirty="0"/>
              <a:t> for new LHC BPS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2BB70F4-E411-498F-AE8B-868AC46CB674}"/>
              </a:ext>
            </a:extLst>
          </p:cNvPr>
          <p:cNvSpPr txBox="1"/>
          <p:nvPr/>
        </p:nvSpPr>
        <p:spPr>
          <a:xfrm>
            <a:off x="7852513" y="5319428"/>
            <a:ext cx="27730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dirty="0">
                <a:solidFill>
                  <a:srgbClr val="555555"/>
                </a:solidFill>
                <a:effectLst/>
                <a:latin typeface="Roboto"/>
              </a:rPr>
              <a:t>LMX2694EPEVM 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C5FE0F55-A746-436E-92A0-BB1F0CA527B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295701" y="2768656"/>
            <a:ext cx="2738120" cy="2807335"/>
          </a:xfrm>
          <a:prstGeom prst="rect">
            <a:avLst/>
          </a:prstGeom>
        </p:spPr>
      </p:pic>
      <p:pic>
        <p:nvPicPr>
          <p:cNvPr id="35" name="Picture 2" descr="LMX2592EVM high-performance, wideband frequency RF synthesizer PLLATINUM™ integrated circuit top board image">
            <a:extLst>
              <a:ext uri="{FF2B5EF4-FFF2-40B4-BE49-F238E27FC236}">
                <a16:creationId xmlns:a16="http://schemas.microsoft.com/office/drawing/2014/main" id="{32781B1E-C662-40DB-8009-88BB3A4A31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826" y="2732710"/>
            <a:ext cx="5216005" cy="293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LMX2694EPEVM 15 GHz wideband RF synthesizer evaluation module board image">
            <a:extLst>
              <a:ext uri="{FF2B5EF4-FFF2-40B4-BE49-F238E27FC236}">
                <a16:creationId xmlns:a16="http://schemas.microsoft.com/office/drawing/2014/main" id="{66F392E6-231A-480C-AB51-BA435412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252" y="2679197"/>
            <a:ext cx="3729889" cy="279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A8CD7DB3-1A17-4B09-9DD2-D6D582A66EFE}"/>
              </a:ext>
            </a:extLst>
          </p:cNvPr>
          <p:cNvSpPr txBox="1"/>
          <p:nvPr/>
        </p:nvSpPr>
        <p:spPr>
          <a:xfrm>
            <a:off x="4482437" y="5319428"/>
            <a:ext cx="27730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dirty="0">
                <a:solidFill>
                  <a:srgbClr val="555555"/>
                </a:solidFill>
                <a:effectLst/>
                <a:latin typeface="Roboto"/>
              </a:rPr>
              <a:t>LMX2592EVM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3F1838C-B54D-4547-8613-1E84F5634982}"/>
              </a:ext>
            </a:extLst>
          </p:cNvPr>
          <p:cNvSpPr txBox="1"/>
          <p:nvPr/>
        </p:nvSpPr>
        <p:spPr>
          <a:xfrm>
            <a:off x="1420859" y="5319428"/>
            <a:ext cx="27730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dirty="0">
                <a:solidFill>
                  <a:srgbClr val="555555"/>
                </a:solidFill>
                <a:effectLst/>
                <a:latin typeface="Roboto"/>
              </a:rPr>
              <a:t>LMX2594EVM  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4C0813B2-9CC9-44B0-B15D-F35549A1768B}"/>
              </a:ext>
            </a:extLst>
          </p:cNvPr>
          <p:cNvSpPr txBox="1">
            <a:spLocks/>
          </p:cNvSpPr>
          <p:nvPr/>
        </p:nvSpPr>
        <p:spPr bwMode="auto">
          <a:xfrm>
            <a:off x="5999154" y="6356351"/>
            <a:ext cx="4610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RADWG Activities Overview by R. Ferraro (BE-CEM-EPR )</a:t>
            </a:r>
          </a:p>
        </p:txBody>
      </p:sp>
    </p:spTree>
    <p:extLst>
      <p:ext uri="{BB962C8B-B14F-4D97-AF65-F5344CB8AC3E}">
        <p14:creationId xmlns:p14="http://schemas.microsoft.com/office/powerpoint/2010/main" val="134788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7" grpId="0"/>
      <p:bldP spid="38" grpId="0"/>
    </p:bldLst>
  </p:timing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0</TotalTime>
  <Words>1062</Words>
  <Application>Microsoft Office PowerPoint</Application>
  <DocSecurity>0</DocSecurity>
  <PresentationFormat>Grand écran</PresentationFormat>
  <Paragraphs>180</Paragraphs>
  <Slides>16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Arial</vt:lpstr>
      <vt:lpstr>Calibri</vt:lpstr>
      <vt:lpstr>Arial</vt:lpstr>
      <vt:lpstr>Roboto</vt:lpstr>
      <vt:lpstr>Wingdings</vt:lpstr>
      <vt:lpstr>Microsoft JhengHei UI</vt:lpstr>
      <vt:lpstr>CERN_ENdept_Presentation_ArialFont copy</vt:lpstr>
      <vt:lpstr>RADWG Activities Overview</vt:lpstr>
      <vt:lpstr>Radiation Test Service</vt:lpstr>
      <vt:lpstr>2020-2021 in Numbers</vt:lpstr>
      <vt:lpstr>2020-2021 in Numbers</vt:lpstr>
      <vt:lpstr>2020-2021 in pictures</vt:lpstr>
      <vt:lpstr>2020-2021 in pictures</vt:lpstr>
      <vt:lpstr>2020-2021 in pictures</vt:lpstr>
      <vt:lpstr>Recent outcomes</vt:lpstr>
      <vt:lpstr>Recent outcomes</vt:lpstr>
      <vt:lpstr>Recent outcomes</vt:lpstr>
      <vt:lpstr>Recent outcomes</vt:lpstr>
      <vt:lpstr>Test results analysis and reporting</vt:lpstr>
      <vt:lpstr>New guidelines for component testing &amp; selection</vt:lpstr>
      <vt:lpstr>New guidelines for component testing &amp; selection</vt:lpstr>
      <vt:lpstr>Conclusions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Rudy Ferraro</cp:lastModifiedBy>
  <cp:revision>864</cp:revision>
  <dcterms:created xsi:type="dcterms:W3CDTF">2020-09-04T12:34:15Z</dcterms:created>
  <dcterms:modified xsi:type="dcterms:W3CDTF">2021-06-08T12:17:00Z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