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29"/>
  </p:notesMasterIdLst>
  <p:sldIdLst>
    <p:sldId id="256" r:id="rId5"/>
    <p:sldId id="398" r:id="rId6"/>
    <p:sldId id="260" r:id="rId7"/>
    <p:sldId id="410" r:id="rId8"/>
    <p:sldId id="414" r:id="rId9"/>
    <p:sldId id="386" r:id="rId10"/>
    <p:sldId id="425" r:id="rId11"/>
    <p:sldId id="423" r:id="rId12"/>
    <p:sldId id="418" r:id="rId13"/>
    <p:sldId id="412" r:id="rId14"/>
    <p:sldId id="417" r:id="rId15"/>
    <p:sldId id="416" r:id="rId16"/>
    <p:sldId id="415" r:id="rId17"/>
    <p:sldId id="422" r:id="rId18"/>
    <p:sldId id="420" r:id="rId19"/>
    <p:sldId id="427" r:id="rId20"/>
    <p:sldId id="424" r:id="rId21"/>
    <p:sldId id="428" r:id="rId22"/>
    <p:sldId id="421" r:id="rId23"/>
    <p:sldId id="419" r:id="rId24"/>
    <p:sldId id="331" r:id="rId25"/>
    <p:sldId id="264" r:id="rId26"/>
    <p:sldId id="413" r:id="rId27"/>
    <p:sldId id="411" r:id="rId28"/>
  </p:sldIdLst>
  <p:sldSz cx="12192000" cy="6858000"/>
  <p:notesSz cx="6858000" cy="9144000"/>
  <p:embeddedFontLs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Cambria Math" panose="02040503050406030204" pitchFamily="18" charset="0"/>
      <p:regular r:id="rId34"/>
    </p:embeddedFont>
    <p:embeddedFont>
      <p:font typeface="Verdana" panose="020B0604030504040204" pitchFamily="34" charset="0"/>
      <p:regular r:id="rId35"/>
      <p:bold r:id="rId36"/>
      <p:italic r:id="rId37"/>
      <p:boldItalic r:id="rId38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dy Ferraro" initials="RF" lastIdx="1" clrIdx="0">
    <p:extLst>
      <p:ext uri="{19B8F6BF-5375-455C-9EA6-DF929625EA0E}">
        <p15:presenceInfo xmlns:p15="http://schemas.microsoft.com/office/powerpoint/2012/main" userId="S::rudy.ferraro@cern.ch::33529f94-c3e8-44be-acef-7669d6da31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6A6A6A"/>
    <a:srgbClr val="B7B7B7"/>
    <a:srgbClr val="0F0F0F"/>
    <a:srgbClr val="1E59AE"/>
    <a:srgbClr val="7E9244"/>
    <a:srgbClr val="A4B96A"/>
    <a:srgbClr val="3C5B84"/>
    <a:srgbClr val="838383"/>
    <a:srgbClr val="BE66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90" autoAdjust="0"/>
    <p:restoredTop sz="87867" autoAdjust="0"/>
  </p:normalViewPr>
  <p:slideViewPr>
    <p:cSldViewPr>
      <p:cViewPr>
        <p:scale>
          <a:sx n="66" d="100"/>
          <a:sy n="66" d="100"/>
        </p:scale>
        <p:origin x="1308" y="82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21" Type="http://schemas.openxmlformats.org/officeDocument/2006/relationships/slide" Target="slides/slide17.xml"/><Relationship Id="rId34" Type="http://schemas.openxmlformats.org/officeDocument/2006/relationships/font" Target="fonts/font5.fntdata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7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4.fntdata"/><Relationship Id="rId38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BD897B-D371-4B2E-A463-0CB3E4210ED9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68C11-2573-4899-8C98-4A28BE90270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534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995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6812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8154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433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43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260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numbers</a:t>
            </a:r>
            <a:r>
              <a:rPr lang="fr-FR" dirty="0"/>
              <a:t> for component types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103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019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969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925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446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161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467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4B3277-A085-4981-B15C-6B07F584C5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F27A0A-112C-43C4-B519-3F9F51D790B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auto">
          <a:xfrm>
            <a:off x="6168008" y="372951"/>
            <a:ext cx="877900" cy="1091279"/>
          </a:xfrm>
          <a:prstGeom prst="rect">
            <a:avLst/>
          </a:prstGeom>
        </p:spPr>
      </p:pic>
      <p:pic>
        <p:nvPicPr>
          <p:cNvPr id="12" name="Picture 1">
            <a:extLst>
              <a:ext uri="{FF2B5EF4-FFF2-40B4-BE49-F238E27FC236}">
                <a16:creationId xmlns:a16="http://schemas.microsoft.com/office/drawing/2014/main" id="{0F4FB4E1-D1E5-4494-A3A2-32713F5370E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8"/>
          <a:stretch/>
        </p:blipFill>
        <p:spPr bwMode="auto">
          <a:xfrm>
            <a:off x="3143672" y="5431745"/>
            <a:ext cx="2431831" cy="94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5CCBEF44-5665-49E7-B6D2-328B6C657B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352044"/>
            <a:ext cx="2224009" cy="91701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ome">
            <a:extLst>
              <a:ext uri="{FF2B5EF4-FFF2-40B4-BE49-F238E27FC236}">
                <a16:creationId xmlns:a16="http://schemas.microsoft.com/office/drawing/2014/main" id="{B6BD1DC3-0680-4D03-B27E-C4197678C56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633" y="5467934"/>
            <a:ext cx="877901" cy="87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F0622CBF-F3F3-4916-A1D3-BD13530337FB}" type="datetime1">
              <a:rPr lang="fr-FR"/>
              <a:t>08/06/2021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‹N°›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fr-FR"/>
              <a:t>08/06/2021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‹N°›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‹N°›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27384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B4EA26-0879-4386-A15F-27692A3EFC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367808" y="4509120"/>
            <a:ext cx="1267142" cy="12467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8363EA-8B35-48F2-933D-E992D174CC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auto">
          <a:xfrm>
            <a:off x="6101504" y="2132856"/>
            <a:ext cx="1154195" cy="1434729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13668FF8-8BEB-4B6E-BFE6-153AFD7B8AA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8"/>
          <a:stretch/>
        </p:blipFill>
        <p:spPr bwMode="auto">
          <a:xfrm>
            <a:off x="7824192" y="4487653"/>
            <a:ext cx="3270544" cy="126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ome">
            <a:extLst>
              <a:ext uri="{FF2B5EF4-FFF2-40B4-BE49-F238E27FC236}">
                <a16:creationId xmlns:a16="http://schemas.microsoft.com/office/drawing/2014/main" id="{6501A4CA-018B-4A82-9841-727DF4A3603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98486"/>
            <a:ext cx="1231039" cy="123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B70050EB-737E-4A73-AC31-114AE2D01F6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152" y="2132856"/>
            <a:ext cx="2728065" cy="112485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‹N°›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52387B8-74DD-43B1-9D40-64EE2D7248D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EF350D-4C95-41DD-93BC-742A42A85A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 bwMode="auto">
          <a:xfrm>
            <a:off x="1113521" y="6341143"/>
            <a:ext cx="381021" cy="473631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C93CAF8B-1391-4D8B-AB8D-7BAD6CD787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189" y="6352531"/>
            <a:ext cx="1067682" cy="44023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hf hdr="0" ft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png"/><Relationship Id="rId4" Type="http://schemas.openxmlformats.org/officeDocument/2006/relationships/image" Target="../media/image5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11" Type="http://schemas.openxmlformats.org/officeDocument/2006/relationships/hyperlink" Target="10.1109/TNS.2006.886008" TargetMode="External"/><Relationship Id="rId5" Type="http://schemas.openxmlformats.org/officeDocument/2006/relationships/image" Target="../media/image17.png"/><Relationship Id="rId10" Type="http://schemas.openxmlformats.org/officeDocument/2006/relationships/hyperlink" Target="http://cpb.iphy.ac.cn/article/2019/1989/cpb_28_6_067302.html" TargetMode="External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11" Type="http://schemas.openxmlformats.org/officeDocument/2006/relationships/hyperlink" Target="10.1109/TNS.2006.886008" TargetMode="External"/><Relationship Id="rId5" Type="http://schemas.openxmlformats.org/officeDocument/2006/relationships/image" Target="../media/image18.png"/><Relationship Id="rId10" Type="http://schemas.openxmlformats.org/officeDocument/2006/relationships/hyperlink" Target="http://cpb.iphy.ac.cn/article/2019/1989/cpb_28_6_067302.html" TargetMode="External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eeexplore.ieee.org/document/8989834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jpeg"/><Relationship Id="rId7" Type="http://schemas.openxmlformats.org/officeDocument/2006/relationships/hyperlink" Target="https://indico.cern.ch/event/843292/contributions/3541578/attachments/1942880/3222376/System_Level_Testing_at_CHARM_-_RADSAGA_System_Level_Testing_Review_v3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Relationship Id="rId9" Type="http://schemas.openxmlformats.org/officeDocument/2006/relationships/image" Target="../media/image3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Focus on:</a:t>
            </a:r>
            <a:br>
              <a:rPr lang="en-US" dirty="0"/>
            </a:br>
            <a:r>
              <a:rPr lang="en-US" dirty="0"/>
              <a:t>Bipolar Junction Transistors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5732" y="4941168"/>
            <a:ext cx="7450667" cy="432048"/>
          </a:xfrm>
        </p:spPr>
        <p:txBody>
          <a:bodyPr/>
          <a:lstStyle/>
          <a:p>
            <a:pPr>
              <a:defRPr/>
            </a:pPr>
            <a:r>
              <a:rPr lang="en-US" dirty="0"/>
              <a:t>RadWG Workshop – 8 June, 2021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5732" y="3861048"/>
            <a:ext cx="7450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Rudy Ferraro (BE-CEM-EPR)</a:t>
            </a:r>
            <a:endParaRPr lang="en-GB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129E0-CA02-44AA-90B6-AFB54001D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RADW BJT Test Circuit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FCDBE9-FD27-491A-A562-17E2908BAB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1168C-0E0F-494C-A6CB-CB6C3A85F49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10</a:t>
            </a:fld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0D9642-016E-4A4B-8EAA-78C9C99E7D2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67409" y="1628800"/>
            <a:ext cx="5184576" cy="2915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2E818A-E4BC-41F7-AB9D-4CCEE6378049}"/>
              </a:ext>
            </a:extLst>
          </p:cNvPr>
          <p:cNvSpPr txBox="1"/>
          <p:nvPr/>
        </p:nvSpPr>
        <p:spPr>
          <a:xfrm>
            <a:off x="911424" y="5471524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At PSI only the BJT is placed in beam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At cobalt &amp; CHARM tested radiation tolerant opamps are used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6">
                <a:extLst>
                  <a:ext uri="{FF2B5EF4-FFF2-40B4-BE49-F238E27FC236}">
                    <a16:creationId xmlns:a16="http://schemas.microsoft.com/office/drawing/2014/main" id="{2156886D-5189-464A-A50A-812ADEA86A2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240017" y="1340768"/>
                <a:ext cx="5338723" cy="4248472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5425" indent="-225425" algn="l">
                  <a:lnSpc>
                    <a:spcPct val="100000"/>
                  </a:lnSpc>
                  <a:spcBef>
                    <a:spcPts val="900"/>
                  </a:spcBef>
                  <a:buClr>
                    <a:srgbClr val="5AA3D9"/>
                  </a:buClr>
                  <a:buSzPct val="100000"/>
                  <a:buFont typeface="Wingdings" panose="05000000000000000000" pitchFamily="2" charset="2"/>
                  <a:buChar char="§"/>
                  <a:defRPr sz="3000" b="0" i="0">
                    <a:solidFill>
                      <a:srgbClr val="4D4D4D"/>
                    </a:solidFill>
                    <a:latin typeface="+mn-lt"/>
                    <a:ea typeface="+mn-ea"/>
                    <a:cs typeface="Ubuntu Light"/>
                  </a:defRPr>
                </a:lvl1pPr>
                <a:lvl2pPr marL="460375" indent="-228600" algn="l">
                  <a:lnSpc>
                    <a:spcPct val="100000"/>
                  </a:lnSpc>
                  <a:spcBef>
                    <a:spcPts val="900"/>
                  </a:spcBef>
                  <a:buClr>
                    <a:schemeClr val="bg1">
                      <a:lumMod val="75000"/>
                    </a:schemeClr>
                  </a:buClr>
                  <a:buSzPct val="100000"/>
                  <a:buFont typeface="Wingdings" panose="05000000000000000000" pitchFamily="2" charset="2"/>
                  <a:buChar char="§"/>
                  <a:defRPr sz="3000" b="0" i="0">
                    <a:solidFill>
                      <a:srgbClr val="4D4D4D"/>
                    </a:solidFill>
                    <a:latin typeface="+mn-lt"/>
                    <a:ea typeface="+mn-ea"/>
                    <a:cs typeface="Ubuntu Light"/>
                  </a:defRPr>
                </a:lvl2pPr>
                <a:lvl3pPr marL="685800" indent="-225425" algn="l">
                  <a:lnSpc>
                    <a:spcPct val="100000"/>
                  </a:lnSpc>
                  <a:spcBef>
                    <a:spcPts val="900"/>
                  </a:spcBef>
                  <a:buClr>
                    <a:schemeClr val="bg1">
                      <a:lumMod val="75000"/>
                    </a:schemeClr>
                  </a:buClr>
                  <a:buSzPct val="100000"/>
                  <a:buFont typeface="Wingdings" panose="05000000000000000000" pitchFamily="2" charset="2"/>
                  <a:buChar char="§"/>
                  <a:defRPr sz="3000" b="0" i="0">
                    <a:solidFill>
                      <a:srgbClr val="4D4D4D"/>
                    </a:solidFill>
                    <a:latin typeface="+mn-lt"/>
                    <a:ea typeface="+mn-ea"/>
                    <a:cs typeface="Ubuntu Light"/>
                  </a:defRPr>
                </a:lvl3pPr>
                <a:lvl4pPr marL="909638" indent="-223838" algn="l">
                  <a:lnSpc>
                    <a:spcPct val="100000"/>
                  </a:lnSpc>
                  <a:spcBef>
                    <a:spcPts val="900"/>
                  </a:spcBef>
                  <a:buClr>
                    <a:schemeClr val="bg1">
                      <a:lumMod val="75000"/>
                    </a:schemeClr>
                  </a:buClr>
                  <a:buSzPct val="100000"/>
                  <a:buFont typeface="Wingdings" panose="05000000000000000000" pitchFamily="2" charset="2"/>
                  <a:buChar char="§"/>
                  <a:defRPr sz="3000" b="0" i="0">
                    <a:solidFill>
                      <a:srgbClr val="4D4D4D"/>
                    </a:solidFill>
                    <a:latin typeface="+mn-lt"/>
                    <a:ea typeface="+mn-ea"/>
                    <a:cs typeface="Ubuntu Light"/>
                  </a:defRPr>
                </a:lvl4pPr>
                <a:lvl5pPr marL="1146175" indent="-236538" algn="l">
                  <a:lnSpc>
                    <a:spcPct val="100000"/>
                  </a:lnSpc>
                  <a:spcBef>
                    <a:spcPts val="900"/>
                  </a:spcBef>
                  <a:buClr>
                    <a:schemeClr val="bg1">
                      <a:lumMod val="75000"/>
                    </a:schemeClr>
                  </a:buClr>
                  <a:buSzPct val="100000"/>
                  <a:buFont typeface="Wingdings" panose="05000000000000000000" pitchFamily="2" charset="2"/>
                  <a:buChar char="§"/>
                  <a:defRPr sz="3000" b="0" i="0">
                    <a:solidFill>
                      <a:srgbClr val="4D4D4D"/>
                    </a:solidFill>
                    <a:latin typeface="+mn-lt"/>
                    <a:ea typeface="+mn-ea"/>
                    <a:cs typeface="Ubuntu Light"/>
                  </a:defRPr>
                </a:lvl5pPr>
                <a:lvl6pPr marL="1700784" indent="-182880" algn="l">
                  <a:spcBef>
                    <a:spcPts val="0"/>
                  </a:spcBef>
                  <a:buClr>
                    <a:schemeClr val="accent5"/>
                  </a:buClr>
                  <a:buFont typeface="Arial"/>
                  <a:buChar char="-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>
                  <a:spcBef>
                    <a:spcPts val="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>
                  <a:spcBef>
                    <a:spcPts val="0"/>
                  </a:spcBef>
                  <a:buClr>
                    <a:schemeClr val="accent6"/>
                  </a:buClr>
                  <a:buFont typeface="Arial"/>
                  <a:buChar char="▪"/>
                  <a:defRPr sz="16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>
                  <a:spcBef>
                    <a:spcPts val="0"/>
                  </a:spcBef>
                  <a:buClr>
                    <a:schemeClr val="accent6"/>
                  </a:buClr>
                  <a:buFont typeface="Arial"/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GB" sz="1800" dirty="0"/>
                  <a:t>Collector current fixed by the opamp circuit by providing a reference voltage</a:t>
                </a:r>
              </a:p>
              <a:p>
                <a:pPr marL="231775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𝐼𝑐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𝑉𝑟𝑒𝑓</m:t>
                          </m:r>
                        </m:num>
                        <m:den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𝑅𝑐</m:t>
                          </m:r>
                        </m:den>
                      </m:f>
                    </m:oMath>
                  </m:oMathPara>
                </a14:m>
                <a:endParaRPr lang="en-GB" sz="1800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1800" dirty="0"/>
                  <a:t>When the Beta decreases due to radiation the opamp increase the injected base current to keep the collector current to the requested value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1800" dirty="0"/>
                  <a:t>Collector and base current monitored and used for beta calculation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b="0" i="1" smtClean="0">
                          <a:latin typeface="Cambria Math" panose="02040503050406030204" pitchFamily="18" charset="0"/>
                        </a:rPr>
                        <m:t>β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𝐼𝑐</m:t>
                          </m:r>
                        </m:num>
                        <m:den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𝐼𝑏</m:t>
                          </m:r>
                        </m:den>
                      </m:f>
                    </m:oMath>
                  </m:oMathPara>
                </a14:m>
                <a:endParaRPr lang="en-GB" sz="1800" dirty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1800" dirty="0"/>
                  <a:t>Base-to-emitter voltage drift also monitored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1800" dirty="0"/>
                  <a:t>Temperature monitored</a:t>
                </a:r>
              </a:p>
            </p:txBody>
          </p:sp>
        </mc:Choice>
        <mc:Fallback>
          <p:sp>
            <p:nvSpPr>
              <p:cNvPr id="9" name="Content Placeholder 6">
                <a:extLst>
                  <a:ext uri="{FF2B5EF4-FFF2-40B4-BE49-F238E27FC236}">
                    <a16:creationId xmlns:a16="http://schemas.microsoft.com/office/drawing/2014/main" id="{2156886D-5189-464A-A50A-812ADEA86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40017" y="1340768"/>
                <a:ext cx="5338723" cy="4248472"/>
              </a:xfrm>
              <a:prstGeom prst="rect">
                <a:avLst/>
              </a:prstGeom>
              <a:blipFill>
                <a:blip r:embed="rId4"/>
                <a:stretch>
                  <a:fillRect l="-800" t="-861" r="-2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6B1C2DEE-89C3-4CA8-B6AE-61C01790E85C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058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129E0-CA02-44AA-90B6-AFB54001D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test boards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FCDBE9-FD27-491A-A562-17E2908BAB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1168C-0E0F-494C-A6CB-CB6C3A85F49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11</a:t>
            </a:fld>
            <a:endParaRPr lang="en-GB" noProof="0" dirty="0"/>
          </a:p>
        </p:txBody>
      </p:sp>
      <p:pic>
        <p:nvPicPr>
          <p:cNvPr id="7" name="Picture 6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B9265EA2-9B8F-49F9-ADF0-B5E1186220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717" y="2151022"/>
            <a:ext cx="2283718" cy="30449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55E33A72-936F-4598-9B72-14A098B00E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1673" y="2167486"/>
            <a:ext cx="4095884" cy="30719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726EC546-E04E-4868-992B-DCCC94A13E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8795" y="2194442"/>
            <a:ext cx="4059944" cy="30449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994DC4D-8C31-4F5A-A5D5-8A1A06A2BCAA}"/>
              </a:ext>
            </a:extLst>
          </p:cNvPr>
          <p:cNvSpPr/>
          <p:nvPr/>
        </p:nvSpPr>
        <p:spPr>
          <a:xfrm>
            <a:off x="7337557" y="4735197"/>
            <a:ext cx="1648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2N3810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5854B0A-43BE-4118-B15B-98D972106FDA}"/>
              </a:ext>
            </a:extLst>
          </p:cNvPr>
          <p:cNvSpPr/>
          <p:nvPr/>
        </p:nvSpPr>
        <p:spPr>
          <a:xfrm>
            <a:off x="3060435" y="4754327"/>
            <a:ext cx="1648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2N3819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7BCB73B-6C61-4193-8DDD-6421B65153F5}"/>
              </a:ext>
            </a:extLst>
          </p:cNvPr>
          <p:cNvSpPr/>
          <p:nvPr/>
        </p:nvSpPr>
        <p:spPr>
          <a:xfrm>
            <a:off x="672649" y="4735197"/>
            <a:ext cx="23877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2N2222AUB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35442B-01EC-4BEC-88EE-022F5D3E9F77}"/>
              </a:ext>
            </a:extLst>
          </p:cNvPr>
          <p:cNvSpPr txBox="1"/>
          <p:nvPr/>
        </p:nvSpPr>
        <p:spPr>
          <a:xfrm>
            <a:off x="609600" y="1383589"/>
            <a:ext cx="88690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2400" dirty="0"/>
              <a:t>T</a:t>
            </a:r>
            <a:r>
              <a:rPr lang="en-GB" sz="2400" dirty="0" err="1"/>
              <a:t>est</a:t>
            </a:r>
            <a:r>
              <a:rPr lang="en-GB" sz="2400" dirty="0"/>
              <a:t> boards made modular for easy change of DUTs: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F14DAD-31D6-444C-A8D1-E377FA4873E1}"/>
              </a:ext>
            </a:extLst>
          </p:cNvPr>
          <p:cNvSpPr txBox="1"/>
          <p:nvPr/>
        </p:nvSpPr>
        <p:spPr>
          <a:xfrm>
            <a:off x="609600" y="5670155"/>
            <a:ext cx="111030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Boards can be stacked using the same setup to increase number of DUTs</a:t>
            </a:r>
          </a:p>
        </p:txBody>
      </p:sp>
      <p:sp>
        <p:nvSpPr>
          <p:cNvPr id="16" name="Date Placeholder 4">
            <a:extLst>
              <a:ext uri="{FF2B5EF4-FFF2-40B4-BE49-F238E27FC236}">
                <a16:creationId xmlns:a16="http://schemas.microsoft.com/office/drawing/2014/main" id="{50DC659B-69D5-45C6-84AB-D6AD5A5C6A95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9459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129E0-CA02-44AA-90B6-AFB54001D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test boards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FCDBE9-FD27-491A-A562-17E2908BAB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1168C-0E0F-494C-A6CB-CB6C3A85F49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12</a:t>
            </a:fld>
            <a:endParaRPr lang="en-GB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C5E6FFA-037E-431D-8869-0D4EF771A1C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68759"/>
            <a:ext cx="3614192" cy="48172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7B97DB5-CBA3-4562-A093-15671DBBB1B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808" y="1268759"/>
            <a:ext cx="3612728" cy="48172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09CEF565-5299-4EB9-9B96-7A30E1997F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4025" y="1268759"/>
            <a:ext cx="3612937" cy="48172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994DC4D-8C31-4F5A-A5D5-8A1A06A2BCAA}"/>
              </a:ext>
            </a:extLst>
          </p:cNvPr>
          <p:cNvSpPr/>
          <p:nvPr/>
        </p:nvSpPr>
        <p:spPr>
          <a:xfrm>
            <a:off x="10128756" y="5570076"/>
            <a:ext cx="1648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2N3810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5854B0A-43BE-4118-B15B-98D972106FDA}"/>
              </a:ext>
            </a:extLst>
          </p:cNvPr>
          <p:cNvSpPr/>
          <p:nvPr/>
        </p:nvSpPr>
        <p:spPr>
          <a:xfrm>
            <a:off x="6188523" y="5570076"/>
            <a:ext cx="1648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2N3819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7BCB73B-6C61-4193-8DDD-6421B65153F5}"/>
              </a:ext>
            </a:extLst>
          </p:cNvPr>
          <p:cNvSpPr/>
          <p:nvPr/>
        </p:nvSpPr>
        <p:spPr>
          <a:xfrm>
            <a:off x="1703512" y="5570076"/>
            <a:ext cx="23877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2N2222AUB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DCBE301C-8872-405B-A871-1D3DAE17E717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41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EE0BC-2CDB-47F1-8D45-B9C214F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Methodology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2D9EB8-3FB4-405C-9DAB-3A19BFD41C7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53048-782C-4155-A5B1-F81BE28FA62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13</a:t>
            </a:fld>
            <a:endParaRPr lang="en-GB" noProof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26D430-789B-4CF7-9119-7905719F9504}"/>
              </a:ext>
            </a:extLst>
          </p:cNvPr>
          <p:cNvPicPr/>
          <p:nvPr/>
        </p:nvPicPr>
        <p:blipFill>
          <a:blip r:embed="rId2"/>
          <a:srcRect l="4834" r="4834"/>
          <a:stretch>
            <a:fillRect/>
          </a:stretch>
        </p:blipFill>
        <p:spPr bwMode="auto">
          <a:xfrm>
            <a:off x="609600" y="2124039"/>
            <a:ext cx="3614192" cy="27982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2A662A-7BF8-47A9-818C-A6D5E0C4397F}"/>
              </a:ext>
            </a:extLst>
          </p:cNvPr>
          <p:cNvPicPr/>
          <p:nvPr/>
        </p:nvPicPr>
        <p:blipFill rotWithShape="1">
          <a:blip r:embed="rId3"/>
          <a:srcRect r="50833" b="74616"/>
          <a:stretch/>
        </p:blipFill>
        <p:spPr bwMode="auto">
          <a:xfrm>
            <a:off x="4223792" y="1837229"/>
            <a:ext cx="4003227" cy="29523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095193-AB48-4039-82E1-CDCE256941A4}"/>
              </a:ext>
            </a:extLst>
          </p:cNvPr>
          <p:cNvPicPr/>
          <p:nvPr/>
        </p:nvPicPr>
        <p:blipFill rotWithShape="1">
          <a:blip r:embed="rId4"/>
          <a:srcRect l="4148" r="9502"/>
          <a:stretch/>
        </p:blipFill>
        <p:spPr bwMode="auto">
          <a:xfrm>
            <a:off x="8467126" y="2017248"/>
            <a:ext cx="3111613" cy="27009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4A30E91A-4F0D-4934-B24A-5D882E8129FB}"/>
              </a:ext>
            </a:extLst>
          </p:cNvPr>
          <p:cNvSpPr txBox="1">
            <a:spLocks/>
          </p:cNvSpPr>
          <p:nvPr/>
        </p:nvSpPr>
        <p:spPr bwMode="auto">
          <a:xfrm>
            <a:off x="678458" y="5007961"/>
            <a:ext cx="5400600" cy="1541183"/>
          </a:xfrm>
          <a:prstGeom prst="rect">
            <a:avLst/>
          </a:prstGeom>
        </p:spPr>
        <p:txBody>
          <a:bodyPr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800" b="1" dirty="0"/>
              <a:t>If no specific request:</a:t>
            </a:r>
          </a:p>
          <a:p>
            <a:pPr>
              <a:spcBef>
                <a:spcPts val="0"/>
              </a:spcBef>
            </a:pPr>
            <a:r>
              <a:rPr lang="en-GB" sz="1800" b="1" dirty="0"/>
              <a:t>General purpose BJT:</a:t>
            </a:r>
            <a:r>
              <a:rPr lang="en-GB" sz="1800" dirty="0"/>
              <a:t> </a:t>
            </a:r>
            <a:r>
              <a:rPr lang="en-GB" sz="1800" dirty="0" err="1"/>
              <a:t>Ic</a:t>
            </a:r>
            <a:r>
              <a:rPr lang="en-GB" sz="1800" dirty="0"/>
              <a:t> = 1 mA</a:t>
            </a:r>
          </a:p>
          <a:p>
            <a:pPr>
              <a:spcBef>
                <a:spcPts val="0"/>
              </a:spcBef>
            </a:pPr>
            <a:r>
              <a:rPr lang="en-GB" sz="1800" b="1" dirty="0"/>
              <a:t>Switch transistor BJT: </a:t>
            </a:r>
            <a:r>
              <a:rPr lang="en-GB" sz="1800" dirty="0"/>
              <a:t> </a:t>
            </a:r>
            <a:r>
              <a:rPr lang="en-GB" sz="1800" dirty="0" err="1"/>
              <a:t>Ic</a:t>
            </a:r>
            <a:r>
              <a:rPr lang="en-GB" sz="1800" dirty="0"/>
              <a:t> = 1 mA</a:t>
            </a:r>
          </a:p>
          <a:p>
            <a:pPr>
              <a:spcBef>
                <a:spcPts val="0"/>
              </a:spcBef>
            </a:pPr>
            <a:r>
              <a:rPr lang="en-GB" sz="1800" b="1" dirty="0"/>
              <a:t>Power transistors:</a:t>
            </a:r>
            <a:r>
              <a:rPr lang="en-GB" sz="1800" dirty="0"/>
              <a:t>       </a:t>
            </a:r>
            <a:r>
              <a:rPr lang="en-GB" sz="1800" dirty="0" err="1"/>
              <a:t>Ic</a:t>
            </a:r>
            <a:r>
              <a:rPr lang="en-GB" sz="1800" dirty="0"/>
              <a:t> = according to system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0B51A1-8A18-4C1E-8DB2-A97582A4845E}"/>
              </a:ext>
            </a:extLst>
          </p:cNvPr>
          <p:cNvSpPr txBox="1"/>
          <p:nvPr/>
        </p:nvSpPr>
        <p:spPr>
          <a:xfrm>
            <a:off x="670110" y="1306481"/>
            <a:ext cx="34816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GB" sz="1800" dirty="0"/>
              <a:t>Beta degradation measured continuously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F90FA03-EE02-4351-AEE4-D2FADE0534D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055440" y="2708920"/>
            <a:ext cx="4464496" cy="204511"/>
          </a:xfrm>
          <a:prstGeom prst="straightConnector1">
            <a:avLst/>
          </a:prstGeom>
          <a:ln w="38100">
            <a:tailEnd type="triangle"/>
          </a:ln>
          <a:effectLst>
            <a:glow rad="50800">
              <a:schemeClr val="accent4">
                <a:lumMod val="20000"/>
                <a:lumOff val="8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BA9729A-C718-4F59-9EBF-252989A6B9E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775520" y="3313393"/>
            <a:ext cx="3816424" cy="248111"/>
          </a:xfrm>
          <a:prstGeom prst="straightConnector1">
            <a:avLst/>
          </a:prstGeom>
          <a:ln w="38100">
            <a:tailEnd type="triangle"/>
          </a:ln>
          <a:effectLst>
            <a:glow rad="50800">
              <a:schemeClr val="accent4">
                <a:lumMod val="20000"/>
                <a:lumOff val="8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A6815EF-C331-4771-B245-A2CC073B0E4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495600" y="3622700"/>
            <a:ext cx="3096344" cy="248112"/>
          </a:xfrm>
          <a:prstGeom prst="straightConnector1">
            <a:avLst/>
          </a:prstGeom>
          <a:ln w="38100">
            <a:tailEnd type="triangle"/>
          </a:ln>
          <a:effectLst>
            <a:glow rad="50800">
              <a:schemeClr val="accent4">
                <a:lumMod val="20000"/>
                <a:lumOff val="8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DCB5C51-DD05-4CCF-BFBC-6D00A3A9120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287688" y="3865500"/>
            <a:ext cx="2318208" cy="166687"/>
          </a:xfrm>
          <a:prstGeom prst="straightConnector1">
            <a:avLst/>
          </a:prstGeom>
          <a:ln w="38100">
            <a:tailEnd type="triangle"/>
          </a:ln>
          <a:effectLst>
            <a:glow rad="50800">
              <a:schemeClr val="accent4">
                <a:lumMod val="20000"/>
                <a:lumOff val="8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0B14297-2E4D-4CF2-941A-A32866808E6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974507" y="4054650"/>
            <a:ext cx="1617437" cy="117216"/>
          </a:xfrm>
          <a:prstGeom prst="straightConnector1">
            <a:avLst/>
          </a:prstGeom>
          <a:ln w="38100">
            <a:tailEnd type="triangle"/>
          </a:ln>
          <a:effectLst>
            <a:glow rad="50800">
              <a:schemeClr val="accent4">
                <a:lumMod val="20000"/>
                <a:lumOff val="8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C1022C8-D544-4F01-AD4C-9E2CD56960DA}"/>
              </a:ext>
            </a:extLst>
          </p:cNvPr>
          <p:cNvSpPr txBox="1"/>
          <p:nvPr/>
        </p:nvSpPr>
        <p:spPr>
          <a:xfrm>
            <a:off x="4805321" y="1306481"/>
            <a:ext cx="32348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 startAt="2"/>
            </a:pPr>
            <a:r>
              <a:rPr lang="en-US" dirty="0"/>
              <a:t>Beta = f(</a:t>
            </a:r>
            <a:r>
              <a:rPr lang="en-US" dirty="0" err="1"/>
              <a:t>Ic</a:t>
            </a:r>
            <a:r>
              <a:rPr lang="en-US" dirty="0"/>
              <a:t>) measured at different steps</a:t>
            </a:r>
            <a:endParaRPr lang="en-US" sz="18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8690A9-73E8-480F-B3F1-A85AB77F4CFE}"/>
              </a:ext>
            </a:extLst>
          </p:cNvPr>
          <p:cNvSpPr txBox="1"/>
          <p:nvPr/>
        </p:nvSpPr>
        <p:spPr>
          <a:xfrm>
            <a:off x="8240971" y="1306481"/>
            <a:ext cx="32348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 startAt="3"/>
            </a:pPr>
            <a:r>
              <a:rPr lang="en-US" dirty="0"/>
              <a:t>Extraction of beta degradation for different </a:t>
            </a:r>
            <a:r>
              <a:rPr lang="en-US" dirty="0" err="1"/>
              <a:t>Ic</a:t>
            </a:r>
            <a:endParaRPr lang="en-US" sz="18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7836AA0-22B9-4E62-AF39-7D56C7A943E9}"/>
              </a:ext>
            </a:extLst>
          </p:cNvPr>
          <p:cNvSpPr txBox="1"/>
          <p:nvPr/>
        </p:nvSpPr>
        <p:spPr>
          <a:xfrm>
            <a:off x="8811635" y="2429844"/>
            <a:ext cx="27671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General rule:</a:t>
            </a:r>
          </a:p>
          <a:p>
            <a:r>
              <a:rPr lang="en-US" sz="1100" dirty="0">
                <a:solidFill>
                  <a:srgbClr val="FF0000"/>
                </a:solidFill>
              </a:rPr>
              <a:t>Lower the current, higher the degradation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0439A7B2-E9E2-45C3-939B-9B3080AB9387}"/>
              </a:ext>
            </a:extLst>
          </p:cNvPr>
          <p:cNvGrpSpPr/>
          <p:nvPr/>
        </p:nvGrpSpPr>
        <p:grpSpPr>
          <a:xfrm>
            <a:off x="5479424" y="2252247"/>
            <a:ext cx="1703122" cy="2064780"/>
            <a:chOff x="5479424" y="2252247"/>
            <a:chExt cx="1703122" cy="2064780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EC34A6D-860A-4E77-A5DF-61E2AF205F5B}"/>
                </a:ext>
              </a:extLst>
            </p:cNvPr>
            <p:cNvCxnSpPr/>
            <p:nvPr/>
          </p:nvCxnSpPr>
          <p:spPr bwMode="auto">
            <a:xfrm>
              <a:off x="7176120" y="2566049"/>
              <a:ext cx="0" cy="1750978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8FEBE5C-6CC4-4AE1-89CC-9F4D8011456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16080" y="2564904"/>
              <a:ext cx="0" cy="1752123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EE83BD3-6280-48BF-8662-AA3EAB3769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22769" y="2564904"/>
              <a:ext cx="0" cy="1752123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DE7BCB8-47D1-466B-B645-387811A54D8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168008" y="2564904"/>
              <a:ext cx="0" cy="1752123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9B0D370-938F-4B97-B65D-7EC6B97D4D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3952" y="2564904"/>
              <a:ext cx="0" cy="1752123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B244FE2-01FA-46F3-ADEF-7EF921EAA895}"/>
                </a:ext>
              </a:extLst>
            </p:cNvPr>
            <p:cNvSpPr txBox="1"/>
            <p:nvPr/>
          </p:nvSpPr>
          <p:spPr>
            <a:xfrm rot="19172124">
              <a:off x="6669264" y="2299039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>
                  <a:solidFill>
                    <a:srgbClr val="FF0000"/>
                  </a:solidFill>
                </a:rPr>
                <a:t>5 mA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01287BC-9191-45B0-9FCD-F98761B5F4CA}"/>
                </a:ext>
              </a:extLst>
            </p:cNvPr>
            <p:cNvSpPr txBox="1"/>
            <p:nvPr/>
          </p:nvSpPr>
          <p:spPr>
            <a:xfrm rot="19172124">
              <a:off x="6286240" y="2299039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>
                  <a:solidFill>
                    <a:srgbClr val="FF0000"/>
                  </a:solidFill>
                </a:rPr>
                <a:t>2 mA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7F597C1-9F54-4317-9A7D-AB5CF85A6796}"/>
                </a:ext>
              </a:extLst>
            </p:cNvPr>
            <p:cNvSpPr txBox="1"/>
            <p:nvPr/>
          </p:nvSpPr>
          <p:spPr>
            <a:xfrm rot="19172124">
              <a:off x="6021058" y="2299039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>
                  <a:solidFill>
                    <a:srgbClr val="FF0000"/>
                  </a:solidFill>
                </a:rPr>
                <a:t>1 mA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17BAF7D-AF21-4E94-9B7C-B8282F189533}"/>
                </a:ext>
              </a:extLst>
            </p:cNvPr>
            <p:cNvSpPr txBox="1"/>
            <p:nvPr/>
          </p:nvSpPr>
          <p:spPr>
            <a:xfrm rot="19172124">
              <a:off x="5479424" y="2252247"/>
              <a:ext cx="6319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>
                  <a:solidFill>
                    <a:srgbClr val="FF0000"/>
                  </a:solidFill>
                </a:rPr>
                <a:t>300 </a:t>
              </a:r>
              <a:r>
                <a:rPr lang="fr-FR" sz="1100" dirty="0" err="1">
                  <a:solidFill>
                    <a:srgbClr val="FF0000"/>
                  </a:solidFill>
                </a:rPr>
                <a:t>uA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3AC32CA-79CF-437D-83C5-C226336B11EC}"/>
              </a:ext>
            </a:extLst>
          </p:cNvPr>
          <p:cNvCxnSpPr>
            <a:cxnSpLocks/>
          </p:cNvCxnSpPr>
          <p:nvPr/>
        </p:nvCxnSpPr>
        <p:spPr bwMode="auto">
          <a:xfrm>
            <a:off x="9408368" y="2879142"/>
            <a:ext cx="0" cy="11651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50800">
              <a:schemeClr val="accent4">
                <a:lumMod val="20000"/>
                <a:lumOff val="8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Date Placeholder 4">
            <a:extLst>
              <a:ext uri="{FF2B5EF4-FFF2-40B4-BE49-F238E27FC236}">
                <a16:creationId xmlns:a16="http://schemas.microsoft.com/office/drawing/2014/main" id="{B9FD5F36-2786-407D-B98D-7BEE6EE8A023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1047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24" grpId="0"/>
      <p:bldP spid="25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EE0BC-2CDB-47F1-8D45-B9C214F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Methodology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2D9EB8-3FB4-405C-9DAB-3A19BFD41C7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53048-782C-4155-A5B1-F81BE28FA62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14</a:t>
            </a:fld>
            <a:endParaRPr lang="en-GB" noProof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26D430-789B-4CF7-9119-7905719F9504}"/>
              </a:ext>
            </a:extLst>
          </p:cNvPr>
          <p:cNvPicPr/>
          <p:nvPr/>
        </p:nvPicPr>
        <p:blipFill>
          <a:blip r:embed="rId2"/>
          <a:srcRect l="4834" r="4834"/>
          <a:stretch>
            <a:fillRect/>
          </a:stretch>
        </p:blipFill>
        <p:spPr bwMode="auto">
          <a:xfrm>
            <a:off x="609600" y="2124039"/>
            <a:ext cx="3614192" cy="27982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2A662A-7BF8-47A9-818C-A6D5E0C4397F}"/>
              </a:ext>
            </a:extLst>
          </p:cNvPr>
          <p:cNvPicPr/>
          <p:nvPr/>
        </p:nvPicPr>
        <p:blipFill rotWithShape="1">
          <a:blip r:embed="rId3"/>
          <a:srcRect r="50833" b="74616"/>
          <a:stretch/>
        </p:blipFill>
        <p:spPr bwMode="auto">
          <a:xfrm>
            <a:off x="4223792" y="1837229"/>
            <a:ext cx="4003227" cy="29523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095193-AB48-4039-82E1-CDCE256941A4}"/>
              </a:ext>
            </a:extLst>
          </p:cNvPr>
          <p:cNvPicPr/>
          <p:nvPr/>
        </p:nvPicPr>
        <p:blipFill rotWithShape="1">
          <a:blip r:embed="rId4"/>
          <a:srcRect l="4148" r="9502"/>
          <a:stretch/>
        </p:blipFill>
        <p:spPr bwMode="auto">
          <a:xfrm>
            <a:off x="8467126" y="2017248"/>
            <a:ext cx="3111613" cy="27009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4A30E91A-4F0D-4934-B24A-5D882E8129FB}"/>
              </a:ext>
            </a:extLst>
          </p:cNvPr>
          <p:cNvSpPr txBox="1">
            <a:spLocks/>
          </p:cNvSpPr>
          <p:nvPr/>
        </p:nvSpPr>
        <p:spPr bwMode="auto">
          <a:xfrm>
            <a:off x="678458" y="5007961"/>
            <a:ext cx="5400600" cy="1541183"/>
          </a:xfrm>
          <a:prstGeom prst="rect">
            <a:avLst/>
          </a:prstGeom>
        </p:spPr>
        <p:txBody>
          <a:bodyPr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800" b="1" dirty="0"/>
              <a:t>If no specific request:</a:t>
            </a:r>
          </a:p>
          <a:p>
            <a:pPr>
              <a:spcBef>
                <a:spcPts val="0"/>
              </a:spcBef>
            </a:pPr>
            <a:r>
              <a:rPr lang="en-GB" sz="1800" b="1" dirty="0"/>
              <a:t>General purpose BJT:</a:t>
            </a:r>
            <a:r>
              <a:rPr lang="en-GB" sz="1800" dirty="0"/>
              <a:t> </a:t>
            </a:r>
            <a:r>
              <a:rPr lang="en-GB" sz="1800" dirty="0" err="1"/>
              <a:t>Ic</a:t>
            </a:r>
            <a:r>
              <a:rPr lang="en-GB" sz="1800" dirty="0"/>
              <a:t> = 1 mA</a:t>
            </a:r>
          </a:p>
          <a:p>
            <a:pPr>
              <a:spcBef>
                <a:spcPts val="0"/>
              </a:spcBef>
            </a:pPr>
            <a:r>
              <a:rPr lang="en-GB" sz="1800" b="1" dirty="0"/>
              <a:t>Switch transistor BJT: </a:t>
            </a:r>
            <a:r>
              <a:rPr lang="en-GB" sz="1800" dirty="0"/>
              <a:t> </a:t>
            </a:r>
            <a:r>
              <a:rPr lang="en-GB" sz="1800" dirty="0" err="1"/>
              <a:t>Ic</a:t>
            </a:r>
            <a:r>
              <a:rPr lang="en-GB" sz="1800" dirty="0"/>
              <a:t> = 1 mA</a:t>
            </a:r>
          </a:p>
          <a:p>
            <a:pPr>
              <a:spcBef>
                <a:spcPts val="0"/>
              </a:spcBef>
            </a:pPr>
            <a:r>
              <a:rPr lang="en-GB" sz="1800" b="1" dirty="0"/>
              <a:t>Power transistors:</a:t>
            </a:r>
            <a:r>
              <a:rPr lang="en-GB" sz="1800" dirty="0"/>
              <a:t>       </a:t>
            </a:r>
            <a:r>
              <a:rPr lang="en-GB" sz="1800" dirty="0" err="1"/>
              <a:t>Ic</a:t>
            </a:r>
            <a:r>
              <a:rPr lang="en-GB" sz="1800" dirty="0"/>
              <a:t> = according to system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0B51A1-8A18-4C1E-8DB2-A97582A4845E}"/>
              </a:ext>
            </a:extLst>
          </p:cNvPr>
          <p:cNvSpPr txBox="1"/>
          <p:nvPr/>
        </p:nvSpPr>
        <p:spPr>
          <a:xfrm>
            <a:off x="670110" y="1306481"/>
            <a:ext cx="34816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GB" sz="1800" dirty="0"/>
              <a:t>Beta degradation measured </a:t>
            </a:r>
            <a:r>
              <a:rPr lang="en-GB" sz="1800" dirty="0" err="1"/>
              <a:t>continuouslyc</a:t>
            </a:r>
            <a:endParaRPr lang="en-GB" sz="1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1022C8-D544-4F01-AD4C-9E2CD56960DA}"/>
              </a:ext>
            </a:extLst>
          </p:cNvPr>
          <p:cNvSpPr txBox="1"/>
          <p:nvPr/>
        </p:nvSpPr>
        <p:spPr>
          <a:xfrm>
            <a:off x="4805321" y="1306481"/>
            <a:ext cx="32348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 startAt="2"/>
            </a:pPr>
            <a:r>
              <a:rPr lang="en-US" dirty="0"/>
              <a:t>Beta = f(</a:t>
            </a:r>
            <a:r>
              <a:rPr lang="en-US" dirty="0" err="1"/>
              <a:t>Ic</a:t>
            </a:r>
            <a:r>
              <a:rPr lang="en-US" dirty="0"/>
              <a:t>) measured at different steps</a:t>
            </a:r>
            <a:endParaRPr lang="en-US" sz="18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8690A9-73E8-480F-B3F1-A85AB77F4CFE}"/>
              </a:ext>
            </a:extLst>
          </p:cNvPr>
          <p:cNvSpPr txBox="1"/>
          <p:nvPr/>
        </p:nvSpPr>
        <p:spPr>
          <a:xfrm>
            <a:off x="8240971" y="1306481"/>
            <a:ext cx="32348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 startAt="3"/>
            </a:pPr>
            <a:r>
              <a:rPr lang="en-US" dirty="0"/>
              <a:t>Extraction of beta degradation for different </a:t>
            </a:r>
            <a:r>
              <a:rPr lang="en-US" dirty="0" err="1"/>
              <a:t>Ic</a:t>
            </a:r>
            <a:endParaRPr lang="en-US" sz="1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EC34A6D-860A-4E77-A5DF-61E2AF205F5B}"/>
              </a:ext>
            </a:extLst>
          </p:cNvPr>
          <p:cNvCxnSpPr/>
          <p:nvPr/>
        </p:nvCxnSpPr>
        <p:spPr bwMode="auto">
          <a:xfrm>
            <a:off x="7176120" y="2566049"/>
            <a:ext cx="0" cy="175097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8FEBE5C-6CC4-4AE1-89CC-9F4D80114561}"/>
              </a:ext>
            </a:extLst>
          </p:cNvPr>
          <p:cNvCxnSpPr>
            <a:cxnSpLocks/>
          </p:cNvCxnSpPr>
          <p:nvPr/>
        </p:nvCxnSpPr>
        <p:spPr bwMode="auto">
          <a:xfrm>
            <a:off x="6816080" y="2564904"/>
            <a:ext cx="0" cy="175212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EE83BD3-6280-48BF-8662-AA3EAB376988}"/>
              </a:ext>
            </a:extLst>
          </p:cNvPr>
          <p:cNvCxnSpPr>
            <a:cxnSpLocks/>
          </p:cNvCxnSpPr>
          <p:nvPr/>
        </p:nvCxnSpPr>
        <p:spPr bwMode="auto">
          <a:xfrm>
            <a:off x="6422769" y="2564904"/>
            <a:ext cx="0" cy="175212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DE7BCB8-47D1-466B-B645-387811A54D89}"/>
              </a:ext>
            </a:extLst>
          </p:cNvPr>
          <p:cNvCxnSpPr>
            <a:cxnSpLocks/>
          </p:cNvCxnSpPr>
          <p:nvPr/>
        </p:nvCxnSpPr>
        <p:spPr bwMode="auto">
          <a:xfrm>
            <a:off x="6168008" y="2564904"/>
            <a:ext cx="0" cy="175212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9B0D370-938F-4B97-B65D-7EC6B97D4DA6}"/>
              </a:ext>
            </a:extLst>
          </p:cNvPr>
          <p:cNvCxnSpPr>
            <a:cxnSpLocks/>
          </p:cNvCxnSpPr>
          <p:nvPr/>
        </p:nvCxnSpPr>
        <p:spPr bwMode="auto">
          <a:xfrm>
            <a:off x="5663952" y="2564904"/>
            <a:ext cx="0" cy="175212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7836AA0-22B9-4E62-AF39-7D56C7A943E9}"/>
              </a:ext>
            </a:extLst>
          </p:cNvPr>
          <p:cNvSpPr txBox="1"/>
          <p:nvPr/>
        </p:nvSpPr>
        <p:spPr>
          <a:xfrm>
            <a:off x="8811635" y="2429844"/>
            <a:ext cx="27671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General rule:</a:t>
            </a:r>
          </a:p>
          <a:p>
            <a:r>
              <a:rPr lang="en-US" sz="1100" dirty="0">
                <a:solidFill>
                  <a:srgbClr val="FF0000"/>
                </a:solidFill>
              </a:rPr>
              <a:t>Lower the current, higher the degradation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244FE2-01FA-46F3-ADEF-7EF921EAA895}"/>
              </a:ext>
            </a:extLst>
          </p:cNvPr>
          <p:cNvSpPr txBox="1"/>
          <p:nvPr/>
        </p:nvSpPr>
        <p:spPr>
          <a:xfrm rot="19172124">
            <a:off x="6669264" y="2299039"/>
            <a:ext cx="5132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rgbClr val="FF0000"/>
                </a:solidFill>
              </a:rPr>
              <a:t>5 mA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1287BC-9191-45B0-9FCD-F98761B5F4CA}"/>
              </a:ext>
            </a:extLst>
          </p:cNvPr>
          <p:cNvSpPr txBox="1"/>
          <p:nvPr/>
        </p:nvSpPr>
        <p:spPr>
          <a:xfrm rot="19172124">
            <a:off x="6286240" y="2299039"/>
            <a:ext cx="5132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rgbClr val="FF0000"/>
                </a:solidFill>
              </a:rPr>
              <a:t>2 mA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7F597C1-9F54-4317-9A7D-AB5CF85A6796}"/>
              </a:ext>
            </a:extLst>
          </p:cNvPr>
          <p:cNvSpPr txBox="1"/>
          <p:nvPr/>
        </p:nvSpPr>
        <p:spPr>
          <a:xfrm rot="19172124">
            <a:off x="6021058" y="2299039"/>
            <a:ext cx="5132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rgbClr val="FF0000"/>
                </a:solidFill>
              </a:rPr>
              <a:t>1 mA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17BAF7D-AF21-4E94-9B7C-B8282F189533}"/>
              </a:ext>
            </a:extLst>
          </p:cNvPr>
          <p:cNvSpPr txBox="1"/>
          <p:nvPr/>
        </p:nvSpPr>
        <p:spPr>
          <a:xfrm rot="19172124">
            <a:off x="5479424" y="2252247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rgbClr val="FF0000"/>
                </a:solidFill>
              </a:rPr>
              <a:t>300 </a:t>
            </a:r>
            <a:r>
              <a:rPr lang="fr-FR" sz="1100" dirty="0" err="1">
                <a:solidFill>
                  <a:srgbClr val="FF0000"/>
                </a:solidFill>
              </a:rPr>
              <a:t>uA</a:t>
            </a:r>
            <a:endParaRPr lang="en-GB" sz="1100" dirty="0">
              <a:solidFill>
                <a:srgbClr val="FF0000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3AC32CA-79CF-437D-83C5-C226336B11EC}"/>
              </a:ext>
            </a:extLst>
          </p:cNvPr>
          <p:cNvCxnSpPr>
            <a:cxnSpLocks/>
          </p:cNvCxnSpPr>
          <p:nvPr/>
        </p:nvCxnSpPr>
        <p:spPr bwMode="auto">
          <a:xfrm>
            <a:off x="9408368" y="2879142"/>
            <a:ext cx="0" cy="11651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>
            <a:glow rad="50800">
              <a:schemeClr val="accent4">
                <a:lumMod val="20000"/>
                <a:lumOff val="8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76BB9CC-663E-4C79-AB0A-8E22CE0ECC5E}"/>
              </a:ext>
            </a:extLst>
          </p:cNvPr>
          <p:cNvSpPr/>
          <p:nvPr/>
        </p:nvSpPr>
        <p:spPr>
          <a:xfrm>
            <a:off x="4555593" y="2017800"/>
            <a:ext cx="7023145" cy="2836193"/>
          </a:xfrm>
          <a:prstGeom prst="rect">
            <a:avLst/>
          </a:prstGeom>
          <a:solidFill>
            <a:srgbClr val="0C377B">
              <a:alpha val="8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FF00"/>
                </a:solidFill>
              </a:rPr>
              <a:t>From 2020:</a:t>
            </a:r>
          </a:p>
          <a:p>
            <a:pPr algn="ctr"/>
            <a:r>
              <a:rPr lang="en-GB" dirty="0">
                <a:solidFill>
                  <a:srgbClr val="FFFF00"/>
                </a:solidFill>
              </a:rPr>
              <a:t>Complete beta characteristics measurement implemented to allow the estimation of the degradation for different collector currents</a:t>
            </a:r>
            <a:endParaRPr lang="en-GB" i="1" dirty="0">
              <a:solidFill>
                <a:srgbClr val="FFFF00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4060136-3429-4724-8494-84C7B4D3726C}"/>
              </a:ext>
            </a:extLst>
          </p:cNvPr>
          <p:cNvSpPr/>
          <p:nvPr/>
        </p:nvSpPr>
        <p:spPr>
          <a:xfrm>
            <a:off x="546767" y="2017800"/>
            <a:ext cx="3785836" cy="2836193"/>
          </a:xfrm>
          <a:prstGeom prst="rect">
            <a:avLst/>
          </a:prstGeom>
          <a:solidFill>
            <a:srgbClr val="0C377B">
              <a:alpha val="8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Before</a:t>
            </a:r>
            <a:r>
              <a:rPr lang="fr-FR" b="1" dirty="0">
                <a:solidFill>
                  <a:srgbClr val="FFFF00"/>
                </a:solidFill>
              </a:rPr>
              <a:t> 2020:</a:t>
            </a:r>
          </a:p>
          <a:p>
            <a:pPr algn="ctr"/>
            <a:r>
              <a:rPr lang="fr-FR" dirty="0">
                <a:solidFill>
                  <a:srgbClr val="FFFF00"/>
                </a:solidFill>
              </a:rPr>
              <a:t>Beta </a:t>
            </a:r>
            <a:r>
              <a:rPr lang="en-US" dirty="0">
                <a:solidFill>
                  <a:srgbClr val="FFFF00"/>
                </a:solidFill>
              </a:rPr>
              <a:t>degradation only with selected biasing </a:t>
            </a:r>
            <a:r>
              <a:rPr lang="fr-FR" dirty="0">
                <a:solidFill>
                  <a:srgbClr val="FFFF00"/>
                </a:solidFill>
              </a:rPr>
              <a:t>collector c</a:t>
            </a:r>
            <a:r>
              <a:rPr lang="en-US" dirty="0" err="1">
                <a:solidFill>
                  <a:srgbClr val="FFFF00"/>
                </a:solidFill>
              </a:rPr>
              <a:t>urrent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6" name="Date Placeholder 4">
            <a:extLst>
              <a:ext uri="{FF2B5EF4-FFF2-40B4-BE49-F238E27FC236}">
                <a16:creationId xmlns:a16="http://schemas.microsoft.com/office/drawing/2014/main" id="{02EF2100-0546-4A52-9776-10396F3330E6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05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AA51C-CC0A-42C7-9480-F03BA479E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characteristic degradations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B677D-D51E-4AEB-8C6C-75A3F7A9349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5E5E4-3437-4774-879A-72B53B47DF0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15</a:t>
            </a:fld>
            <a:endParaRPr lang="en-GB" noProof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B10FA3-5D2F-468A-B93D-8215FD37B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911" y="1557977"/>
            <a:ext cx="2755201" cy="19951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01DFE0-BAEB-49FD-A184-F777E0623D7F}"/>
              </a:ext>
            </a:extLst>
          </p:cNvPr>
          <p:cNvSpPr txBox="1"/>
          <p:nvPr/>
        </p:nvSpPr>
        <p:spPr>
          <a:xfrm>
            <a:off x="1810472" y="1476145"/>
            <a:ext cx="1030333" cy="261610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/>
          <a:p>
            <a:pPr algn="ctr"/>
            <a:r>
              <a:rPr lang="en-GB" sz="1100" b="1" dirty="0">
                <a:solidFill>
                  <a:schemeClr val="bg2">
                    <a:lumMod val="10000"/>
                  </a:schemeClr>
                </a:solidFill>
              </a:rPr>
              <a:t>2N2907AUB </a:t>
            </a:r>
            <a:endParaRPr lang="en-GB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2B9F7A-92FD-4430-A230-8F47EE10C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0111" y="1554354"/>
            <a:ext cx="2377448" cy="19951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DA4FFCA-6BE6-4A1D-8996-9233CB0B87D0}"/>
              </a:ext>
            </a:extLst>
          </p:cNvPr>
          <p:cNvSpPr txBox="1"/>
          <p:nvPr/>
        </p:nvSpPr>
        <p:spPr>
          <a:xfrm>
            <a:off x="4398591" y="1476145"/>
            <a:ext cx="1030333" cy="261610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/>
          <a:p>
            <a:pPr algn="ctr"/>
            <a:r>
              <a:rPr lang="en-GB" sz="1100" b="1" dirty="0">
                <a:solidFill>
                  <a:schemeClr val="bg2">
                    <a:lumMod val="10000"/>
                  </a:schemeClr>
                </a:solidFill>
              </a:rPr>
              <a:t>2N3019 </a:t>
            </a:r>
            <a:endParaRPr lang="en-GB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A14F2B1-E04C-4CFB-ACFC-4AC15520A8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401" y="1619036"/>
            <a:ext cx="2483102" cy="19100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8BDB91B-A2D0-41E9-BC44-73D2EC9F1124}"/>
              </a:ext>
            </a:extLst>
          </p:cNvPr>
          <p:cNvSpPr txBox="1"/>
          <p:nvPr/>
        </p:nvSpPr>
        <p:spPr>
          <a:xfrm>
            <a:off x="6986710" y="1476145"/>
            <a:ext cx="1030333" cy="261610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/>
          <a:p>
            <a:pPr algn="ctr"/>
            <a:r>
              <a:rPr lang="en-GB" sz="1100" b="1" dirty="0">
                <a:solidFill>
                  <a:schemeClr val="bg2">
                    <a:lumMod val="10000"/>
                  </a:schemeClr>
                </a:solidFill>
              </a:rPr>
              <a:t>2N3810 </a:t>
            </a:r>
            <a:endParaRPr lang="en-GB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994D354-DA9C-4395-8021-F30F162852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4860" y="3739612"/>
            <a:ext cx="2504749" cy="195809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BF5B760-F9F3-49E9-9BE7-CEC6D6EF5C83}"/>
              </a:ext>
            </a:extLst>
          </p:cNvPr>
          <p:cNvSpPr txBox="1"/>
          <p:nvPr/>
        </p:nvSpPr>
        <p:spPr>
          <a:xfrm>
            <a:off x="6921449" y="3594997"/>
            <a:ext cx="1030333" cy="261610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/>
          <a:p>
            <a:pPr algn="ctr"/>
            <a:r>
              <a:rPr lang="en-GB" sz="1100" b="1" dirty="0">
                <a:solidFill>
                  <a:schemeClr val="bg2">
                    <a:lumMod val="10000"/>
                  </a:schemeClr>
                </a:solidFill>
              </a:rPr>
              <a:t>BC850 </a:t>
            </a:r>
            <a:endParaRPr lang="en-GB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88B22AA-D998-42E9-808C-DB48FBC57E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468" y="3719955"/>
            <a:ext cx="2619334" cy="199596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F7DC489-FAAF-48BB-9B95-88D0AC7B7821}"/>
              </a:ext>
            </a:extLst>
          </p:cNvPr>
          <p:cNvSpPr txBox="1"/>
          <p:nvPr/>
        </p:nvSpPr>
        <p:spPr>
          <a:xfrm>
            <a:off x="1750955" y="3601715"/>
            <a:ext cx="1030333" cy="261610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/>
          <a:p>
            <a:pPr algn="ctr"/>
            <a:r>
              <a:rPr lang="en-GB" sz="1100" b="1" dirty="0">
                <a:solidFill>
                  <a:schemeClr val="bg2">
                    <a:lumMod val="10000"/>
                  </a:schemeClr>
                </a:solidFill>
              </a:rPr>
              <a:t>2N2222AUB </a:t>
            </a:r>
            <a:endParaRPr lang="en-GB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814D5F9-3D98-41DE-BD01-E2DB45B899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0111" y="3740366"/>
            <a:ext cx="2504748" cy="197115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0BEEC9F-3B2E-468A-9CEE-50916E557334}"/>
              </a:ext>
            </a:extLst>
          </p:cNvPr>
          <p:cNvSpPr txBox="1"/>
          <p:nvPr/>
        </p:nvSpPr>
        <p:spPr>
          <a:xfrm>
            <a:off x="4457014" y="3594997"/>
            <a:ext cx="1030333" cy="261610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/>
          <a:p>
            <a:pPr algn="ctr"/>
            <a:r>
              <a:rPr lang="en-GB" sz="1100" b="1" dirty="0">
                <a:solidFill>
                  <a:schemeClr val="bg2">
                    <a:lumMod val="10000"/>
                  </a:schemeClr>
                </a:solidFill>
              </a:rPr>
              <a:t>BC487</a:t>
            </a:r>
            <a:endParaRPr lang="en-GB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04667BB-A8FF-4BC6-A904-DC375112FE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45701" y="2276872"/>
            <a:ext cx="2621388" cy="249193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94DF7A6-1C80-4711-9765-B556E2457A6B}"/>
              </a:ext>
            </a:extLst>
          </p:cNvPr>
          <p:cNvSpPr txBox="1"/>
          <p:nvPr/>
        </p:nvSpPr>
        <p:spPr>
          <a:xfrm>
            <a:off x="9599271" y="2143889"/>
            <a:ext cx="1239563" cy="276999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/>
          <a:p>
            <a:pPr algn="ctr"/>
            <a:r>
              <a:rPr lang="en-GB" sz="1200" b="1" dirty="0">
                <a:solidFill>
                  <a:schemeClr val="bg2">
                    <a:lumMod val="10000"/>
                  </a:schemeClr>
                </a:solidFill>
              </a:rPr>
              <a:t>PZT2222 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Date Placeholder 4">
            <a:extLst>
              <a:ext uri="{FF2B5EF4-FFF2-40B4-BE49-F238E27FC236}">
                <a16:creationId xmlns:a16="http://schemas.microsoft.com/office/drawing/2014/main" id="{C4CD766A-DCD0-4EDB-8FBE-E850FB2592F4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117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764AA79-A127-4BDA-ACFE-10F4055E45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91"/>
          <a:stretch/>
        </p:blipFill>
        <p:spPr>
          <a:xfrm>
            <a:off x="2927648" y="1669867"/>
            <a:ext cx="6484392" cy="4027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B6A49D-4075-488A-B976-F70283174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BJT test results analysis per application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A2FF4-6D55-43EB-A34C-4AB7F2765FF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02284-8FB4-4DCB-A19C-F0FABB6B355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16</a:t>
            </a:fld>
            <a:endParaRPr lang="en-GB" noProof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239E45A-9CD7-4274-8EDF-A0AB11C76990}"/>
              </a:ext>
            </a:extLst>
          </p:cNvPr>
          <p:cNvSpPr txBox="1"/>
          <p:nvPr/>
        </p:nvSpPr>
        <p:spPr>
          <a:xfrm>
            <a:off x="599555" y="3090347"/>
            <a:ext cx="21804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Radiation responses for each lot with: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Facility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Particle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Effects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EDMS link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C1471B-28B7-4603-AF56-83FE65C8E8CE}"/>
              </a:ext>
            </a:extLst>
          </p:cNvPr>
          <p:cNvSpPr/>
          <p:nvPr/>
        </p:nvSpPr>
        <p:spPr bwMode="auto">
          <a:xfrm>
            <a:off x="4367808" y="3110027"/>
            <a:ext cx="1728192" cy="2304256"/>
          </a:xfrm>
          <a:prstGeom prst="rect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>
            <a:glow rad="88900">
              <a:schemeClr val="bg1">
                <a:alpha val="86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 : en angle 11">
            <a:extLst>
              <a:ext uri="{FF2B5EF4-FFF2-40B4-BE49-F238E27FC236}">
                <a16:creationId xmlns:a16="http://schemas.microsoft.com/office/drawing/2014/main" id="{A82C6B2E-905C-4BC4-9914-E79644A005DC}"/>
              </a:ext>
            </a:extLst>
          </p:cNvPr>
          <p:cNvCxnSpPr>
            <a:cxnSpLocks/>
            <a:stCxn id="10" idx="3"/>
            <a:endCxn id="14" idx="1"/>
          </p:cNvCxnSpPr>
          <p:nvPr/>
        </p:nvCxnSpPr>
        <p:spPr bwMode="auto">
          <a:xfrm>
            <a:off x="2779960" y="3875177"/>
            <a:ext cx="1587848" cy="386978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  <a:effectLst>
            <a:glow rad="63500">
              <a:schemeClr val="bg1">
                <a:alpha val="77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30C29963-EC08-4154-9CC8-77BFDD30F45C}"/>
              </a:ext>
            </a:extLst>
          </p:cNvPr>
          <p:cNvSpPr/>
          <p:nvPr/>
        </p:nvSpPr>
        <p:spPr bwMode="auto">
          <a:xfrm>
            <a:off x="6096000" y="3110027"/>
            <a:ext cx="2232248" cy="2304256"/>
          </a:xfrm>
          <a:prstGeom prst="rect">
            <a:avLst/>
          </a:prstGeom>
          <a:noFill/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>
            <a:glow rad="88900">
              <a:schemeClr val="bg1">
                <a:alpha val="86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1EDEF2D-9ECC-418E-8E90-30516861D918}"/>
              </a:ext>
            </a:extLst>
          </p:cNvPr>
          <p:cNvSpPr txBox="1"/>
          <p:nvPr/>
        </p:nvSpPr>
        <p:spPr>
          <a:xfrm>
            <a:off x="9519029" y="1779746"/>
            <a:ext cx="1621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Component's characteristics</a:t>
            </a:r>
          </a:p>
        </p:txBody>
      </p:sp>
      <p:cxnSp>
        <p:nvCxnSpPr>
          <p:cNvPr id="27" name="Connecteur : en angle 26">
            <a:extLst>
              <a:ext uri="{FF2B5EF4-FFF2-40B4-BE49-F238E27FC236}">
                <a16:creationId xmlns:a16="http://schemas.microsoft.com/office/drawing/2014/main" id="{8BDC6435-CE57-4891-A501-5204CFAD4F47}"/>
              </a:ext>
            </a:extLst>
          </p:cNvPr>
          <p:cNvCxnSpPr>
            <a:cxnSpLocks/>
            <a:stCxn id="26" idx="2"/>
            <a:endCxn id="20" idx="0"/>
          </p:cNvCxnSpPr>
          <p:nvPr/>
        </p:nvCxnSpPr>
        <p:spPr bwMode="auto">
          <a:xfrm rot="5400000">
            <a:off x="8398125" y="1178521"/>
            <a:ext cx="745506" cy="3117507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  <a:effectLst>
            <a:glow rad="63500">
              <a:schemeClr val="bg1">
                <a:alpha val="77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57F0D250-D789-4E19-B241-933144E5423A}"/>
              </a:ext>
            </a:extLst>
          </p:cNvPr>
          <p:cNvSpPr txBox="1"/>
          <p:nvPr/>
        </p:nvSpPr>
        <p:spPr>
          <a:xfrm>
            <a:off x="9957536" y="3790443"/>
            <a:ext cx="1621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Obsolete components</a:t>
            </a:r>
          </a:p>
        </p:txBody>
      </p:sp>
      <p:cxnSp>
        <p:nvCxnSpPr>
          <p:cNvPr id="36" name="Connecteur : en angle 35">
            <a:extLst>
              <a:ext uri="{FF2B5EF4-FFF2-40B4-BE49-F238E27FC236}">
                <a16:creationId xmlns:a16="http://schemas.microsoft.com/office/drawing/2014/main" id="{9E688AC3-1D36-41DA-8E0D-824D11CD2B8B}"/>
              </a:ext>
            </a:extLst>
          </p:cNvPr>
          <p:cNvCxnSpPr>
            <a:cxnSpLocks/>
            <a:stCxn id="34" idx="1"/>
          </p:cNvCxnSpPr>
          <p:nvPr/>
        </p:nvCxnSpPr>
        <p:spPr bwMode="auto">
          <a:xfrm rot="10800000">
            <a:off x="8787044" y="3716515"/>
            <a:ext cx="1170492" cy="366316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  <a:effectLst>
            <a:glow rad="63500">
              <a:schemeClr val="bg1">
                <a:alpha val="77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 : en angle 45">
            <a:extLst>
              <a:ext uri="{FF2B5EF4-FFF2-40B4-BE49-F238E27FC236}">
                <a16:creationId xmlns:a16="http://schemas.microsoft.com/office/drawing/2014/main" id="{1095F486-58DE-43DB-9A7C-8AB3C9A9EA90}"/>
              </a:ext>
            </a:extLst>
          </p:cNvPr>
          <p:cNvCxnSpPr>
            <a:cxnSpLocks/>
            <a:stCxn id="34" idx="1"/>
          </p:cNvCxnSpPr>
          <p:nvPr/>
        </p:nvCxnSpPr>
        <p:spPr bwMode="auto">
          <a:xfrm rot="10800000" flipV="1">
            <a:off x="8787044" y="4082830"/>
            <a:ext cx="1170492" cy="797381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  <a:effectLst>
            <a:glow rad="63500">
              <a:schemeClr val="bg1">
                <a:alpha val="77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 : en angle 42">
            <a:extLst>
              <a:ext uri="{FF2B5EF4-FFF2-40B4-BE49-F238E27FC236}">
                <a16:creationId xmlns:a16="http://schemas.microsoft.com/office/drawing/2014/main" id="{E248DD4C-4D92-4125-A350-25AD48F70CD0}"/>
              </a:ext>
            </a:extLst>
          </p:cNvPr>
          <p:cNvCxnSpPr>
            <a:cxnSpLocks/>
            <a:stCxn id="34" idx="1"/>
          </p:cNvCxnSpPr>
          <p:nvPr/>
        </p:nvCxnSpPr>
        <p:spPr bwMode="auto">
          <a:xfrm rot="10800000" flipV="1">
            <a:off x="8787044" y="4082831"/>
            <a:ext cx="1170492" cy="249868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  <a:effectLst>
            <a:glow rad="63500">
              <a:schemeClr val="bg1">
                <a:alpha val="77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ZoneTexte 49">
            <a:extLst>
              <a:ext uri="{FF2B5EF4-FFF2-40B4-BE49-F238E27FC236}">
                <a16:creationId xmlns:a16="http://schemas.microsoft.com/office/drawing/2014/main" id="{D298654E-4CEC-4EAF-83A6-808C6DC075EE}"/>
              </a:ext>
            </a:extLst>
          </p:cNvPr>
          <p:cNvSpPr txBox="1"/>
          <p:nvPr/>
        </p:nvSpPr>
        <p:spPr>
          <a:xfrm>
            <a:off x="580245" y="1201679"/>
            <a:ext cx="109984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Documents contains a comparative analysis per type of application with exhaustive list of performed test</a:t>
            </a:r>
            <a:endParaRPr lang="en-GB" sz="1800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55A1948-7178-4646-AD7B-38CF226D1196}"/>
              </a:ext>
            </a:extLst>
          </p:cNvPr>
          <p:cNvSpPr txBox="1"/>
          <p:nvPr/>
        </p:nvSpPr>
        <p:spPr>
          <a:xfrm>
            <a:off x="594922" y="5885211"/>
            <a:ext cx="109984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Analysis of </a:t>
            </a:r>
            <a:r>
              <a:rPr lang="en-GB" dirty="0"/>
              <a:t>lots-to-lots and TID vs DD response discussed when possible</a:t>
            </a:r>
            <a:endParaRPr lang="en-GB" sz="1800" dirty="0"/>
          </a:p>
        </p:txBody>
      </p:sp>
      <p:sp>
        <p:nvSpPr>
          <p:cNvPr id="52" name="Date Placeholder 4">
            <a:extLst>
              <a:ext uri="{FF2B5EF4-FFF2-40B4-BE49-F238E27FC236}">
                <a16:creationId xmlns:a16="http://schemas.microsoft.com/office/drawing/2014/main" id="{34D8A637-67F1-49F2-8EFB-3ED3997BAEF4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411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 animBg="1"/>
      <p:bldP spid="20" grpId="0" animBg="1"/>
      <p:bldP spid="26" grpId="0"/>
      <p:bldP spid="34" grpId="0"/>
      <p:bldP spid="50" grpId="0"/>
      <p:bldP spid="5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9831B38-5581-4E0A-8600-2B9EF551E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048" y="1956392"/>
            <a:ext cx="4553825" cy="341536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6F4B2C8-1427-4977-8E75-64C56E28C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1856402"/>
            <a:ext cx="4687145" cy="35153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B6A49D-4075-488A-B976-F70283174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BJT Response comparisons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A2FF4-6D55-43EB-A34C-4AB7F2765FF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02284-8FB4-4DCB-A19C-F0FABB6B355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17</a:t>
            </a:fld>
            <a:endParaRPr lang="en-GB" noProof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3F9B058-2277-4BD2-AB2D-62B9CBD3F2B1}"/>
              </a:ext>
            </a:extLst>
          </p:cNvPr>
          <p:cNvSpPr txBox="1"/>
          <p:nvPr/>
        </p:nvSpPr>
        <p:spPr>
          <a:xfrm>
            <a:off x="580245" y="1287592"/>
            <a:ext cx="109984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Comparison of combined TID-DD responses (mostly from PSI, some from CHARM)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Only DDEF axis showed since the TID axis is different for CHARM/PSI</a:t>
            </a: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6727EBED-C2AB-4B4D-8832-73938D73CC40}"/>
              </a:ext>
            </a:extLst>
          </p:cNvPr>
          <p:cNvSpPr txBox="1"/>
          <p:nvPr/>
        </p:nvSpPr>
        <p:spPr>
          <a:xfrm>
            <a:off x="1919536" y="5540890"/>
            <a:ext cx="32403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dirty="0"/>
              <a:t>Various initial gains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Various sensitivities</a:t>
            </a:r>
            <a:endParaRPr lang="en-GB" sz="1800" dirty="0"/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EB091498-DCBE-4920-8204-52D66D3C58E3}"/>
              </a:ext>
            </a:extLst>
          </p:cNvPr>
          <p:cNvSpPr txBox="1"/>
          <p:nvPr/>
        </p:nvSpPr>
        <p:spPr>
          <a:xfrm>
            <a:off x="7380704" y="5540890"/>
            <a:ext cx="3240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Various sensitivities</a:t>
            </a:r>
            <a:endParaRPr lang="en-GB" sz="1800" dirty="0"/>
          </a:p>
        </p:txBody>
      </p:sp>
      <p:sp>
        <p:nvSpPr>
          <p:cNvPr id="16" name="Date Placeholder 4">
            <a:extLst>
              <a:ext uri="{FF2B5EF4-FFF2-40B4-BE49-F238E27FC236}">
                <a16:creationId xmlns:a16="http://schemas.microsoft.com/office/drawing/2014/main" id="{63251938-DF17-4F06-8B9F-C4BF3153EB1E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3066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4" grpId="1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9831B38-5581-4E0A-8600-2B9EF551E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048" y="1956392"/>
            <a:ext cx="4553825" cy="341536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6F4B2C8-1427-4977-8E75-64C56E28C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1856402"/>
            <a:ext cx="4687145" cy="35153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B6A49D-4075-488A-B976-F70283174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BJT Response comparisons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A2FF4-6D55-43EB-A34C-4AB7F2765FF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02284-8FB4-4DCB-A19C-F0FABB6B355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18</a:t>
            </a:fld>
            <a:endParaRPr lang="en-GB" noProof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3F9B058-2277-4BD2-AB2D-62B9CBD3F2B1}"/>
              </a:ext>
            </a:extLst>
          </p:cNvPr>
          <p:cNvSpPr txBox="1"/>
          <p:nvPr/>
        </p:nvSpPr>
        <p:spPr>
          <a:xfrm>
            <a:off x="580245" y="1287592"/>
            <a:ext cx="109984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Comparison of combined TID-DD responses (mostly from PSI, some from CHARM)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Only DDEF axis showed since the TID axis is different for CHARM/PSI</a:t>
            </a: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6727EBED-C2AB-4B4D-8832-73938D73CC40}"/>
              </a:ext>
            </a:extLst>
          </p:cNvPr>
          <p:cNvSpPr txBox="1"/>
          <p:nvPr/>
        </p:nvSpPr>
        <p:spPr>
          <a:xfrm>
            <a:off x="991894" y="5540890"/>
            <a:ext cx="65442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ym typeface="Wingdings" panose="05000000000000000000" pitchFamily="2" charset="2"/>
              </a:rPr>
              <a:t>High linearity of the response:</a:t>
            </a:r>
          </a:p>
          <a:p>
            <a:r>
              <a:rPr lang="en-GB" b="1" dirty="0">
                <a:solidFill>
                  <a:srgbClr val="C00000"/>
                </a:solidFill>
                <a:sym typeface="Wingdings" panose="05000000000000000000" pitchFamily="2" charset="2"/>
              </a:rPr>
              <a:t> Strong indication that the DD mechanisms dominates</a:t>
            </a:r>
            <a:endParaRPr lang="en-GB" sz="1800" b="1" dirty="0">
              <a:solidFill>
                <a:srgbClr val="C00000"/>
              </a:solidFill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EB091498-DCBE-4920-8204-52D66D3C58E3}"/>
              </a:ext>
            </a:extLst>
          </p:cNvPr>
          <p:cNvSpPr txBox="1"/>
          <p:nvPr/>
        </p:nvSpPr>
        <p:spPr>
          <a:xfrm>
            <a:off x="7380704" y="5540890"/>
            <a:ext cx="3240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Various sensitivities</a:t>
            </a:r>
            <a:endParaRPr lang="en-GB" sz="18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3E397CF-61CB-4112-89F7-B9AD621F5C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7873" y="1965741"/>
            <a:ext cx="4553826" cy="3415369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B8182F74-9A44-4E89-9124-9DF1701D8BC9}"/>
              </a:ext>
            </a:extLst>
          </p:cNvPr>
          <p:cNvCxnSpPr>
            <a:cxnSpLocks/>
          </p:cNvCxnSpPr>
          <p:nvPr/>
        </p:nvCxnSpPr>
        <p:spPr bwMode="auto">
          <a:xfrm flipH="1">
            <a:off x="5591944" y="3789040"/>
            <a:ext cx="792088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1">
                <a:extLst>
                  <a:ext uri="{FF2B5EF4-FFF2-40B4-BE49-F238E27FC236}">
                    <a16:creationId xmlns:a16="http://schemas.microsoft.com/office/drawing/2014/main" id="{8E909D23-896D-4ACA-99C6-260B40FF71F8}"/>
                  </a:ext>
                </a:extLst>
              </p:cNvPr>
              <p:cNvSpPr txBox="1"/>
              <p:nvPr/>
            </p:nvSpPr>
            <p:spPr>
              <a:xfrm>
                <a:off x="5433657" y="2958458"/>
                <a:ext cx="1044116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d>
                        <m:dPr>
                          <m:ctrlPr>
                            <a:rPr lang="fr-FR" sz="18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1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800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16" name="TextBox 11">
                <a:extLst>
                  <a:ext uri="{FF2B5EF4-FFF2-40B4-BE49-F238E27FC236}">
                    <a16:creationId xmlns:a16="http://schemas.microsoft.com/office/drawing/2014/main" id="{8E909D23-896D-4ACA-99C6-260B40FF71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3657" y="2958458"/>
                <a:ext cx="1044116" cy="7146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E607611C-70D7-468D-BA19-2AE31078FDD8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08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6A49D-4075-488A-B976-F70283174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BJT Sensitivity comparisons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A2FF4-6D55-43EB-A34C-4AB7F2765FF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02284-8FB4-4DCB-A19C-F0FABB6B355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19</a:t>
            </a:fld>
            <a:endParaRPr lang="en-GB" noProof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3D8285AE-C7CE-4D53-886E-21E1ACC75E02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C01D1338-D6E8-44FF-A47C-BE5AFD888CA6}"/>
              </a:ext>
            </a:extLst>
          </p:cNvPr>
          <p:cNvSpPr txBox="1"/>
          <p:nvPr/>
        </p:nvSpPr>
        <p:spPr>
          <a:xfrm>
            <a:off x="7824192" y="2309612"/>
            <a:ext cx="3610531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dirty="0"/>
              <a:t>N</a:t>
            </a:r>
            <a:r>
              <a:rPr lang="en-GB" dirty="0"/>
              <a:t>o significant differences between the groups</a:t>
            </a:r>
            <a:endParaRPr lang="en-GB" sz="1800" dirty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Good candidates can be found for all the type of applications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Radhard devices are not the best ones (hardened mainly against TID and not DD)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1F3FCB-C80C-4B93-8270-6BB51BF2DF4D}"/>
              </a:ext>
            </a:extLst>
          </p:cNvPr>
          <p:cNvSpPr/>
          <p:nvPr/>
        </p:nvSpPr>
        <p:spPr bwMode="auto">
          <a:xfrm>
            <a:off x="3719735" y="4000669"/>
            <a:ext cx="289005" cy="1822959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C6243A94-B7CD-469B-8712-DDE802C20C46}"/>
              </a:ext>
            </a:extLst>
          </p:cNvPr>
          <p:cNvSpPr txBox="1"/>
          <p:nvPr/>
        </p:nvSpPr>
        <p:spPr>
          <a:xfrm>
            <a:off x="5591944" y="5855106"/>
            <a:ext cx="20882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Radhard devices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D1BECE1-88D8-41D9-8705-3B0CD20E7E7C}"/>
              </a:ext>
            </a:extLst>
          </p:cNvPr>
          <p:cNvSpPr/>
          <p:nvPr/>
        </p:nvSpPr>
        <p:spPr bwMode="auto">
          <a:xfrm>
            <a:off x="4511336" y="4000669"/>
            <a:ext cx="289005" cy="1822959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7" descr="Chart, bar chart&#10;&#10;Description automatically generated">
            <a:extLst>
              <a:ext uri="{FF2B5EF4-FFF2-40B4-BE49-F238E27FC236}">
                <a16:creationId xmlns:a16="http://schemas.microsoft.com/office/drawing/2014/main" id="{F69DB07E-9FFD-4049-A62E-930EA72592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224"/>
          <a:stretch/>
        </p:blipFill>
        <p:spPr>
          <a:xfrm>
            <a:off x="407368" y="1818008"/>
            <a:ext cx="7272808" cy="4124325"/>
          </a:xfrm>
          <a:prstGeom prst="rect">
            <a:avLst/>
          </a:prstGeom>
        </p:spPr>
      </p:pic>
      <p:cxnSp>
        <p:nvCxnSpPr>
          <p:cNvPr id="12" name="Connecteur : en angle 11">
            <a:extLst>
              <a:ext uri="{FF2B5EF4-FFF2-40B4-BE49-F238E27FC236}">
                <a16:creationId xmlns:a16="http://schemas.microsoft.com/office/drawing/2014/main" id="{7B011EF1-EB34-47AA-8E83-45B5C6F34538}"/>
              </a:ext>
            </a:extLst>
          </p:cNvPr>
          <p:cNvCxnSpPr>
            <a:cxnSpLocks/>
            <a:stCxn id="14" idx="1"/>
            <a:endCxn id="4" idx="2"/>
          </p:cNvCxnSpPr>
          <p:nvPr/>
        </p:nvCxnSpPr>
        <p:spPr bwMode="auto">
          <a:xfrm rot="10800000">
            <a:off x="3864238" y="5823628"/>
            <a:ext cx="1727706" cy="216144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  <a:effectLst>
            <a:glow rad="63500">
              <a:schemeClr val="bg1">
                <a:alpha val="77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 : en angle 17">
            <a:extLst>
              <a:ext uri="{FF2B5EF4-FFF2-40B4-BE49-F238E27FC236}">
                <a16:creationId xmlns:a16="http://schemas.microsoft.com/office/drawing/2014/main" id="{ECA28A3D-0718-4AFE-A778-2979EE4AF927}"/>
              </a:ext>
            </a:extLst>
          </p:cNvPr>
          <p:cNvCxnSpPr>
            <a:cxnSpLocks/>
            <a:stCxn id="14" idx="1"/>
            <a:endCxn id="20" idx="2"/>
          </p:cNvCxnSpPr>
          <p:nvPr/>
        </p:nvCxnSpPr>
        <p:spPr bwMode="auto">
          <a:xfrm rot="10800000">
            <a:off x="4655840" y="5823628"/>
            <a:ext cx="936105" cy="216144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  <a:effectLst>
            <a:glow rad="63500">
              <a:schemeClr val="bg1">
                <a:alpha val="77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50D778F9-6F5D-43EC-B8AC-26B6E6B6A189}"/>
                  </a:ext>
                </a:extLst>
              </p:cNvPr>
              <p:cNvSpPr txBox="1"/>
              <p:nvPr/>
            </p:nvSpPr>
            <p:spPr>
              <a:xfrm>
                <a:off x="609600" y="1251702"/>
                <a:ext cx="10969138" cy="5337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dirty="0"/>
                  <a:t>Quantitative comparison between the devices possible by means of the </a:t>
                </a:r>
                <a14:m>
                  <m:oMath xmlns:m="http://schemas.openxmlformats.org/officeDocument/2006/math">
                    <m:r>
                      <a:rPr lang="fr-FR" sz="1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d>
                      <m:dPr>
                        <m:ctrlPr>
                          <a:rPr lang="fr-FR" sz="18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18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8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</a:rPr>
                              <m:t>β</m:t>
                            </m:r>
                          </m:den>
                        </m:f>
                      </m:e>
                    </m:d>
                  </m:oMath>
                </a14:m>
                <a:r>
                  <a:rPr lang="en-GB" sz="1800" dirty="0"/>
                  <a:t> slopes</a:t>
                </a:r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50D778F9-6F5D-43EC-B8AC-26B6E6B6A1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251702"/>
                <a:ext cx="10969138" cy="533736"/>
              </a:xfrm>
              <a:prstGeom prst="rect">
                <a:avLst/>
              </a:prstGeom>
              <a:blipFill>
                <a:blip r:embed="rId3"/>
                <a:stretch>
                  <a:fillRect l="-334" b="-56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3922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49DAD4-D5A4-479D-8123-AF6483169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43F20D9-B652-4D6F-BCBD-ED029B983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08/06/2021</a:t>
            </a:fld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DD3B6AF-A978-4CE8-ACC4-F443F39F4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643461-9C33-4284-8DB8-B1894F389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0794" y="1203410"/>
            <a:ext cx="3458761" cy="4898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8CB8AD9-05FE-4903-858D-C216D049F093}"/>
              </a:ext>
            </a:extLst>
          </p:cNvPr>
          <p:cNvSpPr txBox="1"/>
          <p:nvPr/>
        </p:nvSpPr>
        <p:spPr>
          <a:xfrm>
            <a:off x="767408" y="1301591"/>
            <a:ext cx="7272808" cy="47859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dirty="0"/>
              <a:t>Kick-off of the ‘</a:t>
            </a:r>
            <a:r>
              <a:rPr lang="en-GB" i="1" dirty="0"/>
              <a:t>RadWG Component Selection Guideline</a:t>
            </a:r>
            <a:r>
              <a:rPr lang="en-GB" dirty="0"/>
              <a:t>’ documents!</a:t>
            </a:r>
          </a:p>
          <a:p>
            <a:pPr marL="285750" indent="-28575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/>
              <a:t>First one dedicated to Bipolar Junction Transistor(s)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dirty="0"/>
              <a:t>The writing of this document implied a tremendous amount of work: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dirty="0"/>
              <a:t>(Re-)processing of test data from 39 test campaigns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dirty="0"/>
              <a:t>Analysis made complex due to various test data format used through the years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dirty="0"/>
              <a:t>Number of measured parameters increased with time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b="1" dirty="0"/>
              <a:t>Guideline &amp; Presentation summary: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dirty="0"/>
              <a:t>Complete BJT list with characteristics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dirty="0"/>
              <a:t>Radiation effects on BJTs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dirty="0"/>
              <a:t>LHC environment and qualification implications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dirty="0"/>
              <a:t>Test circuit &amp; setup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dirty="0"/>
              <a:t>Test methodology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dirty="0"/>
              <a:t>Analysis of BJTs response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8B7B766F-16FC-466E-86A3-7E97428DA45E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27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50363-9855-4087-B0E4-B048345F6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Best candidates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DBD682-E226-45C5-9623-C42EF7C7D0B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DFA9CD-A259-434C-9FFA-DBBFA250613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20</a:t>
            </a:fld>
            <a:endParaRPr lang="en-GB" noProof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C630D9-53C9-41A0-9B45-437081C498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1"/>
          <a:stretch/>
        </p:blipFill>
        <p:spPr>
          <a:xfrm>
            <a:off x="1775520" y="2399392"/>
            <a:ext cx="4921808" cy="1947328"/>
          </a:xfrm>
          <a:prstGeom prst="rect">
            <a:avLst/>
          </a:prstGeom>
        </p:spPr>
      </p:pic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734F05EC-7CE9-4221-8A1F-24CE121F3A66}"/>
              </a:ext>
            </a:extLst>
          </p:cNvPr>
          <p:cNvSpPr txBox="1">
            <a:spLocks/>
          </p:cNvSpPr>
          <p:nvPr/>
        </p:nvSpPr>
        <p:spPr bwMode="auto">
          <a:xfrm>
            <a:off x="1457284" y="1628800"/>
            <a:ext cx="5400600" cy="1541183"/>
          </a:xfrm>
          <a:prstGeom prst="rect">
            <a:avLst/>
          </a:prstGeom>
        </p:spPr>
        <p:txBody>
          <a:bodyPr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3600" b="1" dirty="0"/>
              <a:t>It depends!</a:t>
            </a:r>
            <a:endParaRPr lang="en-GB" sz="3600" dirty="0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6005BF96-33FE-400E-B506-17205E2093C0}"/>
              </a:ext>
            </a:extLst>
          </p:cNvPr>
          <p:cNvSpPr txBox="1">
            <a:spLocks/>
          </p:cNvSpPr>
          <p:nvPr/>
        </p:nvSpPr>
        <p:spPr bwMode="auto">
          <a:xfrm>
            <a:off x="7029493" y="2498212"/>
            <a:ext cx="4549246" cy="1749688"/>
          </a:xfrm>
          <a:prstGeom prst="rect">
            <a:avLst/>
          </a:prstGeom>
        </p:spPr>
        <p:txBody>
          <a:bodyPr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2000" dirty="0"/>
              <a:t>Minimum gain acceptable?</a:t>
            </a:r>
          </a:p>
          <a:p>
            <a:pPr>
              <a:spcBef>
                <a:spcPts val="0"/>
              </a:spcBef>
            </a:pPr>
            <a:r>
              <a:rPr lang="en-GB" sz="2000" dirty="0"/>
              <a:t>Maximum relative degradation?</a:t>
            </a:r>
          </a:p>
          <a:p>
            <a:pPr>
              <a:spcBef>
                <a:spcPts val="0"/>
              </a:spcBef>
            </a:pPr>
            <a:r>
              <a:rPr lang="en-GB" sz="2000" dirty="0"/>
              <a:t>High speed?</a:t>
            </a:r>
          </a:p>
          <a:p>
            <a:pPr>
              <a:spcBef>
                <a:spcPts val="0"/>
              </a:spcBef>
            </a:pPr>
            <a:r>
              <a:rPr lang="en-GB" sz="2000" dirty="0"/>
              <a:t>High power?</a:t>
            </a:r>
          </a:p>
          <a:p>
            <a:pPr>
              <a:spcBef>
                <a:spcPts val="0"/>
              </a:spcBef>
            </a:pPr>
            <a:r>
              <a:rPr lang="en-GB" sz="2000" dirty="0"/>
              <a:t>Target Dose and DD?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A49DCB-811B-4DF5-8DD1-1D6D6CAD59D6}"/>
              </a:ext>
            </a:extLst>
          </p:cNvPr>
          <p:cNvSpPr txBox="1"/>
          <p:nvPr/>
        </p:nvSpPr>
        <p:spPr>
          <a:xfrm>
            <a:off x="911424" y="4763369"/>
            <a:ext cx="10667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You will find all the info in the document to find the candidates that comply with your project requirements..</a:t>
            </a:r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BD5362-8209-4AEF-9B5E-0289A745B9B6}"/>
              </a:ext>
            </a:extLst>
          </p:cNvPr>
          <p:cNvSpPr txBox="1"/>
          <p:nvPr/>
        </p:nvSpPr>
        <p:spPr>
          <a:xfrm>
            <a:off x="911424" y="5605115"/>
            <a:ext cx="10667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.. If not, you are very welcome to send us a list of BJT to be tested !</a:t>
            </a:r>
            <a:endParaRPr lang="en-US" sz="2000" dirty="0"/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CC367A10-AA75-41D6-B429-89384B5E26E1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334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DA65C-77F3-4C9B-9197-C81C3260F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21A96B-1FCB-4406-B775-BC85162D4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08/06/2021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072C7B-E208-44F3-A720-0283065B3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21</a:t>
            </a:fld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25ADD0E9-AF79-4E5F-8294-7E9A44DA566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0968567" cy="4821904"/>
          </a:xfrm>
        </p:spPr>
        <p:txBody>
          <a:bodyPr>
            <a:normAutofit/>
          </a:bodyPr>
          <a:lstStyle/>
          <a:p>
            <a:pPr algn="just"/>
            <a:r>
              <a:rPr lang="en-GB" sz="2400" dirty="0"/>
              <a:t>New ‘RadWG Component Selection Guideline’ documents introduced</a:t>
            </a:r>
          </a:p>
          <a:p>
            <a:pPr algn="just"/>
            <a:r>
              <a:rPr lang="en-GB" sz="2400" dirty="0"/>
              <a:t>One document per type of components will be provided</a:t>
            </a:r>
          </a:p>
          <a:p>
            <a:pPr algn="just"/>
            <a:r>
              <a:rPr lang="en-GB" sz="2400" dirty="0"/>
              <a:t>These documents will help the CERN development to understand the radiation effects, the test methodology and to have access to an exhaustive analysis of the radiation response in a single document</a:t>
            </a:r>
          </a:p>
          <a:p>
            <a:pPr algn="just"/>
            <a:r>
              <a:rPr lang="en-GB" sz="2400" dirty="0"/>
              <a:t>The first document dedicated to BJTs will be released within 2 weeks and link will be sent through the RADWG mailing list</a:t>
            </a:r>
          </a:p>
          <a:p>
            <a:pPr algn="just"/>
            <a:r>
              <a:rPr lang="en-GB" sz="2400" dirty="0"/>
              <a:t>Future reports to be presented during the next RADWG:</a:t>
            </a:r>
          </a:p>
          <a:p>
            <a:pPr lvl="1" algn="just"/>
            <a:r>
              <a:rPr lang="en-GB" sz="1800" dirty="0"/>
              <a:t>MOSFET</a:t>
            </a:r>
          </a:p>
          <a:p>
            <a:pPr lvl="1" algn="just"/>
            <a:r>
              <a:rPr lang="en-GB" sz="1800" dirty="0"/>
              <a:t>Regulators</a:t>
            </a:r>
          </a:p>
          <a:p>
            <a:pPr algn="just"/>
            <a:r>
              <a:rPr lang="en-GB" sz="2400" dirty="0"/>
              <a:t>We really hope these documents will be useful to you</a:t>
            </a: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F8058FB2-8375-48F0-A938-359C8D5AAD89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3460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4727848" y="3645024"/>
            <a:ext cx="6264696" cy="1800201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en-GB" dirty="0"/>
              <a:t>Thank you for your attention!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129E0-CA02-44AA-90B6-AFB54001D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RADW Test Setup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FCDBE9-FD27-491A-A562-17E2908BAB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1168C-0E0F-494C-A6CB-CB6C3A85F49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23</a:t>
            </a:fld>
            <a:endParaRPr lang="en-GB" noProof="0" dirty="0"/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5A309798-E535-4138-9C4F-AB57B3B8CB19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Testing of electronic components by R. Ferraro (BE-CEM-EPR 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5982D0-17B3-40EC-86B1-F884C280F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8900" y="1556792"/>
            <a:ext cx="9696400" cy="347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637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BJT Testing in numbers: when and who test?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7"/>
          </p:nvPr>
        </p:nvSpPr>
        <p:spPr bwMode="auto">
          <a:xfrm>
            <a:off x="3060435" y="6356351"/>
            <a:ext cx="1828144" cy="365125"/>
          </a:xfrm>
        </p:spPr>
        <p:txBody>
          <a:bodyPr/>
          <a:lstStyle/>
          <a:p>
            <a:pPr>
              <a:defRPr/>
            </a:pPr>
            <a:fld id="{1061FC70-CB45-4A4E-A5F9-873E79BEB100}" type="datetime1">
              <a:rPr lang="en-GB" smtClean="0"/>
              <a:t>08/06/2021</a:t>
            </a:fld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9"/>
          </p:nvPr>
        </p:nvSpPr>
        <p:spPr bwMode="auto"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24</a:t>
            </a:fld>
            <a:endParaRPr lang="en-GB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194C6DD0-F200-42D1-B6C7-E0F365BCB959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Testing of electronic components by R. Ferraro (BE-CEM-EPR 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2A59CD-9ED0-4F1C-BB06-4AAB10606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218" y="3717032"/>
            <a:ext cx="3670062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7C612F3-3A0E-4AAB-AD92-2F764B97CB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439817" y="3717033"/>
            <a:ext cx="3670062" cy="2251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8954CC9-4B89-4CA9-8E7A-6F09EF79CE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094169" y="591413"/>
            <a:ext cx="4734005" cy="2906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8208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BJT Testing in numbers: when and who?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7"/>
          </p:nvPr>
        </p:nvSpPr>
        <p:spPr bwMode="auto">
          <a:xfrm>
            <a:off x="3060435" y="6356351"/>
            <a:ext cx="1828144" cy="365125"/>
          </a:xfrm>
        </p:spPr>
        <p:txBody>
          <a:bodyPr/>
          <a:lstStyle/>
          <a:p>
            <a:pPr>
              <a:defRPr/>
            </a:pPr>
            <a:fld id="{1061FC70-CB45-4A4E-A5F9-873E79BEB100}" type="datetime1">
              <a:rPr lang="en-GB" smtClean="0"/>
              <a:t>08/06/2021</a:t>
            </a:fld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9"/>
          </p:nvPr>
        </p:nvSpPr>
        <p:spPr bwMode="auto"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3</a:t>
            </a:fld>
            <a:endParaRPr lang="en-GB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194C6DD0-F200-42D1-B6C7-E0F365BCB959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9B5932-6060-4245-9D14-9DD297EC3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842" y="2940140"/>
            <a:ext cx="4610078" cy="2857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D43F3753-08B2-49FC-AC6D-D131F9929EC4}"/>
              </a:ext>
            </a:extLst>
          </p:cNvPr>
          <p:cNvSpPr txBox="1">
            <a:spLocks/>
          </p:cNvSpPr>
          <p:nvPr/>
        </p:nvSpPr>
        <p:spPr>
          <a:xfrm>
            <a:off x="609601" y="1324569"/>
            <a:ext cx="4983909" cy="1240335"/>
          </a:xfrm>
          <a:prstGeom prst="rect">
            <a:avLst/>
          </a:prstGeom>
        </p:spPr>
        <p:txBody>
          <a:bodyPr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10 years of BJT Testing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49 Radiation campaigns performed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19 different references tested</a:t>
            </a:r>
            <a:endParaRPr lang="en-GB" sz="1400" dirty="0"/>
          </a:p>
        </p:txBody>
      </p:sp>
      <p:sp>
        <p:nvSpPr>
          <p:cNvPr id="19" name="Content Placeholder 6">
            <a:extLst>
              <a:ext uri="{FF2B5EF4-FFF2-40B4-BE49-F238E27FC236}">
                <a16:creationId xmlns:a16="http://schemas.microsoft.com/office/drawing/2014/main" id="{8BF60C58-DE7D-4575-8413-B5DB7FDC0649}"/>
              </a:ext>
            </a:extLst>
          </p:cNvPr>
          <p:cNvSpPr txBox="1">
            <a:spLocks/>
          </p:cNvSpPr>
          <p:nvPr/>
        </p:nvSpPr>
        <p:spPr>
          <a:xfrm>
            <a:off x="5984433" y="1703131"/>
            <a:ext cx="4983909" cy="804763"/>
          </a:xfrm>
          <a:prstGeom prst="rect">
            <a:avLst/>
          </a:prstGeom>
        </p:spPr>
        <p:txBody>
          <a:bodyPr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Most of the BJT tested for (and by) SY-EPC for LHC power converters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34193D0-5F3B-4809-9B9B-288D5C4FA8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141024" y="2940140"/>
            <a:ext cx="4698119" cy="2857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>
            <a:extLst>
              <a:ext uri="{FF2B5EF4-FFF2-40B4-BE49-F238E27FC236}">
                <a16:creationId xmlns:a16="http://schemas.microsoft.com/office/drawing/2014/main" id="{714206EA-2556-45A9-9222-4203700FC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603" y="2348880"/>
            <a:ext cx="6106377" cy="33627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313B19-F43D-40BF-AD43-2D8E859AB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BJT Testing in numbers: characteristics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A0C9F1-3E2B-4BB5-8749-E64DEFA1AF7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F185B-AD35-4918-8A66-A004F5AACF6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4</a:t>
            </a:fld>
            <a:endParaRPr lang="en-GB" noProof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2E0C9A-48F0-4042-A30F-A46547098A3E}"/>
              </a:ext>
            </a:extLst>
          </p:cNvPr>
          <p:cNvSpPr txBox="1"/>
          <p:nvPr/>
        </p:nvSpPr>
        <p:spPr>
          <a:xfrm>
            <a:off x="4851826" y="3578527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Medium Power</a:t>
            </a:r>
            <a:endParaRPr lang="en-GB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55134E-5B7A-4605-AEFF-ACD987CEAD52}"/>
              </a:ext>
            </a:extLst>
          </p:cNvPr>
          <p:cNvSpPr txBox="1"/>
          <p:nvPr/>
        </p:nvSpPr>
        <p:spPr>
          <a:xfrm>
            <a:off x="9489079" y="5085184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Fast </a:t>
            </a:r>
            <a:r>
              <a:rPr lang="en-US" b="1" dirty="0"/>
              <a:t>Switching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78D3220-DED6-4487-B89B-50EC4C9785A6}"/>
              </a:ext>
            </a:extLst>
          </p:cNvPr>
          <p:cNvSpPr txBox="1"/>
          <p:nvPr/>
        </p:nvSpPr>
        <p:spPr>
          <a:xfrm>
            <a:off x="5210899" y="2242119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Dual Amplifier</a:t>
            </a:r>
            <a:endParaRPr lang="en-GB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347749-263D-47C0-89E0-60284CD20A0C}"/>
              </a:ext>
            </a:extLst>
          </p:cNvPr>
          <p:cNvSpPr txBox="1"/>
          <p:nvPr/>
        </p:nvSpPr>
        <p:spPr>
          <a:xfrm>
            <a:off x="9702573" y="313404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General Purpose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F5898E-F3D2-4040-B31C-DB5165EE79EA}"/>
              </a:ext>
            </a:extLst>
          </p:cNvPr>
          <p:cNvSpPr txBox="1"/>
          <p:nvPr/>
        </p:nvSpPr>
        <p:spPr>
          <a:xfrm>
            <a:off x="5210899" y="2886796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High Power</a:t>
            </a:r>
            <a:endParaRPr lang="en-GB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E6DE7B9-17E5-45FC-9800-26E70B68CDA1}"/>
              </a:ext>
            </a:extLst>
          </p:cNvPr>
          <p:cNvSpPr txBox="1"/>
          <p:nvPr/>
        </p:nvSpPr>
        <p:spPr>
          <a:xfrm>
            <a:off x="5174603" y="1597442"/>
            <a:ext cx="416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6A6A6A"/>
                </a:solidFill>
              </a:rPr>
              <a:t>Transistor Application (from datasheet)</a:t>
            </a:r>
            <a:endParaRPr lang="en-GB" dirty="0">
              <a:solidFill>
                <a:srgbClr val="6A6A6A"/>
              </a:solidFill>
            </a:endParaRPr>
          </a:p>
        </p:txBody>
      </p:sp>
      <p:sp>
        <p:nvSpPr>
          <p:cNvPr id="14" name="Date Placeholder 4">
            <a:extLst>
              <a:ext uri="{FF2B5EF4-FFF2-40B4-BE49-F238E27FC236}">
                <a16:creationId xmlns:a16="http://schemas.microsoft.com/office/drawing/2014/main" id="{183501CF-2D83-4E12-BD55-11F629F19C47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14FB6B3-E0E6-48A1-BBAE-2D376D9664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980" y="1225095"/>
            <a:ext cx="3705026" cy="227828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FE084EE-6B7F-4771-9977-0AAA3EDF1E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1745" y="3844382"/>
            <a:ext cx="3677632" cy="227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51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129E0-CA02-44AA-90B6-AFB54001D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tested BJT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FCDBE9-FD27-491A-A562-17E2908BAB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1168C-0E0F-494C-A6CB-CB6C3A85F49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5</a:t>
            </a:fld>
            <a:endParaRPr lang="en-GB" noProof="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14036AB-53F3-4192-89F2-9FD4D2449D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687440"/>
              </p:ext>
            </p:extLst>
          </p:nvPr>
        </p:nvGraphicFramePr>
        <p:xfrm>
          <a:off x="633265" y="1124744"/>
          <a:ext cx="10198388" cy="45946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1018">
                  <a:extLst>
                    <a:ext uri="{9D8B030D-6E8A-4147-A177-3AD203B41FA5}">
                      <a16:colId xmlns:a16="http://schemas.microsoft.com/office/drawing/2014/main" val="2559848896"/>
                    </a:ext>
                  </a:extLst>
                </a:gridCol>
                <a:gridCol w="555806">
                  <a:extLst>
                    <a:ext uri="{9D8B030D-6E8A-4147-A177-3AD203B41FA5}">
                      <a16:colId xmlns:a16="http://schemas.microsoft.com/office/drawing/2014/main" val="192017296"/>
                    </a:ext>
                  </a:extLst>
                </a:gridCol>
                <a:gridCol w="1202034">
                  <a:extLst>
                    <a:ext uri="{9D8B030D-6E8A-4147-A177-3AD203B41FA5}">
                      <a16:colId xmlns:a16="http://schemas.microsoft.com/office/drawing/2014/main" val="2435052259"/>
                    </a:ext>
                  </a:extLst>
                </a:gridCol>
                <a:gridCol w="1202034">
                  <a:extLst>
                    <a:ext uri="{9D8B030D-6E8A-4147-A177-3AD203B41FA5}">
                      <a16:colId xmlns:a16="http://schemas.microsoft.com/office/drawing/2014/main" val="1101150943"/>
                    </a:ext>
                  </a:extLst>
                </a:gridCol>
                <a:gridCol w="576580">
                  <a:extLst>
                    <a:ext uri="{9D8B030D-6E8A-4147-A177-3AD203B41FA5}">
                      <a16:colId xmlns:a16="http://schemas.microsoft.com/office/drawing/2014/main" val="1544094626"/>
                    </a:ext>
                  </a:extLst>
                </a:gridCol>
                <a:gridCol w="584518">
                  <a:extLst>
                    <a:ext uri="{9D8B030D-6E8A-4147-A177-3AD203B41FA5}">
                      <a16:colId xmlns:a16="http://schemas.microsoft.com/office/drawing/2014/main" val="2106550168"/>
                    </a:ext>
                  </a:extLst>
                </a:gridCol>
                <a:gridCol w="576580">
                  <a:extLst>
                    <a:ext uri="{9D8B030D-6E8A-4147-A177-3AD203B41FA5}">
                      <a16:colId xmlns:a16="http://schemas.microsoft.com/office/drawing/2014/main" val="411131174"/>
                    </a:ext>
                  </a:extLst>
                </a:gridCol>
                <a:gridCol w="462280">
                  <a:extLst>
                    <a:ext uri="{9D8B030D-6E8A-4147-A177-3AD203B41FA5}">
                      <a16:colId xmlns:a16="http://schemas.microsoft.com/office/drawing/2014/main" val="2993695712"/>
                    </a:ext>
                  </a:extLst>
                </a:gridCol>
                <a:gridCol w="462280">
                  <a:extLst>
                    <a:ext uri="{9D8B030D-6E8A-4147-A177-3AD203B41FA5}">
                      <a16:colId xmlns:a16="http://schemas.microsoft.com/office/drawing/2014/main" val="613443662"/>
                    </a:ext>
                  </a:extLst>
                </a:gridCol>
                <a:gridCol w="679768">
                  <a:extLst>
                    <a:ext uri="{9D8B030D-6E8A-4147-A177-3AD203B41FA5}">
                      <a16:colId xmlns:a16="http://schemas.microsoft.com/office/drawing/2014/main" val="4007044334"/>
                    </a:ext>
                  </a:extLst>
                </a:gridCol>
                <a:gridCol w="805284">
                  <a:extLst>
                    <a:ext uri="{9D8B030D-6E8A-4147-A177-3AD203B41FA5}">
                      <a16:colId xmlns:a16="http://schemas.microsoft.com/office/drawing/2014/main" val="3960162645"/>
                    </a:ext>
                  </a:extLst>
                </a:gridCol>
                <a:gridCol w="1470206">
                  <a:extLst>
                    <a:ext uri="{9D8B030D-6E8A-4147-A177-3AD203B41FA5}">
                      <a16:colId xmlns:a16="http://schemas.microsoft.com/office/drawing/2014/main" val="2139491903"/>
                    </a:ext>
                  </a:extLst>
                </a:gridCol>
              </a:tblGrid>
              <a:tr h="23570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Application</a:t>
                      </a:r>
                      <a:endParaRPr lang="en-GB" sz="1100" b="1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834" marR="108834" marT="54417" marB="54417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Type</a:t>
                      </a:r>
                      <a:endParaRPr lang="en-GB" sz="1100" b="1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834" marR="108834" marT="54417" marB="54417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Reference</a:t>
                      </a:r>
                      <a:endParaRPr lang="en-GB" sz="1100" b="1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834" marR="108834" marT="54417" marB="54417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Manufacturer</a:t>
                      </a:r>
                      <a:endParaRPr lang="en-GB" sz="1100" b="1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834" marR="108834" marT="54417" marB="54417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Characteristics</a:t>
                      </a:r>
                      <a:endParaRPr lang="en-GB" sz="1100" b="1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834" marR="108834" marT="54417" marB="54417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Radiation Tolerance</a:t>
                      </a:r>
                      <a:endParaRPr lang="en-GB" sz="1100" b="1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834" marR="108834" marT="54417" marB="544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5337538"/>
                  </a:ext>
                </a:extLst>
              </a:tr>
              <a:tr h="3074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VCEO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[V]</a:t>
                      </a:r>
                    </a:p>
                  </a:txBody>
                  <a:tcPr marT="91440" marB="91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VCBO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[V]</a:t>
                      </a:r>
                    </a:p>
                  </a:txBody>
                  <a:tcPr marT="91440" marB="9144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VEBO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[V]</a:t>
                      </a:r>
                    </a:p>
                  </a:txBody>
                  <a:tcPr marT="91440" marB="9144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[W]</a:t>
                      </a:r>
                    </a:p>
                  </a:txBody>
                  <a:tcPr marT="91440" marB="9144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IC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[A]</a:t>
                      </a:r>
                    </a:p>
                  </a:txBody>
                  <a:tcPr marT="91440" marB="9144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Hfe</a:t>
                      </a:r>
                    </a:p>
                  </a:txBody>
                  <a:tcPr marT="91440" marB="9144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[MHz]</a:t>
                      </a:r>
                    </a:p>
                  </a:txBody>
                  <a:tcPr marT="91440" marB="9144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377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114087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l"/>
                      <a:r>
                        <a:rPr lang="en-GB" sz="1600"/>
                        <a:t>General</a:t>
                      </a:r>
                    </a:p>
                    <a:p>
                      <a:pPr algn="l"/>
                      <a:r>
                        <a:rPr lang="en-GB" sz="1600"/>
                        <a:t>Purpose</a:t>
                      </a:r>
                    </a:p>
                    <a:p>
                      <a:pPr algn="l"/>
                      <a:r>
                        <a:rPr lang="en-GB" sz="1600"/>
                        <a:t>Transistor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1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NPN</a:t>
                      </a:r>
                      <a:endParaRPr lang="en-GB" sz="1000" b="1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BC807-25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NXP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-45</a:t>
                      </a:r>
                    </a:p>
                  </a:txBody>
                  <a:tcPr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-50</a:t>
                      </a:r>
                    </a:p>
                  </a:txBody>
                  <a:tcPr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</a:t>
                      </a:r>
                    </a:p>
                  </a:txBody>
                  <a:tcPr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0.25</a:t>
                      </a:r>
                    </a:p>
                  </a:txBody>
                  <a:tcPr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-0.5</a:t>
                      </a:r>
                    </a:p>
                  </a:txBody>
                  <a:tcPr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160-600</a:t>
                      </a:r>
                    </a:p>
                  </a:txBody>
                  <a:tcPr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***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5020669"/>
                  </a:ext>
                </a:extLst>
              </a:tr>
              <a:tr h="3111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NPN</a:t>
                      </a:r>
                    </a:p>
                  </a:txBody>
                  <a:tcPr marL="108834" marR="108834" marT="54417" marB="54417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BC817-25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NXP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0.35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160-400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***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64487"/>
                  </a:ext>
                </a:extLst>
              </a:tr>
              <a:tr h="24243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BC850CLT1G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Semiconductor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0.23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420-800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****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9641489"/>
                  </a:ext>
                </a:extLst>
              </a:tr>
              <a:tr h="25489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BC847B,215</a:t>
                      </a: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NXP</a:t>
                      </a: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0.25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200-450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****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952448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Switching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Transistor</a:t>
                      </a:r>
                    </a:p>
                  </a:txBody>
                  <a:tcPr marL="108834" marR="108834" marT="54417" marB="54417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PNP</a:t>
                      </a:r>
                      <a:endParaRPr lang="en-GB" sz="1000" b="1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834" marR="108834" marT="54417" marB="54417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2N2907AUB*</a:t>
                      </a: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Microsemi</a:t>
                      </a: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-60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-60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-0.6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50-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***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50591199"/>
                  </a:ext>
                </a:extLst>
              </a:tr>
              <a:tr h="247682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834" marR="108834" marT="54417" marB="54417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NPN</a:t>
                      </a:r>
                      <a:endParaRPr lang="en-GB" sz="1000" b="1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834" marR="108834" marT="54417" marB="54417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2N3019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Semiconductor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15-300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***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80225149"/>
                  </a:ext>
                </a:extLst>
              </a:tr>
              <a:tr h="247682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834" marR="108834" marT="54417" marB="54417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834" marR="108834" marT="54417" marB="5441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BC550CTA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Semiconductor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110-800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****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53850354"/>
                  </a:ext>
                </a:extLst>
              </a:tr>
              <a:tr h="247682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834" marR="108834" marT="54417" marB="54417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834" marR="108834" marT="54417" marB="5441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2N2222AUB*</a:t>
                      </a: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Microsemi</a:t>
                      </a: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20-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****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5195890"/>
                  </a:ext>
                </a:extLst>
              </a:tr>
              <a:tr h="247682">
                <a:tc rowSpan="4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Medium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Power</a:t>
                      </a:r>
                    </a:p>
                  </a:txBody>
                  <a:tcPr marL="108834" marR="108834" marT="54417" marB="54417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PNP</a:t>
                      </a:r>
                      <a:endParaRPr lang="en-GB" sz="1000" b="1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834" marR="108834" marT="54417" marB="54417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FMMT591</a:t>
                      </a: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Diode incorporated</a:t>
                      </a: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-60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-80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100-300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lang="en-GB" sz="1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*****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36763747"/>
                  </a:ext>
                </a:extLst>
              </a:tr>
              <a:tr h="247682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834" marR="108834" marT="54417" marB="54417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1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NPN</a:t>
                      </a:r>
                      <a:endParaRPr lang="en-GB" sz="1000" b="1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834" marR="108834" marT="54417" marB="54417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FMMT491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Diode incorporated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100-300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lang="en-GB" sz="1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****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20770220"/>
                  </a:ext>
                </a:extLst>
              </a:tr>
              <a:tr h="247682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834" marR="108834" marT="54417" marB="54417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834" marR="108834" marT="54417" marB="5441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ZTX653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Diode incorporated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30-300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</a:t>
                      </a:r>
                      <a:endParaRPr lang="en-GB" sz="1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3509745"/>
                  </a:ext>
                </a:extLst>
              </a:tr>
              <a:tr h="247682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834" marR="108834" marT="54417" marB="54417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834" marR="108834" marT="54417" marB="5441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PZT2222AT1G</a:t>
                      </a: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Semiconductor</a:t>
                      </a: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35-300</a:t>
                      </a: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  <a:endParaRPr lang="en-GB" sz="1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****</a:t>
                      </a:r>
                      <a:endParaRPr lang="en-GB" sz="9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4842738"/>
                  </a:ext>
                </a:extLst>
              </a:tr>
              <a:tr h="24768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High Power</a:t>
                      </a:r>
                    </a:p>
                  </a:txBody>
                  <a:tcPr marL="108834" marR="108834" marT="54417" marB="54417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NPN</a:t>
                      </a: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MJD45H11T4G</a:t>
                      </a: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Fairchild</a:t>
                      </a: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40-150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27027"/>
                  </a:ext>
                </a:extLst>
              </a:tr>
              <a:tr h="24768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Dual amplifier</a:t>
                      </a:r>
                    </a:p>
                  </a:txBody>
                  <a:tcPr marL="108834" marR="108834" marT="54417" marB="54417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NPN</a:t>
                      </a: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2N3810</a:t>
                      </a: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Solid State inc.</a:t>
                      </a: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75-900</a:t>
                      </a: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GB" sz="1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*****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96002173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1EB27F76-1D9E-40C3-A481-EDD09DA7883F}"/>
              </a:ext>
            </a:extLst>
          </p:cNvPr>
          <p:cNvSpPr/>
          <p:nvPr/>
        </p:nvSpPr>
        <p:spPr bwMode="auto">
          <a:xfrm>
            <a:off x="8621932" y="2959052"/>
            <a:ext cx="720081" cy="103631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FCC78F-B197-4E27-8B17-5F32B88A45EF}"/>
              </a:ext>
            </a:extLst>
          </p:cNvPr>
          <p:cNvSpPr/>
          <p:nvPr/>
        </p:nvSpPr>
        <p:spPr bwMode="auto">
          <a:xfrm>
            <a:off x="6960095" y="4194646"/>
            <a:ext cx="936104" cy="74652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99BBA7-BD48-4CD6-B02B-C44B6C609EEA}"/>
              </a:ext>
            </a:extLst>
          </p:cNvPr>
          <p:cNvSpPr/>
          <p:nvPr/>
        </p:nvSpPr>
        <p:spPr bwMode="auto">
          <a:xfrm>
            <a:off x="6960095" y="5001482"/>
            <a:ext cx="936104" cy="36727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D206938F-E9C4-440C-828A-BC714FA8296C}"/>
              </a:ext>
            </a:extLst>
          </p:cNvPr>
          <p:cNvSpPr/>
          <p:nvPr/>
        </p:nvSpPr>
        <p:spPr bwMode="auto">
          <a:xfrm>
            <a:off x="9480376" y="2959052"/>
            <a:ext cx="193467" cy="1105402"/>
          </a:xfrm>
          <a:prstGeom prst="rightBrace">
            <a:avLst>
              <a:gd name="adj1" fmla="val 45811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A05682C-0583-4597-9F2F-6477424A26EA}"/>
              </a:ext>
            </a:extLst>
          </p:cNvPr>
          <p:cNvSpPr/>
          <p:nvPr/>
        </p:nvSpPr>
        <p:spPr>
          <a:xfrm>
            <a:off x="9720353" y="3247084"/>
            <a:ext cx="1488215" cy="552701"/>
          </a:xfrm>
          <a:prstGeom prst="rect">
            <a:avLst/>
          </a:prstGeom>
          <a:solidFill>
            <a:srgbClr val="0C377B">
              <a:alpha val="8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rgbClr val="FFFF00"/>
                </a:solidFill>
              </a:rPr>
              <a:t>High frequency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F4312931-D5B5-4768-8B5E-B4079F362477}"/>
              </a:ext>
            </a:extLst>
          </p:cNvPr>
          <p:cNvSpPr/>
          <p:nvPr/>
        </p:nvSpPr>
        <p:spPr bwMode="auto">
          <a:xfrm>
            <a:off x="8151200" y="4177282"/>
            <a:ext cx="216024" cy="763886"/>
          </a:xfrm>
          <a:prstGeom prst="rightBrace">
            <a:avLst>
              <a:gd name="adj1" fmla="val 83290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A93936E-4C9D-454E-877C-77579B7068CD}"/>
              </a:ext>
            </a:extLst>
          </p:cNvPr>
          <p:cNvSpPr/>
          <p:nvPr/>
        </p:nvSpPr>
        <p:spPr>
          <a:xfrm>
            <a:off x="8472262" y="4277399"/>
            <a:ext cx="2614390" cy="576064"/>
          </a:xfrm>
          <a:prstGeom prst="rect">
            <a:avLst/>
          </a:prstGeom>
          <a:solidFill>
            <a:srgbClr val="0C377B">
              <a:alpha val="8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rgbClr val="FFFF00"/>
                </a:solidFill>
              </a:rPr>
              <a:t>Higher power dissipation</a:t>
            </a:r>
          </a:p>
          <a:p>
            <a:r>
              <a:rPr lang="en-US" sz="1400" b="1" dirty="0">
                <a:solidFill>
                  <a:srgbClr val="FFFF00"/>
                </a:solidFill>
              </a:rPr>
              <a:t>Higher max collector current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E41269-DBC3-42AC-9C6E-F9183F328714}"/>
              </a:ext>
            </a:extLst>
          </p:cNvPr>
          <p:cNvSpPr/>
          <p:nvPr/>
        </p:nvSpPr>
        <p:spPr>
          <a:xfrm>
            <a:off x="8472264" y="4883908"/>
            <a:ext cx="2614390" cy="576064"/>
          </a:xfrm>
          <a:prstGeom prst="rect">
            <a:avLst/>
          </a:prstGeom>
          <a:solidFill>
            <a:srgbClr val="0C377B">
              <a:alpha val="8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rgbClr val="FFFF00"/>
                </a:solidFill>
              </a:rPr>
              <a:t>High power dissipation</a:t>
            </a:r>
          </a:p>
          <a:p>
            <a:r>
              <a:rPr lang="en-US" sz="1400" b="1" dirty="0">
                <a:solidFill>
                  <a:srgbClr val="FFFF00"/>
                </a:solidFill>
              </a:rPr>
              <a:t>High max collector current</a:t>
            </a:r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AAC5EA1F-7695-40FB-BA25-4D2673E645D8}"/>
              </a:ext>
            </a:extLst>
          </p:cNvPr>
          <p:cNvSpPr/>
          <p:nvPr/>
        </p:nvSpPr>
        <p:spPr bwMode="auto">
          <a:xfrm>
            <a:off x="8151200" y="5021208"/>
            <a:ext cx="216024" cy="367276"/>
          </a:xfrm>
          <a:prstGeom prst="rightBrace">
            <a:avLst>
              <a:gd name="adj1" fmla="val 13765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FECED5-9C3E-40DE-ABB0-1D770A249CA7}"/>
              </a:ext>
            </a:extLst>
          </p:cNvPr>
          <p:cNvSpPr txBox="1"/>
          <p:nvPr/>
        </p:nvSpPr>
        <p:spPr>
          <a:xfrm>
            <a:off x="609600" y="5853228"/>
            <a:ext cx="93748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Characteristics and relative radiation tolerance of all BJTs visible in a single document!</a:t>
            </a:r>
          </a:p>
        </p:txBody>
      </p:sp>
      <p:sp>
        <p:nvSpPr>
          <p:cNvPr id="22" name="Date Placeholder 4">
            <a:extLst>
              <a:ext uri="{FF2B5EF4-FFF2-40B4-BE49-F238E27FC236}">
                <a16:creationId xmlns:a16="http://schemas.microsoft.com/office/drawing/2014/main" id="{AD7B13B6-BCA8-4913-8A6F-9AC9EEB85083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678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129E0-CA02-44AA-90B6-AFB54001D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Effect on BJT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FCDBE9-FD27-491A-A562-17E2908BAB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1168C-0E0F-494C-A6CB-CB6C3A85F49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6</a:t>
            </a:fld>
            <a:endParaRPr lang="en-GB" noProof="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148FFB-E75C-40F5-A418-BBEF37827E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1817" y="1084484"/>
            <a:ext cx="4660807" cy="341374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FCA7CD00-60A1-4890-8ED2-125E8017FFFB}"/>
                  </a:ext>
                </a:extLst>
              </p:cNvPr>
              <p:cNvSpPr txBox="1"/>
              <p:nvPr/>
            </p:nvSpPr>
            <p:spPr>
              <a:xfrm>
                <a:off x="2730464" y="3043675"/>
                <a:ext cx="3240360" cy="7563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400" i="1"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𝐷𝐷</m:t>
                              </m:r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𝑇𝐼𝐷</m:t>
                              </m:r>
                            </m:sub>
                          </m:sSub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r-FR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400" i="1"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𝐷𝐷</m:t>
                              </m:r>
                            </m:sub>
                          </m:sSub>
                        </m:den>
                      </m:f>
                      <m:r>
                        <a:rPr lang="fr-FR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400" i="1"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𝑇𝐼𝐷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FCA7CD00-60A1-4890-8ED2-125E8017FF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0464" y="3043675"/>
                <a:ext cx="3240360" cy="7563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>
            <a:extLst>
              <a:ext uri="{FF2B5EF4-FFF2-40B4-BE49-F238E27FC236}">
                <a16:creationId xmlns:a16="http://schemas.microsoft.com/office/drawing/2014/main" id="{AEBAB467-BE0B-42FA-A45B-5D86370CE170}"/>
              </a:ext>
            </a:extLst>
          </p:cNvPr>
          <p:cNvSpPr txBox="1"/>
          <p:nvPr/>
        </p:nvSpPr>
        <p:spPr>
          <a:xfrm>
            <a:off x="926507" y="261162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dirty="0"/>
              <a:t>Current-gain degradation: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464AFF1D-87FC-4DD7-8397-CA839B634C9D}"/>
                  </a:ext>
                </a:extLst>
              </p:cNvPr>
              <p:cNvSpPr txBox="1"/>
              <p:nvPr/>
            </p:nvSpPr>
            <p:spPr>
              <a:xfrm>
                <a:off x="926506" y="1737238"/>
                <a:ext cx="653764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300"/>
                  </a:spcBef>
                  <a:buFont typeface="Wingdings" panose="05000000000000000000" pitchFamily="2" charset="2"/>
                  <a:buChar char="Ø"/>
                </a:pPr>
                <a:r>
                  <a:rPr lang="en-GB" b="1" dirty="0"/>
                  <a:t>Main parameters affected: </a:t>
                </a:r>
                <a:r>
                  <a:rPr lang="en-GB" dirty="0" err="1"/>
                  <a:t>V</a:t>
                </a:r>
                <a:r>
                  <a:rPr lang="en-GB" baseline="-25000" dirty="0" err="1"/>
                  <a:t>be</a:t>
                </a:r>
                <a:r>
                  <a:rPr lang="en-GB" baseline="-25000" dirty="0"/>
                  <a:t> </a:t>
                </a:r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 smtClean="0">
                        <a:latin typeface="Cambria Math" panose="02040503050406030204" pitchFamily="18" charset="0"/>
                      </a:rPr>
                      <m:t>β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𝐼𝑐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𝐼𝑏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464AFF1D-87FC-4DD7-8397-CA839B634C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506" y="1737238"/>
                <a:ext cx="6537645" cy="369332"/>
              </a:xfrm>
              <a:prstGeom prst="rect">
                <a:avLst/>
              </a:prstGeom>
              <a:blipFill>
                <a:blip r:embed="rId5"/>
                <a:stretch>
                  <a:fillRect l="-653" t="-9836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age 12">
            <a:extLst>
              <a:ext uri="{FF2B5EF4-FFF2-40B4-BE49-F238E27FC236}">
                <a16:creationId xmlns:a16="http://schemas.microsoft.com/office/drawing/2014/main" id="{37FF282F-CDC3-4D3E-9A68-6D5E07C14B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4980" y="4077072"/>
            <a:ext cx="2709212" cy="216024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A0486927-9394-4090-AF7C-E911B9E6883A}"/>
              </a:ext>
            </a:extLst>
          </p:cNvPr>
          <p:cNvSpPr txBox="1"/>
          <p:nvPr/>
        </p:nvSpPr>
        <p:spPr>
          <a:xfrm>
            <a:off x="926506" y="1296756"/>
            <a:ext cx="65376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dirty="0"/>
              <a:t>Bibliography of radiation effects presented in the document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DEAF72A-D291-409D-9DC9-2D0584C29DF1}"/>
              </a:ext>
            </a:extLst>
          </p:cNvPr>
          <p:cNvSpPr txBox="1"/>
          <p:nvPr/>
        </p:nvSpPr>
        <p:spPr>
          <a:xfrm>
            <a:off x="926506" y="2170606"/>
            <a:ext cx="65376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b="1" dirty="0"/>
              <a:t>Radiation </a:t>
            </a:r>
            <a:r>
              <a:rPr lang="fr-FR" b="1" dirty="0" err="1"/>
              <a:t>effects</a:t>
            </a:r>
            <a:r>
              <a:rPr lang="fr-FR" b="1" dirty="0"/>
              <a:t>: </a:t>
            </a:r>
            <a:r>
              <a:rPr lang="fr-FR" b="1" dirty="0">
                <a:solidFill>
                  <a:srgbClr val="C00000"/>
                </a:solidFill>
              </a:rPr>
              <a:t>TID &amp; DD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9" name="Right Brace 10">
            <a:extLst>
              <a:ext uri="{FF2B5EF4-FFF2-40B4-BE49-F238E27FC236}">
                <a16:creationId xmlns:a16="http://schemas.microsoft.com/office/drawing/2014/main" id="{2602EF8F-8FCA-40A6-A901-D3794072D5AF}"/>
              </a:ext>
            </a:extLst>
          </p:cNvPr>
          <p:cNvSpPr/>
          <p:nvPr/>
        </p:nvSpPr>
        <p:spPr bwMode="auto">
          <a:xfrm rot="5400000">
            <a:off x="5402309" y="3671416"/>
            <a:ext cx="235253" cy="576064"/>
          </a:xfrm>
          <a:prstGeom prst="rightBrace">
            <a:avLst>
              <a:gd name="adj1" fmla="val 45811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1A77F07-8C1B-424F-B495-A67F23232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953" y="4150576"/>
            <a:ext cx="2834809" cy="201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ight Brace 10">
            <a:extLst>
              <a:ext uri="{FF2B5EF4-FFF2-40B4-BE49-F238E27FC236}">
                <a16:creationId xmlns:a16="http://schemas.microsoft.com/office/drawing/2014/main" id="{9A7E01F4-F6FB-4192-A3A1-55E0F0CC08FF}"/>
              </a:ext>
            </a:extLst>
          </p:cNvPr>
          <p:cNvSpPr/>
          <p:nvPr/>
        </p:nvSpPr>
        <p:spPr bwMode="auto">
          <a:xfrm rot="5400000">
            <a:off x="4491286" y="3671417"/>
            <a:ext cx="235253" cy="576064"/>
          </a:xfrm>
          <a:prstGeom prst="rightBrace">
            <a:avLst>
              <a:gd name="adj1" fmla="val 45811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9B86182-7ACC-4094-98C6-A7825D7FFA75}"/>
                  </a:ext>
                </a:extLst>
              </p:cNvPr>
              <p:cNvSpPr/>
              <p:nvPr/>
            </p:nvSpPr>
            <p:spPr>
              <a:xfrm>
                <a:off x="1631504" y="5877272"/>
                <a:ext cx="3240360" cy="288032"/>
              </a:xfrm>
              <a:prstGeom prst="rect">
                <a:avLst/>
              </a:prstGeom>
              <a:solidFill>
                <a:srgbClr val="0C377B">
                  <a:alpha val="82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400" b="1" dirty="0">
                    <a:solidFill>
                      <a:srgbClr val="FFFF00"/>
                    </a:solidFill>
                  </a:rPr>
                  <a:t>DD induces a linear increase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b="1">
                        <a:solidFill>
                          <a:srgbClr val="FFFF00"/>
                        </a:solidFill>
                      </a:rPr>
                      <m:t>β</m:t>
                    </m:r>
                  </m:oMath>
                </a14:m>
                <a:r>
                  <a:rPr lang="en-US" sz="1400" b="1" baseline="30000" dirty="0">
                    <a:solidFill>
                      <a:srgbClr val="FFFF00"/>
                    </a:solidFill>
                  </a:rPr>
                  <a:t>-1</a:t>
                </a: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9B86182-7ACC-4094-98C6-A7825D7FFA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1504" y="5877272"/>
                <a:ext cx="3240360" cy="288032"/>
              </a:xfrm>
              <a:prstGeom prst="rect">
                <a:avLst/>
              </a:prstGeom>
              <a:blipFill>
                <a:blip r:embed="rId8"/>
                <a:stretch>
                  <a:fillRect l="-375" t="-4000" b="-2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83AF5D8-3161-4BDA-A4F8-8CD2B451E67F}"/>
                  </a:ext>
                </a:extLst>
              </p:cNvPr>
              <p:cNvSpPr/>
              <p:nvPr/>
            </p:nvSpPr>
            <p:spPr>
              <a:xfrm>
                <a:off x="5519934" y="5877272"/>
                <a:ext cx="3528393" cy="288032"/>
              </a:xfrm>
              <a:prstGeom prst="rect">
                <a:avLst/>
              </a:prstGeom>
              <a:solidFill>
                <a:srgbClr val="0C377B">
                  <a:alpha val="82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400" b="1" dirty="0">
                    <a:solidFill>
                      <a:srgbClr val="FFFF00"/>
                    </a:solidFill>
                  </a:rPr>
                  <a:t>TID induces a </a:t>
                </a:r>
                <a:r>
                  <a:rPr lang="en-US" sz="1400" b="1" u="sng" dirty="0">
                    <a:solidFill>
                      <a:srgbClr val="FFFF00"/>
                    </a:solidFill>
                  </a:rPr>
                  <a:t>sub</a:t>
                </a:r>
                <a:r>
                  <a:rPr lang="en-US" sz="1400" b="1" dirty="0">
                    <a:solidFill>
                      <a:srgbClr val="FFFF00"/>
                    </a:solidFill>
                  </a:rPr>
                  <a:t>linear increase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b="1">
                        <a:solidFill>
                          <a:srgbClr val="FFFF00"/>
                        </a:solidFill>
                      </a:rPr>
                      <m:t>β</m:t>
                    </m:r>
                  </m:oMath>
                </a14:m>
                <a:r>
                  <a:rPr lang="en-US" sz="1400" b="1" baseline="30000" dirty="0">
                    <a:solidFill>
                      <a:srgbClr val="FFFF00"/>
                    </a:solidFill>
                  </a:rPr>
                  <a:t>-1</a:t>
                </a: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83AF5D8-3161-4BDA-A4F8-8CD2B451E6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9934" y="5877272"/>
                <a:ext cx="3528393" cy="288032"/>
              </a:xfrm>
              <a:prstGeom prst="rect">
                <a:avLst/>
              </a:prstGeom>
              <a:blipFill>
                <a:blip r:embed="rId9"/>
                <a:stretch>
                  <a:fillRect l="-344" t="-4000" b="-2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ZoneTexte 22">
            <a:extLst>
              <a:ext uri="{FF2B5EF4-FFF2-40B4-BE49-F238E27FC236}">
                <a16:creationId xmlns:a16="http://schemas.microsoft.com/office/drawing/2014/main" id="{16C175C6-2A9C-49B1-8281-D88CE55CEA18}"/>
              </a:ext>
            </a:extLst>
          </p:cNvPr>
          <p:cNvSpPr txBox="1"/>
          <p:nvPr/>
        </p:nvSpPr>
        <p:spPr>
          <a:xfrm>
            <a:off x="7967402" y="4432602"/>
            <a:ext cx="3961246" cy="14234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TID: </a:t>
            </a:r>
            <a:r>
              <a:rPr lang="en-GB" sz="1400" dirty="0"/>
              <a:t>Positive charges trapped in oxide (POTCs)</a:t>
            </a:r>
          </a:p>
          <a:p>
            <a:r>
              <a:rPr lang="en-GB" sz="1400" b="1" dirty="0"/>
              <a:t>        </a:t>
            </a:r>
            <a:r>
              <a:rPr lang="en-GB" sz="1400" dirty="0"/>
              <a:t>Interface Trap (ITs)</a:t>
            </a:r>
          </a:p>
          <a:p>
            <a:r>
              <a:rPr lang="en-GB" sz="1400" dirty="0">
                <a:sym typeface="Wingdings" panose="05000000000000000000" pitchFamily="2" charset="2"/>
              </a:rPr>
              <a:t>         increase of leakage current</a:t>
            </a:r>
          </a:p>
          <a:p>
            <a:r>
              <a:rPr lang="en-GB" sz="1400" dirty="0">
                <a:sym typeface="Wingdings" panose="05000000000000000000" pitchFamily="2" charset="2"/>
              </a:rPr>
              <a:t>         increase of surface recombination</a:t>
            </a:r>
            <a:endParaRPr lang="en-GB" sz="1400" dirty="0"/>
          </a:p>
          <a:p>
            <a:pPr>
              <a:spcBef>
                <a:spcPts val="300"/>
              </a:spcBef>
            </a:pPr>
            <a:r>
              <a:rPr lang="en-GB" sz="1400" b="1" dirty="0"/>
              <a:t>DD: </a:t>
            </a:r>
            <a:r>
              <a:rPr lang="en-GB" sz="1400" dirty="0"/>
              <a:t>Bulk defects </a:t>
            </a:r>
          </a:p>
          <a:p>
            <a:r>
              <a:rPr lang="en-GB" sz="1400" dirty="0">
                <a:sym typeface="Wingdings" panose="05000000000000000000" pitchFamily="2" charset="2"/>
              </a:rPr>
              <a:t>         increase of surface recombination</a:t>
            </a:r>
            <a:endParaRPr lang="en-GB" sz="1400" b="1" dirty="0"/>
          </a:p>
        </p:txBody>
      </p:sp>
      <p:sp>
        <p:nvSpPr>
          <p:cNvPr id="24" name="Date Placeholder 4">
            <a:extLst>
              <a:ext uri="{FF2B5EF4-FFF2-40B4-BE49-F238E27FC236}">
                <a16:creationId xmlns:a16="http://schemas.microsoft.com/office/drawing/2014/main" id="{24D62AD7-B981-468C-AC68-B42CA0988076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03DD41A-3C4D-4F67-A5AE-010E493E5652}"/>
              </a:ext>
            </a:extLst>
          </p:cNvPr>
          <p:cNvSpPr txBox="1"/>
          <p:nvPr/>
        </p:nvSpPr>
        <p:spPr>
          <a:xfrm>
            <a:off x="1849735" y="5567999"/>
            <a:ext cx="6458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1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[Ref</a:t>
            </a:r>
            <a:r>
              <a:rPr lang="fr-FR" sz="1400" b="1" dirty="0"/>
              <a:t>]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3DAE64E-0F3C-454A-99AC-4BAFA60AA278}"/>
              </a:ext>
            </a:extLst>
          </p:cNvPr>
          <p:cNvSpPr txBox="1"/>
          <p:nvPr/>
        </p:nvSpPr>
        <p:spPr>
          <a:xfrm>
            <a:off x="6868844" y="5153238"/>
            <a:ext cx="6458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1" dirty="0">
                <a:hlinkClick r:id="rId11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[Ref</a:t>
            </a:r>
            <a:r>
              <a:rPr lang="fr-FR" sz="1400" b="1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956166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7" grpId="0"/>
      <p:bldP spid="16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129E0-CA02-44AA-90B6-AFB54001D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Effect on BJT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FCDBE9-FD27-491A-A562-17E2908BAB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1168C-0E0F-494C-A6CB-CB6C3A85F49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7</a:t>
            </a:fld>
            <a:endParaRPr lang="en-GB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FCA7CD00-60A1-4890-8ED2-125E8017FFFB}"/>
                  </a:ext>
                </a:extLst>
              </p:cNvPr>
              <p:cNvSpPr txBox="1"/>
              <p:nvPr/>
            </p:nvSpPr>
            <p:spPr>
              <a:xfrm>
                <a:off x="2730464" y="3043675"/>
                <a:ext cx="3240360" cy="7563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400" i="1"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𝐷𝐷</m:t>
                              </m:r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𝑇𝐼𝐷</m:t>
                              </m:r>
                            </m:sub>
                          </m:sSub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r-FR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400" i="1"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𝐷𝐷</m:t>
                              </m:r>
                            </m:sub>
                          </m:sSub>
                        </m:den>
                      </m:f>
                      <m:r>
                        <a:rPr lang="fr-FR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400" i="1"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𝑇𝐼𝐷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FCA7CD00-60A1-4890-8ED2-125E8017FF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0464" y="3043675"/>
                <a:ext cx="3240360" cy="7563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>
            <a:extLst>
              <a:ext uri="{FF2B5EF4-FFF2-40B4-BE49-F238E27FC236}">
                <a16:creationId xmlns:a16="http://schemas.microsoft.com/office/drawing/2014/main" id="{AEBAB467-BE0B-42FA-A45B-5D86370CE170}"/>
              </a:ext>
            </a:extLst>
          </p:cNvPr>
          <p:cNvSpPr txBox="1"/>
          <p:nvPr/>
        </p:nvSpPr>
        <p:spPr>
          <a:xfrm>
            <a:off x="926507" y="261162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dirty="0"/>
              <a:t>Current-gain degradation: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464AFF1D-87FC-4DD7-8397-CA839B634C9D}"/>
                  </a:ext>
                </a:extLst>
              </p:cNvPr>
              <p:cNvSpPr txBox="1"/>
              <p:nvPr/>
            </p:nvSpPr>
            <p:spPr>
              <a:xfrm>
                <a:off x="926506" y="1737238"/>
                <a:ext cx="653764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300"/>
                  </a:spcBef>
                  <a:buFont typeface="Wingdings" panose="05000000000000000000" pitchFamily="2" charset="2"/>
                  <a:buChar char="Ø"/>
                </a:pPr>
                <a:r>
                  <a:rPr lang="en-GB" b="1" dirty="0"/>
                  <a:t>Main parameters affected: </a:t>
                </a:r>
                <a:r>
                  <a:rPr lang="en-GB" dirty="0" err="1"/>
                  <a:t>V</a:t>
                </a:r>
                <a:r>
                  <a:rPr lang="en-GB" baseline="-25000" dirty="0" err="1"/>
                  <a:t>be</a:t>
                </a:r>
                <a:r>
                  <a:rPr lang="en-GB" baseline="-25000" dirty="0"/>
                  <a:t> </a:t>
                </a:r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 smtClean="0">
                        <a:latin typeface="Cambria Math" panose="02040503050406030204" pitchFamily="18" charset="0"/>
                      </a:rPr>
                      <m:t>β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𝐼𝑐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𝐼𝑏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464AFF1D-87FC-4DD7-8397-CA839B634C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506" y="1737238"/>
                <a:ext cx="6537645" cy="369332"/>
              </a:xfrm>
              <a:prstGeom prst="rect">
                <a:avLst/>
              </a:prstGeom>
              <a:blipFill>
                <a:blip r:embed="rId4"/>
                <a:stretch>
                  <a:fillRect l="-653" t="-9836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age 12">
            <a:extLst>
              <a:ext uri="{FF2B5EF4-FFF2-40B4-BE49-F238E27FC236}">
                <a16:creationId xmlns:a16="http://schemas.microsoft.com/office/drawing/2014/main" id="{37FF282F-CDC3-4D3E-9A68-6D5E07C14B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4980" y="4077072"/>
            <a:ext cx="2709212" cy="216024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A0486927-9394-4090-AF7C-E911B9E6883A}"/>
              </a:ext>
            </a:extLst>
          </p:cNvPr>
          <p:cNvSpPr txBox="1"/>
          <p:nvPr/>
        </p:nvSpPr>
        <p:spPr>
          <a:xfrm>
            <a:off x="926506" y="1296756"/>
            <a:ext cx="65376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dirty="0"/>
              <a:t>Bibliography of radiation effects presented in the document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DEAF72A-D291-409D-9DC9-2D0584C29DF1}"/>
              </a:ext>
            </a:extLst>
          </p:cNvPr>
          <p:cNvSpPr txBox="1"/>
          <p:nvPr/>
        </p:nvSpPr>
        <p:spPr>
          <a:xfrm>
            <a:off x="926506" y="2170606"/>
            <a:ext cx="65376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fr-FR" b="1" dirty="0"/>
              <a:t>Radiation </a:t>
            </a:r>
            <a:r>
              <a:rPr lang="fr-FR" b="1" dirty="0" err="1"/>
              <a:t>effects</a:t>
            </a:r>
            <a:r>
              <a:rPr lang="fr-FR" b="1" dirty="0"/>
              <a:t>: </a:t>
            </a:r>
            <a:r>
              <a:rPr lang="fr-FR" b="1" dirty="0">
                <a:solidFill>
                  <a:srgbClr val="C00000"/>
                </a:solidFill>
              </a:rPr>
              <a:t>TID &amp; DD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9" name="Right Brace 10">
            <a:extLst>
              <a:ext uri="{FF2B5EF4-FFF2-40B4-BE49-F238E27FC236}">
                <a16:creationId xmlns:a16="http://schemas.microsoft.com/office/drawing/2014/main" id="{2602EF8F-8FCA-40A6-A901-D3794072D5AF}"/>
              </a:ext>
            </a:extLst>
          </p:cNvPr>
          <p:cNvSpPr/>
          <p:nvPr/>
        </p:nvSpPr>
        <p:spPr bwMode="auto">
          <a:xfrm rot="5400000">
            <a:off x="5402309" y="3671416"/>
            <a:ext cx="235253" cy="576064"/>
          </a:xfrm>
          <a:prstGeom prst="rightBrace">
            <a:avLst>
              <a:gd name="adj1" fmla="val 45811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1A77F07-8C1B-424F-B495-A67F23232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953" y="4150576"/>
            <a:ext cx="2834809" cy="201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ight Brace 10">
            <a:extLst>
              <a:ext uri="{FF2B5EF4-FFF2-40B4-BE49-F238E27FC236}">
                <a16:creationId xmlns:a16="http://schemas.microsoft.com/office/drawing/2014/main" id="{9A7E01F4-F6FB-4192-A3A1-55E0F0CC08FF}"/>
              </a:ext>
            </a:extLst>
          </p:cNvPr>
          <p:cNvSpPr/>
          <p:nvPr/>
        </p:nvSpPr>
        <p:spPr bwMode="auto">
          <a:xfrm rot="5400000">
            <a:off x="4491286" y="3671417"/>
            <a:ext cx="235253" cy="576064"/>
          </a:xfrm>
          <a:prstGeom prst="rightBrace">
            <a:avLst>
              <a:gd name="adj1" fmla="val 45811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9B86182-7ACC-4094-98C6-A7825D7FFA75}"/>
                  </a:ext>
                </a:extLst>
              </p:cNvPr>
              <p:cNvSpPr/>
              <p:nvPr/>
            </p:nvSpPr>
            <p:spPr>
              <a:xfrm>
                <a:off x="1631504" y="5877272"/>
                <a:ext cx="3240360" cy="288032"/>
              </a:xfrm>
              <a:prstGeom prst="rect">
                <a:avLst/>
              </a:prstGeom>
              <a:solidFill>
                <a:srgbClr val="0C377B">
                  <a:alpha val="82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400" b="1" dirty="0">
                    <a:solidFill>
                      <a:srgbClr val="FFFF00"/>
                    </a:solidFill>
                  </a:rPr>
                  <a:t>DD induces a linear increase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b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US" sz="1400" b="1" baseline="30000" dirty="0">
                    <a:solidFill>
                      <a:srgbClr val="FFFF00"/>
                    </a:solidFill>
                  </a:rPr>
                  <a:t>-1</a:t>
                </a: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9B86182-7ACC-4094-98C6-A7825D7FFA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1504" y="5877272"/>
                <a:ext cx="3240360" cy="288032"/>
              </a:xfrm>
              <a:prstGeom prst="rect">
                <a:avLst/>
              </a:prstGeom>
              <a:blipFill>
                <a:blip r:embed="rId7"/>
                <a:stretch>
                  <a:fillRect l="-375" t="-4000" b="-2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83AF5D8-3161-4BDA-A4F8-8CD2B451E67F}"/>
                  </a:ext>
                </a:extLst>
              </p:cNvPr>
              <p:cNvSpPr/>
              <p:nvPr/>
            </p:nvSpPr>
            <p:spPr>
              <a:xfrm>
                <a:off x="5519934" y="5877272"/>
                <a:ext cx="3528393" cy="288032"/>
              </a:xfrm>
              <a:prstGeom prst="rect">
                <a:avLst/>
              </a:prstGeom>
              <a:solidFill>
                <a:srgbClr val="0C377B">
                  <a:alpha val="82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400" b="1" dirty="0">
                    <a:solidFill>
                      <a:srgbClr val="FFFF00"/>
                    </a:solidFill>
                  </a:rPr>
                  <a:t>TID induces a </a:t>
                </a:r>
                <a:r>
                  <a:rPr lang="en-US" sz="1400" b="1" u="sng" dirty="0">
                    <a:solidFill>
                      <a:srgbClr val="FFFF00"/>
                    </a:solidFill>
                  </a:rPr>
                  <a:t>sub</a:t>
                </a:r>
                <a:r>
                  <a:rPr lang="en-US" sz="1400" b="1" dirty="0">
                    <a:solidFill>
                      <a:srgbClr val="FFFF00"/>
                    </a:solidFill>
                  </a:rPr>
                  <a:t>linear increase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b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US" sz="1400" b="1" baseline="30000" dirty="0">
                    <a:solidFill>
                      <a:srgbClr val="FFFF00"/>
                    </a:solidFill>
                  </a:rPr>
                  <a:t>-1</a:t>
                </a: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83AF5D8-3161-4BDA-A4F8-8CD2B451E6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9934" y="5877272"/>
                <a:ext cx="3528393" cy="288032"/>
              </a:xfrm>
              <a:prstGeom prst="rect">
                <a:avLst/>
              </a:prstGeom>
              <a:blipFill>
                <a:blip r:embed="rId8"/>
                <a:stretch>
                  <a:fillRect l="-344" t="-4000" b="-2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ZoneTexte 22">
            <a:extLst>
              <a:ext uri="{FF2B5EF4-FFF2-40B4-BE49-F238E27FC236}">
                <a16:creationId xmlns:a16="http://schemas.microsoft.com/office/drawing/2014/main" id="{16C175C6-2A9C-49B1-8281-D88CE55CEA18}"/>
              </a:ext>
            </a:extLst>
          </p:cNvPr>
          <p:cNvSpPr txBox="1"/>
          <p:nvPr/>
        </p:nvSpPr>
        <p:spPr>
          <a:xfrm>
            <a:off x="7967402" y="4432602"/>
            <a:ext cx="3961246" cy="14234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TID: </a:t>
            </a:r>
            <a:r>
              <a:rPr lang="en-GB" sz="1400" dirty="0"/>
              <a:t>Positive charges trapped in oxide (POTCs)</a:t>
            </a:r>
          </a:p>
          <a:p>
            <a:r>
              <a:rPr lang="en-GB" sz="1400" b="1" dirty="0"/>
              <a:t>        </a:t>
            </a:r>
            <a:r>
              <a:rPr lang="en-GB" sz="1400" dirty="0"/>
              <a:t>Interface Trap (ITs)</a:t>
            </a:r>
          </a:p>
          <a:p>
            <a:r>
              <a:rPr lang="en-GB" sz="1400" dirty="0">
                <a:sym typeface="Wingdings" panose="05000000000000000000" pitchFamily="2" charset="2"/>
              </a:rPr>
              <a:t>         increase of leakage current</a:t>
            </a:r>
          </a:p>
          <a:p>
            <a:r>
              <a:rPr lang="en-GB" sz="1400" dirty="0">
                <a:sym typeface="Wingdings" panose="05000000000000000000" pitchFamily="2" charset="2"/>
              </a:rPr>
              <a:t>         increase of surface recombination</a:t>
            </a:r>
            <a:endParaRPr lang="en-GB" sz="1400" dirty="0"/>
          </a:p>
          <a:p>
            <a:pPr>
              <a:spcBef>
                <a:spcPts val="300"/>
              </a:spcBef>
            </a:pPr>
            <a:r>
              <a:rPr lang="en-GB" sz="1400" b="1" dirty="0"/>
              <a:t>DD: </a:t>
            </a:r>
            <a:r>
              <a:rPr lang="en-GB" sz="1400" dirty="0"/>
              <a:t>Bulk defects </a:t>
            </a:r>
          </a:p>
          <a:p>
            <a:r>
              <a:rPr lang="en-GB" sz="1400" dirty="0">
                <a:sym typeface="Wingdings" panose="05000000000000000000" pitchFamily="2" charset="2"/>
              </a:rPr>
              <a:t>         increase of surface recombination</a:t>
            </a:r>
            <a:endParaRPr lang="en-GB" sz="1400" b="1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97C195F-158D-4B9D-8735-D09530F988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90816" y="1214545"/>
            <a:ext cx="4114418" cy="25084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Ellipse 13">
            <a:extLst>
              <a:ext uri="{FF2B5EF4-FFF2-40B4-BE49-F238E27FC236}">
                <a16:creationId xmlns:a16="http://schemas.microsoft.com/office/drawing/2014/main" id="{190C2A05-400F-426C-A564-94A7C5C49B29}"/>
              </a:ext>
            </a:extLst>
          </p:cNvPr>
          <p:cNvSpPr/>
          <p:nvPr/>
        </p:nvSpPr>
        <p:spPr bwMode="auto">
          <a:xfrm>
            <a:off x="5025296" y="2922118"/>
            <a:ext cx="989275" cy="116961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C9CB6338-2B85-4DD7-975A-156EFB3A8D43}"/>
              </a:ext>
            </a:extLst>
          </p:cNvPr>
          <p:cNvCxnSpPr>
            <a:stCxn id="14" idx="6"/>
            <a:endCxn id="8" idx="1"/>
          </p:cNvCxnSpPr>
          <p:nvPr/>
        </p:nvCxnSpPr>
        <p:spPr bwMode="auto">
          <a:xfrm flipV="1">
            <a:off x="6014571" y="2468754"/>
            <a:ext cx="1876245" cy="1038173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67C5B6FF-F50B-462E-B75B-E25782A2AA84}"/>
              </a:ext>
            </a:extLst>
          </p:cNvPr>
          <p:cNvSpPr/>
          <p:nvPr/>
        </p:nvSpPr>
        <p:spPr>
          <a:xfrm>
            <a:off x="7191777" y="3789039"/>
            <a:ext cx="4836517" cy="571555"/>
          </a:xfrm>
          <a:prstGeom prst="rect">
            <a:avLst/>
          </a:prstGeom>
          <a:solidFill>
            <a:srgbClr val="0C377B">
              <a:alpha val="8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rgbClr val="FFFF00"/>
                </a:solidFill>
              </a:rPr>
              <a:t>Enhanced</a:t>
            </a:r>
            <a:r>
              <a:rPr lang="fr-FR" sz="1400" b="1" dirty="0">
                <a:solidFill>
                  <a:srgbClr val="FFFF00"/>
                </a:solidFill>
              </a:rPr>
              <a:t> Low Dose Rate </a:t>
            </a:r>
            <a:r>
              <a:rPr lang="fr-FR" sz="1400" b="1" dirty="0" err="1">
                <a:solidFill>
                  <a:srgbClr val="FFFF00"/>
                </a:solidFill>
              </a:rPr>
              <a:t>Sensitivity</a:t>
            </a:r>
            <a:r>
              <a:rPr lang="fr-FR" sz="1400" b="1" dirty="0">
                <a:solidFill>
                  <a:srgbClr val="FFFF00"/>
                </a:solidFill>
              </a:rPr>
              <a:t> (ELDRS) </a:t>
            </a:r>
            <a:r>
              <a:rPr lang="en-US" sz="1400" b="1" dirty="0">
                <a:solidFill>
                  <a:srgbClr val="FFFF00"/>
                </a:solidFill>
              </a:rPr>
              <a:t>effect</a:t>
            </a:r>
            <a:r>
              <a:rPr lang="fr-FR" sz="1400" b="1" dirty="0">
                <a:solidFill>
                  <a:srgbClr val="FFFF00"/>
                </a:solidFill>
              </a:rPr>
              <a:t>:</a:t>
            </a:r>
          </a:p>
          <a:p>
            <a:r>
              <a:rPr lang="en-US" sz="1400" b="1" dirty="0">
                <a:solidFill>
                  <a:srgbClr val="FFFF00"/>
                </a:solidFill>
              </a:rPr>
              <a:t>Lower the dose rate </a:t>
            </a:r>
            <a:r>
              <a:rPr lang="en-US" sz="1400" b="1" dirty="0">
                <a:solidFill>
                  <a:srgbClr val="FFFF00"/>
                </a:solidFill>
                <a:sym typeface="Wingdings" panose="05000000000000000000" pitchFamily="2" charset="2"/>
              </a:rPr>
              <a:t> higher the degradation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28" name="Date Placeholder 4">
            <a:extLst>
              <a:ext uri="{FF2B5EF4-FFF2-40B4-BE49-F238E27FC236}">
                <a16:creationId xmlns:a16="http://schemas.microsoft.com/office/drawing/2014/main" id="{B190753A-7669-40BE-B958-3FCFFEA25369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327A488-CB0F-4FEB-91F6-6813231E3EA4}"/>
              </a:ext>
            </a:extLst>
          </p:cNvPr>
          <p:cNvSpPr txBox="1"/>
          <p:nvPr/>
        </p:nvSpPr>
        <p:spPr>
          <a:xfrm>
            <a:off x="1849735" y="5567999"/>
            <a:ext cx="6458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1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[Ref</a:t>
            </a:r>
            <a:r>
              <a:rPr lang="fr-FR" sz="1400" b="1" dirty="0"/>
              <a:t>]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6B80E1D-3859-45CC-90D9-1CA6DD7EE9B7}"/>
              </a:ext>
            </a:extLst>
          </p:cNvPr>
          <p:cNvSpPr txBox="1"/>
          <p:nvPr/>
        </p:nvSpPr>
        <p:spPr>
          <a:xfrm>
            <a:off x="7890816" y="1263556"/>
            <a:ext cx="6458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1" dirty="0">
                <a:hlinkClick r:id="rId11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[Ref</a:t>
            </a:r>
            <a:r>
              <a:rPr lang="fr-FR" sz="1400" b="1" dirty="0"/>
              <a:t>]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3563A0EA-BDE7-462A-ABA0-BAE75A026853}"/>
              </a:ext>
            </a:extLst>
          </p:cNvPr>
          <p:cNvSpPr txBox="1"/>
          <p:nvPr/>
        </p:nvSpPr>
        <p:spPr>
          <a:xfrm>
            <a:off x="6868844" y="5153238"/>
            <a:ext cx="6458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1" dirty="0">
                <a:hlinkClick r:id="rId11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[Ref</a:t>
            </a:r>
            <a:r>
              <a:rPr lang="fr-FR" sz="1400" b="1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371997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7E860-5E71-4167-9B39-C46BE4024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environments and qualifications implications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872AC8-4E08-44D8-9C3A-BFBED34581DE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E3FA7-C227-49F2-941E-5E12B4E4995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8</a:t>
            </a:fld>
            <a:endParaRPr lang="en-GB" noProof="0"/>
          </a:p>
        </p:txBody>
      </p:sp>
      <p:pic>
        <p:nvPicPr>
          <p:cNvPr id="42" name="Image 1">
            <a:extLst>
              <a:ext uri="{FF2B5EF4-FFF2-40B4-BE49-F238E27FC236}">
                <a16:creationId xmlns:a16="http://schemas.microsoft.com/office/drawing/2014/main" id="{4EAB4D6D-44B7-4528-BB8D-0029D2787F7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79976" y="1787967"/>
            <a:ext cx="6005783" cy="366254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7" name="Groupe 76">
            <a:extLst>
              <a:ext uri="{FF2B5EF4-FFF2-40B4-BE49-F238E27FC236}">
                <a16:creationId xmlns:a16="http://schemas.microsoft.com/office/drawing/2014/main" id="{048F8EA1-3084-41B4-BC25-4642DC8A25A0}"/>
              </a:ext>
            </a:extLst>
          </p:cNvPr>
          <p:cNvGrpSpPr/>
          <p:nvPr/>
        </p:nvGrpSpPr>
        <p:grpSpPr>
          <a:xfrm>
            <a:off x="5836190" y="1565036"/>
            <a:ext cx="5961997" cy="4064670"/>
            <a:chOff x="5879976" y="1703591"/>
            <a:chExt cx="5961997" cy="4064670"/>
          </a:xfrm>
        </p:grpSpPr>
        <p:pic>
          <p:nvPicPr>
            <p:cNvPr id="43" name="Image 1">
              <a:extLst>
                <a:ext uri="{FF2B5EF4-FFF2-40B4-BE49-F238E27FC236}">
                  <a16:creationId xmlns:a16="http://schemas.microsoft.com/office/drawing/2014/main" id="{B8DA0745-E206-4A02-B264-F3311BDE1628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879976" y="1703591"/>
              <a:ext cx="5961997" cy="406467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8" name="Group 87">
              <a:extLst>
                <a:ext uri="{FF2B5EF4-FFF2-40B4-BE49-F238E27FC236}">
                  <a16:creationId xmlns:a16="http://schemas.microsoft.com/office/drawing/2014/main" id="{3CCB4F33-22FC-4991-B8C9-87D95E95BD42}"/>
                </a:ext>
              </a:extLst>
            </p:cNvPr>
            <p:cNvGrpSpPr/>
            <p:nvPr/>
          </p:nvGrpSpPr>
          <p:grpSpPr>
            <a:xfrm>
              <a:off x="6428932" y="3402332"/>
              <a:ext cx="1751186" cy="548539"/>
              <a:chOff x="6643124" y="3696749"/>
              <a:chExt cx="1751186" cy="548539"/>
            </a:xfrm>
          </p:grpSpPr>
          <p:cxnSp>
            <p:nvCxnSpPr>
              <p:cNvPr id="49" name="Straight Arrow Connector 88">
                <a:extLst>
                  <a:ext uri="{FF2B5EF4-FFF2-40B4-BE49-F238E27FC236}">
                    <a16:creationId xmlns:a16="http://schemas.microsoft.com/office/drawing/2014/main" id="{B870744C-1552-470B-A25C-9DCC3B6CD2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67978" y="4077432"/>
                <a:ext cx="722334" cy="0"/>
              </a:xfrm>
              <a:prstGeom prst="straightConnector1">
                <a:avLst/>
              </a:prstGeom>
              <a:ln w="38100" cap="flat" cmpd="sng" algn="ctr">
                <a:solidFill>
                  <a:srgbClr val="2585C9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50" name="TextBox 89">
                <a:extLst>
                  <a:ext uri="{FF2B5EF4-FFF2-40B4-BE49-F238E27FC236}">
                    <a16:creationId xmlns:a16="http://schemas.microsoft.com/office/drawing/2014/main" id="{5AB16D59-245A-4344-8B14-B2E522325B75}"/>
                  </a:ext>
                </a:extLst>
              </p:cNvPr>
              <p:cNvSpPr txBox="1"/>
              <p:nvPr/>
            </p:nvSpPr>
            <p:spPr>
              <a:xfrm>
                <a:off x="6643124" y="3696749"/>
                <a:ext cx="10039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rgbClr val="0070C0"/>
                    </a:solidFill>
                  </a:rPr>
                  <a:t>Protons</a:t>
                </a:r>
                <a:endParaRPr lang="en-GB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1" name="TextBox 90">
                <a:extLst>
                  <a:ext uri="{FF2B5EF4-FFF2-40B4-BE49-F238E27FC236}">
                    <a16:creationId xmlns:a16="http://schemas.microsoft.com/office/drawing/2014/main" id="{C83DE5EC-F098-46FC-A903-BF0B14B61EBC}"/>
                  </a:ext>
                </a:extLst>
              </p:cNvPr>
              <p:cNvSpPr txBox="1"/>
              <p:nvPr/>
            </p:nvSpPr>
            <p:spPr>
              <a:xfrm>
                <a:off x="7390312" y="3968289"/>
                <a:ext cx="10039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>
                    <a:solidFill>
                      <a:srgbClr val="0070C0"/>
                    </a:solidFill>
                  </a:rPr>
                  <a:t>200 MeV</a:t>
                </a:r>
                <a:endParaRPr lang="en-GB" sz="1200" dirty="0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52" name="Group 91">
              <a:extLst>
                <a:ext uri="{FF2B5EF4-FFF2-40B4-BE49-F238E27FC236}">
                  <a16:creationId xmlns:a16="http://schemas.microsoft.com/office/drawing/2014/main" id="{18EAD803-3049-48B4-8C5A-909E9151F1A0}"/>
                </a:ext>
              </a:extLst>
            </p:cNvPr>
            <p:cNvGrpSpPr/>
            <p:nvPr/>
          </p:nvGrpSpPr>
          <p:grpSpPr>
            <a:xfrm>
              <a:off x="10312165" y="1871662"/>
              <a:ext cx="1204259" cy="380683"/>
              <a:chOff x="6862685" y="3696749"/>
              <a:chExt cx="1204259" cy="380683"/>
            </a:xfrm>
          </p:grpSpPr>
          <p:cxnSp>
            <p:nvCxnSpPr>
              <p:cNvPr id="53" name="Straight Arrow Connector 92">
                <a:extLst>
                  <a:ext uri="{FF2B5EF4-FFF2-40B4-BE49-F238E27FC236}">
                    <a16:creationId xmlns:a16="http://schemas.microsoft.com/office/drawing/2014/main" id="{BB9E0587-E05D-450E-BEA4-DFCE48E84913}"/>
                  </a:ext>
                </a:extLst>
              </p:cNvPr>
              <p:cNvCxnSpPr/>
              <p:nvPr/>
            </p:nvCxnSpPr>
            <p:spPr>
              <a:xfrm>
                <a:off x="7584445" y="4077432"/>
                <a:ext cx="373036" cy="0"/>
              </a:xfrm>
              <a:prstGeom prst="straightConnector1">
                <a:avLst/>
              </a:prstGeom>
              <a:ln w="3810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54" name="TextBox 93">
                <a:extLst>
                  <a:ext uri="{FF2B5EF4-FFF2-40B4-BE49-F238E27FC236}">
                    <a16:creationId xmlns:a16="http://schemas.microsoft.com/office/drawing/2014/main" id="{902EDA25-21B9-44C6-8636-B05E1C99C824}"/>
                  </a:ext>
                </a:extLst>
              </p:cNvPr>
              <p:cNvSpPr txBox="1"/>
              <p:nvPr/>
            </p:nvSpPr>
            <p:spPr>
              <a:xfrm>
                <a:off x="6862685" y="3696749"/>
                <a:ext cx="12042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rgbClr val="7030A0"/>
                    </a:solidFill>
                  </a:rPr>
                  <a:t>Neutrons</a:t>
                </a:r>
                <a:endParaRPr lang="en-GB" dirty="0">
                  <a:solidFill>
                    <a:srgbClr val="7030A0"/>
                  </a:solidFill>
                </a:endParaRPr>
              </a:p>
            </p:txBody>
          </p:sp>
        </p:grpSp>
        <p:grpSp>
          <p:nvGrpSpPr>
            <p:cNvPr id="55" name="Group 95">
              <a:extLst>
                <a:ext uri="{FF2B5EF4-FFF2-40B4-BE49-F238E27FC236}">
                  <a16:creationId xmlns:a16="http://schemas.microsoft.com/office/drawing/2014/main" id="{24663FEE-E074-4521-9BE9-A69D575F7396}"/>
                </a:ext>
              </a:extLst>
            </p:cNvPr>
            <p:cNvGrpSpPr/>
            <p:nvPr/>
          </p:nvGrpSpPr>
          <p:grpSpPr>
            <a:xfrm>
              <a:off x="6387145" y="1852462"/>
              <a:ext cx="1886308" cy="380683"/>
              <a:chOff x="6547352" y="3696749"/>
              <a:chExt cx="1886308" cy="380683"/>
            </a:xfrm>
          </p:grpSpPr>
          <p:cxnSp>
            <p:nvCxnSpPr>
              <p:cNvPr id="56" name="Straight Arrow Connector 96">
                <a:extLst>
                  <a:ext uri="{FF2B5EF4-FFF2-40B4-BE49-F238E27FC236}">
                    <a16:creationId xmlns:a16="http://schemas.microsoft.com/office/drawing/2014/main" id="{648AA0A9-D265-4C00-9494-0F11B904EB4D}"/>
                  </a:ext>
                </a:extLst>
              </p:cNvPr>
              <p:cNvCxnSpPr/>
              <p:nvPr/>
            </p:nvCxnSpPr>
            <p:spPr>
              <a:xfrm flipH="1">
                <a:off x="6613994" y="4077432"/>
                <a:ext cx="477144" cy="0"/>
              </a:xfrm>
              <a:prstGeom prst="straightConnector1">
                <a:avLst/>
              </a:prstGeom>
              <a:ln w="38100" cap="flat" cmpd="sng" algn="ctr">
                <a:solidFill>
                  <a:srgbClr val="DEA900"/>
                </a:solidFill>
                <a:prstDash val="sysDot"/>
                <a:round/>
                <a:headEnd type="none" w="med" len="med"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57" name="TextBox 97">
                <a:extLst>
                  <a:ext uri="{FF2B5EF4-FFF2-40B4-BE49-F238E27FC236}">
                    <a16:creationId xmlns:a16="http://schemas.microsoft.com/office/drawing/2014/main" id="{2F74208C-B696-4DA5-8E83-7192EEB57CA9}"/>
                  </a:ext>
                </a:extLst>
              </p:cNvPr>
              <p:cNvSpPr txBox="1"/>
              <p:nvPr/>
            </p:nvSpPr>
            <p:spPr>
              <a:xfrm>
                <a:off x="6547352" y="3696749"/>
                <a:ext cx="18863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rgbClr val="DEA900"/>
                    </a:solidFill>
                  </a:rPr>
                  <a:t>Electrons (&lt;10</a:t>
                </a:r>
                <a:r>
                  <a:rPr lang="fr-FR" sz="1600" baseline="30000" dirty="0">
                    <a:solidFill>
                      <a:srgbClr val="DEA900"/>
                    </a:solidFill>
                  </a:rPr>
                  <a:t>8</a:t>
                </a:r>
                <a:r>
                  <a:rPr lang="fr-FR" sz="1600" dirty="0">
                    <a:solidFill>
                      <a:srgbClr val="DEA900"/>
                    </a:solidFill>
                  </a:rPr>
                  <a:t>)</a:t>
                </a:r>
                <a:endParaRPr lang="en-GB" dirty="0">
                  <a:solidFill>
                    <a:srgbClr val="DEA900"/>
                  </a:solidFill>
                </a:endParaRPr>
              </a:p>
            </p:txBody>
          </p:sp>
        </p:grp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3855975C-ABA4-409F-BDDD-46D399A48CEA}"/>
              </a:ext>
            </a:extLst>
          </p:cNvPr>
          <p:cNvSpPr/>
          <p:nvPr/>
        </p:nvSpPr>
        <p:spPr>
          <a:xfrm>
            <a:off x="609600" y="2700017"/>
            <a:ext cx="7097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/>
              <a:t>Wide variety of </a:t>
            </a:r>
            <a:r>
              <a:rPr lang="en-US" b="1" dirty="0">
                <a:solidFill>
                  <a:srgbClr val="C00000"/>
                </a:solidFill>
              </a:rPr>
              <a:t>DDEF/TID Ratio</a:t>
            </a:r>
            <a:r>
              <a:rPr lang="en-US" dirty="0"/>
              <a:t>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From </a:t>
            </a:r>
            <a:r>
              <a:rPr lang="en-US" b="1" dirty="0">
                <a:solidFill>
                  <a:srgbClr val="C00000"/>
                </a:solidFill>
              </a:rPr>
              <a:t>10</a:t>
            </a:r>
            <a:r>
              <a:rPr lang="en-US" b="1" baseline="30000" dirty="0">
                <a:solidFill>
                  <a:srgbClr val="C00000"/>
                </a:solidFill>
              </a:rPr>
              <a:t>9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/>
              <a:t>up to </a:t>
            </a:r>
            <a:r>
              <a:rPr lang="en-US" b="1" dirty="0">
                <a:solidFill>
                  <a:srgbClr val="C00000"/>
                </a:solidFill>
              </a:rPr>
              <a:t>10</a:t>
            </a:r>
            <a:r>
              <a:rPr lang="en-US" b="1" baseline="30000" dirty="0">
                <a:solidFill>
                  <a:srgbClr val="C00000"/>
                </a:solidFill>
              </a:rPr>
              <a:t>11</a:t>
            </a:r>
            <a:r>
              <a:rPr lang="en-US" b="1" dirty="0">
                <a:solidFill>
                  <a:srgbClr val="C00000"/>
                </a:solidFill>
              </a:rPr>
              <a:t> cm</a:t>
            </a:r>
            <a:r>
              <a:rPr lang="en-US" b="1" baseline="30000" dirty="0">
                <a:solidFill>
                  <a:srgbClr val="C00000"/>
                </a:solidFill>
              </a:rPr>
              <a:t>-2</a:t>
            </a:r>
            <a:r>
              <a:rPr lang="en-US" b="1" dirty="0">
                <a:solidFill>
                  <a:srgbClr val="C00000"/>
                </a:solidFill>
              </a:rPr>
              <a:t>.Gy</a:t>
            </a:r>
            <a:r>
              <a:rPr lang="en-US" b="1" baseline="30000" dirty="0">
                <a:solidFill>
                  <a:srgbClr val="C00000"/>
                </a:solidFill>
              </a:rPr>
              <a:t>-1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8BB9972-A851-4DA7-B8B4-80F5D8911AE3}"/>
              </a:ext>
            </a:extLst>
          </p:cNvPr>
          <p:cNvSpPr/>
          <p:nvPr/>
        </p:nvSpPr>
        <p:spPr>
          <a:xfrm>
            <a:off x="635395" y="1228294"/>
            <a:ext cx="7097248" cy="1315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/>
              <a:t>CERN Accelerators fields composed of mixed particles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C00000"/>
                </a:solidFill>
              </a:rPr>
              <a:t>Components exposed to both TID &amp; DD</a:t>
            </a:r>
            <a:endParaRPr lang="en-US" b="1" dirty="0"/>
          </a:p>
          <a:p>
            <a:pPr marL="742950" lvl="1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C00000"/>
                </a:solidFill>
              </a:rPr>
              <a:t>But with the high neutron dominance DD</a:t>
            </a:r>
          </a:p>
          <a:p>
            <a:pPr lvl="1">
              <a:spcAft>
                <a:spcPts val="300"/>
              </a:spcAft>
            </a:pPr>
            <a:r>
              <a:rPr lang="en-US" b="1" dirty="0">
                <a:solidFill>
                  <a:srgbClr val="C00000"/>
                </a:solidFill>
              </a:rPr>
              <a:t>     mechanisms tend to dominate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F6656BC-CF93-4745-BD9F-849185D21540}"/>
              </a:ext>
            </a:extLst>
          </p:cNvPr>
          <p:cNvSpPr/>
          <p:nvPr/>
        </p:nvSpPr>
        <p:spPr>
          <a:xfrm>
            <a:off x="609600" y="3627705"/>
            <a:ext cx="52265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/>
              <a:t>90% of the ratio are above </a:t>
            </a:r>
            <a:r>
              <a:rPr lang="en-US" b="1" dirty="0">
                <a:solidFill>
                  <a:srgbClr val="C00000"/>
                </a:solidFill>
              </a:rPr>
              <a:t>10</a:t>
            </a:r>
            <a:r>
              <a:rPr lang="en-US" b="1" baseline="30000" dirty="0">
                <a:solidFill>
                  <a:srgbClr val="C00000"/>
                </a:solidFill>
              </a:rPr>
              <a:t>10</a:t>
            </a:r>
            <a:r>
              <a:rPr lang="en-US" b="1" dirty="0">
                <a:solidFill>
                  <a:srgbClr val="C00000"/>
                </a:solidFill>
              </a:rPr>
              <a:t> cm</a:t>
            </a:r>
            <a:r>
              <a:rPr lang="en-US" b="1" baseline="30000" dirty="0">
                <a:solidFill>
                  <a:srgbClr val="C00000"/>
                </a:solidFill>
              </a:rPr>
              <a:t>-2</a:t>
            </a:r>
            <a:r>
              <a:rPr lang="en-US" b="1" dirty="0">
                <a:solidFill>
                  <a:srgbClr val="C00000"/>
                </a:solidFill>
              </a:rPr>
              <a:t>.Gy</a:t>
            </a:r>
            <a:r>
              <a:rPr lang="en-US" b="1" baseline="30000" dirty="0">
                <a:solidFill>
                  <a:srgbClr val="C00000"/>
                </a:solidFill>
              </a:rPr>
              <a:t>-1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C00000"/>
                </a:solidFill>
              </a:rPr>
              <a:t>10 times less TID than 200 MeV protons for the same DD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54BB68E-3518-4ACF-B511-139C399EF468}"/>
              </a:ext>
            </a:extLst>
          </p:cNvPr>
          <p:cNvSpPr/>
          <p:nvPr/>
        </p:nvSpPr>
        <p:spPr>
          <a:xfrm>
            <a:off x="609600" y="4706376"/>
            <a:ext cx="52265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/>
              <a:t>BJTs in this environment will mainly suffer from DD, even though TID contribution should not be neglected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4427C257-835C-476C-A2B7-33B3A756629F}"/>
              </a:ext>
            </a:extLst>
          </p:cNvPr>
          <p:cNvSpPr txBox="1"/>
          <p:nvPr/>
        </p:nvSpPr>
        <p:spPr>
          <a:xfrm>
            <a:off x="6179947" y="5691805"/>
            <a:ext cx="536205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1775" lvl="1" indent="0">
              <a:spcBef>
                <a:spcPts val="0"/>
              </a:spcBef>
              <a:buNone/>
            </a:pPr>
            <a:r>
              <a:rPr lang="en-GB" sz="1500" i="1" dirty="0"/>
              <a:t>(</a:t>
            </a:r>
            <a:r>
              <a:rPr lang="en-GB" sz="1500" i="1" dirty="0" err="1">
                <a:hlinkClick r:id="rId4"/>
              </a:rPr>
              <a:t>R.Ferraro</a:t>
            </a:r>
            <a:r>
              <a:rPr lang="en-GB" sz="1500" i="1" dirty="0">
                <a:hlinkClick r:id="rId4"/>
              </a:rPr>
              <a:t>, IEEE Trans. </a:t>
            </a:r>
            <a:r>
              <a:rPr lang="en-GB" sz="1500" i="1" dirty="0" err="1">
                <a:hlinkClick r:id="rId4"/>
              </a:rPr>
              <a:t>Nucl</a:t>
            </a:r>
            <a:r>
              <a:rPr lang="en-GB" sz="1500" i="1" dirty="0">
                <a:hlinkClick r:id="rId4"/>
              </a:rPr>
              <a:t>. Sci. 66 (2019) 1548 - 1556</a:t>
            </a:r>
            <a:r>
              <a:rPr lang="en-GB" sz="1500" i="1" dirty="0"/>
              <a:t>)</a:t>
            </a:r>
          </a:p>
        </p:txBody>
      </p:sp>
      <p:sp>
        <p:nvSpPr>
          <p:cNvPr id="78" name="Date Placeholder 4">
            <a:extLst>
              <a:ext uri="{FF2B5EF4-FFF2-40B4-BE49-F238E27FC236}">
                <a16:creationId xmlns:a16="http://schemas.microsoft.com/office/drawing/2014/main" id="{6473DD75-1626-4AFB-9B33-81855B15ACC1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074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3" grpId="0"/>
      <p:bldP spid="74" grpId="0"/>
      <p:bldP spid="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129E0-CA02-44AA-90B6-AFB54001D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Facilities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FCDBE9-FD27-491A-A562-17E2908BAB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1168C-0E0F-494C-A6CB-CB6C3A85F49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0609232" y="5954680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9</a:t>
            </a:fld>
            <a:endParaRPr lang="en-GB" noProof="0" dirty="0"/>
          </a:p>
        </p:txBody>
      </p:sp>
      <p:pic>
        <p:nvPicPr>
          <p:cNvPr id="7" name="Content Placeholder 4" descr="A picture containing sky, grass, outdoor, building&#10;&#10;Description automatically generated">
            <a:extLst>
              <a:ext uri="{FF2B5EF4-FFF2-40B4-BE49-F238E27FC236}">
                <a16:creationId xmlns:a16="http://schemas.microsoft.com/office/drawing/2014/main" id="{577C2F7F-BA27-4896-AE4E-7BD8EABA76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" t="25028" r="3875" b="7121"/>
          <a:stretch/>
        </p:blipFill>
        <p:spPr bwMode="auto">
          <a:xfrm>
            <a:off x="675338" y="1169729"/>
            <a:ext cx="4775150" cy="1609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La recherche nucléaire à l'Institut Paul-Scherrer (PSI) - Institut Paul  Scherrer">
            <a:extLst>
              <a:ext uri="{FF2B5EF4-FFF2-40B4-BE49-F238E27FC236}">
                <a16:creationId xmlns:a16="http://schemas.microsoft.com/office/drawing/2014/main" id="{852B5DAE-18B9-457E-B427-5EC6F6395F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03"/>
          <a:stretch/>
        </p:blipFill>
        <p:spPr bwMode="auto">
          <a:xfrm>
            <a:off x="670382" y="2913682"/>
            <a:ext cx="4780106" cy="1499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0DE30AD-D298-40E8-8C57-CF711E10BC96}"/>
              </a:ext>
            </a:extLst>
          </p:cNvPr>
          <p:cNvSpPr/>
          <p:nvPr/>
        </p:nvSpPr>
        <p:spPr>
          <a:xfrm>
            <a:off x="2639616" y="2384518"/>
            <a:ext cx="30088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CERN Cobalt 60 Facility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03D49B-D647-46E2-AE7A-3AAF2920BB0E}"/>
              </a:ext>
            </a:extLst>
          </p:cNvPr>
          <p:cNvSpPr/>
          <p:nvPr/>
        </p:nvSpPr>
        <p:spPr>
          <a:xfrm>
            <a:off x="3001004" y="4068157"/>
            <a:ext cx="2542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Paul Scherrer </a:t>
            </a:r>
            <a:r>
              <a:rPr lang="en-GB" b="1" dirty="0" err="1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Institut</a:t>
            </a:r>
            <a:endParaRPr lang="en-GB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  <a:sym typeface="Wingdings" panose="05000000000000000000" pitchFamily="2" charset="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56172E-1C6C-400F-B735-A3A601C29CAE}"/>
              </a:ext>
            </a:extLst>
          </p:cNvPr>
          <p:cNvSpPr txBox="1"/>
          <p:nvPr/>
        </p:nvSpPr>
        <p:spPr>
          <a:xfrm>
            <a:off x="5648506" y="2895908"/>
            <a:ext cx="635214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PSI-PIF </a:t>
            </a:r>
            <a:r>
              <a:rPr lang="en-GB" sz="1600" dirty="0"/>
              <a:t>– Switzerland, Viligen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/>
              <a:t>200 MeV proton </a:t>
            </a:r>
            <a:r>
              <a:rPr lang="en-GB" sz="1600" dirty="0">
                <a:sym typeface="Wingdings" panose="05000000000000000000" pitchFamily="2" charset="2"/>
              </a:rPr>
              <a:t> TID + DD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rgbClr val="C00000"/>
                </a:solidFill>
                <a:latin typeface="+mj-lt"/>
              </a:rPr>
              <a:t>High TID Contribution </a:t>
            </a:r>
            <a:r>
              <a:rPr lang="en-GB" sz="1600" b="1" dirty="0" err="1">
                <a:solidFill>
                  <a:srgbClr val="C00000"/>
                </a:solidFill>
                <a:latin typeface="+mj-lt"/>
              </a:rPr>
              <a:t>wrt</a:t>
            </a:r>
            <a:r>
              <a:rPr lang="en-GB" sz="1600" b="1" dirty="0">
                <a:solidFill>
                  <a:srgbClr val="C00000"/>
                </a:solidFill>
                <a:latin typeface="+mj-lt"/>
              </a:rPr>
              <a:t> LHC fields ‘worst-case’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rgbClr val="C00000"/>
                </a:solidFill>
                <a:latin typeface="+mj-lt"/>
              </a:rPr>
              <a:t>No ELDRS or Annealing test possible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High availability </a:t>
            </a:r>
            <a:r>
              <a:rPr lang="en-GB" sz="1600" b="1" dirty="0">
                <a:solidFill>
                  <a:schemeClr val="accent3">
                    <a:lumMod val="75000"/>
                  </a:schemeClr>
                </a:solidFill>
                <a:latin typeface="+mj-lt"/>
                <a:sym typeface="Wingdings" panose="05000000000000000000" pitchFamily="2" charset="2"/>
              </a:rPr>
              <a:t> Qualification ok knowing limitations</a:t>
            </a:r>
            <a:endParaRPr lang="en-GB" sz="1600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459651-E5AC-41FC-886B-745737E17036}"/>
              </a:ext>
            </a:extLst>
          </p:cNvPr>
          <p:cNvSpPr txBox="1"/>
          <p:nvPr/>
        </p:nvSpPr>
        <p:spPr>
          <a:xfrm>
            <a:off x="5648506" y="1165242"/>
            <a:ext cx="584726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CC60 </a:t>
            </a:r>
            <a:r>
              <a:rPr lang="en-GB" sz="1600" dirty="0"/>
              <a:t>– Switzerland, CERN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/>
              <a:t>Cobalt 60 Source </a:t>
            </a:r>
            <a:r>
              <a:rPr lang="en-GB" sz="1600" dirty="0">
                <a:sym typeface="Wingdings" panose="05000000000000000000" pitchFamily="2" charset="2"/>
              </a:rPr>
              <a:t></a:t>
            </a:r>
            <a:r>
              <a:rPr lang="en-GB" sz="1600" dirty="0"/>
              <a:t> </a:t>
            </a:r>
            <a:r>
              <a:rPr lang="en-GB" sz="1600" dirty="0">
                <a:sym typeface="Wingdings" panose="05000000000000000000" pitchFamily="2" charset="2"/>
              </a:rPr>
              <a:t>TID Only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accent3">
                    <a:lumMod val="75000"/>
                  </a:schemeClr>
                </a:solidFill>
                <a:sym typeface="Wingdings" panose="05000000000000000000" pitchFamily="2" charset="2"/>
              </a:rPr>
              <a:t>Can be used to assess individual TID response</a:t>
            </a:r>
            <a:endParaRPr lang="en-GB" sz="16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accent3">
                    <a:lumMod val="75000"/>
                  </a:schemeClr>
                </a:solidFill>
              </a:rPr>
              <a:t>ELDRS Test possible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accent3">
                    <a:lumMod val="75000"/>
                  </a:schemeClr>
                </a:solidFill>
              </a:rPr>
              <a:t>Annealing Test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rgbClr val="C00000"/>
                </a:solidFill>
                <a:latin typeface="+mj-lt"/>
              </a:rPr>
              <a:t>Requires a second test for DD</a:t>
            </a:r>
          </a:p>
        </p:txBody>
      </p:sp>
      <p:pic>
        <p:nvPicPr>
          <p:cNvPr id="19" name="Picture 14" descr="Home | CERN">
            <a:extLst>
              <a:ext uri="{FF2B5EF4-FFF2-40B4-BE49-F238E27FC236}">
                <a16:creationId xmlns:a16="http://schemas.microsoft.com/office/drawing/2014/main" id="{B7B7BA8A-803E-427A-B8EF-77C56BE4DC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28" y="1238103"/>
            <a:ext cx="513940" cy="509657"/>
          </a:xfrm>
          <a:prstGeom prst="rect">
            <a:avLst/>
          </a:prstGeom>
          <a:noFill/>
          <a:effectLst>
            <a:glow rad="63500">
              <a:schemeClr val="bg1"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FA6C534-3BC3-4A11-B058-124C6094046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33" t="11290" r="1333" b="16888"/>
          <a:stretch/>
        </p:blipFill>
        <p:spPr>
          <a:xfrm>
            <a:off x="670382" y="4538596"/>
            <a:ext cx="4780106" cy="149925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F91EDD53-A5D4-433A-83C6-836CB1136D6B}"/>
              </a:ext>
            </a:extLst>
          </p:cNvPr>
          <p:cNvSpPr/>
          <p:nvPr/>
        </p:nvSpPr>
        <p:spPr>
          <a:xfrm>
            <a:off x="609601" y="5465698"/>
            <a:ext cx="486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CERN High energy AcceleRator Mixed field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94BF7A-7206-4EC4-9569-43633E4F7FB2}"/>
              </a:ext>
            </a:extLst>
          </p:cNvPr>
          <p:cNvSpPr txBox="1"/>
          <p:nvPr/>
        </p:nvSpPr>
        <p:spPr>
          <a:xfrm>
            <a:off x="5648506" y="4489821"/>
            <a:ext cx="635215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CHARM </a:t>
            </a:r>
            <a:r>
              <a:rPr lang="en-GB" sz="1600" dirty="0"/>
              <a:t>– Switzerland, CERN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accent3">
                    <a:lumMod val="75000"/>
                  </a:schemeClr>
                </a:solidFill>
              </a:rPr>
              <a:t>Representative LHC Radiation mixed-fields </a:t>
            </a:r>
            <a:r>
              <a:rPr lang="en-GB" sz="1600" b="1" dirty="0">
                <a:solidFill>
                  <a:schemeClr val="accent3">
                    <a:lumMod val="75000"/>
                  </a:schemeClr>
                </a:solidFill>
                <a:sym typeface="Wingdings" panose="05000000000000000000" pitchFamily="2" charset="2"/>
              </a:rPr>
              <a:t> TID+DD</a:t>
            </a:r>
            <a:endParaRPr lang="en-GB" sz="16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accent3">
                    <a:lumMod val="75000"/>
                  </a:schemeClr>
                </a:solidFill>
              </a:rPr>
              <a:t>Representative TID/DD ratio [see Radsaga </a:t>
            </a:r>
            <a:r>
              <a:rPr lang="en-GB" sz="1600" b="1" dirty="0">
                <a:solidFill>
                  <a:schemeClr val="accent3">
                    <a:lumMod val="75000"/>
                  </a:schemeClr>
                </a:solidFill>
                <a:hlinkClick r:id="rId7"/>
              </a:rPr>
              <a:t>presentation</a:t>
            </a:r>
            <a:r>
              <a:rPr lang="en-GB" sz="1600" b="1" dirty="0">
                <a:solidFill>
                  <a:schemeClr val="accent3">
                    <a:lumMod val="75000"/>
                  </a:schemeClr>
                </a:solidFill>
              </a:rPr>
              <a:t>]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accent3">
                    <a:lumMod val="75000"/>
                  </a:schemeClr>
                </a:solidFill>
              </a:rPr>
              <a:t>Some positions ELDRS compatible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accent3">
                    <a:lumMod val="75000"/>
                  </a:schemeClr>
                </a:solidFill>
              </a:rPr>
              <a:t>Annealing test possible but not practical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rgbClr val="C00000"/>
                </a:solidFill>
              </a:rPr>
              <a:t>Lower availability than PSI</a:t>
            </a:r>
          </a:p>
        </p:txBody>
      </p:sp>
      <p:pic>
        <p:nvPicPr>
          <p:cNvPr id="24" name="Picture 14" descr="Home | CERN">
            <a:extLst>
              <a:ext uri="{FF2B5EF4-FFF2-40B4-BE49-F238E27FC236}">
                <a16:creationId xmlns:a16="http://schemas.microsoft.com/office/drawing/2014/main" id="{1F660968-4C06-4DBE-88E2-BA08B47CAF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68" y="4625994"/>
            <a:ext cx="557079" cy="552436"/>
          </a:xfrm>
          <a:prstGeom prst="rect">
            <a:avLst/>
          </a:prstGeom>
          <a:noFill/>
          <a:effectLst>
            <a:glow rad="63500">
              <a:schemeClr val="bg1">
                <a:alpha val="7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DF835927-F2F0-41B6-A5DE-F7D7769949E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6210" y="3047077"/>
            <a:ext cx="1487694" cy="531319"/>
          </a:xfrm>
          <a:prstGeom prst="rect">
            <a:avLst/>
          </a:prstGeom>
          <a:effectLst>
            <a:glow rad="63500">
              <a:schemeClr val="bg1">
                <a:alpha val="75000"/>
              </a:schemeClr>
            </a:glow>
          </a:effec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8FB95E54-5441-41E2-8002-1C293BF79ECB}"/>
              </a:ext>
            </a:extLst>
          </p:cNvPr>
          <p:cNvSpPr/>
          <p:nvPr/>
        </p:nvSpPr>
        <p:spPr>
          <a:xfrm>
            <a:off x="623392" y="1124744"/>
            <a:ext cx="4796509" cy="4913106"/>
          </a:xfrm>
          <a:prstGeom prst="rect">
            <a:avLst/>
          </a:prstGeom>
          <a:solidFill>
            <a:srgbClr val="0C377B">
              <a:alpha val="8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Ideal Protocol:</a:t>
            </a:r>
          </a:p>
          <a:p>
            <a:pPr marL="342900" indent="-342900" algn="ctr">
              <a:buAutoNum type="arabicParenR"/>
            </a:pPr>
            <a:r>
              <a:rPr lang="en-US" dirty="0">
                <a:solidFill>
                  <a:srgbClr val="FFFF00"/>
                </a:solidFill>
              </a:rPr>
              <a:t>Qualification against TID and DD at PSI</a:t>
            </a:r>
          </a:p>
          <a:p>
            <a:pPr marL="342900" indent="-342900" algn="ctr">
              <a:buAutoNum type="arabicParenR"/>
            </a:pPr>
            <a:endParaRPr lang="en-US" dirty="0">
              <a:solidFill>
                <a:srgbClr val="FFFF00"/>
              </a:solidFill>
            </a:endParaRPr>
          </a:p>
          <a:p>
            <a:pPr marL="342900" indent="-342900" algn="ctr">
              <a:buAutoNum type="arabicParenR"/>
            </a:pPr>
            <a:r>
              <a:rPr lang="en-US" dirty="0">
                <a:solidFill>
                  <a:srgbClr val="FFFF00"/>
                </a:solidFill>
              </a:rPr>
              <a:t>Qualification at CC60 to obtained individual  ELDER TID response</a:t>
            </a:r>
          </a:p>
          <a:p>
            <a:pPr marL="342900" indent="-342900" algn="ctr">
              <a:buAutoNum type="arabicParenR"/>
            </a:pPr>
            <a:endParaRPr lang="en-US" dirty="0">
              <a:solidFill>
                <a:srgbClr val="FFFF00"/>
              </a:solidFill>
            </a:endParaRPr>
          </a:p>
          <a:p>
            <a:pPr marL="342900" indent="-342900" algn="ctr">
              <a:buAutoNum type="arabicParenR"/>
            </a:pPr>
            <a:r>
              <a:rPr lang="en-US" dirty="0">
                <a:solidFill>
                  <a:srgbClr val="FFFF00"/>
                </a:solidFill>
              </a:rPr>
              <a:t>Validation at CHARM</a:t>
            </a:r>
          </a:p>
          <a:p>
            <a:pPr marL="342900" indent="-342900" algn="ctr">
              <a:buAutoNum type="arabicParenR"/>
            </a:pPr>
            <a:endParaRPr lang="en-US" dirty="0">
              <a:solidFill>
                <a:srgbClr val="FFFF00"/>
              </a:solidFill>
            </a:endParaRPr>
          </a:p>
          <a:p>
            <a:pPr algn="ctr"/>
            <a:r>
              <a:rPr lang="en-US" dirty="0">
                <a:solidFill>
                  <a:srgbClr val="FFFF00"/>
                </a:solidFill>
                <a:sym typeface="Wingdings" panose="05000000000000000000" pitchFamily="2" charset="2"/>
              </a:rPr>
              <a:t>In general use of radiation design margin is used instead of performing </a:t>
            </a:r>
            <a:r>
              <a:rPr lang="en-US" b="1" dirty="0">
                <a:solidFill>
                  <a:srgbClr val="FFFF00"/>
                </a:solidFill>
                <a:sym typeface="Wingdings" panose="05000000000000000000" pitchFamily="2" charset="2"/>
              </a:rPr>
              <a:t>(2)</a:t>
            </a:r>
            <a:r>
              <a:rPr lang="en-US" dirty="0">
                <a:solidFill>
                  <a:srgbClr val="FFFF00"/>
                </a:solidFill>
                <a:sym typeface="Wingdings" panose="05000000000000000000" pitchFamily="2" charset="2"/>
              </a:rPr>
              <a:t>, which combined to the fact that DD dominates should ensure a safe margin before validation at CHARM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0" name="Date Placeholder 4">
            <a:extLst>
              <a:ext uri="{FF2B5EF4-FFF2-40B4-BE49-F238E27FC236}">
                <a16:creationId xmlns:a16="http://schemas.microsoft.com/office/drawing/2014/main" id="{1314E4DC-D7EC-4353-A491-2E455A5BBC41}"/>
              </a:ext>
            </a:extLst>
          </p:cNvPr>
          <p:cNvSpPr txBox="1">
            <a:spLocks/>
          </p:cNvSpPr>
          <p:nvPr/>
        </p:nvSpPr>
        <p:spPr bwMode="auto">
          <a:xfrm>
            <a:off x="5663952" y="6356351"/>
            <a:ext cx="494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R. Ferraro (BE-CEM-EPR) - </a:t>
            </a:r>
            <a:r>
              <a:rPr lang="en-US" dirty="0"/>
              <a:t>Focus on: Bipolar Junction Transistors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3134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22" grpId="0"/>
      <p:bldP spid="23" grpId="0"/>
      <p:bldP spid="28" grpId="0" animBg="1"/>
    </p:bldLst>
  </p:timing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A024D3-BF3C-4888-9114-7E7558FC4F7B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0</TotalTime>
  <Words>1932</Words>
  <Application>Microsoft Office PowerPoint</Application>
  <DocSecurity>0</DocSecurity>
  <PresentationFormat>Grand écran</PresentationFormat>
  <Paragraphs>481</Paragraphs>
  <Slides>24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 Math</vt:lpstr>
      <vt:lpstr>Wingdings</vt:lpstr>
      <vt:lpstr>Verdana</vt:lpstr>
      <vt:lpstr>CERN_ENdept_Presentation_ArialFont copy</vt:lpstr>
      <vt:lpstr>Focus on: Bipolar Junction Transistors</vt:lpstr>
      <vt:lpstr>Introduction</vt:lpstr>
      <vt:lpstr>BJT Testing in numbers: when and who?</vt:lpstr>
      <vt:lpstr>BJT Testing in numbers: characteristics</vt:lpstr>
      <vt:lpstr>List of tested BJT</vt:lpstr>
      <vt:lpstr>Radiation Effect on BJT</vt:lpstr>
      <vt:lpstr>Radiation Effect on BJT</vt:lpstr>
      <vt:lpstr>LHC environments and qualifications implications</vt:lpstr>
      <vt:lpstr>Test Facilities</vt:lpstr>
      <vt:lpstr>RADW BJT Test Circuit</vt:lpstr>
      <vt:lpstr>Examples of test boards</vt:lpstr>
      <vt:lpstr>Examples of test boards</vt:lpstr>
      <vt:lpstr>Test Methodology</vt:lpstr>
      <vt:lpstr>Test Methodology</vt:lpstr>
      <vt:lpstr>Examples of characteristic degradations</vt:lpstr>
      <vt:lpstr>BJT test results analysis per application</vt:lpstr>
      <vt:lpstr>BJT Response comparisons</vt:lpstr>
      <vt:lpstr>BJT Response comparisons</vt:lpstr>
      <vt:lpstr>BJT Sensitivity comparisons</vt:lpstr>
      <vt:lpstr>Best candidates</vt:lpstr>
      <vt:lpstr>Conclusions</vt:lpstr>
      <vt:lpstr>Présentation PowerPoint</vt:lpstr>
      <vt:lpstr>RADW Test Setup</vt:lpstr>
      <vt:lpstr>BJT Testing in numbers: when and who test?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Rudy Ferraro</cp:lastModifiedBy>
  <cp:revision>1049</cp:revision>
  <dcterms:created xsi:type="dcterms:W3CDTF">2020-09-04T12:34:15Z</dcterms:created>
  <dcterms:modified xsi:type="dcterms:W3CDTF">2021-06-08T11:39:22Z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