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544" r:id="rId3"/>
    <p:sldId id="517" r:id="rId4"/>
    <p:sldId id="543" r:id="rId5"/>
    <p:sldId id="541" r:id="rId6"/>
    <p:sldId id="540" r:id="rId7"/>
    <p:sldId id="546" r:id="rId8"/>
    <p:sldId id="514" r:id="rId9"/>
    <p:sldId id="501" r:id="rId10"/>
    <p:sldId id="506" r:id="rId11"/>
    <p:sldId id="507" r:id="rId12"/>
    <p:sldId id="548" r:id="rId13"/>
    <p:sldId id="547" r:id="rId14"/>
    <p:sldId id="536" r:id="rId15"/>
    <p:sldId id="451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2" clrIdx="0">
    <p:extLst>
      <p:ext uri="{19B8F6BF-5375-455C-9EA6-DF929625EA0E}">
        <p15:presenceInfo xmlns:p15="http://schemas.microsoft.com/office/powerpoint/2012/main" userId="S-1-5-21-1526224874-1540688658-1361462980-11378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9F12"/>
    <a:srgbClr val="0055A0"/>
    <a:srgbClr val="FBA695"/>
    <a:srgbClr val="E4471C"/>
    <a:srgbClr val="E80202"/>
    <a:srgbClr val="104282"/>
    <a:srgbClr val="F9D03E"/>
    <a:srgbClr val="000000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1" autoAdjust="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216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0" d="100"/>
          <a:sy n="100" d="100"/>
        </p:scale>
        <p:origin x="3552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3B1B2-45D6-4458-AEBF-412F1E339A09}" type="datetimeFigureOut">
              <a:rPr lang="en-GB" smtClean="0"/>
              <a:pPr/>
              <a:t>08/06/2021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48C59-78F1-41BB-9016-33F1A3024E2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066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pPr/>
              <a:t>08/06/2021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08-Jun-21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08-Jun-21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08-Jun-21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FFA 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164"/>
            <a:ext cx="9144000" cy="3955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  <a:tileRect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64"/>
            <a:ext cx="8226854" cy="39552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Espace réservé du texte 29"/>
          <p:cNvSpPr>
            <a:spLocks noGrp="1"/>
          </p:cNvSpPr>
          <p:nvPr>
            <p:ph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8105" y="481992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3314700" y="4819924"/>
            <a:ext cx="2686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RadWG</a:t>
            </a:r>
            <a:r>
              <a:rPr lang="en-US" dirty="0" smtClean="0"/>
              <a:t> Workshop</a:t>
            </a:r>
            <a:r>
              <a:rPr lang="en-US" baseline="0" dirty="0" smtClean="0"/>
              <a:t>– 8</a:t>
            </a:r>
            <a:r>
              <a:rPr lang="en-US" baseline="30000" dirty="0" smtClean="0"/>
              <a:t>th</a:t>
            </a:r>
            <a:r>
              <a:rPr lang="en-US" baseline="0" dirty="0" smtClean="0"/>
              <a:t> June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046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5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 userDrawn="1"/>
        </p:nvSpPr>
        <p:spPr>
          <a:xfrm>
            <a:off x="2324100" y="4947293"/>
            <a:ext cx="449580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25" dirty="0" smtClean="0">
                <a:latin typeface="+mj-lt"/>
              </a:rPr>
              <a:t>S. Gabourin / </a:t>
            </a:r>
            <a:r>
              <a:rPr lang="en-GB" sz="825" dirty="0" smtClean="0">
                <a:latin typeface="+mj-lt"/>
              </a:rPr>
              <a:t>Workshop on Beam Interlock Systems</a:t>
            </a:r>
            <a:r>
              <a:rPr lang="en-US" sz="825" dirty="0" smtClean="0">
                <a:latin typeface="+mj-lt"/>
              </a:rPr>
              <a:t> / 3-4 Jan 2015</a:t>
            </a:r>
          </a:p>
        </p:txBody>
      </p:sp>
    </p:spTree>
    <p:extLst>
      <p:ext uri="{BB962C8B-B14F-4D97-AF65-F5344CB8AC3E}">
        <p14:creationId xmlns:p14="http://schemas.microsoft.com/office/powerpoint/2010/main" val="483226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5715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68576" tIns="34289" rIns="68576" bIns="3428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69057"/>
            <a:ext cx="633412" cy="47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120253"/>
            <a:ext cx="49053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40494"/>
            <a:ext cx="609600" cy="2192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25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825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5715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Rectangle 47"/>
          <p:cNvSpPr>
            <a:spLocks noChangeArrowheads="1"/>
          </p:cNvSpPr>
          <p:nvPr userDrawn="1"/>
        </p:nvSpPr>
        <p:spPr bwMode="auto">
          <a:xfrm>
            <a:off x="0" y="4972050"/>
            <a:ext cx="9144000" cy="17145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68576" tIns="34289" rIns="68576" bIns="3428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4972050"/>
            <a:ext cx="89916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solidFill>
                  <a:srgbClr val="FFFFFF"/>
                </a:solidFill>
              </a:rPr>
              <a:t>         Rüdiger Schmidt                    JAS 2014						page </a:t>
            </a:r>
            <a:fld id="{20038FFA-3A97-494A-BECD-4DC9B4D1BD4C}" type="slidenum">
              <a:rPr lang="en-US" sz="9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4981575"/>
            <a:ext cx="73152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9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132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D9233-6A9F-4196-9545-033839082F73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93DAE3-BE18-4D87-9776-FD360A2DE588}"/>
              </a:ext>
            </a:extLst>
          </p:cNvPr>
          <p:cNvSpPr txBox="1"/>
          <p:nvPr userDrawn="1"/>
        </p:nvSpPr>
        <p:spPr>
          <a:xfrm>
            <a:off x="-2" y="4964906"/>
            <a:ext cx="8001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/>
              <a:t>Adrian Miranda Fontan TE-MPE-MI                     MPE Technical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78305472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908795"/>
            <a:ext cx="4040188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908795"/>
            <a:ext cx="4041775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857842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3"/>
            <a:ext cx="4041775" cy="2857842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0E323E1D-A437-422F-B502-7AD1E78AD5C2}" type="datetime1">
              <a:rPr lang="en-US" smtClean="0"/>
              <a:t>08-Jun-21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FFFFFF"/>
                </a:solidFill>
              </a:defRPr>
            </a:lvl1pPr>
          </a:lstStyle>
          <a:p>
            <a:r>
              <a:rPr lang="en-US"/>
              <a:t>Adrian Miranda Fontan                                                           TE-MPE-MI WIC team            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67544" y="2"/>
            <a:ext cx="8208912" cy="35718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238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dirty="0"/>
              <a:t>Cliquez et modifiez le titre</a:t>
            </a:r>
            <a:endParaRPr kumimoji="0"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475658" y="398078"/>
            <a:ext cx="7200801" cy="198473"/>
          </a:xfrm>
        </p:spPr>
        <p:txBody>
          <a:bodyPr anchor="ctr">
            <a:noAutofit/>
          </a:bodyPr>
          <a:lstStyle>
            <a:lvl1pPr marL="20574" indent="0">
              <a:buNone/>
              <a:defRPr sz="1013" b="1" i="1">
                <a:solidFill>
                  <a:schemeClr val="tx1"/>
                </a:solidFill>
                <a:effectLst/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6" y="633246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29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8105" y="479647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04282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1"/>
          <p:cNvSpPr txBox="1">
            <a:spLocks/>
          </p:cNvSpPr>
          <p:nvPr userDrawn="1"/>
        </p:nvSpPr>
        <p:spPr>
          <a:xfrm>
            <a:off x="3177540" y="4806198"/>
            <a:ext cx="49325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>
                <a:solidFill>
                  <a:srgbClr val="104282"/>
                </a:solidFill>
              </a:rPr>
              <a:t>Raffaello Secondo, TE-MPE-MI</a:t>
            </a:r>
            <a:r>
              <a:rPr lang="en-US" sz="1100" b="0" baseline="0" dirty="0" smtClean="0">
                <a:solidFill>
                  <a:srgbClr val="104282"/>
                </a:solidFill>
              </a:rPr>
              <a:t>  - </a:t>
            </a:r>
            <a:r>
              <a:rPr lang="en-US" sz="1100" b="0" dirty="0" smtClean="0">
                <a:solidFill>
                  <a:srgbClr val="104282"/>
                </a:solidFill>
              </a:rPr>
              <a:t>BIS Overview - </a:t>
            </a:r>
            <a:r>
              <a:rPr lang="en-US" sz="1100" b="0" baseline="0" dirty="0" smtClean="0">
                <a:solidFill>
                  <a:srgbClr val="104282"/>
                </a:solidFill>
              </a:rPr>
              <a:t> 03/10/2017</a:t>
            </a:r>
            <a:endParaRPr lang="en-US" sz="1100" b="0" dirty="0" smtClean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08-Jun-21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08-Jun-21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08-Jun-21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pc.web.cern.ch/sites/epc.web.cern.ch/files/logo/TE%20logo.png"/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6" y="4718538"/>
            <a:ext cx="1688387" cy="37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3" r:id="rId14"/>
    <p:sldLayoutId id="2147483685" r:id="rId15"/>
    <p:sldLayoutId id="2147483686" r:id="rId16"/>
    <p:sldLayoutId id="2147483687" r:id="rId17"/>
    <p:sldLayoutId id="2147483688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dms.cern.ch/document/LHC-N-ES-0001/1.0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7893" y="1412290"/>
            <a:ext cx="8228012" cy="115538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GB" sz="2800" b="1" dirty="0" smtClean="0"/>
              <a:t>The Beam </a:t>
            </a:r>
            <a:r>
              <a:rPr lang="en-GB" sz="2800" b="1" dirty="0"/>
              <a:t>Interlock </a:t>
            </a:r>
            <a:r>
              <a:rPr lang="en-GB" sz="2800" b="1" dirty="0" smtClean="0"/>
              <a:t>System User </a:t>
            </a:r>
            <a:r>
              <a:rPr lang="en-GB" sz="2800" b="1" dirty="0"/>
              <a:t>Interface </a:t>
            </a:r>
            <a:r>
              <a:rPr lang="en-GB" sz="2800" b="1" dirty="0" smtClean="0"/>
              <a:t>(CIBU) Overview and Radiation Tests Results</a:t>
            </a:r>
            <a:endParaRPr lang="en-US" sz="1800" i="1" dirty="0"/>
          </a:p>
        </p:txBody>
      </p:sp>
      <p:sp>
        <p:nvSpPr>
          <p:cNvPr id="6" name="Text Placeholder 5"/>
          <p:cNvSpPr>
            <a:spLocks noGrp="1"/>
          </p:cNvSpPr>
          <p:nvPr>
            <p:ph idx="4294967295"/>
          </p:nvPr>
        </p:nvSpPr>
        <p:spPr>
          <a:xfrm>
            <a:off x="1541502" y="3060076"/>
            <a:ext cx="6180794" cy="528251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GB" sz="2000" dirty="0" smtClean="0"/>
              <a:t>Raffaello</a:t>
            </a:r>
            <a:r>
              <a:rPr lang="en-GB" sz="2000" dirty="0" smtClean="0">
                <a:solidFill>
                  <a:schemeClr val="accent6"/>
                </a:solidFill>
              </a:rPr>
              <a:t> </a:t>
            </a:r>
            <a:r>
              <a:rPr lang="en-GB" sz="2000" dirty="0" smtClean="0"/>
              <a:t>Secondo</a:t>
            </a:r>
            <a:br>
              <a:rPr lang="en-GB" sz="2000" dirty="0" smtClean="0"/>
            </a:br>
            <a:r>
              <a:rPr lang="en-GB" sz="1200" i="1" dirty="0" smtClean="0"/>
              <a:t>on behalf of TE-MPE-MI</a:t>
            </a:r>
            <a:endParaRPr lang="en-GB" sz="2000" i="1" dirty="0" smtClean="0"/>
          </a:p>
        </p:txBody>
      </p:sp>
      <p:pic>
        <p:nvPicPr>
          <p:cNvPr id="1030" name="Picture 6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00" y="223401"/>
            <a:ext cx="984447" cy="98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96954" y="4045360"/>
            <a:ext cx="12698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latin typeface="Roboto"/>
              </a:rPr>
              <a:t>8</a:t>
            </a:r>
            <a:r>
              <a:rPr lang="en-GB" sz="1400" baseline="30000" dirty="0" smtClean="0">
                <a:latin typeface="Roboto"/>
              </a:rPr>
              <a:t>th</a:t>
            </a:r>
            <a:r>
              <a:rPr lang="en-GB" sz="1400" dirty="0" smtClean="0">
                <a:latin typeface="Roboto"/>
              </a:rPr>
              <a:t> June 2021</a:t>
            </a:r>
          </a:p>
        </p:txBody>
      </p:sp>
    </p:spTree>
    <p:extLst>
      <p:ext uri="{BB962C8B-B14F-4D97-AF65-F5344CB8AC3E}">
        <p14:creationId xmlns:p14="http://schemas.microsoft.com/office/powerpoint/2010/main" val="272018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61833" y="4392762"/>
            <a:ext cx="126922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BA6-Extraction</a:t>
            </a:r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225" y="-92671"/>
            <a:ext cx="8226854" cy="3955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Radiation Tests Results </a:t>
            </a:r>
            <a:r>
              <a:rPr lang="en-US" dirty="0" smtClean="0">
                <a:solidFill>
                  <a:schemeClr val="bg1"/>
                </a:solidFill>
              </a:rPr>
              <a:t>- Optocoupler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5664" y="615116"/>
            <a:ext cx="4852737" cy="2044080"/>
            <a:chOff x="145664" y="615116"/>
            <a:chExt cx="4852737" cy="2044080"/>
          </a:xfrm>
        </p:grpSpPr>
        <p:sp>
          <p:nvSpPr>
            <p:cNvPr id="11" name="Rectangle 10"/>
            <p:cNvSpPr/>
            <p:nvPr/>
          </p:nvSpPr>
          <p:spPr>
            <a:xfrm>
              <a:off x="2793489" y="619793"/>
              <a:ext cx="197945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</a:rPr>
                <a:t>TRUE</a:t>
              </a:r>
              <a:r>
                <a:rPr lang="en-US" sz="1400" b="1" dirty="0" smtClean="0">
                  <a:sym typeface="Wingdings" panose="05000000000000000000" pitchFamily="2" charset="2"/>
                </a:rPr>
                <a:t></a:t>
              </a:r>
              <a:r>
                <a:rPr lang="en-US" sz="1400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FALSE </a:t>
              </a:r>
              <a:r>
                <a:rPr lang="en-US" sz="1600" b="1" u="sng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CRITICAL</a:t>
              </a:r>
              <a:endParaRPr lang="en-GB" sz="1400" u="sng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85198" y="615116"/>
              <a:ext cx="126451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FALSE</a:t>
              </a:r>
              <a:r>
                <a:rPr lang="en-US" sz="1400" b="1" dirty="0" smtClean="0">
                  <a:solidFill>
                    <a:srgbClr val="00B050"/>
                  </a:solidFill>
                </a:rPr>
                <a:t> </a:t>
              </a:r>
              <a:r>
                <a:rPr lang="en-US" sz="1400" b="1" dirty="0">
                  <a:sym typeface="Wingdings" panose="05000000000000000000" pitchFamily="2" charset="2"/>
                </a:rPr>
                <a:t> </a:t>
              </a:r>
              <a:r>
                <a:rPr lang="en-US" sz="1400" b="1" dirty="0" smtClean="0">
                  <a:solidFill>
                    <a:srgbClr val="00B050"/>
                  </a:solidFill>
                </a:rPr>
                <a:t>TRUE</a:t>
              </a:r>
              <a:endParaRPr lang="en-GB" sz="1400" dirty="0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2"/>
            <a:srcRect l="1179" t="16694" r="2439"/>
            <a:stretch/>
          </p:blipFill>
          <p:spPr>
            <a:xfrm>
              <a:off x="145664" y="905172"/>
              <a:ext cx="4852737" cy="1754024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141164" y="2681372"/>
            <a:ext cx="6289872" cy="1877818"/>
            <a:chOff x="141164" y="2681372"/>
            <a:chExt cx="6289872" cy="187781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164" y="2681372"/>
              <a:ext cx="4609190" cy="1877818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4734353" y="4115763"/>
              <a:ext cx="16966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 smtClean="0"/>
                <a:t>Courtesy of BE-CEM-EPR</a:t>
              </a:r>
              <a:endParaRPr lang="en-GB" sz="1200" i="1" dirty="0"/>
            </a:p>
          </p:txBody>
        </p:sp>
      </p:grpSp>
      <p:sp>
        <p:nvSpPr>
          <p:cNvPr id="2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8105" y="4819924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676761" y="683418"/>
            <a:ext cx="4561721" cy="4094295"/>
            <a:chOff x="4676761" y="683418"/>
            <a:chExt cx="4561721" cy="4094295"/>
          </a:xfrm>
        </p:grpSpPr>
        <p:grpSp>
          <p:nvGrpSpPr>
            <p:cNvPr id="4" name="Group 3"/>
            <p:cNvGrpSpPr/>
            <p:nvPr/>
          </p:nvGrpSpPr>
          <p:grpSpPr>
            <a:xfrm>
              <a:off x="4676761" y="683418"/>
              <a:ext cx="4561721" cy="4094295"/>
              <a:chOff x="4676761" y="683418"/>
              <a:chExt cx="4561721" cy="409429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47875" y="683418"/>
                <a:ext cx="3756634" cy="992444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676761" y="1724643"/>
                <a:ext cx="4467239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800100" lvl="1" indent="-342900">
                  <a:buFont typeface="Wingdings" panose="05000000000000000000" pitchFamily="2" charset="2"/>
                  <a:buChar char="§"/>
                </a:pPr>
                <a:r>
                  <a:rPr lang="en-US" sz="1400" b="1" dirty="0" smtClean="0"/>
                  <a:t>FOD060</a:t>
                </a:r>
                <a:r>
                  <a:rPr lang="en-US" sz="1400" dirty="0" smtClean="0"/>
                  <a:t>:      ~ 128 SET in </a:t>
                </a:r>
                <a:r>
                  <a:rPr lang="en-GB" sz="1400" dirty="0" smtClean="0"/>
                  <a:t>2x10</a:t>
                </a:r>
                <a:r>
                  <a:rPr lang="en-GB" sz="1400" baseline="30000" dirty="0" smtClean="0"/>
                  <a:t>11</a:t>
                </a:r>
                <a:r>
                  <a:rPr lang="en-US" sz="1400" dirty="0" smtClean="0"/>
                  <a:t> cm</a:t>
                </a:r>
                <a:r>
                  <a:rPr lang="en-US" sz="1400" baseline="30000" dirty="0" smtClean="0"/>
                  <a:t>-2</a:t>
                </a:r>
              </a:p>
              <a:p>
                <a:pPr marL="800100" lvl="1" indent="-342900">
                  <a:buFont typeface="Wingdings" panose="05000000000000000000" pitchFamily="2" charset="2"/>
                  <a:buChar char="§"/>
                </a:pPr>
                <a:r>
                  <a:rPr lang="en-US" sz="1400" b="1" dirty="0" smtClean="0"/>
                  <a:t>HCLP-060L</a:t>
                </a:r>
                <a:r>
                  <a:rPr lang="en-US" sz="1400" dirty="0" smtClean="0"/>
                  <a:t>: ~ 7 SET      in</a:t>
                </a:r>
                <a:r>
                  <a:rPr lang="en-GB" sz="1400" dirty="0" smtClean="0"/>
                  <a:t> 2x10</a:t>
                </a:r>
                <a:r>
                  <a:rPr lang="en-GB" sz="1400" baseline="30000" dirty="0" smtClean="0"/>
                  <a:t>11</a:t>
                </a:r>
                <a:r>
                  <a:rPr lang="en-US" sz="1400" dirty="0" smtClean="0"/>
                  <a:t> cm</a:t>
                </a:r>
                <a:r>
                  <a:rPr lang="en-US" sz="1400" baseline="30000" dirty="0"/>
                  <a:t>-2</a:t>
                </a:r>
                <a:endParaRPr lang="en-US" sz="1400" dirty="0" smtClean="0"/>
              </a:p>
              <a:p>
                <a:pPr marL="800100" lvl="1" indent="-342900">
                  <a:buFont typeface="Wingdings" panose="05000000000000000000" pitchFamily="2" charset="2"/>
                  <a:buChar char="§"/>
                </a:pPr>
                <a:r>
                  <a:rPr lang="en-US" sz="1400" b="1" dirty="0" smtClean="0"/>
                  <a:t>No variation</a:t>
                </a:r>
                <a:r>
                  <a:rPr lang="en-US" sz="1400" dirty="0" smtClean="0"/>
                  <a:t> of shape and pulse duration</a:t>
                </a:r>
                <a:endParaRPr lang="en-GB" sz="14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147875" y="2495333"/>
                <a:ext cx="4090607" cy="15696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1400" b="1" dirty="0" smtClean="0"/>
                  <a:t>Present CIBU </a:t>
                </a:r>
                <a:r>
                  <a:rPr lang="en-GB" sz="1400" dirty="0" err="1" smtClean="0"/>
                  <a:t>optocoupler</a:t>
                </a:r>
                <a:r>
                  <a:rPr lang="en-GB" sz="1400" dirty="0" smtClean="0"/>
                  <a:t> </a:t>
                </a:r>
                <a:r>
                  <a:rPr lang="el-GR" sz="1400" b="1" dirty="0" smtClean="0"/>
                  <a:t>σ</a:t>
                </a:r>
                <a:r>
                  <a:rPr lang="en-US" sz="1400" b="1" baseline="-25000" dirty="0" smtClean="0"/>
                  <a:t>_SEE</a:t>
                </a:r>
                <a:r>
                  <a:rPr lang="en-US" sz="1400" b="1" dirty="0" smtClean="0"/>
                  <a:t> </a:t>
                </a:r>
                <a:r>
                  <a:rPr lang="en-US" sz="1400" dirty="0" smtClean="0"/>
                  <a:t>= </a:t>
                </a:r>
                <a:r>
                  <a:rPr lang="en-GB" sz="1400" u="sng" dirty="0" smtClean="0"/>
                  <a:t>8.3 </a:t>
                </a:r>
                <a:r>
                  <a:rPr lang="en-GB" sz="1400" u="sng" dirty="0"/>
                  <a:t>x </a:t>
                </a:r>
                <a:r>
                  <a:rPr lang="en-GB" sz="1400" u="sng" dirty="0" smtClean="0"/>
                  <a:t>10</a:t>
                </a:r>
                <a:r>
                  <a:rPr lang="en-GB" sz="1400" u="sng" baseline="30000" dirty="0" smtClean="0"/>
                  <a:t>-10</a:t>
                </a:r>
                <a:r>
                  <a:rPr lang="en-GB" sz="1400" baseline="30000" dirty="0" smtClean="0"/>
                  <a:t> </a:t>
                </a:r>
                <a:r>
                  <a:rPr lang="en-US" sz="1400" dirty="0" smtClean="0"/>
                  <a:t>cm</a:t>
                </a:r>
                <a:r>
                  <a:rPr lang="en-US" sz="1400" baseline="30000" dirty="0" smtClean="0"/>
                  <a:t>2</a:t>
                </a:r>
                <a:endParaRPr lang="en-GB" sz="1400" u="sng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1400" b="1" dirty="0"/>
                  <a:t>Report</a:t>
                </a:r>
                <a:r>
                  <a:rPr lang="en-GB" sz="1400" dirty="0"/>
                  <a:t>: EDMS #</a:t>
                </a:r>
                <a:r>
                  <a:rPr lang="en-GB" sz="1400" dirty="0" smtClean="0"/>
                  <a:t>2416544</a:t>
                </a:r>
                <a:endParaRPr lang="en-GB" sz="140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600" dirty="0" smtClean="0"/>
                  <a:t>DDEF:</a:t>
                </a:r>
                <a:endParaRPr lang="en-GB" sz="1600" dirty="0" smtClean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200" dirty="0" smtClean="0"/>
                  <a:t>FOD060L:   ~ 9x</a:t>
                </a:r>
                <a:r>
                  <a:rPr lang="en-GB" sz="1200" b="1" dirty="0" smtClean="0"/>
                  <a:t>10</a:t>
                </a:r>
                <a:r>
                  <a:rPr lang="en-GB" sz="1200" b="1" baseline="30000" dirty="0" smtClean="0"/>
                  <a:t>12</a:t>
                </a:r>
                <a:r>
                  <a:rPr lang="en-GB" sz="1200" dirty="0" smtClean="0"/>
                  <a:t> </a:t>
                </a:r>
                <a:r>
                  <a:rPr lang="en-GB" sz="1200" dirty="0"/>
                  <a:t>cm</a:t>
                </a:r>
                <a:r>
                  <a:rPr lang="en-GB" sz="1200" baseline="30000" dirty="0"/>
                  <a:t>-2 </a:t>
                </a:r>
                <a:r>
                  <a:rPr lang="en-GB" sz="1200" baseline="30000" dirty="0" smtClean="0"/>
                  <a:t> </a:t>
                </a:r>
                <a:r>
                  <a:rPr lang="en-GB" sz="1200" dirty="0" smtClean="0"/>
                  <a:t>1MeV </a:t>
                </a:r>
                <a:r>
                  <a:rPr lang="en-GB" sz="1200" dirty="0" err="1" smtClean="0"/>
                  <a:t>neq</a:t>
                </a:r>
                <a:r>
                  <a:rPr lang="en-GB" sz="1200" dirty="0" smtClean="0"/>
                  <a:t> (</a:t>
                </a:r>
                <a:r>
                  <a:rPr lang="en-GB" sz="1200" dirty="0" err="1" smtClean="0"/>
                  <a:t>AlGaAs</a:t>
                </a:r>
                <a:r>
                  <a:rPr lang="en-GB" sz="1200" dirty="0" smtClean="0"/>
                  <a:t>)</a:t>
                </a:r>
                <a:endParaRPr lang="en-GB" sz="1200" baseline="30000" dirty="0" smtClean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200" dirty="0" smtClean="0"/>
                  <a:t>HCPL-060L: ~ 5x</a:t>
                </a:r>
                <a:r>
                  <a:rPr lang="en-GB" sz="1200" b="1" dirty="0" smtClean="0"/>
                  <a:t>10</a:t>
                </a:r>
                <a:r>
                  <a:rPr lang="en-GB" sz="1200" b="1" baseline="30000" dirty="0" smtClean="0"/>
                  <a:t>12</a:t>
                </a:r>
                <a:r>
                  <a:rPr lang="en-GB" sz="1200" dirty="0" smtClean="0"/>
                  <a:t> </a:t>
                </a:r>
                <a:r>
                  <a:rPr lang="en-GB" sz="1200" dirty="0"/>
                  <a:t>cm</a:t>
                </a:r>
                <a:r>
                  <a:rPr lang="en-GB" sz="1200" baseline="30000" dirty="0"/>
                  <a:t>-2 </a:t>
                </a:r>
                <a:r>
                  <a:rPr lang="en-GB" sz="1200" baseline="30000" dirty="0" smtClean="0"/>
                  <a:t> </a:t>
                </a:r>
                <a:r>
                  <a:rPr lang="en-GB" sz="1200" dirty="0" smtClean="0"/>
                  <a:t>1MeV </a:t>
                </a:r>
                <a:r>
                  <a:rPr lang="en-GB" sz="1200" dirty="0" err="1" smtClean="0"/>
                  <a:t>neq</a:t>
                </a:r>
                <a:r>
                  <a:rPr lang="en-GB" sz="1200" dirty="0" smtClean="0"/>
                  <a:t> (</a:t>
                </a:r>
                <a:r>
                  <a:rPr lang="en-GB" sz="1200" dirty="0" err="1" smtClean="0"/>
                  <a:t>GaAsP</a:t>
                </a:r>
                <a:r>
                  <a:rPr lang="en-GB" sz="1200" dirty="0" smtClean="0"/>
                  <a:t>)</a:t>
                </a:r>
                <a:endParaRPr lang="en-US" sz="1400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400" b="1" dirty="0"/>
                  <a:t>Strong response to TID and </a:t>
                </a:r>
                <a:r>
                  <a:rPr lang="en-US" sz="1400" b="1" dirty="0" smtClean="0"/>
                  <a:t>DD</a:t>
                </a:r>
                <a:r>
                  <a:rPr lang="en-US" sz="1400" dirty="0" smtClean="0"/>
                  <a:t>.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400" b="1" dirty="0" smtClean="0"/>
                  <a:t>Neutrons test </a:t>
                </a:r>
                <a:r>
                  <a:rPr lang="en-US" sz="1400" dirty="0" smtClean="0"/>
                  <a:t>foreseen</a:t>
                </a:r>
                <a:r>
                  <a:rPr lang="en-US" sz="1400" b="1" dirty="0" smtClean="0"/>
                  <a:t>.</a:t>
                </a:r>
                <a:endParaRPr lang="en-GB" sz="1400" b="1" dirty="0"/>
              </a:p>
            </p:txBody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24767" y="3691989"/>
                <a:ext cx="836210" cy="1085724"/>
              </a:xfrm>
              <a:prstGeom prst="rect">
                <a:avLst/>
              </a:prstGeom>
            </p:spPr>
          </p:pic>
        </p:grpSp>
        <p:sp>
          <p:nvSpPr>
            <p:cNvPr id="14" name="Rectangle 13"/>
            <p:cNvSpPr/>
            <p:nvPr/>
          </p:nvSpPr>
          <p:spPr>
            <a:xfrm>
              <a:off x="7613780" y="1200004"/>
              <a:ext cx="1247197" cy="220997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613780" y="1417721"/>
              <a:ext cx="1268963" cy="220997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9761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225" y="-92671"/>
            <a:ext cx="8226854" cy="3955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Radiation Tests Results </a:t>
            </a:r>
            <a:r>
              <a:rPr lang="en-US" dirty="0" smtClean="0">
                <a:solidFill>
                  <a:schemeClr val="bg1"/>
                </a:solidFill>
              </a:rPr>
              <a:t>– Full CIBU critical Chain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93" y="563201"/>
            <a:ext cx="8474918" cy="186139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1978090" y="1036427"/>
            <a:ext cx="6357258" cy="582616"/>
            <a:chOff x="2071396" y="2009193"/>
            <a:chExt cx="6357258" cy="582616"/>
          </a:xfrm>
          <a:effectLst/>
        </p:grpSpPr>
        <p:sp>
          <p:nvSpPr>
            <p:cNvPr id="6" name="Oval 5"/>
            <p:cNvSpPr/>
            <p:nvPr/>
          </p:nvSpPr>
          <p:spPr>
            <a:xfrm>
              <a:off x="2071396" y="2388637"/>
              <a:ext cx="177282" cy="16795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6413241" y="2369976"/>
              <a:ext cx="177282" cy="16795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8251372" y="2009193"/>
              <a:ext cx="177282" cy="16795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8251372" y="2423858"/>
              <a:ext cx="177282" cy="16795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0" y="2481037"/>
            <a:ext cx="29057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@</a:t>
            </a:r>
            <a:r>
              <a:rPr lang="en-US" sz="1600" b="1" dirty="0" smtClean="0"/>
              <a:t>500 </a:t>
            </a:r>
            <a:r>
              <a:rPr lang="en-US" sz="1600" b="1" dirty="0" err="1" smtClean="0"/>
              <a:t>Gy</a:t>
            </a:r>
            <a:r>
              <a:rPr lang="en-US" sz="1600" dirty="0"/>
              <a:t> </a:t>
            </a:r>
            <a:r>
              <a:rPr lang="en-US" sz="1600" dirty="0" smtClean="0"/>
              <a:t>and HEH </a:t>
            </a:r>
            <a:r>
              <a:rPr lang="en-US" sz="1600" b="1" dirty="0" smtClean="0"/>
              <a:t>8.5</a:t>
            </a:r>
            <a:r>
              <a:rPr lang="en-GB" sz="1600" b="1" dirty="0" smtClean="0">
                <a:solidFill>
                  <a:srgbClr val="000000"/>
                </a:solidFill>
              </a:rPr>
              <a:t>x10</a:t>
            </a:r>
            <a:r>
              <a:rPr lang="en-GB" sz="1600" b="1" baseline="30000" dirty="0" smtClean="0">
                <a:solidFill>
                  <a:srgbClr val="000000"/>
                </a:solidFill>
              </a:rPr>
              <a:t>11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:</a:t>
            </a:r>
            <a:endParaRPr lang="en-GB" sz="1600" dirty="0"/>
          </a:p>
        </p:txBody>
      </p:sp>
      <p:sp>
        <p:nvSpPr>
          <p:cNvPr id="20" name="Rectangle 19"/>
          <p:cNvSpPr/>
          <p:nvPr/>
        </p:nvSpPr>
        <p:spPr>
          <a:xfrm>
            <a:off x="2727478" y="2482911"/>
            <a:ext cx="874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38</a:t>
            </a:r>
            <a:r>
              <a:rPr lang="en-US" u="sng" dirty="0"/>
              <a:t> SETs</a:t>
            </a:r>
            <a:endParaRPr lang="en-GB" u="sng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2266601" y="1619043"/>
            <a:ext cx="572039" cy="926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698835" y="2481037"/>
            <a:ext cx="874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19</a:t>
            </a:r>
            <a:r>
              <a:rPr lang="en-US" u="sng" dirty="0" smtClean="0"/>
              <a:t> </a:t>
            </a:r>
            <a:r>
              <a:rPr lang="en-US" u="sng" dirty="0"/>
              <a:t>SETs</a:t>
            </a:r>
            <a:endParaRPr lang="en-GB" u="sng" dirty="0"/>
          </a:p>
        </p:txBody>
      </p:sp>
      <p:cxnSp>
        <p:nvCxnSpPr>
          <p:cNvPr id="24" name="Straight Arrow Connector 23"/>
          <p:cNvCxnSpPr>
            <a:stCxn id="23" idx="0"/>
          </p:cNvCxnSpPr>
          <p:nvPr/>
        </p:nvCxnSpPr>
        <p:spPr>
          <a:xfrm flipV="1">
            <a:off x="5136006" y="1583822"/>
            <a:ext cx="1183929" cy="8972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771697" y="2465648"/>
            <a:ext cx="757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0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u="sng" dirty="0">
                <a:solidFill>
                  <a:srgbClr val="FF0000"/>
                </a:solidFill>
              </a:rPr>
              <a:t>SETs</a:t>
            </a:r>
            <a:endParaRPr lang="en-GB" u="sng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7308356" y="1292416"/>
            <a:ext cx="917758" cy="122021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8105" y="4819924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607035" y="3821754"/>
            <a:ext cx="58901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/>
              <a:t>Report</a:t>
            </a:r>
            <a:r>
              <a:rPr lang="en-GB" sz="1400" dirty="0"/>
              <a:t>: EDMS #2415099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Total </a:t>
            </a: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cross-section </a:t>
            </a:r>
            <a:r>
              <a:rPr lang="el-GR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4.4 x 10</a:t>
            </a:r>
            <a:r>
              <a:rPr lang="en-GB" sz="1400" b="1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-12</a:t>
            </a:r>
            <a:r>
              <a:rPr lang="en-GB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GB" sz="1400" b="1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(95% confidence)</a:t>
            </a:r>
            <a:endParaRPr lang="en-GB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94547" y="2923018"/>
            <a:ext cx="7933383" cy="1968594"/>
            <a:chOff x="594547" y="2923018"/>
            <a:chExt cx="7933383" cy="1968594"/>
          </a:xfrm>
        </p:grpSpPr>
        <p:grpSp>
          <p:nvGrpSpPr>
            <p:cNvPr id="40" name="Group 39"/>
            <p:cNvGrpSpPr/>
            <p:nvPr/>
          </p:nvGrpSpPr>
          <p:grpSpPr>
            <a:xfrm>
              <a:off x="594547" y="2923018"/>
              <a:ext cx="7933383" cy="1968594"/>
              <a:chOff x="594547" y="2923018"/>
              <a:chExt cx="7933383" cy="1968594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94547" y="2935014"/>
                <a:ext cx="5417958" cy="7386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Steps of </a:t>
                </a:r>
                <a:r>
                  <a:rPr lang="en-US" sz="1400" b="1" dirty="0" smtClean="0"/>
                  <a:t>100 </a:t>
                </a:r>
                <a:r>
                  <a:rPr lang="en-US" sz="1400" b="1" dirty="0" err="1" smtClean="0"/>
                  <a:t>Gy</a:t>
                </a:r>
                <a:r>
                  <a:rPr lang="en-US" sz="1400" b="1" dirty="0" smtClean="0"/>
                  <a:t> </a:t>
                </a:r>
                <a:r>
                  <a:rPr lang="en-US" sz="1400" dirty="0"/>
                  <a:t>and </a:t>
                </a:r>
                <a:r>
                  <a:rPr lang="en-US" sz="1400" b="1" dirty="0"/>
                  <a:t>1.7E11 p/cm2 </a:t>
                </a:r>
                <a:r>
                  <a:rPr lang="en-US" sz="1400" b="1" dirty="0" err="1" smtClean="0"/>
                  <a:t>fluence</a:t>
                </a:r>
                <a:endParaRPr lang="en-US" sz="1400" b="1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400" dirty="0" smtClean="0"/>
                  <a:t>Reached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500 </a:t>
                </a:r>
                <a:r>
                  <a:rPr lang="en-US" sz="1400" b="1" dirty="0" err="1">
                    <a:solidFill>
                      <a:srgbClr val="FF0000"/>
                    </a:solidFill>
                  </a:rPr>
                  <a:t>Gy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/>
                  <a:t>and HEH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8.5 x10</a:t>
                </a:r>
                <a:r>
                  <a:rPr lang="en-US" sz="1400" b="1" baseline="30000" dirty="0" smtClean="0">
                    <a:solidFill>
                      <a:srgbClr val="FF0000"/>
                    </a:solidFill>
                  </a:rPr>
                  <a:t>11</a:t>
                </a:r>
                <a:r>
                  <a:rPr lang="en-US" sz="1400" dirty="0" smtClean="0"/>
                  <a:t> cm</a:t>
                </a:r>
                <a:r>
                  <a:rPr lang="en-US" sz="1400" baseline="30000" dirty="0" smtClean="0"/>
                  <a:t>-2</a:t>
                </a:r>
                <a:r>
                  <a:rPr lang="en-US" sz="1400" dirty="0" smtClean="0"/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400" dirty="0" smtClean="0"/>
                  <a:t>Hi-</a:t>
                </a:r>
                <a:r>
                  <a:rPr lang="en-US" sz="1400" dirty="0" err="1" smtClean="0"/>
                  <a:t>Lumi</a:t>
                </a:r>
                <a:r>
                  <a:rPr lang="en-US" sz="1400" dirty="0" smtClean="0"/>
                  <a:t> </a:t>
                </a:r>
                <a:r>
                  <a:rPr lang="en-US" sz="1400" u="sng" dirty="0" smtClean="0">
                    <a:solidFill>
                      <a:srgbClr val="FF0000"/>
                    </a:solidFill>
                  </a:rPr>
                  <a:t>ultimate</a:t>
                </a:r>
                <a:r>
                  <a:rPr lang="en-US" sz="1400" dirty="0" smtClean="0"/>
                  <a:t> target: TID </a:t>
                </a:r>
                <a:r>
                  <a:rPr lang="en-GB" sz="1400" b="1" dirty="0" smtClean="0">
                    <a:solidFill>
                      <a:srgbClr val="000000"/>
                    </a:solidFill>
                  </a:rPr>
                  <a:t>280 </a:t>
                </a:r>
                <a:r>
                  <a:rPr lang="en-GB" sz="1400" b="1" dirty="0" err="1" smtClean="0">
                    <a:solidFill>
                      <a:srgbClr val="000000"/>
                    </a:solidFill>
                  </a:rPr>
                  <a:t>Gy</a:t>
                </a:r>
                <a:r>
                  <a:rPr lang="en-GB" sz="1400" dirty="0" smtClean="0">
                    <a:solidFill>
                      <a:srgbClr val="000000"/>
                    </a:solidFill>
                  </a:rPr>
                  <a:t>, HEH </a:t>
                </a:r>
                <a:r>
                  <a:rPr lang="en-GB" sz="1400" b="1" dirty="0" smtClean="0">
                    <a:solidFill>
                      <a:srgbClr val="000000"/>
                    </a:solidFill>
                  </a:rPr>
                  <a:t>1.4x10</a:t>
                </a:r>
                <a:r>
                  <a:rPr lang="en-GB" sz="1400" b="1" baseline="30000" dirty="0" smtClean="0">
                    <a:solidFill>
                      <a:srgbClr val="000000"/>
                    </a:solidFill>
                  </a:rPr>
                  <a:t>10</a:t>
                </a:r>
                <a:r>
                  <a:rPr lang="en-GB" sz="1400" b="1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GB" sz="1400" b="1" dirty="0">
                    <a:solidFill>
                      <a:srgbClr val="000000"/>
                    </a:solidFill>
                  </a:rPr>
                  <a:t>cm</a:t>
                </a:r>
                <a:r>
                  <a:rPr lang="en-GB" sz="1400" b="1" baseline="30000" dirty="0">
                    <a:solidFill>
                      <a:srgbClr val="000000"/>
                    </a:solidFill>
                  </a:rPr>
                  <a:t>-2</a:t>
                </a:r>
                <a:r>
                  <a:rPr lang="en-GB" sz="1400" b="1" dirty="0">
                    <a:solidFill>
                      <a:srgbClr val="000000"/>
                    </a:solidFill>
                  </a:rPr>
                  <a:t> max</a:t>
                </a:r>
                <a:r>
                  <a:rPr lang="en-GB" sz="1400" b="1" dirty="0" smtClean="0">
                    <a:solidFill>
                      <a:srgbClr val="000000"/>
                    </a:solidFill>
                  </a:rPr>
                  <a:t>. annual</a:t>
                </a:r>
                <a:endParaRPr lang="en-GB" sz="1400" dirty="0" smtClean="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6893919" y="2923018"/>
                <a:ext cx="1634011" cy="1968594"/>
                <a:chOff x="6893919" y="2923018"/>
                <a:chExt cx="1634011" cy="1968594"/>
              </a:xfrm>
            </p:grpSpPr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893919" y="2923018"/>
                  <a:ext cx="1634011" cy="1968594"/>
                </a:xfrm>
                <a:prstGeom prst="rect">
                  <a:avLst/>
                </a:prstGeom>
              </p:spPr>
            </p:pic>
            <p:sp>
              <p:nvSpPr>
                <p:cNvPr id="30" name="Oval 29"/>
                <p:cNvSpPr/>
                <p:nvPr/>
              </p:nvSpPr>
              <p:spPr>
                <a:xfrm>
                  <a:off x="6905789" y="3623813"/>
                  <a:ext cx="805135" cy="641991"/>
                </a:xfrm>
                <a:prstGeom prst="ellipse">
                  <a:avLst/>
                </a:prstGeom>
                <a:noFill/>
                <a:ln w="31750">
                  <a:solidFill>
                    <a:schemeClr val="bg1"/>
                  </a:solidFill>
                  <a:prstDash val="dash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5" name="Rectangle 24"/>
            <p:cNvSpPr/>
            <p:nvPr/>
          </p:nvSpPr>
          <p:spPr>
            <a:xfrm>
              <a:off x="5166811" y="4522997"/>
              <a:ext cx="16966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 smtClean="0"/>
                <a:t>Courtesy of BE-CEM-EPR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3957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  <p:bldP spid="26" grpId="0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963" y="-121905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COTS selection – Non critical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211678"/>
              </p:ext>
            </p:extLst>
          </p:nvPr>
        </p:nvGraphicFramePr>
        <p:xfrm>
          <a:off x="1196341" y="1583813"/>
          <a:ext cx="3124200" cy="1857468"/>
        </p:xfrm>
        <a:graphic>
          <a:graphicData uri="http://schemas.openxmlformats.org/drawingml/2006/table">
            <a:tbl>
              <a:tblPr/>
              <a:tblGrid>
                <a:gridCol w="929110">
                  <a:extLst>
                    <a:ext uri="{9D8B030D-6E8A-4147-A177-3AD203B41FA5}">
                      <a16:colId xmlns:a16="http://schemas.microsoft.com/office/drawing/2014/main" val="2382968515"/>
                    </a:ext>
                  </a:extLst>
                </a:gridCol>
                <a:gridCol w="1097545">
                  <a:extLst>
                    <a:ext uri="{9D8B030D-6E8A-4147-A177-3AD203B41FA5}">
                      <a16:colId xmlns:a16="http://schemas.microsoft.com/office/drawing/2014/main" val="1830102225"/>
                    </a:ext>
                  </a:extLst>
                </a:gridCol>
                <a:gridCol w="1097545">
                  <a:extLst>
                    <a:ext uri="{9D8B030D-6E8A-4147-A177-3AD203B41FA5}">
                      <a16:colId xmlns:a16="http://schemas.microsoft.com/office/drawing/2014/main" val="2082273491"/>
                    </a:ext>
                  </a:extLst>
                </a:gridCol>
              </a:tblGrid>
              <a:tr h="1278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MONITORING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460989"/>
                  </a:ext>
                </a:extLst>
              </a:tr>
              <a:tr h="2557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</a:t>
                      </a: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93388"/>
                  </a:ext>
                </a:extLst>
              </a:tr>
              <a:tr h="12789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INA240</a:t>
                      </a: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urrent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ense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mplifier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EE9F12"/>
                          </a:solidFill>
                          <a:effectLst/>
                          <a:latin typeface="Calibri" panose="020F0502020204030204" pitchFamily="34" charset="0"/>
                        </a:rPr>
                        <a:t>Tested</a:t>
                      </a:r>
                      <a:endParaRPr lang="en-GB" sz="900" b="0" i="0" u="none" strike="noStrike" dirty="0">
                        <a:solidFill>
                          <a:srgbClr val="EE9F1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364188"/>
                  </a:ext>
                </a:extLst>
              </a:tr>
              <a:tr h="3836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AD7291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12-bit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ADC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I2C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Tested</a:t>
                      </a:r>
                      <a:endParaRPr lang="en-GB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033144"/>
                  </a:ext>
                </a:extLst>
              </a:tr>
              <a:tr h="383677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TPS3808G12DBVT</a:t>
                      </a:r>
                      <a:r>
                        <a:rPr kumimoji="0" lang="en-GB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GB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9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TPS3808G33DBVT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 supervisory circuit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Scheduled for Test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43587"/>
                  </a:ext>
                </a:extLst>
              </a:tr>
              <a:tr h="383677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M2GL005-TQ144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IGLOO2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Tested </a:t>
                      </a:r>
                      <a:br>
                        <a:rPr lang="en-US" sz="1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(purchase new Lot)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21066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96574"/>
              </p:ext>
            </p:extLst>
          </p:nvPr>
        </p:nvGraphicFramePr>
        <p:xfrm>
          <a:off x="4835222" y="1583813"/>
          <a:ext cx="3158159" cy="1857467"/>
        </p:xfrm>
        <a:graphic>
          <a:graphicData uri="http://schemas.openxmlformats.org/drawingml/2006/table">
            <a:tbl>
              <a:tblPr/>
              <a:tblGrid>
                <a:gridCol w="939209">
                  <a:extLst>
                    <a:ext uri="{9D8B030D-6E8A-4147-A177-3AD203B41FA5}">
                      <a16:colId xmlns:a16="http://schemas.microsoft.com/office/drawing/2014/main" val="2382968515"/>
                    </a:ext>
                  </a:extLst>
                </a:gridCol>
                <a:gridCol w="1109475">
                  <a:extLst>
                    <a:ext uri="{9D8B030D-6E8A-4147-A177-3AD203B41FA5}">
                      <a16:colId xmlns:a16="http://schemas.microsoft.com/office/drawing/2014/main" val="1830102225"/>
                    </a:ext>
                  </a:extLst>
                </a:gridCol>
                <a:gridCol w="1109475">
                  <a:extLst>
                    <a:ext uri="{9D8B030D-6E8A-4147-A177-3AD203B41FA5}">
                      <a16:colId xmlns:a16="http://schemas.microsoft.com/office/drawing/2014/main" val="3437844028"/>
                    </a:ext>
                  </a:extLst>
                </a:gridCol>
              </a:tblGrid>
              <a:tr h="19922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5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POWER</a:t>
                      </a:r>
                      <a:endParaRPr lang="en-GB" sz="105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5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460989"/>
                  </a:ext>
                </a:extLst>
              </a:tr>
              <a:tr h="4146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</a:t>
                      </a: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93388"/>
                  </a:ext>
                </a:extLst>
              </a:tr>
              <a:tr h="33461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LT3083</a:t>
                      </a:r>
                      <a:r>
                        <a:rPr kumimoji="0" lang="en-GB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LDO Voltage Regulator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Tested</a:t>
                      </a:r>
                      <a:br>
                        <a:rPr lang="en-US" sz="1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(purchase new Lot)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364188"/>
                  </a:ext>
                </a:extLst>
              </a:tr>
              <a:tr h="45450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FSV1060V 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Schottky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Diode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Scheduled for Test</a:t>
                      </a:r>
                      <a:endParaRPr lang="en-GB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033144"/>
                  </a:ext>
                </a:extLst>
              </a:tr>
              <a:tr h="45450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dirty="0" smtClean="0"/>
                        <a:t>TPP40-105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AC/DC Power Supply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foreseen</a:t>
                      </a:r>
                      <a:endParaRPr lang="en-GB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402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414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" y="-100224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Monitoring components results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61012" y="561841"/>
            <a:ext cx="286328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u="sng" dirty="0" smtClean="0"/>
              <a:t>INA240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100" dirty="0"/>
              <a:t>EDMS #2588515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100" dirty="0" smtClean="0"/>
              <a:t>Reached </a:t>
            </a:r>
            <a:r>
              <a:rPr lang="en-US" sz="1100" b="1" dirty="0" smtClean="0">
                <a:solidFill>
                  <a:srgbClr val="FF0000"/>
                </a:solidFill>
              </a:rPr>
              <a:t>500 </a:t>
            </a:r>
            <a:r>
              <a:rPr lang="en-US" sz="1100" b="1" dirty="0" err="1" smtClean="0">
                <a:solidFill>
                  <a:srgbClr val="FF0000"/>
                </a:solidFill>
              </a:rPr>
              <a:t>Gy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US" sz="1100" dirty="0" smtClean="0"/>
              <a:t>and HEH </a:t>
            </a:r>
            <a:r>
              <a:rPr lang="en-US" sz="1100" b="1" dirty="0" smtClean="0">
                <a:solidFill>
                  <a:srgbClr val="FF0000"/>
                </a:solidFill>
              </a:rPr>
              <a:t>8.61 x10</a:t>
            </a:r>
            <a:r>
              <a:rPr lang="en-US" sz="1100" b="1" baseline="30000" dirty="0" smtClean="0">
                <a:solidFill>
                  <a:srgbClr val="FF0000"/>
                </a:solidFill>
              </a:rPr>
              <a:t>11</a:t>
            </a:r>
            <a:r>
              <a:rPr lang="en-US" sz="1100" dirty="0" smtClean="0"/>
              <a:t> cm</a:t>
            </a:r>
            <a:r>
              <a:rPr lang="en-US" sz="1100" baseline="30000" dirty="0" smtClean="0"/>
              <a:t>-2</a:t>
            </a:r>
            <a:r>
              <a:rPr lang="en-US" sz="1100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100" dirty="0" smtClean="0"/>
              <a:t>High </a:t>
            </a:r>
            <a:r>
              <a:rPr lang="en-US" sz="1100" b="1" dirty="0" smtClean="0"/>
              <a:t>SEL</a:t>
            </a:r>
            <a:r>
              <a:rPr lang="en-US" sz="1100" dirty="0" smtClean="0"/>
              <a:t> cross-section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100" dirty="0"/>
          </a:p>
          <a:p>
            <a:r>
              <a:rPr lang="en-US" sz="1050" b="1" u="sng" dirty="0" smtClean="0"/>
              <a:t>AD7291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050" dirty="0"/>
              <a:t>EDMS #2591354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050" dirty="0" smtClean="0"/>
              <a:t>Reached </a:t>
            </a:r>
            <a:r>
              <a:rPr lang="en-US" sz="1050" b="1" dirty="0">
                <a:solidFill>
                  <a:srgbClr val="FF0000"/>
                </a:solidFill>
              </a:rPr>
              <a:t>500 </a:t>
            </a:r>
            <a:r>
              <a:rPr lang="en-US" sz="1050" b="1" dirty="0" err="1">
                <a:solidFill>
                  <a:srgbClr val="FF0000"/>
                </a:solidFill>
              </a:rPr>
              <a:t>Gy</a:t>
            </a:r>
            <a:r>
              <a:rPr lang="en-US" sz="1050" dirty="0">
                <a:solidFill>
                  <a:srgbClr val="FF0000"/>
                </a:solidFill>
              </a:rPr>
              <a:t> </a:t>
            </a:r>
            <a:r>
              <a:rPr lang="en-US" sz="1050" dirty="0"/>
              <a:t>and HEH </a:t>
            </a:r>
            <a:r>
              <a:rPr lang="en-US" sz="1050" b="1" dirty="0">
                <a:solidFill>
                  <a:srgbClr val="FF0000"/>
                </a:solidFill>
              </a:rPr>
              <a:t>8.61 x10</a:t>
            </a:r>
            <a:r>
              <a:rPr lang="en-US" sz="1050" b="1" baseline="30000" dirty="0">
                <a:solidFill>
                  <a:srgbClr val="FF0000"/>
                </a:solidFill>
              </a:rPr>
              <a:t>11</a:t>
            </a:r>
            <a:r>
              <a:rPr lang="en-US" sz="1050" dirty="0"/>
              <a:t> </a:t>
            </a:r>
            <a:r>
              <a:rPr lang="en-US" sz="1050" dirty="0" smtClean="0"/>
              <a:t>cm</a:t>
            </a:r>
            <a:r>
              <a:rPr lang="en-US" sz="1050" baseline="30000" dirty="0" smtClean="0"/>
              <a:t>-2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050" dirty="0" smtClean="0"/>
              <a:t>No SEL, SEU, SEFI observed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050" dirty="0" smtClean="0"/>
              <a:t>No increase in current consumption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96280" y="2388761"/>
            <a:ext cx="8710798" cy="2238328"/>
            <a:chOff x="296280" y="2388761"/>
            <a:chExt cx="8710798" cy="22383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9665" y="2388761"/>
              <a:ext cx="3287413" cy="2135736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296280" y="2758440"/>
              <a:ext cx="5191376" cy="1868649"/>
              <a:chOff x="-21316" y="-1252269"/>
              <a:chExt cx="6265134" cy="2235751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3"/>
              <a:srcRect r="27293"/>
              <a:stretch/>
            </p:blipFill>
            <p:spPr>
              <a:xfrm>
                <a:off x="120316" y="-1252269"/>
                <a:ext cx="6123502" cy="2235751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-21316" y="-365085"/>
                <a:ext cx="1249180" cy="3130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solidFill>
                      <a:srgbClr val="FF0000"/>
                    </a:solidFill>
                  </a:rPr>
                  <a:t>USER INPUT</a:t>
                </a:r>
                <a:endParaRPr lang="en-GB" sz="105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4061012" y="2557597"/>
              <a:ext cx="1298692" cy="1203965"/>
            </a:xfrm>
            <a:prstGeom prst="rect">
              <a:avLst/>
            </a:prstGeom>
            <a:noFill/>
            <a:ln w="349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522563"/>
              </p:ext>
            </p:extLst>
          </p:nvPr>
        </p:nvGraphicFramePr>
        <p:xfrm>
          <a:off x="296280" y="612018"/>
          <a:ext cx="2367632" cy="1830777"/>
        </p:xfrm>
        <a:graphic>
          <a:graphicData uri="http://schemas.openxmlformats.org/drawingml/2006/table">
            <a:tbl>
              <a:tblPr/>
              <a:tblGrid>
                <a:gridCol w="1085429">
                  <a:extLst>
                    <a:ext uri="{9D8B030D-6E8A-4147-A177-3AD203B41FA5}">
                      <a16:colId xmlns:a16="http://schemas.microsoft.com/office/drawing/2014/main" val="2382968515"/>
                    </a:ext>
                  </a:extLst>
                </a:gridCol>
                <a:gridCol w="1282203">
                  <a:extLst>
                    <a:ext uri="{9D8B030D-6E8A-4147-A177-3AD203B41FA5}">
                      <a16:colId xmlns:a16="http://schemas.microsoft.com/office/drawing/2014/main" val="1830102225"/>
                    </a:ext>
                  </a:extLst>
                </a:gridCol>
              </a:tblGrid>
              <a:tr h="12789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MONITORING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460989"/>
                  </a:ext>
                </a:extLst>
              </a:tr>
              <a:tr h="2557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</a:t>
                      </a: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93388"/>
                  </a:ext>
                </a:extLst>
              </a:tr>
              <a:tr h="2557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INA240</a:t>
                      </a: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urrent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ense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mplifier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75039"/>
                  </a:ext>
                </a:extLst>
              </a:tr>
              <a:tr h="3836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AD7291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12-bit ADC + I2C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033144"/>
                  </a:ext>
                </a:extLst>
              </a:tr>
              <a:tr h="383677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TPS3808G12DBVT</a:t>
                      </a:r>
                      <a:r>
                        <a:rPr kumimoji="0" lang="en-GB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GB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9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TPS3808G33DBVT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 supervisory circuit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43587"/>
                  </a:ext>
                </a:extLst>
              </a:tr>
              <a:tr h="383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Igloo2</a:t>
                      </a: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210663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5166811" y="4522997"/>
            <a:ext cx="16966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/>
              <a:t>Courtesy of BE-CEM-EPR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96546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-71922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Conclusions and Plans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5433" y="460828"/>
            <a:ext cx="799409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b="1" u="sng" dirty="0" smtClean="0">
                <a:solidFill>
                  <a:schemeClr val="accent6"/>
                </a:solidFill>
              </a:rPr>
              <a:t>CIBU v2</a:t>
            </a:r>
            <a:r>
              <a:rPr lang="en-US" sz="1600" dirty="0" smtClean="0"/>
              <a:t>: 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600" b="1" dirty="0" smtClean="0"/>
              <a:t>Highly critical</a:t>
            </a:r>
            <a:r>
              <a:rPr lang="en-US" sz="1600" dirty="0" smtClean="0"/>
              <a:t> generic </a:t>
            </a:r>
            <a:r>
              <a:rPr lang="en-US" sz="1600" b="1" dirty="0" smtClean="0"/>
              <a:t>interface with users</a:t>
            </a:r>
            <a:r>
              <a:rPr lang="en-US" sz="1600" dirty="0" smtClean="0"/>
              <a:t> connected to the BIS. 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Foreseen deployment in the </a:t>
            </a:r>
            <a:r>
              <a:rPr lang="en-US" sz="1600" dirty="0" smtClean="0">
                <a:solidFill>
                  <a:schemeClr val="accent6"/>
                </a:solidFill>
              </a:rPr>
              <a:t>RRs </a:t>
            </a:r>
            <a:r>
              <a:rPr lang="en-US" sz="1600" dirty="0" smtClean="0"/>
              <a:t>during Hi-</a:t>
            </a:r>
            <a:r>
              <a:rPr lang="en-US" sz="1600" dirty="0" err="1" smtClean="0"/>
              <a:t>Lumi</a:t>
            </a:r>
            <a:r>
              <a:rPr lang="en-US" sz="1600" dirty="0" smtClean="0"/>
              <a:t>.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US" sz="1600" dirty="0" smtClean="0">
              <a:solidFill>
                <a:schemeClr val="accent6"/>
              </a:solidFill>
            </a:endParaRPr>
          </a:p>
          <a:p>
            <a:pPr lvl="1"/>
            <a:r>
              <a:rPr lang="en-US" sz="1600" b="1" u="sng" dirty="0"/>
              <a:t>Strategy</a:t>
            </a:r>
            <a:r>
              <a:rPr lang="en-US" sz="1600" dirty="0" smtClean="0"/>
              <a:t>: 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Focus on </a:t>
            </a:r>
            <a:r>
              <a:rPr lang="en-US" sz="1600" b="1" dirty="0" smtClean="0"/>
              <a:t>one </a:t>
            </a:r>
            <a:r>
              <a:rPr lang="en-US" sz="1600" dirty="0" smtClean="0"/>
              <a:t>unique design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600" dirty="0"/>
              <a:t>BE-CEM-EPR </a:t>
            </a:r>
            <a:r>
              <a:rPr lang="en-GB" sz="1600" dirty="0" smtClean="0"/>
              <a:t>procurement and </a:t>
            </a:r>
            <a:r>
              <a:rPr lang="en-US" sz="1600" dirty="0" smtClean="0"/>
              <a:t>tests at </a:t>
            </a:r>
            <a:r>
              <a:rPr lang="en-US" sz="1600" dirty="0" smtClean="0">
                <a:solidFill>
                  <a:schemeClr val="accent6"/>
                </a:solidFill>
              </a:rPr>
              <a:t>component level at PSI</a:t>
            </a:r>
            <a:r>
              <a:rPr lang="en-US" sz="1600" dirty="0"/>
              <a:t> </a:t>
            </a:r>
            <a:endParaRPr lang="en-US" sz="1600" dirty="0" smtClean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Full </a:t>
            </a:r>
            <a:r>
              <a:rPr lang="en-US" sz="1600" b="1" dirty="0" smtClean="0">
                <a:solidFill>
                  <a:srgbClr val="FF0000"/>
                </a:solidFill>
              </a:rPr>
              <a:t>critical</a:t>
            </a:r>
            <a:r>
              <a:rPr lang="en-US" sz="1600" dirty="0" smtClean="0"/>
              <a:t> circuit </a:t>
            </a:r>
            <a:r>
              <a:rPr lang="en-US" sz="1600" b="1" dirty="0" smtClean="0">
                <a:solidFill>
                  <a:schemeClr val="accent6"/>
                </a:solidFill>
              </a:rPr>
              <a:t>qualified</a:t>
            </a:r>
          </a:p>
          <a:p>
            <a:pPr lvl="1"/>
            <a:endParaRPr lang="en-US" sz="1600" b="1" u="sng" dirty="0" smtClean="0"/>
          </a:p>
          <a:p>
            <a:pPr lvl="1"/>
            <a:r>
              <a:rPr lang="en-US" sz="1600" b="1" u="sng" dirty="0" smtClean="0"/>
              <a:t>Planned Activities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Test </a:t>
            </a:r>
            <a:r>
              <a:rPr lang="en-US" sz="1600" dirty="0" smtClean="0">
                <a:solidFill>
                  <a:schemeClr val="accent6"/>
                </a:solidFill>
              </a:rPr>
              <a:t>Monitoring</a:t>
            </a:r>
            <a:r>
              <a:rPr lang="en-US" sz="1600" dirty="0" smtClean="0"/>
              <a:t> 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on-board </a:t>
            </a:r>
            <a:r>
              <a:rPr lang="en-US" sz="1600" b="1" dirty="0" smtClean="0">
                <a:solidFill>
                  <a:schemeClr val="accent6"/>
                </a:solidFill>
              </a:rPr>
              <a:t>ADC </a:t>
            </a:r>
            <a:r>
              <a:rPr lang="en-US" sz="1600" dirty="0" smtClean="0"/>
              <a:t>qualified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INA240: high SEL cross-section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FPGA supervisory circuit to be tested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u="sng" dirty="0" smtClean="0">
                <a:solidFill>
                  <a:schemeClr val="accent6"/>
                </a:solidFill>
              </a:rPr>
              <a:t>Power Supply</a:t>
            </a:r>
            <a:r>
              <a:rPr lang="en-US" sz="1600" u="sng" dirty="0"/>
              <a:t> </a:t>
            </a:r>
            <a:r>
              <a:rPr lang="en-US" sz="1600" u="sng" dirty="0" smtClean="0">
                <a:solidFill>
                  <a:schemeClr val="accent6"/>
                </a:solidFill>
              </a:rPr>
              <a:t>Unit</a:t>
            </a:r>
            <a:r>
              <a:rPr lang="en-US" sz="1600" dirty="0" smtClean="0">
                <a:solidFill>
                  <a:schemeClr val="accent6"/>
                </a:solidFill>
              </a:rPr>
              <a:t>: </a:t>
            </a:r>
            <a:r>
              <a:rPr lang="en-US" sz="1600" dirty="0"/>
              <a:t>R</a:t>
            </a:r>
            <a:r>
              <a:rPr lang="en-US" sz="1600" dirty="0" smtClean="0"/>
              <a:t>adiation </a:t>
            </a:r>
            <a:r>
              <a:rPr lang="en-US" sz="1600" dirty="0" smtClean="0"/>
              <a:t>tests to be planned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u="sng" dirty="0" smtClean="0"/>
              <a:t>Neutron </a:t>
            </a:r>
            <a:r>
              <a:rPr lang="en-US" sz="1600" u="sng" dirty="0"/>
              <a:t>T</a:t>
            </a:r>
            <a:r>
              <a:rPr lang="en-US" sz="1600" u="sng" dirty="0" smtClean="0"/>
              <a:t>est</a:t>
            </a:r>
            <a:r>
              <a:rPr lang="en-US" sz="1600" dirty="0" smtClean="0"/>
              <a:t> on </a:t>
            </a:r>
            <a:r>
              <a:rPr lang="en-US" sz="1600" dirty="0" err="1" smtClean="0"/>
              <a:t>optocouplers</a:t>
            </a:r>
            <a:r>
              <a:rPr lang="en-US" sz="1600" dirty="0" smtClean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System level test at </a:t>
            </a:r>
            <a:r>
              <a:rPr lang="en-US" sz="1600" dirty="0" smtClean="0">
                <a:solidFill>
                  <a:schemeClr val="accent6"/>
                </a:solidFill>
              </a:rPr>
              <a:t>CHARM</a:t>
            </a:r>
            <a:r>
              <a:rPr lang="en-US" sz="1600" dirty="0" smtClean="0"/>
              <a:t> in 2021/2022 to validate the system</a:t>
            </a:r>
          </a:p>
        </p:txBody>
      </p:sp>
    </p:spTree>
    <p:extLst>
      <p:ext uri="{BB962C8B-B14F-4D97-AF65-F5344CB8AC3E}">
        <p14:creationId xmlns:p14="http://schemas.microsoft.com/office/powerpoint/2010/main" val="357518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48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 Diagonal Corner Rectangle 26"/>
          <p:cNvSpPr/>
          <p:nvPr/>
        </p:nvSpPr>
        <p:spPr>
          <a:xfrm>
            <a:off x="2601493" y="1436174"/>
            <a:ext cx="831898" cy="479439"/>
          </a:xfrm>
          <a:prstGeom prst="round2DiagRect">
            <a:avLst/>
          </a:prstGeom>
          <a:noFill/>
          <a:ln w="28575">
            <a:solidFill>
              <a:srgbClr val="0070C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185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48730"/>
            <a:ext cx="8226854" cy="395525"/>
          </a:xfrm>
        </p:spPr>
        <p:txBody>
          <a:bodyPr/>
          <a:lstStyle/>
          <a:p>
            <a:r>
              <a:rPr lang="en-US" altLang="en-US" sz="2800" dirty="0">
                <a:solidFill>
                  <a:schemeClr val="bg1"/>
                </a:solidFill>
              </a:rPr>
              <a:t>Beam </a:t>
            </a:r>
            <a:r>
              <a:rPr lang="en-US" altLang="en-US" sz="2800" dirty="0" smtClean="0">
                <a:solidFill>
                  <a:schemeClr val="bg1"/>
                </a:solidFill>
              </a:rPr>
              <a:t>Interlock System (BIS) Concept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Content Placeholder 6"/>
          <p:cNvSpPr>
            <a:spLocks noGrp="1"/>
          </p:cNvSpPr>
          <p:nvPr>
            <p:ph idx="1"/>
          </p:nvPr>
        </p:nvSpPr>
        <p:spPr>
          <a:xfrm>
            <a:off x="302054" y="3462757"/>
            <a:ext cx="8552386" cy="772548"/>
          </a:xfrm>
        </p:spPr>
        <p:txBody>
          <a:bodyPr>
            <a:noAutofit/>
          </a:bodyPr>
          <a:lstStyle/>
          <a:p>
            <a:pPr marL="288925" indent="-254000">
              <a:buFont typeface="Wingdings" panose="05000000000000000000" pitchFamily="2" charset="2"/>
              <a:buChar char="§"/>
            </a:pPr>
            <a:r>
              <a:rPr lang="en-US" sz="1600" dirty="0"/>
              <a:t>∑(USER PERMITS =  </a:t>
            </a:r>
            <a:r>
              <a:rPr lang="en-US" sz="1600" b="1" dirty="0">
                <a:solidFill>
                  <a:srgbClr val="92D050"/>
                </a:solidFill>
              </a:rPr>
              <a:t>TRUE</a:t>
            </a:r>
            <a:r>
              <a:rPr lang="en-US" sz="1600" dirty="0"/>
              <a:t>) </a:t>
            </a:r>
            <a:r>
              <a:rPr lang="en-US" sz="1600" dirty="0">
                <a:sym typeface="Wingdings" panose="05000000000000000000" pitchFamily="2" charset="2"/>
              </a:rPr>
              <a:t> BEAM PERMIT = </a:t>
            </a:r>
            <a:r>
              <a:rPr lang="en-US" sz="1600" b="1" dirty="0" smtClean="0">
                <a:solidFill>
                  <a:srgbClr val="92D050"/>
                </a:solidFill>
                <a:sym typeface="Wingdings" panose="05000000000000000000" pitchFamily="2" charset="2"/>
              </a:rPr>
              <a:t>TRUE</a:t>
            </a:r>
            <a:endParaRPr lang="en-GB" sz="1600" b="1" dirty="0" smtClean="0">
              <a:solidFill>
                <a:srgbClr val="92D050"/>
              </a:solidFill>
            </a:endParaRPr>
          </a:p>
          <a:p>
            <a:pPr marL="288925" indent="-254000">
              <a:buFont typeface="Wingdings" panose="05000000000000000000" pitchFamily="2" charset="2"/>
              <a:buChar char="§"/>
            </a:pPr>
            <a:r>
              <a:rPr lang="en-US" sz="1600" b="1" dirty="0" smtClean="0"/>
              <a:t>BIC</a:t>
            </a:r>
            <a:r>
              <a:rPr lang="en-US" sz="1600" dirty="0" smtClean="0"/>
              <a:t>: main controller, acts as </a:t>
            </a:r>
            <a:r>
              <a:rPr lang="en-US" sz="1600" b="1" dirty="0" smtClean="0"/>
              <a:t>concentrator </a:t>
            </a:r>
            <a:r>
              <a:rPr lang="en-US" sz="1600" dirty="0" smtClean="0"/>
              <a:t>collecting </a:t>
            </a:r>
            <a:r>
              <a:rPr lang="en-US" sz="1600" b="1" dirty="0" smtClean="0">
                <a:solidFill>
                  <a:schemeClr val="accent6"/>
                </a:solidFill>
              </a:rPr>
              <a:t>USER PERMITS</a:t>
            </a:r>
            <a:r>
              <a:rPr lang="en-US" sz="1600" dirty="0" smtClean="0"/>
              <a:t>, generating </a:t>
            </a:r>
            <a:r>
              <a:rPr lang="en-US" sz="1600" b="1" dirty="0" smtClean="0"/>
              <a:t>BEAM PERMIT</a:t>
            </a:r>
          </a:p>
        </p:txBody>
      </p:sp>
      <p:sp>
        <p:nvSpPr>
          <p:cNvPr id="57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18502" name="Line 6"/>
          <p:cNvSpPr>
            <a:spLocks noChangeShapeType="1"/>
          </p:cNvSpPr>
          <p:nvPr/>
        </p:nvSpPr>
        <p:spPr bwMode="auto">
          <a:xfrm>
            <a:off x="3550461" y="1964846"/>
            <a:ext cx="1143000" cy="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8505" name="Line 9"/>
          <p:cNvSpPr>
            <a:spLocks noChangeShapeType="1"/>
          </p:cNvSpPr>
          <p:nvPr/>
        </p:nvSpPr>
        <p:spPr bwMode="auto">
          <a:xfrm>
            <a:off x="6089469" y="170968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8506" name="Line 10"/>
          <p:cNvSpPr>
            <a:spLocks noChangeShapeType="1"/>
          </p:cNvSpPr>
          <p:nvPr/>
        </p:nvSpPr>
        <p:spPr bwMode="auto">
          <a:xfrm>
            <a:off x="4717869" y="1138180"/>
            <a:ext cx="0" cy="1143000"/>
          </a:xfrm>
          <a:prstGeom prst="line">
            <a:avLst/>
          </a:prstGeom>
          <a:noFill/>
          <a:ln w="25400">
            <a:solidFill>
              <a:srgbClr val="062F6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8507" name="Line 11"/>
          <p:cNvSpPr>
            <a:spLocks noChangeShapeType="1"/>
          </p:cNvSpPr>
          <p:nvPr/>
        </p:nvSpPr>
        <p:spPr bwMode="auto">
          <a:xfrm>
            <a:off x="4717869" y="1138180"/>
            <a:ext cx="571500" cy="0"/>
          </a:xfrm>
          <a:prstGeom prst="line">
            <a:avLst/>
          </a:prstGeom>
          <a:noFill/>
          <a:ln w="25400">
            <a:solidFill>
              <a:srgbClr val="062F6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8508" name="Line 12"/>
          <p:cNvSpPr>
            <a:spLocks noChangeShapeType="1"/>
          </p:cNvSpPr>
          <p:nvPr/>
        </p:nvSpPr>
        <p:spPr bwMode="auto">
          <a:xfrm>
            <a:off x="4717869" y="2281180"/>
            <a:ext cx="571500" cy="0"/>
          </a:xfrm>
          <a:prstGeom prst="line">
            <a:avLst/>
          </a:prstGeom>
          <a:noFill/>
          <a:ln w="25400">
            <a:solidFill>
              <a:srgbClr val="062F6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8509" name="Arc 13"/>
          <p:cNvSpPr>
            <a:spLocks/>
          </p:cNvSpPr>
          <p:nvPr/>
        </p:nvSpPr>
        <p:spPr bwMode="auto">
          <a:xfrm>
            <a:off x="5289369" y="1138180"/>
            <a:ext cx="800100" cy="5715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62F6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8510" name="Arc 14"/>
          <p:cNvSpPr>
            <a:spLocks/>
          </p:cNvSpPr>
          <p:nvPr/>
        </p:nvSpPr>
        <p:spPr bwMode="auto">
          <a:xfrm rot="10800000" flipH="1">
            <a:off x="5289369" y="1709680"/>
            <a:ext cx="800100" cy="5715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62F6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8512" name="Text Box 16"/>
          <p:cNvSpPr txBox="1">
            <a:spLocks noChangeArrowheads="1"/>
          </p:cNvSpPr>
          <p:nvPr/>
        </p:nvSpPr>
        <p:spPr bwMode="auto">
          <a:xfrm>
            <a:off x="4889227" y="1367972"/>
            <a:ext cx="8107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 smtClean="0">
                <a:solidFill>
                  <a:srgbClr val="FF0000"/>
                </a:solidFill>
              </a:rPr>
              <a:t>B</a:t>
            </a:r>
            <a:r>
              <a:rPr lang="en-US" altLang="en-US" sz="1200" dirty="0" smtClean="0"/>
              <a:t>eam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 smtClean="0">
                <a:solidFill>
                  <a:srgbClr val="FF0000"/>
                </a:solidFill>
              </a:rPr>
              <a:t>I</a:t>
            </a:r>
            <a:r>
              <a:rPr lang="en-US" altLang="en-US" sz="1200" dirty="0" smtClean="0"/>
              <a:t>nterlock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 smtClean="0">
                <a:solidFill>
                  <a:srgbClr val="FF0000"/>
                </a:solidFill>
              </a:rPr>
              <a:t>C</a:t>
            </a:r>
            <a:r>
              <a:rPr lang="en-US" altLang="en-US" sz="1200" dirty="0" smtClean="0"/>
              <a:t>ontroller</a:t>
            </a:r>
            <a:endParaRPr lang="en-US" altLang="en-US" sz="1200" dirty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2523717" y="1348434"/>
            <a:ext cx="831898" cy="478938"/>
          </a:xfrm>
          <a:prstGeom prst="round2Diag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tx1"/>
                </a:solidFill>
              </a:rPr>
              <a:t>User</a:t>
            </a:r>
            <a:br>
              <a:rPr lang="en-US" sz="900" b="1" dirty="0" smtClean="0">
                <a:solidFill>
                  <a:schemeClr val="tx1"/>
                </a:solidFill>
              </a:rPr>
            </a:br>
            <a:r>
              <a:rPr lang="en-US" sz="900" b="1" dirty="0" smtClean="0">
                <a:solidFill>
                  <a:schemeClr val="tx1"/>
                </a:solidFill>
              </a:rPr>
              <a:t>Interface (</a:t>
            </a:r>
            <a:r>
              <a:rPr lang="en-US" sz="900" b="1" dirty="0" smtClean="0">
                <a:solidFill>
                  <a:srgbClr val="FF0000"/>
                </a:solidFill>
              </a:rPr>
              <a:t>CIBU</a:t>
            </a:r>
            <a:r>
              <a:rPr lang="en-US" sz="900" b="1" dirty="0" smtClean="0">
                <a:solidFill>
                  <a:schemeClr val="tx1"/>
                </a:solidFill>
              </a:rPr>
              <a:t>)</a:t>
            </a:r>
            <a:endParaRPr lang="en-GB" sz="900" b="1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86241" y="1373724"/>
            <a:ext cx="1029789" cy="551021"/>
            <a:chOff x="403689" y="969516"/>
            <a:chExt cx="1029789" cy="551021"/>
          </a:xfrm>
        </p:grpSpPr>
        <p:sp>
          <p:nvSpPr>
            <p:cNvPr id="31" name="Rectangle 30"/>
            <p:cNvSpPr/>
            <p:nvPr/>
          </p:nvSpPr>
          <p:spPr>
            <a:xfrm>
              <a:off x="479316" y="1066889"/>
              <a:ext cx="954162" cy="453648"/>
            </a:xfrm>
            <a:prstGeom prst="rect">
              <a:avLst/>
            </a:prstGeom>
            <a:ln w="28575">
              <a:solidFill>
                <a:schemeClr val="accent4"/>
              </a:solidFill>
              <a:prstDash val="sysDash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b="1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03689" y="969516"/>
              <a:ext cx="954162" cy="453648"/>
            </a:xfrm>
            <a:prstGeom prst="rect">
              <a:avLst/>
            </a:prstGeom>
            <a:ln w="28575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User Systems</a:t>
              </a:r>
              <a:endParaRPr lang="en-GB" sz="1400" b="1" dirty="0"/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7003869" y="1387433"/>
            <a:ext cx="1590317" cy="661669"/>
          </a:xfrm>
          <a:prstGeom prst="roundRect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TARGET SYSTEM</a:t>
            </a:r>
            <a:br>
              <a:rPr lang="en-US" sz="1400" b="1" dirty="0" smtClean="0">
                <a:solidFill>
                  <a:srgbClr val="FF0000"/>
                </a:solidFill>
              </a:rPr>
            </a:br>
            <a:r>
              <a:rPr lang="en-US" sz="1400" b="1" dirty="0" smtClean="0">
                <a:solidFill>
                  <a:srgbClr val="FF0000"/>
                </a:solidFill>
              </a:rPr>
              <a:t>(BEAM DUMP)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 flipH="1">
            <a:off x="1968652" y="1688020"/>
            <a:ext cx="518841" cy="0"/>
          </a:xfrm>
          <a:prstGeom prst="line">
            <a:avLst/>
          </a:prstGeom>
          <a:noFill/>
          <a:ln w="25400">
            <a:solidFill>
              <a:srgbClr val="062F67"/>
            </a:solidFill>
            <a:prstDash val="solid"/>
            <a:round/>
            <a:headEnd type="triangle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H="1">
            <a:off x="2137083" y="1622650"/>
            <a:ext cx="92439" cy="130740"/>
          </a:xfrm>
          <a:prstGeom prst="line">
            <a:avLst/>
          </a:prstGeom>
          <a:noFill/>
          <a:ln w="25400">
            <a:solidFill>
              <a:srgbClr val="062F67"/>
            </a:solidFill>
            <a:prstDash val="solid"/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39231" y="1394102"/>
            <a:ext cx="32893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14</a:t>
            </a:r>
            <a:endParaRPr lang="en-GB" sz="1100" dirty="0"/>
          </a:p>
        </p:txBody>
      </p:sp>
      <p:sp>
        <p:nvSpPr>
          <p:cNvPr id="40" name="Rectangle 39"/>
          <p:cNvSpPr/>
          <p:nvPr/>
        </p:nvSpPr>
        <p:spPr>
          <a:xfrm>
            <a:off x="3786746" y="1742249"/>
            <a:ext cx="32893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rgbClr val="0070C0"/>
                </a:solidFill>
              </a:rPr>
              <a:t>14</a:t>
            </a:r>
            <a:endParaRPr lang="en-GB" sz="1100" dirty="0">
              <a:solidFill>
                <a:srgbClr val="0070C0"/>
              </a:solidFill>
            </a:endParaRPr>
          </a:p>
        </p:txBody>
      </p:sp>
      <p:sp>
        <p:nvSpPr>
          <p:cNvPr id="41" name="Line 6"/>
          <p:cNvSpPr>
            <a:spLocks noChangeShapeType="1"/>
          </p:cNvSpPr>
          <p:nvPr/>
        </p:nvSpPr>
        <p:spPr bwMode="auto">
          <a:xfrm>
            <a:off x="3574869" y="1423930"/>
            <a:ext cx="1143000" cy="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2" name="Line 6"/>
          <p:cNvSpPr>
            <a:spLocks noChangeShapeType="1"/>
          </p:cNvSpPr>
          <p:nvPr/>
        </p:nvSpPr>
        <p:spPr bwMode="auto">
          <a:xfrm>
            <a:off x="3574869" y="1565653"/>
            <a:ext cx="1143000" cy="0"/>
          </a:xfrm>
          <a:prstGeom prst="line">
            <a:avLst/>
          </a:prstGeom>
          <a:noFill/>
          <a:ln w="25400">
            <a:solidFill>
              <a:srgbClr val="0070C0"/>
            </a:solidFill>
            <a:prstDash val="sys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3" name="Line 8"/>
          <p:cNvSpPr>
            <a:spLocks noChangeShapeType="1"/>
          </p:cNvSpPr>
          <p:nvPr/>
        </p:nvSpPr>
        <p:spPr bwMode="auto">
          <a:xfrm flipH="1" flipV="1">
            <a:off x="4080482" y="1624906"/>
            <a:ext cx="0" cy="269033"/>
          </a:xfrm>
          <a:prstGeom prst="line">
            <a:avLst/>
          </a:prstGeom>
          <a:noFill/>
          <a:ln w="28575">
            <a:solidFill>
              <a:srgbClr val="0070C0"/>
            </a:solidFill>
            <a:prstDash val="sysDot"/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841893" y="1192745"/>
            <a:ext cx="2568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rgbClr val="0070C0"/>
                </a:solidFill>
              </a:rPr>
              <a:t>1</a:t>
            </a:r>
            <a:endParaRPr lang="en-GB" sz="1100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01145" y="1915613"/>
            <a:ext cx="79368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100" b="1" dirty="0" smtClean="0"/>
              <a:t>&lt;4m</a:t>
            </a:r>
          </a:p>
          <a:p>
            <a:pPr algn="ctr"/>
            <a:r>
              <a:rPr lang="en-US" altLang="en-US" sz="1100" b="1" dirty="0" smtClean="0"/>
              <a:t>Current </a:t>
            </a:r>
            <a:r>
              <a:rPr lang="en-US" altLang="en-US" sz="1100" b="1" dirty="0"/>
              <a:t>L</a:t>
            </a:r>
            <a:r>
              <a:rPr lang="en-US" altLang="en-US" sz="1100" b="1" dirty="0" smtClean="0"/>
              <a:t>oops</a:t>
            </a:r>
            <a:endParaRPr lang="en-GB" sz="1100" b="1" dirty="0"/>
          </a:p>
        </p:txBody>
      </p:sp>
      <p:sp>
        <p:nvSpPr>
          <p:cNvPr id="11" name="Rectangle 10"/>
          <p:cNvSpPr/>
          <p:nvPr/>
        </p:nvSpPr>
        <p:spPr>
          <a:xfrm>
            <a:off x="3535579" y="795894"/>
            <a:ext cx="1085797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100" b="1" dirty="0" smtClean="0">
                <a:solidFill>
                  <a:schemeClr val="accent6"/>
                </a:solidFill>
              </a:rPr>
              <a:t>USER PERMITS</a:t>
            </a:r>
            <a:r>
              <a:rPr lang="en-US" altLang="en-US" sz="1100" b="1" dirty="0" smtClean="0"/>
              <a:t> </a:t>
            </a:r>
          </a:p>
          <a:p>
            <a:pPr algn="ctr"/>
            <a:endParaRPr lang="en-GB" sz="1200" b="1" dirty="0"/>
          </a:p>
        </p:txBody>
      </p:sp>
      <p:sp>
        <p:nvSpPr>
          <p:cNvPr id="47" name="Rectangle 46"/>
          <p:cNvSpPr/>
          <p:nvPr/>
        </p:nvSpPr>
        <p:spPr>
          <a:xfrm>
            <a:off x="3678788" y="2141318"/>
            <a:ext cx="10390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100" b="1" dirty="0" smtClean="0"/>
              <a:t>&lt;1200 m</a:t>
            </a:r>
          </a:p>
          <a:p>
            <a:pPr algn="ctr"/>
            <a:r>
              <a:rPr lang="en-US" altLang="en-US" sz="1100" b="1" dirty="0" smtClean="0"/>
              <a:t>RS-485</a:t>
            </a:r>
          </a:p>
          <a:p>
            <a:pPr algn="ctr"/>
            <a:r>
              <a:rPr lang="en-US" altLang="en-US" sz="1100" b="1" dirty="0" smtClean="0"/>
              <a:t>OR</a:t>
            </a:r>
            <a:r>
              <a:rPr lang="en-US" altLang="en-US" sz="1100" b="1" dirty="0"/>
              <a:t/>
            </a:r>
            <a:br>
              <a:rPr lang="en-US" altLang="en-US" sz="1100" b="1" dirty="0"/>
            </a:br>
            <a:r>
              <a:rPr lang="en-US" altLang="en-US" sz="1100" b="1" dirty="0" smtClean="0"/>
              <a:t>&gt;1200 </a:t>
            </a:r>
            <a:r>
              <a:rPr lang="en-US" altLang="en-US" sz="1100" b="1" dirty="0"/>
              <a:t>m</a:t>
            </a:r>
            <a:endParaRPr lang="en-US" altLang="en-US" sz="1100" b="1" dirty="0" smtClean="0"/>
          </a:p>
          <a:p>
            <a:pPr algn="ctr"/>
            <a:r>
              <a:rPr lang="en-US" sz="1100" b="1" dirty="0" smtClean="0"/>
              <a:t>Fiber Optics</a:t>
            </a:r>
            <a:endParaRPr lang="en-GB" sz="1100" b="1" dirty="0"/>
          </a:p>
        </p:txBody>
      </p:sp>
      <p:sp>
        <p:nvSpPr>
          <p:cNvPr id="48" name="Rectangle 47"/>
          <p:cNvSpPr/>
          <p:nvPr/>
        </p:nvSpPr>
        <p:spPr>
          <a:xfrm>
            <a:off x="5951985" y="786753"/>
            <a:ext cx="116661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100" b="1" dirty="0" smtClean="0">
                <a:solidFill>
                  <a:srgbClr val="FF0000"/>
                </a:solidFill>
              </a:rPr>
              <a:t>BEAM PERMITS</a:t>
            </a:r>
            <a:r>
              <a:rPr lang="en-US" altLang="en-US" sz="1100" b="1" dirty="0" smtClean="0"/>
              <a:t> </a:t>
            </a:r>
          </a:p>
          <a:p>
            <a:pPr algn="ctr"/>
            <a:endParaRPr lang="en-GB" sz="1200" b="1" dirty="0"/>
          </a:p>
        </p:txBody>
      </p:sp>
      <p:sp>
        <p:nvSpPr>
          <p:cNvPr id="49" name="Rectangle 48"/>
          <p:cNvSpPr/>
          <p:nvPr/>
        </p:nvSpPr>
        <p:spPr>
          <a:xfrm>
            <a:off x="6043103" y="1938200"/>
            <a:ext cx="9843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100" b="1" dirty="0" smtClean="0"/>
              <a:t>Single-Mode</a:t>
            </a:r>
          </a:p>
          <a:p>
            <a:pPr algn="ctr"/>
            <a:r>
              <a:rPr lang="en-US" sz="1100" b="1" dirty="0" smtClean="0"/>
              <a:t>Optical Fibers</a:t>
            </a:r>
            <a:endParaRPr lang="en-GB" sz="1100" b="1" dirty="0"/>
          </a:p>
        </p:txBody>
      </p:sp>
      <p:sp>
        <p:nvSpPr>
          <p:cNvPr id="53" name="Line 6"/>
          <p:cNvSpPr>
            <a:spLocks noChangeShapeType="1"/>
          </p:cNvSpPr>
          <p:nvPr/>
        </p:nvSpPr>
        <p:spPr bwMode="auto">
          <a:xfrm>
            <a:off x="3550461" y="2117246"/>
            <a:ext cx="1143000" cy="0"/>
          </a:xfrm>
          <a:prstGeom prst="line">
            <a:avLst/>
          </a:prstGeom>
          <a:noFill/>
          <a:ln w="25400">
            <a:solidFill>
              <a:srgbClr val="FFC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44056" y="1973825"/>
            <a:ext cx="84454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100" b="1" dirty="0" smtClean="0">
                <a:solidFill>
                  <a:srgbClr val="EE9F12"/>
                </a:solidFill>
              </a:rPr>
              <a:t>SOFTWARE PERMIT (SIS)</a:t>
            </a:r>
            <a:endParaRPr lang="en-GB" sz="1100" dirty="0">
              <a:solidFill>
                <a:srgbClr val="EE9F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6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478" y="-77260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Beam Interlock System (BIS) User Interface (CIBU)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8" name="Picture 27" descr="Image result for CERN Complex ma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8" t="4895" r="7248" b="28914"/>
          <a:stretch/>
        </p:blipFill>
        <p:spPr bwMode="auto">
          <a:xfrm>
            <a:off x="149710" y="464100"/>
            <a:ext cx="3834481" cy="230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4847620" y="1082680"/>
            <a:ext cx="3182945" cy="796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1600" b="1" dirty="0" smtClean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  <a:r>
              <a:rPr lang="en-GB" sz="16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GB" sz="16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GB" sz="16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r>
              <a:rPr lang="en-GB" sz="16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CIBUs</a:t>
            </a:r>
          </a:p>
          <a:p>
            <a:pPr marL="285750" indent="-285750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EE9F12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SPS and Injectors</a:t>
            </a:r>
            <a:r>
              <a:rPr lang="en-US" sz="16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~</a:t>
            </a:r>
            <a:r>
              <a:rPr lang="en-US" sz="16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350</a:t>
            </a:r>
            <a:endParaRPr lang="en-GB" sz="1600" b="1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10747" y="1245701"/>
            <a:ext cx="3023580" cy="1521510"/>
            <a:chOff x="381319" y="3107384"/>
            <a:chExt cx="3023580" cy="1521510"/>
          </a:xfrm>
        </p:grpSpPr>
        <p:sp>
          <p:nvSpPr>
            <p:cNvPr id="31" name="Oval 30"/>
            <p:cNvSpPr/>
            <p:nvPr/>
          </p:nvSpPr>
          <p:spPr>
            <a:xfrm>
              <a:off x="1223647" y="3107384"/>
              <a:ext cx="1584208" cy="484909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1884218" y="3916217"/>
              <a:ext cx="348524" cy="109923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1708728" y="4294909"/>
              <a:ext cx="157018" cy="333985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3031893" y="3181350"/>
              <a:ext cx="373006" cy="221588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2938069" y="3157538"/>
              <a:ext cx="105337" cy="23812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2546868" y="3157538"/>
              <a:ext cx="414453" cy="12037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1266825" y="3592293"/>
              <a:ext cx="580447" cy="1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950108" y="3520919"/>
              <a:ext cx="316717" cy="71374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796642" y="3590428"/>
              <a:ext cx="470184" cy="49142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661988" y="3592294"/>
              <a:ext cx="161926" cy="47276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539247" y="3477338"/>
              <a:ext cx="157929" cy="137662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 flipV="1">
              <a:off x="381319" y="3144371"/>
              <a:ext cx="157928" cy="341539"/>
            </a:xfrm>
            <a:prstGeom prst="line">
              <a:avLst/>
            </a:prstGeom>
            <a:ln w="47625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Oval 2"/>
          <p:cNvSpPr/>
          <p:nvPr/>
        </p:nvSpPr>
        <p:spPr>
          <a:xfrm>
            <a:off x="289646" y="687553"/>
            <a:ext cx="2974109" cy="969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270167" y="2716593"/>
            <a:ext cx="8849045" cy="1846447"/>
            <a:chOff x="274902" y="2752980"/>
            <a:chExt cx="8849045" cy="1846447"/>
          </a:xfrm>
        </p:grpSpPr>
        <p:sp>
          <p:nvSpPr>
            <p:cNvPr id="43" name="AutoShape 58"/>
            <p:cNvSpPr>
              <a:spLocks noChangeArrowheads="1"/>
            </p:cNvSpPr>
            <p:nvPr/>
          </p:nvSpPr>
          <p:spPr bwMode="auto">
            <a:xfrm>
              <a:off x="1566755" y="3534819"/>
              <a:ext cx="557721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44" name="Rectangle 59"/>
            <p:cNvSpPr>
              <a:spLocks noChangeArrowheads="1"/>
            </p:cNvSpPr>
            <p:nvPr/>
          </p:nvSpPr>
          <p:spPr bwMode="auto">
            <a:xfrm>
              <a:off x="854421" y="3256109"/>
              <a:ext cx="1282634" cy="263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chemeClr val="accent6"/>
                  </a:solidFill>
                  <a:cs typeface="Times New Roman" panose="02020603050405020304" pitchFamily="18" charset="0"/>
                </a:rPr>
                <a:t>User Permit A</a:t>
              </a:r>
              <a:endParaRPr lang="en-GB" sz="1400" b="1" dirty="0">
                <a:solidFill>
                  <a:schemeClr val="accent6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46" name="Text Box 85"/>
            <p:cNvSpPr txBox="1">
              <a:spLocks noChangeArrowheads="1"/>
            </p:cNvSpPr>
            <p:nvPr/>
          </p:nvSpPr>
          <p:spPr bwMode="auto">
            <a:xfrm>
              <a:off x="5652119" y="2814729"/>
              <a:ext cx="2336709" cy="2662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8576" tIns="34289" rIns="68576" bIns="34289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b="1" dirty="0" smtClean="0"/>
                <a:t>B</a:t>
              </a:r>
              <a:r>
                <a:rPr lang="en-US" sz="1600" dirty="0" smtClean="0"/>
                <a:t>eam </a:t>
              </a:r>
              <a:r>
                <a:rPr lang="en-US" sz="1600" b="1" dirty="0" smtClean="0"/>
                <a:t>I</a:t>
              </a:r>
              <a:r>
                <a:rPr lang="en-US" sz="1600" dirty="0" smtClean="0"/>
                <a:t>nterlock </a:t>
              </a:r>
              <a:r>
                <a:rPr lang="en-US" sz="1600" b="1" dirty="0" smtClean="0"/>
                <a:t>C</a:t>
              </a:r>
              <a:r>
                <a:rPr lang="en-US" sz="1600" dirty="0" smtClean="0"/>
                <a:t>ontroller</a:t>
              </a:r>
              <a:endParaRPr lang="en-US" sz="1600" dirty="0"/>
            </a:p>
          </p:txBody>
        </p:sp>
        <p:sp>
          <p:nvSpPr>
            <p:cNvPr id="47" name="AutoShape 89"/>
            <p:cNvSpPr>
              <a:spLocks noChangeArrowheads="1"/>
            </p:cNvSpPr>
            <p:nvPr/>
          </p:nvSpPr>
          <p:spPr bwMode="auto">
            <a:xfrm>
              <a:off x="274902" y="3570914"/>
              <a:ext cx="1218581" cy="53037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sz="1350" b="1" dirty="0" smtClean="0"/>
                <a:t>USER SYSTEMS</a:t>
              </a:r>
            </a:p>
            <a:p>
              <a:pPr>
                <a:defRPr/>
              </a:pPr>
              <a:r>
                <a:rPr lang="en-US" sz="800" b="1" dirty="0" smtClean="0"/>
                <a:t>(PIC, FMCM, BLM etc..)</a:t>
              </a:r>
              <a:endParaRPr lang="en-GB" sz="800" b="1" dirty="0"/>
            </a:p>
          </p:txBody>
        </p:sp>
        <p:sp>
          <p:nvSpPr>
            <p:cNvPr id="48" name="Rectangle 9"/>
            <p:cNvSpPr>
              <a:spLocks noChangeArrowheads="1"/>
            </p:cNvSpPr>
            <p:nvPr/>
          </p:nvSpPr>
          <p:spPr bwMode="auto">
            <a:xfrm>
              <a:off x="5363159" y="3104321"/>
              <a:ext cx="2870113" cy="1295800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56921" tIns="28461" rIns="56921" bIns="28461" anchor="ctr"/>
            <a:lstStyle/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350">
                <a:cs typeface="Times New Roman" pitchFamily="18" charset="0"/>
              </a:endParaRPr>
            </a:p>
          </p:txBody>
        </p:sp>
        <p:sp>
          <p:nvSpPr>
            <p:cNvPr id="50" name="Text Box 35"/>
            <p:cNvSpPr txBox="1">
              <a:spLocks noChangeArrowheads="1"/>
            </p:cNvSpPr>
            <p:nvPr/>
          </p:nvSpPr>
          <p:spPr bwMode="auto">
            <a:xfrm>
              <a:off x="7319979" y="4141896"/>
              <a:ext cx="492045" cy="265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6921" tIns="28461" rIns="56921" bIns="28461">
              <a:spAutoFit/>
            </a:bodyPr>
            <a:lstStyle/>
            <a:p>
              <a:pPr algn="ctr"/>
              <a:r>
                <a:rPr lang="en-US" sz="1350" dirty="0">
                  <a:solidFill>
                    <a:srgbClr val="009900"/>
                  </a:solidFill>
                  <a:cs typeface="Times New Roman" pitchFamily="18" charset="0"/>
                </a:rPr>
                <a:t>F</a:t>
              </a:r>
              <a:r>
                <a:rPr lang="en-US" sz="1350" dirty="0" smtClean="0">
                  <a:solidFill>
                    <a:srgbClr val="009900"/>
                  </a:solidFill>
                  <a:cs typeface="Times New Roman" pitchFamily="18" charset="0"/>
                </a:rPr>
                <a:t>ront</a:t>
              </a:r>
              <a:endParaRPr lang="en-US" sz="1050" dirty="0">
                <a:solidFill>
                  <a:srgbClr val="009900"/>
                </a:solidFill>
                <a:cs typeface="Times New Roman" pitchFamily="18" charset="0"/>
              </a:endParaRPr>
            </a:p>
          </p:txBody>
        </p:sp>
        <p:sp>
          <p:nvSpPr>
            <p:cNvPr id="51" name="Text Box 35"/>
            <p:cNvSpPr txBox="1">
              <a:spLocks noChangeArrowheads="1"/>
            </p:cNvSpPr>
            <p:nvPr/>
          </p:nvSpPr>
          <p:spPr bwMode="auto">
            <a:xfrm>
              <a:off x="5830311" y="4133420"/>
              <a:ext cx="437351" cy="265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6921" tIns="28461" rIns="56921" bIns="28461">
              <a:spAutoFit/>
            </a:bodyPr>
            <a:lstStyle/>
            <a:p>
              <a:pPr algn="ctr"/>
              <a:r>
                <a:rPr lang="en-US" sz="1350" dirty="0">
                  <a:solidFill>
                    <a:srgbClr val="009900"/>
                  </a:solidFill>
                  <a:cs typeface="Times New Roman" pitchFamily="18" charset="0"/>
                </a:rPr>
                <a:t>R</a:t>
              </a:r>
              <a:r>
                <a:rPr lang="en-US" sz="1350" dirty="0" smtClean="0">
                  <a:solidFill>
                    <a:srgbClr val="009900"/>
                  </a:solidFill>
                  <a:cs typeface="Times New Roman" pitchFamily="18" charset="0"/>
                </a:rPr>
                <a:t>ear</a:t>
              </a:r>
              <a:endParaRPr lang="en-US" sz="1050" dirty="0">
                <a:solidFill>
                  <a:srgbClr val="009900"/>
                </a:solidFill>
                <a:cs typeface="Times New Roman" pitchFamily="18" charset="0"/>
              </a:endParaRPr>
            </a:p>
          </p:txBody>
        </p:sp>
        <p:pic>
          <p:nvPicPr>
            <p:cNvPr id="52" name="Picture 9" descr="bic_front_181208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820474" y="3185874"/>
              <a:ext cx="1325628" cy="99422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pic>
          <p:nvPicPr>
            <p:cNvPr id="53" name="Picture 4" descr="DSCN5_tt40_rea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8057" y="3243267"/>
              <a:ext cx="1152323" cy="86447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Rectangle 58"/>
            <p:cNvSpPr/>
            <p:nvPr/>
          </p:nvSpPr>
          <p:spPr>
            <a:xfrm>
              <a:off x="2228101" y="2752980"/>
              <a:ext cx="19722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User Interface (CIBU)</a:t>
              </a:r>
              <a:endParaRPr lang="en-GB" sz="1600" dirty="0"/>
            </a:p>
          </p:txBody>
        </p:sp>
        <p:pic>
          <p:nvPicPr>
            <p:cNvPr id="60" name="Picture 6" descr="OpenCIBUonWhit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6881" y="3279320"/>
              <a:ext cx="2269757" cy="1113557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AutoShape 58"/>
            <p:cNvSpPr>
              <a:spLocks noChangeArrowheads="1"/>
            </p:cNvSpPr>
            <p:nvPr/>
          </p:nvSpPr>
          <p:spPr bwMode="auto">
            <a:xfrm>
              <a:off x="8336196" y="3682984"/>
              <a:ext cx="630004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2" name="Rectangle 59"/>
            <p:cNvSpPr>
              <a:spLocks noChangeArrowheads="1"/>
            </p:cNvSpPr>
            <p:nvPr/>
          </p:nvSpPr>
          <p:spPr bwMode="auto">
            <a:xfrm>
              <a:off x="8178449" y="3234192"/>
              <a:ext cx="945498" cy="457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rgbClr val="006800"/>
                  </a:solidFill>
                  <a:cs typeface="Times New Roman" panose="02020603050405020304" pitchFamily="18" charset="0"/>
                </a:rPr>
                <a:t>BEAM </a:t>
              </a:r>
              <a:br>
                <a:rPr lang="en-GB" sz="1400" b="1" dirty="0" smtClean="0">
                  <a:solidFill>
                    <a:srgbClr val="006800"/>
                  </a:solidFill>
                  <a:cs typeface="Times New Roman" panose="02020603050405020304" pitchFamily="18" charset="0"/>
                </a:rPr>
              </a:br>
              <a:r>
                <a:rPr lang="en-GB" sz="1400" b="1" dirty="0" smtClean="0">
                  <a:solidFill>
                    <a:srgbClr val="006800"/>
                  </a:solidFill>
                  <a:cs typeface="Times New Roman" panose="02020603050405020304" pitchFamily="18" charset="0"/>
                </a:rPr>
                <a:t>PERMIT</a:t>
              </a:r>
              <a:endParaRPr lang="en-GB" sz="1400" b="1" dirty="0">
                <a:solidFill>
                  <a:srgbClr val="0068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63" name="AutoShape 58"/>
            <p:cNvSpPr>
              <a:spLocks noChangeArrowheads="1"/>
            </p:cNvSpPr>
            <p:nvPr/>
          </p:nvSpPr>
          <p:spPr bwMode="auto">
            <a:xfrm>
              <a:off x="1566755" y="3915469"/>
              <a:ext cx="557721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844154" y="4246159"/>
              <a:ext cx="1282634" cy="263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User Permit B</a:t>
              </a:r>
              <a:endParaRPr lang="en-GB" sz="1400" b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84" name="AutoShape 58"/>
            <p:cNvSpPr>
              <a:spLocks noChangeArrowheads="1"/>
            </p:cNvSpPr>
            <p:nvPr/>
          </p:nvSpPr>
          <p:spPr bwMode="auto">
            <a:xfrm>
              <a:off x="4694690" y="3441115"/>
              <a:ext cx="557721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86" name="Rectangle 59"/>
            <p:cNvSpPr>
              <a:spLocks noChangeArrowheads="1"/>
            </p:cNvSpPr>
            <p:nvPr/>
          </p:nvSpPr>
          <p:spPr bwMode="auto">
            <a:xfrm>
              <a:off x="4315270" y="2981036"/>
              <a:ext cx="1282634" cy="457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chemeClr val="accent6"/>
                  </a:solidFill>
                  <a:cs typeface="Times New Roman" panose="02020603050405020304" pitchFamily="18" charset="0"/>
                </a:rPr>
                <a:t>User </a:t>
              </a:r>
              <a:br>
                <a:rPr lang="en-GB" sz="1400" b="1" dirty="0" smtClean="0">
                  <a:solidFill>
                    <a:schemeClr val="accent6"/>
                  </a:solidFill>
                  <a:cs typeface="Times New Roman" panose="02020603050405020304" pitchFamily="18" charset="0"/>
                </a:rPr>
              </a:br>
              <a:r>
                <a:rPr lang="en-GB" sz="1400" b="1" dirty="0" smtClean="0">
                  <a:solidFill>
                    <a:schemeClr val="accent6"/>
                  </a:solidFill>
                  <a:cs typeface="Times New Roman" panose="02020603050405020304" pitchFamily="18" charset="0"/>
                </a:rPr>
                <a:t>Permit A</a:t>
              </a:r>
              <a:endParaRPr lang="en-GB" sz="1400" b="1" dirty="0">
                <a:solidFill>
                  <a:schemeClr val="accent6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87" name="AutoShape 58"/>
            <p:cNvSpPr>
              <a:spLocks noChangeArrowheads="1"/>
            </p:cNvSpPr>
            <p:nvPr/>
          </p:nvSpPr>
          <p:spPr bwMode="auto">
            <a:xfrm>
              <a:off x="4694690" y="3821765"/>
              <a:ext cx="557721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88" name="Rectangle 87"/>
            <p:cNvSpPr>
              <a:spLocks noChangeArrowheads="1"/>
            </p:cNvSpPr>
            <p:nvPr/>
          </p:nvSpPr>
          <p:spPr bwMode="auto">
            <a:xfrm>
              <a:off x="4341480" y="4141896"/>
              <a:ext cx="1282634" cy="457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User </a:t>
              </a:r>
              <a:br>
                <a:rPr lang="en-GB" sz="14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</a:br>
              <a:r>
                <a:rPr lang="en-GB" sz="14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Permit B</a:t>
              </a:r>
              <a:endParaRPr lang="en-GB" sz="1400" b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471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OpenCIBUon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44" y="1329547"/>
            <a:ext cx="2269757" cy="11135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31061" y="681688"/>
            <a:ext cx="3232414" cy="320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CCR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74625" indent="-17462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Point1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L1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900" b="1" dirty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RR13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US151, SR1, 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R1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900" b="1" dirty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RR17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USA151, USA152, US15, US153</a:t>
            </a:r>
          </a:p>
          <a:p>
            <a:pPr marL="174625" indent="-17462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 2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L2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UA23, SR2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R2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UA23, UA27, CR4</a:t>
            </a:r>
          </a:p>
          <a:p>
            <a:pPr marL="174625" indent="-17462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 3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U3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UJ33 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SR3</a:t>
            </a:r>
          </a:p>
          <a:p>
            <a:pPr marL="174625" indent="-17462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 4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R4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UA47, US451, UX45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L4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UA43, SX4, SR4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63475" y="883249"/>
            <a:ext cx="2915568" cy="2958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 5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R5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USC55, </a:t>
            </a:r>
            <a:r>
              <a:rPr lang="en-GB" sz="900" b="1" dirty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RR57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L5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900" b="1" dirty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RR53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USC55, SR5 </a:t>
            </a:r>
          </a:p>
          <a:p>
            <a:pPr marL="174625" indent="-17462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 6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R6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UA67, SR6, US65, UA67  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L6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UA63, SR6, US651</a:t>
            </a:r>
          </a:p>
          <a:p>
            <a:pPr marL="174625" indent="-17462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 7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U7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900" b="1" dirty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RR73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900" b="1" dirty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RR77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TZ76</a:t>
            </a: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S7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SR7</a:t>
            </a:r>
          </a:p>
          <a:p>
            <a:pPr marL="174625" indent="-17462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 8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60375" lvl="1" indent="-117475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fr-FR" sz="9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R8</a:t>
            </a:r>
            <a:r>
              <a:rPr lang="fr-FR" sz="9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UA87</a:t>
            </a:r>
            <a:r>
              <a:rPr lang="fr-FR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900" b="1" dirty="0">
                <a:solidFill>
                  <a:srgbClr val="0055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UX85, UX85 (</a:t>
            </a:r>
            <a:r>
              <a:rPr lang="fr-FR" sz="900" b="1" dirty="0" err="1">
                <a:solidFill>
                  <a:srgbClr val="0055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platform</a:t>
            </a:r>
            <a:r>
              <a:rPr lang="fr-FR" sz="900" b="1" dirty="0">
                <a:solidFill>
                  <a:srgbClr val="0055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900" b="1" dirty="0">
              <a:solidFill>
                <a:srgbClr val="0055A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0375" lvl="1" indent="-117475" algn="just">
              <a:lnSpc>
                <a:spcPct val="1300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9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L8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UA83, </a:t>
            </a:r>
            <a:r>
              <a:rPr lang="en-GB" sz="900" b="1" dirty="0">
                <a:solidFill>
                  <a:srgbClr val="0055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US851</a:t>
            </a:r>
            <a:r>
              <a:rPr lang="en-GB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SR8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5056" y="-99145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CIBU Positions - LHC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8105" y="4819924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60698" y="4096318"/>
            <a:ext cx="2544286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2x CIBU in the </a:t>
            </a:r>
            <a:r>
              <a:rPr lang="en-GB" sz="1200" dirty="0" smtClean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RR</a:t>
            </a:r>
            <a:r>
              <a:rPr lang="en-GB" sz="12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200" b="1" dirty="0" smtClean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total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67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3363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Target Radiation Levels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09433" y="440138"/>
            <a:ext cx="429925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/>
              <a:t>HL-LHC Radiation Level Specification</a:t>
            </a:r>
            <a:r>
              <a:rPr lang="en-GB" sz="1400" dirty="0"/>
              <a:t>: </a:t>
            </a:r>
            <a:endParaRPr lang="en-GB" sz="1400" dirty="0">
              <a:latin typeface="Segoe UI" panose="020B0502040204020203" pitchFamily="34" charset="0"/>
              <a:hlinkClick r:id="rId2"/>
            </a:endParaRPr>
          </a:p>
          <a:p>
            <a:r>
              <a:rPr lang="en-GB" sz="1400" u="sng" dirty="0">
                <a:solidFill>
                  <a:schemeClr val="accent6"/>
                </a:solidFill>
                <a:latin typeface="Segoe UI" panose="020B0502040204020203" pitchFamily="34" charset="0"/>
              </a:rPr>
              <a:t>https://edms.cern.ch/document/LHC-N-ES-0001/1.0</a:t>
            </a:r>
            <a:endParaRPr lang="en-GB" sz="1400" u="sng" dirty="0">
              <a:solidFill>
                <a:schemeClr val="accent6"/>
              </a:solidFill>
            </a:endParaRPr>
          </a:p>
          <a:p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5094634" y="1787252"/>
            <a:ext cx="3504934" cy="19595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Hi-</a:t>
            </a:r>
            <a:r>
              <a:rPr lang="en-US" sz="1400" b="1" dirty="0" err="1">
                <a:solidFill>
                  <a:srgbClr val="000000"/>
                </a:solidFill>
              </a:rPr>
              <a:t>Lumi</a:t>
            </a:r>
            <a:r>
              <a:rPr lang="en-US" sz="1400" b="1" dirty="0">
                <a:solidFill>
                  <a:srgbClr val="000000"/>
                </a:solidFill>
              </a:rPr>
              <a:t>, RR</a:t>
            </a:r>
            <a:r>
              <a:rPr lang="en-US" sz="1400" dirty="0">
                <a:solidFill>
                  <a:srgbClr val="000000"/>
                </a:solidFill>
              </a:rPr>
              <a:t> (L1) </a:t>
            </a:r>
            <a:r>
              <a:rPr lang="en-US" sz="1400" b="1" dirty="0">
                <a:solidFill>
                  <a:srgbClr val="FF0000"/>
                </a:solidFill>
              </a:rPr>
              <a:t>ultimate</a:t>
            </a:r>
            <a:r>
              <a:rPr lang="en-US" sz="1400" dirty="0">
                <a:solidFill>
                  <a:srgbClr val="000000"/>
                </a:solidFill>
              </a:rPr>
              <a:t> scenario: </a:t>
            </a:r>
            <a:r>
              <a:rPr lang="en-US" sz="1400" b="1" dirty="0">
                <a:solidFill>
                  <a:srgbClr val="FF0000"/>
                </a:solidFill>
              </a:rPr>
              <a:t>4000 </a:t>
            </a:r>
            <a:r>
              <a:rPr lang="en-US" sz="1400" b="1" dirty="0" smtClean="0">
                <a:solidFill>
                  <a:srgbClr val="FF0000"/>
                </a:solidFill>
              </a:rPr>
              <a:t>fb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-1</a:t>
            </a:r>
          </a:p>
          <a:p>
            <a:endParaRPr lang="en-GB" sz="1400" b="1" dirty="0" smtClean="0">
              <a:solidFill>
                <a:srgbClr val="000000"/>
              </a:solidFill>
            </a:endParaRPr>
          </a:p>
          <a:p>
            <a:r>
              <a:rPr lang="en-GB" sz="1400" b="1" dirty="0" smtClean="0">
                <a:solidFill>
                  <a:srgbClr val="C00000"/>
                </a:solidFill>
              </a:rPr>
              <a:t>TID </a:t>
            </a:r>
            <a:r>
              <a:rPr lang="en-GB" sz="1400" dirty="0" smtClean="0">
                <a:solidFill>
                  <a:srgbClr val="000000"/>
                </a:solidFill>
              </a:rPr>
              <a:t>= </a:t>
            </a:r>
            <a:r>
              <a:rPr lang="en-GB" sz="1400" b="1" dirty="0">
                <a:solidFill>
                  <a:srgbClr val="000000"/>
                </a:solidFill>
              </a:rPr>
              <a:t>~280 </a:t>
            </a:r>
            <a:r>
              <a:rPr lang="en-GB" sz="1400" b="1" dirty="0" err="1">
                <a:solidFill>
                  <a:srgbClr val="000000"/>
                </a:solidFill>
              </a:rPr>
              <a:t>Gy</a:t>
            </a:r>
            <a:endParaRPr lang="en-GB" sz="1400" b="1" dirty="0">
              <a:solidFill>
                <a:srgbClr val="000000"/>
              </a:solidFill>
            </a:endParaRPr>
          </a:p>
          <a:p>
            <a:endParaRPr lang="en-GB" sz="1400" b="1" dirty="0" smtClean="0">
              <a:solidFill>
                <a:srgbClr val="000000"/>
              </a:solidFill>
            </a:endParaRPr>
          </a:p>
          <a:p>
            <a:r>
              <a:rPr lang="en-GB" sz="1400" b="1" dirty="0" smtClean="0">
                <a:solidFill>
                  <a:srgbClr val="000000"/>
                </a:solidFill>
              </a:rPr>
              <a:t>Max. HEH </a:t>
            </a:r>
            <a:r>
              <a:rPr lang="en-GB" sz="1400" b="1" dirty="0" err="1" smtClean="0">
                <a:solidFill>
                  <a:srgbClr val="000000"/>
                </a:solidFill>
              </a:rPr>
              <a:t>fluence</a:t>
            </a:r>
            <a:r>
              <a:rPr lang="en-GB" sz="1400" b="1" dirty="0" smtClean="0">
                <a:solidFill>
                  <a:srgbClr val="000000"/>
                </a:solidFill>
              </a:rPr>
              <a:t>/year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dirty="0" smtClean="0">
                <a:solidFill>
                  <a:srgbClr val="000000"/>
                </a:solidFill>
              </a:rPr>
              <a:t>= </a:t>
            </a:r>
            <a:r>
              <a:rPr lang="en-GB" sz="1400" b="1" dirty="0" smtClean="0">
                <a:solidFill>
                  <a:srgbClr val="000000"/>
                </a:solidFill>
              </a:rPr>
              <a:t>~ </a:t>
            </a:r>
            <a:r>
              <a:rPr lang="en-GB" sz="1400" b="1" dirty="0">
                <a:solidFill>
                  <a:srgbClr val="000000"/>
                </a:solidFill>
              </a:rPr>
              <a:t>1.4x10</a:t>
            </a:r>
            <a:r>
              <a:rPr lang="en-GB" sz="1400" b="1" baseline="30000" dirty="0">
                <a:solidFill>
                  <a:srgbClr val="000000"/>
                </a:solidFill>
              </a:rPr>
              <a:t>10</a:t>
            </a:r>
            <a:r>
              <a:rPr lang="en-GB" sz="1400" b="1" dirty="0">
                <a:solidFill>
                  <a:srgbClr val="000000"/>
                </a:solidFill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</a:rPr>
              <a:t>cm</a:t>
            </a:r>
            <a:r>
              <a:rPr lang="en-GB" sz="1400" b="1" baseline="30000" dirty="0" smtClean="0">
                <a:solidFill>
                  <a:srgbClr val="000000"/>
                </a:solidFill>
              </a:rPr>
              <a:t>-2</a:t>
            </a:r>
            <a:endParaRPr lang="en-GB" sz="1400" dirty="0">
              <a:solidFill>
                <a:srgbClr val="000000"/>
              </a:solidFill>
            </a:endParaRPr>
          </a:p>
          <a:p>
            <a:r>
              <a:rPr lang="en-GB" sz="1400" b="1" dirty="0">
                <a:solidFill>
                  <a:srgbClr val="C00000"/>
                </a:solidFill>
              </a:rPr>
              <a:t>HEH </a:t>
            </a:r>
            <a:r>
              <a:rPr lang="en-GB" sz="1400" b="1" dirty="0" smtClean="0">
                <a:solidFill>
                  <a:srgbClr val="C00000"/>
                </a:solidFill>
              </a:rPr>
              <a:t>total </a:t>
            </a:r>
            <a:r>
              <a:rPr lang="en-GB" sz="1400" b="1" dirty="0" err="1" smtClean="0">
                <a:solidFill>
                  <a:srgbClr val="C00000"/>
                </a:solidFill>
              </a:rPr>
              <a:t>fluence</a:t>
            </a:r>
            <a:r>
              <a:rPr lang="en-GB" sz="1400" b="1" dirty="0" smtClean="0">
                <a:solidFill>
                  <a:srgbClr val="000000"/>
                </a:solidFill>
              </a:rPr>
              <a:t> = </a:t>
            </a:r>
            <a:r>
              <a:rPr lang="en-GB" sz="1400" dirty="0" smtClean="0">
                <a:solidFill>
                  <a:srgbClr val="000000"/>
                </a:solidFill>
              </a:rPr>
              <a:t>~</a:t>
            </a:r>
            <a:r>
              <a:rPr lang="en-GB" sz="1400" b="1" dirty="0" smtClean="0">
                <a:solidFill>
                  <a:srgbClr val="000000"/>
                </a:solidFill>
              </a:rPr>
              <a:t>1.6 </a:t>
            </a:r>
            <a:r>
              <a:rPr lang="en-GB" sz="1400" b="1" dirty="0">
                <a:solidFill>
                  <a:srgbClr val="000000"/>
                </a:solidFill>
              </a:rPr>
              <a:t>x10</a:t>
            </a:r>
            <a:r>
              <a:rPr lang="en-GB" sz="1400" b="1" baseline="30000" dirty="0">
                <a:solidFill>
                  <a:srgbClr val="000000"/>
                </a:solidFill>
              </a:rPr>
              <a:t>11</a:t>
            </a:r>
            <a:r>
              <a:rPr lang="en-GB" sz="1400" b="1" dirty="0">
                <a:solidFill>
                  <a:srgbClr val="000000"/>
                </a:solidFill>
              </a:rPr>
              <a:t> cm</a:t>
            </a:r>
            <a:r>
              <a:rPr lang="en-GB" sz="1400" b="1" baseline="30000" dirty="0">
                <a:solidFill>
                  <a:srgbClr val="000000"/>
                </a:solidFill>
              </a:rPr>
              <a:t>-2</a:t>
            </a:r>
            <a:r>
              <a:rPr lang="en-GB" sz="1400" b="1" dirty="0">
                <a:solidFill>
                  <a:srgbClr val="000000"/>
                </a:solidFill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</a:rPr>
              <a:t>total</a:t>
            </a:r>
          </a:p>
          <a:p>
            <a:endParaRPr lang="en-GB" sz="1400" b="1" dirty="0" smtClean="0">
              <a:solidFill>
                <a:srgbClr val="C00000"/>
              </a:solidFill>
            </a:endParaRPr>
          </a:p>
          <a:p>
            <a:r>
              <a:rPr lang="en-GB" sz="1400" b="1" dirty="0" smtClean="0">
                <a:solidFill>
                  <a:srgbClr val="C00000"/>
                </a:solidFill>
              </a:rPr>
              <a:t>1MeVn-eq </a:t>
            </a:r>
            <a:r>
              <a:rPr lang="en-GB" sz="1400" b="1" dirty="0" err="1">
                <a:solidFill>
                  <a:srgbClr val="C00000"/>
                </a:solidFill>
              </a:rPr>
              <a:t>fluence</a:t>
            </a:r>
            <a:r>
              <a:rPr lang="en-GB" sz="1400" dirty="0">
                <a:solidFill>
                  <a:srgbClr val="000000"/>
                </a:solidFill>
              </a:rPr>
              <a:t> = ~ </a:t>
            </a:r>
            <a:r>
              <a:rPr lang="en-GB" sz="1400" b="1" dirty="0">
                <a:solidFill>
                  <a:srgbClr val="000000"/>
                </a:solidFill>
              </a:rPr>
              <a:t>8 x10</a:t>
            </a:r>
            <a:r>
              <a:rPr lang="en-GB" sz="1400" b="1" baseline="30000" dirty="0">
                <a:solidFill>
                  <a:srgbClr val="000000"/>
                </a:solidFill>
              </a:rPr>
              <a:t>11</a:t>
            </a:r>
            <a:r>
              <a:rPr lang="en-GB" sz="1400" b="1" dirty="0">
                <a:solidFill>
                  <a:srgbClr val="000000"/>
                </a:solidFill>
              </a:rPr>
              <a:t> cm</a:t>
            </a:r>
            <a:r>
              <a:rPr lang="en-GB" sz="1400" b="1" baseline="30000" dirty="0">
                <a:solidFill>
                  <a:srgbClr val="000000"/>
                </a:solidFill>
              </a:rPr>
              <a:t>-2</a:t>
            </a:r>
            <a:endParaRPr lang="en-GB" sz="1400" dirty="0">
              <a:solidFill>
                <a:srgbClr val="000000"/>
              </a:solidFill>
            </a:endParaRPr>
          </a:p>
          <a:p>
            <a:pPr algn="ctr"/>
            <a:endParaRPr lang="en-US" sz="1400" baseline="30000" dirty="0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49524" y="1278785"/>
            <a:ext cx="4927528" cy="2330115"/>
            <a:chOff x="-49524" y="1278785"/>
            <a:chExt cx="4927528" cy="233011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/>
            <a:srcRect t="34114"/>
            <a:stretch/>
          </p:blipFill>
          <p:spPr>
            <a:xfrm>
              <a:off x="-49524" y="1278785"/>
              <a:ext cx="4927528" cy="2330115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434494" y="1840603"/>
              <a:ext cx="4049486" cy="18180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2381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6414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Planning and Strategy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5548"/>
            <a:ext cx="8229600" cy="1166408"/>
          </a:xfrm>
        </p:spPr>
        <p:txBody>
          <a:bodyPr>
            <a:normAutofit/>
          </a:bodyPr>
          <a:lstStyle/>
          <a:p>
            <a:pPr marL="228600" indent="-228600">
              <a:buFont typeface="Wingdings" panose="05000000000000000000" pitchFamily="2" charset="2"/>
              <a:buChar char="§"/>
            </a:pPr>
            <a:r>
              <a:rPr lang="en-US" sz="1500" b="1" dirty="0" smtClean="0">
                <a:solidFill>
                  <a:schemeClr val="accent6"/>
                </a:solidFill>
              </a:rPr>
              <a:t>BIS v2</a:t>
            </a:r>
            <a:r>
              <a:rPr lang="en-US" sz="1500" dirty="0" smtClean="0"/>
              <a:t>: first installation planned during </a:t>
            </a:r>
            <a:r>
              <a:rPr lang="en-US" sz="1500" b="1" dirty="0" smtClean="0"/>
              <a:t>LS3</a:t>
            </a:r>
          </a:p>
          <a:p>
            <a:pPr marL="228600" indent="-228600">
              <a:buFont typeface="Wingdings" panose="05000000000000000000" pitchFamily="2" charset="2"/>
              <a:buChar char="§"/>
            </a:pPr>
            <a:r>
              <a:rPr lang="en-US" sz="1500" b="1" dirty="0" smtClean="0"/>
              <a:t>CIBU</a:t>
            </a:r>
            <a:r>
              <a:rPr lang="en-US" sz="1500" dirty="0" smtClean="0"/>
              <a:t> </a:t>
            </a:r>
            <a:r>
              <a:rPr lang="en-US" sz="1500" b="1" dirty="0" smtClean="0">
                <a:solidFill>
                  <a:srgbClr val="FF0000"/>
                </a:solidFill>
              </a:rPr>
              <a:t>spares</a:t>
            </a:r>
            <a:r>
              <a:rPr lang="en-US" sz="1500" b="1" dirty="0" smtClean="0"/>
              <a:t> BISv1 running low</a:t>
            </a:r>
            <a:endParaRPr lang="en-US" sz="1500" b="1" dirty="0"/>
          </a:p>
          <a:p>
            <a:pPr marL="685800" lvl="1" indent="-238125">
              <a:buFont typeface="Wingdings" panose="05000000000000000000" pitchFamily="2" charset="2"/>
              <a:buChar char="§"/>
            </a:pPr>
            <a:r>
              <a:rPr lang="en-US" sz="1400" dirty="0" smtClean="0">
                <a:sym typeface="Wingdings" panose="05000000000000000000" pitchFamily="2" charset="2"/>
              </a:rPr>
              <a:t>CIBUv1 components hard to find</a:t>
            </a:r>
          </a:p>
          <a:p>
            <a:pPr marL="685800" lvl="1" indent="-238125">
              <a:buFont typeface="Wingdings" panose="05000000000000000000" pitchFamily="2" charset="2"/>
              <a:buChar char="§"/>
            </a:pPr>
            <a:r>
              <a:rPr lang="en-US" sz="1400" b="1" dirty="0" smtClean="0">
                <a:sym typeface="Wingdings" panose="05000000000000000000" pitchFamily="2" charset="2"/>
              </a:rPr>
              <a:t>Priority</a:t>
            </a:r>
            <a:r>
              <a:rPr lang="en-US" sz="1400" dirty="0" smtClean="0">
                <a:sym typeface="Wingdings" panose="05000000000000000000" pitchFamily="2" charset="2"/>
              </a:rPr>
              <a:t>: CIBU 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preliminary</a:t>
            </a:r>
            <a:r>
              <a:rPr lang="en-US" sz="1400" dirty="0" smtClean="0">
                <a:sym typeface="Wingdings" panose="05000000000000000000" pitchFamily="2" charset="2"/>
              </a:rPr>
              <a:t> design to be compatible with BIS v1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280" y="3251327"/>
            <a:ext cx="5226050" cy="11941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06527" y="2890432"/>
            <a:ext cx="1184910" cy="369332"/>
          </a:xfrm>
          <a:prstGeom prst="rect">
            <a:avLst/>
          </a:prstGeom>
          <a:solidFill>
            <a:srgbClr val="FBA69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Evaluate and Test Components</a:t>
            </a:r>
            <a:endParaRPr lang="en-GB" sz="9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3441074" y="2890432"/>
            <a:ext cx="513282" cy="369332"/>
            <a:chOff x="5039798" y="2900636"/>
            <a:chExt cx="513282" cy="369332"/>
          </a:xfrm>
        </p:grpSpPr>
        <p:sp>
          <p:nvSpPr>
            <p:cNvPr id="8" name="Rectangle 7"/>
            <p:cNvSpPr/>
            <p:nvPr/>
          </p:nvSpPr>
          <p:spPr>
            <a:xfrm>
              <a:off x="5090160" y="2900636"/>
              <a:ext cx="420053" cy="3693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039798" y="2973361"/>
              <a:ext cx="5132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 smtClean="0"/>
                <a:t>CHARM</a:t>
              </a:r>
              <a:endParaRPr lang="en-GB" sz="8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307966" y="2888345"/>
            <a:ext cx="123761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First BISv2 Installation</a:t>
            </a:r>
            <a:endParaRPr lang="en-GB" sz="900" b="1" dirty="0"/>
          </a:p>
        </p:txBody>
      </p:sp>
      <p:sp>
        <p:nvSpPr>
          <p:cNvPr id="12" name="Rectangle 11"/>
          <p:cNvSpPr/>
          <p:nvPr/>
        </p:nvSpPr>
        <p:spPr>
          <a:xfrm>
            <a:off x="1034539" y="3489278"/>
            <a:ext cx="8247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LHC</a:t>
            </a:r>
          </a:p>
          <a:p>
            <a:r>
              <a:rPr lang="en-US" sz="1200" b="1" dirty="0" smtClean="0"/>
              <a:t>schedule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388620" y="1622284"/>
            <a:ext cx="8229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192088">
              <a:buFont typeface="Wingdings" panose="05000000000000000000" pitchFamily="2" charset="2"/>
              <a:buChar char="§"/>
            </a:pPr>
            <a:r>
              <a:rPr lang="en-US" sz="1500" dirty="0">
                <a:sym typeface="Wingdings" panose="05000000000000000000" pitchFamily="2" charset="2"/>
              </a:rPr>
              <a:t>Focus on </a:t>
            </a:r>
            <a:r>
              <a:rPr lang="en-US" sz="1500" b="1" u="sng" dirty="0">
                <a:sym typeface="Wingdings" panose="05000000000000000000" pitchFamily="2" charset="2"/>
              </a:rPr>
              <a:t>ONE design</a:t>
            </a:r>
            <a:r>
              <a:rPr lang="en-US" sz="1500" dirty="0">
                <a:sym typeface="Wingdings" panose="05000000000000000000" pitchFamily="2" charset="2"/>
              </a:rPr>
              <a:t>: </a:t>
            </a:r>
          </a:p>
          <a:p>
            <a:pPr marL="640080" lvl="1" indent="-192088">
              <a:buFont typeface="Wingdings" panose="05000000000000000000" pitchFamily="2" charset="2"/>
              <a:buChar char="§"/>
            </a:pPr>
            <a:r>
              <a:rPr lang="en-US" sz="1400" dirty="0">
                <a:sym typeface="Wingdings" panose="05000000000000000000" pitchFamily="2" charset="2"/>
              </a:rPr>
              <a:t>COTS from available  databases</a:t>
            </a:r>
          </a:p>
          <a:p>
            <a:pPr marL="640080" lvl="1" indent="-192088">
              <a:buFont typeface="Wingdings" panose="05000000000000000000" pitchFamily="2" charset="2"/>
              <a:buChar char="§"/>
            </a:pPr>
            <a:r>
              <a:rPr lang="en-GB" sz="1400" b="1" dirty="0"/>
              <a:t>BE-CEM-EPR</a:t>
            </a:r>
            <a:r>
              <a:rPr lang="en-GB" sz="1400" dirty="0"/>
              <a:t>: </a:t>
            </a:r>
            <a:r>
              <a:rPr lang="en-US" sz="1400" dirty="0">
                <a:sym typeface="Wingdings" panose="05000000000000000000" pitchFamily="2" charset="2"/>
              </a:rPr>
              <a:t>Purchase components</a:t>
            </a:r>
            <a:r>
              <a:rPr lang="en-GB" sz="1400" dirty="0">
                <a:sym typeface="Wingdings" panose="05000000000000000000" pitchFamily="2" charset="2"/>
              </a:rPr>
              <a:t> + hold the Lot purchased + </a:t>
            </a:r>
            <a:r>
              <a:rPr lang="en-US" sz="1400" dirty="0">
                <a:sym typeface="Wingdings" panose="05000000000000000000" pitchFamily="2" charset="2"/>
              </a:rPr>
              <a:t>Radiation Test and report</a:t>
            </a:r>
          </a:p>
          <a:p>
            <a:pPr marL="228600" indent="-192088">
              <a:buFont typeface="Wingdings" panose="05000000000000000000" pitchFamily="2" charset="2"/>
              <a:buChar char="§"/>
            </a:pPr>
            <a:r>
              <a:rPr lang="en-US" sz="1500" dirty="0">
                <a:sym typeface="Wingdings" panose="05000000000000000000" pitchFamily="2" charset="2"/>
              </a:rPr>
              <a:t>Aiming at a full system validation at CHARM</a:t>
            </a:r>
          </a:p>
        </p:txBody>
      </p:sp>
    </p:spTree>
    <p:extLst>
      <p:ext uri="{BB962C8B-B14F-4D97-AF65-F5344CB8AC3E}">
        <p14:creationId xmlns:p14="http://schemas.microsoft.com/office/powerpoint/2010/main" val="86043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963" y="-60960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Choice of Components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70167" y="1326377"/>
            <a:ext cx="8849045" cy="1846447"/>
            <a:chOff x="274902" y="2752980"/>
            <a:chExt cx="8849045" cy="1846447"/>
          </a:xfrm>
        </p:grpSpPr>
        <p:sp>
          <p:nvSpPr>
            <p:cNvPr id="9" name="AutoShape 58"/>
            <p:cNvSpPr>
              <a:spLocks noChangeArrowheads="1"/>
            </p:cNvSpPr>
            <p:nvPr/>
          </p:nvSpPr>
          <p:spPr bwMode="auto">
            <a:xfrm>
              <a:off x="1566755" y="3534819"/>
              <a:ext cx="557721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10" name="Rectangle 59"/>
            <p:cNvSpPr>
              <a:spLocks noChangeArrowheads="1"/>
            </p:cNvSpPr>
            <p:nvPr/>
          </p:nvSpPr>
          <p:spPr bwMode="auto">
            <a:xfrm>
              <a:off x="854421" y="3256109"/>
              <a:ext cx="1282634" cy="263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chemeClr val="accent6"/>
                  </a:solidFill>
                  <a:cs typeface="Times New Roman" panose="02020603050405020304" pitchFamily="18" charset="0"/>
                </a:rPr>
                <a:t>User Permit A</a:t>
              </a:r>
              <a:endParaRPr lang="en-GB" sz="1400" b="1" dirty="0">
                <a:solidFill>
                  <a:schemeClr val="accent6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1" name="Text Box 85"/>
            <p:cNvSpPr txBox="1">
              <a:spLocks noChangeArrowheads="1"/>
            </p:cNvSpPr>
            <p:nvPr/>
          </p:nvSpPr>
          <p:spPr bwMode="auto">
            <a:xfrm>
              <a:off x="5652119" y="2814729"/>
              <a:ext cx="2336709" cy="2662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8576" tIns="34289" rIns="68576" bIns="34289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b="1" dirty="0" smtClean="0"/>
                <a:t>B</a:t>
              </a:r>
              <a:r>
                <a:rPr lang="en-US" sz="1600" dirty="0" smtClean="0"/>
                <a:t>eam </a:t>
              </a:r>
              <a:r>
                <a:rPr lang="en-US" sz="1600" b="1" dirty="0" smtClean="0"/>
                <a:t>I</a:t>
              </a:r>
              <a:r>
                <a:rPr lang="en-US" sz="1600" dirty="0" smtClean="0"/>
                <a:t>nterlock </a:t>
              </a:r>
              <a:r>
                <a:rPr lang="en-US" sz="1600" b="1" dirty="0" smtClean="0"/>
                <a:t>C</a:t>
              </a:r>
              <a:r>
                <a:rPr lang="en-US" sz="1600" dirty="0" smtClean="0"/>
                <a:t>ontroller</a:t>
              </a:r>
              <a:endParaRPr lang="en-US" sz="1600" dirty="0"/>
            </a:p>
          </p:txBody>
        </p:sp>
        <p:sp>
          <p:nvSpPr>
            <p:cNvPr id="12" name="AutoShape 89"/>
            <p:cNvSpPr>
              <a:spLocks noChangeArrowheads="1"/>
            </p:cNvSpPr>
            <p:nvPr/>
          </p:nvSpPr>
          <p:spPr bwMode="auto">
            <a:xfrm>
              <a:off x="274902" y="3570914"/>
              <a:ext cx="1218581" cy="53037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sz="1350" b="1" dirty="0" smtClean="0"/>
                <a:t>USER SYSTEMS</a:t>
              </a:r>
            </a:p>
            <a:p>
              <a:pPr>
                <a:defRPr/>
              </a:pPr>
              <a:r>
                <a:rPr lang="en-US" sz="800" b="1" dirty="0" smtClean="0"/>
                <a:t>(PIC, FMCM, BLM etc..)</a:t>
              </a:r>
              <a:endParaRPr lang="en-GB" sz="800" b="1" dirty="0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5363159" y="3104321"/>
              <a:ext cx="2870113" cy="1295800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56921" tIns="28461" rIns="56921" bIns="28461" anchor="ctr"/>
            <a:lstStyle/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125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/>
              <a:endParaRPr lang="en-US" sz="1350">
                <a:cs typeface="Times New Roman" pitchFamily="18" charset="0"/>
              </a:endParaRPr>
            </a:p>
          </p:txBody>
        </p:sp>
        <p:sp>
          <p:nvSpPr>
            <p:cNvPr id="14" name="Text Box 35"/>
            <p:cNvSpPr txBox="1">
              <a:spLocks noChangeArrowheads="1"/>
            </p:cNvSpPr>
            <p:nvPr/>
          </p:nvSpPr>
          <p:spPr bwMode="auto">
            <a:xfrm>
              <a:off x="7319979" y="4141896"/>
              <a:ext cx="492045" cy="265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6921" tIns="28461" rIns="56921" bIns="28461">
              <a:spAutoFit/>
            </a:bodyPr>
            <a:lstStyle/>
            <a:p>
              <a:pPr algn="ctr"/>
              <a:r>
                <a:rPr lang="en-US" sz="1350" dirty="0">
                  <a:solidFill>
                    <a:srgbClr val="009900"/>
                  </a:solidFill>
                  <a:cs typeface="Times New Roman" pitchFamily="18" charset="0"/>
                </a:rPr>
                <a:t>F</a:t>
              </a:r>
              <a:r>
                <a:rPr lang="en-US" sz="1350" dirty="0" smtClean="0">
                  <a:solidFill>
                    <a:srgbClr val="009900"/>
                  </a:solidFill>
                  <a:cs typeface="Times New Roman" pitchFamily="18" charset="0"/>
                </a:rPr>
                <a:t>ront</a:t>
              </a:r>
              <a:endParaRPr lang="en-US" sz="1050" dirty="0">
                <a:solidFill>
                  <a:srgbClr val="009900"/>
                </a:solidFill>
                <a:cs typeface="Times New Roman" pitchFamily="18" charset="0"/>
              </a:endParaRPr>
            </a:p>
          </p:txBody>
        </p:sp>
        <p:sp>
          <p:nvSpPr>
            <p:cNvPr id="15" name="Text Box 35"/>
            <p:cNvSpPr txBox="1">
              <a:spLocks noChangeArrowheads="1"/>
            </p:cNvSpPr>
            <p:nvPr/>
          </p:nvSpPr>
          <p:spPr bwMode="auto">
            <a:xfrm>
              <a:off x="5830311" y="4133420"/>
              <a:ext cx="437351" cy="265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6921" tIns="28461" rIns="56921" bIns="28461">
              <a:spAutoFit/>
            </a:bodyPr>
            <a:lstStyle/>
            <a:p>
              <a:pPr algn="ctr"/>
              <a:r>
                <a:rPr lang="en-US" sz="1350" dirty="0">
                  <a:solidFill>
                    <a:srgbClr val="009900"/>
                  </a:solidFill>
                  <a:cs typeface="Times New Roman" pitchFamily="18" charset="0"/>
                </a:rPr>
                <a:t>R</a:t>
              </a:r>
              <a:r>
                <a:rPr lang="en-US" sz="1350" dirty="0" smtClean="0">
                  <a:solidFill>
                    <a:srgbClr val="009900"/>
                  </a:solidFill>
                  <a:cs typeface="Times New Roman" pitchFamily="18" charset="0"/>
                </a:rPr>
                <a:t>ear</a:t>
              </a:r>
              <a:endParaRPr lang="en-US" sz="1050" dirty="0">
                <a:solidFill>
                  <a:srgbClr val="009900"/>
                </a:solidFill>
                <a:cs typeface="Times New Roman" pitchFamily="18" charset="0"/>
              </a:endParaRPr>
            </a:p>
          </p:txBody>
        </p:sp>
        <p:pic>
          <p:nvPicPr>
            <p:cNvPr id="16" name="Picture 9" descr="bic_front_181208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6820474" y="3185874"/>
              <a:ext cx="1325628" cy="99422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pic>
          <p:nvPicPr>
            <p:cNvPr id="17" name="Picture 4" descr="DSCN5_tt40_rea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8057" y="3243267"/>
              <a:ext cx="1152323" cy="86447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2228101" y="2752980"/>
              <a:ext cx="19722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User Interface (CIBU)</a:t>
              </a:r>
              <a:endParaRPr lang="en-GB" sz="1600" dirty="0"/>
            </a:p>
          </p:txBody>
        </p:sp>
        <p:pic>
          <p:nvPicPr>
            <p:cNvPr id="19" name="Picture 6" descr="OpenCIBUonWhit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6881" y="3279320"/>
              <a:ext cx="2269757" cy="1113557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AutoShape 58"/>
            <p:cNvSpPr>
              <a:spLocks noChangeArrowheads="1"/>
            </p:cNvSpPr>
            <p:nvPr/>
          </p:nvSpPr>
          <p:spPr bwMode="auto">
            <a:xfrm>
              <a:off x="8336196" y="3682984"/>
              <a:ext cx="630004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21" name="Rectangle 59"/>
            <p:cNvSpPr>
              <a:spLocks noChangeArrowheads="1"/>
            </p:cNvSpPr>
            <p:nvPr/>
          </p:nvSpPr>
          <p:spPr bwMode="auto">
            <a:xfrm>
              <a:off x="8178449" y="3234192"/>
              <a:ext cx="945498" cy="457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rgbClr val="006800"/>
                  </a:solidFill>
                  <a:cs typeface="Times New Roman" panose="02020603050405020304" pitchFamily="18" charset="0"/>
                </a:rPr>
                <a:t>BEAM </a:t>
              </a:r>
              <a:br>
                <a:rPr lang="en-GB" sz="1400" b="1" dirty="0" smtClean="0">
                  <a:solidFill>
                    <a:srgbClr val="006800"/>
                  </a:solidFill>
                  <a:cs typeface="Times New Roman" panose="02020603050405020304" pitchFamily="18" charset="0"/>
                </a:rPr>
              </a:br>
              <a:r>
                <a:rPr lang="en-GB" sz="1400" b="1" dirty="0" smtClean="0">
                  <a:solidFill>
                    <a:srgbClr val="006800"/>
                  </a:solidFill>
                  <a:cs typeface="Times New Roman" panose="02020603050405020304" pitchFamily="18" charset="0"/>
                </a:rPr>
                <a:t>PERMIT</a:t>
              </a:r>
              <a:endParaRPr lang="en-GB" sz="1400" b="1" dirty="0">
                <a:solidFill>
                  <a:srgbClr val="0068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2" name="AutoShape 58"/>
            <p:cNvSpPr>
              <a:spLocks noChangeArrowheads="1"/>
            </p:cNvSpPr>
            <p:nvPr/>
          </p:nvSpPr>
          <p:spPr bwMode="auto">
            <a:xfrm>
              <a:off x="1566755" y="3915469"/>
              <a:ext cx="557721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844154" y="4246159"/>
              <a:ext cx="1282634" cy="263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User Permit B</a:t>
              </a:r>
              <a:endParaRPr lang="en-GB" sz="1400" b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4" name="AutoShape 58"/>
            <p:cNvSpPr>
              <a:spLocks noChangeArrowheads="1"/>
            </p:cNvSpPr>
            <p:nvPr/>
          </p:nvSpPr>
          <p:spPr bwMode="auto">
            <a:xfrm>
              <a:off x="4694690" y="3441115"/>
              <a:ext cx="557721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25" name="Rectangle 59"/>
            <p:cNvSpPr>
              <a:spLocks noChangeArrowheads="1"/>
            </p:cNvSpPr>
            <p:nvPr/>
          </p:nvSpPr>
          <p:spPr bwMode="auto">
            <a:xfrm>
              <a:off x="4315270" y="2981036"/>
              <a:ext cx="1282634" cy="457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chemeClr val="accent6"/>
                  </a:solidFill>
                  <a:cs typeface="Times New Roman" panose="02020603050405020304" pitchFamily="18" charset="0"/>
                </a:rPr>
                <a:t>User </a:t>
              </a:r>
              <a:br>
                <a:rPr lang="en-GB" sz="1400" b="1" dirty="0" smtClean="0">
                  <a:solidFill>
                    <a:schemeClr val="accent6"/>
                  </a:solidFill>
                  <a:cs typeface="Times New Roman" panose="02020603050405020304" pitchFamily="18" charset="0"/>
                </a:rPr>
              </a:br>
              <a:r>
                <a:rPr lang="en-GB" sz="1400" b="1" dirty="0" smtClean="0">
                  <a:solidFill>
                    <a:schemeClr val="accent6"/>
                  </a:solidFill>
                  <a:cs typeface="Times New Roman" panose="02020603050405020304" pitchFamily="18" charset="0"/>
                </a:rPr>
                <a:t>Permit A</a:t>
              </a:r>
              <a:endParaRPr lang="en-GB" sz="1400" b="1" dirty="0">
                <a:solidFill>
                  <a:schemeClr val="accent6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6" name="AutoShape 58"/>
            <p:cNvSpPr>
              <a:spLocks noChangeArrowheads="1"/>
            </p:cNvSpPr>
            <p:nvPr/>
          </p:nvSpPr>
          <p:spPr bwMode="auto">
            <a:xfrm>
              <a:off x="4694690" y="3821765"/>
              <a:ext cx="557721" cy="261181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4341480" y="4141896"/>
              <a:ext cx="1282634" cy="457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9056" tIns="34529" rIns="69056" bIns="34529">
              <a:spAutoFit/>
            </a:bodyPr>
            <a:lstStyle/>
            <a:p>
              <a:pPr algn="ctr" defTabSz="571500">
                <a:lnSpc>
                  <a:spcPct val="90000"/>
                </a:lnSpc>
              </a:pPr>
              <a:r>
                <a:rPr lang="en-GB" sz="14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User </a:t>
              </a:r>
              <a:br>
                <a:rPr lang="en-GB" sz="14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</a:br>
              <a:r>
                <a:rPr lang="en-GB" sz="14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Permit B</a:t>
              </a:r>
              <a:endParaRPr lang="en-GB" sz="1400" b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6287" y="1218826"/>
            <a:ext cx="968849" cy="610680"/>
            <a:chOff x="966287" y="1218826"/>
            <a:chExt cx="968849" cy="610680"/>
          </a:xfrm>
        </p:grpSpPr>
        <p:sp>
          <p:nvSpPr>
            <p:cNvPr id="3" name="TextBox 2"/>
            <p:cNvSpPr txBox="1"/>
            <p:nvPr/>
          </p:nvSpPr>
          <p:spPr>
            <a:xfrm>
              <a:off x="966287" y="1218826"/>
              <a:ext cx="968849" cy="338554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CRITICAL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1286970" y="1509890"/>
              <a:ext cx="309010" cy="319616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285109" y="3140000"/>
            <a:ext cx="2063829" cy="769441"/>
          </a:xfrm>
          <a:prstGeom prst="rect">
            <a:avLst/>
          </a:prstGeom>
          <a:noFill/>
          <a:ln w="158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accent6"/>
                </a:solidFill>
              </a:rPr>
              <a:t>MONITORING: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100" b="1" dirty="0" smtClean="0"/>
              <a:t>2x Power supply monitoring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100" b="1" dirty="0" smtClean="0"/>
              <a:t>On board voltages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100" b="1" dirty="0" smtClean="0"/>
              <a:t>User Input Current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58585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370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COTS selection - Critical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20316" y="2488315"/>
            <a:ext cx="8962686" cy="2235751"/>
            <a:chOff x="120316" y="2347645"/>
            <a:chExt cx="8962686" cy="223575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1948" y="2347645"/>
              <a:ext cx="8422106" cy="223575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20316" y="3234829"/>
              <a:ext cx="124918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FF0000"/>
                  </a:solidFill>
                </a:rPr>
                <a:t>USER INPUT</a:t>
              </a:r>
              <a:endParaRPr lang="en-GB" sz="15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537933" y="2783952"/>
              <a:ext cx="154506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</a:rPr>
                <a:t>RS-485</a:t>
              </a:r>
              <a:r>
                <a:rPr lang="en-US" sz="1500" b="1" dirty="0">
                  <a:solidFill>
                    <a:srgbClr val="FF0000"/>
                  </a:solidFill>
                </a:rPr>
                <a:t> </a:t>
              </a:r>
              <a:endParaRPr lang="en-US" sz="15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n-US" sz="1500" b="1" dirty="0" smtClean="0">
                  <a:solidFill>
                    <a:srgbClr val="FF0000"/>
                  </a:solidFill>
                </a:rPr>
                <a:t>OUTPUT</a:t>
              </a:r>
              <a:endParaRPr lang="en-GB" sz="15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309433" y="3993100"/>
            <a:ext cx="757434" cy="730966"/>
          </a:xfrm>
          <a:prstGeom prst="rect">
            <a:avLst/>
          </a:prstGeom>
          <a:noFill/>
          <a:ln w="349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Rectangle 17"/>
          <p:cNvSpPr/>
          <p:nvPr/>
        </p:nvSpPr>
        <p:spPr>
          <a:xfrm>
            <a:off x="3567622" y="3201621"/>
            <a:ext cx="919646" cy="1230312"/>
          </a:xfrm>
          <a:prstGeom prst="rect">
            <a:avLst/>
          </a:prstGeom>
          <a:noFill/>
          <a:ln w="349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Rectangle 19"/>
          <p:cNvSpPr/>
          <p:nvPr/>
        </p:nvSpPr>
        <p:spPr>
          <a:xfrm>
            <a:off x="6206944" y="3140021"/>
            <a:ext cx="1156382" cy="1107427"/>
          </a:xfrm>
          <a:prstGeom prst="rect">
            <a:avLst/>
          </a:prstGeom>
          <a:noFill/>
          <a:ln w="349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1" name="Rectangle 20"/>
          <p:cNvSpPr/>
          <p:nvPr/>
        </p:nvSpPr>
        <p:spPr>
          <a:xfrm>
            <a:off x="4654529" y="3632292"/>
            <a:ext cx="1321154" cy="863810"/>
          </a:xfrm>
          <a:prstGeom prst="rect">
            <a:avLst/>
          </a:prstGeom>
          <a:noFill/>
          <a:ln w="349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Rectangle 22"/>
          <p:cNvSpPr/>
          <p:nvPr/>
        </p:nvSpPr>
        <p:spPr>
          <a:xfrm>
            <a:off x="414202" y="2603843"/>
            <a:ext cx="1910588" cy="369332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/>
              <a:t>CIBU v2 schematic</a:t>
            </a:r>
            <a:endParaRPr lang="en-GB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883284"/>
              </p:ext>
            </p:extLst>
          </p:nvPr>
        </p:nvGraphicFramePr>
        <p:xfrm>
          <a:off x="2324790" y="513037"/>
          <a:ext cx="4482410" cy="1857468"/>
        </p:xfrm>
        <a:graphic>
          <a:graphicData uri="http://schemas.openxmlformats.org/drawingml/2006/table">
            <a:tbl>
              <a:tblPr/>
              <a:tblGrid>
                <a:gridCol w="1333030">
                  <a:extLst>
                    <a:ext uri="{9D8B030D-6E8A-4147-A177-3AD203B41FA5}">
                      <a16:colId xmlns:a16="http://schemas.microsoft.com/office/drawing/2014/main" val="2382968515"/>
                    </a:ext>
                  </a:extLst>
                </a:gridCol>
                <a:gridCol w="1574690">
                  <a:extLst>
                    <a:ext uri="{9D8B030D-6E8A-4147-A177-3AD203B41FA5}">
                      <a16:colId xmlns:a16="http://schemas.microsoft.com/office/drawing/2014/main" val="1830102225"/>
                    </a:ext>
                  </a:extLst>
                </a:gridCol>
                <a:gridCol w="1574690">
                  <a:extLst>
                    <a:ext uri="{9D8B030D-6E8A-4147-A177-3AD203B41FA5}">
                      <a16:colId xmlns:a16="http://schemas.microsoft.com/office/drawing/2014/main" val="4231190511"/>
                    </a:ext>
                  </a:extLst>
                </a:gridCol>
              </a:tblGrid>
              <a:tr h="1278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5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CRITICAL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460989"/>
                  </a:ext>
                </a:extLst>
              </a:tr>
              <a:tr h="2557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</a:t>
                      </a: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 choice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93388"/>
                  </a:ext>
                </a:extLst>
              </a:tr>
              <a:tr h="12789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FOD060L (</a:t>
                      </a:r>
                      <a:r>
                        <a:rPr lang="en-GB" sz="9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AlGaAS</a:t>
                      </a:r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 speed </a:t>
                      </a:r>
                      <a:r>
                        <a:rPr lang="en-GB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optocoupler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3.3V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Broadcom/Avago </a:t>
                      </a:r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HCPL-060L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GB" sz="9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GaAsP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364188"/>
                  </a:ext>
                </a:extLst>
              </a:tr>
              <a:tr h="3836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MAX3430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RS485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Transceiver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MAX13448E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033144"/>
                  </a:ext>
                </a:extLst>
              </a:tr>
              <a:tr h="3836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BC847B and PZT2222A</a:t>
                      </a:r>
                      <a:endParaRPr 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NPN transistors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43587"/>
                  </a:ext>
                </a:extLst>
              </a:tr>
              <a:tr h="3836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74LVT14D</a:t>
                      </a:r>
                      <a:endParaRPr 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Schmitt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Trigger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6" marR="8156" marT="8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210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04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1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1963" y="-54067"/>
            <a:ext cx="8226854" cy="3955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Radiation Tests Results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39838" y="569164"/>
            <a:ext cx="5523322" cy="1520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algn="just">
              <a:spcBef>
                <a:spcPts val="450"/>
              </a:spcBef>
            </a:pPr>
            <a:r>
              <a:rPr lang="en-GB" sz="1200" b="1" u="sng" dirty="0" smtClean="0">
                <a:solidFill>
                  <a:srgbClr val="FF0000"/>
                </a:solidFill>
              </a:rPr>
              <a:t>RS485 driver</a:t>
            </a:r>
            <a:r>
              <a:rPr lang="en-GB" sz="1200" b="1" dirty="0" smtClean="0"/>
              <a:t> MAX3430</a:t>
            </a:r>
          </a:p>
          <a:p>
            <a:pPr marL="571500" lvl="1" indent="-228600" algn="just"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1200" b="1" dirty="0">
                <a:cs typeface="Calibri Light" panose="020F0302020204030204" pitchFamily="34" charset="0"/>
              </a:rPr>
              <a:t>Report</a:t>
            </a:r>
            <a:r>
              <a:rPr lang="en-GB" sz="1200" dirty="0">
                <a:cs typeface="Calibri Light" panose="020F0302020204030204" pitchFamily="34" charset="0"/>
              </a:rPr>
              <a:t>: EDMS #</a:t>
            </a:r>
            <a:r>
              <a:rPr lang="en-GB" sz="1200" dirty="0" smtClean="0">
                <a:cs typeface="Calibri Light" panose="020F0302020204030204" pitchFamily="34" charset="0"/>
              </a:rPr>
              <a:t>2417502</a:t>
            </a:r>
            <a:r>
              <a:rPr lang="en-GB" sz="1200" b="1" dirty="0">
                <a:cs typeface="Calibri Light" panose="020F0302020204030204" pitchFamily="34" charset="0"/>
              </a:rPr>
              <a:t> </a:t>
            </a:r>
            <a:endParaRPr lang="en-GB" sz="1200" b="1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3" lvl="1" indent="-214313" algn="just"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No errors</a:t>
            </a:r>
            <a:r>
              <a:rPr lang="en-GB" sz="12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on RX side. </a:t>
            </a:r>
            <a:r>
              <a:rPr lang="en-GB" sz="1200" dirty="0" smtClean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Fail-safe feature</a:t>
            </a:r>
            <a:r>
              <a:rPr lang="en-GB" sz="12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tested.</a:t>
            </a:r>
          </a:p>
          <a:p>
            <a:pPr marL="557213" lvl="1" indent="-214313" algn="just"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Reached </a:t>
            </a:r>
            <a:r>
              <a:rPr lang="en-US" sz="1200" dirty="0"/>
              <a:t>TID </a:t>
            </a:r>
            <a:r>
              <a:rPr lang="en-US" sz="1200" b="1" dirty="0">
                <a:solidFill>
                  <a:srgbClr val="FF0000"/>
                </a:solidFill>
              </a:rPr>
              <a:t>500 </a:t>
            </a:r>
            <a:r>
              <a:rPr lang="en-US" sz="1200" b="1" dirty="0" err="1">
                <a:solidFill>
                  <a:srgbClr val="FF0000"/>
                </a:solidFill>
              </a:rPr>
              <a:t>Gy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and </a:t>
            </a:r>
            <a:r>
              <a:rPr lang="en-US" sz="1200" dirty="0" smtClean="0"/>
              <a:t>HEH </a:t>
            </a:r>
            <a:r>
              <a:rPr lang="en-US" sz="1200" dirty="0" err="1" smtClean="0"/>
              <a:t>fluence</a:t>
            </a:r>
            <a:r>
              <a:rPr lang="en-US" sz="1200" dirty="0" smtClean="0"/>
              <a:t> </a:t>
            </a:r>
            <a:r>
              <a:rPr lang="en-US" sz="1200" b="1" dirty="0" smtClean="0">
                <a:solidFill>
                  <a:srgbClr val="FF0000"/>
                </a:solidFill>
              </a:rPr>
              <a:t>8.5</a:t>
            </a:r>
            <a:r>
              <a:rPr lang="en-GB" sz="1200" b="1" dirty="0" smtClean="0">
                <a:solidFill>
                  <a:srgbClr val="FF0000"/>
                </a:solidFill>
                <a:latin typeface="+mj-lt"/>
              </a:rPr>
              <a:t>x10</a:t>
            </a:r>
            <a:r>
              <a:rPr lang="en-GB" sz="1200" b="1" baseline="30000" dirty="0">
                <a:solidFill>
                  <a:srgbClr val="FF0000"/>
                </a:solidFill>
              </a:rPr>
              <a:t>11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</a:rPr>
              <a:t>cm</a:t>
            </a:r>
            <a:r>
              <a:rPr lang="en-GB" sz="1200" b="1" baseline="30000" dirty="0" smtClean="0">
                <a:solidFill>
                  <a:srgbClr val="FF0000"/>
                </a:solidFill>
              </a:rPr>
              <a:t>-</a:t>
            </a:r>
            <a:r>
              <a:rPr lang="en-GB" sz="1200" b="1" baseline="30000" dirty="0">
                <a:solidFill>
                  <a:srgbClr val="FF0000"/>
                </a:solidFill>
              </a:rPr>
              <a:t>2</a:t>
            </a:r>
            <a:r>
              <a:rPr lang="en-US" sz="1200" dirty="0" smtClean="0"/>
              <a:t>.</a:t>
            </a:r>
            <a:endParaRPr lang="en-GB" sz="12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3" lvl="1" indent="-214313" algn="just"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US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SETs </a:t>
            </a:r>
            <a:r>
              <a:rPr lang="en-US" sz="12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observed in </a:t>
            </a:r>
            <a:r>
              <a:rPr lang="en-US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data transmission</a:t>
            </a:r>
            <a:r>
              <a:rPr lang="en-GB" sz="12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average device </a:t>
            </a:r>
            <a:r>
              <a:rPr lang="en-GB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cross-section</a:t>
            </a:r>
            <a:r>
              <a:rPr lang="en-GB" sz="12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1" algn="just">
              <a:spcBef>
                <a:spcPts val="450"/>
              </a:spcBef>
            </a:pPr>
            <a:r>
              <a:rPr lang="en-US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l-GR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~ 1x10</a:t>
            </a:r>
            <a:r>
              <a:rPr lang="en-GB" sz="1200" b="1" baseline="300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-11</a:t>
            </a:r>
            <a:r>
              <a:rPr lang="en-GB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GB" sz="1200" b="1" baseline="300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GB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worst case conditions</a:t>
            </a:r>
            <a:endParaRPr lang="en-US" sz="1200" b="1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9097" y="503848"/>
            <a:ext cx="2389720" cy="183295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852061" y="416627"/>
            <a:ext cx="24144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i="1" dirty="0" smtClean="0"/>
              <a:t>Tests carried out at </a:t>
            </a:r>
            <a:r>
              <a:rPr lang="en-GB" sz="1100" b="1" i="1" dirty="0" smtClean="0"/>
              <a:t>PSI</a:t>
            </a:r>
            <a:r>
              <a:rPr lang="en-GB" sz="1100" i="1" dirty="0" smtClean="0"/>
              <a:t> by </a:t>
            </a:r>
            <a:r>
              <a:rPr lang="en-GB" sz="1100" b="1" i="1" dirty="0" smtClean="0"/>
              <a:t>BE-CEM-EPR</a:t>
            </a:r>
            <a:endParaRPr lang="en-GB" sz="1100" b="1" i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176" y="869756"/>
            <a:ext cx="1005602" cy="934166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69051" y="2240978"/>
            <a:ext cx="4520936" cy="1974299"/>
            <a:chOff x="369051" y="2240978"/>
            <a:chExt cx="4520936" cy="197429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96354" y="2477363"/>
              <a:ext cx="1693633" cy="173791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369051" y="2240978"/>
              <a:ext cx="42288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u="sng" dirty="0" smtClean="0">
                  <a:solidFill>
                    <a:srgbClr val="FF0000"/>
                  </a:solidFill>
                </a:rPr>
                <a:t>Schmitt Trigger</a:t>
              </a:r>
              <a:r>
                <a:rPr lang="en-GB" sz="1200" b="1" dirty="0">
                  <a:solidFill>
                    <a:srgbClr val="FF0000"/>
                  </a:solidFill>
                </a:rPr>
                <a:t> </a:t>
              </a:r>
              <a:r>
                <a:rPr lang="en-GB" sz="1200" b="1" dirty="0"/>
                <a:t>74LVT14D</a:t>
              </a:r>
              <a:endParaRPr lang="en-US" sz="1200" b="1" dirty="0" smtClean="0"/>
            </a:p>
            <a:p>
              <a:pPr marL="100013" indent="-214313">
                <a:buFont typeface="Wingdings" panose="05000000000000000000" pitchFamily="2" charset="2"/>
                <a:buChar char="§"/>
              </a:pPr>
              <a:r>
                <a:rPr lang="en-GB" sz="1200" b="1" dirty="0" smtClean="0">
                  <a:cs typeface="Calibri Light" panose="020F0302020204030204" pitchFamily="34" charset="0"/>
                </a:rPr>
                <a:t>Report</a:t>
              </a:r>
              <a:r>
                <a:rPr lang="en-GB" sz="1200" dirty="0" smtClean="0">
                  <a:cs typeface="Calibri Light" panose="020F0302020204030204" pitchFamily="34" charset="0"/>
                </a:rPr>
                <a:t>: EDMS #2417025</a:t>
              </a:r>
              <a:endParaRPr lang="en-US" sz="1200" dirty="0"/>
            </a:p>
            <a:p>
              <a:pPr marL="100013" indent="-214313">
                <a:buFont typeface="Wingdings" panose="05000000000000000000" pitchFamily="2" charset="2"/>
                <a:buChar char="§"/>
              </a:pPr>
              <a:r>
                <a:rPr lang="en-US" sz="1200" dirty="0" smtClean="0"/>
                <a:t>TID </a:t>
              </a:r>
              <a:r>
                <a:rPr lang="en-US" sz="1200" b="1" dirty="0"/>
                <a:t>500 </a:t>
              </a:r>
              <a:r>
                <a:rPr lang="en-US" sz="1200" b="1" dirty="0" err="1" smtClean="0"/>
                <a:t>Gy</a:t>
              </a:r>
              <a:r>
                <a:rPr lang="en-US" sz="1200" dirty="0" smtClean="0"/>
                <a:t>,</a:t>
              </a:r>
              <a:r>
                <a:rPr lang="en-US" sz="1200" b="1" dirty="0" smtClean="0"/>
                <a:t> </a:t>
              </a:r>
              <a:r>
                <a:rPr lang="en-US" sz="1200" dirty="0" smtClean="0"/>
                <a:t>HEH </a:t>
              </a:r>
              <a:r>
                <a:rPr lang="en-US" sz="1200" dirty="0" err="1"/>
                <a:t>fluence</a:t>
              </a:r>
              <a:r>
                <a:rPr lang="en-US" sz="1200" dirty="0"/>
                <a:t> </a:t>
              </a:r>
              <a:r>
                <a:rPr lang="en-US" sz="1200" b="1" dirty="0"/>
                <a:t>8.5</a:t>
              </a:r>
              <a:r>
                <a:rPr lang="en-GB" sz="1200" b="1" dirty="0"/>
                <a:t>x10</a:t>
              </a:r>
              <a:r>
                <a:rPr lang="en-GB" sz="1200" b="1" baseline="30000" dirty="0"/>
                <a:t>11</a:t>
              </a:r>
              <a:r>
                <a:rPr lang="en-US" sz="1200" b="1" dirty="0"/>
                <a:t> cm</a:t>
              </a:r>
              <a:r>
                <a:rPr lang="en-GB" sz="1200" b="1" baseline="30000" dirty="0"/>
                <a:t>-2 </a:t>
              </a:r>
              <a:endParaRPr lang="en-GB" sz="1200" b="1" baseline="30000" dirty="0" smtClean="0"/>
            </a:p>
            <a:p>
              <a:pPr marL="100013" indent="-214313">
                <a:buFont typeface="Wingdings" panose="05000000000000000000" pitchFamily="2" charset="2"/>
                <a:buChar char="§"/>
              </a:pPr>
              <a:r>
                <a:rPr lang="en-US" sz="1200" b="1" dirty="0" smtClean="0"/>
                <a:t>No large variation/degradation of all </a:t>
              </a:r>
            </a:p>
            <a:p>
              <a:r>
                <a:rPr lang="en-US" sz="1200" b="1" dirty="0" smtClean="0"/>
                <a:t>quantities</a:t>
              </a:r>
              <a:endParaRPr lang="en-GB" sz="1200" dirty="0">
                <a:sym typeface="Wingdings" panose="05000000000000000000" pitchFamily="2" charset="2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96199" y="3845945"/>
              <a:ext cx="15231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b="1" dirty="0" smtClean="0">
                  <a:solidFill>
                    <a:schemeClr val="bg1"/>
                  </a:solidFill>
                </a:rPr>
                <a:t>74LVT14D Test Board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58301" y="3256641"/>
              <a:ext cx="1267374" cy="852200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5316176" y="2499190"/>
            <a:ext cx="3486207" cy="1956741"/>
            <a:chOff x="5316176" y="2499190"/>
            <a:chExt cx="3486207" cy="1956741"/>
          </a:xfrm>
        </p:grpSpPr>
        <p:sp>
          <p:nvSpPr>
            <p:cNvPr id="16" name="Rectangle 15"/>
            <p:cNvSpPr/>
            <p:nvPr/>
          </p:nvSpPr>
          <p:spPr>
            <a:xfrm>
              <a:off x="5316176" y="2499190"/>
              <a:ext cx="348620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b="1" u="sng" dirty="0" smtClean="0">
                  <a:solidFill>
                    <a:srgbClr val="FF0000"/>
                  </a:solidFill>
                </a:rPr>
                <a:t>BJT Transistors</a:t>
              </a:r>
              <a:r>
                <a:rPr lang="en-GB" sz="1200" dirty="0" smtClean="0"/>
                <a:t>: </a:t>
              </a:r>
              <a:r>
                <a:rPr lang="en-GB" sz="1200" dirty="0" smtClean="0">
                  <a:latin typeface="+mj-lt"/>
                </a:rPr>
                <a:t>BC847B and PZT2222AT1G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200" b="1" dirty="0" smtClean="0">
                  <a:latin typeface="+mj-lt"/>
                </a:rPr>
                <a:t>Report</a:t>
              </a:r>
              <a:r>
                <a:rPr lang="en-US" sz="1200" dirty="0" smtClean="0">
                  <a:latin typeface="+mj-lt"/>
                </a:rPr>
                <a:t>: EDMS #</a:t>
              </a:r>
              <a:r>
                <a:rPr lang="en-GB" sz="1200" dirty="0" smtClean="0"/>
                <a:t>2454604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200" dirty="0"/>
                <a:t>TID </a:t>
              </a:r>
              <a:r>
                <a:rPr lang="en-US" sz="1200" b="1" dirty="0"/>
                <a:t>500 </a:t>
              </a:r>
              <a:r>
                <a:rPr lang="en-US" sz="1200" b="1" dirty="0" err="1"/>
                <a:t>Gy</a:t>
              </a:r>
              <a:r>
                <a:rPr lang="en-US" sz="1200" dirty="0"/>
                <a:t>,</a:t>
              </a:r>
              <a:r>
                <a:rPr lang="en-US" sz="1200" b="1" dirty="0"/>
                <a:t> </a:t>
              </a:r>
              <a:r>
                <a:rPr lang="en-US" sz="1200" dirty="0"/>
                <a:t>HEH </a:t>
              </a:r>
              <a:r>
                <a:rPr lang="en-US" sz="1200" dirty="0" err="1"/>
                <a:t>fluence</a:t>
              </a:r>
              <a:r>
                <a:rPr lang="en-US" sz="1200" dirty="0"/>
                <a:t> </a:t>
              </a:r>
              <a:r>
                <a:rPr lang="en-US" sz="1200" b="1" dirty="0"/>
                <a:t>8.5</a:t>
              </a:r>
              <a:r>
                <a:rPr lang="en-GB" sz="1200" b="1" dirty="0"/>
                <a:t>x10</a:t>
              </a:r>
              <a:r>
                <a:rPr lang="en-GB" sz="1200" b="1" baseline="30000" dirty="0"/>
                <a:t>11</a:t>
              </a:r>
              <a:r>
                <a:rPr lang="en-US" sz="1200" b="1" dirty="0"/>
                <a:t> cm</a:t>
              </a:r>
              <a:r>
                <a:rPr lang="en-GB" sz="1200" b="1" baseline="30000" dirty="0"/>
                <a:t>-2 </a:t>
              </a:r>
              <a:endParaRPr lang="en-GB" sz="1200" b="1" baseline="30000" dirty="0" smtClean="0"/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200" dirty="0" smtClean="0"/>
                <a:t>Worst case degradation of </a:t>
              </a:r>
              <a:r>
                <a:rPr lang="en-US" sz="1200" b="1" dirty="0" smtClean="0"/>
                <a:t>40%</a:t>
              </a:r>
              <a:r>
                <a:rPr lang="en-US" sz="1200" dirty="0" smtClean="0"/>
                <a:t>,</a:t>
              </a:r>
              <a:r>
                <a:rPr lang="en-US" sz="1200" b="1" dirty="0" smtClean="0"/>
                <a:t> </a:t>
              </a:r>
              <a:r>
                <a:rPr lang="en-US" sz="1200" dirty="0" smtClean="0"/>
                <a:t>within the </a:t>
              </a:r>
              <a:r>
                <a:rPr lang="en-US" sz="1200" b="1" dirty="0" smtClean="0"/>
                <a:t>manufacturer specifications</a:t>
              </a:r>
              <a:endParaRPr lang="en-GB" sz="1200" b="1" dirty="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59279" y="3512956"/>
              <a:ext cx="971550" cy="942975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3797048" y="4332260"/>
            <a:ext cx="16966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/>
              <a:t>Courtesy of BE-CEM-EPR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32529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2Corporate16-9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34173</TotalTime>
  <Words>1046</Words>
  <Application>Microsoft Office PowerPoint</Application>
  <PresentationFormat>On-screen Show (16:9)</PresentationFormat>
  <Paragraphs>288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Roboto</vt:lpstr>
      <vt:lpstr>Segoe UI</vt:lpstr>
      <vt:lpstr>Times New Roman</vt:lpstr>
      <vt:lpstr>Verdana</vt:lpstr>
      <vt:lpstr>Wingdings</vt:lpstr>
      <vt:lpstr>CERN2Corporate16-9</vt:lpstr>
      <vt:lpstr>The Beam Interlock System User Interface (CIBU) Overview and Radiation Tests Results</vt:lpstr>
      <vt:lpstr>Beam Interlock System (BIS) Concept</vt:lpstr>
      <vt:lpstr>Beam Interlock System (BIS) User Interface (CIBU)</vt:lpstr>
      <vt:lpstr>CIBU Positions - LHC</vt:lpstr>
      <vt:lpstr>Target Radiation Levels</vt:lpstr>
      <vt:lpstr>Planning and Strategy</vt:lpstr>
      <vt:lpstr>Choice of Components</vt:lpstr>
      <vt:lpstr>COTS selection - Critical</vt:lpstr>
      <vt:lpstr>Radiation Tests Results</vt:lpstr>
      <vt:lpstr>Radiation Tests Results - Optocoupler</vt:lpstr>
      <vt:lpstr>Radiation Tests Results – Full CIBU critical Chain</vt:lpstr>
      <vt:lpstr>COTS selection – Non critical</vt:lpstr>
      <vt:lpstr>Monitoring components results</vt:lpstr>
      <vt:lpstr>Conclusions and Plans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Hardness Assurance of COTS components for CERN accelerators</dc:title>
  <dc:creator>Ruben Garcia Alia</dc:creator>
  <cp:lastModifiedBy>Raffaello Secondo</cp:lastModifiedBy>
  <cp:revision>1300</cp:revision>
  <dcterms:created xsi:type="dcterms:W3CDTF">2017-05-06T08:11:19Z</dcterms:created>
  <dcterms:modified xsi:type="dcterms:W3CDTF">2021-06-08T12:04:32Z</dcterms:modified>
</cp:coreProperties>
</file>