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283" r:id="rId2"/>
    <p:sldId id="284" r:id="rId3"/>
    <p:sldId id="303" r:id="rId4"/>
    <p:sldId id="304" r:id="rId5"/>
    <p:sldId id="302" r:id="rId6"/>
    <p:sldId id="285" r:id="rId7"/>
    <p:sldId id="287" r:id="rId8"/>
    <p:sldId id="286" r:id="rId9"/>
    <p:sldId id="298" r:id="rId10"/>
    <p:sldId id="289" r:id="rId11"/>
    <p:sldId id="290" r:id="rId12"/>
    <p:sldId id="296" r:id="rId13"/>
    <p:sldId id="297" r:id="rId14"/>
    <p:sldId id="292" r:id="rId15"/>
    <p:sldId id="293" r:id="rId16"/>
    <p:sldId id="291" r:id="rId17"/>
    <p:sldId id="295" r:id="rId18"/>
    <p:sldId id="294" r:id="rId19"/>
    <p:sldId id="305" r:id="rId20"/>
    <p:sldId id="299" r:id="rId21"/>
    <p:sldId id="301" r:id="rId2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Vilde Flognfeldt Rieker" initials="VFR" lastIdx="1" clrIdx="0">
    <p:extLst>
      <p:ext uri="{19B8F6BF-5375-455C-9EA6-DF929625EA0E}">
        <p15:presenceInfo xmlns:p15="http://schemas.microsoft.com/office/powerpoint/2012/main" userId="S-1-5-21-1526224874-1540688658-1361462980-6828918" providerId="AD"/>
      </p:ext>
    </p:extLst>
  </p:cmAuthor>
  <p:cmAuthor id="2" name="Nikolaos Chatzigeorgiou" initials="NC" lastIdx="1" clrIdx="1">
    <p:extLst>
      <p:ext uri="{19B8F6BF-5375-455C-9EA6-DF929625EA0E}">
        <p15:presenceInfo xmlns:p15="http://schemas.microsoft.com/office/powerpoint/2012/main" userId="S::nikolaos.chatzigeorgiou@cern.ch::b71d6fdd-80f7-4bad-aa5c-0495c846b63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E6E6"/>
    <a:srgbClr val="006600"/>
    <a:srgbClr val="0000FF"/>
    <a:srgbClr val="B4D5EE"/>
    <a:srgbClr val="5AA3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3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299" autoAdjust="0"/>
    <p:restoredTop sz="83571" autoAdjust="0"/>
  </p:normalViewPr>
  <p:slideViewPr>
    <p:cSldViewPr snapToGrid="0">
      <p:cViewPr varScale="1">
        <p:scale>
          <a:sx n="73" d="100"/>
          <a:sy n="73" d="100"/>
        </p:scale>
        <p:origin x="874" y="86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9" d="100"/>
          <a:sy n="99" d="100"/>
        </p:scale>
        <p:origin x="3570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1B75427-663A-4EE2-8380-B80E5C686C37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BF75175-7678-4923-964A-D20F6FB6D06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31F353-28F0-4B6D-AAB0-5E40750303C5}" type="datetimeFigureOut">
              <a:rPr lang="fr-FR" smtClean="0"/>
              <a:t>08/06/2021</a:t>
            </a:fld>
            <a:endParaRPr lang="fr-FR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4063C92-3134-4DD7-9894-B00A2A2EE9C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0CD1BCF-7039-44FD-8B28-AA8873AB8F99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E9FD6A-9D16-48A3-9822-EA3507F5389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5271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7ED948-4277-43C5-BC91-78282101CB7A}" type="datetimeFigureOut">
              <a:rPr lang="en-GB" smtClean="0"/>
              <a:t>08/06/2021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DCEDA2-1B88-48E1-800B-61AB73D06C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84312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DCEDA2-1B88-48E1-800B-61AB73D06C1D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396750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fr-CH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+24V </a:t>
            </a:r>
            <a:r>
              <a:rPr lang="fr-CH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regulator</a:t>
            </a:r>
            <a:endParaRPr lang="fr-CH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fr-CH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Max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Vout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= 30 V,</a:t>
            </a:r>
            <a:r>
              <a:rPr lang="fr-CH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Vout</a:t>
            </a:r>
            <a:r>
              <a:rPr lang="fr-CH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= 17.5 V to </a:t>
            </a:r>
            <a:r>
              <a:rPr lang="fr-CH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avoid</a:t>
            </a:r>
            <a:r>
              <a:rPr lang="fr-CH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l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oss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of post regulation in the system or complete failure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DCEDA2-1B88-48E1-800B-61AB73D06C1D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36762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 smtClean="0"/>
              <a:t>+15 V regulator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 smtClean="0"/>
              <a:t>Requirement</a:t>
            </a:r>
            <a:r>
              <a:rPr lang="en-US" dirty="0"/>
              <a:t>: between 14 and 18 V to avoid d</a:t>
            </a:r>
            <a:r>
              <a:rPr lang="fr-FR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estruction</a:t>
            </a:r>
            <a:r>
              <a:rPr lang="fr-F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of </a:t>
            </a:r>
            <a:r>
              <a:rPr lang="fr-FR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operational</a:t>
            </a:r>
            <a:r>
              <a:rPr lang="fr-F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FR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amplifiers</a:t>
            </a:r>
            <a:r>
              <a:rPr lang="fr-FR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or s</a:t>
            </a:r>
            <a:r>
              <a:rPr lang="fr-F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aturation of 4-20 mA </a:t>
            </a:r>
            <a:r>
              <a:rPr lang="fr-FR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readout</a:t>
            </a:r>
            <a:r>
              <a:rPr lang="fr-F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FR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signals</a:t>
            </a:r>
            <a:endParaRPr lang="en-US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2/4 ceased to</a:t>
            </a:r>
            <a:r>
              <a:rPr lang="en-US" baseline="0" dirty="0"/>
              <a:t> function between 400 and 500 Gy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aseline="0" dirty="0"/>
              <a:t>Expect earlier failure at CHARM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DCEDA2-1B88-48E1-800B-61AB73D06C1D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464018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Adjustable negative regulator</a:t>
            </a:r>
            <a:endParaRPr lang="en-GB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Max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Vout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deviation: (</a:t>
            </a:r>
            <a:r>
              <a:rPr lang="fr-F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1.35 V) 10% for 10% pressure </a:t>
            </a:r>
            <a:r>
              <a:rPr lang="fr-FR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readout</a:t>
            </a:r>
            <a:r>
              <a:rPr lang="fr-F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FR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accuracy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DCEDA2-1B88-48E1-800B-61AB73D06C1D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2543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Adjustable positive regulator</a:t>
            </a:r>
            <a:endParaRPr lang="en-GB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Max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Vout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deviation: (1.35 V) 10% for 10% pressure readout accuracy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Max deviation ±5% for Penning high voltage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DCEDA2-1B88-48E1-800B-61AB73D06C1D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472517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Voltage reference</a:t>
            </a:r>
            <a:endParaRPr lang="en-GB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Max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Vout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deviation (absolute):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Penning</a:t>
            </a:r>
            <a:r>
              <a:rPr lang="en-GB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Max 1% (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50 mV)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Vout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deviation for 10% pressure readout accuracy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(Piezo:</a:t>
            </a:r>
            <a:r>
              <a:rPr lang="en-GB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Max 10% (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500 mV)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Vout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deviation for 10% pressure readout accuracy)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(Pirani:</a:t>
            </a:r>
            <a:r>
              <a:rPr lang="en-GB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Max 2% (</a:t>
            </a:r>
            <a:r>
              <a:rPr lang="fr-FR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</a:t>
            </a:r>
            <a:r>
              <a:rPr lang="fr-F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00 mV) </a:t>
            </a:r>
            <a:r>
              <a:rPr lang="fr-FR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Vout</a:t>
            </a:r>
            <a:r>
              <a:rPr lang="fr-F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FR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deviation</a:t>
            </a:r>
            <a:r>
              <a:rPr lang="fr-F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for 20% pressure </a:t>
            </a:r>
            <a:r>
              <a:rPr lang="fr-FR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readout</a:t>
            </a:r>
            <a:r>
              <a:rPr lang="fr-F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FR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accuracy</a:t>
            </a:r>
            <a:r>
              <a:rPr lang="fr-F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0 </a:t>
            </a:r>
            <a:r>
              <a:rPr lang="fr-FR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SETs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DCEDA2-1B88-48E1-800B-61AB73D06C1D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864276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Opamp</a:t>
            </a:r>
            <a:endParaRPr lang="en-GB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Max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Vout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deviation: 57.6 mV (is this 10%? Of what?) for 10% pressure readout accuracy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/>
              <a:t>DC2101 = 84 SETs (x-section of 2.48x10-11 cm2/device)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/>
              <a:t>DC2151 = 75 SETs (x-section of 2.21x10-11 cm2/device)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DCEDA2-1B88-48E1-800B-61AB73D06C1D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910359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Opamp</a:t>
            </a:r>
            <a:endParaRPr lang="en-GB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Max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Vout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deviation: 57.6 mV (is this 10%? Of what?) for 10% pressure readout accuracy (missing ref…)</a:t>
            </a: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Max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Ibias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increase: 1000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to</a:t>
            </a:r>
            <a:r>
              <a:rPr lang="en-GB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sustain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the 1E-9 mbar pressure range. 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* 43 SETs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DCEDA2-1B88-48E1-800B-61AB73D06C1D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518607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 smtClean="0"/>
              <a:t>+15 V regulator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 smtClean="0"/>
              <a:t>Requirement</a:t>
            </a:r>
            <a:r>
              <a:rPr lang="en-US" dirty="0"/>
              <a:t>: between 14 and 18 V to avoid d</a:t>
            </a:r>
            <a:r>
              <a:rPr lang="fr-FR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estruction</a:t>
            </a:r>
            <a:r>
              <a:rPr lang="fr-F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of </a:t>
            </a:r>
            <a:r>
              <a:rPr lang="fr-FR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operational</a:t>
            </a:r>
            <a:r>
              <a:rPr lang="fr-F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FR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amplifiers</a:t>
            </a:r>
            <a:r>
              <a:rPr lang="fr-FR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or s</a:t>
            </a:r>
            <a:r>
              <a:rPr lang="fr-F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aturation of 4-20 mA </a:t>
            </a:r>
            <a:r>
              <a:rPr lang="fr-FR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readout</a:t>
            </a:r>
            <a:r>
              <a:rPr lang="fr-F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FR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signals</a:t>
            </a:r>
            <a:endParaRPr lang="fr-FR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MC7815</a:t>
            </a:r>
            <a:r>
              <a:rPr lang="fr-FR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fr-FR" sz="1200" kern="1200" baseline="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better</a:t>
            </a:r>
            <a:r>
              <a:rPr lang="fr-FR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DCEDA2-1B88-48E1-800B-61AB73D06C1D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670673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DCEDA2-1B88-48E1-800B-61AB73D06C1D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74764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DCEDA2-1B88-48E1-800B-61AB73D06C1D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57469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In the LHC about 24km vacuum chambers in the DS/ARCs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Thermal insulation vacuum range 10E-8 mbar (High Vacuum)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Beam vacuum range below 10E-10 mbar (Ultra-High Vacuum)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3 sensors with deported electronics to measure pressure: Piezo, Pirani, Penning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Electronics fixed above dipole magnet – difficult access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Non-modular resulting to long interventions and commissioning campaigns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0-10V signal transmission resulting to signal losses and noise coupling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DCEDA2-1B88-48E1-800B-61AB73D06C1D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86456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Mini-rack with 3U euro-crate beneath dipole magnet – easy access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Modular electronics reducing intervention times and commissioning campaigns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4-20mA transmission resulting to no signal losses and reduced noise coupling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500Gy development goal, safety factor x2.5 for DS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DCEDA2-1B88-48E1-800B-61AB73D06C1D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700266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DCEDA2-1B88-48E1-800B-61AB73D06C1D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725914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TLV171 version gives</a:t>
            </a:r>
            <a:r>
              <a:rPr lang="en-GB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pressure readout signal with less than 3.5% error after 500 Gy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OPA171 version yields less than 3% error after 500 Gy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baseline="0" dirty="0"/>
              <a:t>Need less than 10% pressure readout error for entire card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accumulated error will be higher due to added effects of additional radiation-sensitive components of the card (such as the 2N3019 NPN BJT driving the 4-20 mA output).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Samples have only been tested for TID, and the effect of displacement damage will</a:t>
            </a:r>
            <a:r>
              <a:rPr lang="en-GB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be tested for the selected component at CHARM this Fall</a:t>
            </a:r>
            <a:endParaRPr lang="en-US" sz="1200" baseline="0" dirty="0"/>
          </a:p>
          <a:p>
            <a:pPr marL="0" indent="0">
              <a:buFont typeface="Arial" panose="020B0604020202020204" pitchFamily="34" charset="0"/>
              <a:buNone/>
            </a:pPr>
            <a:endParaRPr lang="en-US" sz="1200" baseline="0" dirty="0"/>
          </a:p>
          <a:p>
            <a:endParaRPr lang="en-GB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DCEDA2-1B88-48E1-800B-61AB73D06C1D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746282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10 references, 12500 pcs</a:t>
            </a:r>
          </a:p>
          <a:p>
            <a:r>
              <a:rPr lang="en-US" dirty="0" smtClean="0"/>
              <a:t>Required </a:t>
            </a:r>
            <a:r>
              <a:rPr lang="en-US" dirty="0"/>
              <a:t>quantity for all cards (penning </a:t>
            </a:r>
            <a:r>
              <a:rPr lang="en-US" dirty="0" err="1"/>
              <a:t>pirani</a:t>
            </a:r>
            <a:r>
              <a:rPr lang="en-US" dirty="0"/>
              <a:t>,</a:t>
            </a:r>
            <a:r>
              <a:rPr lang="en-US" baseline="0" dirty="0"/>
              <a:t> piezo, power supply) including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aseline="0" dirty="0"/>
              <a:t>test-cards Charm (10)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aseline="0" dirty="0"/>
              <a:t>pre-series cards (10)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aseline="0" dirty="0"/>
              <a:t>Series (PN=344, PR=344, PZ=132, PS=387)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aseline="0" dirty="0"/>
              <a:t>Account for 10% losses in production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aseline="0" dirty="0"/>
              <a:t>20% spares (of total)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DCEDA2-1B88-48E1-800B-61AB73D06C1D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221421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Diode</a:t>
            </a:r>
            <a:endParaRPr lang="en-GB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Max 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leakage increase: </a:t>
            </a:r>
            <a:r>
              <a:rPr lang="fr-F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50 </a:t>
            </a:r>
            <a:r>
              <a:rPr lang="fr-FR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</a:t>
            </a:r>
            <a:r>
              <a:rPr lang="fr-F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to </a:t>
            </a:r>
            <a:r>
              <a:rPr lang="fr-FR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sustain</a:t>
            </a:r>
            <a:r>
              <a:rPr lang="fr-F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the 1E-10 mbar pressure range.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Max</a:t>
            </a:r>
            <a:r>
              <a:rPr lang="fr-FR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-45 V to </a:t>
            </a:r>
            <a:r>
              <a:rPr lang="fr-FR" sz="1200" kern="1200" baseline="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avoid</a:t>
            </a:r>
            <a:r>
              <a:rPr lang="fr-FR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breakdown </a:t>
            </a:r>
            <a:r>
              <a:rPr lang="fr-FR" sz="1200" kern="1200" baseline="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according</a:t>
            </a:r>
            <a:r>
              <a:rPr lang="fr-FR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to </a:t>
            </a:r>
            <a:r>
              <a:rPr lang="fr-FR" sz="1200" kern="1200" baseline="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datasheet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DCEDA2-1B88-48E1-800B-61AB73D06C1D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552907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NPN BJT</a:t>
            </a:r>
            <a:endParaRPr lang="en-GB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Minimum 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gain of 20 to provide enough electrical current for 4-20 mA signals and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pirani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filament.</a:t>
            </a:r>
          </a:p>
          <a:p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DCEDA2-1B88-48E1-800B-61AB73D06C1D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469481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PNP BJT</a:t>
            </a:r>
            <a:endParaRPr lang="en-GB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Minimum 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gain of 100 to avoid error in high pressure range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Matching better than 10% for 10% pressure accuracy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DCEDA2-1B88-48E1-800B-61AB73D06C1D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39516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close up of a logo&#10;&#10;Description automatically generated">
            <a:extLst>
              <a:ext uri="{FF2B5EF4-FFF2-40B4-BE49-F238E27FC236}">
                <a16:creationId xmlns:a16="http://schemas.microsoft.com/office/drawing/2014/main" id="{4B67D71E-F341-4E1D-95ED-31A81CDB162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66675" y="-11248"/>
            <a:ext cx="12258675" cy="6881169"/>
          </a:xfrm>
          <a:prstGeom prst="rect">
            <a:avLst/>
          </a:prstGeom>
        </p:spPr>
      </p:pic>
      <p:sp>
        <p:nvSpPr>
          <p:cNvPr id="9" name="Titre 1"/>
          <p:cNvSpPr>
            <a:spLocks noGrp="1"/>
          </p:cNvSpPr>
          <p:nvPr>
            <p:ph type="title" hasCustomPrompt="1"/>
          </p:nvPr>
        </p:nvSpPr>
        <p:spPr>
          <a:xfrm>
            <a:off x="399718" y="1230949"/>
            <a:ext cx="7533103" cy="1826363"/>
          </a:xfrm>
          <a:prstGeom prst="rect">
            <a:avLst/>
          </a:prstGeom>
        </p:spPr>
        <p:txBody>
          <a:bodyPr tIns="0" bIns="0" anchor="b">
            <a:norm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buNone/>
              <a:defRPr kumimoji="0" lang="en-US" sz="4800" b="1" i="0" kern="1200" cap="none" spc="0" baseline="0" dirty="0">
                <a:ln w="12700">
                  <a:noFill/>
                  <a:prstDash val="solid"/>
                </a:ln>
                <a:solidFill>
                  <a:srgbClr val="5AA3D9"/>
                </a:solidFill>
                <a:effectLst/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kumimoji="0" lang="x-none" dirty="0"/>
              <a:t>Presentation Title</a:t>
            </a:r>
            <a:endParaRPr kumimoji="0" lang="en-US" dirty="0"/>
          </a:p>
        </p:txBody>
      </p:sp>
      <p:sp>
        <p:nvSpPr>
          <p:cNvPr id="10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31799" y="3372530"/>
            <a:ext cx="7501021" cy="1066688"/>
          </a:xfrm>
          <a:prstGeom prst="rect">
            <a:avLst/>
          </a:prstGeom>
        </p:spPr>
        <p:txBody>
          <a:bodyPr lIns="45720" tIns="0" rIns="45720" bIns="0" anchor="t">
            <a:norm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800" b="0" i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x-none" dirty="0"/>
              <a:t>Author and Affiliation</a:t>
            </a:r>
          </a:p>
        </p:txBody>
      </p:sp>
      <p:pic>
        <p:nvPicPr>
          <p:cNvPr id="11" name="Picture 10" descr="2015-01-13_CERN_ENdept 36% h32mm 300dpi.png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8134"/>
          <a:stretch/>
        </p:blipFill>
        <p:spPr>
          <a:xfrm>
            <a:off x="268393" y="5362278"/>
            <a:ext cx="1287604" cy="1152182"/>
          </a:xfrm>
          <a:prstGeom prst="rect">
            <a:avLst/>
          </a:prstGeom>
        </p:spPr>
      </p:pic>
      <p:pic>
        <p:nvPicPr>
          <p:cNvPr id="8" name="Picture 2">
            <a:extLst>
              <a:ext uri="{FF2B5EF4-FFF2-40B4-BE49-F238E27FC236}">
                <a16:creationId xmlns:a16="http://schemas.microsoft.com/office/drawing/2014/main" id="{0FBD4AFE-B74B-4068-A2C3-09244672B50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9613" y="5340251"/>
            <a:ext cx="2728065" cy="1124853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1" descr="ICM_logo"/>
          <p:cNvPicPr/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2692" y="5519451"/>
            <a:ext cx="1554872" cy="1043703"/>
          </a:xfrm>
          <a:prstGeom prst="rect">
            <a:avLst/>
          </a:prstGeom>
          <a:noFill/>
          <a:ln w="9525" cmpd="sng">
            <a:solidFill>
              <a:srgbClr val="000000"/>
            </a:solidFill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7401587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354" y="0"/>
            <a:ext cx="12204700" cy="6850871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33B12-47E4-426A-8CF5-21256C2D4B5B}" type="datetime1">
              <a:rPr lang="en-GB" smtClean="0"/>
              <a:t>08/06/2021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51B33-829D-47D6-9AAB-F36ECA45A282}" type="slidenum">
              <a:rPr lang="en-GB" smtClean="0"/>
              <a:t>‹#›</a:t>
            </a:fld>
            <a:endParaRPr lang="en-GB"/>
          </a:p>
        </p:txBody>
      </p:sp>
      <p:sp>
        <p:nvSpPr>
          <p:cNvPr id="17" name="Title 1"/>
          <p:cNvSpPr>
            <a:spLocks noGrp="1"/>
          </p:cNvSpPr>
          <p:nvPr>
            <p:ph type="title" hasCustomPrompt="1"/>
          </p:nvPr>
        </p:nvSpPr>
        <p:spPr>
          <a:xfrm>
            <a:off x="4839368" y="2695074"/>
            <a:ext cx="7357978" cy="853991"/>
          </a:xfrm>
          <a:prstGeom prst="rect">
            <a:avLst/>
          </a:prstGeom>
        </p:spPr>
        <p:txBody>
          <a:bodyPr/>
          <a:lstStyle>
            <a:lvl1pPr>
              <a:defRPr sz="4800" baseline="0">
                <a:solidFill>
                  <a:srgbClr val="5AA3D9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Slide 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274565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413250"/>
            <a:ext cx="10515600" cy="741780"/>
          </a:xfrm>
          <a:prstGeom prst="rect">
            <a:avLst/>
          </a:prstGeom>
        </p:spPr>
        <p:txBody>
          <a:bodyPr/>
          <a:lstStyle>
            <a:lvl1pPr>
              <a:defRPr sz="4000" baseline="0">
                <a:solidFill>
                  <a:srgbClr val="5AA3D9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Slide title</a:t>
            </a:r>
            <a:endParaRPr lang="en-GB" dirty="0"/>
          </a:p>
        </p:txBody>
      </p:sp>
      <p:sp>
        <p:nvSpPr>
          <p:cNvPr id="6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838200" y="1358241"/>
            <a:ext cx="10515600" cy="4705675"/>
          </a:xfrm>
          <a:prstGeom prst="rect">
            <a:avLst/>
          </a:prstGeom>
        </p:spPr>
        <p:txBody>
          <a:bodyPr lIns="10800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40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936000">
              <a:spcBef>
                <a:spcPts val="900"/>
              </a:spcBef>
              <a:buClr>
                <a:schemeClr val="bg1">
                  <a:lumMod val="75000"/>
                </a:schemeClr>
              </a:buClr>
              <a:defRPr sz="1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959400" indent="0">
              <a:spcBef>
                <a:spcPts val="900"/>
              </a:spcBef>
              <a:buClr>
                <a:schemeClr val="bg1">
                  <a:lumMod val="75000"/>
                </a:schemeClr>
              </a:buClr>
              <a:buNone/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x-none" dirty="0"/>
              <a:t>Slide text first level</a:t>
            </a:r>
          </a:p>
          <a:p>
            <a:pPr lvl="1"/>
            <a:r>
              <a:rPr lang="x-none" dirty="0"/>
              <a:t>Slide text second level</a:t>
            </a:r>
          </a:p>
          <a:p>
            <a:pPr lvl="2"/>
            <a:r>
              <a:rPr lang="x-none" dirty="0"/>
              <a:t>Slide text third level</a:t>
            </a:r>
          </a:p>
          <a:p>
            <a:pPr lvl="3"/>
            <a:r>
              <a:rPr lang="x-none" dirty="0"/>
              <a:t>Slide text fourth level</a:t>
            </a:r>
            <a:endParaRPr lang="en-US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D42571EC-9B1F-4FEB-98C4-305A72F8CB96}"/>
              </a:ext>
            </a:extLst>
          </p:cNvPr>
          <p:cNvCxnSpPr/>
          <p:nvPr userDrawn="1"/>
        </p:nvCxnSpPr>
        <p:spPr>
          <a:xfrm>
            <a:off x="838200" y="1227962"/>
            <a:ext cx="10515600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CA0D3E42-B0C2-4F30-BDE7-D565CBA0C71A}" type="datetime1">
              <a:rPr lang="en-GB" smtClean="0"/>
              <a:pPr/>
              <a:t>08/06/2021</a:t>
            </a:fld>
            <a:endParaRPr lang="en-GB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1C151B33-829D-47D6-9AAB-F36ECA45A282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23458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3C4FF-3B54-4708-8175-DD65796099B1}" type="datetime1">
              <a:rPr lang="en-GB" smtClean="0"/>
              <a:t>08/06/2021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51B33-829D-47D6-9AAB-F36ECA45A282}" type="slidenum">
              <a:rPr lang="en-GB" smtClean="0"/>
              <a:t>‹#›</a:t>
            </a:fld>
            <a:endParaRPr lang="en-GB"/>
          </a:p>
        </p:txBody>
      </p:sp>
      <p:sp>
        <p:nvSpPr>
          <p:cNvPr id="17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413250"/>
            <a:ext cx="10515600" cy="741780"/>
          </a:xfrm>
          <a:prstGeom prst="rect">
            <a:avLst/>
          </a:prstGeom>
        </p:spPr>
        <p:txBody>
          <a:bodyPr/>
          <a:lstStyle>
            <a:lvl1pPr>
              <a:defRPr sz="4000" baseline="0">
                <a:solidFill>
                  <a:srgbClr val="5AA3D9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Slide title</a:t>
            </a:r>
            <a:endParaRPr lang="en-GB" dirty="0"/>
          </a:p>
        </p:txBody>
      </p:sp>
      <p:sp>
        <p:nvSpPr>
          <p:cNvPr id="18" name="Content Placeholder 6"/>
          <p:cNvSpPr>
            <a:spLocks noGrp="1"/>
          </p:cNvSpPr>
          <p:nvPr>
            <p:ph sz="quarter" idx="15" hasCustomPrompt="1"/>
          </p:nvPr>
        </p:nvSpPr>
        <p:spPr>
          <a:xfrm>
            <a:off x="838200" y="1356363"/>
            <a:ext cx="5097380" cy="4705675"/>
          </a:xfrm>
          <a:prstGeom prst="rect">
            <a:avLst/>
          </a:prstGeom>
        </p:spPr>
        <p:txBody>
          <a:bodyPr lIns="10800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40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936000">
              <a:spcBef>
                <a:spcPts val="900"/>
              </a:spcBef>
              <a:buClr>
                <a:schemeClr val="bg1">
                  <a:lumMod val="75000"/>
                </a:schemeClr>
              </a:buClr>
              <a:defRPr sz="1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188000">
              <a:spcBef>
                <a:spcPts val="900"/>
              </a:spcBef>
              <a:buClr>
                <a:schemeClr val="bg1">
                  <a:lumMod val="75000"/>
                </a:schemeClr>
              </a:buClr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x-none" dirty="0"/>
              <a:t>Slide text first level</a:t>
            </a:r>
          </a:p>
          <a:p>
            <a:pPr lvl="1"/>
            <a:r>
              <a:rPr lang="x-none" dirty="0"/>
              <a:t>Slide text second level</a:t>
            </a:r>
          </a:p>
          <a:p>
            <a:pPr lvl="2"/>
            <a:r>
              <a:rPr lang="x-none" dirty="0"/>
              <a:t>Slide text third level</a:t>
            </a:r>
          </a:p>
          <a:p>
            <a:pPr lvl="3"/>
            <a:r>
              <a:rPr lang="x-none" dirty="0"/>
              <a:t>Slide text fourth level</a:t>
            </a:r>
          </a:p>
        </p:txBody>
      </p:sp>
      <p:sp>
        <p:nvSpPr>
          <p:cNvPr id="19" name="Content Placeholder 6"/>
          <p:cNvSpPr>
            <a:spLocks noGrp="1"/>
          </p:cNvSpPr>
          <p:nvPr>
            <p:ph sz="quarter" idx="16" hasCustomPrompt="1"/>
          </p:nvPr>
        </p:nvSpPr>
        <p:spPr>
          <a:xfrm>
            <a:off x="6256420" y="1356363"/>
            <a:ext cx="5097380" cy="4705675"/>
          </a:xfrm>
          <a:prstGeom prst="rect">
            <a:avLst/>
          </a:prstGeom>
        </p:spPr>
        <p:txBody>
          <a:bodyPr lIns="10800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40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936000">
              <a:spcBef>
                <a:spcPts val="900"/>
              </a:spcBef>
              <a:buClr>
                <a:schemeClr val="bg1">
                  <a:lumMod val="75000"/>
                </a:schemeClr>
              </a:buClr>
              <a:defRPr sz="1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188000">
              <a:spcBef>
                <a:spcPts val="900"/>
              </a:spcBef>
              <a:buClr>
                <a:schemeClr val="bg1">
                  <a:lumMod val="75000"/>
                </a:schemeClr>
              </a:buClr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x-none" dirty="0"/>
              <a:t>Slide text first level</a:t>
            </a:r>
          </a:p>
          <a:p>
            <a:pPr lvl="1"/>
            <a:r>
              <a:rPr lang="x-none" dirty="0"/>
              <a:t>Slide text second level</a:t>
            </a:r>
          </a:p>
          <a:p>
            <a:pPr lvl="2"/>
            <a:r>
              <a:rPr lang="x-none" dirty="0"/>
              <a:t>Slide text third level</a:t>
            </a:r>
          </a:p>
          <a:p>
            <a:pPr lvl="3"/>
            <a:r>
              <a:rPr lang="x-none" dirty="0"/>
              <a:t>Slide text fourth level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EAE33D7A-4616-4BB5-90CF-38CED4FBB781}"/>
              </a:ext>
            </a:extLst>
          </p:cNvPr>
          <p:cNvCxnSpPr/>
          <p:nvPr userDrawn="1"/>
        </p:nvCxnSpPr>
        <p:spPr>
          <a:xfrm>
            <a:off x="838200" y="1227962"/>
            <a:ext cx="10515600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092851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DD482-8DFC-4181-9A6F-80E0C38D6D62}" type="datetime1">
              <a:rPr lang="en-GB" smtClean="0"/>
              <a:t>08/06/2021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51B33-829D-47D6-9AAB-F36ECA45A2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84957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CCABB-4C4A-4B5A-AC2E-3BCB9022A509}" type="datetime1">
              <a:rPr lang="en-GB" smtClean="0"/>
              <a:t>08/06/2021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51B33-829D-47D6-9AAB-F36ECA45A282}" type="slidenum">
              <a:rPr lang="en-GB" smtClean="0"/>
              <a:t>‹#›</a:t>
            </a:fld>
            <a:endParaRPr lang="en-GB"/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0"/>
          <a:stretch/>
        </p:blipFill>
        <p:spPr>
          <a:xfrm>
            <a:off x="0" y="0"/>
            <a:ext cx="12197348" cy="6850871"/>
          </a:xfrm>
          <a:prstGeom prst="rect">
            <a:avLst/>
          </a:prstGeom>
        </p:spPr>
      </p:pic>
      <p:pic>
        <p:nvPicPr>
          <p:cNvPr id="6" name="Picture 5" descr="2015-01-13_CERN_ENdept 36% h32mm 300dpi.png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1929"/>
          <a:stretch/>
        </p:blipFill>
        <p:spPr>
          <a:xfrm>
            <a:off x="6154093" y="4914554"/>
            <a:ext cx="1711767" cy="1334010"/>
          </a:xfrm>
          <a:prstGeom prst="rect">
            <a:avLst/>
          </a:prstGeom>
        </p:spPr>
      </p:pic>
      <p:pic>
        <p:nvPicPr>
          <p:cNvPr id="2050" name="Picture 2" descr="home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3160" y="5018708"/>
            <a:ext cx="1124853" cy="11248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>
            <a:extLst>
              <a:ext uri="{FF2B5EF4-FFF2-40B4-BE49-F238E27FC236}">
                <a16:creationId xmlns:a16="http://schemas.microsoft.com/office/drawing/2014/main" id="{DE114B76-A482-412D-AAFB-E072EB046106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82534" y="5050489"/>
            <a:ext cx="2543997" cy="1048957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189345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931333" y="6356350"/>
            <a:ext cx="110155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CA0D3E42-B0C2-4F30-BDE7-D565CBA0C71A}" type="datetime1">
              <a:rPr lang="en-GB" smtClean="0"/>
              <a:pPr/>
              <a:t>08/06/2021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296249" y="6356350"/>
            <a:ext cx="645828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016553" y="6356350"/>
            <a:ext cx="6697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5AA3D9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C151B33-829D-47D6-9AAB-F36ECA45A282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838200" y="6176963"/>
            <a:ext cx="10515600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1" name="Picture 10" descr="2015-01-13_CERN_ENdept 36% h32mm 300dpi.png"/>
          <p:cNvPicPr>
            <a:picLocks noChangeAspect="1"/>
          </p:cNvPicPr>
          <p:nvPr userDrawn="1"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1929"/>
          <a:stretch/>
        </p:blipFill>
        <p:spPr>
          <a:xfrm>
            <a:off x="293852" y="6283462"/>
            <a:ext cx="672878" cy="524386"/>
          </a:xfrm>
          <a:prstGeom prst="rect">
            <a:avLst/>
          </a:prstGeom>
        </p:spPr>
      </p:pic>
      <p:pic>
        <p:nvPicPr>
          <p:cNvPr id="12" name="Picture 2" descr="home"/>
          <p:cNvPicPr>
            <a:picLocks noChangeAspect="1" noChangeArrowheads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7661" y="6350462"/>
            <a:ext cx="390386" cy="3903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>
            <a:extLst>
              <a:ext uri="{FF2B5EF4-FFF2-40B4-BE49-F238E27FC236}">
                <a16:creationId xmlns:a16="http://schemas.microsoft.com/office/drawing/2014/main" id="{C317EF2B-1707-46A3-AA82-4BD9801B5E8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0510" y="6307847"/>
            <a:ext cx="1101559" cy="454202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400943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6" r:id="rId3"/>
    <p:sldLayoutId id="2147483652" r:id="rId4"/>
    <p:sldLayoutId id="2147483655" r:id="rId5"/>
    <p:sldLayoutId id="2147483654" r:id="rId6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5425" marR="0" indent="-225425" algn="l" defTabSz="914400" rtl="0" eaLnBrk="1" fontAlgn="auto" latinLnBrk="0" hangingPunct="1">
        <a:lnSpc>
          <a:spcPct val="100000"/>
        </a:lnSpc>
        <a:spcBef>
          <a:spcPts val="900"/>
        </a:spcBef>
        <a:spcAft>
          <a:spcPts val="0"/>
        </a:spcAft>
        <a:buClr>
          <a:srgbClr val="5AA3D9"/>
        </a:buClr>
        <a:buSzPct val="100000"/>
        <a:buFont typeface="Arial"/>
        <a:buChar char="•"/>
        <a:tabLst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60375" marR="0" indent="-228600" algn="l" defTabSz="914400" rtl="0" eaLnBrk="1" fontAlgn="auto" latinLnBrk="0" hangingPunct="1">
        <a:lnSpc>
          <a:spcPct val="100000"/>
        </a:lnSpc>
        <a:spcBef>
          <a:spcPts val="900"/>
        </a:spcBef>
        <a:spcAft>
          <a:spcPts val="0"/>
        </a:spcAft>
        <a:buClr>
          <a:srgbClr val="FFFFFF">
            <a:lumMod val="75000"/>
          </a:srgbClr>
        </a:buClr>
        <a:buSzPct val="100000"/>
        <a:buFont typeface="Arial"/>
        <a:buChar char="•"/>
        <a:tabLst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marR="0" indent="-225425" algn="l" defTabSz="914400" rtl="0" eaLnBrk="1" fontAlgn="auto" latinLnBrk="0" hangingPunct="1">
        <a:lnSpc>
          <a:spcPct val="100000"/>
        </a:lnSpc>
        <a:spcBef>
          <a:spcPts val="900"/>
        </a:spcBef>
        <a:spcAft>
          <a:spcPts val="0"/>
        </a:spcAft>
        <a:buClr>
          <a:srgbClr val="FFFFFF">
            <a:lumMod val="75000"/>
          </a:srgbClr>
        </a:buClr>
        <a:buSzPct val="100000"/>
        <a:buFont typeface="Arial"/>
        <a:buChar char="•"/>
        <a:tabLst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0.JPG"/><Relationship Id="rId4" Type="http://schemas.openxmlformats.org/officeDocument/2006/relationships/image" Target="../media/image9.jp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jp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JP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96771BF5-1DF5-406C-BAB1-DF405E454E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R2E and Procurement for Vacuum Controls</a:t>
            </a:r>
            <a:endParaRPr lang="en-GB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9140BC95-E476-48B6-9F44-08EFC90F880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Vilde </a:t>
            </a:r>
            <a:r>
              <a:rPr lang="en-GB" dirty="0"/>
              <a:t>F. Rieker (TE-VSC-ICM)</a:t>
            </a:r>
          </a:p>
          <a:p>
            <a:endParaRPr lang="en-GB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EA6ECDA-B622-402E-9143-0E7E7759582E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>
          <a:xfrm>
            <a:off x="0" y="6356350"/>
            <a:ext cx="1100138" cy="365125"/>
          </a:xfrm>
        </p:spPr>
        <p:txBody>
          <a:bodyPr/>
          <a:lstStyle/>
          <a:p>
            <a:fld id="{85B33B12-47E4-426A-8CF5-21256C2D4B5B}" type="datetime1">
              <a:rPr lang="en-GB" smtClean="0"/>
              <a:t>08/06/2021</a:t>
            </a:fld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CCC0DE1-6C92-47B1-AD00-69DEFBAFB498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1523663" y="6356350"/>
            <a:ext cx="668337" cy="365125"/>
          </a:xfrm>
        </p:spPr>
        <p:txBody>
          <a:bodyPr/>
          <a:lstStyle/>
          <a:p>
            <a:fld id="{1C151B33-829D-47D6-9AAB-F36ECA45A282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4718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413250"/>
            <a:ext cx="10515600" cy="524596"/>
          </a:xfrm>
        </p:spPr>
        <p:txBody>
          <a:bodyPr/>
          <a:lstStyle/>
          <a:p>
            <a:r>
              <a:rPr lang="en-GB" sz="2800" dirty="0"/>
              <a:t>PSI Batch Verification: 2N3019</a:t>
            </a:r>
            <a:br>
              <a:rPr lang="en-GB" sz="2800" dirty="0"/>
            </a:br>
            <a:endParaRPr lang="en-GB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CA0D3E42-B0C2-4F30-BDE7-D565CBA0C71A}" type="datetime1">
              <a:rPr lang="en-GB" smtClean="0"/>
              <a:pPr/>
              <a:t>08/06/2021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i="1" dirty="0"/>
              <a:t>EDMS: 2579003 </a:t>
            </a:r>
            <a:endParaRPr lang="en-GB" i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1C151B33-829D-47D6-9AAB-F36ECA45A282}" type="slidenum">
              <a:rPr lang="en-GB" smtClean="0"/>
              <a:pPr/>
              <a:t>10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0919" y="1280677"/>
            <a:ext cx="9673261" cy="4871898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5729448" y="-2146"/>
            <a:ext cx="5915580" cy="1015663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6000" b="1" cap="none" spc="0" dirty="0">
                <a:ln w="76200"/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Accepted</a:t>
            </a:r>
          </a:p>
        </p:txBody>
      </p:sp>
      <p:grpSp>
        <p:nvGrpSpPr>
          <p:cNvPr id="15" name="Group 14"/>
          <p:cNvGrpSpPr/>
          <p:nvPr/>
        </p:nvGrpSpPr>
        <p:grpSpPr>
          <a:xfrm>
            <a:off x="2223516" y="4957836"/>
            <a:ext cx="7744968" cy="307777"/>
            <a:chOff x="2358192" y="4829820"/>
            <a:chExt cx="7627056" cy="307777"/>
          </a:xfrm>
        </p:grpSpPr>
        <p:sp>
          <p:nvSpPr>
            <p:cNvPr id="10" name="TextBox 9"/>
            <p:cNvSpPr txBox="1"/>
            <p:nvPr/>
          </p:nvSpPr>
          <p:spPr>
            <a:xfrm>
              <a:off x="5729448" y="4829820"/>
              <a:ext cx="56547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rgbClr val="FF0000"/>
                  </a:solidFill>
                </a:rPr>
                <a:t>&gt;20</a:t>
              </a:r>
              <a:endParaRPr lang="en-GB" sz="1400" b="1" dirty="0">
                <a:solidFill>
                  <a:srgbClr val="FF0000"/>
                </a:solidFill>
              </a:endParaRPr>
            </a:p>
          </p:txBody>
        </p:sp>
        <p:cxnSp>
          <p:nvCxnSpPr>
            <p:cNvPr id="11" name="Straight Connector 10"/>
            <p:cNvCxnSpPr>
              <a:cxnSpLocks/>
            </p:cNvCxnSpPr>
            <p:nvPr/>
          </p:nvCxnSpPr>
          <p:spPr>
            <a:xfrm flipH="1">
              <a:off x="2358192" y="4859727"/>
              <a:ext cx="7627056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7284438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413250"/>
            <a:ext cx="10515600" cy="524596"/>
          </a:xfrm>
        </p:spPr>
        <p:txBody>
          <a:bodyPr/>
          <a:lstStyle/>
          <a:p>
            <a:r>
              <a:rPr lang="en-GB" sz="2800" dirty="0"/>
              <a:t>PSI Batch Verification: 2N3810</a:t>
            </a:r>
            <a:br>
              <a:rPr lang="en-GB" sz="2800" dirty="0"/>
            </a:br>
            <a:endParaRPr lang="en-GB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CA0D3E42-B0C2-4F30-BDE7-D565CBA0C71A}" type="datetime1">
              <a:rPr lang="en-GB" smtClean="0"/>
              <a:pPr/>
              <a:t>08/06/2021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i="1" dirty="0"/>
              <a:t>EDMS: 2579005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1C151B33-829D-47D6-9AAB-F36ECA45A282}" type="slidenum">
              <a:rPr lang="en-GB" smtClean="0"/>
              <a:pPr/>
              <a:t>11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75" y="2044968"/>
            <a:ext cx="6178676" cy="3092556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5729448" y="-2146"/>
            <a:ext cx="5915580" cy="1015663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6000" b="1" cap="none" spc="0" dirty="0">
                <a:ln w="76200"/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Accepted</a:t>
            </a:r>
          </a:p>
        </p:txBody>
      </p:sp>
      <p:grpSp>
        <p:nvGrpSpPr>
          <p:cNvPr id="15" name="Group 14"/>
          <p:cNvGrpSpPr/>
          <p:nvPr/>
        </p:nvGrpSpPr>
        <p:grpSpPr>
          <a:xfrm>
            <a:off x="722811" y="4343059"/>
            <a:ext cx="4859383" cy="307777"/>
            <a:chOff x="787996" y="4360476"/>
            <a:chExt cx="4505899" cy="307777"/>
          </a:xfrm>
        </p:grpSpPr>
        <p:sp>
          <p:nvSpPr>
            <p:cNvPr id="11" name="TextBox 10"/>
            <p:cNvSpPr txBox="1"/>
            <p:nvPr/>
          </p:nvSpPr>
          <p:spPr>
            <a:xfrm>
              <a:off x="2711565" y="4360476"/>
              <a:ext cx="658760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>
                  <a:solidFill>
                    <a:srgbClr val="FF0000"/>
                  </a:solidFill>
                </a:rPr>
                <a:t>&gt; 100</a:t>
              </a:r>
              <a:endParaRPr lang="en-GB" sz="1400" b="1" dirty="0">
                <a:solidFill>
                  <a:srgbClr val="FF0000"/>
                </a:solidFill>
              </a:endParaRPr>
            </a:p>
          </p:txBody>
        </p:sp>
        <p:cxnSp>
          <p:nvCxnSpPr>
            <p:cNvPr id="12" name="Straight Connector 11"/>
            <p:cNvCxnSpPr/>
            <p:nvPr/>
          </p:nvCxnSpPr>
          <p:spPr>
            <a:xfrm flipH="1" flipV="1">
              <a:off x="787996" y="4620126"/>
              <a:ext cx="4505899" cy="19252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Group 7"/>
          <p:cNvGrpSpPr/>
          <p:nvPr/>
        </p:nvGrpSpPr>
        <p:grpSpPr>
          <a:xfrm>
            <a:off x="6261794" y="2044968"/>
            <a:ext cx="5383234" cy="3092556"/>
            <a:chOff x="6245351" y="2044968"/>
            <a:chExt cx="5383234" cy="3092556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45351" y="2044968"/>
              <a:ext cx="5383234" cy="3092556"/>
            </a:xfrm>
            <a:prstGeom prst="rect">
              <a:avLst/>
            </a:prstGeom>
          </p:spPr>
        </p:pic>
        <p:grpSp>
          <p:nvGrpSpPr>
            <p:cNvPr id="20" name="Group 19"/>
            <p:cNvGrpSpPr/>
            <p:nvPr/>
          </p:nvGrpSpPr>
          <p:grpSpPr>
            <a:xfrm>
              <a:off x="6426926" y="2357272"/>
              <a:ext cx="5085805" cy="316454"/>
              <a:chOff x="6448926" y="2531444"/>
              <a:chExt cx="5519616" cy="316454"/>
            </a:xfrm>
          </p:grpSpPr>
          <p:sp>
            <p:nvSpPr>
              <p:cNvPr id="17" name="TextBox 16"/>
              <p:cNvSpPr txBox="1"/>
              <p:nvPr/>
            </p:nvSpPr>
            <p:spPr>
              <a:xfrm>
                <a:off x="8764970" y="2540121"/>
                <a:ext cx="81620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b="1" dirty="0" smtClean="0">
                    <a:solidFill>
                      <a:srgbClr val="FF0000"/>
                    </a:solidFill>
                  </a:rPr>
                  <a:t>&lt; 10 </a:t>
                </a:r>
                <a:r>
                  <a:rPr lang="en-US" sz="1400" b="1" dirty="0">
                    <a:solidFill>
                      <a:srgbClr val="FF0000"/>
                    </a:solidFill>
                  </a:rPr>
                  <a:t>%</a:t>
                </a:r>
                <a:endParaRPr lang="en-GB" sz="1400" b="1" dirty="0">
                  <a:solidFill>
                    <a:srgbClr val="FF0000"/>
                  </a:solidFill>
                </a:endParaRPr>
              </a:p>
            </p:txBody>
          </p:sp>
          <p:cxnSp>
            <p:nvCxnSpPr>
              <p:cNvPr id="18" name="Straight Connector 17"/>
              <p:cNvCxnSpPr/>
              <p:nvPr/>
            </p:nvCxnSpPr>
            <p:spPr>
              <a:xfrm flipH="1" flipV="1">
                <a:off x="6448926" y="2531444"/>
                <a:ext cx="5519616" cy="8677"/>
              </a:xfrm>
              <a:prstGeom prst="line">
                <a:avLst/>
              </a:prstGeom>
              <a:ln w="285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34971993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413250"/>
            <a:ext cx="10515600" cy="524596"/>
          </a:xfrm>
        </p:spPr>
        <p:txBody>
          <a:bodyPr/>
          <a:lstStyle/>
          <a:p>
            <a:r>
              <a:rPr lang="en-GB" sz="2800" dirty="0"/>
              <a:t>PSI Batch Verification: UA7824</a:t>
            </a:r>
            <a:br>
              <a:rPr lang="en-GB" sz="2800" dirty="0"/>
            </a:br>
            <a:endParaRPr lang="en-GB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CA0D3E42-B0C2-4F30-BDE7-D565CBA0C71A}" type="datetime1">
              <a:rPr lang="en-GB" smtClean="0"/>
              <a:pPr/>
              <a:t>08/06/2021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i="1" dirty="0"/>
              <a:t>EDMS: 2579049</a:t>
            </a:r>
            <a:endParaRPr lang="en-GB" i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1C151B33-829D-47D6-9AAB-F36ECA45A282}" type="slidenum">
              <a:rPr lang="en-GB" smtClean="0"/>
              <a:pPr/>
              <a:t>12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4149" y="1254369"/>
            <a:ext cx="8549116" cy="4911288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5729448" y="-2146"/>
            <a:ext cx="5915580" cy="1015663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6000" b="1" cap="none" spc="0" dirty="0">
                <a:ln w="76200"/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Accepted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779621" y="1841880"/>
            <a:ext cx="7514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</a:rPr>
              <a:t>&lt; 30 </a:t>
            </a:r>
            <a:r>
              <a:rPr lang="en-US" sz="1400" b="1" dirty="0">
                <a:solidFill>
                  <a:srgbClr val="FF0000"/>
                </a:solidFill>
              </a:rPr>
              <a:t>V</a:t>
            </a:r>
            <a:endParaRPr lang="en-GB" sz="1400" b="1" dirty="0">
              <a:solidFill>
                <a:srgbClr val="FF0000"/>
              </a:solidFill>
            </a:endParaRPr>
          </a:p>
        </p:txBody>
      </p:sp>
      <p:cxnSp>
        <p:nvCxnSpPr>
          <p:cNvPr id="12" name="Straight Connector 11"/>
          <p:cNvCxnSpPr>
            <a:cxnSpLocks/>
          </p:cNvCxnSpPr>
          <p:nvPr/>
        </p:nvCxnSpPr>
        <p:spPr>
          <a:xfrm flipH="1" flipV="1">
            <a:off x="2267712" y="1841880"/>
            <a:ext cx="7708392" cy="395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A93B525F-F118-4273-A18D-C6DE2E02CF4D}"/>
              </a:ext>
            </a:extLst>
          </p:cNvPr>
          <p:cNvSpPr txBox="1"/>
          <p:nvPr/>
        </p:nvSpPr>
        <p:spPr>
          <a:xfrm>
            <a:off x="5779621" y="4850327"/>
            <a:ext cx="8911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</a:rPr>
              <a:t>&gt; 17.5 V</a:t>
            </a:r>
            <a:endParaRPr lang="en-GB" sz="1400" b="1" dirty="0">
              <a:solidFill>
                <a:srgbClr val="FF0000"/>
              </a:solidFill>
            </a:endParaRP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4E0D465B-AB37-4611-9C3E-C749EC903F1C}"/>
              </a:ext>
            </a:extLst>
          </p:cNvPr>
          <p:cNvCxnSpPr>
            <a:cxnSpLocks/>
          </p:cNvCxnSpPr>
          <p:nvPr/>
        </p:nvCxnSpPr>
        <p:spPr>
          <a:xfrm flipH="1" flipV="1">
            <a:off x="2267712" y="5158104"/>
            <a:ext cx="7708392" cy="395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388997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413250"/>
            <a:ext cx="10515600" cy="524596"/>
          </a:xfrm>
        </p:spPr>
        <p:txBody>
          <a:bodyPr/>
          <a:lstStyle/>
          <a:p>
            <a:r>
              <a:rPr lang="en-GB" sz="2800" dirty="0"/>
              <a:t>PSI Batch Verification: UA7815</a:t>
            </a:r>
            <a:br>
              <a:rPr lang="en-GB" sz="2800" dirty="0"/>
            </a:br>
            <a:endParaRPr lang="en-GB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CA0D3E42-B0C2-4F30-BDE7-D565CBA0C71A}" type="datetime1">
              <a:rPr lang="en-GB" smtClean="0"/>
              <a:pPr/>
              <a:t>08/06/2021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i="1" dirty="0"/>
              <a:t>EDMS: 2583995</a:t>
            </a:r>
            <a:endParaRPr lang="en-GB" i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1C151B33-829D-47D6-9AAB-F36ECA45A282}" type="slidenum">
              <a:rPr lang="en-GB" smtClean="0"/>
              <a:pPr/>
              <a:t>13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5630" y="1263790"/>
            <a:ext cx="9440740" cy="4883846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5729448" y="-2146"/>
            <a:ext cx="5915580" cy="1015663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6000" b="1" cap="none" spc="0" dirty="0">
                <a:ln w="76200"/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Rejected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1950720" y="3543534"/>
            <a:ext cx="8342812" cy="307777"/>
            <a:chOff x="2358191" y="4859727"/>
            <a:chExt cx="7485641" cy="307777"/>
          </a:xfrm>
        </p:grpSpPr>
        <p:sp>
          <p:nvSpPr>
            <p:cNvPr id="11" name="TextBox 10"/>
            <p:cNvSpPr txBox="1"/>
            <p:nvPr/>
          </p:nvSpPr>
          <p:spPr>
            <a:xfrm>
              <a:off x="5757880" y="4859727"/>
              <a:ext cx="68626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>
                  <a:solidFill>
                    <a:srgbClr val="FF0000"/>
                  </a:solidFill>
                </a:rPr>
                <a:t>&lt; 14 </a:t>
              </a:r>
              <a:r>
                <a:rPr lang="en-US" sz="1400" b="1" dirty="0">
                  <a:solidFill>
                    <a:srgbClr val="FF0000"/>
                  </a:solidFill>
                </a:rPr>
                <a:t>V</a:t>
              </a:r>
              <a:endParaRPr lang="en-GB" sz="1400" b="1" dirty="0">
                <a:solidFill>
                  <a:srgbClr val="FF0000"/>
                </a:solidFill>
              </a:endParaRPr>
            </a:p>
          </p:txBody>
        </p:sp>
        <p:cxnSp>
          <p:nvCxnSpPr>
            <p:cNvPr id="12" name="Straight Connector 11"/>
            <p:cNvCxnSpPr/>
            <p:nvPr/>
          </p:nvCxnSpPr>
          <p:spPr>
            <a:xfrm flipH="1">
              <a:off x="2358191" y="4859727"/>
              <a:ext cx="7485641" cy="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5055414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413250"/>
            <a:ext cx="10515600" cy="524596"/>
          </a:xfrm>
        </p:spPr>
        <p:txBody>
          <a:bodyPr/>
          <a:lstStyle/>
          <a:p>
            <a:r>
              <a:rPr lang="en-GB" sz="2800" dirty="0"/>
              <a:t>PSI Batch Verification: TPS7A3001</a:t>
            </a:r>
            <a:br>
              <a:rPr lang="en-GB" sz="2800" dirty="0"/>
            </a:br>
            <a:endParaRPr lang="en-GB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CA0D3E42-B0C2-4F30-BDE7-D565CBA0C71A}" type="datetime1">
              <a:rPr lang="en-GB" smtClean="0"/>
              <a:pPr/>
              <a:t>08/06/2021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i="1" dirty="0"/>
              <a:t>EDMS: 2579047</a:t>
            </a:r>
            <a:endParaRPr lang="en-GB" i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1C151B33-829D-47D6-9AAB-F36ECA45A282}" type="slidenum">
              <a:rPr lang="en-GB" smtClean="0"/>
              <a:pPr/>
              <a:t>14</a:t>
            </a:fld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5729448" y="-2146"/>
            <a:ext cx="5915580" cy="1015663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6000" b="1" cap="none" spc="0" dirty="0">
                <a:ln w="76200"/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Accepted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1913752" y="1348154"/>
            <a:ext cx="8364494" cy="4805228"/>
            <a:chOff x="1913752" y="1348154"/>
            <a:chExt cx="8364494" cy="4805228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13752" y="1348154"/>
              <a:ext cx="8364494" cy="4805228"/>
            </a:xfrm>
            <a:prstGeom prst="rect">
              <a:avLst/>
            </a:prstGeom>
          </p:spPr>
        </p:pic>
        <p:grpSp>
          <p:nvGrpSpPr>
            <p:cNvPr id="13" name="Group 12"/>
            <p:cNvGrpSpPr/>
            <p:nvPr/>
          </p:nvGrpSpPr>
          <p:grpSpPr>
            <a:xfrm>
              <a:off x="2481943" y="1842361"/>
              <a:ext cx="7550331" cy="357737"/>
              <a:chOff x="1883664" y="1924657"/>
              <a:chExt cx="8665625" cy="357737"/>
            </a:xfrm>
          </p:grpSpPr>
          <p:sp>
            <p:nvSpPr>
              <p:cNvPr id="11" name="TextBox 10"/>
              <p:cNvSpPr txBox="1"/>
              <p:nvPr/>
            </p:nvSpPr>
            <p:spPr>
              <a:xfrm>
                <a:off x="5772767" y="1974617"/>
                <a:ext cx="100844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b="1" dirty="0" smtClean="0">
                    <a:solidFill>
                      <a:srgbClr val="FF0000"/>
                    </a:solidFill>
                  </a:rPr>
                  <a:t>&lt; 10 </a:t>
                </a:r>
                <a:r>
                  <a:rPr lang="en-US" sz="1400" b="1" dirty="0">
                    <a:solidFill>
                      <a:srgbClr val="FF0000"/>
                    </a:solidFill>
                  </a:rPr>
                  <a:t>%</a:t>
                </a:r>
                <a:endParaRPr lang="en-GB" sz="1400" b="1" dirty="0">
                  <a:solidFill>
                    <a:srgbClr val="FF0000"/>
                  </a:solidFill>
                </a:endParaRPr>
              </a:p>
            </p:txBody>
          </p:sp>
          <p:cxnSp>
            <p:nvCxnSpPr>
              <p:cNvPr id="12" name="Straight Connector 11"/>
              <p:cNvCxnSpPr>
                <a:cxnSpLocks/>
              </p:cNvCxnSpPr>
              <p:nvPr/>
            </p:nvCxnSpPr>
            <p:spPr>
              <a:xfrm flipH="1">
                <a:off x="1883664" y="1924657"/>
                <a:ext cx="8665625" cy="0"/>
              </a:xfrm>
              <a:prstGeom prst="line">
                <a:avLst/>
              </a:prstGeom>
              <a:ln w="285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35798328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413250"/>
            <a:ext cx="10515600" cy="524596"/>
          </a:xfrm>
        </p:spPr>
        <p:txBody>
          <a:bodyPr/>
          <a:lstStyle/>
          <a:p>
            <a:r>
              <a:rPr lang="en-GB" sz="2800" dirty="0"/>
              <a:t>PSI Batch Verification: TPS7A4901</a:t>
            </a:r>
            <a:br>
              <a:rPr lang="en-GB" sz="2800" dirty="0"/>
            </a:br>
            <a:endParaRPr lang="en-GB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CA0D3E42-B0C2-4F30-BDE7-D565CBA0C71A}" type="datetime1">
              <a:rPr lang="en-GB" smtClean="0"/>
              <a:pPr/>
              <a:t>08/06/2021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i="1" dirty="0"/>
              <a:t>EDMS: 2579047</a:t>
            </a:r>
            <a:endParaRPr lang="en-GB" i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1C151B33-829D-47D6-9AAB-F36ECA45A282}" type="slidenum">
              <a:rPr lang="en-GB" smtClean="0"/>
              <a:pPr/>
              <a:t>15</a:t>
            </a:fld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5729448" y="-2146"/>
            <a:ext cx="5915580" cy="1015663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6000" b="1" cap="none" spc="0" dirty="0">
                <a:ln w="76200"/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Accepted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1877037" y="1306180"/>
            <a:ext cx="8437926" cy="4847413"/>
            <a:chOff x="1877037" y="1306180"/>
            <a:chExt cx="8437926" cy="4847413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77037" y="1306180"/>
              <a:ext cx="8437926" cy="4847413"/>
            </a:xfrm>
            <a:prstGeom prst="rect">
              <a:avLst/>
            </a:prstGeom>
          </p:spPr>
        </p:pic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99E7C87F-32EB-4EA8-83B5-7F878F6D9518}"/>
                </a:ext>
              </a:extLst>
            </p:cNvPr>
            <p:cNvGrpSpPr/>
            <p:nvPr/>
          </p:nvGrpSpPr>
          <p:grpSpPr>
            <a:xfrm>
              <a:off x="2368730" y="1814768"/>
              <a:ext cx="7768047" cy="357041"/>
              <a:chOff x="1992430" y="5274248"/>
              <a:chExt cx="8843210" cy="357041"/>
            </a:xfrm>
          </p:grpSpPr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9F352660-BCB5-474F-B589-BEAE009457F0}"/>
                  </a:ext>
                </a:extLst>
              </p:cNvPr>
              <p:cNvSpPr txBox="1"/>
              <p:nvPr/>
            </p:nvSpPr>
            <p:spPr>
              <a:xfrm>
                <a:off x="5955938" y="5323512"/>
                <a:ext cx="916193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b="1" dirty="0" smtClean="0">
                    <a:solidFill>
                      <a:srgbClr val="FF0000"/>
                    </a:solidFill>
                  </a:rPr>
                  <a:t>&lt; 5 %</a:t>
                </a:r>
                <a:endParaRPr lang="en-GB" sz="1400" b="1" dirty="0">
                  <a:solidFill>
                    <a:srgbClr val="FF0000"/>
                  </a:solidFill>
                </a:endParaRPr>
              </a:p>
            </p:txBody>
          </p:sp>
          <p:cxnSp>
            <p:nvCxnSpPr>
              <p:cNvPr id="17" name="Straight Connector 16">
                <a:extLst>
                  <a:ext uri="{FF2B5EF4-FFF2-40B4-BE49-F238E27FC236}">
                    <a16:creationId xmlns:a16="http://schemas.microsoft.com/office/drawing/2014/main" id="{6FF6E8E9-47B3-4AD9-9A02-EE939EDBFA99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992430" y="5274248"/>
                <a:ext cx="8843210" cy="396"/>
              </a:xfrm>
              <a:prstGeom prst="line">
                <a:avLst/>
              </a:prstGeom>
              <a:ln w="285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29624072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7216" y="1428914"/>
            <a:ext cx="9259556" cy="466353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413250"/>
            <a:ext cx="10515600" cy="524596"/>
          </a:xfrm>
        </p:spPr>
        <p:txBody>
          <a:bodyPr/>
          <a:lstStyle/>
          <a:p>
            <a:r>
              <a:rPr lang="en-GB" sz="2800" dirty="0"/>
              <a:t>PSI Batch Verification: TL1431</a:t>
            </a:r>
            <a:br>
              <a:rPr lang="en-GB" sz="2800" dirty="0"/>
            </a:br>
            <a:endParaRPr lang="en-GB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CA0D3E42-B0C2-4F30-BDE7-D565CBA0C71A}" type="datetime1">
              <a:rPr lang="en-GB" smtClean="0"/>
              <a:pPr/>
              <a:t>08/06/2021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i="1" dirty="0"/>
              <a:t>EDMS: 2584004</a:t>
            </a:r>
            <a:endParaRPr lang="en-GB" i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1C151B33-829D-47D6-9AAB-F36ECA45A282}" type="slidenum">
              <a:rPr lang="en-GB" smtClean="0"/>
              <a:pPr/>
              <a:t>16</a:t>
            </a:fld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5729448" y="-2146"/>
            <a:ext cx="5915580" cy="1015663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6000" b="1" cap="none" spc="0" dirty="0">
                <a:ln w="76200"/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Accepted</a:t>
            </a:r>
          </a:p>
        </p:txBody>
      </p:sp>
      <p:grpSp>
        <p:nvGrpSpPr>
          <p:cNvPr id="11" name="Group 10"/>
          <p:cNvGrpSpPr/>
          <p:nvPr/>
        </p:nvGrpSpPr>
        <p:grpSpPr>
          <a:xfrm>
            <a:off x="1788860" y="1960847"/>
            <a:ext cx="8416685" cy="340919"/>
            <a:chOff x="1992429" y="5274248"/>
            <a:chExt cx="8595361" cy="307777"/>
          </a:xfrm>
        </p:grpSpPr>
        <p:sp>
          <p:nvSpPr>
            <p:cNvPr id="12" name="TextBox 11"/>
            <p:cNvSpPr txBox="1"/>
            <p:nvPr/>
          </p:nvSpPr>
          <p:spPr>
            <a:xfrm>
              <a:off x="5879728" y="5274248"/>
              <a:ext cx="820760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>
                  <a:solidFill>
                    <a:srgbClr val="FF0000"/>
                  </a:solidFill>
                </a:rPr>
                <a:t>&lt; 1 </a:t>
              </a:r>
              <a:r>
                <a:rPr lang="en-US" sz="1400" b="1" dirty="0">
                  <a:solidFill>
                    <a:srgbClr val="FF0000"/>
                  </a:solidFill>
                </a:rPr>
                <a:t>%</a:t>
              </a:r>
              <a:endParaRPr lang="en-GB" sz="1400" b="1" dirty="0">
                <a:solidFill>
                  <a:srgbClr val="FF0000"/>
                </a:solidFill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>
              <a:off x="1992429" y="5274248"/>
              <a:ext cx="8595361" cy="396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TextBox 9"/>
          <p:cNvSpPr txBox="1"/>
          <p:nvPr/>
        </p:nvSpPr>
        <p:spPr>
          <a:xfrm>
            <a:off x="9825110" y="5787882"/>
            <a:ext cx="174879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0 SETs </a:t>
            </a:r>
            <a:r>
              <a:rPr lang="en-US" sz="1200" b="1" dirty="0" smtClean="0"/>
              <a:t>detected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11803594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413250"/>
            <a:ext cx="10515600" cy="524596"/>
          </a:xfrm>
        </p:spPr>
        <p:txBody>
          <a:bodyPr/>
          <a:lstStyle/>
          <a:p>
            <a:r>
              <a:rPr lang="en-GB" sz="2800" dirty="0"/>
              <a:t>PSI Batch Verification: OP2177</a:t>
            </a:r>
            <a:br>
              <a:rPr lang="en-GB" sz="2800" dirty="0"/>
            </a:br>
            <a:endParaRPr lang="en-GB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CA0D3E42-B0C2-4F30-BDE7-D565CBA0C71A}" type="datetime1">
              <a:rPr lang="en-GB" smtClean="0"/>
              <a:pPr/>
              <a:t>08/06/2021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i="1" dirty="0"/>
              <a:t>EDMS: 2579045</a:t>
            </a:r>
            <a:endParaRPr lang="en-GB" i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1C151B33-829D-47D6-9AAB-F36ECA45A282}" type="slidenum">
              <a:rPr lang="en-GB" smtClean="0"/>
              <a:pPr/>
              <a:t>17</a:t>
            </a:fld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2456" y="1339666"/>
            <a:ext cx="8287673" cy="4761096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5729448" y="-2146"/>
            <a:ext cx="5915580" cy="1015663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6000" b="1" cap="none" spc="0" dirty="0">
                <a:ln w="76200"/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Accepted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8687238" y="5813058"/>
            <a:ext cx="266656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75 SETs (</a:t>
            </a:r>
            <a:r>
              <a:rPr lang="el-GR" sz="1200" b="1" dirty="0"/>
              <a:t>σ</a:t>
            </a:r>
            <a:r>
              <a:rPr lang="en-US" sz="1200" b="1" dirty="0"/>
              <a:t> = 2.48·10</a:t>
            </a:r>
            <a:r>
              <a:rPr lang="en-US" sz="1200" b="1" baseline="30000" dirty="0"/>
              <a:t>-11 </a:t>
            </a:r>
            <a:r>
              <a:rPr lang="en-US" sz="1200" b="1" dirty="0"/>
              <a:t>cm</a:t>
            </a:r>
            <a:r>
              <a:rPr lang="en-US" sz="1200" b="1" baseline="30000" dirty="0"/>
              <a:t>2</a:t>
            </a:r>
            <a:r>
              <a:rPr lang="en-US" sz="1200" b="1" dirty="0"/>
              <a:t>/device)</a:t>
            </a:r>
            <a:endParaRPr lang="en-GB" sz="1200" b="1" baseline="30000" dirty="0"/>
          </a:p>
        </p:txBody>
      </p:sp>
      <p:sp>
        <p:nvSpPr>
          <p:cNvPr id="11" name="TextBox 10"/>
          <p:cNvSpPr txBox="1"/>
          <p:nvPr/>
        </p:nvSpPr>
        <p:spPr>
          <a:xfrm>
            <a:off x="8687238" y="5557471"/>
            <a:ext cx="266656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84 SETs (</a:t>
            </a:r>
            <a:r>
              <a:rPr lang="el-GR" sz="1200" b="1" dirty="0"/>
              <a:t>σ</a:t>
            </a:r>
            <a:r>
              <a:rPr lang="en-US" sz="1200" b="1" dirty="0"/>
              <a:t> = 2.21·10</a:t>
            </a:r>
            <a:r>
              <a:rPr lang="en-US" sz="1200" b="1" baseline="30000" dirty="0"/>
              <a:t>-11 </a:t>
            </a:r>
            <a:r>
              <a:rPr lang="en-US" sz="1200" b="1" dirty="0"/>
              <a:t>cm</a:t>
            </a:r>
            <a:r>
              <a:rPr lang="en-US" sz="1200" b="1" baseline="30000" dirty="0"/>
              <a:t>2</a:t>
            </a:r>
            <a:r>
              <a:rPr lang="en-US" sz="1200" b="1" dirty="0"/>
              <a:t>/device)</a:t>
            </a:r>
            <a:endParaRPr lang="en-GB" sz="1200" b="1" baseline="30000" dirty="0"/>
          </a:p>
        </p:txBody>
      </p:sp>
      <p:sp>
        <p:nvSpPr>
          <p:cNvPr id="13" name="TextBox 12"/>
          <p:cNvSpPr txBox="1"/>
          <p:nvPr/>
        </p:nvSpPr>
        <p:spPr>
          <a:xfrm>
            <a:off x="5732614" y="1882006"/>
            <a:ext cx="7267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</a:rPr>
              <a:t>&lt; 1 </a:t>
            </a:r>
            <a:r>
              <a:rPr lang="en-US" sz="1400" b="1" dirty="0">
                <a:solidFill>
                  <a:srgbClr val="FF0000"/>
                </a:solidFill>
              </a:rPr>
              <a:t>%</a:t>
            </a:r>
            <a:endParaRPr lang="en-GB" sz="1400" b="1" dirty="0">
              <a:solidFill>
                <a:srgbClr val="FF0000"/>
              </a:solidFill>
            </a:endParaRPr>
          </a:p>
        </p:txBody>
      </p:sp>
      <p:cxnSp>
        <p:nvCxnSpPr>
          <p:cNvPr id="14" name="Straight Connector 13"/>
          <p:cNvCxnSpPr>
            <a:cxnSpLocks/>
          </p:cNvCxnSpPr>
          <p:nvPr/>
        </p:nvCxnSpPr>
        <p:spPr>
          <a:xfrm flipH="1" flipV="1">
            <a:off x="2258699" y="1861332"/>
            <a:ext cx="7503610" cy="2302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647653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413250"/>
            <a:ext cx="10515600" cy="524596"/>
          </a:xfrm>
        </p:spPr>
        <p:txBody>
          <a:bodyPr/>
          <a:lstStyle/>
          <a:p>
            <a:r>
              <a:rPr lang="en-GB" sz="2800" dirty="0"/>
              <a:t>PSI Batch Verification: OPA171</a:t>
            </a:r>
            <a:br>
              <a:rPr lang="en-GB" sz="2800" dirty="0"/>
            </a:br>
            <a:endParaRPr lang="en-GB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CA0D3E42-B0C2-4F30-BDE7-D565CBA0C71A}" type="datetime1">
              <a:rPr lang="en-GB" smtClean="0"/>
              <a:pPr/>
              <a:t>08/06/2021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i="1" dirty="0"/>
              <a:t>EDMS: 2579046</a:t>
            </a:r>
            <a:endParaRPr lang="en-GB" i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1C151B33-829D-47D6-9AAB-F36ECA45A282}" type="slidenum">
              <a:rPr lang="en-GB" smtClean="0"/>
              <a:pPr/>
              <a:t>18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741" y="2198322"/>
            <a:ext cx="5508040" cy="3164254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5729448" y="-2146"/>
            <a:ext cx="5915580" cy="1015663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6000" b="1" cap="none" spc="0" dirty="0">
                <a:ln w="76200"/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Accepted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717600" y="5720017"/>
            <a:ext cx="2756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43 SETs (</a:t>
            </a:r>
            <a:r>
              <a:rPr lang="el-GR" sz="1200" b="1" dirty="0"/>
              <a:t>σ</a:t>
            </a:r>
            <a:r>
              <a:rPr lang="en-US" sz="1200" b="1" dirty="0"/>
              <a:t> = 1.69·10</a:t>
            </a:r>
            <a:r>
              <a:rPr lang="en-US" sz="1200" b="1" baseline="30000" dirty="0"/>
              <a:t>-11 </a:t>
            </a:r>
            <a:r>
              <a:rPr lang="en-US" sz="1200" b="1" dirty="0"/>
              <a:t>cm</a:t>
            </a:r>
            <a:r>
              <a:rPr lang="en-US" sz="1200" b="1" baseline="30000" dirty="0"/>
              <a:t>2</a:t>
            </a:r>
            <a:r>
              <a:rPr lang="en-US" sz="1200" b="1" dirty="0"/>
              <a:t>/device)</a:t>
            </a:r>
            <a:endParaRPr lang="en-GB" sz="1200" b="1" baseline="30000" dirty="0"/>
          </a:p>
        </p:txBody>
      </p:sp>
      <p:sp>
        <p:nvSpPr>
          <p:cNvPr id="15" name="TextBox 14"/>
          <p:cNvSpPr txBox="1"/>
          <p:nvPr/>
        </p:nvSpPr>
        <p:spPr>
          <a:xfrm>
            <a:off x="2931333" y="3522962"/>
            <a:ext cx="10556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</a:rPr>
              <a:t>&lt; 1000 </a:t>
            </a:r>
            <a:r>
              <a:rPr lang="en-US" sz="1400" b="1" dirty="0" err="1">
                <a:solidFill>
                  <a:srgbClr val="FF0000"/>
                </a:solidFill>
              </a:rPr>
              <a:t>pA</a:t>
            </a:r>
            <a:endParaRPr lang="en-GB" sz="1400" b="1" dirty="0">
              <a:solidFill>
                <a:srgbClr val="FF0000"/>
              </a:solidFill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537884" y="2541069"/>
            <a:ext cx="4813762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flipH="1">
            <a:off x="543702" y="4812632"/>
            <a:ext cx="4813762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H="1">
            <a:off x="2931333" y="2579570"/>
            <a:ext cx="13432" cy="2213812"/>
          </a:xfrm>
          <a:prstGeom prst="straightConnector1">
            <a:avLst/>
          </a:prstGeom>
          <a:ln w="28575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Group 7"/>
          <p:cNvGrpSpPr/>
          <p:nvPr/>
        </p:nvGrpSpPr>
        <p:grpSpPr>
          <a:xfrm>
            <a:off x="6166808" y="2198322"/>
            <a:ext cx="5504744" cy="3162361"/>
            <a:chOff x="6166808" y="2198322"/>
            <a:chExt cx="5504744" cy="3162361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66808" y="2198322"/>
              <a:ext cx="5504744" cy="3162361"/>
            </a:xfrm>
            <a:prstGeom prst="rect">
              <a:avLst/>
            </a:prstGeom>
          </p:spPr>
        </p:pic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F86D9D35-13BC-4CFA-82EF-72FF64A7E98F}"/>
                </a:ext>
              </a:extLst>
            </p:cNvPr>
            <p:cNvGrpSpPr/>
            <p:nvPr/>
          </p:nvGrpSpPr>
          <p:grpSpPr>
            <a:xfrm>
              <a:off x="6496594" y="2518639"/>
              <a:ext cx="5024846" cy="354452"/>
              <a:chOff x="6448926" y="2531444"/>
              <a:chExt cx="5519616" cy="354452"/>
            </a:xfrm>
          </p:grpSpPr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482760F4-189A-4E7F-9B69-6B665C2AB264}"/>
                  </a:ext>
                </a:extLst>
              </p:cNvPr>
              <p:cNvSpPr txBox="1"/>
              <p:nvPr/>
            </p:nvSpPr>
            <p:spPr>
              <a:xfrm>
                <a:off x="8826343" y="2578119"/>
                <a:ext cx="764781" cy="307777"/>
              </a:xfrm>
              <a:prstGeom prst="rect">
                <a:avLst/>
              </a:prstGeom>
              <a:noFill/>
              <a:ln w="28575"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1400" b="1" dirty="0" smtClean="0">
                    <a:solidFill>
                      <a:srgbClr val="FF0000"/>
                    </a:solidFill>
                  </a:rPr>
                  <a:t>&lt; 1 %</a:t>
                </a:r>
                <a:endParaRPr lang="en-GB" sz="1400" b="1" dirty="0">
                  <a:solidFill>
                    <a:srgbClr val="FF0000"/>
                  </a:solidFill>
                </a:endParaRPr>
              </a:p>
            </p:txBody>
          </p:sp>
          <p:cxnSp>
            <p:nvCxnSpPr>
              <p:cNvPr id="20" name="Straight Connector 19">
                <a:extLst>
                  <a:ext uri="{FF2B5EF4-FFF2-40B4-BE49-F238E27FC236}">
                    <a16:creationId xmlns:a16="http://schemas.microsoft.com/office/drawing/2014/main" id="{2E1ABA8D-71E6-499C-9872-4E3CD563615A}"/>
                  </a:ext>
                </a:extLst>
              </p:cNvPr>
              <p:cNvCxnSpPr/>
              <p:nvPr/>
            </p:nvCxnSpPr>
            <p:spPr>
              <a:xfrm flipH="1" flipV="1">
                <a:off x="6448926" y="2531444"/>
                <a:ext cx="5519616" cy="8677"/>
              </a:xfrm>
              <a:prstGeom prst="line">
                <a:avLst/>
              </a:prstGeom>
              <a:ln w="285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22489886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5327" y="1263790"/>
            <a:ext cx="8501345" cy="488384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413250"/>
            <a:ext cx="10515600" cy="524596"/>
          </a:xfrm>
        </p:spPr>
        <p:txBody>
          <a:bodyPr/>
          <a:lstStyle/>
          <a:p>
            <a:r>
              <a:rPr lang="en-GB" sz="2800" dirty="0"/>
              <a:t>PSI Batch Selection and Verification: L7815 – MC7815</a:t>
            </a:r>
            <a:br>
              <a:rPr lang="en-GB" sz="2800" dirty="0"/>
            </a:br>
            <a:endParaRPr lang="en-GB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CA0D3E42-B0C2-4F30-BDE7-D565CBA0C71A}" type="datetime1">
              <a:rPr lang="en-GB" smtClean="0"/>
              <a:pPr/>
              <a:t>08/06/2021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i="1" dirty="0"/>
              <a:t>EDMS:</a:t>
            </a:r>
            <a:endParaRPr lang="en-GB" i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1C151B33-829D-47D6-9AAB-F36ECA45A282}" type="slidenum">
              <a:rPr lang="en-GB" smtClean="0"/>
              <a:pPr/>
              <a:t>19</a:t>
            </a:fld>
            <a:endParaRPr lang="en-GB"/>
          </a:p>
        </p:txBody>
      </p:sp>
      <p:grpSp>
        <p:nvGrpSpPr>
          <p:cNvPr id="10" name="Group 9"/>
          <p:cNvGrpSpPr/>
          <p:nvPr/>
        </p:nvGrpSpPr>
        <p:grpSpPr>
          <a:xfrm>
            <a:off x="2473693" y="4850968"/>
            <a:ext cx="7872979" cy="307777"/>
            <a:chOff x="2358191" y="4551950"/>
            <a:chExt cx="7485641" cy="307777"/>
          </a:xfrm>
        </p:grpSpPr>
        <p:sp>
          <p:nvSpPr>
            <p:cNvPr id="11" name="TextBox 10"/>
            <p:cNvSpPr txBox="1"/>
            <p:nvPr/>
          </p:nvSpPr>
          <p:spPr>
            <a:xfrm>
              <a:off x="2630736" y="4551950"/>
              <a:ext cx="68626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>
                  <a:solidFill>
                    <a:srgbClr val="FF0000"/>
                  </a:solidFill>
                </a:rPr>
                <a:t>&gt; 14 </a:t>
              </a:r>
              <a:r>
                <a:rPr lang="en-US" sz="1400" b="1" dirty="0">
                  <a:solidFill>
                    <a:srgbClr val="FF0000"/>
                  </a:solidFill>
                </a:rPr>
                <a:t>V</a:t>
              </a:r>
              <a:endParaRPr lang="en-GB" sz="1400" b="1" dirty="0">
                <a:solidFill>
                  <a:srgbClr val="FF0000"/>
                </a:solidFill>
              </a:endParaRPr>
            </a:p>
          </p:txBody>
        </p:sp>
        <p:cxnSp>
          <p:nvCxnSpPr>
            <p:cNvPr id="12" name="Straight Connector 11"/>
            <p:cNvCxnSpPr/>
            <p:nvPr/>
          </p:nvCxnSpPr>
          <p:spPr>
            <a:xfrm flipH="1">
              <a:off x="2358191" y="4859727"/>
              <a:ext cx="7485641" cy="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Rectangle 12"/>
          <p:cNvSpPr/>
          <p:nvPr/>
        </p:nvSpPr>
        <p:spPr>
          <a:xfrm>
            <a:off x="8142513" y="336265"/>
            <a:ext cx="1463499" cy="601582"/>
          </a:xfrm>
          <a:prstGeom prst="rect">
            <a:avLst/>
          </a:prstGeom>
          <a:noFill/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BCCF632-1D12-409A-989F-4452C1FFCC37}"/>
              </a:ext>
            </a:extLst>
          </p:cNvPr>
          <p:cNvSpPr txBox="1"/>
          <p:nvPr/>
        </p:nvSpPr>
        <p:spPr>
          <a:xfrm>
            <a:off x="8884242" y="1792985"/>
            <a:ext cx="7217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</a:rPr>
              <a:t>&lt; 18 </a:t>
            </a:r>
            <a:r>
              <a:rPr lang="en-US" sz="1400" b="1" dirty="0">
                <a:solidFill>
                  <a:srgbClr val="FF0000"/>
                </a:solidFill>
              </a:rPr>
              <a:t>V</a:t>
            </a:r>
            <a:endParaRPr lang="en-GB" sz="1400" b="1" dirty="0">
              <a:solidFill>
                <a:srgbClr val="FF0000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6A041805-B6EB-4DDE-98AB-2443A8231FB9}"/>
              </a:ext>
            </a:extLst>
          </p:cNvPr>
          <p:cNvCxnSpPr/>
          <p:nvPr/>
        </p:nvCxnSpPr>
        <p:spPr>
          <a:xfrm flipH="1" flipV="1">
            <a:off x="2473694" y="1763273"/>
            <a:ext cx="7410535" cy="18167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589035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</a:t>
            </a:r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/>
              <a:t>Project Overview</a:t>
            </a:r>
          </a:p>
          <a:p>
            <a:r>
              <a:rPr lang="en-US" dirty="0"/>
              <a:t>Timeline</a:t>
            </a:r>
            <a:endParaRPr lang="en-GB" dirty="0"/>
          </a:p>
          <a:p>
            <a:r>
              <a:rPr lang="en-GB" dirty="0"/>
              <a:t>New LOG stage</a:t>
            </a:r>
          </a:p>
          <a:p>
            <a:r>
              <a:rPr lang="en-GB" dirty="0"/>
              <a:t>Component procurement</a:t>
            </a:r>
          </a:p>
          <a:p>
            <a:r>
              <a:rPr lang="en-GB" dirty="0"/>
              <a:t>PSI test results</a:t>
            </a:r>
          </a:p>
          <a:p>
            <a:r>
              <a:rPr lang="en-GB" dirty="0"/>
              <a:t>Summary and further work</a:t>
            </a:r>
          </a:p>
          <a:p>
            <a:endParaRPr lang="en-GB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2950670" y="6356350"/>
            <a:ext cx="1100138" cy="365125"/>
          </a:xfrm>
        </p:spPr>
        <p:txBody>
          <a:bodyPr/>
          <a:lstStyle/>
          <a:p>
            <a:fld id="{85B33B12-47E4-426A-8CF5-21256C2D4B5B}" type="datetime1">
              <a:rPr lang="en-GB" smtClean="0"/>
              <a:t>08/06/2021</a:t>
            </a:fld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11523663" y="6356350"/>
            <a:ext cx="668337" cy="365125"/>
          </a:xfrm>
        </p:spPr>
        <p:txBody>
          <a:bodyPr/>
          <a:lstStyle/>
          <a:p>
            <a:fld id="{1C151B33-829D-47D6-9AAB-F36ECA45A282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1802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 and </a:t>
            </a:r>
            <a:r>
              <a:rPr lang="en-US" dirty="0" smtClean="0"/>
              <a:t>Further Work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OPA171 will replace OPA128 as a more cost-effective alternative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All components except for the UA7815 passed the 500 Gy proton test at PSI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MC7815 from ON has been chosen as a </a:t>
            </a:r>
            <a:r>
              <a:rPr lang="en-US" dirty="0" smtClean="0"/>
              <a:t>replacement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/>
              <a:t>CHARM system-level tests for LS3 production (Oct 2021)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dirty="0"/>
          </a:p>
          <a:p>
            <a:endParaRPr lang="en-GB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2950670" y="6356350"/>
            <a:ext cx="1100138" cy="365125"/>
          </a:xfrm>
        </p:spPr>
        <p:txBody>
          <a:bodyPr/>
          <a:lstStyle/>
          <a:p>
            <a:fld id="{85B33B12-47E4-426A-8CF5-21256C2D4B5B}" type="datetime1">
              <a:rPr lang="en-GB" smtClean="0"/>
              <a:t>08/06/2021</a:t>
            </a:fld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11523663" y="6356350"/>
            <a:ext cx="668337" cy="365125"/>
          </a:xfrm>
        </p:spPr>
        <p:txBody>
          <a:bodyPr/>
          <a:lstStyle/>
          <a:p>
            <a:fld id="{1C151B33-829D-47D6-9AAB-F36ECA45A282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140187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Special thanks to: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838200" y="1310116"/>
            <a:ext cx="10515600" cy="4705675"/>
          </a:xfrm>
        </p:spPr>
        <p:txBody>
          <a:bodyPr/>
          <a:lstStyle/>
          <a:p>
            <a:r>
              <a:rPr lang="en-GB" dirty="0"/>
              <a:t>Salvatore Danzeca</a:t>
            </a:r>
          </a:p>
          <a:p>
            <a:r>
              <a:rPr lang="en-GB" dirty="0"/>
              <a:t>Panagiotis Gkountoumis</a:t>
            </a:r>
          </a:p>
          <a:p>
            <a:r>
              <a:rPr lang="en-GB" dirty="0"/>
              <a:t>Gilles Foucard</a:t>
            </a:r>
          </a:p>
          <a:p>
            <a:r>
              <a:rPr lang="en-GB" dirty="0"/>
              <a:t>Matteo Brucoli</a:t>
            </a:r>
          </a:p>
          <a:p>
            <a:r>
              <a:rPr lang="en-GB" dirty="0"/>
              <a:t>Rudy Ferraro</a:t>
            </a:r>
          </a:p>
          <a:p>
            <a:r>
              <a:rPr lang="en-GB" dirty="0"/>
              <a:t>Ruben Garcia Alia </a:t>
            </a:r>
          </a:p>
          <a:p>
            <a:r>
              <a:rPr lang="en-GB" dirty="0"/>
              <a:t>Gregory Pigny</a:t>
            </a:r>
          </a:p>
          <a:p>
            <a:r>
              <a:rPr lang="en-GB" dirty="0"/>
              <a:t>Nikolaos Chatzigeorgiou</a:t>
            </a:r>
          </a:p>
          <a:p>
            <a:r>
              <a:rPr lang="en-GB" dirty="0"/>
              <a:t>Alexandre Correia</a:t>
            </a:r>
          </a:p>
          <a:p>
            <a:endParaRPr lang="en-GB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2950670" y="6356350"/>
            <a:ext cx="1100138" cy="365125"/>
          </a:xfrm>
        </p:spPr>
        <p:txBody>
          <a:bodyPr/>
          <a:lstStyle/>
          <a:p>
            <a:fld id="{85B33B12-47E4-426A-8CF5-21256C2D4B5B}" type="datetime1">
              <a:rPr lang="en-GB" smtClean="0"/>
              <a:t>08/06/2021</a:t>
            </a:fld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11523663" y="6356350"/>
            <a:ext cx="668337" cy="365125"/>
          </a:xfrm>
        </p:spPr>
        <p:txBody>
          <a:bodyPr/>
          <a:lstStyle/>
          <a:p>
            <a:fld id="{1C151B33-829D-47D6-9AAB-F36ECA45A282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75093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Project Overview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823081" y="1424617"/>
            <a:ext cx="10515600" cy="659887"/>
          </a:xfrm>
        </p:spPr>
        <p:txBody>
          <a:bodyPr/>
          <a:lstStyle/>
          <a:p>
            <a:r>
              <a:rPr lang="en-US" dirty="0"/>
              <a:t>Non-RadTol industrial system</a:t>
            </a:r>
          </a:p>
          <a:p>
            <a:r>
              <a:rPr lang="en-US" dirty="0"/>
              <a:t>Challenging access, fixed, 0-10 V transmission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CA0D3E42-B0C2-4F30-BDE7-D565CBA0C71A}" type="datetime1">
              <a:rPr lang="en-GB" smtClean="0"/>
              <a:pPr/>
              <a:t>08/06/2021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1C151B33-829D-47D6-9AAB-F36ECA45A282}" type="slidenum">
              <a:rPr lang="en-GB" smtClean="0"/>
              <a:pPr/>
              <a:t>3</a:t>
            </a:fld>
            <a:endParaRPr lang="en-GB"/>
          </a:p>
        </p:txBody>
      </p:sp>
      <p:grpSp>
        <p:nvGrpSpPr>
          <p:cNvPr id="7" name="Group 6"/>
          <p:cNvGrpSpPr/>
          <p:nvPr/>
        </p:nvGrpSpPr>
        <p:grpSpPr>
          <a:xfrm>
            <a:off x="333849" y="2695482"/>
            <a:ext cx="3944668" cy="3413439"/>
            <a:chOff x="333849" y="2695482"/>
            <a:chExt cx="3944668" cy="3413439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8288" b="26812"/>
            <a:stretch/>
          </p:blipFill>
          <p:spPr>
            <a:xfrm>
              <a:off x="333849" y="2695482"/>
              <a:ext cx="3944668" cy="3413439"/>
            </a:xfrm>
            <a:prstGeom prst="rect">
              <a:avLst/>
            </a:prstGeom>
          </p:spPr>
        </p:pic>
        <p:sp>
          <p:nvSpPr>
            <p:cNvPr id="12" name="Oval 11"/>
            <p:cNvSpPr/>
            <p:nvPr/>
          </p:nvSpPr>
          <p:spPr>
            <a:xfrm>
              <a:off x="1997025" y="3171605"/>
              <a:ext cx="742950" cy="752475"/>
            </a:xfrm>
            <a:prstGeom prst="ellipse">
              <a:avLst/>
            </a:prstGeom>
            <a:solidFill>
              <a:schemeClr val="accent6">
                <a:alpha val="50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354978" y="2695480"/>
            <a:ext cx="6254268" cy="3422497"/>
            <a:chOff x="333849" y="2686424"/>
            <a:chExt cx="6254268" cy="3422497"/>
          </a:xfrm>
        </p:grpSpPr>
        <p:grpSp>
          <p:nvGrpSpPr>
            <p:cNvPr id="33" name="Group 32"/>
            <p:cNvGrpSpPr/>
            <p:nvPr/>
          </p:nvGrpSpPr>
          <p:grpSpPr>
            <a:xfrm>
              <a:off x="333849" y="2686426"/>
              <a:ext cx="2967685" cy="3422495"/>
              <a:chOff x="328352" y="2695482"/>
              <a:chExt cx="2967685" cy="3422495"/>
            </a:xfrm>
          </p:grpSpPr>
          <p:sp>
            <p:nvSpPr>
              <p:cNvPr id="21" name="Rectangle 20"/>
              <p:cNvSpPr/>
              <p:nvPr/>
            </p:nvSpPr>
            <p:spPr>
              <a:xfrm>
                <a:off x="328352" y="2704538"/>
                <a:ext cx="2962188" cy="3413439"/>
              </a:xfrm>
              <a:prstGeom prst="rect">
                <a:avLst/>
              </a:prstGeom>
              <a:solidFill>
                <a:schemeClr val="dk1">
                  <a:alpha val="50000"/>
                </a:schemeClr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4" name="Straight Arrow Connector 13"/>
              <p:cNvCxnSpPr>
                <a:stCxn id="12" idx="0"/>
              </p:cNvCxnSpPr>
              <p:nvPr/>
            </p:nvCxnSpPr>
            <p:spPr>
              <a:xfrm flipV="1">
                <a:off x="2368500" y="2695482"/>
                <a:ext cx="927537" cy="476123"/>
              </a:xfrm>
              <a:prstGeom prst="straightConnector1">
                <a:avLst/>
              </a:prstGeom>
              <a:ln w="38100" cap="flat" cmpd="sng" algn="ctr">
                <a:solidFill>
                  <a:schemeClr val="accent6"/>
                </a:solidFill>
                <a:prstDash val="solid"/>
                <a:round/>
                <a:headEnd type="none" w="med" len="med"/>
                <a:tailEnd type="arrow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  <p:cxnSp>
            <p:nvCxnSpPr>
              <p:cNvPr id="15" name="Straight Arrow Connector 14"/>
              <p:cNvCxnSpPr>
                <a:stCxn id="12" idx="4"/>
              </p:cNvCxnSpPr>
              <p:nvPr/>
            </p:nvCxnSpPr>
            <p:spPr>
              <a:xfrm>
                <a:off x="2368500" y="3924080"/>
                <a:ext cx="927537" cy="2184841"/>
              </a:xfrm>
              <a:prstGeom prst="straightConnector1">
                <a:avLst/>
              </a:prstGeom>
              <a:ln w="38100" cap="flat" cmpd="sng" algn="ctr">
                <a:solidFill>
                  <a:schemeClr val="accent6"/>
                </a:solidFill>
                <a:prstDash val="solid"/>
                <a:round/>
                <a:headEnd type="none" w="med" len="med"/>
                <a:tailEnd type="arrow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</p:grpSp>
        <p:pic>
          <p:nvPicPr>
            <p:cNvPr id="11" name="Picture 10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6000" r="16997" b="19453"/>
            <a:stretch/>
          </p:blipFill>
          <p:spPr>
            <a:xfrm>
              <a:off x="3296037" y="2686424"/>
              <a:ext cx="3292080" cy="3413439"/>
            </a:xfrm>
            <a:prstGeom prst="rect">
              <a:avLst/>
            </a:prstGeom>
          </p:spPr>
        </p:pic>
        <p:sp>
          <p:nvSpPr>
            <p:cNvPr id="22" name="Oval 21"/>
            <p:cNvSpPr/>
            <p:nvPr/>
          </p:nvSpPr>
          <p:spPr>
            <a:xfrm>
              <a:off x="3495975" y="3257551"/>
              <a:ext cx="2342850" cy="2372887"/>
            </a:xfrm>
            <a:prstGeom prst="ellipse">
              <a:avLst/>
            </a:prstGeom>
            <a:solidFill>
              <a:schemeClr val="accent6">
                <a:alpha val="50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3317166" y="2690829"/>
            <a:ext cx="8560879" cy="3422617"/>
            <a:chOff x="3317166" y="2704538"/>
            <a:chExt cx="8560879" cy="3422617"/>
          </a:xfrm>
        </p:grpSpPr>
        <p:sp>
          <p:nvSpPr>
            <p:cNvPr id="31" name="Rectangle 30"/>
            <p:cNvSpPr/>
            <p:nvPr/>
          </p:nvSpPr>
          <p:spPr>
            <a:xfrm>
              <a:off x="3317166" y="2704539"/>
              <a:ext cx="2644332" cy="3413439"/>
            </a:xfrm>
            <a:prstGeom prst="rect">
              <a:avLst/>
            </a:prstGeom>
            <a:solidFill>
              <a:schemeClr val="dk1">
                <a:alpha val="50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3" name="Straight Arrow Connector 22"/>
            <p:cNvCxnSpPr>
              <a:stCxn id="22" idx="0"/>
            </p:cNvCxnSpPr>
            <p:nvPr/>
          </p:nvCxnSpPr>
          <p:spPr>
            <a:xfrm flipV="1">
              <a:off x="4688529" y="2704538"/>
              <a:ext cx="1272969" cy="562069"/>
            </a:xfrm>
            <a:prstGeom prst="straightConnector1">
              <a:avLst/>
            </a:prstGeom>
            <a:ln w="38100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26" name="Straight Arrow Connector 25"/>
            <p:cNvCxnSpPr>
              <a:stCxn id="22" idx="4"/>
            </p:cNvCxnSpPr>
            <p:nvPr/>
          </p:nvCxnSpPr>
          <p:spPr>
            <a:xfrm>
              <a:off x="4688529" y="5639494"/>
              <a:ext cx="1272969" cy="478483"/>
            </a:xfrm>
            <a:prstGeom prst="straightConnector1">
              <a:avLst/>
            </a:prstGeom>
            <a:ln w="38100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pic>
          <p:nvPicPr>
            <p:cNvPr id="10" name="Picture 9"/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0681" b="12191"/>
            <a:stretch/>
          </p:blipFill>
          <p:spPr>
            <a:xfrm>
              <a:off x="5961498" y="2704661"/>
              <a:ext cx="5916547" cy="342249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1329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Project Overview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838200" y="1324000"/>
            <a:ext cx="10515600" cy="575333"/>
          </a:xfrm>
        </p:spPr>
        <p:txBody>
          <a:bodyPr/>
          <a:lstStyle/>
          <a:p>
            <a:r>
              <a:rPr lang="en-US" dirty="0"/>
              <a:t>RadTol up to </a:t>
            </a:r>
            <a:r>
              <a:rPr lang="en-US" dirty="0" smtClean="0"/>
              <a:t>500 Gy</a:t>
            </a:r>
            <a:endParaRPr lang="en-US" dirty="0"/>
          </a:p>
          <a:p>
            <a:r>
              <a:rPr lang="en-US" dirty="0"/>
              <a:t>Easy access, modular, 4-20 mA transmission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>
          <a:xfrm>
            <a:off x="2931333" y="6378957"/>
            <a:ext cx="1033355" cy="342518"/>
          </a:xfrm>
        </p:spPr>
        <p:txBody>
          <a:bodyPr/>
          <a:lstStyle/>
          <a:p>
            <a:fld id="{CA0D3E42-B0C2-4F30-BDE7-D565CBA0C71A}" type="datetime1">
              <a:rPr lang="en-GB" smtClean="0"/>
              <a:pPr/>
              <a:t>08/06/2021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>
          <a:xfrm>
            <a:off x="4296249" y="6378957"/>
            <a:ext cx="6058421" cy="342518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>
          <a:xfrm>
            <a:off x="11016554" y="6378955"/>
            <a:ext cx="628290" cy="342519"/>
          </a:xfrm>
        </p:spPr>
        <p:txBody>
          <a:bodyPr/>
          <a:lstStyle/>
          <a:p>
            <a:fld id="{1C151B33-829D-47D6-9AAB-F36ECA45A282}" type="slidenum">
              <a:rPr lang="en-GB" smtClean="0"/>
              <a:pPr/>
              <a:t>4</a:t>
            </a:fld>
            <a:endParaRPr lang="en-GB"/>
          </a:p>
        </p:txBody>
      </p:sp>
      <p:pic>
        <p:nvPicPr>
          <p:cNvPr id="7" name="Content Placeholder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381" y="2434540"/>
            <a:ext cx="2760980" cy="3726705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877552" y="4477498"/>
            <a:ext cx="778910" cy="335321"/>
          </a:xfrm>
          <a:prstGeom prst="rect">
            <a:avLst/>
          </a:pr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32" name="Group 31"/>
          <p:cNvGrpSpPr/>
          <p:nvPr/>
        </p:nvGrpSpPr>
        <p:grpSpPr>
          <a:xfrm>
            <a:off x="867833" y="2374670"/>
            <a:ext cx="10238504" cy="3797536"/>
            <a:chOff x="858656" y="2082800"/>
            <a:chExt cx="10914244" cy="4048172"/>
          </a:xfrm>
        </p:grpSpPr>
        <p:sp>
          <p:nvSpPr>
            <p:cNvPr id="16" name="Rectangle 15"/>
            <p:cNvSpPr/>
            <p:nvPr/>
          </p:nvSpPr>
          <p:spPr>
            <a:xfrm>
              <a:off x="8925534" y="2082800"/>
              <a:ext cx="2847366" cy="39751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31" name="Group 30"/>
            <p:cNvGrpSpPr/>
            <p:nvPr/>
          </p:nvGrpSpPr>
          <p:grpSpPr>
            <a:xfrm>
              <a:off x="858656" y="2149096"/>
              <a:ext cx="8094730" cy="3981876"/>
              <a:chOff x="858656" y="2149096"/>
              <a:chExt cx="8094730" cy="3981876"/>
            </a:xfrm>
          </p:grpSpPr>
          <p:sp>
            <p:nvSpPr>
              <p:cNvPr id="17" name="Rectangle 16"/>
              <p:cNvSpPr/>
              <p:nvPr/>
            </p:nvSpPr>
            <p:spPr>
              <a:xfrm>
                <a:off x="858656" y="2149096"/>
                <a:ext cx="2942320" cy="3965955"/>
              </a:xfrm>
              <a:prstGeom prst="rect">
                <a:avLst/>
              </a:prstGeom>
              <a:solidFill>
                <a:schemeClr val="dk1">
                  <a:alpha val="50000"/>
                </a:schemeClr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11" name="Picture 10"/>
              <p:cNvPicPr>
                <a:picLocks noChangeAspect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285"/>
              <a:stretch/>
            </p:blipFill>
            <p:spPr>
              <a:xfrm>
                <a:off x="3824186" y="2400301"/>
                <a:ext cx="5129200" cy="3714750"/>
              </a:xfrm>
              <a:prstGeom prst="rect">
                <a:avLst/>
              </a:prstGeom>
            </p:spPr>
          </p:pic>
          <p:cxnSp>
            <p:nvCxnSpPr>
              <p:cNvPr id="18" name="Straight Arrow Connector 17"/>
              <p:cNvCxnSpPr>
                <a:stCxn id="8" idx="0"/>
              </p:cNvCxnSpPr>
              <p:nvPr/>
            </p:nvCxnSpPr>
            <p:spPr>
              <a:xfrm flipV="1">
                <a:off x="2327259" y="4020185"/>
                <a:ext cx="1526827" cy="331324"/>
              </a:xfrm>
              <a:prstGeom prst="straightConnector1">
                <a:avLst/>
              </a:prstGeom>
              <a:ln w="38100" cap="flat" cmpd="sng" algn="ctr">
                <a:solidFill>
                  <a:schemeClr val="accent6"/>
                </a:solidFill>
                <a:prstDash val="solid"/>
                <a:round/>
                <a:headEnd type="none" w="med" len="med"/>
                <a:tailEnd type="arrow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  <p:cxnSp>
            <p:nvCxnSpPr>
              <p:cNvPr id="23" name="Straight Arrow Connector 22"/>
              <p:cNvCxnSpPr>
                <a:stCxn id="8" idx="2"/>
              </p:cNvCxnSpPr>
              <p:nvPr/>
            </p:nvCxnSpPr>
            <p:spPr>
              <a:xfrm>
                <a:off x="2327259" y="4703817"/>
                <a:ext cx="3696844" cy="1427155"/>
              </a:xfrm>
              <a:prstGeom prst="straightConnector1">
                <a:avLst/>
              </a:prstGeom>
              <a:ln w="38100" cap="flat" cmpd="sng" algn="ctr">
                <a:solidFill>
                  <a:schemeClr val="accent6"/>
                </a:solidFill>
                <a:prstDash val="solid"/>
                <a:round/>
                <a:headEnd type="none" w="med" len="med"/>
                <a:tailEnd type="arrow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55" name="Group 54"/>
          <p:cNvGrpSpPr/>
          <p:nvPr/>
        </p:nvGrpSpPr>
        <p:grpSpPr>
          <a:xfrm>
            <a:off x="3634361" y="2124891"/>
            <a:ext cx="7724556" cy="4032380"/>
            <a:chOff x="3804675" y="1971602"/>
            <a:chExt cx="8160236" cy="4298517"/>
          </a:xfrm>
        </p:grpSpPr>
        <p:sp>
          <p:nvSpPr>
            <p:cNvPr id="33" name="Rectangle 32"/>
            <p:cNvSpPr/>
            <p:nvPr/>
          </p:nvSpPr>
          <p:spPr>
            <a:xfrm>
              <a:off x="3804675" y="2301427"/>
              <a:ext cx="5231418" cy="3968692"/>
            </a:xfrm>
            <a:prstGeom prst="rect">
              <a:avLst/>
            </a:prstGeom>
            <a:solidFill>
              <a:schemeClr val="dk1">
                <a:alpha val="50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36" name="Group 35"/>
            <p:cNvGrpSpPr/>
            <p:nvPr/>
          </p:nvGrpSpPr>
          <p:grpSpPr>
            <a:xfrm>
              <a:off x="9119566" y="1971602"/>
              <a:ext cx="1911665" cy="1261391"/>
              <a:chOff x="9119566" y="1971602"/>
              <a:chExt cx="1911665" cy="1261391"/>
            </a:xfrm>
          </p:grpSpPr>
          <p:pic>
            <p:nvPicPr>
              <p:cNvPr id="12" name="Content Placeholder 6"/>
              <p:cNvPicPr>
                <a:picLocks noChangeAspect="1"/>
              </p:cNvPicPr>
              <p:nvPr/>
            </p:nvPicPr>
            <p:blipFill>
              <a:blip r:embed="rId5" cstate="hq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119566" y="1971602"/>
                <a:ext cx="1911665" cy="1261391"/>
              </a:xfrm>
              <a:prstGeom prst="rect">
                <a:avLst/>
              </a:prstGeom>
            </p:spPr>
          </p:pic>
          <p:sp>
            <p:nvSpPr>
              <p:cNvPr id="34" name="TextBox 33"/>
              <p:cNvSpPr txBox="1"/>
              <p:nvPr/>
            </p:nvSpPr>
            <p:spPr>
              <a:xfrm>
                <a:off x="9594919" y="2448525"/>
                <a:ext cx="1159614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b="1" dirty="0">
                    <a:solidFill>
                      <a:schemeClr val="accent2">
                        <a:lumMod val="60000"/>
                        <a:lumOff val="40000"/>
                      </a:schemeClr>
                    </a:solidFill>
                  </a:rPr>
                  <a:t>Power supply</a:t>
                </a:r>
                <a:endParaRPr lang="en-GB" sz="1000" b="1" dirty="0">
                  <a:solidFill>
                    <a:schemeClr val="accent2">
                      <a:lumMod val="60000"/>
                      <a:lumOff val="40000"/>
                    </a:schemeClr>
                  </a:solidFill>
                </a:endParaRPr>
              </a:p>
            </p:txBody>
          </p:sp>
        </p:grpSp>
        <p:grpSp>
          <p:nvGrpSpPr>
            <p:cNvPr id="37" name="Group 36"/>
            <p:cNvGrpSpPr/>
            <p:nvPr/>
          </p:nvGrpSpPr>
          <p:grpSpPr>
            <a:xfrm>
              <a:off x="9950507" y="5096913"/>
              <a:ext cx="1923161" cy="1044792"/>
              <a:chOff x="9950507" y="5096913"/>
              <a:chExt cx="1923161" cy="1044792"/>
            </a:xfrm>
          </p:grpSpPr>
          <p:pic>
            <p:nvPicPr>
              <p:cNvPr id="13" name="Content Placeholder 6"/>
              <p:cNvPicPr>
                <a:picLocks noChangeAspect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950507" y="5096913"/>
                <a:ext cx="1923161" cy="1044792"/>
              </a:xfrm>
              <a:prstGeom prst="rect">
                <a:avLst/>
              </a:prstGeom>
            </p:spPr>
          </p:pic>
          <p:sp>
            <p:nvSpPr>
              <p:cNvPr id="35" name="TextBox 34"/>
              <p:cNvSpPr txBox="1"/>
              <p:nvPr/>
            </p:nvSpPr>
            <p:spPr>
              <a:xfrm>
                <a:off x="10451424" y="5428253"/>
                <a:ext cx="115961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b="1" dirty="0">
                    <a:solidFill>
                      <a:schemeClr val="accent2">
                        <a:lumMod val="60000"/>
                        <a:lumOff val="40000"/>
                      </a:schemeClr>
                    </a:solidFill>
                  </a:rPr>
                  <a:t>Penning conditioning</a:t>
                </a:r>
                <a:endParaRPr lang="en-GB" sz="1000" b="1" dirty="0">
                  <a:solidFill>
                    <a:schemeClr val="accent2">
                      <a:lumMod val="60000"/>
                      <a:lumOff val="40000"/>
                    </a:schemeClr>
                  </a:solidFill>
                </a:endParaRPr>
              </a:p>
            </p:txBody>
          </p:sp>
        </p:grpSp>
        <p:grpSp>
          <p:nvGrpSpPr>
            <p:cNvPr id="41" name="Group 40"/>
            <p:cNvGrpSpPr/>
            <p:nvPr/>
          </p:nvGrpSpPr>
          <p:grpSpPr>
            <a:xfrm>
              <a:off x="9952107" y="3065392"/>
              <a:ext cx="2012804" cy="1116250"/>
              <a:chOff x="9952107" y="3065392"/>
              <a:chExt cx="2012804" cy="1116250"/>
            </a:xfrm>
          </p:grpSpPr>
          <p:pic>
            <p:nvPicPr>
              <p:cNvPr id="15" name="Content Placeholder 6"/>
              <p:cNvPicPr>
                <a:picLocks noChangeAspect="1"/>
              </p:cNvPicPr>
              <p:nvPr/>
            </p:nvPicPr>
            <p:blipFill>
              <a:blip r:embed="rId7" cstate="hq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952107" y="3065392"/>
                <a:ext cx="2012804" cy="1116250"/>
              </a:xfrm>
              <a:prstGeom prst="rect">
                <a:avLst/>
              </a:prstGeom>
            </p:spPr>
          </p:pic>
          <p:sp>
            <p:nvSpPr>
              <p:cNvPr id="38" name="TextBox 37"/>
              <p:cNvSpPr txBox="1"/>
              <p:nvPr/>
            </p:nvSpPr>
            <p:spPr>
              <a:xfrm>
                <a:off x="10488173" y="3417143"/>
                <a:ext cx="115961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b="1" dirty="0">
                    <a:solidFill>
                      <a:schemeClr val="accent2">
                        <a:lumMod val="60000"/>
                        <a:lumOff val="40000"/>
                      </a:schemeClr>
                    </a:solidFill>
                  </a:rPr>
                  <a:t>Piezo conditioning</a:t>
                </a:r>
                <a:endParaRPr lang="en-GB" sz="1000" b="1" dirty="0">
                  <a:solidFill>
                    <a:schemeClr val="accent2">
                      <a:lumMod val="60000"/>
                      <a:lumOff val="40000"/>
                    </a:schemeClr>
                  </a:solidFill>
                </a:endParaRPr>
              </a:p>
            </p:txBody>
          </p:sp>
        </p:grpSp>
        <p:grpSp>
          <p:nvGrpSpPr>
            <p:cNvPr id="40" name="Group 39"/>
            <p:cNvGrpSpPr/>
            <p:nvPr/>
          </p:nvGrpSpPr>
          <p:grpSpPr>
            <a:xfrm>
              <a:off x="9095033" y="4154831"/>
              <a:ext cx="1927846" cy="1043887"/>
              <a:chOff x="9095033" y="4154831"/>
              <a:chExt cx="1927846" cy="1043887"/>
            </a:xfrm>
          </p:grpSpPr>
          <p:pic>
            <p:nvPicPr>
              <p:cNvPr id="14" name="Content Placeholder 6"/>
              <p:cNvPicPr>
                <a:picLocks noChangeAspect="1"/>
              </p:cNvPicPr>
              <p:nvPr/>
            </p:nvPicPr>
            <p:blipFill>
              <a:blip r:embed="rId8" cstate="hq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095033" y="4154831"/>
                <a:ext cx="1927846" cy="1043887"/>
              </a:xfrm>
              <a:prstGeom prst="rect">
                <a:avLst/>
              </a:prstGeom>
            </p:spPr>
          </p:pic>
          <p:sp>
            <p:nvSpPr>
              <p:cNvPr id="39" name="TextBox 38"/>
              <p:cNvSpPr txBox="1"/>
              <p:nvPr/>
            </p:nvSpPr>
            <p:spPr>
              <a:xfrm>
                <a:off x="9578791" y="4455503"/>
                <a:ext cx="115961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b="1" dirty="0">
                    <a:solidFill>
                      <a:schemeClr val="accent2">
                        <a:lumMod val="60000"/>
                        <a:lumOff val="40000"/>
                      </a:schemeClr>
                    </a:solidFill>
                  </a:rPr>
                  <a:t>Pirani conditioning</a:t>
                </a:r>
                <a:endParaRPr lang="en-GB" sz="1000" b="1" dirty="0">
                  <a:solidFill>
                    <a:schemeClr val="accent2">
                      <a:lumMod val="60000"/>
                      <a:lumOff val="40000"/>
                    </a:schemeClr>
                  </a:solidFill>
                </a:endParaRPr>
              </a:p>
            </p:txBody>
          </p:sp>
        </p:grpSp>
        <p:cxnSp>
          <p:nvCxnSpPr>
            <p:cNvPr id="42" name="Straight Arrow Connector 41"/>
            <p:cNvCxnSpPr>
              <a:endCxn id="12" idx="1"/>
            </p:cNvCxnSpPr>
            <p:nvPr/>
          </p:nvCxnSpPr>
          <p:spPr>
            <a:xfrm flipV="1">
              <a:off x="6853268" y="2602297"/>
              <a:ext cx="2266298" cy="959224"/>
            </a:xfrm>
            <a:prstGeom prst="straightConnector1">
              <a:avLst/>
            </a:prstGeom>
            <a:ln w="38100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45" name="Straight Arrow Connector 44"/>
            <p:cNvCxnSpPr>
              <a:endCxn id="13" idx="1"/>
            </p:cNvCxnSpPr>
            <p:nvPr/>
          </p:nvCxnSpPr>
          <p:spPr>
            <a:xfrm>
              <a:off x="5377456" y="4356941"/>
              <a:ext cx="4573051" cy="1262368"/>
            </a:xfrm>
            <a:prstGeom prst="straightConnector1">
              <a:avLst/>
            </a:prstGeom>
            <a:ln w="38100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47" name="Straight Arrow Connector 46"/>
            <p:cNvCxnSpPr>
              <a:endCxn id="14" idx="1"/>
            </p:cNvCxnSpPr>
            <p:nvPr/>
          </p:nvCxnSpPr>
          <p:spPr>
            <a:xfrm>
              <a:off x="5887650" y="4175526"/>
              <a:ext cx="3207383" cy="501249"/>
            </a:xfrm>
            <a:prstGeom prst="straightConnector1">
              <a:avLst/>
            </a:prstGeom>
            <a:ln w="38100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49" name="Straight Arrow Connector 48"/>
            <p:cNvCxnSpPr>
              <a:endCxn id="15" idx="1"/>
            </p:cNvCxnSpPr>
            <p:nvPr/>
          </p:nvCxnSpPr>
          <p:spPr>
            <a:xfrm flipV="1">
              <a:off x="6468718" y="3623517"/>
              <a:ext cx="3483389" cy="290014"/>
            </a:xfrm>
            <a:prstGeom prst="straightConnector1">
              <a:avLst/>
            </a:prstGeom>
            <a:ln w="38100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3770108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Timeline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CA0D3E42-B0C2-4F30-BDE7-D565CBA0C71A}" type="datetime1">
              <a:rPr lang="en-GB" smtClean="0"/>
              <a:pPr/>
              <a:t>08/06/2021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1C151B33-829D-47D6-9AAB-F36ECA45A282}" type="slidenum">
              <a:rPr lang="en-GB" smtClean="0"/>
              <a:pPr/>
              <a:t>5</a:t>
            </a:fld>
            <a:endParaRPr lang="en-GB"/>
          </a:p>
        </p:txBody>
      </p:sp>
      <p:grpSp>
        <p:nvGrpSpPr>
          <p:cNvPr id="159" name="Group 158"/>
          <p:cNvGrpSpPr/>
          <p:nvPr/>
        </p:nvGrpSpPr>
        <p:grpSpPr>
          <a:xfrm>
            <a:off x="6447546" y="2886354"/>
            <a:ext cx="3197988" cy="1827725"/>
            <a:chOff x="4655996" y="2827234"/>
            <a:chExt cx="2313876" cy="1322434"/>
          </a:xfrm>
        </p:grpSpPr>
        <p:sp>
          <p:nvSpPr>
            <p:cNvPr id="142" name="Rectangle 141"/>
            <p:cNvSpPr/>
            <p:nvPr/>
          </p:nvSpPr>
          <p:spPr>
            <a:xfrm>
              <a:off x="4655996" y="2827234"/>
              <a:ext cx="2163685" cy="1171762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3" name="TextBox 142"/>
            <p:cNvSpPr txBox="1"/>
            <p:nvPr/>
          </p:nvSpPr>
          <p:spPr>
            <a:xfrm>
              <a:off x="4953916" y="2949339"/>
              <a:ext cx="2015956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7200" b="1" dirty="0">
                  <a:solidFill>
                    <a:schemeClr val="accent4">
                      <a:lumMod val="60000"/>
                      <a:lumOff val="40000"/>
                    </a:schemeClr>
                  </a:solidFill>
                </a:rPr>
                <a:t>RN3</a:t>
              </a:r>
              <a:endParaRPr lang="en-GB" sz="7200" b="1" dirty="0">
                <a:solidFill>
                  <a:schemeClr val="accent4">
                    <a:lumMod val="60000"/>
                    <a:lumOff val="40000"/>
                  </a:schemeClr>
                </a:solidFill>
              </a:endParaRPr>
            </a:p>
          </p:txBody>
        </p:sp>
      </p:grpSp>
      <p:grpSp>
        <p:nvGrpSpPr>
          <p:cNvPr id="157" name="Group 156"/>
          <p:cNvGrpSpPr/>
          <p:nvPr/>
        </p:nvGrpSpPr>
        <p:grpSpPr>
          <a:xfrm>
            <a:off x="470189" y="2886354"/>
            <a:ext cx="3618749" cy="1827724"/>
            <a:chOff x="334267" y="2827234"/>
            <a:chExt cx="3357373" cy="1322434"/>
          </a:xfrm>
        </p:grpSpPr>
        <p:sp>
          <p:nvSpPr>
            <p:cNvPr id="140" name="Rectangle 139"/>
            <p:cNvSpPr/>
            <p:nvPr/>
          </p:nvSpPr>
          <p:spPr>
            <a:xfrm>
              <a:off x="334267" y="2827234"/>
              <a:ext cx="2790990" cy="1164037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1" name="TextBox 140"/>
            <p:cNvSpPr txBox="1"/>
            <p:nvPr/>
          </p:nvSpPr>
          <p:spPr>
            <a:xfrm>
              <a:off x="740084" y="2949339"/>
              <a:ext cx="2951556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7200" b="1" dirty="0">
                  <a:solidFill>
                    <a:schemeClr val="accent4">
                      <a:lumMod val="60000"/>
                      <a:lumOff val="40000"/>
                    </a:schemeClr>
                  </a:solidFill>
                </a:rPr>
                <a:t>RN2</a:t>
              </a:r>
              <a:endParaRPr lang="en-GB" sz="7200" b="1" dirty="0">
                <a:solidFill>
                  <a:schemeClr val="accent4">
                    <a:lumMod val="60000"/>
                    <a:lumOff val="40000"/>
                  </a:schemeClr>
                </a:solidFill>
              </a:endParaRPr>
            </a:p>
          </p:txBody>
        </p:sp>
      </p:grpSp>
      <p:sp>
        <p:nvSpPr>
          <p:cNvPr id="138" name="Rectangle 137"/>
          <p:cNvSpPr/>
          <p:nvPr/>
        </p:nvSpPr>
        <p:spPr>
          <a:xfrm>
            <a:off x="9437957" y="2886354"/>
            <a:ext cx="2396691" cy="162253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39" name="TextBox 138"/>
          <p:cNvSpPr txBox="1"/>
          <p:nvPr/>
        </p:nvSpPr>
        <p:spPr>
          <a:xfrm>
            <a:off x="9764582" y="3049632"/>
            <a:ext cx="2580090" cy="16589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LS3</a:t>
            </a:r>
            <a:endParaRPr lang="en-GB" sz="7200" b="1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grpSp>
        <p:nvGrpSpPr>
          <p:cNvPr id="158" name="Group 157"/>
          <p:cNvGrpSpPr/>
          <p:nvPr/>
        </p:nvGrpSpPr>
        <p:grpSpPr>
          <a:xfrm>
            <a:off x="3463731" y="2890346"/>
            <a:ext cx="3173268" cy="1826526"/>
            <a:chOff x="2497083" y="2830122"/>
            <a:chExt cx="2295990" cy="1321567"/>
          </a:xfrm>
        </p:grpSpPr>
        <p:sp>
          <p:nvSpPr>
            <p:cNvPr id="58" name="Rectangle 57"/>
            <p:cNvSpPr/>
            <p:nvPr/>
          </p:nvSpPr>
          <p:spPr>
            <a:xfrm>
              <a:off x="2497083" y="2830122"/>
              <a:ext cx="2162934" cy="1165987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2926272" y="2951360"/>
              <a:ext cx="1866801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7200" b="1" dirty="0">
                  <a:solidFill>
                    <a:schemeClr val="accent2">
                      <a:lumMod val="60000"/>
                      <a:lumOff val="40000"/>
                    </a:schemeClr>
                  </a:solidFill>
                </a:rPr>
                <a:t>LS2</a:t>
              </a:r>
              <a:endParaRPr lang="en-GB" sz="7200" b="1" dirty="0">
                <a:solidFill>
                  <a:schemeClr val="accent2">
                    <a:lumMod val="60000"/>
                    <a:lumOff val="40000"/>
                  </a:schemeClr>
                </a:solidFill>
              </a:endParaRPr>
            </a:p>
          </p:txBody>
        </p:sp>
      </p:grpSp>
      <p:sp>
        <p:nvSpPr>
          <p:cNvPr id="18" name="Oval 17"/>
          <p:cNvSpPr/>
          <p:nvPr/>
        </p:nvSpPr>
        <p:spPr>
          <a:xfrm>
            <a:off x="5774855" y="3533985"/>
            <a:ext cx="332202" cy="332202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1" name="Straight Arrow Connector 10"/>
          <p:cNvCxnSpPr>
            <a:endCxn id="154" idx="2"/>
          </p:cNvCxnSpPr>
          <p:nvPr/>
        </p:nvCxnSpPr>
        <p:spPr>
          <a:xfrm flipV="1">
            <a:off x="533347" y="3701780"/>
            <a:ext cx="5410619" cy="7979"/>
          </a:xfrm>
          <a:prstGeom prst="straightConnector1">
            <a:avLst/>
          </a:prstGeom>
          <a:ln w="76200">
            <a:solidFill>
              <a:srgbClr val="00B05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/>
          <p:nvPr/>
        </p:nvCxnSpPr>
        <p:spPr>
          <a:xfrm>
            <a:off x="6096000" y="3707369"/>
            <a:ext cx="5818163" cy="6794"/>
          </a:xfrm>
          <a:prstGeom prst="straightConnector1">
            <a:avLst/>
          </a:prstGeom>
          <a:ln w="76200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" name="Group 6"/>
          <p:cNvGrpSpPr/>
          <p:nvPr/>
        </p:nvGrpSpPr>
        <p:grpSpPr>
          <a:xfrm>
            <a:off x="259779" y="3537111"/>
            <a:ext cx="683414" cy="853918"/>
            <a:chOff x="178892" y="3298084"/>
            <a:chExt cx="494478" cy="617845"/>
          </a:xfrm>
        </p:grpSpPr>
        <p:cxnSp>
          <p:nvCxnSpPr>
            <p:cNvPr id="23" name="Straight Connector 22"/>
            <p:cNvCxnSpPr/>
            <p:nvPr/>
          </p:nvCxnSpPr>
          <p:spPr>
            <a:xfrm>
              <a:off x="350935" y="3298084"/>
              <a:ext cx="0" cy="248843"/>
            </a:xfrm>
            <a:prstGeom prst="line">
              <a:avLst/>
            </a:prstGeom>
            <a:ln w="762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TextBox 34"/>
            <p:cNvSpPr txBox="1"/>
            <p:nvPr/>
          </p:nvSpPr>
          <p:spPr>
            <a:xfrm>
              <a:off x="178892" y="3669708"/>
              <a:ext cx="49447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b="1" dirty="0"/>
                <a:t>2016</a:t>
              </a:r>
              <a:endParaRPr lang="en-GB" sz="1000" b="1" dirty="0"/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1240180" y="3672590"/>
            <a:ext cx="477930" cy="621907"/>
            <a:chOff x="888253" y="3396107"/>
            <a:chExt cx="345802" cy="449975"/>
          </a:xfrm>
        </p:grpSpPr>
        <p:cxnSp>
          <p:nvCxnSpPr>
            <p:cNvPr id="24" name="Straight Connector 23"/>
            <p:cNvCxnSpPr/>
            <p:nvPr/>
          </p:nvCxnSpPr>
          <p:spPr>
            <a:xfrm>
              <a:off x="1059576" y="3396107"/>
              <a:ext cx="0" cy="193057"/>
            </a:xfrm>
            <a:prstGeom prst="line">
              <a:avLst/>
            </a:prstGeom>
            <a:ln w="285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TextBox 35"/>
            <p:cNvSpPr txBox="1"/>
            <p:nvPr/>
          </p:nvSpPr>
          <p:spPr>
            <a:xfrm>
              <a:off x="888253" y="3667931"/>
              <a:ext cx="345802" cy="1781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b="1" dirty="0"/>
                <a:t>2017</a:t>
              </a:r>
              <a:endParaRPr lang="en-GB" sz="1000" b="1" dirty="0"/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2269491" y="3665076"/>
            <a:ext cx="480889" cy="629420"/>
            <a:chOff x="2341948" y="3390669"/>
            <a:chExt cx="347943" cy="455411"/>
          </a:xfrm>
        </p:grpSpPr>
        <p:cxnSp>
          <p:nvCxnSpPr>
            <p:cNvPr id="26" name="Straight Connector 25"/>
            <p:cNvCxnSpPr/>
            <p:nvPr/>
          </p:nvCxnSpPr>
          <p:spPr>
            <a:xfrm>
              <a:off x="2495083" y="3390669"/>
              <a:ext cx="0" cy="193057"/>
            </a:xfrm>
            <a:prstGeom prst="line">
              <a:avLst/>
            </a:prstGeom>
            <a:ln w="285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TextBox 36"/>
            <p:cNvSpPr txBox="1"/>
            <p:nvPr/>
          </p:nvSpPr>
          <p:spPr>
            <a:xfrm>
              <a:off x="2341948" y="3667929"/>
              <a:ext cx="347943" cy="1781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b="1" dirty="0"/>
                <a:t>2018</a:t>
              </a:r>
              <a:endParaRPr lang="en-GB" sz="1000" b="1" dirty="0"/>
            </a:p>
          </p:txBody>
        </p:sp>
      </p:grpSp>
      <p:grpSp>
        <p:nvGrpSpPr>
          <p:cNvPr id="53" name="Group 52"/>
          <p:cNvGrpSpPr/>
          <p:nvPr/>
        </p:nvGrpSpPr>
        <p:grpSpPr>
          <a:xfrm>
            <a:off x="3233776" y="3665070"/>
            <a:ext cx="497512" cy="629421"/>
            <a:chOff x="2330699" y="3390668"/>
            <a:chExt cx="359970" cy="455412"/>
          </a:xfrm>
        </p:grpSpPr>
        <p:cxnSp>
          <p:nvCxnSpPr>
            <p:cNvPr id="27" name="Straight Connector 26"/>
            <p:cNvCxnSpPr/>
            <p:nvPr/>
          </p:nvCxnSpPr>
          <p:spPr>
            <a:xfrm>
              <a:off x="2499390" y="3390668"/>
              <a:ext cx="0" cy="193057"/>
            </a:xfrm>
            <a:prstGeom prst="line">
              <a:avLst/>
            </a:prstGeom>
            <a:ln w="285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TextBox 37"/>
            <p:cNvSpPr txBox="1"/>
            <p:nvPr/>
          </p:nvSpPr>
          <p:spPr>
            <a:xfrm>
              <a:off x="2330699" y="3667929"/>
              <a:ext cx="359970" cy="1781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b="1" dirty="0"/>
                <a:t>2019</a:t>
              </a:r>
              <a:endParaRPr lang="en-GB" sz="1000" b="1" dirty="0"/>
            </a:p>
          </p:txBody>
        </p:sp>
      </p:grpSp>
      <p:grpSp>
        <p:nvGrpSpPr>
          <p:cNvPr id="61" name="Group 60"/>
          <p:cNvGrpSpPr/>
          <p:nvPr/>
        </p:nvGrpSpPr>
        <p:grpSpPr>
          <a:xfrm>
            <a:off x="4227528" y="3672589"/>
            <a:ext cx="471109" cy="615917"/>
            <a:chOff x="3049725" y="3396105"/>
            <a:chExt cx="340867" cy="445641"/>
          </a:xfrm>
        </p:grpSpPr>
        <p:cxnSp>
          <p:nvCxnSpPr>
            <p:cNvPr id="28" name="Straight Connector 27"/>
            <p:cNvCxnSpPr/>
            <p:nvPr/>
          </p:nvCxnSpPr>
          <p:spPr>
            <a:xfrm>
              <a:off x="3221938" y="3396105"/>
              <a:ext cx="0" cy="193057"/>
            </a:xfrm>
            <a:prstGeom prst="line">
              <a:avLst/>
            </a:prstGeom>
            <a:ln w="285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TextBox 38"/>
            <p:cNvSpPr txBox="1"/>
            <p:nvPr/>
          </p:nvSpPr>
          <p:spPr>
            <a:xfrm>
              <a:off x="3049725" y="3663595"/>
              <a:ext cx="340867" cy="1781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b="1" dirty="0"/>
                <a:t>2020</a:t>
              </a:r>
              <a:endParaRPr lang="en-GB" sz="1000" b="1" dirty="0"/>
            </a:p>
          </p:txBody>
        </p:sp>
      </p:grpSp>
      <p:grpSp>
        <p:nvGrpSpPr>
          <p:cNvPr id="64" name="Group 63"/>
          <p:cNvGrpSpPr/>
          <p:nvPr/>
        </p:nvGrpSpPr>
        <p:grpSpPr>
          <a:xfrm>
            <a:off x="5192322" y="3663779"/>
            <a:ext cx="500845" cy="624723"/>
            <a:chOff x="5577045" y="3465592"/>
            <a:chExt cx="362382" cy="452013"/>
          </a:xfrm>
        </p:grpSpPr>
        <p:cxnSp>
          <p:nvCxnSpPr>
            <p:cNvPr id="29" name="Straight Connector 28"/>
            <p:cNvCxnSpPr/>
            <p:nvPr/>
          </p:nvCxnSpPr>
          <p:spPr>
            <a:xfrm>
              <a:off x="5762571" y="3465592"/>
              <a:ext cx="0" cy="193057"/>
            </a:xfrm>
            <a:prstGeom prst="line">
              <a:avLst/>
            </a:prstGeom>
            <a:ln w="285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TextBox 39"/>
            <p:cNvSpPr txBox="1"/>
            <p:nvPr/>
          </p:nvSpPr>
          <p:spPr>
            <a:xfrm>
              <a:off x="5577045" y="3739454"/>
              <a:ext cx="362382" cy="1781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b="1" dirty="0"/>
                <a:t>2021</a:t>
              </a:r>
              <a:endParaRPr lang="en-GB" sz="1000" b="1" dirty="0"/>
            </a:p>
          </p:txBody>
        </p:sp>
      </p:grpSp>
      <p:grpSp>
        <p:nvGrpSpPr>
          <p:cNvPr id="66" name="Group 65"/>
          <p:cNvGrpSpPr/>
          <p:nvPr/>
        </p:nvGrpSpPr>
        <p:grpSpPr>
          <a:xfrm>
            <a:off x="6216576" y="3681022"/>
            <a:ext cx="477792" cy="605453"/>
            <a:chOff x="6640937" y="3410677"/>
            <a:chExt cx="345702" cy="438070"/>
          </a:xfrm>
        </p:grpSpPr>
        <p:cxnSp>
          <p:nvCxnSpPr>
            <p:cNvPr id="30" name="Straight Connector 29"/>
            <p:cNvCxnSpPr/>
            <p:nvPr/>
          </p:nvCxnSpPr>
          <p:spPr>
            <a:xfrm>
              <a:off x="6808053" y="3410677"/>
              <a:ext cx="0" cy="193057"/>
            </a:xfrm>
            <a:prstGeom prst="line">
              <a:avLst/>
            </a:prstGeom>
            <a:ln w="28575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TextBox 40"/>
            <p:cNvSpPr txBox="1"/>
            <p:nvPr/>
          </p:nvSpPr>
          <p:spPr>
            <a:xfrm>
              <a:off x="6640937" y="3670596"/>
              <a:ext cx="345702" cy="1781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b="1" dirty="0"/>
                <a:t>2022</a:t>
              </a:r>
              <a:endParaRPr lang="en-GB" sz="1000" b="1" dirty="0"/>
            </a:p>
          </p:txBody>
        </p:sp>
      </p:grpSp>
      <p:grpSp>
        <p:nvGrpSpPr>
          <p:cNvPr id="78" name="Group 77"/>
          <p:cNvGrpSpPr/>
          <p:nvPr/>
        </p:nvGrpSpPr>
        <p:grpSpPr>
          <a:xfrm>
            <a:off x="7203612" y="3698886"/>
            <a:ext cx="490672" cy="598178"/>
            <a:chOff x="7746442" y="3417236"/>
            <a:chExt cx="355021" cy="43280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7920729" y="3417236"/>
              <a:ext cx="0" cy="193057"/>
            </a:xfrm>
            <a:prstGeom prst="line">
              <a:avLst/>
            </a:prstGeom>
            <a:ln w="28575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TextBox 41"/>
            <p:cNvSpPr txBox="1"/>
            <p:nvPr/>
          </p:nvSpPr>
          <p:spPr>
            <a:xfrm>
              <a:off x="7746442" y="3671892"/>
              <a:ext cx="355021" cy="1781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b="1" dirty="0"/>
                <a:t>2023</a:t>
              </a:r>
              <a:endParaRPr lang="en-GB" sz="1000" b="1" dirty="0"/>
            </a:p>
          </p:txBody>
        </p:sp>
      </p:grpSp>
      <p:grpSp>
        <p:nvGrpSpPr>
          <p:cNvPr id="79" name="Group 78"/>
          <p:cNvGrpSpPr/>
          <p:nvPr/>
        </p:nvGrpSpPr>
        <p:grpSpPr>
          <a:xfrm>
            <a:off x="8197078" y="3681016"/>
            <a:ext cx="488641" cy="615935"/>
            <a:chOff x="6169267" y="4362540"/>
            <a:chExt cx="353552" cy="445654"/>
          </a:xfrm>
        </p:grpSpPr>
        <p:cxnSp>
          <p:nvCxnSpPr>
            <p:cNvPr id="31" name="Straight Connector 30"/>
            <p:cNvCxnSpPr/>
            <p:nvPr/>
          </p:nvCxnSpPr>
          <p:spPr>
            <a:xfrm>
              <a:off x="6343239" y="4362540"/>
              <a:ext cx="0" cy="193057"/>
            </a:xfrm>
            <a:prstGeom prst="line">
              <a:avLst/>
            </a:prstGeom>
            <a:ln w="28575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TextBox 42"/>
            <p:cNvSpPr txBox="1"/>
            <p:nvPr/>
          </p:nvSpPr>
          <p:spPr>
            <a:xfrm>
              <a:off x="6169267" y="4630043"/>
              <a:ext cx="353552" cy="1781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b="1" dirty="0"/>
                <a:t>2024</a:t>
              </a:r>
              <a:endParaRPr lang="en-GB" sz="1000" b="1" dirty="0"/>
            </a:p>
          </p:txBody>
        </p:sp>
      </p:grpSp>
      <p:grpSp>
        <p:nvGrpSpPr>
          <p:cNvPr id="80" name="Group 79"/>
          <p:cNvGrpSpPr/>
          <p:nvPr/>
        </p:nvGrpSpPr>
        <p:grpSpPr>
          <a:xfrm>
            <a:off x="9208542" y="3681015"/>
            <a:ext cx="492882" cy="610511"/>
            <a:chOff x="9880580" y="3452993"/>
            <a:chExt cx="356620" cy="441730"/>
          </a:xfrm>
        </p:grpSpPr>
        <p:cxnSp>
          <p:nvCxnSpPr>
            <p:cNvPr id="33" name="Straight Connector 32"/>
            <p:cNvCxnSpPr/>
            <p:nvPr/>
          </p:nvCxnSpPr>
          <p:spPr>
            <a:xfrm>
              <a:off x="10046570" y="3452993"/>
              <a:ext cx="0" cy="193057"/>
            </a:xfrm>
            <a:prstGeom prst="line">
              <a:avLst/>
            </a:prstGeom>
            <a:ln w="28575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TextBox 43"/>
            <p:cNvSpPr txBox="1"/>
            <p:nvPr/>
          </p:nvSpPr>
          <p:spPr>
            <a:xfrm>
              <a:off x="9880580" y="3716572"/>
              <a:ext cx="356620" cy="1781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b="1" dirty="0"/>
                <a:t>2025</a:t>
              </a:r>
              <a:endParaRPr lang="en-GB" sz="1000" b="1" dirty="0"/>
            </a:p>
          </p:txBody>
        </p:sp>
      </p:grpSp>
      <p:sp>
        <p:nvSpPr>
          <p:cNvPr id="51" name="TextBox 50"/>
          <p:cNvSpPr txBox="1"/>
          <p:nvPr/>
        </p:nvSpPr>
        <p:spPr>
          <a:xfrm>
            <a:off x="4824013" y="4976836"/>
            <a:ext cx="2237678" cy="7656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>
                <a:solidFill>
                  <a:srgbClr val="00B050"/>
                </a:solidFill>
              </a:rPr>
              <a:t>ARC batch verifications at PSI </a:t>
            </a:r>
            <a:r>
              <a:rPr lang="en-US" sz="1000" b="1" dirty="0">
                <a:solidFill>
                  <a:srgbClr val="0070C0"/>
                </a:solidFill>
              </a:rPr>
              <a:t>and system verification at CHARM</a:t>
            </a:r>
            <a:endParaRPr lang="en-GB" sz="1000" b="1" dirty="0">
              <a:solidFill>
                <a:srgbClr val="0070C0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10092790" y="2138971"/>
            <a:ext cx="1569416" cy="5529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>
                <a:solidFill>
                  <a:srgbClr val="0070C0"/>
                </a:solidFill>
              </a:rPr>
              <a:t>ARC commissioning</a:t>
            </a:r>
            <a:endParaRPr lang="en-GB" sz="1000" b="1" dirty="0">
              <a:solidFill>
                <a:srgbClr val="0070C0"/>
              </a:solidFill>
            </a:endParaRPr>
          </a:p>
        </p:txBody>
      </p:sp>
      <p:cxnSp>
        <p:nvCxnSpPr>
          <p:cNvPr id="108" name="Straight Connector 107"/>
          <p:cNvCxnSpPr>
            <a:stCxn id="51" idx="0"/>
            <a:endCxn id="18" idx="4"/>
          </p:cNvCxnSpPr>
          <p:nvPr/>
        </p:nvCxnSpPr>
        <p:spPr>
          <a:xfrm flipH="1" flipV="1">
            <a:off x="5940956" y="3866187"/>
            <a:ext cx="1896" cy="1110649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Group 8"/>
          <p:cNvGrpSpPr/>
          <p:nvPr/>
        </p:nvGrpSpPr>
        <p:grpSpPr>
          <a:xfrm>
            <a:off x="306656" y="1831483"/>
            <a:ext cx="1406406" cy="2042118"/>
            <a:chOff x="408060" y="2064844"/>
            <a:chExt cx="1017593" cy="1477556"/>
          </a:xfrm>
        </p:grpSpPr>
        <p:sp>
          <p:nvSpPr>
            <p:cNvPr id="46" name="TextBox 45"/>
            <p:cNvSpPr txBox="1"/>
            <p:nvPr/>
          </p:nvSpPr>
          <p:spPr>
            <a:xfrm>
              <a:off x="408060" y="2064844"/>
              <a:ext cx="1017593" cy="4008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b="1" dirty="0" err="1">
                  <a:solidFill>
                    <a:srgbClr val="00B050"/>
                  </a:solidFill>
                </a:rPr>
                <a:t>Conseptual</a:t>
              </a:r>
              <a:r>
                <a:rPr lang="en-US" sz="1000" b="1" dirty="0">
                  <a:solidFill>
                    <a:srgbClr val="00B050"/>
                  </a:solidFill>
                </a:rPr>
                <a:t> design,</a:t>
              </a:r>
            </a:p>
            <a:p>
              <a:r>
                <a:rPr lang="en-US" sz="1000" b="1" dirty="0">
                  <a:solidFill>
                    <a:srgbClr val="00B050"/>
                  </a:solidFill>
                </a:rPr>
                <a:t>Simulations and</a:t>
              </a:r>
            </a:p>
            <a:p>
              <a:r>
                <a:rPr lang="en-US" sz="1000" b="1" dirty="0">
                  <a:solidFill>
                    <a:srgbClr val="00B050"/>
                  </a:solidFill>
                </a:rPr>
                <a:t>COTS candidates</a:t>
              </a:r>
            </a:p>
          </p:txBody>
        </p:sp>
        <p:cxnSp>
          <p:nvCxnSpPr>
            <p:cNvPr id="114" name="Straight Connector 113"/>
            <p:cNvCxnSpPr>
              <a:stCxn id="12" idx="0"/>
              <a:endCxn id="46" idx="2"/>
            </p:cNvCxnSpPr>
            <p:nvPr/>
          </p:nvCxnSpPr>
          <p:spPr>
            <a:xfrm flipV="1">
              <a:off x="916856" y="2465684"/>
              <a:ext cx="1" cy="836354"/>
            </a:xfrm>
            <a:prstGeom prst="line">
              <a:avLst/>
            </a:prstGeom>
            <a:ln w="19050">
              <a:solidFill>
                <a:srgbClr val="00B050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Oval 11"/>
            <p:cNvSpPr/>
            <p:nvPr/>
          </p:nvSpPr>
          <p:spPr>
            <a:xfrm>
              <a:off x="796675" y="3302038"/>
              <a:ext cx="240362" cy="240362"/>
            </a:xfrm>
            <a:prstGeom prst="ellips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933240" y="3542578"/>
            <a:ext cx="2177581" cy="2199934"/>
            <a:chOff x="1118618" y="3302038"/>
            <a:chExt cx="1575569" cy="1591743"/>
          </a:xfrm>
        </p:grpSpPr>
        <p:sp>
          <p:nvSpPr>
            <p:cNvPr id="47" name="TextBox 46"/>
            <p:cNvSpPr txBox="1"/>
            <p:nvPr/>
          </p:nvSpPr>
          <p:spPr>
            <a:xfrm>
              <a:off x="1118618" y="4339783"/>
              <a:ext cx="1575569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b="1" dirty="0">
                  <a:solidFill>
                    <a:srgbClr val="00B050"/>
                  </a:solidFill>
                </a:rPr>
                <a:t>COTS screening at PSI and sub-module tests at CC60 and CHARM</a:t>
              </a:r>
              <a:endParaRPr lang="en-GB" sz="1000" b="1" dirty="0">
                <a:solidFill>
                  <a:srgbClr val="00B050"/>
                </a:solidFill>
              </a:endParaRPr>
            </a:p>
          </p:txBody>
        </p:sp>
        <p:cxnSp>
          <p:nvCxnSpPr>
            <p:cNvPr id="84" name="Straight Connector 83"/>
            <p:cNvCxnSpPr>
              <a:stCxn id="47" idx="0"/>
              <a:endCxn id="13" idx="4"/>
            </p:cNvCxnSpPr>
            <p:nvPr/>
          </p:nvCxnSpPr>
          <p:spPr>
            <a:xfrm flipV="1">
              <a:off x="1906403" y="3542400"/>
              <a:ext cx="0" cy="797383"/>
            </a:xfrm>
            <a:prstGeom prst="line">
              <a:avLst/>
            </a:prstGeom>
            <a:ln w="19050">
              <a:solidFill>
                <a:srgbClr val="00B050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Oval 12"/>
            <p:cNvSpPr/>
            <p:nvPr/>
          </p:nvSpPr>
          <p:spPr>
            <a:xfrm>
              <a:off x="1786222" y="3302038"/>
              <a:ext cx="240362" cy="240362"/>
            </a:xfrm>
            <a:prstGeom prst="ellips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56" name="Group 55"/>
          <p:cNvGrpSpPr/>
          <p:nvPr/>
        </p:nvGrpSpPr>
        <p:grpSpPr>
          <a:xfrm>
            <a:off x="2005185" y="1832916"/>
            <a:ext cx="1932655" cy="2053584"/>
            <a:chOff x="2289487" y="2050331"/>
            <a:chExt cx="1398355" cy="1485852"/>
          </a:xfrm>
        </p:grpSpPr>
        <p:sp>
          <p:nvSpPr>
            <p:cNvPr id="48" name="TextBox 47"/>
            <p:cNvSpPr txBox="1"/>
            <p:nvPr/>
          </p:nvSpPr>
          <p:spPr>
            <a:xfrm>
              <a:off x="2289487" y="2050331"/>
              <a:ext cx="1398355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b="1" dirty="0">
                  <a:solidFill>
                    <a:srgbClr val="00B050"/>
                  </a:solidFill>
                </a:rPr>
                <a:t>System level tests at CHARM and DS production of 180 cards and 50 crates</a:t>
              </a:r>
              <a:endParaRPr lang="en-GB" sz="1000" b="1" dirty="0">
                <a:solidFill>
                  <a:srgbClr val="00B050"/>
                </a:solidFill>
              </a:endParaRPr>
            </a:p>
          </p:txBody>
        </p:sp>
        <p:cxnSp>
          <p:nvCxnSpPr>
            <p:cNvPr id="96" name="Straight Connector 95"/>
            <p:cNvCxnSpPr>
              <a:stCxn id="14" idx="0"/>
              <a:endCxn id="48" idx="2"/>
            </p:cNvCxnSpPr>
            <p:nvPr/>
          </p:nvCxnSpPr>
          <p:spPr>
            <a:xfrm flipV="1">
              <a:off x="2988665" y="2450134"/>
              <a:ext cx="0" cy="845687"/>
            </a:xfrm>
            <a:prstGeom prst="line">
              <a:avLst/>
            </a:prstGeom>
            <a:ln w="19050">
              <a:solidFill>
                <a:srgbClr val="00B050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Oval 13"/>
            <p:cNvSpPr/>
            <p:nvPr/>
          </p:nvSpPr>
          <p:spPr>
            <a:xfrm>
              <a:off x="2868484" y="3295821"/>
              <a:ext cx="240362" cy="240362"/>
            </a:xfrm>
            <a:prstGeom prst="ellips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62" name="Group 61"/>
          <p:cNvGrpSpPr/>
          <p:nvPr/>
        </p:nvGrpSpPr>
        <p:grpSpPr>
          <a:xfrm>
            <a:off x="3354143" y="3532287"/>
            <a:ext cx="1268441" cy="1988288"/>
            <a:chOff x="3475188" y="3294592"/>
            <a:chExt cx="917769" cy="1438608"/>
          </a:xfrm>
        </p:grpSpPr>
        <p:sp>
          <p:nvSpPr>
            <p:cNvPr id="49" name="TextBox 48"/>
            <p:cNvSpPr txBox="1"/>
            <p:nvPr/>
          </p:nvSpPr>
          <p:spPr>
            <a:xfrm>
              <a:off x="3475188" y="4333090"/>
              <a:ext cx="91776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b="1" dirty="0">
                  <a:solidFill>
                    <a:srgbClr val="00B050"/>
                  </a:solidFill>
                </a:rPr>
                <a:t>DS installation</a:t>
              </a:r>
              <a:endParaRPr lang="en-GB" sz="1000" b="1" dirty="0">
                <a:solidFill>
                  <a:srgbClr val="00B050"/>
                </a:solidFill>
              </a:endParaRPr>
            </a:p>
          </p:txBody>
        </p:sp>
        <p:cxnSp>
          <p:nvCxnSpPr>
            <p:cNvPr id="89" name="Straight Connector 88"/>
            <p:cNvCxnSpPr>
              <a:stCxn id="49" idx="0"/>
              <a:endCxn id="15" idx="4"/>
            </p:cNvCxnSpPr>
            <p:nvPr/>
          </p:nvCxnSpPr>
          <p:spPr>
            <a:xfrm flipV="1">
              <a:off x="3934073" y="3534953"/>
              <a:ext cx="0" cy="798137"/>
            </a:xfrm>
            <a:prstGeom prst="line">
              <a:avLst/>
            </a:prstGeom>
            <a:ln w="19050">
              <a:solidFill>
                <a:srgbClr val="00B050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Oval 14"/>
            <p:cNvSpPr/>
            <p:nvPr/>
          </p:nvSpPr>
          <p:spPr>
            <a:xfrm>
              <a:off x="3813892" y="3294592"/>
              <a:ext cx="240362" cy="240361"/>
            </a:xfrm>
            <a:prstGeom prst="ellips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65" name="Group 64"/>
          <p:cNvGrpSpPr/>
          <p:nvPr/>
        </p:nvGrpSpPr>
        <p:grpSpPr>
          <a:xfrm>
            <a:off x="4296934" y="2137609"/>
            <a:ext cx="1381835" cy="1743426"/>
            <a:chOff x="4567176" y="2285485"/>
            <a:chExt cx="999814" cy="1261440"/>
          </a:xfrm>
        </p:grpSpPr>
        <p:sp>
          <p:nvSpPr>
            <p:cNvPr id="50" name="TextBox 49"/>
            <p:cNvSpPr txBox="1"/>
            <p:nvPr/>
          </p:nvSpPr>
          <p:spPr>
            <a:xfrm>
              <a:off x="4567176" y="2285485"/>
              <a:ext cx="999814" cy="1781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b="1" dirty="0">
                  <a:solidFill>
                    <a:srgbClr val="00B050"/>
                  </a:solidFill>
                </a:rPr>
                <a:t>DS commissioning</a:t>
              </a:r>
              <a:endParaRPr lang="en-GB" sz="1000" b="1" dirty="0">
                <a:solidFill>
                  <a:srgbClr val="00B050"/>
                </a:solidFill>
              </a:endParaRPr>
            </a:p>
          </p:txBody>
        </p:sp>
        <p:cxnSp>
          <p:nvCxnSpPr>
            <p:cNvPr id="124" name="Straight Connector 123"/>
            <p:cNvCxnSpPr>
              <a:stCxn id="16" idx="0"/>
              <a:endCxn id="50" idx="2"/>
            </p:cNvCxnSpPr>
            <p:nvPr/>
          </p:nvCxnSpPr>
          <p:spPr>
            <a:xfrm flipV="1">
              <a:off x="5067083" y="2463636"/>
              <a:ext cx="1" cy="830955"/>
            </a:xfrm>
            <a:prstGeom prst="line">
              <a:avLst/>
            </a:prstGeom>
            <a:ln w="19050">
              <a:solidFill>
                <a:srgbClr val="00B050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Oval 15"/>
            <p:cNvSpPr/>
            <p:nvPr/>
          </p:nvSpPr>
          <p:spPr>
            <a:xfrm>
              <a:off x="4946902" y="3294591"/>
              <a:ext cx="240362" cy="252334"/>
            </a:xfrm>
            <a:prstGeom prst="ellips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54" name="Chord 153"/>
          <p:cNvSpPr/>
          <p:nvPr/>
        </p:nvSpPr>
        <p:spPr>
          <a:xfrm rot="1505489">
            <a:off x="5767933" y="3528908"/>
            <a:ext cx="345765" cy="345765"/>
          </a:xfrm>
          <a:prstGeom prst="chord">
            <a:avLst>
              <a:gd name="adj1" fmla="val 3820333"/>
              <a:gd name="adj2" fmla="val 14745655"/>
            </a:avLst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19"/>
          <p:cNvSpPr/>
          <p:nvPr/>
        </p:nvSpPr>
        <p:spPr>
          <a:xfrm>
            <a:off x="7780721" y="3548835"/>
            <a:ext cx="332202" cy="332202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28" name="Straight Connector 127"/>
          <p:cNvCxnSpPr>
            <a:cxnSpLocks/>
            <a:stCxn id="52" idx="2"/>
            <a:endCxn id="20" idx="4"/>
          </p:cNvCxnSpPr>
          <p:nvPr/>
        </p:nvCxnSpPr>
        <p:spPr>
          <a:xfrm flipH="1">
            <a:off x="7946822" y="2372551"/>
            <a:ext cx="3666" cy="1508486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Straight Connector 130"/>
          <p:cNvCxnSpPr/>
          <p:nvPr/>
        </p:nvCxnSpPr>
        <p:spPr>
          <a:xfrm>
            <a:off x="10858500" y="2415466"/>
            <a:ext cx="18998" cy="1416835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5" name="Group 84"/>
          <p:cNvGrpSpPr/>
          <p:nvPr/>
        </p:nvGrpSpPr>
        <p:grpSpPr>
          <a:xfrm>
            <a:off x="9295187" y="3545769"/>
            <a:ext cx="1249452" cy="1990840"/>
            <a:chOff x="10170386" y="3306565"/>
            <a:chExt cx="904030" cy="1440455"/>
          </a:xfrm>
        </p:grpSpPr>
        <p:sp>
          <p:nvSpPr>
            <p:cNvPr id="54" name="TextBox 53"/>
            <p:cNvSpPr txBox="1"/>
            <p:nvPr/>
          </p:nvSpPr>
          <p:spPr>
            <a:xfrm>
              <a:off x="10170386" y="4346910"/>
              <a:ext cx="90403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b="1" dirty="0">
                  <a:solidFill>
                    <a:srgbClr val="0070C0"/>
                  </a:solidFill>
                </a:rPr>
                <a:t>ARC installation</a:t>
              </a:r>
              <a:endParaRPr lang="en-GB" sz="1000" b="1" dirty="0">
                <a:solidFill>
                  <a:srgbClr val="0070C0"/>
                </a:solidFill>
              </a:endParaRPr>
            </a:p>
          </p:txBody>
        </p:sp>
        <p:sp>
          <p:nvSpPr>
            <p:cNvPr id="17" name="Oval 16"/>
            <p:cNvSpPr/>
            <p:nvPr/>
          </p:nvSpPr>
          <p:spPr>
            <a:xfrm>
              <a:off x="10502220" y="3306565"/>
              <a:ext cx="240362" cy="240362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34" name="Straight Connector 133"/>
            <p:cNvCxnSpPr>
              <a:stCxn id="17" idx="4"/>
              <a:endCxn id="54" idx="0"/>
            </p:cNvCxnSpPr>
            <p:nvPr/>
          </p:nvCxnSpPr>
          <p:spPr>
            <a:xfrm>
              <a:off x="10622401" y="3546927"/>
              <a:ext cx="0" cy="799983"/>
            </a:xfrm>
            <a:prstGeom prst="line">
              <a:avLst/>
            </a:prstGeom>
            <a:ln w="19050">
              <a:solidFill>
                <a:schemeClr val="accent1">
                  <a:lumMod val="75000"/>
                </a:schemeClr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" name="Oval 20"/>
          <p:cNvSpPr/>
          <p:nvPr/>
        </p:nvSpPr>
        <p:spPr>
          <a:xfrm>
            <a:off x="8790364" y="3541400"/>
            <a:ext cx="332202" cy="339637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52" name="Straight Connector 151"/>
          <p:cNvCxnSpPr>
            <a:cxnSpLocks/>
            <a:endCxn id="52" idx="2"/>
          </p:cNvCxnSpPr>
          <p:nvPr/>
        </p:nvCxnSpPr>
        <p:spPr>
          <a:xfrm flipH="1" flipV="1">
            <a:off x="7950488" y="2372551"/>
            <a:ext cx="1010936" cy="124975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/>
          <p:cNvSpPr txBox="1"/>
          <p:nvPr/>
        </p:nvSpPr>
        <p:spPr>
          <a:xfrm>
            <a:off x="6459858" y="1972441"/>
            <a:ext cx="29812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>
                <a:solidFill>
                  <a:srgbClr val="0070C0"/>
                </a:solidFill>
              </a:rPr>
              <a:t>ARC production, testing and calibration of 1300 cards and 180 crates</a:t>
            </a:r>
            <a:endParaRPr lang="en-GB" sz="1000" b="1" dirty="0">
              <a:solidFill>
                <a:srgbClr val="0070C0"/>
              </a:solidFill>
            </a:endParaRPr>
          </a:p>
        </p:txBody>
      </p:sp>
      <p:cxnSp>
        <p:nvCxnSpPr>
          <p:cNvPr id="111" name="Straight Connector 110"/>
          <p:cNvCxnSpPr>
            <a:cxnSpLocks/>
            <a:stCxn id="19" idx="0"/>
            <a:endCxn id="52" idx="2"/>
          </p:cNvCxnSpPr>
          <p:nvPr/>
        </p:nvCxnSpPr>
        <p:spPr>
          <a:xfrm flipV="1">
            <a:off x="6964888" y="2372551"/>
            <a:ext cx="985600" cy="1176285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Oval 18"/>
          <p:cNvSpPr/>
          <p:nvPr/>
        </p:nvSpPr>
        <p:spPr>
          <a:xfrm>
            <a:off x="6798787" y="3548836"/>
            <a:ext cx="332202" cy="332202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07" name="Group 106"/>
          <p:cNvGrpSpPr/>
          <p:nvPr/>
        </p:nvGrpSpPr>
        <p:grpSpPr>
          <a:xfrm>
            <a:off x="10178205" y="3681019"/>
            <a:ext cx="496515" cy="620032"/>
            <a:chOff x="10936225" y="3401934"/>
            <a:chExt cx="359249" cy="448619"/>
          </a:xfrm>
        </p:grpSpPr>
        <p:sp>
          <p:nvSpPr>
            <p:cNvPr id="109" name="TextBox 108"/>
            <p:cNvSpPr txBox="1"/>
            <p:nvPr/>
          </p:nvSpPr>
          <p:spPr>
            <a:xfrm>
              <a:off x="10936225" y="3672402"/>
              <a:ext cx="359249" cy="1781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b="1" dirty="0"/>
                <a:t>2026</a:t>
              </a:r>
              <a:endParaRPr lang="en-GB" sz="1000" b="1" dirty="0"/>
            </a:p>
          </p:txBody>
        </p:sp>
        <p:cxnSp>
          <p:nvCxnSpPr>
            <p:cNvPr id="110" name="Straight Connector 109"/>
            <p:cNvCxnSpPr/>
            <p:nvPr/>
          </p:nvCxnSpPr>
          <p:spPr>
            <a:xfrm>
              <a:off x="11118052" y="3401934"/>
              <a:ext cx="0" cy="193057"/>
            </a:xfrm>
            <a:prstGeom prst="line">
              <a:avLst/>
            </a:prstGeom>
            <a:ln w="28575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2" name="Group 111"/>
          <p:cNvGrpSpPr/>
          <p:nvPr/>
        </p:nvGrpSpPr>
        <p:grpSpPr>
          <a:xfrm>
            <a:off x="11192559" y="3681021"/>
            <a:ext cx="525803" cy="599153"/>
            <a:chOff x="10946585" y="3401934"/>
            <a:chExt cx="380440" cy="433512"/>
          </a:xfrm>
        </p:grpSpPr>
        <p:sp>
          <p:nvSpPr>
            <p:cNvPr id="113" name="TextBox 112"/>
            <p:cNvSpPr txBox="1"/>
            <p:nvPr/>
          </p:nvSpPr>
          <p:spPr>
            <a:xfrm>
              <a:off x="10946585" y="3657295"/>
              <a:ext cx="380440" cy="1781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b="1" dirty="0"/>
                <a:t>2027</a:t>
              </a:r>
              <a:endParaRPr lang="en-GB" sz="1000" b="1" dirty="0"/>
            </a:p>
          </p:txBody>
        </p:sp>
        <p:cxnSp>
          <p:nvCxnSpPr>
            <p:cNvPr id="115" name="Straight Connector 114"/>
            <p:cNvCxnSpPr/>
            <p:nvPr/>
          </p:nvCxnSpPr>
          <p:spPr>
            <a:xfrm>
              <a:off x="11118052" y="3401934"/>
              <a:ext cx="0" cy="193057"/>
            </a:xfrm>
            <a:prstGeom prst="line">
              <a:avLst/>
            </a:prstGeom>
            <a:ln w="28575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6" name="Oval 115"/>
          <p:cNvSpPr/>
          <p:nvPr/>
        </p:nvSpPr>
        <p:spPr>
          <a:xfrm>
            <a:off x="10729465" y="3532286"/>
            <a:ext cx="332202" cy="332202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4328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7545" y="480144"/>
            <a:ext cx="11628864" cy="534617"/>
          </a:xfrm>
        </p:spPr>
        <p:txBody>
          <a:bodyPr/>
          <a:lstStyle/>
          <a:p>
            <a:r>
              <a:rPr lang="en-GB" sz="2800" dirty="0"/>
              <a:t>Logarithmic Stage for Penning Signal Conditioning</a:t>
            </a:r>
            <a:br>
              <a:rPr lang="en-GB" sz="2800" dirty="0"/>
            </a:br>
            <a:endParaRPr lang="en-GB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838200" y="1358241"/>
            <a:ext cx="10515600" cy="1864461"/>
          </a:xfrm>
        </p:spPr>
        <p:txBody>
          <a:bodyPr/>
          <a:lstStyle/>
          <a:p>
            <a:r>
              <a:rPr lang="en-GB" sz="1800" dirty="0"/>
              <a:t>Used for I-V conversion in the Penning electronics</a:t>
            </a:r>
          </a:p>
          <a:p>
            <a:r>
              <a:rPr lang="en-GB" sz="1800" dirty="0"/>
              <a:t>Previously used with the electrometer-grade OPA128 </a:t>
            </a:r>
          </a:p>
          <a:p>
            <a:pPr lvl="1"/>
            <a:r>
              <a:rPr lang="en-GB" sz="1400" dirty="0"/>
              <a:t>Not needed for 10-9 mbar</a:t>
            </a:r>
          </a:p>
          <a:p>
            <a:pPr lvl="1"/>
            <a:r>
              <a:rPr lang="en-GB" sz="1400" dirty="0"/>
              <a:t>Expensive and obsolete</a:t>
            </a:r>
          </a:p>
          <a:p>
            <a:r>
              <a:rPr lang="en-GB" sz="1800" dirty="0"/>
              <a:t>Two alternatives: OPA171 and TLV171 tested at CC60</a:t>
            </a: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CA0D3E42-B0C2-4F30-BDE7-D565CBA0C71A}" type="datetime1">
              <a:rPr lang="en-GB" smtClean="0"/>
              <a:pPr/>
              <a:t>08/06/2021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1C151B33-829D-47D6-9AAB-F36ECA45A282}" type="slidenum">
              <a:rPr lang="en-GB" smtClean="0"/>
              <a:pPr/>
              <a:t>6</a:t>
            </a:fld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3972" y="3417788"/>
            <a:ext cx="3670561" cy="2721519"/>
          </a:xfrm>
          <a:prstGeom prst="rect">
            <a:avLst/>
          </a:prstGeom>
        </p:spPr>
      </p:pic>
      <p:grpSp>
        <p:nvGrpSpPr>
          <p:cNvPr id="11" name="Group 10"/>
          <p:cNvGrpSpPr/>
          <p:nvPr/>
        </p:nvGrpSpPr>
        <p:grpSpPr>
          <a:xfrm>
            <a:off x="1514851" y="3417610"/>
            <a:ext cx="3934521" cy="2743831"/>
            <a:chOff x="1514851" y="3417610"/>
            <a:chExt cx="3934521" cy="2743831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14851" y="3417610"/>
              <a:ext cx="3934521" cy="2743831"/>
            </a:xfrm>
            <a:prstGeom prst="rect">
              <a:avLst/>
            </a:prstGeom>
          </p:spPr>
        </p:pic>
        <p:sp>
          <p:nvSpPr>
            <p:cNvPr id="10" name="Oval 9"/>
            <p:cNvSpPr/>
            <p:nvPr/>
          </p:nvSpPr>
          <p:spPr>
            <a:xfrm>
              <a:off x="2467515" y="5023945"/>
              <a:ext cx="495348" cy="495348"/>
            </a:xfrm>
            <a:prstGeom prst="ellipse">
              <a:avLst/>
            </a:prstGeom>
            <a:noFill/>
            <a:ln w="38100">
              <a:solidFill>
                <a:srgbClr val="92D05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2373951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7545" y="480144"/>
            <a:ext cx="11628864" cy="534617"/>
          </a:xfrm>
        </p:spPr>
        <p:txBody>
          <a:bodyPr/>
          <a:lstStyle/>
          <a:p>
            <a:r>
              <a:rPr lang="en-GB" sz="2800" dirty="0"/>
              <a:t>Logarithmic Stage for Penning Signal Conditioning</a:t>
            </a:r>
            <a:br>
              <a:rPr lang="en-GB" sz="2800" dirty="0"/>
            </a:br>
            <a:endParaRPr lang="en-GB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CA0D3E42-B0C2-4F30-BDE7-D565CBA0C71A}" type="datetime1">
              <a:rPr lang="en-GB" smtClean="0"/>
              <a:pPr/>
              <a:t>08/06/2021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i="1" dirty="0"/>
              <a:t>EDMS: 2452719 </a:t>
            </a:r>
            <a:endParaRPr lang="en-GB" i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1C151B33-829D-47D6-9AAB-F36ECA45A282}" type="slidenum">
              <a:rPr lang="en-GB" smtClean="0"/>
              <a:pPr/>
              <a:t>7</a:t>
            </a:fld>
            <a:endParaRPr lang="en-GB"/>
          </a:p>
        </p:txBody>
      </p:sp>
      <p:pic>
        <p:nvPicPr>
          <p:cNvPr id="12" name="Picture 11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63" r="7293"/>
          <a:stretch/>
        </p:blipFill>
        <p:spPr>
          <a:xfrm>
            <a:off x="7122" y="1694572"/>
            <a:ext cx="6043961" cy="3911926"/>
          </a:xfrm>
          <a:prstGeom prst="rect">
            <a:avLst/>
          </a:prstGeom>
        </p:spPr>
      </p:pic>
      <p:pic>
        <p:nvPicPr>
          <p:cNvPr id="13" name="Picture 12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48" r="7239"/>
          <a:stretch/>
        </p:blipFill>
        <p:spPr>
          <a:xfrm>
            <a:off x="6014224" y="1661119"/>
            <a:ext cx="6177776" cy="3981967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6105060" y="1669997"/>
            <a:ext cx="5953125" cy="4019550"/>
          </a:xfrm>
          <a:prstGeom prst="rect">
            <a:avLst/>
          </a:prstGeom>
          <a:noFill/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43846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413250"/>
            <a:ext cx="10515600" cy="524596"/>
          </a:xfrm>
        </p:spPr>
        <p:txBody>
          <a:bodyPr/>
          <a:lstStyle/>
          <a:p>
            <a:r>
              <a:rPr lang="en-US" sz="2800" dirty="0"/>
              <a:t>Procurement</a:t>
            </a:r>
            <a:endParaRPr lang="en-GB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CA0D3E42-B0C2-4F30-BDE7-D565CBA0C71A}" type="datetime1">
              <a:rPr lang="en-GB" smtClean="0"/>
              <a:pPr/>
              <a:t>08/06/2021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1C151B33-829D-47D6-9AAB-F36ECA45A282}" type="slidenum">
              <a:rPr lang="en-GB" smtClean="0"/>
              <a:pPr/>
              <a:t>8</a:t>
            </a:fld>
            <a:endParaRPr lang="en-GB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9695550"/>
              </p:ext>
            </p:extLst>
          </p:nvPr>
        </p:nvGraphicFramePr>
        <p:xfrm>
          <a:off x="838200" y="1336431"/>
          <a:ext cx="10515600" cy="4724401"/>
        </p:xfrm>
        <a:graphic>
          <a:graphicData uri="http://schemas.openxmlformats.org/drawingml/2006/table">
            <a:tbl>
              <a:tblPr firstRow="1" firstCol="1" bandRow="1">
                <a:tableStyleId>{3B4B98B0-60AC-42C2-AFA5-B58CD77FA1E5}</a:tableStyleId>
              </a:tblPr>
              <a:tblGrid>
                <a:gridCol w="1652752">
                  <a:extLst>
                    <a:ext uri="{9D8B030D-6E8A-4147-A177-3AD203B41FA5}">
                      <a16:colId xmlns:a16="http://schemas.microsoft.com/office/drawing/2014/main" val="3600929637"/>
                    </a:ext>
                  </a:extLst>
                </a:gridCol>
                <a:gridCol w="1545020">
                  <a:extLst>
                    <a:ext uri="{9D8B030D-6E8A-4147-A177-3AD203B41FA5}">
                      <a16:colId xmlns:a16="http://schemas.microsoft.com/office/drawing/2014/main" val="2149785374"/>
                    </a:ext>
                  </a:extLst>
                </a:gridCol>
                <a:gridCol w="1891862">
                  <a:extLst>
                    <a:ext uri="{9D8B030D-6E8A-4147-A177-3AD203B41FA5}">
                      <a16:colId xmlns:a16="http://schemas.microsoft.com/office/drawing/2014/main" val="3036681795"/>
                    </a:ext>
                  </a:extLst>
                </a:gridCol>
                <a:gridCol w="2112580">
                  <a:extLst>
                    <a:ext uri="{9D8B030D-6E8A-4147-A177-3AD203B41FA5}">
                      <a16:colId xmlns:a16="http://schemas.microsoft.com/office/drawing/2014/main" val="4022286740"/>
                    </a:ext>
                  </a:extLst>
                </a:gridCol>
                <a:gridCol w="1560786">
                  <a:extLst>
                    <a:ext uri="{9D8B030D-6E8A-4147-A177-3AD203B41FA5}">
                      <a16:colId xmlns:a16="http://schemas.microsoft.com/office/drawing/2014/main" val="560047529"/>
                    </a:ext>
                  </a:extLst>
                </a:gridCol>
                <a:gridCol w="1752600">
                  <a:extLst>
                    <a:ext uri="{9D8B030D-6E8A-4147-A177-3AD203B41FA5}">
                      <a16:colId xmlns:a16="http://schemas.microsoft.com/office/drawing/2014/main" val="345790280"/>
                    </a:ext>
                  </a:extLst>
                </a:gridCol>
              </a:tblGrid>
              <a:tr h="42949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1" dirty="0">
                          <a:effectLst/>
                          <a:latin typeface="+mj-lt"/>
                        </a:rPr>
                        <a:t>Component</a:t>
                      </a:r>
                      <a:endParaRPr lang="en-GB" sz="1200" b="1" dirty="0">
                        <a:effectLst/>
                        <a:latin typeface="+mj-lt"/>
                        <a:ea typeface="Calibri" panose="020F0502020204030204" pitchFamily="34" charset="0"/>
                      </a:endParaRPr>
                    </a:p>
                  </a:txBody>
                  <a:tcPr marL="30549" marR="30549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1" dirty="0">
                          <a:effectLst/>
                          <a:latin typeface="+mj-lt"/>
                        </a:rPr>
                        <a:t>Manufacturer</a:t>
                      </a:r>
                      <a:endParaRPr lang="en-GB" sz="1200" b="1" dirty="0">
                        <a:effectLst/>
                        <a:latin typeface="+mj-lt"/>
                        <a:ea typeface="Calibri" panose="020F0502020204030204" pitchFamily="34" charset="0"/>
                      </a:endParaRPr>
                    </a:p>
                  </a:txBody>
                  <a:tcPr marL="30549" marR="30549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1" dirty="0">
                          <a:effectLst/>
                          <a:latin typeface="+mj-lt"/>
                        </a:rPr>
                        <a:t>Device type</a:t>
                      </a:r>
                      <a:endParaRPr lang="en-GB" sz="1200" b="1" dirty="0">
                        <a:effectLst/>
                        <a:latin typeface="+mj-lt"/>
                        <a:ea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+mj-lt"/>
                          <a:ea typeface="Calibri" panose="020F0502020204030204" pitchFamily="34" charset="0"/>
                        </a:rPr>
                        <a:t>Cards</a:t>
                      </a:r>
                      <a:endParaRPr lang="en-GB" sz="1200" b="1" dirty="0">
                        <a:effectLst/>
                        <a:latin typeface="+mj-lt"/>
                        <a:ea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+mj-lt"/>
                          <a:ea typeface="+mn-ea"/>
                        </a:rPr>
                        <a:t>Procurement</a:t>
                      </a:r>
                      <a:r>
                        <a:rPr lang="en-US" sz="1200" b="1" baseline="0" dirty="0">
                          <a:effectLst/>
                          <a:latin typeface="+mj-lt"/>
                          <a:ea typeface="+mn-ea"/>
                        </a:rPr>
                        <a:t> </a:t>
                      </a:r>
                      <a:r>
                        <a:rPr lang="en-US" sz="1200" b="1" baseline="0">
                          <a:effectLst/>
                          <a:latin typeface="+mj-lt"/>
                          <a:ea typeface="+mn-ea"/>
                        </a:rPr>
                        <a:t>Qty. (LS2 Stock)</a:t>
                      </a:r>
                      <a:endParaRPr lang="en-GB" sz="1200" b="1" dirty="0">
                        <a:effectLst/>
                        <a:latin typeface="+mj-lt"/>
                        <a:ea typeface="Calibri" panose="020F0502020204030204" pitchFamily="34" charset="0"/>
                      </a:endParaRPr>
                    </a:p>
                  </a:txBody>
                  <a:tcPr marL="30549" marR="30549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+mj-lt"/>
                          <a:ea typeface="Calibri" panose="020F0502020204030204" pitchFamily="34" charset="0"/>
                        </a:rPr>
                        <a:t>LS3 Production Qty.</a:t>
                      </a:r>
                      <a:endParaRPr lang="en-GB" sz="1200" b="1" dirty="0">
                        <a:effectLst/>
                        <a:latin typeface="+mj-lt"/>
                        <a:ea typeface="Calibri" panose="020F0502020204030204" pitchFamily="34" charset="0"/>
                      </a:endParaRPr>
                    </a:p>
                  </a:txBody>
                  <a:tcPr marL="30549" marR="30549" marT="0" marB="0" anchor="ctr"/>
                </a:tc>
                <a:extLst>
                  <a:ext uri="{0D108BD9-81ED-4DB2-BD59-A6C34878D82A}">
                    <a16:rowId xmlns:a16="http://schemas.microsoft.com/office/drawing/2014/main" val="4148501467"/>
                  </a:ext>
                </a:extLst>
              </a:tr>
              <a:tr h="42949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0" dirty="0">
                          <a:effectLst/>
                          <a:latin typeface="+mj-lt"/>
                        </a:rPr>
                        <a:t>PAD1 </a:t>
                      </a:r>
                      <a:endParaRPr lang="en-GB" sz="1200" b="0" dirty="0">
                        <a:effectLst/>
                        <a:latin typeface="+mj-lt"/>
                        <a:ea typeface="Calibri" panose="020F0502020204030204" pitchFamily="34" charset="0"/>
                      </a:endParaRPr>
                    </a:p>
                  </a:txBody>
                  <a:tcPr marL="30549" marR="30549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0" dirty="0" err="1">
                          <a:effectLst/>
                          <a:latin typeface="+mj-lt"/>
                        </a:rPr>
                        <a:t>InterFET</a:t>
                      </a:r>
                      <a:endParaRPr lang="en-GB" sz="1200" b="0" dirty="0">
                        <a:effectLst/>
                        <a:latin typeface="+mj-lt"/>
                        <a:ea typeface="Calibri" panose="020F0502020204030204" pitchFamily="34" charset="0"/>
                      </a:endParaRPr>
                    </a:p>
                  </a:txBody>
                  <a:tcPr marL="30549" marR="30549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0" dirty="0">
                          <a:effectLst/>
                          <a:latin typeface="+mj-lt"/>
                        </a:rPr>
                        <a:t>Diode</a:t>
                      </a:r>
                      <a:endParaRPr lang="en-GB" sz="1200" b="0" dirty="0">
                        <a:effectLst/>
                        <a:latin typeface="+mj-lt"/>
                        <a:ea typeface="Calibri" panose="020F050202020403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b="0" dirty="0">
                          <a:effectLst/>
                          <a:latin typeface="+mj-lt"/>
                          <a:ea typeface="Calibri" panose="020F0502020204030204" pitchFamily="34" charset="0"/>
                        </a:rPr>
                        <a:t>Penning</a:t>
                      </a:r>
                      <a:endParaRPr lang="en-GB" sz="1200" b="0" dirty="0">
                        <a:effectLst/>
                        <a:latin typeface="+mj-lt"/>
                        <a:ea typeface="Calibri" panose="020F050202020403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b="0" dirty="0">
                          <a:effectLst/>
                          <a:latin typeface="+mj-lt"/>
                          <a:ea typeface="Calibri" panose="020F0502020204030204" pitchFamily="34" charset="0"/>
                        </a:rPr>
                        <a:t>420 (61)</a:t>
                      </a:r>
                      <a:endParaRPr lang="en-GB" sz="1200" b="0" dirty="0">
                        <a:effectLst/>
                        <a:latin typeface="+mj-lt"/>
                        <a:ea typeface="Calibri" panose="020F0502020204030204" pitchFamily="34" charset="0"/>
                      </a:endParaRPr>
                    </a:p>
                  </a:txBody>
                  <a:tcPr marL="30549" marR="30549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b="0" dirty="0">
                          <a:effectLst/>
                          <a:latin typeface="+mj-lt"/>
                          <a:ea typeface="Calibri" panose="020F0502020204030204" pitchFamily="34" charset="0"/>
                        </a:rPr>
                        <a:t>480</a:t>
                      </a:r>
                      <a:endParaRPr lang="en-GB" sz="1200" b="0" dirty="0">
                        <a:effectLst/>
                        <a:latin typeface="+mj-lt"/>
                        <a:ea typeface="Calibri" panose="020F0502020204030204" pitchFamily="34" charset="0"/>
                      </a:endParaRPr>
                    </a:p>
                  </a:txBody>
                  <a:tcPr marL="30549" marR="30549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03514747"/>
                  </a:ext>
                </a:extLst>
              </a:tr>
              <a:tr h="429491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dirty="0">
                          <a:effectLst/>
                          <a:latin typeface="+mj-lt"/>
                        </a:rPr>
                        <a:t>2N3019</a:t>
                      </a:r>
                      <a:endParaRPr lang="en-GB" sz="120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+mn-cs"/>
                      </a:endParaRPr>
                    </a:p>
                  </a:txBody>
                  <a:tcPr marL="30549" marR="30549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0" dirty="0">
                          <a:effectLst/>
                          <a:latin typeface="+mj-lt"/>
                        </a:rPr>
                        <a:t>NTE</a:t>
                      </a:r>
                      <a:endParaRPr lang="en-GB" sz="1200" b="0" dirty="0">
                        <a:effectLst/>
                        <a:latin typeface="+mj-lt"/>
                        <a:ea typeface="Calibri" panose="020F0502020204030204" pitchFamily="34" charset="0"/>
                      </a:endParaRPr>
                    </a:p>
                  </a:txBody>
                  <a:tcPr marL="30549" marR="30549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0" dirty="0">
                          <a:effectLst/>
                          <a:latin typeface="+mj-lt"/>
                        </a:rPr>
                        <a:t>NPN BJT</a:t>
                      </a:r>
                      <a:endParaRPr lang="en-GB" sz="1200" b="0" dirty="0">
                        <a:effectLst/>
                        <a:latin typeface="+mj-lt"/>
                        <a:ea typeface="Calibri" panose="020F050202020403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b="0" dirty="0">
                          <a:effectLst/>
                          <a:latin typeface="+mj-lt"/>
                          <a:ea typeface="Calibri" panose="020F0502020204030204" pitchFamily="34" charset="0"/>
                        </a:rPr>
                        <a:t>Penning, Pirani, Piezo</a:t>
                      </a:r>
                      <a:endParaRPr lang="en-GB" sz="1200" b="0" dirty="0">
                        <a:effectLst/>
                        <a:latin typeface="+mj-lt"/>
                        <a:ea typeface="Calibri" panose="020F050202020403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b="0" dirty="0">
                          <a:effectLst/>
                          <a:latin typeface="+mj-lt"/>
                          <a:ea typeface="Calibri" panose="020F0502020204030204" pitchFamily="34" charset="0"/>
                        </a:rPr>
                        <a:t>3000 (5)</a:t>
                      </a:r>
                      <a:endParaRPr lang="en-GB" sz="1200" b="0" dirty="0">
                        <a:effectLst/>
                        <a:latin typeface="+mj-lt"/>
                        <a:ea typeface="Calibri" panose="020F0502020204030204" pitchFamily="34" charset="0"/>
                      </a:endParaRPr>
                    </a:p>
                  </a:txBody>
                  <a:tcPr marL="30549" marR="30549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b="0" dirty="0">
                          <a:effectLst/>
                          <a:latin typeface="+mj-lt"/>
                          <a:ea typeface="Calibri" panose="020F0502020204030204" pitchFamily="34" charset="0"/>
                        </a:rPr>
                        <a:t>2603</a:t>
                      </a:r>
                      <a:endParaRPr lang="en-GB" sz="1200" b="0" dirty="0">
                        <a:effectLst/>
                        <a:latin typeface="+mj-lt"/>
                        <a:ea typeface="Calibri" panose="020F0502020204030204" pitchFamily="34" charset="0"/>
                      </a:endParaRPr>
                    </a:p>
                  </a:txBody>
                  <a:tcPr marL="30549" marR="30549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18398118"/>
                  </a:ext>
                </a:extLst>
              </a:tr>
              <a:tr h="42949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0" dirty="0">
                          <a:effectLst/>
                          <a:latin typeface="+mj-lt"/>
                        </a:rPr>
                        <a:t>2N3810</a:t>
                      </a:r>
                      <a:endParaRPr lang="en-GB" sz="1200" b="0" dirty="0">
                        <a:effectLst/>
                        <a:latin typeface="+mj-lt"/>
                        <a:ea typeface="Calibri" panose="020F0502020204030204" pitchFamily="34" charset="0"/>
                      </a:endParaRPr>
                    </a:p>
                  </a:txBody>
                  <a:tcPr marL="30549" marR="30549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0" dirty="0" err="1">
                          <a:effectLst/>
                          <a:latin typeface="+mj-lt"/>
                        </a:rPr>
                        <a:t>Microsemi</a:t>
                      </a:r>
                      <a:endParaRPr lang="en-GB" sz="1200" b="0" dirty="0">
                        <a:effectLst/>
                        <a:latin typeface="+mj-lt"/>
                        <a:ea typeface="Calibri" panose="020F0502020204030204" pitchFamily="34" charset="0"/>
                      </a:endParaRPr>
                    </a:p>
                  </a:txBody>
                  <a:tcPr marL="30549" marR="30549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0" dirty="0">
                          <a:effectLst/>
                          <a:latin typeface="+mj-lt"/>
                        </a:rPr>
                        <a:t>PNP Dual BJT </a:t>
                      </a:r>
                      <a:endParaRPr lang="en-GB" sz="1200" b="0" dirty="0">
                        <a:effectLst/>
                        <a:latin typeface="+mj-lt"/>
                        <a:ea typeface="Calibri" panose="020F050202020403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b="0" dirty="0">
                          <a:effectLst/>
                          <a:latin typeface="+mj-lt"/>
                          <a:ea typeface="Calibri" panose="020F0502020204030204" pitchFamily="34" charset="0"/>
                        </a:rPr>
                        <a:t>Penning</a:t>
                      </a:r>
                      <a:endParaRPr lang="en-GB" sz="1200" b="0" dirty="0">
                        <a:effectLst/>
                        <a:latin typeface="+mj-lt"/>
                        <a:ea typeface="Calibri" panose="020F050202020403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b="0" dirty="0">
                          <a:effectLst/>
                          <a:latin typeface="+mj-lt"/>
                          <a:ea typeface="Calibri" panose="020F0502020204030204" pitchFamily="34" charset="0"/>
                        </a:rPr>
                        <a:t>400 (134)</a:t>
                      </a:r>
                      <a:endParaRPr lang="en-GB" sz="1200" b="0" dirty="0">
                        <a:effectLst/>
                        <a:latin typeface="+mj-lt"/>
                        <a:ea typeface="Calibri" panose="020F0502020204030204" pitchFamily="34" charset="0"/>
                      </a:endParaRPr>
                    </a:p>
                  </a:txBody>
                  <a:tcPr marL="30549" marR="30549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b="0" dirty="0">
                          <a:effectLst/>
                          <a:latin typeface="+mj-lt"/>
                          <a:ea typeface="Calibri" panose="020F0502020204030204" pitchFamily="34" charset="0"/>
                        </a:rPr>
                        <a:t>480</a:t>
                      </a:r>
                      <a:endParaRPr lang="en-GB" sz="1200" b="0" dirty="0">
                        <a:effectLst/>
                        <a:latin typeface="+mj-lt"/>
                        <a:ea typeface="Calibri" panose="020F0502020204030204" pitchFamily="34" charset="0"/>
                      </a:endParaRPr>
                    </a:p>
                  </a:txBody>
                  <a:tcPr marL="30549" marR="30549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2790631"/>
                  </a:ext>
                </a:extLst>
              </a:tr>
              <a:tr h="42949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0" dirty="0">
                          <a:effectLst/>
                          <a:latin typeface="+mj-lt"/>
                        </a:rPr>
                        <a:t>UA7824CKCS</a:t>
                      </a:r>
                      <a:endParaRPr lang="en-GB" sz="1200" b="0" dirty="0">
                        <a:effectLst/>
                        <a:latin typeface="+mj-lt"/>
                        <a:ea typeface="Calibri" panose="020F0502020204030204" pitchFamily="34" charset="0"/>
                      </a:endParaRPr>
                    </a:p>
                  </a:txBody>
                  <a:tcPr marL="30549" marR="30549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0">
                          <a:effectLst/>
                          <a:latin typeface="+mj-lt"/>
                        </a:rPr>
                        <a:t>TI</a:t>
                      </a:r>
                      <a:endParaRPr lang="en-GB" sz="1200" b="0">
                        <a:effectLst/>
                        <a:latin typeface="+mj-lt"/>
                        <a:ea typeface="Calibri" panose="020F0502020204030204" pitchFamily="34" charset="0"/>
                      </a:endParaRPr>
                    </a:p>
                  </a:txBody>
                  <a:tcPr marL="30549" marR="30549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0" dirty="0">
                          <a:effectLst/>
                          <a:latin typeface="+mj-lt"/>
                        </a:rPr>
                        <a:t>+24 V positive regulator</a:t>
                      </a:r>
                      <a:endParaRPr lang="en-GB" sz="1200" b="0" dirty="0">
                        <a:effectLst/>
                        <a:latin typeface="+mj-lt"/>
                        <a:ea typeface="Calibri" panose="020F050202020403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b="0" dirty="0">
                          <a:effectLst/>
                          <a:latin typeface="+mj-lt"/>
                          <a:ea typeface="Calibri" panose="020F0502020204030204" pitchFamily="34" charset="0"/>
                        </a:rPr>
                        <a:t>Power supply</a:t>
                      </a:r>
                      <a:endParaRPr lang="en-GB" sz="1200" b="0" dirty="0">
                        <a:effectLst/>
                        <a:latin typeface="+mj-lt"/>
                        <a:ea typeface="Calibri" panose="020F050202020403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b="0" dirty="0">
                          <a:effectLst/>
                          <a:latin typeface="+mj-lt"/>
                          <a:ea typeface="Calibri" panose="020F0502020204030204" pitchFamily="34" charset="0"/>
                        </a:rPr>
                        <a:t>600 (575)</a:t>
                      </a:r>
                      <a:endParaRPr lang="en-GB" sz="1200" b="0" dirty="0">
                        <a:effectLst/>
                        <a:latin typeface="+mj-lt"/>
                        <a:ea typeface="Calibri" panose="020F0502020204030204" pitchFamily="34" charset="0"/>
                      </a:endParaRPr>
                    </a:p>
                  </a:txBody>
                  <a:tcPr marL="30549" marR="30549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b="0" dirty="0">
                          <a:effectLst/>
                          <a:latin typeface="+mj-lt"/>
                          <a:ea typeface="Calibri" panose="020F0502020204030204" pitchFamily="34" charset="0"/>
                        </a:rPr>
                        <a:t>1074</a:t>
                      </a:r>
                      <a:endParaRPr lang="en-GB" sz="1200" b="0" dirty="0">
                        <a:effectLst/>
                        <a:latin typeface="+mj-lt"/>
                        <a:ea typeface="Calibri" panose="020F0502020204030204" pitchFamily="34" charset="0"/>
                      </a:endParaRPr>
                    </a:p>
                  </a:txBody>
                  <a:tcPr marL="30549" marR="30549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3549369"/>
                  </a:ext>
                </a:extLst>
              </a:tr>
              <a:tr h="429491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dirty="0">
                          <a:effectLst/>
                          <a:latin typeface="+mj-lt"/>
                        </a:rPr>
                        <a:t>UA7815CKCS</a:t>
                      </a:r>
                      <a:endParaRPr lang="en-GB" sz="120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+mn-cs"/>
                      </a:endParaRPr>
                    </a:p>
                  </a:txBody>
                  <a:tcPr marL="30549" marR="30549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0" dirty="0">
                          <a:effectLst/>
                          <a:latin typeface="+mj-lt"/>
                        </a:rPr>
                        <a:t>TI</a:t>
                      </a:r>
                      <a:endParaRPr lang="en-GB" sz="1200" b="0" dirty="0">
                        <a:effectLst/>
                        <a:latin typeface="+mj-lt"/>
                        <a:ea typeface="Calibri" panose="020F0502020204030204" pitchFamily="34" charset="0"/>
                      </a:endParaRPr>
                    </a:p>
                  </a:txBody>
                  <a:tcPr marL="30549" marR="30549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0" dirty="0">
                          <a:effectLst/>
                          <a:latin typeface="+mj-lt"/>
                        </a:rPr>
                        <a:t>+15 V positive regulator</a:t>
                      </a:r>
                      <a:endParaRPr lang="en-GB" sz="1200" b="0" dirty="0">
                        <a:effectLst/>
                        <a:latin typeface="+mj-lt"/>
                        <a:ea typeface="Calibri" panose="020F050202020403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+mn-cs"/>
                        </a:rPr>
                        <a:t>Penning, Pirani, Piezo</a:t>
                      </a:r>
                      <a:endParaRPr lang="en-GB" sz="120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+mn-cs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b="0" dirty="0">
                          <a:effectLst/>
                          <a:latin typeface="+mj-lt"/>
                          <a:ea typeface="Calibri" panose="020F0502020204030204" pitchFamily="34" charset="0"/>
                        </a:rPr>
                        <a:t>1100 (178)</a:t>
                      </a:r>
                      <a:endParaRPr lang="en-GB" sz="1200" b="0" dirty="0">
                        <a:effectLst/>
                        <a:latin typeface="+mj-lt"/>
                        <a:ea typeface="Calibri" panose="020F0502020204030204" pitchFamily="34" charset="0"/>
                      </a:endParaRPr>
                    </a:p>
                  </a:txBody>
                  <a:tcPr marL="30549" marR="30549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b="0" dirty="0">
                          <a:effectLst/>
                          <a:latin typeface="+mj-lt"/>
                          <a:ea typeface="Calibri" panose="020F0502020204030204" pitchFamily="34" charset="0"/>
                        </a:rPr>
                        <a:t>1162</a:t>
                      </a:r>
                      <a:endParaRPr lang="en-GB" sz="1200" b="0" dirty="0">
                        <a:effectLst/>
                        <a:latin typeface="+mj-lt"/>
                        <a:ea typeface="Calibri" panose="020F0502020204030204" pitchFamily="34" charset="0"/>
                      </a:endParaRPr>
                    </a:p>
                  </a:txBody>
                  <a:tcPr marL="30549" marR="30549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15008966"/>
                  </a:ext>
                </a:extLst>
              </a:tr>
              <a:tr h="42949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0" dirty="0">
                          <a:effectLst/>
                          <a:latin typeface="+mj-lt"/>
                        </a:rPr>
                        <a:t>TPS7A3001DGNT</a:t>
                      </a:r>
                      <a:endParaRPr lang="en-GB" sz="1200" b="0" dirty="0">
                        <a:effectLst/>
                        <a:latin typeface="+mj-lt"/>
                        <a:ea typeface="Calibri" panose="020F0502020204030204" pitchFamily="34" charset="0"/>
                      </a:endParaRPr>
                    </a:p>
                  </a:txBody>
                  <a:tcPr marL="30549" marR="30549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0" dirty="0">
                          <a:effectLst/>
                          <a:latin typeface="+mj-lt"/>
                        </a:rPr>
                        <a:t>TI</a:t>
                      </a:r>
                      <a:endParaRPr lang="en-GB" sz="1200" b="0" dirty="0">
                        <a:effectLst/>
                        <a:latin typeface="+mj-lt"/>
                        <a:ea typeface="Calibri" panose="020F0502020204030204" pitchFamily="34" charset="0"/>
                      </a:endParaRPr>
                    </a:p>
                  </a:txBody>
                  <a:tcPr marL="30549" marR="30549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0" dirty="0">
                          <a:effectLst/>
                          <a:latin typeface="+mj-lt"/>
                        </a:rPr>
                        <a:t>Adjustable negative regulator</a:t>
                      </a:r>
                      <a:endParaRPr lang="en-GB" sz="1200" b="0" dirty="0">
                        <a:effectLst/>
                        <a:latin typeface="+mj-lt"/>
                        <a:ea typeface="Calibri" panose="020F050202020403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b="0" dirty="0">
                          <a:effectLst/>
                          <a:latin typeface="+mj-lt"/>
                          <a:ea typeface="Calibri" panose="020F0502020204030204" pitchFamily="34" charset="0"/>
                        </a:rPr>
                        <a:t>Piezo</a:t>
                      </a:r>
                      <a:endParaRPr lang="en-GB" sz="1200" b="0" dirty="0">
                        <a:effectLst/>
                        <a:latin typeface="+mj-lt"/>
                        <a:ea typeface="Calibri" panose="020F050202020403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b="0" dirty="0">
                          <a:effectLst/>
                          <a:latin typeface="+mj-lt"/>
                          <a:ea typeface="Calibri" panose="020F0502020204030204" pitchFamily="34" charset="0"/>
                        </a:rPr>
                        <a:t>250 (155)</a:t>
                      </a:r>
                      <a:endParaRPr lang="en-GB" sz="1200" b="0" dirty="0">
                        <a:effectLst/>
                        <a:latin typeface="+mj-lt"/>
                        <a:ea typeface="Calibri" panose="020F0502020204030204" pitchFamily="34" charset="0"/>
                      </a:endParaRPr>
                    </a:p>
                  </a:txBody>
                  <a:tcPr marL="30549" marR="30549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b="0" dirty="0">
                          <a:effectLst/>
                          <a:latin typeface="+mj-lt"/>
                          <a:ea typeface="Calibri" panose="020F0502020204030204" pitchFamily="34" charset="0"/>
                        </a:rPr>
                        <a:t>201</a:t>
                      </a:r>
                      <a:endParaRPr lang="en-GB" sz="1200" b="0" dirty="0">
                        <a:effectLst/>
                        <a:latin typeface="+mj-lt"/>
                        <a:ea typeface="Calibri" panose="020F0502020204030204" pitchFamily="34" charset="0"/>
                      </a:endParaRPr>
                    </a:p>
                  </a:txBody>
                  <a:tcPr marL="30549" marR="30549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69992685"/>
                  </a:ext>
                </a:extLst>
              </a:tr>
              <a:tr h="42949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0" dirty="0">
                          <a:effectLst/>
                          <a:latin typeface="+mj-lt"/>
                        </a:rPr>
                        <a:t>TPS7A4901DGNT</a:t>
                      </a:r>
                      <a:endParaRPr lang="en-GB" sz="1200" b="0" dirty="0">
                        <a:effectLst/>
                        <a:latin typeface="+mj-lt"/>
                        <a:ea typeface="Calibri" panose="020F0502020204030204" pitchFamily="34" charset="0"/>
                      </a:endParaRPr>
                    </a:p>
                  </a:txBody>
                  <a:tcPr marL="30549" marR="30549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0">
                          <a:effectLst/>
                          <a:latin typeface="+mj-lt"/>
                        </a:rPr>
                        <a:t>TI</a:t>
                      </a:r>
                      <a:endParaRPr lang="en-GB" sz="1200" b="0">
                        <a:effectLst/>
                        <a:latin typeface="+mj-lt"/>
                        <a:ea typeface="Calibri" panose="020F0502020204030204" pitchFamily="34" charset="0"/>
                      </a:endParaRPr>
                    </a:p>
                  </a:txBody>
                  <a:tcPr marL="30549" marR="30549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0" dirty="0">
                          <a:effectLst/>
                          <a:latin typeface="+mj-lt"/>
                        </a:rPr>
                        <a:t>Adjustable positive regulator</a:t>
                      </a:r>
                      <a:endParaRPr lang="en-GB" sz="1200" b="0" dirty="0">
                        <a:effectLst/>
                        <a:latin typeface="+mj-lt"/>
                        <a:ea typeface="Calibri" panose="020F050202020403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b="0" dirty="0">
                          <a:effectLst/>
                          <a:latin typeface="+mj-lt"/>
                          <a:ea typeface="Calibri" panose="020F0502020204030204" pitchFamily="34" charset="0"/>
                        </a:rPr>
                        <a:t>Penning, Piezo</a:t>
                      </a:r>
                      <a:endParaRPr lang="en-GB" sz="1200" b="0" dirty="0">
                        <a:effectLst/>
                        <a:latin typeface="+mj-lt"/>
                        <a:ea typeface="Calibri" panose="020F050202020403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b="0" dirty="0">
                          <a:effectLst/>
                          <a:latin typeface="+mj-lt"/>
                          <a:ea typeface="Calibri" panose="020F0502020204030204" pitchFamily="34" charset="0"/>
                        </a:rPr>
                        <a:t>750 (222)</a:t>
                      </a:r>
                      <a:endParaRPr lang="en-GB" sz="1200" b="0" dirty="0">
                        <a:effectLst/>
                        <a:latin typeface="+mj-lt"/>
                        <a:ea typeface="Calibri" panose="020F0502020204030204" pitchFamily="34" charset="0"/>
                      </a:endParaRPr>
                    </a:p>
                  </a:txBody>
                  <a:tcPr marL="30549" marR="30549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b="0" dirty="0">
                          <a:effectLst/>
                          <a:latin typeface="+mj-lt"/>
                          <a:ea typeface="Calibri" panose="020F0502020204030204" pitchFamily="34" charset="0"/>
                        </a:rPr>
                        <a:t>708</a:t>
                      </a:r>
                      <a:endParaRPr lang="en-GB" sz="1200" b="0" dirty="0">
                        <a:effectLst/>
                        <a:latin typeface="+mj-lt"/>
                        <a:ea typeface="Calibri" panose="020F0502020204030204" pitchFamily="34" charset="0"/>
                      </a:endParaRPr>
                    </a:p>
                  </a:txBody>
                  <a:tcPr marL="30549" marR="30549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93651550"/>
                  </a:ext>
                </a:extLst>
              </a:tr>
              <a:tr h="429491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dirty="0">
                          <a:effectLst/>
                          <a:latin typeface="+mj-lt"/>
                        </a:rPr>
                        <a:t>TL1431MDREP</a:t>
                      </a:r>
                      <a:endParaRPr lang="en-GB" sz="120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+mn-cs"/>
                      </a:endParaRPr>
                    </a:p>
                  </a:txBody>
                  <a:tcPr marL="30549" marR="30549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0" dirty="0">
                          <a:effectLst/>
                          <a:latin typeface="+mj-lt"/>
                        </a:rPr>
                        <a:t>TI</a:t>
                      </a:r>
                      <a:endParaRPr lang="en-GB" sz="1200" b="0" dirty="0">
                        <a:effectLst/>
                        <a:latin typeface="+mj-lt"/>
                        <a:ea typeface="Calibri" panose="020F0502020204030204" pitchFamily="34" charset="0"/>
                      </a:endParaRPr>
                    </a:p>
                  </a:txBody>
                  <a:tcPr marL="30549" marR="30549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0" dirty="0">
                          <a:effectLst/>
                          <a:latin typeface="+mj-lt"/>
                        </a:rPr>
                        <a:t>Voltage reference</a:t>
                      </a:r>
                      <a:endParaRPr lang="en-GB" sz="1200" b="0" dirty="0">
                        <a:effectLst/>
                        <a:latin typeface="+mj-lt"/>
                        <a:ea typeface="Calibri" panose="020F050202020403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+mn-cs"/>
                        </a:rPr>
                        <a:t>Penning, Pirani, Piezo</a:t>
                      </a:r>
                      <a:endParaRPr lang="en-GB" sz="120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+mn-cs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b="0" dirty="0">
                          <a:effectLst/>
                          <a:latin typeface="+mj-lt"/>
                          <a:ea typeface="Calibri" panose="020F0502020204030204" pitchFamily="34" charset="0"/>
                        </a:rPr>
                        <a:t>1490 (78)</a:t>
                      </a:r>
                      <a:endParaRPr lang="en-GB" sz="1200" b="0" dirty="0">
                        <a:effectLst/>
                        <a:latin typeface="+mj-lt"/>
                        <a:ea typeface="Calibri" panose="020F0502020204030204" pitchFamily="34" charset="0"/>
                      </a:endParaRPr>
                    </a:p>
                  </a:txBody>
                  <a:tcPr marL="30549" marR="30549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b="0" dirty="0">
                          <a:effectLst/>
                          <a:latin typeface="+mj-lt"/>
                          <a:ea typeface="Calibri" panose="020F0502020204030204" pitchFamily="34" charset="0"/>
                        </a:rPr>
                        <a:t>1162</a:t>
                      </a:r>
                      <a:endParaRPr lang="en-GB" sz="1200" b="0" dirty="0">
                        <a:effectLst/>
                        <a:latin typeface="+mj-lt"/>
                        <a:ea typeface="Calibri" panose="020F0502020204030204" pitchFamily="34" charset="0"/>
                      </a:endParaRPr>
                    </a:p>
                  </a:txBody>
                  <a:tcPr marL="30549" marR="30549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07072231"/>
                  </a:ext>
                </a:extLst>
              </a:tr>
              <a:tr h="429491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dirty="0">
                          <a:effectLst/>
                          <a:latin typeface="+mj-lt"/>
                        </a:rPr>
                        <a:t>OP2177CRZ</a:t>
                      </a:r>
                      <a:endParaRPr lang="en-GB" sz="120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+mn-cs"/>
                      </a:endParaRPr>
                    </a:p>
                  </a:txBody>
                  <a:tcPr marL="30549" marR="30549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0" dirty="0">
                          <a:effectLst/>
                          <a:latin typeface="+mj-lt"/>
                        </a:rPr>
                        <a:t>Analog</a:t>
                      </a:r>
                      <a:endParaRPr lang="en-GB" sz="1200" b="0" dirty="0">
                        <a:effectLst/>
                        <a:latin typeface="+mj-lt"/>
                        <a:ea typeface="Calibri" panose="020F0502020204030204" pitchFamily="34" charset="0"/>
                      </a:endParaRPr>
                    </a:p>
                  </a:txBody>
                  <a:tcPr marL="30549" marR="30549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0" dirty="0">
                          <a:effectLst/>
                          <a:latin typeface="+mj-lt"/>
                        </a:rPr>
                        <a:t>Operational amplifier</a:t>
                      </a:r>
                      <a:endParaRPr lang="en-GB" sz="1200" b="0" dirty="0">
                        <a:effectLst/>
                        <a:latin typeface="+mj-lt"/>
                        <a:ea typeface="Calibri" panose="020F050202020403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+mn-cs"/>
                        </a:rPr>
                        <a:t>Penning, Pirani, Piezo</a:t>
                      </a:r>
                      <a:endParaRPr lang="en-GB" sz="120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+mn-cs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b="0" dirty="0">
                          <a:effectLst/>
                          <a:latin typeface="+mj-lt"/>
                          <a:ea typeface="Calibri" panose="020F0502020204030204" pitchFamily="34" charset="0"/>
                        </a:rPr>
                        <a:t>4000 (996)</a:t>
                      </a:r>
                      <a:endParaRPr lang="en-GB" sz="1200" b="0" dirty="0">
                        <a:effectLst/>
                        <a:latin typeface="+mj-lt"/>
                        <a:ea typeface="Calibri" panose="020F0502020204030204" pitchFamily="34" charset="0"/>
                      </a:endParaRPr>
                    </a:p>
                  </a:txBody>
                  <a:tcPr marL="30549" marR="30549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b="0" dirty="0">
                          <a:effectLst/>
                          <a:latin typeface="+mj-lt"/>
                          <a:ea typeface="Calibri" panose="020F0502020204030204" pitchFamily="34" charset="0"/>
                        </a:rPr>
                        <a:t>4245</a:t>
                      </a:r>
                      <a:endParaRPr lang="en-GB" sz="1200" b="0" dirty="0">
                        <a:effectLst/>
                        <a:latin typeface="+mj-lt"/>
                        <a:ea typeface="Calibri" panose="020F0502020204030204" pitchFamily="34" charset="0"/>
                      </a:endParaRPr>
                    </a:p>
                  </a:txBody>
                  <a:tcPr marL="30549" marR="30549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1870412"/>
                  </a:ext>
                </a:extLst>
              </a:tr>
              <a:tr h="42949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0" dirty="0">
                          <a:effectLst/>
                          <a:latin typeface="+mj-lt"/>
                        </a:rPr>
                        <a:t>OPA171AID</a:t>
                      </a:r>
                      <a:endParaRPr lang="en-GB" sz="1200" b="0" dirty="0">
                        <a:effectLst/>
                        <a:latin typeface="+mj-lt"/>
                        <a:ea typeface="Calibri" panose="020F0502020204030204" pitchFamily="34" charset="0"/>
                      </a:endParaRPr>
                    </a:p>
                  </a:txBody>
                  <a:tcPr marL="30549" marR="30549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0" dirty="0">
                          <a:effectLst/>
                          <a:latin typeface="+mj-lt"/>
                        </a:rPr>
                        <a:t>TI</a:t>
                      </a:r>
                      <a:endParaRPr lang="en-GB" sz="1200" b="0" dirty="0">
                        <a:effectLst/>
                        <a:latin typeface="+mj-lt"/>
                        <a:ea typeface="Calibri" panose="020F0502020204030204" pitchFamily="34" charset="0"/>
                      </a:endParaRPr>
                    </a:p>
                  </a:txBody>
                  <a:tcPr marL="30549" marR="30549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0" dirty="0">
                          <a:effectLst/>
                          <a:latin typeface="+mj-lt"/>
                        </a:rPr>
                        <a:t>Operational amplifier</a:t>
                      </a:r>
                      <a:endParaRPr lang="en-GB" sz="1200" b="0" dirty="0">
                        <a:effectLst/>
                        <a:latin typeface="+mj-lt"/>
                        <a:ea typeface="Calibri" panose="020F050202020403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b="0" dirty="0">
                          <a:effectLst/>
                          <a:latin typeface="+mj-lt"/>
                          <a:ea typeface="Calibri" panose="020F0502020204030204" pitchFamily="34" charset="0"/>
                        </a:rPr>
                        <a:t>Penning</a:t>
                      </a:r>
                      <a:endParaRPr lang="en-GB" sz="1200" b="0" dirty="0">
                        <a:effectLst/>
                        <a:latin typeface="+mj-lt"/>
                        <a:ea typeface="Calibri" panose="020F050202020403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0" dirty="0">
                          <a:effectLst/>
                          <a:latin typeface="+mj-lt"/>
                          <a:ea typeface="Calibri" panose="020F0502020204030204" pitchFamily="34" charset="0"/>
                        </a:rPr>
                        <a:t>500 (0)</a:t>
                      </a:r>
                      <a:endParaRPr lang="en-GB" sz="1200" b="0" dirty="0">
                        <a:effectLst/>
                        <a:latin typeface="+mj-lt"/>
                        <a:ea typeface="Calibri" panose="020F0502020204030204" pitchFamily="34" charset="0"/>
                      </a:endParaRPr>
                    </a:p>
                  </a:txBody>
                  <a:tcPr marL="30549" marR="30549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0">
                          <a:effectLst/>
                          <a:latin typeface="+mj-lt"/>
                          <a:ea typeface="Calibri" panose="020F0502020204030204" pitchFamily="34" charset="0"/>
                        </a:rPr>
                        <a:t>480</a:t>
                      </a:r>
                      <a:endParaRPr lang="en-GB" sz="1200" b="0" dirty="0">
                        <a:effectLst/>
                        <a:latin typeface="+mj-lt"/>
                        <a:ea typeface="Calibri" panose="020F0502020204030204" pitchFamily="34" charset="0"/>
                      </a:endParaRPr>
                    </a:p>
                  </a:txBody>
                  <a:tcPr marL="30549" marR="30549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608288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43303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413250"/>
            <a:ext cx="10515600" cy="524596"/>
          </a:xfrm>
        </p:spPr>
        <p:txBody>
          <a:bodyPr/>
          <a:lstStyle/>
          <a:p>
            <a:r>
              <a:rPr lang="en-GB" sz="2800" dirty="0"/>
              <a:t>PSI Batch Verification: PAD1</a:t>
            </a:r>
            <a:br>
              <a:rPr lang="en-GB" sz="2800" dirty="0"/>
            </a:br>
            <a:endParaRPr lang="en-GB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CA0D3E42-B0C2-4F30-BDE7-D565CBA0C71A}" type="datetime1">
              <a:rPr lang="en-GB" smtClean="0"/>
              <a:pPr/>
              <a:t>08/06/2021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i="1" dirty="0"/>
              <a:t>EDMS: 2589496</a:t>
            </a:r>
            <a:endParaRPr lang="en-GB" i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1C151B33-829D-47D6-9AAB-F36ECA45A282}" type="slidenum">
              <a:rPr lang="en-GB" smtClean="0"/>
              <a:pPr/>
              <a:t>9</a:t>
            </a:fld>
            <a:endParaRPr lang="en-GB"/>
          </a:p>
        </p:txBody>
      </p:sp>
      <p:grpSp>
        <p:nvGrpSpPr>
          <p:cNvPr id="11" name="Group 10"/>
          <p:cNvGrpSpPr/>
          <p:nvPr/>
        </p:nvGrpSpPr>
        <p:grpSpPr>
          <a:xfrm>
            <a:off x="323850" y="1725064"/>
            <a:ext cx="5405598" cy="3474735"/>
            <a:chOff x="323850" y="1725064"/>
            <a:chExt cx="5405598" cy="3474735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3850" y="2094396"/>
              <a:ext cx="5405598" cy="3105403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2259886" y="1725064"/>
              <a:ext cx="153352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Forward bias</a:t>
              </a:r>
              <a:endParaRPr lang="en-GB" dirty="0"/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5729448" y="1725064"/>
            <a:ext cx="6165847" cy="3474735"/>
            <a:chOff x="5729448" y="1725064"/>
            <a:chExt cx="6165847" cy="3474735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29448" y="2094396"/>
              <a:ext cx="6165847" cy="3105403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8045608" y="1725064"/>
              <a:ext cx="153352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Reverse bias</a:t>
              </a:r>
              <a:endParaRPr lang="en-GB" dirty="0"/>
            </a:p>
          </p:txBody>
        </p:sp>
      </p:grpSp>
      <p:sp>
        <p:nvSpPr>
          <p:cNvPr id="8" name="Rectangle 7"/>
          <p:cNvSpPr/>
          <p:nvPr/>
        </p:nvSpPr>
        <p:spPr>
          <a:xfrm>
            <a:off x="5729448" y="-2146"/>
            <a:ext cx="5915580" cy="1015663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6000" b="1" cap="none" spc="0" dirty="0">
                <a:ln w="76200"/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Accepted</a:t>
            </a:r>
          </a:p>
        </p:txBody>
      </p:sp>
      <p:grpSp>
        <p:nvGrpSpPr>
          <p:cNvPr id="24" name="Group 23"/>
          <p:cNvGrpSpPr/>
          <p:nvPr/>
        </p:nvGrpSpPr>
        <p:grpSpPr>
          <a:xfrm>
            <a:off x="6113418" y="2255520"/>
            <a:ext cx="1411973" cy="722811"/>
            <a:chOff x="6113418" y="2255520"/>
            <a:chExt cx="1411973" cy="722811"/>
          </a:xfrm>
        </p:grpSpPr>
        <p:cxnSp>
          <p:nvCxnSpPr>
            <p:cNvPr id="22" name="Straight Arrow Connector 21"/>
            <p:cNvCxnSpPr/>
            <p:nvPr/>
          </p:nvCxnSpPr>
          <p:spPr>
            <a:xfrm flipH="1">
              <a:off x="6113418" y="2255520"/>
              <a:ext cx="8708" cy="722811"/>
            </a:xfrm>
            <a:prstGeom prst="straightConnector1">
              <a:avLst/>
            </a:prstGeom>
            <a:ln w="28575">
              <a:solidFill>
                <a:srgbClr val="FF00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22"/>
            <p:cNvSpPr txBox="1"/>
            <p:nvPr/>
          </p:nvSpPr>
          <p:spPr>
            <a:xfrm>
              <a:off x="6428111" y="2463036"/>
              <a:ext cx="109728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rgbClr val="FF0000"/>
                  </a:solidFill>
                </a:rPr>
                <a:t>&lt; 50 </a:t>
              </a:r>
              <a:r>
                <a:rPr lang="en-US" sz="1400" b="1" dirty="0" err="1">
                  <a:solidFill>
                    <a:srgbClr val="FF0000"/>
                  </a:solidFill>
                </a:rPr>
                <a:t>pA</a:t>
              </a:r>
              <a:endParaRPr lang="en-GB" sz="1400" b="1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535752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theme/theme1.xml><?xml version="1.0" encoding="utf-8"?>
<a:theme xmlns:a="http://schemas.openxmlformats.org/drawingml/2006/main" name="Office Theme">
  <a:themeElements>
    <a:clrScheme name="Custom 5">
      <a:dk1>
        <a:srgbClr val="595959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51766</TotalTime>
  <Words>1264</Words>
  <Application>Microsoft Office PowerPoint</Application>
  <PresentationFormat>Widescreen</PresentationFormat>
  <Paragraphs>310</Paragraphs>
  <Slides>21</Slides>
  <Notes>19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4" baseType="lpstr">
      <vt:lpstr>Arial</vt:lpstr>
      <vt:lpstr>Calibri</vt:lpstr>
      <vt:lpstr>Office Theme</vt:lpstr>
      <vt:lpstr>R2E and Procurement for Vacuum Controls</vt:lpstr>
      <vt:lpstr>Overview</vt:lpstr>
      <vt:lpstr>Project Overview</vt:lpstr>
      <vt:lpstr>Project Overview</vt:lpstr>
      <vt:lpstr>Timeline</vt:lpstr>
      <vt:lpstr>Logarithmic Stage for Penning Signal Conditioning </vt:lpstr>
      <vt:lpstr>Logarithmic Stage for Penning Signal Conditioning </vt:lpstr>
      <vt:lpstr>Procurement</vt:lpstr>
      <vt:lpstr>PSI Batch Verification: PAD1 </vt:lpstr>
      <vt:lpstr>PSI Batch Verification: 2N3019 </vt:lpstr>
      <vt:lpstr>PSI Batch Verification: 2N3810 </vt:lpstr>
      <vt:lpstr>PSI Batch Verification: UA7824 </vt:lpstr>
      <vt:lpstr>PSI Batch Verification: UA7815 </vt:lpstr>
      <vt:lpstr>PSI Batch Verification: TPS7A3001 </vt:lpstr>
      <vt:lpstr>PSI Batch Verification: TPS7A4901 </vt:lpstr>
      <vt:lpstr>PSI Batch Verification: TL1431 </vt:lpstr>
      <vt:lpstr>PSI Batch Verification: OP2177 </vt:lpstr>
      <vt:lpstr>PSI Batch Verification: OPA171 </vt:lpstr>
      <vt:lpstr>PSI Batch Selection and Verification: L7815 – MC7815 </vt:lpstr>
      <vt:lpstr>Summary and Further Work</vt:lpstr>
      <vt:lpstr>Special thanks to: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Louisa Elizabeth Catherall</dc:creator>
  <cp:lastModifiedBy>Vilde Flognfeldt Rieker</cp:lastModifiedBy>
  <cp:revision>668</cp:revision>
  <dcterms:created xsi:type="dcterms:W3CDTF">2019-11-06T09:35:48Z</dcterms:created>
  <dcterms:modified xsi:type="dcterms:W3CDTF">2021-06-08T13:18:27Z</dcterms:modified>
</cp:coreProperties>
</file>