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28"/>
  </p:notesMasterIdLst>
  <p:sldIdLst>
    <p:sldId id="1563" r:id="rId2"/>
    <p:sldId id="1037" r:id="rId3"/>
    <p:sldId id="1590" r:id="rId4"/>
    <p:sldId id="1564" r:id="rId5"/>
    <p:sldId id="1581" r:id="rId6"/>
    <p:sldId id="1587" r:id="rId7"/>
    <p:sldId id="750" r:id="rId8"/>
    <p:sldId id="1572" r:id="rId9"/>
    <p:sldId id="1588" r:id="rId10"/>
    <p:sldId id="1594" r:id="rId11"/>
    <p:sldId id="1589" r:id="rId12"/>
    <p:sldId id="1575" r:id="rId13"/>
    <p:sldId id="1578" r:id="rId14"/>
    <p:sldId id="899" r:id="rId15"/>
    <p:sldId id="1591" r:id="rId16"/>
    <p:sldId id="1592" r:id="rId17"/>
    <p:sldId id="1571" r:id="rId18"/>
    <p:sldId id="1576" r:id="rId19"/>
    <p:sldId id="691" r:id="rId20"/>
    <p:sldId id="692" r:id="rId21"/>
    <p:sldId id="1597" r:id="rId22"/>
    <p:sldId id="1586" r:id="rId23"/>
    <p:sldId id="818" r:id="rId24"/>
    <p:sldId id="1574" r:id="rId25"/>
    <p:sldId id="1567" r:id="rId26"/>
    <p:sldId id="666" r:id="rId27"/>
  </p:sldIdLst>
  <p:sldSz cx="12192000" cy="6858000"/>
  <p:notesSz cx="6858000" cy="9144000"/>
  <p:defaultTextStyle>
    <a:defPPr>
      <a:defRPr lang="en-US"/>
    </a:defPPr>
    <a:lvl1pPr marL="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8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8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98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47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96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46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96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52BC"/>
    <a:srgbClr val="3373CC"/>
    <a:srgbClr val="5661DA"/>
    <a:srgbClr val="3538FF"/>
    <a:srgbClr val="3F479F"/>
    <a:srgbClr val="FF7F32"/>
    <a:srgbClr val="AE9E49"/>
    <a:srgbClr val="1B33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0" autoAdjust="0"/>
    <p:restoredTop sz="95194" autoAdjust="0"/>
  </p:normalViewPr>
  <p:slideViewPr>
    <p:cSldViewPr snapToGrid="0" snapToObjects="1">
      <p:cViewPr>
        <p:scale>
          <a:sx n="100" d="100"/>
          <a:sy n="100" d="100"/>
        </p:scale>
        <p:origin x="352" y="3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2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oliverbruening/Documents/2017/ERL2017/ERL%20Facility%20Summary-July-2017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SRF ERL Virtual </a:t>
            </a:r>
            <a:r>
              <a:rPr lang="en-US" dirty="0"/>
              <a:t>Beam Power [MW]</a:t>
            </a:r>
          </a:p>
        </c:rich>
      </c:tx>
      <c:layout>
        <c:manualLayout>
          <c:xMode val="edge"/>
          <c:yMode val="edge"/>
          <c:x val="0.28390394722665602"/>
          <c:y val="2.60373954403805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8.9978005505065795E-2"/>
          <c:y val="0.151216274397245"/>
          <c:w val="0.68988684874567796"/>
          <c:h val="0.71382006422595801"/>
        </c:manualLayout>
      </c:layout>
      <c:bubbleChart>
        <c:varyColors val="0"/>
        <c:ser>
          <c:idx val="0"/>
          <c:order val="0"/>
          <c:tx>
            <c:v>Virtual Beam Power</c:v>
          </c:tx>
          <c:spPr>
            <a:solidFill>
              <a:schemeClr val="accent1"/>
            </a:solidFill>
            <a:ln w="2540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9C8-3C45-8C40-042FD3FFC9A9}"/>
              </c:ext>
            </c:extLst>
          </c:dPt>
          <c:dPt>
            <c:idx val="1"/>
            <c:invertIfNegative val="0"/>
            <c:bubble3D val="0"/>
            <c:spPr>
              <a:solidFill>
                <a:srgbClr val="7030A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9C8-3C45-8C40-042FD3FFC9A9}"/>
              </c:ext>
            </c:extLst>
          </c:dPt>
          <c:dPt>
            <c:idx val="2"/>
            <c:invertIfNegative val="0"/>
            <c:bubble3D val="0"/>
            <c:spPr>
              <a:solidFill>
                <a:srgbClr val="7030A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9C8-3C45-8C40-042FD3FFC9A9}"/>
              </c:ext>
            </c:extLst>
          </c:dPt>
          <c:dPt>
            <c:idx val="4"/>
            <c:invertIfNegative val="0"/>
            <c:bubble3D val="0"/>
            <c:spPr>
              <a:solidFill>
                <a:srgbClr val="7030A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9C8-3C45-8C40-042FD3FFC9A9}"/>
              </c:ext>
            </c:extLst>
          </c:dPt>
          <c:dPt>
            <c:idx val="5"/>
            <c:invertIfNegative val="0"/>
            <c:bubble3D val="0"/>
            <c:spPr>
              <a:solidFill>
                <a:srgbClr val="7030A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9C8-3C45-8C40-042FD3FFC9A9}"/>
              </c:ext>
            </c:extLst>
          </c:dPt>
          <c:dPt>
            <c:idx val="7"/>
            <c:invertIfNegative val="0"/>
            <c:bubble3D val="0"/>
            <c:spPr>
              <a:solidFill>
                <a:srgbClr val="7030A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9C8-3C45-8C40-042FD3FFC9A9}"/>
              </c:ext>
            </c:extLst>
          </c:dPt>
          <c:dPt>
            <c:idx val="8"/>
            <c:invertIfNegative val="0"/>
            <c:bubble3D val="0"/>
            <c:spPr>
              <a:solidFill>
                <a:srgbClr val="7030A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9C8-3C45-8C40-042FD3FFC9A9}"/>
              </c:ext>
            </c:extLst>
          </c:dPt>
          <c:dPt>
            <c:idx val="10"/>
            <c:invertIfNegative val="0"/>
            <c:bubble3D val="0"/>
            <c:spPr>
              <a:solidFill>
                <a:srgbClr val="00B0F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9C8-3C45-8C40-042FD3FFC9A9}"/>
              </c:ext>
            </c:extLst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F9C8-3C45-8C40-042FD3FFC9A9}"/>
              </c:ext>
            </c:extLst>
          </c:dPt>
          <c:dPt>
            <c:idx val="13"/>
            <c:invertIfNegative val="0"/>
            <c:bubble3D val="0"/>
            <c:spPr>
              <a:solidFill>
                <a:srgbClr val="7030A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F9C8-3C45-8C40-042FD3FFC9A9}"/>
              </c:ext>
            </c:extLst>
          </c:dPt>
          <c:dPt>
            <c:idx val="14"/>
            <c:invertIfNegative val="0"/>
            <c:bubble3D val="0"/>
            <c:spPr>
              <a:solidFill>
                <a:srgbClr val="FF000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F9C8-3C45-8C40-042FD3FFC9A9}"/>
              </c:ext>
            </c:extLst>
          </c:dPt>
          <c:dPt>
            <c:idx val="16"/>
            <c:invertIfNegative val="0"/>
            <c:bubble3D val="0"/>
            <c:spPr>
              <a:solidFill>
                <a:srgbClr val="FF000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F9C8-3C45-8C40-042FD3FFC9A9}"/>
              </c:ext>
            </c:extLst>
          </c:dPt>
          <c:dPt>
            <c:idx val="17"/>
            <c:invertIfNegative val="0"/>
            <c:bubble3D val="0"/>
            <c:spPr>
              <a:solidFill>
                <a:srgbClr val="00B0F0"/>
              </a:solidFill>
              <a:ln w="2540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F9C8-3C45-8C40-042FD3FFC9A9}"/>
              </c:ext>
            </c:extLst>
          </c:dPt>
          <c:xVal>
            <c:numRef>
              <c:f>'Energy-Power'!$B$25:$T$25</c:f>
              <c:numCache>
                <c:formatCode>General</c:formatCode>
                <c:ptCount val="19"/>
                <c:pt idx="0">
                  <c:v>2003</c:v>
                </c:pt>
                <c:pt idx="1">
                  <c:v>1997</c:v>
                </c:pt>
                <c:pt idx="2">
                  <c:v>2001</c:v>
                </c:pt>
                <c:pt idx="3">
                  <c:v>2018</c:v>
                </c:pt>
                <c:pt idx="4">
                  <c:v>2013</c:v>
                </c:pt>
                <c:pt idx="5">
                  <c:v>2016</c:v>
                </c:pt>
                <c:pt idx="6">
                  <c:v>2018</c:v>
                </c:pt>
                <c:pt idx="7">
                  <c:v>2008</c:v>
                </c:pt>
                <c:pt idx="8">
                  <c:v>2016</c:v>
                </c:pt>
                <c:pt idx="9">
                  <c:v>2019</c:v>
                </c:pt>
                <c:pt idx="10">
                  <c:v>2017</c:v>
                </c:pt>
                <c:pt idx="11">
                  <c:v>2017</c:v>
                </c:pt>
                <c:pt idx="12">
                  <c:v>2019</c:v>
                </c:pt>
                <c:pt idx="13">
                  <c:v>2014</c:v>
                </c:pt>
                <c:pt idx="14">
                  <c:v>2025</c:v>
                </c:pt>
                <c:pt idx="15">
                  <c:v>2017</c:v>
                </c:pt>
                <c:pt idx="16">
                  <c:v>2030</c:v>
                </c:pt>
                <c:pt idx="17">
                  <c:v>2020</c:v>
                </c:pt>
                <c:pt idx="18">
                  <c:v>2019</c:v>
                </c:pt>
              </c:numCache>
            </c:numRef>
          </c:xVal>
          <c:yVal>
            <c:numRef>
              <c:f>'Energy-Power'!$B$26:$T$26</c:f>
              <c:numCache>
                <c:formatCode>General</c:formatCode>
                <c:ptCount val="19"/>
                <c:pt idx="0">
                  <c:v>3.6749999999999998E-2</c:v>
                </c:pt>
                <c:pt idx="1">
                  <c:v>0.24</c:v>
                </c:pt>
                <c:pt idx="2">
                  <c:v>1.53</c:v>
                </c:pt>
                <c:pt idx="3">
                  <c:v>0.70789999999999997</c:v>
                </c:pt>
                <c:pt idx="4">
                  <c:v>2.0000000000000001E-4</c:v>
                </c:pt>
                <c:pt idx="5">
                  <c:v>0.02</c:v>
                </c:pt>
                <c:pt idx="6">
                  <c:v>8</c:v>
                </c:pt>
                <c:pt idx="7">
                  <c:v>2.6999999999999999E-5</c:v>
                </c:pt>
                <c:pt idx="8">
                  <c:v>1.7550000000000001E-4</c:v>
                </c:pt>
                <c:pt idx="9">
                  <c:v>5</c:v>
                </c:pt>
                <c:pt idx="10">
                  <c:v>6</c:v>
                </c:pt>
                <c:pt idx="11">
                  <c:v>1.3680000000000001E-3</c:v>
                </c:pt>
                <c:pt idx="12">
                  <c:v>1.05</c:v>
                </c:pt>
                <c:pt idx="13">
                  <c:v>2.4000000000000001E-5</c:v>
                </c:pt>
                <c:pt idx="14">
                  <c:v>684</c:v>
                </c:pt>
                <c:pt idx="15">
                  <c:v>8.8000000000000005E-3</c:v>
                </c:pt>
                <c:pt idx="16">
                  <c:v>900</c:v>
                </c:pt>
                <c:pt idx="17">
                  <c:v>8</c:v>
                </c:pt>
                <c:pt idx="18">
                  <c:v>0.65</c:v>
                </c:pt>
              </c:numCache>
            </c:numRef>
          </c:yVal>
          <c:bubbleSize>
            <c:numLit>
              <c:formatCode>General</c:formatCode>
              <c:ptCount val="19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  <c:pt idx="4">
                <c:v>1</c:v>
              </c:pt>
              <c:pt idx="5">
                <c:v>1</c:v>
              </c:pt>
              <c:pt idx="6">
                <c:v>1</c:v>
              </c:pt>
              <c:pt idx="7">
                <c:v>1</c:v>
              </c:pt>
              <c:pt idx="8">
                <c:v>1</c:v>
              </c:pt>
              <c:pt idx="9">
                <c:v>1</c:v>
              </c:pt>
              <c:pt idx="10">
                <c:v>1</c:v>
              </c:pt>
              <c:pt idx="11">
                <c:v>1</c:v>
              </c:pt>
              <c:pt idx="12">
                <c:v>1</c:v>
              </c:pt>
              <c:pt idx="13">
                <c:v>1</c:v>
              </c:pt>
              <c:pt idx="14">
                <c:v>1</c:v>
              </c:pt>
              <c:pt idx="15">
                <c:v>1</c:v>
              </c:pt>
              <c:pt idx="16">
                <c:v>1</c:v>
              </c:pt>
              <c:pt idx="17">
                <c:v>1</c:v>
              </c:pt>
              <c:pt idx="18">
                <c:v>1</c:v>
              </c:pt>
            </c:numLit>
          </c:bubbleSize>
          <c:bubble3D val="0"/>
          <c:extLst>
            <c:ext xmlns:c16="http://schemas.microsoft.com/office/drawing/2014/chart" uri="{C3380CC4-5D6E-409C-BE32-E72D297353CC}">
              <c16:uniqueId val="{0000001A-F9C8-3C45-8C40-042FD3FFC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"/>
        <c:showNegBubbles val="0"/>
        <c:axId val="703791808"/>
        <c:axId val="803121744"/>
      </c:bubbleChart>
      <c:valAx>
        <c:axId val="703791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803121744"/>
        <c:crosses val="autoZero"/>
        <c:crossBetween val="midCat"/>
      </c:valAx>
      <c:valAx>
        <c:axId val="80312174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7037918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5" Type="http://schemas.openxmlformats.org/officeDocument/2006/relationships/image" Target="../media/image39.wmf"/><Relationship Id="rId4" Type="http://schemas.openxmlformats.org/officeDocument/2006/relationships/image" Target="../media/image3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0.50319</cdr:x>
      <cdr:y>0.55574</cdr:y>
    </cdr:from>
    <cdr:to>
      <cdr:x>0.51623</cdr:x>
      <cdr:y>0.60379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F283D208-BCF0-0440-B6E9-958C2DF2D6FD}"/>
            </a:ext>
          </a:extLst>
        </cdr:cNvPr>
        <cdr:cNvCxnSpPr/>
      </cdr:nvCxnSpPr>
      <cdr:spPr bwMode="auto">
        <a:xfrm xmlns:a="http://schemas.openxmlformats.org/drawingml/2006/main">
          <a:off x="5389562" y="2168529"/>
          <a:ext cx="139700" cy="18752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0.51386</cdr:x>
      <cdr:y>0.54597</cdr:y>
    </cdr:from>
    <cdr:to>
      <cdr:x>0.62675</cdr:x>
      <cdr:y>0.57971</cdr:y>
    </cdr:to>
    <cdr:cxnSp macro="">
      <cdr:nvCxnSpPr>
        <cdr:cNvPr id="6" name="Straight Connector 5">
          <a:extLst xmlns:a="http://schemas.openxmlformats.org/drawingml/2006/main">
            <a:ext uri="{FF2B5EF4-FFF2-40B4-BE49-F238E27FC236}">
              <a16:creationId xmlns:a16="http://schemas.microsoft.com/office/drawing/2014/main" id="{281F90D4-D140-654F-BB12-B4D7FD9C0D11}"/>
            </a:ext>
          </a:extLst>
        </cdr:cNvPr>
        <cdr:cNvCxnSpPr/>
      </cdr:nvCxnSpPr>
      <cdr:spPr bwMode="auto">
        <a:xfrm xmlns:a="http://schemas.openxmlformats.org/drawingml/2006/main">
          <a:off x="5503862" y="2130429"/>
          <a:ext cx="1209155" cy="13165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0.40248</cdr:x>
      <cdr:y>0.59728</cdr:y>
    </cdr:from>
    <cdr:to>
      <cdr:x>0.40841</cdr:x>
      <cdr:y>0.74229</cdr:y>
    </cdr:to>
    <cdr:cxnSp macro="">
      <cdr:nvCxnSpPr>
        <cdr:cNvPr id="10" name="Straight Connector 9">
          <a:extLst xmlns:a="http://schemas.openxmlformats.org/drawingml/2006/main">
            <a:ext uri="{FF2B5EF4-FFF2-40B4-BE49-F238E27FC236}">
              <a16:creationId xmlns:a16="http://schemas.microsoft.com/office/drawing/2014/main" id="{480D1BF7-4303-D44D-BA5C-55A177E24ECA}"/>
            </a:ext>
          </a:extLst>
        </cdr:cNvPr>
        <cdr:cNvCxnSpPr/>
      </cdr:nvCxnSpPr>
      <cdr:spPr bwMode="auto">
        <a:xfrm xmlns:a="http://schemas.openxmlformats.org/drawingml/2006/main" flipV="1">
          <a:off x="4310873" y="2330652"/>
          <a:ext cx="63500" cy="56583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0.41433</cdr:x>
      <cdr:y>0.59728</cdr:y>
    </cdr:from>
    <cdr:to>
      <cdr:x>0.44983</cdr:x>
      <cdr:y>0.63672</cdr:y>
    </cdr:to>
    <cdr:cxnSp macro="">
      <cdr:nvCxnSpPr>
        <cdr:cNvPr id="12" name="Straight Connector 11">
          <a:extLst xmlns:a="http://schemas.openxmlformats.org/drawingml/2006/main">
            <a:ext uri="{FF2B5EF4-FFF2-40B4-BE49-F238E27FC236}">
              <a16:creationId xmlns:a16="http://schemas.microsoft.com/office/drawing/2014/main" id="{710843DD-DC5A-9C49-AAC9-B95E5A291B5B}"/>
            </a:ext>
          </a:extLst>
        </cdr:cNvPr>
        <cdr:cNvCxnSpPr/>
      </cdr:nvCxnSpPr>
      <cdr:spPr bwMode="auto">
        <a:xfrm xmlns:a="http://schemas.openxmlformats.org/drawingml/2006/main">
          <a:off x="4437873" y="2330652"/>
          <a:ext cx="380189" cy="15388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0.32422</cdr:x>
      <cdr:y>0.78617</cdr:y>
    </cdr:from>
    <cdr:to>
      <cdr:x>0.44412</cdr:x>
      <cdr:y>0.82561</cdr:y>
    </cdr:to>
    <cdr:cxnSp macro="">
      <cdr:nvCxnSpPr>
        <cdr:cNvPr id="18" name="Straight Connector 17">
          <a:extLst xmlns:a="http://schemas.openxmlformats.org/drawingml/2006/main">
            <a:ext uri="{FF2B5EF4-FFF2-40B4-BE49-F238E27FC236}">
              <a16:creationId xmlns:a16="http://schemas.microsoft.com/office/drawing/2014/main" id="{86466B9C-2B4F-3B49-9146-B2673F5CDAD0}"/>
            </a:ext>
          </a:extLst>
        </cdr:cNvPr>
        <cdr:cNvCxnSpPr/>
      </cdr:nvCxnSpPr>
      <cdr:spPr bwMode="auto">
        <a:xfrm xmlns:a="http://schemas.openxmlformats.org/drawingml/2006/main" flipV="1">
          <a:off x="3472642" y="3067700"/>
          <a:ext cx="1284297" cy="153888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 xmlns:a="http://schemas.openxmlformats.org/drawingml/2006/main"/>
      </cdr:spPr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DB9F7-FB95-5B49-81D5-A6292D05164F}" type="datetimeFigureOut">
              <a:rPr lang="en-US" smtClean="0"/>
              <a:pPr/>
              <a:t>5/28/21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67A2E-FA6F-0341-8570-996F48668A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655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0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8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8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98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47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96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46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96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890588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defRPr/>
            </a:pPr>
            <a:fld id="{5190BA32-C4AA-8744-9288-0B2A8E130EFE}" type="slidenum">
              <a:rPr lang="en-US" sz="1000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137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14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1837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17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5362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18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776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24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847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25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146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676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4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952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567A2E-FA6F-0341-8570-996F48668A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86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7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681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8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297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11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248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12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329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13</a:t>
            </a:fld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718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4379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31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9442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2826650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346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8"/>
            <a:ext cx="109728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5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55" name="Freeform 7"/>
          <p:cNvSpPr>
            <a:spLocks noChangeArrowheads="1"/>
          </p:cNvSpPr>
          <p:nvPr/>
        </p:nvSpPr>
        <p:spPr bwMode="auto">
          <a:xfrm>
            <a:off x="508000" y="228600"/>
            <a:ext cx="109728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3B812F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609600" y="6172200"/>
            <a:ext cx="109728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srgbClr val="3B812F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auto">
          <a:xfrm>
            <a:off x="0" y="6556375"/>
            <a:ext cx="8382772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500" baseline="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Symposium on Energy Recovery </a:t>
            </a:r>
            <a:r>
              <a:rPr lang="en-US" sz="1500" baseline="0" dirty="0" err="1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Linacs</a:t>
            </a:r>
            <a:r>
              <a:rPr lang="en-US" sz="1500" baseline="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; June 4</a:t>
            </a:r>
            <a:r>
              <a:rPr lang="en-US" sz="1500" baseline="300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th</a:t>
            </a:r>
            <a:r>
              <a:rPr lang="en-US" sz="1500" baseline="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2021 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auto">
          <a:xfrm>
            <a:off x="8814186" y="6553200"/>
            <a:ext cx="29464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 CERN</a:t>
            </a: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1277600" y="6553201"/>
            <a:ext cx="914400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algn="r" defTabSz="914377" fontAlgn="base">
              <a:spcBef>
                <a:spcPct val="0"/>
              </a:spcBef>
              <a:spcAft>
                <a:spcPct val="0"/>
              </a:spcAft>
            </a:pPr>
            <a:fld id="{D65AA659-64D5-2744-AD1B-33C18361B25C}" type="slidenum">
              <a:rPr lang="en-US" sz="150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defTabSz="914377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500" b="1" dirty="0">
              <a:solidFill>
                <a:srgbClr val="006633"/>
              </a:solidFill>
              <a:latin typeface="Garamond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115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3" r:id="rId2"/>
    <p:sldLayoutId id="2147483744" r:id="rId3"/>
    <p:sldLayoutId id="2147483746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  <a:ea typeface="ＭＳ Ｐゴシック" charset="-128"/>
          <a:cs typeface="ＭＳ Ｐゴシック" charset="-128"/>
        </a:defRPr>
      </a:lvl5pPr>
      <a:lvl6pPr marL="457189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6pPr>
      <a:lvl7pPr marL="914377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7pPr>
      <a:lvl8pPr marL="1371566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8pPr>
      <a:lvl9pPr marL="1828754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-110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9909" indent="-325431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600">
          <a:solidFill>
            <a:schemeClr val="tx1"/>
          </a:solidFill>
          <a:latin typeface="+mn-lt"/>
          <a:ea typeface="ＭＳ Ｐゴシック" pitchFamily="-110" charset="-128"/>
        </a:defRPr>
      </a:lvl2pPr>
      <a:lvl3pPr marL="1022325" indent="-35083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200">
          <a:solidFill>
            <a:schemeClr val="tx1"/>
          </a:solidFill>
          <a:latin typeface="+mn-lt"/>
          <a:ea typeface="ＭＳ Ｐゴシック" pitchFamily="-110" charset="-128"/>
        </a:defRPr>
      </a:lvl3pPr>
      <a:lvl4pPr marL="1339817" indent="-3159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1681121" indent="-339717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138309" indent="-33971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595498" indent="-33971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052686" indent="-33971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509875" indent="-339717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10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arxiv.org/abs/1909.0443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0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tiff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5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38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5.png"/><Relationship Id="rId10" Type="http://schemas.openxmlformats.org/officeDocument/2006/relationships/image" Target="../media/image41.png"/><Relationship Id="rId4" Type="http://schemas.openxmlformats.org/officeDocument/2006/relationships/image" Target="../media/image35.wmf"/><Relationship Id="rId9" Type="http://schemas.openxmlformats.org/officeDocument/2006/relationships/image" Target="../media/image40.png"/><Relationship Id="rId14" Type="http://schemas.openxmlformats.org/officeDocument/2006/relationships/image" Target="../media/image39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3BB77-5731-594C-B2BC-D2A7B2C23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solidFill>
                  <a:srgbClr val="FF0000"/>
                </a:solidFill>
              </a:rPr>
              <a:t>ERL Prospects for High Energy Colliders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824EC0-2347-CA46-8E4A-A9839209C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73263"/>
            <a:ext cx="11463580" cy="5064066"/>
          </a:xfrm>
        </p:spPr>
        <p:txBody>
          <a:bodyPr/>
          <a:lstStyle/>
          <a:p>
            <a:r>
              <a:rPr lang="en-US" dirty="0"/>
              <a:t>Introduction: Luminosity limitations in ‘conventional’ Colliders</a:t>
            </a:r>
          </a:p>
          <a:p>
            <a:endParaRPr lang="en-US" dirty="0"/>
          </a:p>
          <a:p>
            <a:r>
              <a:rPr lang="en-US" dirty="0"/>
              <a:t>The Energy Recovery concept</a:t>
            </a:r>
          </a:p>
          <a:p>
            <a:endParaRPr lang="en-US" dirty="0"/>
          </a:p>
          <a:p>
            <a:r>
              <a:rPr lang="en-US" dirty="0" err="1">
                <a:solidFill>
                  <a:srgbClr val="00B050"/>
                </a:solidFill>
              </a:rPr>
              <a:t>LHeC</a:t>
            </a:r>
            <a:r>
              <a:rPr lang="en-US" dirty="0">
                <a:solidFill>
                  <a:srgbClr val="00B050"/>
                </a:solidFill>
              </a:rPr>
              <a:t>; </a:t>
            </a:r>
            <a:r>
              <a:rPr lang="en-GB" dirty="0" err="1">
                <a:solidFill>
                  <a:srgbClr val="00B050"/>
                </a:solidFill>
              </a:rPr>
              <a:t>FCCeh</a:t>
            </a:r>
            <a:r>
              <a:rPr lang="en-GB" dirty="0">
                <a:solidFill>
                  <a:srgbClr val="00B050"/>
                </a:solidFill>
              </a:rPr>
              <a:t>, FCC-</a:t>
            </a:r>
            <a:r>
              <a:rPr lang="en-GB" dirty="0" err="1">
                <a:solidFill>
                  <a:srgbClr val="00B050"/>
                </a:solidFill>
              </a:rPr>
              <a:t>ee</a:t>
            </a:r>
            <a:r>
              <a:rPr lang="en-GB" dirty="0">
                <a:solidFill>
                  <a:srgbClr val="00B050"/>
                </a:solidFill>
              </a:rPr>
              <a:t> und ERLC (ILC)</a:t>
            </a:r>
            <a:r>
              <a:rPr lang="en-US" dirty="0"/>
              <a:t> as show case applications of the ERL concept in HEP: </a:t>
            </a:r>
          </a:p>
          <a:p>
            <a:pPr marL="0" indent="0">
              <a:buNone/>
            </a:pPr>
            <a:r>
              <a:rPr lang="en-US" dirty="0"/>
              <a:t>   Push-Pull; Recirculating </a:t>
            </a:r>
            <a:r>
              <a:rPr lang="en-US" dirty="0" err="1"/>
              <a:t>Linac</a:t>
            </a:r>
            <a:r>
              <a:rPr lang="en-US" dirty="0"/>
              <a:t> and Circular ERL configurations</a:t>
            </a:r>
          </a:p>
          <a:p>
            <a:endParaRPr lang="en-US" dirty="0"/>
          </a:p>
          <a:p>
            <a:r>
              <a:rPr lang="en-US" dirty="0"/>
              <a:t>Key aspects that need to be validated and demonstrated</a:t>
            </a:r>
          </a:p>
        </p:txBody>
      </p:sp>
    </p:spTree>
    <p:extLst>
      <p:ext uri="{BB962C8B-B14F-4D97-AF65-F5344CB8AC3E}">
        <p14:creationId xmlns:p14="http://schemas.microsoft.com/office/powerpoint/2010/main" val="2025438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E312409-DCAD-CA47-8C68-066A66EA90E8}"/>
              </a:ext>
            </a:extLst>
          </p:cNvPr>
          <p:cNvSpPr txBox="1"/>
          <p:nvPr/>
        </p:nvSpPr>
        <p:spPr>
          <a:xfrm>
            <a:off x="8423563" y="724178"/>
            <a:ext cx="2151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2"/>
                </a:solidFill>
              </a:rPr>
              <a:t>Valery Telnov BINP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FAA6BB0E-4844-274B-A729-D45945E6E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234" y="298393"/>
            <a:ext cx="1014584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5pPr>
            <a:lvl6pPr marL="45718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6pPr>
            <a:lvl7pPr marL="914377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7pPr>
            <a:lvl8pPr marL="1371566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8pPr>
            <a:lvl9pPr marL="1828754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9pPr>
          </a:lstStyle>
          <a:p>
            <a:pPr defTabSz="914400" eaLnBrk="1" hangingPunct="1"/>
            <a:r>
              <a:rPr lang="en-US" sz="3600" u="sng" kern="0" dirty="0">
                <a:solidFill>
                  <a:srgbClr val="FF0000"/>
                </a:solidFill>
              </a:rPr>
              <a:t>4 </a:t>
            </a:r>
            <a:r>
              <a:rPr lang="en-US" sz="3600" u="sng" kern="0" dirty="0" err="1">
                <a:solidFill>
                  <a:srgbClr val="FF0000"/>
                </a:solidFill>
              </a:rPr>
              <a:t>Linac</a:t>
            </a:r>
            <a:r>
              <a:rPr lang="en-US" sz="3600" u="sng" kern="0" dirty="0">
                <a:solidFill>
                  <a:srgbClr val="FF0000"/>
                </a:solidFill>
              </a:rPr>
              <a:t> ERL Collider Concept:</a:t>
            </a:r>
          </a:p>
        </p:txBody>
      </p:sp>
      <p:grpSp>
        <p:nvGrpSpPr>
          <p:cNvPr id="8" name="Group 23">
            <a:extLst>
              <a:ext uri="{FF2B5EF4-FFF2-40B4-BE49-F238E27FC236}">
                <a16:creationId xmlns:a16="http://schemas.microsoft.com/office/drawing/2014/main" id="{3329108A-AFB3-2940-AD6B-BA9670708439}"/>
              </a:ext>
            </a:extLst>
          </p:cNvPr>
          <p:cNvGrpSpPr>
            <a:grpSpLocks/>
          </p:cNvGrpSpPr>
          <p:nvPr/>
        </p:nvGrpSpPr>
        <p:grpSpPr bwMode="auto">
          <a:xfrm>
            <a:off x="345740" y="1224356"/>
            <a:ext cx="11287157" cy="1924047"/>
            <a:chOff x="288" y="720"/>
            <a:chExt cx="7110" cy="1212"/>
          </a:xfrm>
        </p:grpSpPr>
        <p:sp>
          <p:nvSpPr>
            <p:cNvPr id="9" name="Rectangle 3">
              <a:extLst>
                <a:ext uri="{FF2B5EF4-FFF2-40B4-BE49-F238E27FC236}">
                  <a16:creationId xmlns:a16="http://schemas.microsoft.com/office/drawing/2014/main" id="{9B5D1F07-3407-8545-A2F5-8EFAE615E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" name="Text Box 7">
              <a:extLst>
                <a:ext uri="{FF2B5EF4-FFF2-40B4-BE49-F238E27FC236}">
                  <a16:creationId xmlns:a16="http://schemas.microsoft.com/office/drawing/2014/main" id="{02B804AA-3AFF-0D48-B698-40342E53F2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" y="720"/>
              <a:ext cx="6724" cy="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SRF taken from LCLS-II: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Q</a:t>
              </a:r>
              <a:r>
                <a:rPr lang="en-US" sz="2600" baseline="-250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0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= 3 10</a:t>
              </a:r>
              <a:r>
                <a:rPr lang="en-US" sz="2600" baseline="300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10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@ 1.8K with E = 20MeV/m 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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heat of about 1kW/GeV</a:t>
              </a:r>
              <a:endParaRPr lang="en-US" sz="26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1/3</a:t>
              </a:r>
              <a:r>
                <a:rPr lang="en-US" sz="2600" baseline="300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rd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duty factor with 3m bunch spacing  L = 0.5 10</a:t>
              </a:r>
              <a:r>
                <a:rPr lang="en-US" sz="2600" baseline="300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36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cm</a:t>
              </a:r>
              <a:r>
                <a:rPr lang="en-US" sz="2600" baseline="300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-2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s</a:t>
              </a:r>
              <a:r>
                <a:rPr lang="en-US" sz="2600" baseline="300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-1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@ 160MW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     and N= 10</a:t>
              </a:r>
              <a:r>
                <a:rPr lang="en-US" sz="2600" baseline="300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10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, d = 3m, I = 0.16A and 250GeV CME</a:t>
              </a:r>
              <a:endPara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190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8" y="193678"/>
            <a:ext cx="10741022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Energy Recovery </a:t>
            </a:r>
            <a:r>
              <a:rPr lang="en-US" sz="3600" u="sng" dirty="0" err="1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Linac</a:t>
            </a:r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 Configurations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7" name="Group 23">
            <a:extLst>
              <a:ext uri="{FF2B5EF4-FFF2-40B4-BE49-F238E27FC236}">
                <a16:creationId xmlns:a16="http://schemas.microsoft.com/office/drawing/2014/main" id="{18EDD49C-EFB7-3A4B-B91C-2236206CB53E}"/>
              </a:ext>
            </a:extLst>
          </p:cNvPr>
          <p:cNvGrpSpPr>
            <a:grpSpLocks/>
          </p:cNvGrpSpPr>
          <p:nvPr/>
        </p:nvGrpSpPr>
        <p:grpSpPr bwMode="auto">
          <a:xfrm>
            <a:off x="277665" y="1131321"/>
            <a:ext cx="12131703" cy="4308468"/>
            <a:chOff x="288" y="720"/>
            <a:chExt cx="7642" cy="2714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B2BA32DF-A3FE-FF44-B3F2-363668C6C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9" name="Text Box 7">
              <a:extLst>
                <a:ext uri="{FF2B5EF4-FFF2-40B4-BE49-F238E27FC236}">
                  <a16:creationId xmlns:a16="http://schemas.microsoft.com/office/drawing/2014/main" id="{28D5B7CA-3187-CC40-BB89-45DA1418C9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" y="720"/>
              <a:ext cx="7256" cy="27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Recirculating </a:t>
              </a:r>
              <a:r>
                <a:rPr lang="en-US" sz="2600" dirty="0" err="1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Configuration: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SC </a:t>
              </a:r>
              <a:r>
                <a:rPr lang="en-US" sz="2600" dirty="0" err="1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(s) that are connected through return arcs</a:t>
              </a:r>
              <a:endParaRPr lang="en-US" sz="2600" baseline="300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Still implies some synchrotron radiation (depending on design ca. ½ of ring)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More cost efficient installation as the SC </a:t>
              </a:r>
              <a:r>
                <a:rPr lang="en-US" sz="2600" dirty="0" err="1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linac</a:t>
              </a:r>
              <a:r>
                <a:rPr lang="en-US" sz="26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is passed more than once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Allows true CW SRF operation [beam loading only as transients during ramp-up]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Still avoids limits through beam-beam interaction!!!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C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Implies some beam size blow-up through arcs  </a:t>
              </a:r>
              <a:r>
                <a:rPr lang="en-US" sz="26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return-arcs lattice design!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Multiple passes of beams with different energies through same SC </a:t>
              </a:r>
              <a:r>
                <a:rPr lang="en-US" sz="2600" dirty="0" err="1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linac</a:t>
              </a:r>
              <a:r>
                <a:rPr lang="en-US" sz="2600" dirty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implies 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    high beam current in SRF cavities </a:t>
              </a:r>
              <a:endParaRPr lang="en-US" sz="26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EA536C3-9D89-9240-BA2A-1F8C5E826D7B}"/>
              </a:ext>
            </a:extLst>
          </p:cNvPr>
          <p:cNvSpPr txBox="1"/>
          <p:nvPr/>
        </p:nvSpPr>
        <p:spPr>
          <a:xfrm>
            <a:off x="3018123" y="1988496"/>
            <a:ext cx="6379190" cy="3323987"/>
          </a:xfrm>
          <a:prstGeom prst="rect">
            <a:avLst/>
          </a:prstGeom>
          <a:solidFill>
            <a:srgbClr val="D5B95F"/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  <a:p>
            <a:pPr algn="ctr"/>
            <a:r>
              <a:rPr lang="en-US" sz="2400" dirty="0"/>
              <a:t>Effective ERL applications require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>
                <a:sym typeface="Wingdings" pitchFamily="2" charset="2"/>
              </a:rPr>
              <a:t>SRF technology with Q</a:t>
            </a:r>
            <a:r>
              <a:rPr lang="en-US" sz="2400" baseline="-25000" dirty="0">
                <a:sym typeface="Wingdings" pitchFamily="2" charset="2"/>
              </a:rPr>
              <a:t>0</a:t>
            </a:r>
            <a:r>
              <a:rPr lang="en-US" sz="2400" dirty="0">
                <a:sym typeface="Wingdings" pitchFamily="2" charset="2"/>
              </a:rPr>
              <a:t> &gt; 10</a:t>
            </a:r>
            <a:r>
              <a:rPr lang="en-US" sz="2400" baseline="30000" dirty="0">
                <a:sym typeface="Wingdings" pitchFamily="2" charset="2"/>
              </a:rPr>
              <a:t>10</a:t>
            </a:r>
            <a:r>
              <a:rPr lang="en-US" sz="2400" dirty="0">
                <a:sym typeface="Wingdings" pitchFamily="2" charset="2"/>
              </a:rPr>
              <a:t> and</a:t>
            </a:r>
          </a:p>
          <a:p>
            <a:pPr algn="ctr"/>
            <a:endParaRPr lang="en-US" sz="2400" dirty="0">
              <a:sym typeface="Wingdings" pitchFamily="2" charset="2"/>
            </a:endParaRPr>
          </a:p>
          <a:p>
            <a:pPr algn="ctr"/>
            <a:r>
              <a:rPr lang="en-US" sz="2400" dirty="0">
                <a:sym typeface="Wingdings" pitchFamily="2" charset="2"/>
              </a:rPr>
              <a:t>Cost effectiveness requires peak fields of</a:t>
            </a:r>
          </a:p>
          <a:p>
            <a:pPr algn="ctr"/>
            <a:endParaRPr lang="en-US" sz="2400" dirty="0">
              <a:sym typeface="Wingdings" pitchFamily="2" charset="2"/>
            </a:endParaRPr>
          </a:p>
          <a:p>
            <a:pPr algn="ctr"/>
            <a:r>
              <a:rPr lang="en-US" sz="2400" dirty="0">
                <a:sym typeface="Wingdings" pitchFamily="2" charset="2"/>
              </a:rPr>
              <a:t>V &gt; 15MV/m </a:t>
            </a:r>
            <a:endParaRPr lang="en-GB" sz="2400" dirty="0"/>
          </a:p>
          <a:p>
            <a:r>
              <a:rPr lang="en-US" dirty="0"/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86551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502" y="1467749"/>
            <a:ext cx="4401697" cy="27404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25474" y="180978"/>
            <a:ext cx="10145847" cy="720725"/>
          </a:xfrm>
        </p:spPr>
        <p:txBody>
          <a:bodyPr/>
          <a:lstStyle/>
          <a:p>
            <a:pPr eaLnBrk="1" hangingPunct="1"/>
            <a:r>
              <a:rPr lang="en-US" sz="3600" u="sng" dirty="0" err="1">
                <a:solidFill>
                  <a:srgbClr val="FF0000"/>
                </a:solidFill>
              </a:rPr>
              <a:t>LHeC</a:t>
            </a:r>
            <a:r>
              <a:rPr lang="en-US" sz="3600" u="sng" dirty="0">
                <a:solidFill>
                  <a:srgbClr val="FF0000"/>
                </a:solidFill>
              </a:rPr>
              <a:t> / FCC-eh Racetrack ERL Collider configuration: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38360" y="880017"/>
            <a:ext cx="11853640" cy="492126"/>
            <a:chOff x="288" y="720"/>
            <a:chExt cx="5730" cy="310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Example </a:t>
              </a:r>
              <a:r>
                <a:rPr lang="en-US" sz="2600" dirty="0" err="1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LHeC</a:t>
              </a: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: 3-turn Recirculating SRF </a:t>
              </a:r>
              <a:r>
                <a:rPr lang="en-US" sz="2600" dirty="0" err="1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</a:t>
              </a: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and ERL operation</a:t>
              </a:r>
            </a:p>
          </p:txBody>
        </p:sp>
      </p:grp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-14388" y="4237390"/>
            <a:ext cx="12206387" cy="193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9" tIns="45685" rIns="91369" bIns="45685">
            <a:prstTxWarp prst="textNoShape">
              <a:avLst/>
            </a:prstTxWarp>
            <a:spAutoFit/>
          </a:bodyPr>
          <a:lstStyle/>
          <a:p>
            <a:pPr marL="342891" indent="-342891" defTabSz="914377" fontAlgn="base">
              <a:spcBef>
                <a:spcPct val="0"/>
              </a:spcBef>
              <a:spcAft>
                <a:spcPct val="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2 1km long SRF </a:t>
            </a:r>
            <a:r>
              <a:rPr lang="en-US" sz="2400" dirty="0" err="1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linacs</a:t>
            </a:r>
            <a:endParaRPr lang="en-US" sz="2400" dirty="0">
              <a:solidFill>
                <a:srgbClr val="0000FF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/>
            </a:endParaRPr>
          </a:p>
          <a:p>
            <a:pPr marL="342891" indent="-342891" defTabSz="914377" fontAlgn="base">
              <a:spcBef>
                <a:spcPct val="0"/>
              </a:spcBef>
              <a:spcAft>
                <a:spcPct val="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3 separate return arcs at each end of the </a:t>
            </a:r>
            <a:r>
              <a:rPr lang="en-US" sz="2400" dirty="0" err="1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linac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, </a:t>
            </a:r>
          </a:p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   matched for the beam energies</a:t>
            </a:r>
          </a:p>
          <a:p>
            <a:pPr marL="342891" indent="-342891" defTabSz="914377" fontAlgn="base">
              <a:spcBef>
                <a:spcPct val="0"/>
              </a:spcBef>
              <a:spcAft>
                <a:spcPct val="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Each beam passes 6 times through the SRF:</a:t>
            </a:r>
          </a:p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  3 passes with acceleration and 3 with passes deceleration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 6 times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I</a:t>
            </a:r>
            <a:r>
              <a:rPr lang="en-US" sz="2400" baseline="-25000" dirty="0" err="1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e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 in SRF!</a:t>
            </a:r>
            <a:endParaRPr lang="en-US" sz="2400" dirty="0">
              <a:solidFill>
                <a:srgbClr val="FF000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59017" y="1403378"/>
            <a:ext cx="6376581" cy="1169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457200">
              <a:spcBef>
                <a:spcPts val="600"/>
              </a:spcBef>
              <a:defRPr sz="4000">
                <a:latin typeface="Arial"/>
                <a:ea typeface="Arial"/>
                <a:cs typeface="Arial"/>
                <a:sym typeface="Arial"/>
              </a:defRPr>
            </a:pPr>
            <a:r>
              <a:rPr sz="2000" b="1" u="sng" dirty="0">
                <a:solidFill>
                  <a:srgbClr val="00B050"/>
                </a:solidFill>
              </a:rPr>
              <a:t>Operation in parallel with LHC/HE-LHC</a:t>
            </a:r>
            <a:r>
              <a:rPr lang="en-US" sz="2000" b="1" u="sng" dirty="0">
                <a:solidFill>
                  <a:srgbClr val="00B050"/>
                </a:solidFill>
              </a:rPr>
              <a:t>/FCC-hh</a:t>
            </a:r>
            <a:endParaRPr sz="2000" b="1" u="sng" dirty="0">
              <a:solidFill>
                <a:srgbClr val="00B050"/>
              </a:solidFill>
            </a:endParaRPr>
          </a:p>
          <a:p>
            <a:pPr marL="180474" indent="-180474" defTabSz="457200">
              <a:spcBef>
                <a:spcPts val="600"/>
              </a:spcBef>
              <a:buSzPct val="100000"/>
              <a:buChar char="•"/>
              <a:defRPr sz="4000"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TeV scale </a:t>
            </a:r>
            <a:r>
              <a:rPr lang="en-US" sz="2000" dirty="0"/>
              <a:t>collisions</a:t>
            </a:r>
            <a:r>
              <a:rPr sz="2000" dirty="0"/>
              <a:t> </a:t>
            </a:r>
            <a:r>
              <a:rPr lang="en-US" sz="2000" dirty="0"/>
              <a:t> </a:t>
            </a:r>
            <a:r>
              <a:rPr sz="2000" dirty="0"/>
              <a:t>➔  50</a:t>
            </a:r>
            <a:r>
              <a:rPr lang="en-US" sz="2000" dirty="0"/>
              <a:t>-60</a:t>
            </a:r>
            <a:r>
              <a:rPr sz="2000" dirty="0"/>
              <a:t> GeV </a:t>
            </a:r>
            <a:r>
              <a:rPr lang="en-US" sz="2000" dirty="0"/>
              <a:t>e-</a:t>
            </a:r>
            <a:r>
              <a:rPr sz="2000" dirty="0"/>
              <a:t>beam energy</a:t>
            </a:r>
          </a:p>
          <a:p>
            <a:pPr marL="114300" indent="-114300" defTabSz="457200">
              <a:spcBef>
                <a:spcPts val="600"/>
              </a:spcBef>
              <a:buSzPct val="100000"/>
              <a:buChar char="•"/>
              <a:defRPr sz="4000"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 power consumption &lt; 100 MW</a:t>
            </a:r>
          </a:p>
        </p:txBody>
      </p:sp>
      <p:sp>
        <p:nvSpPr>
          <p:cNvPr id="13" name="Shape 67"/>
          <p:cNvSpPr/>
          <p:nvPr/>
        </p:nvSpPr>
        <p:spPr>
          <a:xfrm>
            <a:off x="9942349" y="689416"/>
            <a:ext cx="2248370" cy="276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tIns="45719" rIns="45719" bIns="45719">
            <a:spAutoFit/>
          </a:bodyPr>
          <a:lstStyle>
            <a:lvl1pPr algn="l" defTabSz="914400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00" dirty="0"/>
              <a:t>* </a:t>
            </a:r>
            <a:r>
              <a:rPr sz="1200" dirty="0" err="1"/>
              <a:t>LHeC</a:t>
            </a:r>
            <a:r>
              <a:rPr sz="1200" dirty="0"/>
              <a:t> CDR, arXiv:</a:t>
            </a:r>
            <a:r>
              <a:rPr lang="en-US" sz="1200" dirty="0"/>
              <a:t>2007.14491</a:t>
            </a:r>
            <a:endParaRPr sz="1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52E34FF-D2F4-A341-BB6D-A58BE44B9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9095" y="247192"/>
            <a:ext cx="803274" cy="495390"/>
          </a:xfrm>
          <a:prstGeom prst="rect">
            <a:avLst/>
          </a:prstGeom>
        </p:spPr>
      </p:pic>
      <p:grpSp>
        <p:nvGrpSpPr>
          <p:cNvPr id="18" name="Group 156">
            <a:extLst>
              <a:ext uri="{FF2B5EF4-FFF2-40B4-BE49-F238E27FC236}">
                <a16:creationId xmlns:a16="http://schemas.microsoft.com/office/drawing/2014/main" id="{A6D680AE-A185-9E4C-B119-209945983191}"/>
              </a:ext>
            </a:extLst>
          </p:cNvPr>
          <p:cNvGrpSpPr>
            <a:grpSpLocks/>
          </p:cNvGrpSpPr>
          <p:nvPr/>
        </p:nvGrpSpPr>
        <p:grpSpPr bwMode="auto">
          <a:xfrm>
            <a:off x="7240849" y="2630874"/>
            <a:ext cx="4691520" cy="3072674"/>
            <a:chOff x="682181" y="1586230"/>
            <a:chExt cx="7925371" cy="3789235"/>
          </a:xfrm>
        </p:grpSpPr>
        <p:pic>
          <p:nvPicPr>
            <p:cNvPr id="19" name="Picture 141">
              <a:extLst>
                <a:ext uri="{FF2B5EF4-FFF2-40B4-BE49-F238E27FC236}">
                  <a16:creationId xmlns:a16="http://schemas.microsoft.com/office/drawing/2014/main" id="{86BDBAD1-20B7-984D-95D8-D99732FEC3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81" y="1586230"/>
              <a:ext cx="7925371" cy="3789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40">
              <a:extLst>
                <a:ext uri="{FF2B5EF4-FFF2-40B4-BE49-F238E27FC236}">
                  <a16:creationId xmlns:a16="http://schemas.microsoft.com/office/drawing/2014/main" id="{28AE9ED6-927E-BF45-9A5C-184FA0C48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2063" y="3924298"/>
              <a:ext cx="357187" cy="20478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699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1" name="Rectangle 141">
              <a:extLst>
                <a:ext uri="{FF2B5EF4-FFF2-40B4-BE49-F238E27FC236}">
                  <a16:creationId xmlns:a16="http://schemas.microsoft.com/office/drawing/2014/main" id="{ED908C6F-327B-8A4B-B610-3ABDFD536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669" y="3938587"/>
              <a:ext cx="345281" cy="80963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699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2" name="Rectangle 142">
              <a:extLst>
                <a:ext uri="{FF2B5EF4-FFF2-40B4-BE49-F238E27FC236}">
                  <a16:creationId xmlns:a16="http://schemas.microsoft.com/office/drawing/2014/main" id="{1A5201AB-4CEF-DB48-9E1B-B607F0EE4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7081" y="4071936"/>
              <a:ext cx="364331" cy="85725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699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3" name="Rectangle 144">
              <a:extLst>
                <a:ext uri="{FF2B5EF4-FFF2-40B4-BE49-F238E27FC236}">
                  <a16:creationId xmlns:a16="http://schemas.microsoft.com/office/drawing/2014/main" id="{4DDF29AC-2437-E74C-BEE6-9401AC02CA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21537">
              <a:off x="1987975" y="3474899"/>
              <a:ext cx="386958" cy="938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699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4" name="Rectangle 147">
              <a:extLst>
                <a:ext uri="{FF2B5EF4-FFF2-40B4-BE49-F238E27FC236}">
                  <a16:creationId xmlns:a16="http://schemas.microsoft.com/office/drawing/2014/main" id="{0D090C51-EC86-D347-9E84-27A5C4437D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41445">
              <a:off x="2112596" y="3836835"/>
              <a:ext cx="380549" cy="86847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699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5" name="Rectangle 148">
              <a:extLst>
                <a:ext uri="{FF2B5EF4-FFF2-40B4-BE49-F238E27FC236}">
                  <a16:creationId xmlns:a16="http://schemas.microsoft.com/office/drawing/2014/main" id="{7E31EC60-FAF6-F042-BB28-D75FEA5C31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21537">
              <a:off x="3399297" y="3335266"/>
              <a:ext cx="407768" cy="938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699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6" name="Rectangle 149">
              <a:extLst>
                <a:ext uri="{FF2B5EF4-FFF2-40B4-BE49-F238E27FC236}">
                  <a16:creationId xmlns:a16="http://schemas.microsoft.com/office/drawing/2014/main" id="{D7BC3E13-1E2A-9142-B7E8-944B45217D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21537">
              <a:off x="3373701" y="3747916"/>
              <a:ext cx="391371" cy="938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699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7" name="Rectangle 150">
              <a:extLst>
                <a:ext uri="{FF2B5EF4-FFF2-40B4-BE49-F238E27FC236}">
                  <a16:creationId xmlns:a16="http://schemas.microsoft.com/office/drawing/2014/main" id="{C0627485-899D-3444-B3D2-E86BD046CB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21537">
              <a:off x="3926151" y="3457402"/>
              <a:ext cx="391371" cy="938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699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8" name="Rectangle 151">
              <a:extLst>
                <a:ext uri="{FF2B5EF4-FFF2-40B4-BE49-F238E27FC236}">
                  <a16:creationId xmlns:a16="http://schemas.microsoft.com/office/drawing/2014/main" id="{7B468B5A-C275-B442-86BF-D655FE1DE6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21537">
              <a:off x="4158915" y="2794722"/>
              <a:ext cx="407768" cy="938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699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sp>
          <p:nvSpPr>
            <p:cNvPr id="29" name="TextBox 153">
              <a:extLst>
                <a:ext uri="{FF2B5EF4-FFF2-40B4-BE49-F238E27FC236}">
                  <a16:creationId xmlns:a16="http://schemas.microsoft.com/office/drawing/2014/main" id="{3417A3C8-8286-5646-A429-1FD72545A0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86400" y="2406315"/>
              <a:ext cx="1475231" cy="379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400" b="1" dirty="0">
                  <a:solidFill>
                    <a:srgbClr val="0000CC"/>
                  </a:solidFill>
                </a:rPr>
                <a:t>Arc 1 </a:t>
              </a:r>
            </a:p>
          </p:txBody>
        </p:sp>
        <p:sp>
          <p:nvSpPr>
            <p:cNvPr id="30" name="TextBox 154">
              <a:extLst>
                <a:ext uri="{FF2B5EF4-FFF2-40B4-BE49-F238E27FC236}">
                  <a16:creationId xmlns:a16="http://schemas.microsoft.com/office/drawing/2014/main" id="{4B284AA7-278E-A743-B1E1-C358822FB6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14476" y="3061128"/>
              <a:ext cx="1686827" cy="379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400" b="1" dirty="0">
                  <a:solidFill>
                    <a:srgbClr val="0000CC"/>
                  </a:solidFill>
                </a:rPr>
                <a:t>Arc 3</a:t>
              </a:r>
            </a:p>
          </p:txBody>
        </p:sp>
        <p:sp>
          <p:nvSpPr>
            <p:cNvPr id="31" name="TextBox 155">
              <a:extLst>
                <a:ext uri="{FF2B5EF4-FFF2-40B4-BE49-F238E27FC236}">
                  <a16:creationId xmlns:a16="http://schemas.microsoft.com/office/drawing/2014/main" id="{DB738013-0915-824D-92F1-8C145BD379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14476" y="3745831"/>
              <a:ext cx="1495923" cy="379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charset="0"/>
                  <a:ea typeface="ＭＳ Ｐゴシック" charset="0"/>
                </a:defRPr>
              </a:lvl9pPr>
            </a:lstStyle>
            <a:p>
              <a:r>
                <a:rPr lang="en-US" sz="1400" b="1" dirty="0">
                  <a:solidFill>
                    <a:srgbClr val="0000CC"/>
                  </a:solidFill>
                </a:rPr>
                <a:t>Arc 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5658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4001" y="193678"/>
            <a:ext cx="11444967" cy="720725"/>
          </a:xfrm>
        </p:spPr>
        <p:txBody>
          <a:bodyPr/>
          <a:lstStyle/>
          <a:p>
            <a:r>
              <a:rPr lang="en-US" sz="3400" u="sng" dirty="0" err="1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LHeC</a:t>
            </a:r>
            <a:r>
              <a:rPr lang="en-US" sz="34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 / FCC-eh ERL Configuration: Layout Options &amp; Scaling</a:t>
            </a:r>
            <a:endParaRPr lang="en-US" sz="34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464001" y="887943"/>
            <a:ext cx="3567123" cy="492123"/>
            <a:chOff x="288" y="720"/>
            <a:chExt cx="2247" cy="310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1861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Configurations: 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  <a:endParaRPr lang="en-US" sz="24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7" t="7791" r="46623" b="4167"/>
          <a:stretch/>
        </p:blipFill>
        <p:spPr bwMode="auto">
          <a:xfrm>
            <a:off x="913325" y="2240655"/>
            <a:ext cx="4685093" cy="386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27700" t="3164" r="50041" b="51539"/>
          <a:stretch/>
        </p:blipFill>
        <p:spPr>
          <a:xfrm>
            <a:off x="6379032" y="2209295"/>
            <a:ext cx="4224967" cy="392763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184903" y="1164383"/>
            <a:ext cx="29377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FCC-he considers Point ‘L’ since FCC Week in Berlin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7451511" y="2891961"/>
            <a:ext cx="292113" cy="245228"/>
            <a:chOff x="5927508" y="2478024"/>
            <a:chExt cx="292113" cy="245228"/>
          </a:xfrm>
        </p:grpSpPr>
        <p:cxnSp>
          <p:nvCxnSpPr>
            <p:cNvPr id="22" name="Straight Connector 21"/>
            <p:cNvCxnSpPr/>
            <p:nvPr/>
          </p:nvCxnSpPr>
          <p:spPr>
            <a:xfrm flipV="1">
              <a:off x="6053057" y="2615814"/>
              <a:ext cx="117183" cy="9431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rc 22"/>
            <p:cNvSpPr/>
            <p:nvPr/>
          </p:nvSpPr>
          <p:spPr>
            <a:xfrm rot="20320870">
              <a:off x="6038905" y="2478024"/>
              <a:ext cx="180716" cy="162015"/>
            </a:xfrm>
            <a:prstGeom prst="arc">
              <a:avLst>
                <a:gd name="adj1" fmla="val 16200000"/>
                <a:gd name="adj2" fmla="val 5237999"/>
              </a:avLst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Arc 23"/>
            <p:cNvSpPr/>
            <p:nvPr/>
          </p:nvSpPr>
          <p:spPr>
            <a:xfrm rot="20040000" flipH="1" flipV="1">
              <a:off x="5927508" y="2561237"/>
              <a:ext cx="180716" cy="162015"/>
            </a:xfrm>
            <a:prstGeom prst="arc">
              <a:avLst>
                <a:gd name="adj1" fmla="val 16200000"/>
                <a:gd name="adj2" fmla="val 5237999"/>
              </a:avLst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5971157" y="2494063"/>
              <a:ext cx="117183" cy="9431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658173" y="1405660"/>
            <a:ext cx="294388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LHeC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9BE8A2C-0B0D-A148-902B-01634C666CC9}"/>
              </a:ext>
            </a:extLst>
          </p:cNvPr>
          <p:cNvSpPr txBox="1"/>
          <p:nvPr/>
        </p:nvSpPr>
        <p:spPr>
          <a:xfrm>
            <a:off x="9996166" y="1480095"/>
            <a:ext cx="1912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arXIV:2007.14491</a:t>
            </a:r>
          </a:p>
        </p:txBody>
      </p:sp>
    </p:spTree>
    <p:extLst>
      <p:ext uri="{BB962C8B-B14F-4D97-AF65-F5344CB8AC3E}">
        <p14:creationId xmlns:p14="http://schemas.microsoft.com/office/powerpoint/2010/main" val="118694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58341" y="224404"/>
            <a:ext cx="11352256" cy="720725"/>
          </a:xfrm>
        </p:spPr>
        <p:txBody>
          <a:bodyPr/>
          <a:lstStyle/>
          <a:p>
            <a:pPr eaLnBrk="1" hangingPunct="1"/>
            <a:r>
              <a:rPr lang="en-US" sz="3600" u="sng" dirty="0" err="1">
                <a:solidFill>
                  <a:srgbClr val="FF0000"/>
                </a:solidFill>
              </a:rPr>
              <a:t>LHeC</a:t>
            </a:r>
            <a:r>
              <a:rPr lang="en-US" sz="3600" u="sng" dirty="0">
                <a:solidFill>
                  <a:srgbClr val="FF0000"/>
                </a:solidFill>
              </a:rPr>
              <a:t>: Recirculating </a:t>
            </a:r>
            <a:r>
              <a:rPr lang="en-US" sz="3600" u="sng" dirty="0" err="1">
                <a:solidFill>
                  <a:srgbClr val="FF0000"/>
                </a:solidFill>
              </a:rPr>
              <a:t>Linac</a:t>
            </a:r>
            <a:r>
              <a:rPr lang="en-US" sz="3600" u="sng" dirty="0">
                <a:solidFill>
                  <a:srgbClr val="FF0000"/>
                </a:solidFill>
              </a:rPr>
              <a:t> with ERL Operation as Baseline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87342" y="809631"/>
            <a:ext cx="9096389" cy="492126"/>
            <a:chOff x="288" y="720"/>
            <a:chExt cx="5730" cy="310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Performance with 100MW Wall Plug Power limit:</a:t>
              </a:r>
              <a:endParaRPr lang="en-US" sz="26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05891"/>
              </p:ext>
            </p:extLst>
          </p:nvPr>
        </p:nvGraphicFramePr>
        <p:xfrm>
          <a:off x="3051624" y="1863312"/>
          <a:ext cx="6110287" cy="3688080"/>
        </p:xfrm>
        <a:graphic>
          <a:graphicData uri="http://schemas.openxmlformats.org/drawingml/2006/table">
            <a:tbl>
              <a:tblPr firstRow="1" bandRow="1"/>
              <a:tblGrid>
                <a:gridCol w="3277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0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14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52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>
                          <a:solidFill>
                            <a:srgbClr val="008000"/>
                          </a:solidFill>
                        </a:rPr>
                        <a:t>10</a:t>
                      </a:r>
                      <a:r>
                        <a:rPr lang="en-US" sz="1600" baseline="30000" dirty="0">
                          <a:solidFill>
                            <a:srgbClr val="008000"/>
                          </a:solidFill>
                        </a:rPr>
                        <a:t>34</a:t>
                      </a:r>
                      <a:r>
                        <a:rPr lang="en-US" sz="1600" dirty="0">
                          <a:solidFill>
                            <a:srgbClr val="008000"/>
                          </a:solidFill>
                        </a:rPr>
                        <a:t> cm</a:t>
                      </a:r>
                      <a:r>
                        <a:rPr lang="en-US" sz="1600" baseline="30000" dirty="0">
                          <a:solidFill>
                            <a:srgbClr val="008000"/>
                          </a:solidFill>
                        </a:rPr>
                        <a:t>-2 </a:t>
                      </a:r>
                      <a:r>
                        <a:rPr lang="en-US" sz="1600" dirty="0">
                          <a:solidFill>
                            <a:srgbClr val="008000"/>
                          </a:solidFill>
                        </a:rPr>
                        <a:t>s</a:t>
                      </a:r>
                      <a:r>
                        <a:rPr lang="en-US" sz="1600" baseline="30000" dirty="0">
                          <a:solidFill>
                            <a:srgbClr val="008000"/>
                          </a:solidFill>
                        </a:rPr>
                        <a:t>-1 </a:t>
                      </a:r>
                      <a:r>
                        <a:rPr lang="en-US" sz="1600" dirty="0">
                          <a:solidFill>
                            <a:srgbClr val="008000"/>
                          </a:solidFill>
                        </a:rPr>
                        <a:t>Luminosity reach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PROTONS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ELECTRONS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Beam Energy [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</a:rPr>
                        <a:t>GeV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/>
                        <a:t>7000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/>
                        <a:t>60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Luminosity [10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33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cm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s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>
                          <a:solidFill>
                            <a:srgbClr val="008000"/>
                          </a:solidFill>
                        </a:rPr>
                        <a:t>16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>
                          <a:solidFill>
                            <a:srgbClr val="008000"/>
                          </a:solidFill>
                        </a:rPr>
                        <a:t>16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Normalized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</a:rPr>
                        <a:t>emittance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ge</a:t>
                      </a:r>
                      <a:r>
                        <a:rPr lang="en-US" sz="16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6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m]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2.5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/>
                        <a:t>20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Beta Function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6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6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[m]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0.05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0.10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 err="1">
                          <a:solidFill>
                            <a:schemeClr val="bg1"/>
                          </a:solidFill>
                        </a:rPr>
                        <a:t>rms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 Beam size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6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6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m]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/>
                        <a:t>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/>
                        <a:t>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1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</a:rPr>
                        <a:t>rms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 Beam divergence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s’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6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6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rad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]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/>
                        <a:t>80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/>
                        <a:t>40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Beam Current @ IP[mA]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1112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15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Bunch Spacing [ns]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/>
                        <a:t>25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Bunch Population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2.2*10</a:t>
                      </a:r>
                      <a:r>
                        <a:rPr lang="en-US" sz="1600" b="1" baseline="30000" dirty="0">
                          <a:solidFill>
                            <a:srgbClr val="FF0000"/>
                          </a:solidFill>
                        </a:rPr>
                        <a:t>11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2.3*10</a:t>
                      </a:r>
                      <a:r>
                        <a:rPr lang="en-US" sz="1600" b="1" baseline="30000" dirty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52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Bunch charge [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</a:rPr>
                        <a:t>nC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/>
                        <a:t>35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600" b="1" dirty="0"/>
                        <a:t>0.64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8AA5DE4-2ED1-7840-9645-7CB45F422B25}"/>
              </a:ext>
            </a:extLst>
          </p:cNvPr>
          <p:cNvSpPr/>
          <p:nvPr/>
        </p:nvSpPr>
        <p:spPr bwMode="auto">
          <a:xfrm>
            <a:off x="6647429" y="3152633"/>
            <a:ext cx="2474794" cy="382137"/>
          </a:xfrm>
          <a:prstGeom prst="round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DC31D0-D91B-074D-99ED-2802521786E8}"/>
              </a:ext>
            </a:extLst>
          </p:cNvPr>
          <p:cNvSpPr txBox="1"/>
          <p:nvPr/>
        </p:nvSpPr>
        <p:spPr>
          <a:xfrm>
            <a:off x="8039503" y="4230805"/>
            <a:ext cx="68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cs typeface="Times New Roman" panose="02020603050405020304" pitchFamily="18" charset="0"/>
                <a:sym typeface="Wingdings" pitchFamily="2" charset="2"/>
              </a:rPr>
              <a:t>25 </a:t>
            </a:r>
            <a:endParaRPr lang="en-US" sz="1600" b="1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2CCE698-CE90-2A43-81E9-A2EBB6173A5A}"/>
              </a:ext>
            </a:extLst>
          </p:cNvPr>
          <p:cNvSpPr/>
          <p:nvPr/>
        </p:nvSpPr>
        <p:spPr bwMode="auto">
          <a:xfrm>
            <a:off x="7987587" y="4187222"/>
            <a:ext cx="1185438" cy="382137"/>
          </a:xfrm>
          <a:prstGeom prst="round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3DB7A8-531D-0E41-A96B-AE3DD43201E9}"/>
              </a:ext>
            </a:extLst>
          </p:cNvPr>
          <p:cNvSpPr txBox="1"/>
          <p:nvPr/>
        </p:nvSpPr>
        <p:spPr>
          <a:xfrm>
            <a:off x="0" y="5689649"/>
            <a:ext cx="8571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 10</a:t>
            </a:r>
            <a:r>
              <a:rPr lang="en-US" sz="2000" baseline="30000" dirty="0">
                <a:solidFill>
                  <a:srgbClr val="00B050"/>
                </a:solidFill>
                <a:sym typeface="Wingdings" pitchFamily="2" charset="2"/>
              </a:rPr>
              <a:t>34</a:t>
            </a: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cm</a:t>
            </a:r>
            <a:r>
              <a:rPr lang="en-US" sz="2000" baseline="30000" dirty="0">
                <a:solidFill>
                  <a:srgbClr val="00B050"/>
                </a:solidFill>
                <a:sym typeface="Wingdings" pitchFamily="2" charset="2"/>
              </a:rPr>
              <a:t>-2</a:t>
            </a: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s</a:t>
            </a:r>
            <a:r>
              <a:rPr lang="en-US" sz="2000" baseline="30000" dirty="0">
                <a:solidFill>
                  <a:srgbClr val="00B050"/>
                </a:solidFill>
                <a:sym typeface="Wingdings" pitchFamily="2" charset="2"/>
              </a:rPr>
              <a:t>-1</a:t>
            </a:r>
            <a:r>
              <a:rPr lang="en-US" sz="2000" dirty="0">
                <a:solidFill>
                  <a:srgbClr val="00B050"/>
                </a:solidFill>
                <a:sym typeface="Wingdings" pitchFamily="2" charset="2"/>
              </a:rPr>
              <a:t> Luminosity can be reached in ep at HL-LHC [and FCC-pp]</a:t>
            </a:r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2FCE531-2D6A-3F4B-A1B6-BDFF73564935}"/>
              </a:ext>
            </a:extLst>
          </p:cNvPr>
          <p:cNvSpPr txBox="1"/>
          <p:nvPr/>
        </p:nvSpPr>
        <p:spPr>
          <a:xfrm>
            <a:off x="9996166" y="1480095"/>
            <a:ext cx="1912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arXIV:2007.14491</a:t>
            </a:r>
          </a:p>
        </p:txBody>
      </p:sp>
    </p:spTree>
    <p:extLst>
      <p:ext uri="{BB962C8B-B14F-4D97-AF65-F5344CB8AC3E}">
        <p14:creationId xmlns:p14="http://schemas.microsoft.com/office/powerpoint/2010/main" val="318044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3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82DA6B9E-54EA-E143-9A1B-2D29217D829C}"/>
              </a:ext>
            </a:extLst>
          </p:cNvPr>
          <p:cNvSpPr txBox="1"/>
          <p:nvPr/>
        </p:nvSpPr>
        <p:spPr>
          <a:xfrm>
            <a:off x="6386945" y="4822108"/>
            <a:ext cx="5805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Maximum Power of 300MW per beam @ 120 GeV and 2.47mA</a:t>
            </a:r>
            <a:endParaRPr lang="en-CH" sz="2400" dirty="0">
              <a:solidFill>
                <a:schemeClr val="bg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312409-DCAD-CA47-8C68-066A66EA90E8}"/>
              </a:ext>
            </a:extLst>
          </p:cNvPr>
          <p:cNvSpPr txBox="1"/>
          <p:nvPr/>
        </p:nvSpPr>
        <p:spPr>
          <a:xfrm>
            <a:off x="4308303" y="6200228"/>
            <a:ext cx="7883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2"/>
                </a:solidFill>
              </a:rPr>
              <a:t>V. Litvinenko BNL and Stony Brook University; T. Roser BNL; C. Llatas BNL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EEC9EF-B901-F64F-9A45-E700A5FAC0BE}"/>
              </a:ext>
            </a:extLst>
          </p:cNvPr>
          <p:cNvSpPr txBox="1"/>
          <p:nvPr/>
        </p:nvSpPr>
        <p:spPr>
          <a:xfrm>
            <a:off x="6332634" y="1464639"/>
            <a:ext cx="580505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Two 11 to 90 GeV SRF linacs in 4 pass configuration</a:t>
            </a:r>
            <a:r>
              <a:rPr lang="en-CH" sz="2400" dirty="0">
                <a:sym typeface="Wingdings" pitchFamily="2" charset="2"/>
              </a:rPr>
              <a:t> </a:t>
            </a:r>
            <a:endParaRPr lang="en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1/3rd of power consumption as compared to circular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CM Energy reach of 600GeV in 100km circumference tunnel</a:t>
            </a:r>
          </a:p>
          <a:p>
            <a:endParaRPr lang="en-GB" sz="2400" dirty="0">
              <a:solidFill>
                <a:schemeClr val="bg2"/>
              </a:solidFill>
              <a:sym typeface="Wingdings" pitchFamily="2" charset="2"/>
              <a:hlinkClick r:id="rId2"/>
            </a:endParaRPr>
          </a:p>
          <a:p>
            <a:r>
              <a:rPr lang="en-GB" sz="2400" dirty="0">
                <a:hlinkClick r:id="rId2"/>
              </a:rPr>
              <a:t>https://arxiv.org/abs/1909.04437</a:t>
            </a:r>
            <a:endParaRPr lang="en-GB" sz="2400" dirty="0"/>
          </a:p>
          <a:p>
            <a:r>
              <a:rPr lang="en-GB" dirty="0"/>
              <a:t>Physics Letters B, 804 (2020) 135394</a:t>
            </a:r>
            <a:endParaRPr lang="en-CH" sz="2400" dirty="0">
              <a:solidFill>
                <a:schemeClr val="bg2"/>
              </a:solidFill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039D9EF-815E-BA4E-BA57-BDEA2A384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892" y="372785"/>
            <a:ext cx="1151110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5pPr>
            <a:lvl6pPr marL="45718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6pPr>
            <a:lvl7pPr marL="914377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7pPr>
            <a:lvl8pPr marL="1371566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8pPr>
            <a:lvl9pPr marL="1828754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9pPr>
          </a:lstStyle>
          <a:p>
            <a:pPr defTabSz="914400" eaLnBrk="1" hangingPunct="1"/>
            <a:r>
              <a:rPr lang="en-US" sz="3600" u="sng" kern="0" dirty="0">
                <a:solidFill>
                  <a:srgbClr val="FF0000"/>
                </a:solidFill>
              </a:rPr>
              <a:t>Circular Energy Recovery Collider Concept: CERC proposal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36E5D245-1B2A-084A-BB0B-4222765AF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99" y="1035137"/>
            <a:ext cx="5939935" cy="5074055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EB201C47-2DA6-7642-97AB-B7B3AA1418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3889" y="949931"/>
            <a:ext cx="7257560" cy="5244466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8D64170-FD1B-C045-87FD-1A0C93EB1AC2}"/>
              </a:ext>
            </a:extLst>
          </p:cNvPr>
          <p:cNvSpPr/>
          <p:nvPr/>
        </p:nvSpPr>
        <p:spPr bwMode="auto">
          <a:xfrm>
            <a:off x="2033407" y="2923309"/>
            <a:ext cx="7138302" cy="505691"/>
          </a:xfrm>
          <a:prstGeom prst="round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577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E312409-DCAD-CA47-8C68-066A66EA90E8}"/>
              </a:ext>
            </a:extLst>
          </p:cNvPr>
          <p:cNvSpPr txBox="1"/>
          <p:nvPr/>
        </p:nvSpPr>
        <p:spPr>
          <a:xfrm>
            <a:off x="6655484" y="372785"/>
            <a:ext cx="553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2"/>
                </a:solidFill>
              </a:rPr>
              <a:t>Vladimir Litvinenko; BNL and Stony Brook University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039D9EF-815E-BA4E-BA57-BDEA2A3844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892" y="372785"/>
            <a:ext cx="1014584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5pPr>
            <a:lvl6pPr marL="45718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6pPr>
            <a:lvl7pPr marL="914377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7pPr>
            <a:lvl8pPr marL="1371566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8pPr>
            <a:lvl9pPr marL="1828754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9pPr>
          </a:lstStyle>
          <a:p>
            <a:pPr defTabSz="914400" eaLnBrk="1" hangingPunct="1"/>
            <a:r>
              <a:rPr lang="en-US" sz="3600" u="sng" kern="0" dirty="0">
                <a:solidFill>
                  <a:srgbClr val="FF0000"/>
                </a:solidFill>
              </a:rPr>
              <a:t>Circular ER Collider Concept:</a:t>
            </a: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07186264-8FBF-3047-9681-AA3E1F95D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65" y="1093509"/>
            <a:ext cx="8458371" cy="50301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3B543D-5056-D243-9C73-685839FF562E}"/>
              </a:ext>
            </a:extLst>
          </p:cNvPr>
          <p:cNvSpPr txBox="1"/>
          <p:nvPr/>
        </p:nvSpPr>
        <p:spPr>
          <a:xfrm>
            <a:off x="8608336" y="1464639"/>
            <a:ext cx="3529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>
                <a:solidFill>
                  <a:srgbClr val="3538FF"/>
                </a:solidFill>
              </a:rPr>
              <a:t>10MW RF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>
                <a:solidFill>
                  <a:srgbClr val="00B050"/>
                </a:solidFill>
              </a:rPr>
              <a:t>30MW RF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>
                <a:solidFill>
                  <a:srgbClr val="FF0000"/>
                </a:solidFill>
              </a:rPr>
              <a:t>100MW RF power</a:t>
            </a:r>
          </a:p>
        </p:txBody>
      </p:sp>
    </p:spTree>
    <p:extLst>
      <p:ext uri="{BB962C8B-B14F-4D97-AF65-F5344CB8AC3E}">
        <p14:creationId xmlns:p14="http://schemas.microsoft.com/office/powerpoint/2010/main" val="2891868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8" y="193678"/>
            <a:ext cx="10741022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ERL: SRF Challenge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422618" y="900336"/>
            <a:ext cx="5413387" cy="492124"/>
            <a:chOff x="288" y="720"/>
            <a:chExt cx="3410" cy="310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3024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Q</a:t>
              </a:r>
              <a:r>
                <a:rPr lang="en-US" sz="2600" baseline="-250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0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versus accelerating voltage: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7018732-DC9E-FA4F-A83B-20E2F417ED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579" y="285713"/>
            <a:ext cx="6311929" cy="37235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12D9C73-51BC-A647-8971-D2322F6097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15" y="2293748"/>
            <a:ext cx="4909996" cy="3866827"/>
          </a:xfrm>
          <a:prstGeom prst="rect">
            <a:avLst/>
          </a:prstGeom>
        </p:spPr>
      </p:pic>
      <p:sp>
        <p:nvSpPr>
          <p:cNvPr id="17" name="Text Box 7">
            <a:extLst>
              <a:ext uri="{FF2B5EF4-FFF2-40B4-BE49-F238E27FC236}">
                <a16:creationId xmlns:a16="http://schemas.microsoft.com/office/drawing/2014/main" id="{6980B596-5AF6-EA48-AFA7-2933D55D8F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5411" y="4967020"/>
            <a:ext cx="7246588" cy="49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9" tIns="45685" rIns="91369" bIns="45685">
            <a:prstTxWarp prst="textNoShape">
              <a:avLst/>
            </a:prstTxWarp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ts val="600"/>
              </a:spcAft>
            </a:pPr>
            <a:r>
              <a:rPr lang="en-US" sz="26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 </a:t>
            </a:r>
            <a:r>
              <a:rPr lang="en-US" sz="26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Q</a:t>
            </a:r>
            <a:r>
              <a:rPr lang="en-US" sz="2600" baseline="-250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0</a:t>
            </a:r>
            <a:r>
              <a:rPr lang="en-US" sz="26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directly linked to required cryogenics power!!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F4E49E-E7C3-9643-933B-7C93B9E5BA35}"/>
              </a:ext>
            </a:extLst>
          </p:cNvPr>
          <p:cNvSpPr txBox="1"/>
          <p:nvPr/>
        </p:nvSpPr>
        <p:spPr>
          <a:xfrm>
            <a:off x="5773903" y="5507490"/>
            <a:ext cx="6332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Hasan </a:t>
            </a:r>
            <a:r>
              <a:rPr lang="en-US" dirty="0" err="1">
                <a:solidFill>
                  <a:schemeClr val="bg2"/>
                </a:solidFill>
              </a:rPr>
              <a:t>Padamse</a:t>
            </a:r>
            <a:r>
              <a:rPr lang="en-US" dirty="0">
                <a:solidFill>
                  <a:schemeClr val="bg2"/>
                </a:solidFill>
              </a:rPr>
              <a:t>: ‘50 years of success for SRF accelerators’</a:t>
            </a:r>
          </a:p>
          <a:p>
            <a:r>
              <a:rPr lang="en-US" dirty="0">
                <a:solidFill>
                  <a:schemeClr val="bg2"/>
                </a:solidFill>
              </a:rPr>
              <a:t>Superconducting Sci. Technol. 30 (2017) 053003</a:t>
            </a:r>
          </a:p>
        </p:txBody>
      </p:sp>
      <p:sp>
        <p:nvSpPr>
          <p:cNvPr id="20" name="Text Box 7">
            <a:extLst>
              <a:ext uri="{FF2B5EF4-FFF2-40B4-BE49-F238E27FC236}">
                <a16:creationId xmlns:a16="http://schemas.microsoft.com/office/drawing/2014/main" id="{368A50ED-0850-284C-8EFB-06A8FB027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8747" y="4261932"/>
            <a:ext cx="6647830" cy="49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69" tIns="45685" rIns="91369" bIns="45685">
            <a:prstTxWarp prst="textNoShape">
              <a:avLst/>
            </a:prstTxWarp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ts val="600"/>
              </a:spcAft>
            </a:pP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</a:t>
            </a: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impressive progress over the last 10 years!!! 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6EA95D-E1E1-484D-92F8-5CA51CA57081}"/>
                  </a:ext>
                </a:extLst>
              </p:cNvPr>
              <p:cNvSpPr/>
              <p:nvPr/>
            </p:nvSpPr>
            <p:spPr>
              <a:xfrm>
                <a:off x="690112" y="1592565"/>
                <a:ext cx="4700243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A(t) 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2800" b="0" i="0" baseline="-2500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*</a:t>
                </a:r>
                <a:r>
                  <a:rPr lang="en-US" sz="2800" dirty="0"/>
                  <a:t> e</a:t>
                </a:r>
                <a:r>
                  <a:rPr lang="en-US" sz="2800" baseline="30000" dirty="0"/>
                  <a:t>-t/</a:t>
                </a:r>
                <a:r>
                  <a:rPr lang="en-US" sz="2800" baseline="30000" dirty="0">
                    <a:latin typeface="Symbol" pitchFamily="2" charset="2"/>
                  </a:rPr>
                  <a:t>t </a:t>
                </a:r>
                <a:r>
                  <a:rPr lang="en-US" sz="2800" dirty="0"/>
                  <a:t>;  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sz="28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sz="2800" dirty="0"/>
                  <a:t> = </a:t>
                </a:r>
                <a:r>
                  <a:rPr lang="en-US" sz="2800" dirty="0" err="1">
                    <a:latin typeface="Symbol" pitchFamily="2" charset="2"/>
                  </a:rPr>
                  <a:t>wt</a:t>
                </a:r>
                <a:r>
                  <a:rPr lang="en-US" sz="2800" dirty="0"/>
                  <a:t> /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46EA95D-E1E1-484D-92F8-5CA51CA570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112" y="1592565"/>
                <a:ext cx="4700243" cy="523220"/>
              </a:xfrm>
              <a:prstGeom prst="rect">
                <a:avLst/>
              </a:prstGeom>
              <a:blipFill>
                <a:blip r:embed="rId5"/>
                <a:stretch>
                  <a:fillRect l="-2426" t="-11628" b="-30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2AA362A-A054-C34C-ABD0-3F9855053316}"/>
              </a:ext>
            </a:extLst>
          </p:cNvPr>
          <p:cNvSpPr txBox="1"/>
          <p:nvPr/>
        </p:nvSpPr>
        <p:spPr>
          <a:xfrm>
            <a:off x="4672269" y="6188001"/>
            <a:ext cx="6340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See talk by Bob </a:t>
            </a:r>
            <a:r>
              <a:rPr lang="en-US" dirty="0" err="1">
                <a:solidFill>
                  <a:schemeClr val="bg2"/>
                </a:solidFill>
              </a:rPr>
              <a:t>Rimmer</a:t>
            </a:r>
            <a:r>
              <a:rPr lang="en-US" dirty="0">
                <a:solidFill>
                  <a:schemeClr val="bg2"/>
                </a:solidFill>
              </a:rPr>
              <a:t> at this Symposium for more details!</a:t>
            </a:r>
          </a:p>
        </p:txBody>
      </p:sp>
    </p:spTree>
    <p:extLst>
      <p:ext uri="{BB962C8B-B14F-4D97-AF65-F5344CB8AC3E}">
        <p14:creationId xmlns:p14="http://schemas.microsoft.com/office/powerpoint/2010/main" val="256918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8" y="193678"/>
            <a:ext cx="10741022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Performance Optimization for ERL Configurations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511828" y="849088"/>
            <a:ext cx="11877706" cy="1446210"/>
            <a:chOff x="288" y="720"/>
            <a:chExt cx="7482" cy="911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7096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Synchrotron Radiation Power: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Can not be avoided for the racetrack configuration  requires scaling of the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     return arcs with beam energy! 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But can reduce SRP by about 50% </a:t>
              </a:r>
              <a:r>
                <a:rPr lang="en-US" sz="2600" dirty="0" err="1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wrt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ring</a:t>
              </a:r>
              <a:r>
                <a:rPr lang="en-US" sz="26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</a:p>
          </p:txBody>
        </p:sp>
      </p:grpSp>
      <p:grpSp>
        <p:nvGrpSpPr>
          <p:cNvPr id="7" name="Group 23">
            <a:extLst>
              <a:ext uri="{FF2B5EF4-FFF2-40B4-BE49-F238E27FC236}">
                <a16:creationId xmlns:a16="http://schemas.microsoft.com/office/drawing/2014/main" id="{18EDD49C-EFB7-3A4B-B91C-2236206CB53E}"/>
              </a:ext>
            </a:extLst>
          </p:cNvPr>
          <p:cNvGrpSpPr>
            <a:grpSpLocks/>
          </p:cNvGrpSpPr>
          <p:nvPr/>
        </p:nvGrpSpPr>
        <p:grpSpPr bwMode="auto">
          <a:xfrm>
            <a:off x="511828" y="2313454"/>
            <a:ext cx="11523692" cy="2878133"/>
            <a:chOff x="288" y="720"/>
            <a:chExt cx="7259" cy="1813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B2BA32DF-A3FE-FF44-B3F2-363668C6C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9" name="Text Box 7">
              <a:extLst>
                <a:ext uri="{FF2B5EF4-FFF2-40B4-BE49-F238E27FC236}">
                  <a16:creationId xmlns:a16="http://schemas.microsoft.com/office/drawing/2014/main" id="{28D5B7CA-3187-CC40-BB89-45DA1418C9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" y="720"/>
              <a:ext cx="6873" cy="1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Beam-Beam interaction: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Not a limit - similar to linear colliders  can increase </a:t>
              </a:r>
              <a:r>
                <a:rPr lang="en-US" sz="2600" dirty="0" err="1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I</a:t>
              </a:r>
              <a:r>
                <a:rPr lang="en-US" sz="2600" baseline="-25000" dirty="0" err="1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bunch</a:t>
              </a:r>
              <a:endParaRPr lang="en-US" sz="2600" baseline="-250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endParaRP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Beam size defined by source [like in a LC] and thus can be optimized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C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But beam size can not be pushed as extreme as in LC as the beam still needs 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C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     to pass through the SRF without losses during the deceleration phase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chemeClr val="tx2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  Can recuperate positrons after collisions</a:t>
              </a:r>
            </a:p>
          </p:txBody>
        </p:sp>
      </p:grpSp>
      <p:grpSp>
        <p:nvGrpSpPr>
          <p:cNvPr id="10" name="Group 23">
            <a:extLst>
              <a:ext uri="{FF2B5EF4-FFF2-40B4-BE49-F238E27FC236}">
                <a16:creationId xmlns:a16="http://schemas.microsoft.com/office/drawing/2014/main" id="{0DD46369-25C1-2A4C-BAEE-852EFE9AD40A}"/>
              </a:ext>
            </a:extLst>
          </p:cNvPr>
          <p:cNvGrpSpPr>
            <a:grpSpLocks/>
          </p:cNvGrpSpPr>
          <p:nvPr/>
        </p:nvGrpSpPr>
        <p:grpSpPr bwMode="auto">
          <a:xfrm>
            <a:off x="511828" y="5205588"/>
            <a:ext cx="10634689" cy="969961"/>
            <a:chOff x="288" y="720"/>
            <a:chExt cx="6699" cy="611"/>
          </a:xfrm>
        </p:grpSpPr>
        <p:sp>
          <p:nvSpPr>
            <p:cNvPr id="11" name="Rectangle 3">
              <a:extLst>
                <a:ext uri="{FF2B5EF4-FFF2-40B4-BE49-F238E27FC236}">
                  <a16:creationId xmlns:a16="http://schemas.microsoft.com/office/drawing/2014/main" id="{144EAF4D-DD51-FC49-BDDE-A47C27BF4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" name="Text Box 7">
              <a:extLst>
                <a:ext uri="{FF2B5EF4-FFF2-40B4-BE49-F238E27FC236}">
                  <a16:creationId xmlns:a16="http://schemas.microsoft.com/office/drawing/2014/main" id="{C245AEF9-4B88-7A48-A407-09DCC05D22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" y="720"/>
              <a:ext cx="6313" cy="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Lattice and Optics design of return arcs: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Novel lattice design requirements for return-arcs!!! Optics and FFAGs.</a:t>
              </a:r>
              <a:endParaRPr lang="en-US" sz="26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ADFF875-E799-ED48-9CF9-8C952887EAC3}"/>
              </a:ext>
            </a:extLst>
          </p:cNvPr>
          <p:cNvSpPr/>
          <p:nvPr/>
        </p:nvSpPr>
        <p:spPr bwMode="auto">
          <a:xfrm rot="5400000">
            <a:off x="5247206" y="-1437324"/>
            <a:ext cx="2665709" cy="10910913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accent2"/>
                </a:solidFill>
                <a:latin typeface="Times New Roman" pitchFamily="-110" charset="0"/>
              </a:rPr>
              <a:t>Need to demonstrate total beam intensity limit for stability in SRF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accent2"/>
                </a:solidFill>
                <a:latin typeface="Times New Roman" pitchFamily="-110" charset="0"/>
                <a:sym typeface="Wingdings" pitchFamily="2" charset="2"/>
              </a:rPr>
              <a:t> </a:t>
            </a:r>
            <a:r>
              <a:rPr lang="en-US" sz="2400" dirty="0">
                <a:solidFill>
                  <a:schemeClr val="accent2"/>
                </a:solidFill>
                <a:latin typeface="Times New Roman" pitchFamily="-110" charset="0"/>
              </a:rPr>
              <a:t>how many re-circulations and beam currents are possible?!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sz="2400" dirty="0">
                <a:latin typeface="Times New Roman" pitchFamily="-110" charset="0"/>
              </a:rPr>
              <a:t>and need to demonstrate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effectLst/>
                <a:latin typeface="Times New Roman" pitchFamily="-110" charset="0"/>
              </a:rPr>
              <a:t> 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-110" charset="0"/>
              </a:rPr>
              <a:t>Limits for beam perturbation with beam-beam interaction and SR in ERL configuration</a:t>
            </a:r>
          </a:p>
          <a:p>
            <a:pPr marL="342900" marR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è"/>
              <a:tabLst/>
            </a:pPr>
            <a:r>
              <a:rPr lang="en-US" sz="2400" dirty="0">
                <a:solidFill>
                  <a:schemeClr val="accent2"/>
                </a:solidFill>
                <a:latin typeface="Times New Roman" pitchFamily="-110" charset="0"/>
                <a:sym typeface="Wingdings" pitchFamily="2" charset="2"/>
              </a:rPr>
              <a:t>What level of non-linearity and beam size are acceptable</a:t>
            </a:r>
            <a:r>
              <a:rPr lang="en-US" sz="2400" dirty="0">
                <a:solidFill>
                  <a:schemeClr val="accent2"/>
                </a:solidFill>
                <a:latin typeface="Times New Roman" pitchFamily="-110" charset="0"/>
              </a:rPr>
              <a:t>!!!</a:t>
            </a:r>
          </a:p>
          <a:p>
            <a:pPr marL="342900" marR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è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-110" charset="0"/>
              </a:rPr>
              <a:t>Acceptance of deceleration path! </a:t>
            </a:r>
          </a:p>
        </p:txBody>
      </p:sp>
    </p:spTree>
    <p:extLst>
      <p:ext uri="{BB962C8B-B14F-4D97-AF65-F5344CB8AC3E}">
        <p14:creationId xmlns:p14="http://schemas.microsoft.com/office/powerpoint/2010/main" val="52989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4910558" y="6619876"/>
            <a:ext cx="5757442" cy="238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r>
              <a:rPr lang="en-US" sz="1050" dirty="0">
                <a:solidFill>
                  <a:srgbClr val="800080"/>
                </a:solidFill>
              </a:rPr>
              <a:t>ERL2015, Stony Brook University, June 9, 2015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34354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1524000" y="6415636"/>
            <a:ext cx="9144000" cy="442363"/>
          </a:xfrm>
          <a:prstGeom prst="rect">
            <a:avLst/>
          </a:prstGeom>
          <a:solidFill>
            <a:schemeClr val="bg1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>
              <a:latin typeface="Arial Unicode MS" pitchFamily="34" charset="-128"/>
            </a:endParaRPr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6324600" y="515599"/>
            <a:ext cx="4333754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4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47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4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</a:t>
            </a:r>
            <a:r>
              <a:rPr lang="en-US" dirty="0" err="1"/>
              <a:t>Pellegrini</a:t>
            </a:r>
            <a:r>
              <a:rPr lang="en-US" dirty="0"/>
              <a:t> (EPFL/CERN) @ ERL’15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CF3D8D-EEAB-3A42-9026-B035E8B2FDAF}"/>
              </a:ext>
            </a:extLst>
          </p:cNvPr>
          <p:cNvSpPr txBox="1"/>
          <p:nvPr/>
        </p:nvSpPr>
        <p:spPr>
          <a:xfrm>
            <a:off x="3135005" y="2778301"/>
            <a:ext cx="6379190" cy="2215991"/>
          </a:xfrm>
          <a:prstGeom prst="rect">
            <a:avLst/>
          </a:prstGeom>
          <a:solidFill>
            <a:srgbClr val="D5B95F"/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  <a:p>
            <a:pPr algn="ctr"/>
            <a:r>
              <a:rPr lang="en-US" sz="2400" dirty="0"/>
              <a:t>The momentum acceptance of the beam dump channel defines in the end the injection energy for the ERL [and thus the ERL efficiency]!!!</a:t>
            </a:r>
            <a:endParaRPr lang="en-GB" sz="2400" dirty="0"/>
          </a:p>
          <a:p>
            <a:r>
              <a:rPr lang="en-US" dirty="0"/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21729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6" name="Text Box 14"/>
          <p:cNvSpPr txBox="1">
            <a:spLocks noChangeArrowheads="1"/>
          </p:cNvSpPr>
          <p:nvPr/>
        </p:nvSpPr>
        <p:spPr bwMode="auto">
          <a:xfrm>
            <a:off x="198849" y="932390"/>
            <a:ext cx="11390394" cy="5139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69" tIns="45685" rIns="91369" bIns="45685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3333CC"/>
                </a:solidFill>
              </a:rPr>
              <a:t>        Luminosity recipe (round beams): </a:t>
            </a:r>
          </a:p>
          <a:p>
            <a:pPr algn="l" eaLnBrk="1" hangingPunct="1"/>
            <a:endParaRPr lang="en-US" sz="2600" dirty="0">
              <a:solidFill>
                <a:srgbClr val="3333CC"/>
              </a:solidFill>
            </a:endParaRPr>
          </a:p>
          <a:p>
            <a:pPr algn="l" eaLnBrk="1" hangingPunct="1"/>
            <a:endParaRPr lang="en-US" dirty="0">
              <a:solidFill>
                <a:srgbClr val="800000"/>
              </a:solidFill>
              <a:sym typeface="Wingdings" charset="0"/>
            </a:endParaRPr>
          </a:p>
          <a:p>
            <a:pPr algn="l" eaLnBrk="1" hangingPunct="1"/>
            <a:endParaRPr lang="en-US" dirty="0">
              <a:solidFill>
                <a:srgbClr val="800000"/>
              </a:solidFill>
              <a:sym typeface="Wingdings" charset="0"/>
            </a:endParaRPr>
          </a:p>
          <a:p>
            <a:pPr marL="0" lvl="1" indent="0">
              <a:spcAft>
                <a:spcPts val="1200"/>
              </a:spcAft>
              <a:buFont typeface="Wingdings" charset="0"/>
              <a:buChar char="è"/>
            </a:pPr>
            <a:endParaRPr lang="en-US" dirty="0">
              <a:solidFill>
                <a:srgbClr val="800000"/>
              </a:solidFill>
              <a:sym typeface="Wingdings" charset="0"/>
            </a:endParaRPr>
          </a:p>
          <a:p>
            <a:pPr marL="0" lvl="1" indent="0">
              <a:spcAft>
                <a:spcPts val="1200"/>
              </a:spcAft>
            </a:pPr>
            <a:r>
              <a:rPr lang="en-US" dirty="0">
                <a:solidFill>
                  <a:srgbClr val="800000"/>
                </a:solidFill>
                <a:sym typeface="Wingdings" charset="0"/>
              </a:rPr>
              <a:t>1) maximize bunch intensities</a:t>
            </a:r>
          </a:p>
          <a:p>
            <a:pPr marL="0" lvl="1" indent="0">
              <a:spcAft>
                <a:spcPts val="1200"/>
              </a:spcAft>
            </a:pPr>
            <a:r>
              <a:rPr lang="en-US" dirty="0">
                <a:solidFill>
                  <a:srgbClr val="800000"/>
                </a:solidFill>
                <a:sym typeface="Wingdings" charset="0"/>
              </a:rPr>
              <a:t>2) minimize the beam </a:t>
            </a:r>
            <a:r>
              <a:rPr lang="en-US" dirty="0" err="1">
                <a:solidFill>
                  <a:srgbClr val="800000"/>
                </a:solidFill>
                <a:sym typeface="Wingdings" charset="0"/>
              </a:rPr>
              <a:t>emittance</a:t>
            </a:r>
            <a:endParaRPr lang="en-US" dirty="0">
              <a:solidFill>
                <a:srgbClr val="800000"/>
              </a:solidFill>
              <a:sym typeface="Wingdings" charset="0"/>
            </a:endParaRP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800000"/>
                </a:solidFill>
                <a:sym typeface="Wingdings" charset="0"/>
              </a:rPr>
              <a:t>3) minimize beam size @ IP (constant beam power);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800000"/>
                </a:solidFill>
                <a:sym typeface="Wingdings" charset="0"/>
              </a:rPr>
              <a:t>4) maximize number of bunches;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800000"/>
                </a:solidFill>
                <a:sym typeface="Wingdings" charset="0"/>
              </a:rPr>
              <a:t>5) Optimize and potentially compensate for geometric form factor</a:t>
            </a:r>
            <a:r>
              <a:rPr lang="ja-JP" altLang="en-US">
                <a:solidFill>
                  <a:srgbClr val="800000"/>
                </a:solidFill>
                <a:sym typeface="Wingdings" charset="0"/>
              </a:rPr>
              <a:t>‘</a:t>
            </a:r>
            <a:r>
              <a:rPr lang="en-US" altLang="ja-JP" dirty="0">
                <a:solidFill>
                  <a:srgbClr val="800000"/>
                </a:solidFill>
                <a:sym typeface="Wingdings" charset="0"/>
              </a:rPr>
              <a:t>F’; </a:t>
            </a:r>
            <a:r>
              <a:rPr lang="en-US" altLang="ja-JP" dirty="0">
                <a:solidFill>
                  <a:srgbClr val="0070C0"/>
                </a:solidFill>
                <a:sym typeface="Wingdings" charset="0"/>
              </a:rPr>
              <a:t>Hourglass, X-</a:t>
            </a:r>
            <a:r>
              <a:rPr lang="en-US" altLang="ja-JP" dirty="0" err="1">
                <a:solidFill>
                  <a:srgbClr val="0070C0"/>
                </a:solidFill>
                <a:sym typeface="Wingdings" charset="0"/>
              </a:rPr>
              <a:t>ing</a:t>
            </a:r>
            <a:r>
              <a:rPr lang="en-US" altLang="ja-JP" dirty="0">
                <a:solidFill>
                  <a:srgbClr val="0070C0"/>
                </a:solidFill>
                <a:sym typeface="Wingdings" charset="0"/>
              </a:rPr>
              <a:t> </a:t>
            </a:r>
            <a:r>
              <a:rPr lang="en-US" altLang="ja-JP" dirty="0" err="1">
                <a:solidFill>
                  <a:srgbClr val="0070C0"/>
                </a:solidFill>
                <a:sym typeface="Wingdings" charset="0"/>
              </a:rPr>
              <a:t>etc</a:t>
            </a:r>
            <a:r>
              <a:rPr lang="en-US" altLang="ja-JP" dirty="0">
                <a:solidFill>
                  <a:srgbClr val="0070C0"/>
                </a:solidFill>
                <a:sym typeface="Wingdings" charset="0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800000"/>
                </a:solidFill>
                <a:sym typeface="Wingdings" charset="0"/>
              </a:rPr>
              <a:t>6) Improve machine ‘Efficiency’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65547" name="Rectangle 13"/>
          <p:cNvSpPr>
            <a:spLocks noChangeArrowheads="1"/>
          </p:cNvSpPr>
          <p:nvPr/>
        </p:nvSpPr>
        <p:spPr bwMode="auto">
          <a:xfrm>
            <a:off x="233551" y="1086605"/>
            <a:ext cx="534988" cy="227013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</p:spPr>
        <p:txBody>
          <a:bodyPr wrap="none" lIns="91369" tIns="45685" rIns="91369" bIns="45685" anchor="ctr"/>
          <a:lstStyle/>
          <a:p>
            <a:pPr algn="l" eaLnBrk="1" hangingPunct="1"/>
            <a:endParaRPr lang="en-GB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>
          <a:xfrm>
            <a:off x="645165" y="278810"/>
            <a:ext cx="8676456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u="sng" dirty="0">
                <a:solidFill>
                  <a:srgbClr val="FF0000"/>
                </a:solidFill>
                <a:latin typeface="Garamond" charset="0"/>
                <a:ea typeface="ＭＳ Ｐゴシック" charset="0"/>
              </a:rPr>
              <a:t>Circular Collider: Peak Luminosity</a:t>
            </a: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618519" y="1082086"/>
            <a:ext cx="5573486" cy="393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69" tIns="45685" rIns="91369" bIns="45685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lang="en-US" sz="2600" dirty="0">
              <a:solidFill>
                <a:srgbClr val="3333CC"/>
              </a:solidFill>
            </a:endParaRPr>
          </a:p>
          <a:p>
            <a:pPr algn="l" eaLnBrk="1" hangingPunct="1"/>
            <a:endParaRPr lang="en-US" sz="2600" dirty="0">
              <a:solidFill>
                <a:srgbClr val="3333CC"/>
              </a:solidFill>
            </a:endParaRPr>
          </a:p>
          <a:p>
            <a:pPr algn="l" eaLnBrk="1" hangingPunct="1"/>
            <a:endParaRPr lang="en-US" dirty="0">
              <a:solidFill>
                <a:srgbClr val="800000"/>
              </a:solidFill>
              <a:sym typeface="Wingdings" charset="0"/>
            </a:endParaRPr>
          </a:p>
          <a:p>
            <a:pPr algn="l" eaLnBrk="1" hangingPunct="1"/>
            <a:endParaRPr lang="en-US" dirty="0">
              <a:solidFill>
                <a:srgbClr val="800000"/>
              </a:solidFill>
              <a:sym typeface="Wingdings" charset="0"/>
            </a:endParaRPr>
          </a:p>
          <a:p>
            <a:pPr algn="l" eaLnBrk="1" hangingPunct="1"/>
            <a:endParaRPr lang="en-US" dirty="0">
              <a:solidFill>
                <a:srgbClr val="800000"/>
              </a:solidFill>
              <a:sym typeface="Wingdings" charset="0"/>
            </a:endParaRPr>
          </a:p>
          <a:p>
            <a:pPr marL="342900" indent="-342900">
              <a:spcAft>
                <a:spcPts val="1200"/>
              </a:spcAft>
              <a:buFont typeface="Wingdings" charset="0"/>
              <a:buChar char="è"/>
            </a:pPr>
            <a:r>
              <a:rPr lang="en-US" dirty="0">
                <a:solidFill>
                  <a:srgbClr val="FF0000"/>
                </a:solidFill>
                <a:sym typeface="Wingdings" charset="0"/>
              </a:rPr>
              <a:t> Limited by beam-beam interaction </a:t>
            </a:r>
          </a:p>
          <a:p>
            <a:pPr marL="342900" indent="-342900">
              <a:spcAft>
                <a:spcPts val="1200"/>
              </a:spcAft>
              <a:buFont typeface="Wingdings" charset="0"/>
              <a:buChar char="è"/>
            </a:pPr>
            <a:r>
              <a:rPr lang="en-US" dirty="0">
                <a:solidFill>
                  <a:srgbClr val="800000"/>
                </a:solidFill>
                <a:sym typeface="Wingdings" charset="0"/>
              </a:rPr>
              <a:t> Injector complex / </a:t>
            </a:r>
            <a:r>
              <a:rPr lang="en-US" dirty="0">
                <a:solidFill>
                  <a:srgbClr val="FF0000"/>
                </a:solidFill>
                <a:sym typeface="Wingdings" charset="0"/>
              </a:rPr>
              <a:t>Synchrotron radiation </a:t>
            </a:r>
          </a:p>
          <a:p>
            <a:pPr marL="342900" indent="-342900">
              <a:spcAft>
                <a:spcPts val="1200"/>
              </a:spcAft>
              <a:buFont typeface="Wingdings" charset="0"/>
              <a:buChar char="è"/>
            </a:pPr>
            <a:r>
              <a:rPr lang="en-US" dirty="0">
                <a:solidFill>
                  <a:srgbClr val="C00000"/>
                </a:solidFill>
                <a:sym typeface="Wingdings" charset="0"/>
              </a:rPr>
              <a:t> Optics &amp; beam stability @ IP</a:t>
            </a:r>
          </a:p>
          <a:p>
            <a:pPr marL="342900" indent="-342900">
              <a:spcAft>
                <a:spcPts val="1200"/>
              </a:spcAft>
              <a:buFont typeface="Wingdings" charset="0"/>
              <a:buChar char="è"/>
            </a:pPr>
            <a:r>
              <a:rPr lang="en-US" altLang="ja-JP" dirty="0">
                <a:solidFill>
                  <a:srgbClr val="FF0000"/>
                </a:solidFill>
                <a:sym typeface="Wingdings" charset="0"/>
              </a:rPr>
              <a:t> Beam Power &amp; Synchrotron Radiation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01DEFB-0D4A-F045-BE76-89F3165A979E}"/>
              </a:ext>
            </a:extLst>
          </p:cNvPr>
          <p:cNvSpPr txBox="1"/>
          <p:nvPr/>
        </p:nvSpPr>
        <p:spPr>
          <a:xfrm>
            <a:off x="6721284" y="1313618"/>
            <a:ext cx="54425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Assumptions for a HEP collider:</a:t>
            </a:r>
          </a:p>
          <a:p>
            <a:r>
              <a:rPr lang="en-US" dirty="0"/>
              <a:t>Equal number of bunches and matched beam sizes</a:t>
            </a:r>
          </a:p>
          <a:p>
            <a:r>
              <a:rPr lang="en-US" dirty="0"/>
              <a:t>in the 2 colliding beams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6B74C0-B31B-1E40-8934-19F18DAFD56D}"/>
                  </a:ext>
                </a:extLst>
              </p:cNvPr>
              <p:cNvSpPr txBox="1"/>
              <p:nvPr/>
            </p:nvSpPr>
            <p:spPr>
              <a:xfrm>
                <a:off x="768539" y="1653115"/>
                <a:ext cx="8020459" cy="11636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3200" b="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L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𝑟𝑒𝑝</m:t>
                            </m:r>
                          </m:sub>
                        </m:sSub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ad>
                          <m:radPr>
                            <m:degHide m:val="on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ctrlP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d>
                          </m:e>
                        </m:rad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ad>
                          <m:radPr>
                            <m:degHide m:val="on"/>
                            <m:ctrlP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  <m:r>
                                  <a:rPr lang="en-US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3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e>
                            </m:d>
                          </m:e>
                        </m:rad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endParaRPr lang="en-CH" sz="3200" dirty="0">
                  <a:latin typeface="Symbol" pitchFamily="2" charset="2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66B74C0-B31B-1E40-8934-19F18DAFD5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539" y="1653115"/>
                <a:ext cx="8020459" cy="1163652"/>
              </a:xfrm>
              <a:prstGeom prst="rect">
                <a:avLst/>
              </a:prstGeom>
              <a:blipFill>
                <a:blip r:embed="rId3"/>
                <a:stretch>
                  <a:fillRect l="-3002" t="-108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567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55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655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655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655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55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55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4910558" y="6619876"/>
            <a:ext cx="5757442" cy="238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r>
              <a:rPr lang="en-US" sz="1050" dirty="0">
                <a:solidFill>
                  <a:srgbClr val="800080"/>
                </a:solidFill>
              </a:rPr>
              <a:t>ERL2015, Stony Brook University, June 9, 2015 </a:t>
            </a: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 bwMode="auto">
          <a:xfrm>
            <a:off x="1524000" y="6535048"/>
            <a:ext cx="9144000" cy="322951"/>
          </a:xfrm>
          <a:prstGeom prst="rect">
            <a:avLst/>
          </a:prstGeom>
          <a:solidFill>
            <a:schemeClr val="bg1"/>
          </a:solidFill>
          <a:ln w="12699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>
              <a:latin typeface="Arial Unicode MS" pitchFamily="34" charset="-128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6324600" y="718799"/>
            <a:ext cx="4333754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4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47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4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D. </a:t>
            </a:r>
            <a:r>
              <a:rPr lang="en-US" dirty="0" err="1"/>
              <a:t>Pellegrini</a:t>
            </a:r>
            <a:r>
              <a:rPr lang="en-US" dirty="0"/>
              <a:t> (EPFL/CERN) @ ERL’15</a:t>
            </a:r>
          </a:p>
        </p:txBody>
      </p:sp>
    </p:spTree>
    <p:extLst>
      <p:ext uri="{BB962C8B-B14F-4D97-AF65-F5344CB8AC3E}">
        <p14:creationId xmlns:p14="http://schemas.microsoft.com/office/powerpoint/2010/main" val="679583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Chart, scatter chart&#10;&#10;Description automatically generated">
            <a:extLst>
              <a:ext uri="{FF2B5EF4-FFF2-40B4-BE49-F238E27FC236}">
                <a16:creationId xmlns:a16="http://schemas.microsoft.com/office/drawing/2014/main" id="{209B2D0F-A60E-4447-94A8-155DD0214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610" y="225911"/>
            <a:ext cx="9044297" cy="5909053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8753A602-2956-814D-A18B-A98D76B39F15}"/>
              </a:ext>
            </a:extLst>
          </p:cNvPr>
          <p:cNvSpPr txBox="1">
            <a:spLocks noChangeArrowheads="1"/>
          </p:cNvSpPr>
          <p:nvPr/>
        </p:nvSpPr>
        <p:spPr>
          <a:xfrm>
            <a:off x="656493" y="336959"/>
            <a:ext cx="8534401" cy="7207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5pPr>
            <a:lvl6pPr marL="45705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6pPr>
            <a:lvl7pPr marL="914118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7pPr>
            <a:lvl8pPr marL="137118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8pPr>
            <a:lvl9pPr marL="182823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 sz="3600" u="sng" kern="0" dirty="0">
                <a:solidFill>
                  <a:srgbClr val="FF0000"/>
                </a:solidFill>
                <a:latin typeface="Garamond" panose="02020404030301010803" pitchFamily="18" charset="0"/>
              </a:rPr>
              <a:t>ERL </a:t>
            </a:r>
          </a:p>
          <a:p>
            <a:r>
              <a:rPr lang="en-US" sz="3600" u="sng" kern="0" dirty="0">
                <a:solidFill>
                  <a:srgbClr val="FF0000"/>
                </a:solidFill>
                <a:latin typeface="Garamond" panose="02020404030301010803" pitchFamily="18" charset="0"/>
              </a:rPr>
              <a:t>Facilities </a:t>
            </a:r>
          </a:p>
          <a:p>
            <a:r>
              <a:rPr lang="en-US" sz="3600" u="sng" kern="0" dirty="0">
                <a:solidFill>
                  <a:srgbClr val="FF0000"/>
                </a:solidFill>
                <a:latin typeface="Garamond" panose="02020404030301010803" pitchFamily="18" charset="0"/>
              </a:rPr>
              <a:t>Overview: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572624-6003-9042-B805-8DBD7B5F4756}"/>
              </a:ext>
            </a:extLst>
          </p:cNvPr>
          <p:cNvSpPr txBox="1"/>
          <p:nvPr/>
        </p:nvSpPr>
        <p:spPr>
          <a:xfrm>
            <a:off x="166607" y="2371487"/>
            <a:ext cx="24288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e.g. </a:t>
            </a:r>
          </a:p>
          <a:p>
            <a:r>
              <a:rPr lang="en-US" dirty="0"/>
              <a:t>ERL2017 workshop</a:t>
            </a:r>
          </a:p>
          <a:p>
            <a:r>
              <a:rPr lang="en-US" dirty="0"/>
              <a:t>@ CERN and </a:t>
            </a:r>
          </a:p>
          <a:p>
            <a:r>
              <a:rPr lang="en-US" dirty="0"/>
              <a:t>Updated 2019 &amp; 2021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7FAC3F0-C403-7E47-97DD-14370D6C1571}"/>
              </a:ext>
            </a:extLst>
          </p:cNvPr>
          <p:cNvSpPr/>
          <p:nvPr/>
        </p:nvSpPr>
        <p:spPr bwMode="auto">
          <a:xfrm rot="1557524">
            <a:off x="7649194" y="3218719"/>
            <a:ext cx="3234008" cy="759389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accent2"/>
              </a:solidFill>
              <a:latin typeface="Times New Roman" pitchFamily="-110" charset="0"/>
            </a:endParaRPr>
          </a:p>
        </p:txBody>
      </p:sp>
      <p:sp>
        <p:nvSpPr>
          <p:cNvPr id="9" name="Up Arrow 8">
            <a:extLst>
              <a:ext uri="{FF2B5EF4-FFF2-40B4-BE49-F238E27FC236}">
                <a16:creationId xmlns:a16="http://schemas.microsoft.com/office/drawing/2014/main" id="{625F2D43-AFF4-1B4D-A81B-55485B45295B}"/>
              </a:ext>
            </a:extLst>
          </p:cNvPr>
          <p:cNvSpPr/>
          <p:nvPr/>
        </p:nvSpPr>
        <p:spPr bwMode="auto">
          <a:xfrm rot="20154340">
            <a:off x="9380093" y="2367316"/>
            <a:ext cx="185848" cy="966571"/>
          </a:xfrm>
          <a:prstGeom prst="upArrow">
            <a:avLst/>
          </a:prstGeom>
          <a:gradFill>
            <a:gsLst>
              <a:gs pos="100000">
                <a:srgbClr val="00B050"/>
              </a:gs>
              <a:gs pos="3000">
                <a:schemeClr val="bg1"/>
              </a:gs>
            </a:gsLst>
            <a:lin ang="16200000" scaled="0"/>
          </a:gra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8356635-1DF4-F645-99B9-E536CA58F11F}"/>
              </a:ext>
            </a:extLst>
          </p:cNvPr>
          <p:cNvSpPr/>
          <p:nvPr/>
        </p:nvSpPr>
        <p:spPr bwMode="auto">
          <a:xfrm>
            <a:off x="5040602" y="829340"/>
            <a:ext cx="5809927" cy="1128552"/>
          </a:xfrm>
          <a:prstGeom prst="round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accent2"/>
              </a:solidFill>
              <a:latin typeface="Times New Roman" pitchFamily="-110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12E606F-292B-D247-9554-FDD02858BF9E}"/>
              </a:ext>
            </a:extLst>
          </p:cNvPr>
          <p:cNvSpPr txBox="1"/>
          <p:nvPr/>
        </p:nvSpPr>
        <p:spPr>
          <a:xfrm>
            <a:off x="289089" y="4127322"/>
            <a:ext cx="302999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Legacy ERLs no longer in operation</a:t>
            </a:r>
          </a:p>
          <a:p>
            <a:endParaRPr lang="en-US" sz="1400" dirty="0"/>
          </a:p>
          <a:p>
            <a:r>
              <a:rPr lang="en-US" sz="1400" dirty="0">
                <a:solidFill>
                  <a:srgbClr val="7030A0"/>
                </a:solidFill>
              </a:rPr>
              <a:t>Operational &amp; upcoming ERLs</a:t>
            </a:r>
          </a:p>
          <a:p>
            <a:endParaRPr lang="en-US" sz="1400" dirty="0"/>
          </a:p>
          <a:p>
            <a:r>
              <a:rPr lang="en-US" sz="1400" dirty="0">
                <a:solidFill>
                  <a:srgbClr val="00B050"/>
                </a:solidFill>
              </a:rPr>
              <a:t>Planned ERL facilities</a:t>
            </a:r>
          </a:p>
          <a:p>
            <a:endParaRPr lang="en-US" sz="1400" dirty="0"/>
          </a:p>
          <a:p>
            <a:r>
              <a:rPr lang="en-US" sz="1400" dirty="0"/>
              <a:t>Normal Conducting ERLs</a:t>
            </a:r>
          </a:p>
          <a:p>
            <a:endParaRPr lang="en-US" sz="1400" dirty="0"/>
          </a:p>
          <a:p>
            <a:r>
              <a:rPr lang="en-US" sz="1400" dirty="0">
                <a:solidFill>
                  <a:srgbClr val="3373CC"/>
                </a:solidFill>
              </a:rPr>
              <a:t>HEP ERL based studies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2724B34-55DB-A841-8096-E9BF439D602C}"/>
              </a:ext>
            </a:extLst>
          </p:cNvPr>
          <p:cNvSpPr/>
          <p:nvPr/>
        </p:nvSpPr>
        <p:spPr bwMode="auto">
          <a:xfrm>
            <a:off x="187325" y="4220015"/>
            <a:ext cx="101764" cy="10751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7D00E91-0FDE-4043-A045-7C80B7ADB655}"/>
              </a:ext>
            </a:extLst>
          </p:cNvPr>
          <p:cNvSpPr/>
          <p:nvPr/>
        </p:nvSpPr>
        <p:spPr bwMode="auto">
          <a:xfrm>
            <a:off x="187325" y="4658165"/>
            <a:ext cx="101764" cy="107510"/>
          </a:xfrm>
          <a:prstGeom prst="ellipse">
            <a:avLst/>
          </a:prstGeom>
          <a:solidFill>
            <a:srgbClr val="5E52BC"/>
          </a:solidFill>
          <a:ln w="12700" cap="flat" cmpd="sng" algn="ctr">
            <a:solidFill>
              <a:srgbClr val="5E52BC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56D92DC-1281-F743-ABA3-FC528015BD71}"/>
              </a:ext>
            </a:extLst>
          </p:cNvPr>
          <p:cNvSpPr/>
          <p:nvPr/>
        </p:nvSpPr>
        <p:spPr bwMode="auto">
          <a:xfrm>
            <a:off x="184150" y="5077265"/>
            <a:ext cx="101764" cy="10751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71366F2-D18F-994B-B11F-A500EE21298B}"/>
              </a:ext>
            </a:extLst>
          </p:cNvPr>
          <p:cNvSpPr/>
          <p:nvPr/>
        </p:nvSpPr>
        <p:spPr bwMode="auto">
          <a:xfrm>
            <a:off x="187325" y="5509065"/>
            <a:ext cx="101764" cy="10751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917AE77-C9F6-4944-9681-814EC3146C90}"/>
              </a:ext>
            </a:extLst>
          </p:cNvPr>
          <p:cNvSpPr/>
          <p:nvPr/>
        </p:nvSpPr>
        <p:spPr bwMode="auto">
          <a:xfrm>
            <a:off x="190500" y="5934515"/>
            <a:ext cx="101764" cy="107510"/>
          </a:xfrm>
          <a:prstGeom prst="ellipse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23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2">
            <a:extLst>
              <a:ext uri="{FF2B5EF4-FFF2-40B4-BE49-F238E27FC236}">
                <a16:creationId xmlns:a16="http://schemas.microsoft.com/office/drawing/2014/main" id="{DFEC75EB-ED5D-7945-B889-AD7EB57F4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8" y="193678"/>
            <a:ext cx="1074102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5pPr>
            <a:lvl6pPr marL="45718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6pPr>
            <a:lvl7pPr marL="914377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7pPr>
            <a:lvl8pPr marL="1371566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8pPr>
            <a:lvl9pPr marL="1828754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9pPr>
          </a:lstStyle>
          <a:p>
            <a:pPr defTabSz="914400"/>
            <a:r>
              <a:rPr lang="en-US" sz="3600" u="sng" kern="0" dirty="0">
                <a:solidFill>
                  <a:srgbClr val="FF0000"/>
                </a:solidFill>
                <a:latin typeface="Garamond"/>
                <a:cs typeface="Garamond"/>
              </a:rPr>
              <a:t>ERL Evolution: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3E544062-33FC-9D4A-8BB2-4BA64FEAEE4A}"/>
              </a:ext>
            </a:extLst>
          </p:cNvPr>
          <p:cNvSpPr/>
          <p:nvPr/>
        </p:nvSpPr>
        <p:spPr bwMode="auto">
          <a:xfrm>
            <a:off x="509666" y="2923083"/>
            <a:ext cx="11452485" cy="719527"/>
          </a:xfrm>
          <a:prstGeom prst="rightArrow">
            <a:avLst/>
          </a:prstGeom>
          <a:gradFill flip="none" rotWithShape="1">
            <a:gsLst>
              <a:gs pos="92001">
                <a:srgbClr val="0070C0"/>
              </a:gs>
              <a:gs pos="91993">
                <a:srgbClr val="0070C0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rgbClr val="0070C0"/>
              </a:gs>
              <a:gs pos="83000">
                <a:srgbClr val="0070C0"/>
              </a:gs>
              <a:gs pos="100000">
                <a:srgbClr val="0070C0"/>
              </a:gs>
            </a:gsLst>
            <a:lin ang="0" scaled="1"/>
            <a:tileRect/>
          </a:gradFill>
          <a:ln w="12700" cap="flat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A051028-131C-1C43-82A4-0A1FD47460A9}"/>
              </a:ext>
            </a:extLst>
          </p:cNvPr>
          <p:cNvGrpSpPr/>
          <p:nvPr/>
        </p:nvGrpSpPr>
        <p:grpSpPr>
          <a:xfrm>
            <a:off x="509666" y="269823"/>
            <a:ext cx="2248525" cy="1993690"/>
            <a:chOff x="509666" y="269823"/>
            <a:chExt cx="2248525" cy="199369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8A7C07-D5DD-AC4C-8DEE-061350B94A03}"/>
                </a:ext>
              </a:extLst>
            </p:cNvPr>
            <p:cNvSpPr/>
            <p:nvPr/>
          </p:nvSpPr>
          <p:spPr bwMode="auto">
            <a:xfrm rot="10800000">
              <a:off x="509666" y="269823"/>
              <a:ext cx="2248525" cy="1993690"/>
            </a:xfrm>
            <a:prstGeom prst="rect">
              <a:avLst/>
            </a:prstGeom>
            <a:gradFill>
              <a:gsLst>
                <a:gs pos="1000">
                  <a:srgbClr val="0070C0"/>
                </a:gs>
                <a:gs pos="0">
                  <a:srgbClr val="0070C0"/>
                </a:gs>
                <a:gs pos="28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effectLst/>
                  <a:latin typeface="Times New Roman" pitchFamily="-110" charset="0"/>
                </a:rPr>
                <a:t>First Idea:</a:t>
              </a: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latin typeface="Times New Roman" pitchFamily="-110" charset="0"/>
                </a:rPr>
                <a:t>M. </a:t>
              </a:r>
              <a:r>
                <a:rPr lang="en-US" dirty="0" err="1">
                  <a:latin typeface="Times New Roman" pitchFamily="-110" charset="0"/>
                </a:rPr>
                <a:t>Tigner</a:t>
              </a:r>
              <a:r>
                <a:rPr lang="en-US" dirty="0">
                  <a:latin typeface="Times New Roman" pitchFamily="-110" charset="0"/>
                </a:rPr>
                <a:t> 1965</a:t>
              </a:r>
              <a:endParaRPr kumimoji="0" lang="en-US" b="0" i="0" u="none" strike="noStrike" cap="none" normalizeH="0" baseline="0" dirty="0">
                <a:ln>
                  <a:noFill/>
                </a:ln>
                <a:effectLst/>
                <a:latin typeface="Times New Roman" pitchFamily="-110" charset="0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FB9BC5D-4F06-504F-BF78-510780E3C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8404" y="941598"/>
              <a:ext cx="2229787" cy="1309773"/>
            </a:xfrm>
            <a:prstGeom prst="rect">
              <a:avLst/>
            </a:prstGeom>
            <a:gradFill>
              <a:gsLst>
                <a:gs pos="1000">
                  <a:srgbClr val="00B050"/>
                </a:gs>
                <a:gs pos="0">
                  <a:srgbClr val="0070C0"/>
                </a:gs>
                <a:gs pos="27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</p:spPr>
        </p:pic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B0D309-A9DE-C04A-AAAB-2B8141C6BDF5}"/>
              </a:ext>
            </a:extLst>
          </p:cNvPr>
          <p:cNvCxnSpPr>
            <a:cxnSpLocks/>
          </p:cNvCxnSpPr>
          <p:nvPr/>
        </p:nvCxnSpPr>
        <p:spPr bwMode="auto">
          <a:xfrm flipV="1">
            <a:off x="1244185" y="2263518"/>
            <a:ext cx="0" cy="839446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6AFCC36-2E6A-C74C-9E06-6FD1CEE6F58C}"/>
              </a:ext>
            </a:extLst>
          </p:cNvPr>
          <p:cNvGrpSpPr/>
          <p:nvPr/>
        </p:nvGrpSpPr>
        <p:grpSpPr>
          <a:xfrm>
            <a:off x="134914" y="2923083"/>
            <a:ext cx="697627" cy="1133835"/>
            <a:chOff x="149904" y="2923083"/>
            <a:chExt cx="697627" cy="1133835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C727B63-6456-B04A-9C46-B30513A9CE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5372" y="292308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1A3881F-7E70-2E43-A7A8-A64FA6151E8B}"/>
                </a:ext>
              </a:extLst>
            </p:cNvPr>
            <p:cNvSpPr txBox="1"/>
            <p:nvPr/>
          </p:nvSpPr>
          <p:spPr>
            <a:xfrm>
              <a:off x="149904" y="36875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1960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8820EB0-E6A1-F940-99DA-33C696601741}"/>
              </a:ext>
            </a:extLst>
          </p:cNvPr>
          <p:cNvGrpSpPr/>
          <p:nvPr/>
        </p:nvGrpSpPr>
        <p:grpSpPr>
          <a:xfrm>
            <a:off x="1380845" y="2940573"/>
            <a:ext cx="697627" cy="1133835"/>
            <a:chOff x="1396586" y="2940573"/>
            <a:chExt cx="697627" cy="1133835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6C3BE29-1DA6-B44A-A2BE-CCFA2E215E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57061" y="294057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E20D612-8DFD-864C-9720-790937800936}"/>
                </a:ext>
              </a:extLst>
            </p:cNvPr>
            <p:cNvSpPr txBox="1"/>
            <p:nvPr/>
          </p:nvSpPr>
          <p:spPr>
            <a:xfrm>
              <a:off x="1396586" y="370507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1970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071799E-1362-6349-87C7-A56AF30D525F}"/>
              </a:ext>
            </a:extLst>
          </p:cNvPr>
          <p:cNvGrpSpPr/>
          <p:nvPr/>
        </p:nvGrpSpPr>
        <p:grpSpPr>
          <a:xfrm>
            <a:off x="2611786" y="2943073"/>
            <a:ext cx="697627" cy="1133835"/>
            <a:chOff x="2718218" y="2943073"/>
            <a:chExt cx="697627" cy="113383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62B8C86-A78F-4F4A-969A-32AF7BD6C6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78693" y="294307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C48C72E-9CB4-2343-811B-6E19B220425A}"/>
                </a:ext>
              </a:extLst>
            </p:cNvPr>
            <p:cNvSpPr txBox="1"/>
            <p:nvPr/>
          </p:nvSpPr>
          <p:spPr>
            <a:xfrm>
              <a:off x="2718218" y="370757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1980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6FC3FB0-E6DA-CF40-BDCA-32371CCC186A}"/>
              </a:ext>
            </a:extLst>
          </p:cNvPr>
          <p:cNvGrpSpPr/>
          <p:nvPr/>
        </p:nvGrpSpPr>
        <p:grpSpPr>
          <a:xfrm>
            <a:off x="3842727" y="2930583"/>
            <a:ext cx="697627" cy="1133835"/>
            <a:chOff x="4099810" y="2930583"/>
            <a:chExt cx="697627" cy="1133835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B491052-5258-894D-A763-7AB2D4C8C4C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45295" y="293058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344257F-B789-D54A-9E8D-9A368F3D0EFB}"/>
                </a:ext>
              </a:extLst>
            </p:cNvPr>
            <p:cNvSpPr txBox="1"/>
            <p:nvPr/>
          </p:nvSpPr>
          <p:spPr>
            <a:xfrm>
              <a:off x="4099810" y="36950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1990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9113140-3BBA-2E45-A686-96CEC1BE534F}"/>
              </a:ext>
            </a:extLst>
          </p:cNvPr>
          <p:cNvGrpSpPr/>
          <p:nvPr/>
        </p:nvGrpSpPr>
        <p:grpSpPr>
          <a:xfrm>
            <a:off x="5148618" y="2933083"/>
            <a:ext cx="697627" cy="1133835"/>
            <a:chOff x="5481400" y="2933083"/>
            <a:chExt cx="697627" cy="1133835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FB7E6DB-74D7-0345-8A86-18E1A5E39C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26884" y="293308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C225F02-6DBB-F648-BDBD-5F9846E3697B}"/>
                </a:ext>
              </a:extLst>
            </p:cNvPr>
            <p:cNvSpPr txBox="1"/>
            <p:nvPr/>
          </p:nvSpPr>
          <p:spPr>
            <a:xfrm>
              <a:off x="5481400" y="36975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2000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8C1C477-6772-F94A-8FCA-902B8F61A6B6}"/>
              </a:ext>
            </a:extLst>
          </p:cNvPr>
          <p:cNvGrpSpPr/>
          <p:nvPr/>
        </p:nvGrpSpPr>
        <p:grpSpPr>
          <a:xfrm>
            <a:off x="6595416" y="2935583"/>
            <a:ext cx="697627" cy="1133835"/>
            <a:chOff x="6847999" y="2935583"/>
            <a:chExt cx="697627" cy="1133835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7509FF1-3D23-654C-9EE4-865BEDCD13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08480" y="293558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0E9D279-5E4D-0146-9190-BBB4839008A4}"/>
                </a:ext>
              </a:extLst>
            </p:cNvPr>
            <p:cNvSpPr txBox="1"/>
            <p:nvPr/>
          </p:nvSpPr>
          <p:spPr>
            <a:xfrm>
              <a:off x="6847999" y="37000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2010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5C8CE19-5F79-C44B-8BD0-C0588EF6B2D3}"/>
              </a:ext>
            </a:extLst>
          </p:cNvPr>
          <p:cNvGrpSpPr/>
          <p:nvPr/>
        </p:nvGrpSpPr>
        <p:grpSpPr>
          <a:xfrm>
            <a:off x="7901307" y="2953073"/>
            <a:ext cx="697627" cy="1118845"/>
            <a:chOff x="8199610" y="2953073"/>
            <a:chExt cx="697627" cy="1118845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67AD9B4-540A-2F4A-BC60-DCF45D4B2B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545096" y="295307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D7B95AC-BD05-AC48-B16D-3525FEEA1E69}"/>
                </a:ext>
              </a:extLst>
            </p:cNvPr>
            <p:cNvSpPr txBox="1"/>
            <p:nvPr/>
          </p:nvSpPr>
          <p:spPr>
            <a:xfrm>
              <a:off x="8199610" y="37025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2020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831B7DB-E838-1546-BB55-66CA3E2B9B34}"/>
              </a:ext>
            </a:extLst>
          </p:cNvPr>
          <p:cNvGrpSpPr/>
          <p:nvPr/>
        </p:nvGrpSpPr>
        <p:grpSpPr>
          <a:xfrm>
            <a:off x="9267158" y="2955573"/>
            <a:ext cx="697627" cy="1118845"/>
            <a:chOff x="9356351" y="2955573"/>
            <a:chExt cx="697627" cy="1118845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1A712D4-16DC-6A4C-B4B2-D807AE30F62B}"/>
                </a:ext>
              </a:extLst>
            </p:cNvPr>
            <p:cNvSpPr txBox="1"/>
            <p:nvPr/>
          </p:nvSpPr>
          <p:spPr>
            <a:xfrm>
              <a:off x="9356351" y="37050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2030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648E7A4-249E-8647-815D-B285DAB385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716822" y="295557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91B0CD6-9657-0947-B572-B74818F594E1}"/>
              </a:ext>
            </a:extLst>
          </p:cNvPr>
          <p:cNvGrpSpPr/>
          <p:nvPr/>
        </p:nvGrpSpPr>
        <p:grpSpPr>
          <a:xfrm>
            <a:off x="10543071" y="2955573"/>
            <a:ext cx="697627" cy="1121345"/>
            <a:chOff x="10543071" y="2955573"/>
            <a:chExt cx="697627" cy="1121345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6625209-03F8-E445-BB62-415CD593FC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901046" y="2955573"/>
              <a:ext cx="0" cy="719527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59E1DC2-8703-AF48-BAE2-EA618532A3A3}"/>
                </a:ext>
              </a:extLst>
            </p:cNvPr>
            <p:cNvSpPr txBox="1"/>
            <p:nvPr/>
          </p:nvSpPr>
          <p:spPr>
            <a:xfrm>
              <a:off x="10543071" y="370758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2040</a:t>
              </a:r>
            </a:p>
          </p:txBody>
        </p:sp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6EFFF93-5873-4B46-8C94-FFB9562C6B80}"/>
              </a:ext>
            </a:extLst>
          </p:cNvPr>
          <p:cNvCxnSpPr>
            <a:cxnSpLocks/>
          </p:cNvCxnSpPr>
          <p:nvPr/>
        </p:nvCxnSpPr>
        <p:spPr bwMode="auto">
          <a:xfrm>
            <a:off x="3886179" y="3448627"/>
            <a:ext cx="0" cy="748618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E906F54-EF00-BA40-A758-B0BD370EAA91}"/>
              </a:ext>
            </a:extLst>
          </p:cNvPr>
          <p:cNvGrpSpPr/>
          <p:nvPr/>
        </p:nvGrpSpPr>
        <p:grpSpPr>
          <a:xfrm>
            <a:off x="949873" y="4199744"/>
            <a:ext cx="3052504" cy="1943301"/>
            <a:chOff x="1264663" y="4199744"/>
            <a:chExt cx="3052504" cy="19433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EA0541A-C76B-7442-A9BD-679C366DBB03}"/>
                </a:ext>
              </a:extLst>
            </p:cNvPr>
            <p:cNvSpPr/>
            <p:nvPr/>
          </p:nvSpPr>
          <p:spPr bwMode="auto">
            <a:xfrm rot="10800000">
              <a:off x="1270340" y="4199744"/>
              <a:ext cx="3046826" cy="1940801"/>
            </a:xfrm>
            <a:prstGeom prst="rect">
              <a:avLst/>
            </a:prstGeom>
            <a:gradFill>
              <a:gsLst>
                <a:gs pos="1000">
                  <a:srgbClr val="0070C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effectLst/>
                  <a:latin typeface="Times New Roman" pitchFamily="-110" charset="0"/>
                </a:rPr>
                <a:t>First Demonstration</a:t>
              </a: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latin typeface="Times New Roman" pitchFamily="-110" charset="0"/>
                </a:rPr>
                <a:t>SLAC SCA / FEL 1987</a:t>
              </a:r>
              <a:endParaRPr kumimoji="0" lang="en-US" b="0" i="0" u="none" strike="noStrike" cap="none" normalizeH="0" baseline="0" dirty="0">
                <a:ln>
                  <a:noFill/>
                </a:ln>
                <a:effectLst/>
                <a:latin typeface="Times New Roman" pitchFamily="-110" charset="0"/>
              </a:endParaRP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513C4B6-B48E-6F4B-B23D-3ACFAD32C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64663" y="4994944"/>
              <a:ext cx="3052504" cy="1148101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E29A8D4-2458-924E-BFE7-8DF28823DA49}"/>
              </a:ext>
            </a:extLst>
          </p:cNvPr>
          <p:cNvGrpSpPr/>
          <p:nvPr/>
        </p:nvGrpSpPr>
        <p:grpSpPr>
          <a:xfrm>
            <a:off x="2983627" y="281353"/>
            <a:ext cx="3587641" cy="1969586"/>
            <a:chOff x="3957985" y="311333"/>
            <a:chExt cx="3587641" cy="1969586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B234ECA-BC17-4B4D-B6C5-E14633CF8CC6}"/>
                </a:ext>
              </a:extLst>
            </p:cNvPr>
            <p:cNvSpPr/>
            <p:nvPr/>
          </p:nvSpPr>
          <p:spPr bwMode="auto">
            <a:xfrm rot="10800000">
              <a:off x="3957985" y="311333"/>
              <a:ext cx="3587640" cy="1940801"/>
            </a:xfrm>
            <a:prstGeom prst="rect">
              <a:avLst/>
            </a:prstGeom>
            <a:gradFill>
              <a:gsLst>
                <a:gs pos="1000">
                  <a:srgbClr val="00B05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err="1">
                  <a:ln>
                    <a:noFill/>
                  </a:ln>
                  <a:effectLst/>
                  <a:latin typeface="Times New Roman" pitchFamily="-110" charset="0"/>
                </a:rPr>
                <a:t>JLab</a:t>
              </a:r>
              <a:r>
                <a:rPr kumimoji="0" lang="en-US" b="0" i="0" u="none" strike="noStrike" cap="none" normalizeH="0" baseline="0" dirty="0">
                  <a:ln>
                    <a:noFill/>
                  </a:ln>
                  <a:effectLst/>
                  <a:latin typeface="Times New Roman" pitchFamily="-110" charset="0"/>
                </a:rPr>
                <a:t> First MW beam power operation</a:t>
              </a:r>
              <a:endParaRPr lang="en-US" dirty="0">
                <a:latin typeface="Times New Roman" pitchFamily="-110" charset="0"/>
              </a:endParaRP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effectLst/>
                  <a:latin typeface="Times New Roman" pitchFamily="-110" charset="0"/>
                </a:rPr>
                <a:t>FEL Demo [1999] &amp; Upgrade [2000]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DE54DCA6-5436-8F41-A1C0-A71C5F6CE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7986" y="973109"/>
              <a:ext cx="3587640" cy="1307810"/>
            </a:xfrm>
            <a:prstGeom prst="rect">
              <a:avLst/>
            </a:prstGeom>
          </p:spPr>
        </p:pic>
      </p:grp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02F762C-92D9-3A46-8726-D67418B5B5F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84689" y="3479106"/>
            <a:ext cx="12323" cy="67353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29C2EBF-8620-D841-BAD8-0BF52AFE7C42}"/>
              </a:ext>
            </a:extLst>
          </p:cNvPr>
          <p:cNvCxnSpPr>
            <a:cxnSpLocks/>
          </p:cNvCxnSpPr>
          <p:nvPr/>
        </p:nvCxnSpPr>
        <p:spPr bwMode="auto">
          <a:xfrm flipV="1">
            <a:off x="5270046" y="2266361"/>
            <a:ext cx="0" cy="82375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3BF0DFC-523A-9140-A8F6-4723D2C620B4}"/>
              </a:ext>
            </a:extLst>
          </p:cNvPr>
          <p:cNvCxnSpPr>
            <a:cxnSpLocks/>
          </p:cNvCxnSpPr>
          <p:nvPr/>
        </p:nvCxnSpPr>
        <p:spPr bwMode="auto">
          <a:xfrm flipV="1">
            <a:off x="5746539" y="2268861"/>
            <a:ext cx="0" cy="82375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36F0C85-4379-4E4D-9CCB-EBDE45D9AC61}"/>
              </a:ext>
            </a:extLst>
          </p:cNvPr>
          <p:cNvGrpSpPr/>
          <p:nvPr/>
        </p:nvGrpSpPr>
        <p:grpSpPr>
          <a:xfrm>
            <a:off x="4355814" y="4217233"/>
            <a:ext cx="2209887" cy="1940801"/>
            <a:chOff x="6124644" y="4202243"/>
            <a:chExt cx="2209887" cy="194080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7E8CC6E-9951-8042-8AF3-1FAFE66E4390}"/>
                </a:ext>
              </a:extLst>
            </p:cNvPr>
            <p:cNvSpPr/>
            <p:nvPr/>
          </p:nvSpPr>
          <p:spPr bwMode="auto">
            <a:xfrm rot="10800000">
              <a:off x="6124644" y="4202243"/>
              <a:ext cx="2209887" cy="1940801"/>
            </a:xfrm>
            <a:prstGeom prst="rect">
              <a:avLst/>
            </a:prstGeom>
            <a:gradFill>
              <a:gsLst>
                <a:gs pos="1000">
                  <a:srgbClr val="FFC00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latin typeface="Times New Roman" pitchFamily="-110" charset="0"/>
                </a:rPr>
                <a:t>M</a:t>
              </a:r>
              <a:r>
                <a:rPr kumimoji="0" lang="en-US" b="0" i="0" u="none" strike="noStrike" cap="none" normalizeH="0" baseline="0" dirty="0">
                  <a:ln>
                    <a:noFill/>
                  </a:ln>
                  <a:effectLst/>
                  <a:latin typeface="Times New Roman" pitchFamily="-110" charset="0"/>
                </a:rPr>
                <a:t>ulti-turn Operation</a:t>
              </a: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latin typeface="Times New Roman" pitchFamily="-110" charset="0"/>
                </a:rPr>
                <a:t>BINP FEL 2004 [NC]</a:t>
              </a:r>
              <a:endParaRPr kumimoji="0" lang="en-US" b="0" i="0" u="none" strike="noStrike" cap="none" normalizeH="0" baseline="0" dirty="0">
                <a:ln>
                  <a:noFill/>
                </a:ln>
                <a:effectLst/>
                <a:latin typeface="Times New Roman" pitchFamily="-110" charset="0"/>
              </a:endParaRP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89FB7AC0-B6D9-3247-B9B7-5EE00A78A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54623" y="4777058"/>
              <a:ext cx="1700223" cy="1333508"/>
            </a:xfrm>
            <a:prstGeom prst="rect">
              <a:avLst/>
            </a:prstGeom>
          </p:spPr>
        </p:pic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445BFDC6-E289-A54A-A515-479C2EA067D8}"/>
              </a:ext>
            </a:extLst>
          </p:cNvPr>
          <p:cNvCxnSpPr>
            <a:cxnSpLocks/>
          </p:cNvCxnSpPr>
          <p:nvPr/>
        </p:nvCxnSpPr>
        <p:spPr bwMode="auto">
          <a:xfrm flipV="1">
            <a:off x="9144210" y="2271361"/>
            <a:ext cx="0" cy="823752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52295AF-F7FC-1C4D-9507-0D83698C6DBF}"/>
              </a:ext>
            </a:extLst>
          </p:cNvPr>
          <p:cNvGrpSpPr/>
          <p:nvPr/>
        </p:nvGrpSpPr>
        <p:grpSpPr>
          <a:xfrm>
            <a:off x="9099239" y="4197245"/>
            <a:ext cx="3046827" cy="1940801"/>
            <a:chOff x="9099239" y="4197245"/>
            <a:chExt cx="3046827" cy="1940801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D6376AAA-0DCF-BE41-B9CA-0A09B11FC9F9}"/>
                </a:ext>
              </a:extLst>
            </p:cNvPr>
            <p:cNvSpPr/>
            <p:nvPr/>
          </p:nvSpPr>
          <p:spPr bwMode="auto">
            <a:xfrm rot="10800000">
              <a:off x="9099240" y="4197245"/>
              <a:ext cx="3046826" cy="1940801"/>
            </a:xfrm>
            <a:prstGeom prst="rect">
              <a:avLst/>
            </a:prstGeom>
            <a:gradFill>
              <a:gsLst>
                <a:gs pos="1000">
                  <a:srgbClr val="C0000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effectLst/>
                  <a:latin typeface="Times New Roman" pitchFamily="-110" charset="0"/>
                </a:rPr>
                <a:t>HEP / NP ERL application</a:t>
              </a: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>
                  <a:latin typeface="Times New Roman" pitchFamily="-110" charset="0"/>
                </a:rPr>
                <a:t>LHeC</a:t>
              </a:r>
              <a:r>
                <a:rPr lang="en-US" dirty="0">
                  <a:latin typeface="Times New Roman" pitchFamily="-110" charset="0"/>
                </a:rPr>
                <a:t>/FCC-eh; FCC-</a:t>
              </a:r>
              <a:r>
                <a:rPr lang="en-US" dirty="0" err="1">
                  <a:latin typeface="Times New Roman" pitchFamily="-110" charset="0"/>
                </a:rPr>
                <a:t>ee</a:t>
              </a:r>
              <a:r>
                <a:rPr lang="en-US" dirty="0">
                  <a:latin typeface="Times New Roman" pitchFamily="-110" charset="0"/>
                </a:rPr>
                <a:t>; ILC;  </a:t>
              </a:r>
              <a:endParaRPr kumimoji="0" lang="en-US" b="0" i="0" u="none" strike="noStrike" cap="none" normalizeH="0" baseline="0" dirty="0">
                <a:ln>
                  <a:noFill/>
                </a:ln>
                <a:effectLst/>
                <a:latin typeface="Times New Roman" pitchFamily="-110" charset="0"/>
              </a:endParaRP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8D25BD48-EC54-6B4E-A324-BDF0E20E4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99239" y="4873144"/>
              <a:ext cx="3031837" cy="124772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CB568EA-F5F7-4B4B-9056-A10ACAD9FB0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428813" y="3479106"/>
            <a:ext cx="794480" cy="718139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lg" len="lg"/>
            <a:tailEnd type="triangle"/>
          </a:ln>
          <a:effectLst/>
        </p:spPr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2673C31-7AF6-CC4A-B07A-FCD65F7223CE}"/>
              </a:ext>
            </a:extLst>
          </p:cNvPr>
          <p:cNvGrpSpPr/>
          <p:nvPr/>
        </p:nvGrpSpPr>
        <p:grpSpPr>
          <a:xfrm>
            <a:off x="9022690" y="292732"/>
            <a:ext cx="2636084" cy="1960828"/>
            <a:chOff x="7988373" y="322712"/>
            <a:chExt cx="2636084" cy="196082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258DCE6-0D79-BC4F-ADED-8E98A05D2CAC}"/>
                </a:ext>
              </a:extLst>
            </p:cNvPr>
            <p:cNvSpPr/>
            <p:nvPr/>
          </p:nvSpPr>
          <p:spPr bwMode="auto">
            <a:xfrm rot="10800000">
              <a:off x="7988432" y="322712"/>
              <a:ext cx="2636025" cy="1940801"/>
            </a:xfrm>
            <a:prstGeom prst="rect">
              <a:avLst/>
            </a:prstGeom>
            <a:gradFill>
              <a:gsLst>
                <a:gs pos="1000">
                  <a:srgbClr val="C0000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latin typeface="Times New Roman" pitchFamily="-110" charset="0"/>
                </a:rPr>
                <a:t>Multi-turn SRF, multi-MW</a:t>
              </a:r>
              <a:endParaRPr kumimoji="0" lang="en-US" b="0" i="0" u="none" strike="noStrike" cap="none" normalizeH="0" baseline="0" dirty="0">
                <a:ln>
                  <a:noFill/>
                </a:ln>
                <a:effectLst/>
                <a:latin typeface="Times New Roman" pitchFamily="-110" charset="0"/>
              </a:endParaRP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>
                  <a:latin typeface="Times New Roman" pitchFamily="-110" charset="0"/>
                </a:rPr>
                <a:t>PERLE@Orsay</a:t>
              </a:r>
              <a:r>
                <a:rPr lang="en-US" dirty="0">
                  <a:latin typeface="Times New Roman" pitchFamily="-110" charset="0"/>
                </a:rPr>
                <a:t> 2025 </a:t>
              </a:r>
              <a:endParaRPr kumimoji="0" lang="en-US" b="0" i="0" u="none" strike="noStrike" cap="none" normalizeH="0" baseline="0" dirty="0">
                <a:ln>
                  <a:noFill/>
                </a:ln>
                <a:effectLst/>
                <a:latin typeface="Times New Roman" pitchFamily="-110" charset="0"/>
              </a:endParaRP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40DFDFC6-0012-864E-AC40-F83071E64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88373" y="1019664"/>
              <a:ext cx="2636084" cy="1263876"/>
            </a:xfrm>
            <a:prstGeom prst="rect">
              <a:avLst/>
            </a:prstGeom>
          </p:spPr>
        </p:pic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79E36ED5-91CF-1648-A3EF-14712942697E}"/>
              </a:ext>
            </a:extLst>
          </p:cNvPr>
          <p:cNvSpPr txBox="1"/>
          <p:nvPr/>
        </p:nvSpPr>
        <p:spPr>
          <a:xfrm>
            <a:off x="6768952" y="2547253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ALICE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EC06482-0769-F74D-AB22-943027959E09}"/>
              </a:ext>
            </a:extLst>
          </p:cNvPr>
          <p:cNvSpPr txBox="1"/>
          <p:nvPr/>
        </p:nvSpPr>
        <p:spPr>
          <a:xfrm>
            <a:off x="5429788" y="3472539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JEARI ERL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921AE852-E955-AD42-892B-7295C13FE212}"/>
              </a:ext>
            </a:extLst>
          </p:cNvPr>
          <p:cNvCxnSpPr>
            <a:cxnSpLocks/>
          </p:cNvCxnSpPr>
          <p:nvPr/>
        </p:nvCxnSpPr>
        <p:spPr bwMode="auto">
          <a:xfrm flipH="1">
            <a:off x="8360737" y="3501410"/>
            <a:ext cx="12323" cy="67353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01A6198F-AA46-D14C-9183-7251DE8A19EE}"/>
              </a:ext>
            </a:extLst>
          </p:cNvPr>
          <p:cNvCxnSpPr>
            <a:cxnSpLocks/>
          </p:cNvCxnSpPr>
          <p:nvPr/>
        </p:nvCxnSpPr>
        <p:spPr bwMode="auto">
          <a:xfrm flipV="1">
            <a:off x="10384948" y="3494048"/>
            <a:ext cx="633728" cy="693205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lg" len="lg"/>
            <a:tailEnd type="triangle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C7D6BC3E-5552-DD4F-85EE-3E645CC02D81}"/>
              </a:ext>
            </a:extLst>
          </p:cNvPr>
          <p:cNvCxnSpPr>
            <a:cxnSpLocks/>
          </p:cNvCxnSpPr>
          <p:nvPr/>
        </p:nvCxnSpPr>
        <p:spPr bwMode="auto">
          <a:xfrm flipV="1">
            <a:off x="8201823" y="2249560"/>
            <a:ext cx="0" cy="839446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ACAA648-C51E-2348-A9B9-818CEF04C8D4}"/>
              </a:ext>
            </a:extLst>
          </p:cNvPr>
          <p:cNvGrpSpPr/>
          <p:nvPr/>
        </p:nvGrpSpPr>
        <p:grpSpPr>
          <a:xfrm>
            <a:off x="6771724" y="4189753"/>
            <a:ext cx="2209887" cy="1940801"/>
            <a:chOff x="6771724" y="4189753"/>
            <a:chExt cx="2209887" cy="1940801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DBF1A69-F7CF-6D45-B724-FCD87D8CCB6D}"/>
                </a:ext>
              </a:extLst>
            </p:cNvPr>
            <p:cNvSpPr/>
            <p:nvPr/>
          </p:nvSpPr>
          <p:spPr bwMode="auto">
            <a:xfrm rot="10800000">
              <a:off x="6771724" y="4189753"/>
              <a:ext cx="2209887" cy="1940801"/>
            </a:xfrm>
            <a:prstGeom prst="rect">
              <a:avLst/>
            </a:prstGeom>
            <a:gradFill>
              <a:gsLst>
                <a:gs pos="1000">
                  <a:srgbClr val="00B05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latin typeface="Times New Roman" pitchFamily="-110" charset="0"/>
                </a:rPr>
                <a:t>M</a:t>
              </a:r>
              <a:r>
                <a:rPr kumimoji="0" lang="en-US" b="0" i="0" u="none" strike="noStrike" cap="none" normalizeH="0" baseline="0" dirty="0">
                  <a:ln>
                    <a:noFill/>
                  </a:ln>
                  <a:effectLst/>
                  <a:latin typeface="Times New Roman" pitchFamily="-110" charset="0"/>
                </a:rPr>
                <a:t>ulti-MW Operation</a:t>
              </a: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err="1">
                  <a:latin typeface="Times New Roman" pitchFamily="-110" charset="0"/>
                </a:rPr>
                <a:t>bERLin</a:t>
              </a:r>
              <a:r>
                <a:rPr lang="en-US" dirty="0">
                  <a:latin typeface="Times New Roman" pitchFamily="-110" charset="0"/>
                </a:rPr>
                <a:t>-Pro 2020</a:t>
              </a:r>
              <a:endParaRPr kumimoji="0" lang="en-US" b="0" i="0" u="none" strike="noStrike" cap="none" normalizeH="0" baseline="0" dirty="0">
                <a:ln>
                  <a:noFill/>
                </a:ln>
                <a:effectLst/>
                <a:latin typeface="Times New Roman" pitchFamily="-110" charset="0"/>
              </a:endParaRPr>
            </a:p>
          </p:txBody>
        </p:sp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30F4E6F6-64FD-9D40-B4B6-2A47D013C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88864" y="4762068"/>
              <a:ext cx="1925516" cy="1361254"/>
            </a:xfrm>
            <a:prstGeom prst="rect">
              <a:avLst/>
            </a:prstGeom>
          </p:spPr>
        </p:pic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8B2347E-B0AF-5C4D-89EA-16D488AB2254}"/>
              </a:ext>
            </a:extLst>
          </p:cNvPr>
          <p:cNvGrpSpPr/>
          <p:nvPr/>
        </p:nvGrpSpPr>
        <p:grpSpPr>
          <a:xfrm>
            <a:off x="6661982" y="281277"/>
            <a:ext cx="2214208" cy="1940801"/>
            <a:chOff x="6661982" y="281277"/>
            <a:chExt cx="2214208" cy="1940801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8206DC42-E84B-3744-9497-F51E6DBEAA51}"/>
                </a:ext>
              </a:extLst>
            </p:cNvPr>
            <p:cNvSpPr/>
            <p:nvPr/>
          </p:nvSpPr>
          <p:spPr bwMode="auto">
            <a:xfrm rot="10800000">
              <a:off x="6666303" y="281277"/>
              <a:ext cx="2209887" cy="1940801"/>
            </a:xfrm>
            <a:prstGeom prst="rect">
              <a:avLst/>
            </a:prstGeom>
            <a:gradFill>
              <a:gsLst>
                <a:gs pos="1000">
                  <a:srgbClr val="FFC000"/>
                </a:gs>
                <a:gs pos="0">
                  <a:srgbClr val="0070C0"/>
                </a:gs>
                <a:gs pos="34000">
                  <a:schemeClr val="accent1">
                    <a:lumMod val="5000"/>
                    <a:lumOff val="95000"/>
                  </a:schemeClr>
                </a:gs>
                <a:gs pos="0">
                  <a:srgbClr val="0070C0"/>
                </a:gs>
                <a:gs pos="0">
                  <a:srgbClr val="0070C0"/>
                </a:gs>
                <a:gs pos="0">
                  <a:srgbClr val="0070C0"/>
                </a:gs>
              </a:gsLst>
              <a:lin ang="16200000" scaled="0"/>
            </a:gradFill>
            <a:ln w="12700" cap="flat" cmpd="sng" algn="ctr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rot="10800000"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latin typeface="Times New Roman" pitchFamily="-110" charset="0"/>
                </a:rPr>
                <a:t>M</a:t>
              </a:r>
              <a:r>
                <a:rPr kumimoji="0" lang="en-US" b="0" i="0" u="none" strike="noStrike" cap="none" normalizeH="0" baseline="0" dirty="0">
                  <a:ln>
                    <a:noFill/>
                  </a:ln>
                  <a:effectLst/>
                  <a:latin typeface="Times New Roman" pitchFamily="-110" charset="0"/>
                </a:rPr>
                <a:t>ulti-turn SRF</a:t>
              </a: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latin typeface="Times New Roman" pitchFamily="-110" charset="0"/>
                </a:rPr>
                <a:t>C-Beta 2019-2020</a:t>
              </a:r>
              <a:endParaRPr kumimoji="0" lang="en-US" b="0" i="0" u="none" strike="noStrike" cap="none" normalizeH="0" baseline="0" dirty="0">
                <a:ln>
                  <a:noFill/>
                </a:ln>
                <a:effectLst/>
                <a:latin typeface="Times New Roman" pitchFamily="-110" charset="0"/>
              </a:endParaRPr>
            </a:p>
          </p:txBody>
        </p:sp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8C6178F8-E16D-0D48-AE25-EBE59D433E9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61982" y="1164770"/>
              <a:ext cx="2196963" cy="1047700"/>
            </a:xfrm>
            <a:prstGeom prst="rect">
              <a:avLst/>
            </a:prstGeom>
          </p:spPr>
        </p:pic>
      </p:grp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19835D2-5C6C-C74C-97C2-5EEBC00503FE}"/>
              </a:ext>
            </a:extLst>
          </p:cNvPr>
          <p:cNvSpPr/>
          <p:nvPr/>
        </p:nvSpPr>
        <p:spPr bwMode="auto">
          <a:xfrm rot="10800000">
            <a:off x="2471964" y="1895143"/>
            <a:ext cx="9666906" cy="2495705"/>
          </a:xfrm>
          <a:prstGeom prst="roundRect">
            <a:avLst/>
          </a:prstGeom>
          <a:gradFill>
            <a:gsLst>
              <a:gs pos="1000">
                <a:srgbClr val="00B050"/>
              </a:gs>
              <a:gs pos="0">
                <a:srgbClr val="0070C0"/>
              </a:gs>
              <a:gs pos="75000">
                <a:schemeClr val="accent1">
                  <a:lumMod val="5000"/>
                  <a:lumOff val="95000"/>
                </a:schemeClr>
              </a:gs>
              <a:gs pos="0">
                <a:srgbClr val="0070C0"/>
              </a:gs>
              <a:gs pos="0">
                <a:srgbClr val="0070C0"/>
              </a:gs>
              <a:gs pos="0">
                <a:srgbClr val="0070C0"/>
              </a:gs>
            </a:gsLst>
            <a:lin ang="162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rgbClr val="0070C0"/>
                </a:solidFill>
                <a:latin typeface="Times New Roman" pitchFamily="-110" charset="0"/>
              </a:rPr>
              <a:t>PERLE can validate the next 10-fold step in beam power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solidFill>
                <a:srgbClr val="0070C0"/>
              </a:solidFill>
              <a:latin typeface="Times New Roman" pitchFamily="-110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rgbClr val="0070C0"/>
                </a:solidFill>
                <a:latin typeface="Times New Roman" pitchFamily="-110" charset="0"/>
              </a:rPr>
              <a:t>and provide the remaining demonstrations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rgbClr val="0070C0"/>
                </a:solidFill>
                <a:latin typeface="Times New Roman" pitchFamily="-110" charset="0"/>
              </a:rPr>
              <a:t>[multi-turn ERL efficiency at high beam power]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rgbClr val="0070C0"/>
                </a:solidFill>
                <a:latin typeface="Times New Roman" pitchFamily="-110" charset="0"/>
                <a:sym typeface="Wingdings" pitchFamily="2" charset="2"/>
              </a:rPr>
              <a:t>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rgbClr val="0070C0"/>
                </a:solidFill>
                <a:latin typeface="Times New Roman" pitchFamily="-110" charset="0"/>
              </a:rPr>
              <a:t>HEP is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-110" charset="0"/>
              </a:rPr>
              <a:t> ready for implementing a truly green accelerator concept! </a:t>
            </a:r>
          </a:p>
        </p:txBody>
      </p:sp>
    </p:spTree>
    <p:extLst>
      <p:ext uri="{BB962C8B-B14F-4D97-AF65-F5344CB8AC3E}">
        <p14:creationId xmlns:p14="http://schemas.microsoft.com/office/powerpoint/2010/main" val="207191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8" grpId="0"/>
      <p:bldP spid="9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895478" y="155578"/>
            <a:ext cx="874460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9pPr>
          </a:lstStyle>
          <a:p>
            <a:pPr defTabSz="914377"/>
            <a:r>
              <a:rPr lang="en-US" sz="3600" u="sng" kern="0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End</a:t>
            </a:r>
            <a:endParaRPr lang="en-US" sz="3600" u="sng" kern="0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8891861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592037-6ED7-7A48-84E0-FFA48130D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370" y="1044238"/>
            <a:ext cx="6302630" cy="4726973"/>
          </a:xfrm>
          <a:prstGeom prst="rect">
            <a:avLst/>
          </a:prstGeom>
        </p:spPr>
      </p:pic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25474" y="180978"/>
            <a:ext cx="10145847" cy="720725"/>
          </a:xfrm>
        </p:spPr>
        <p:txBody>
          <a:bodyPr/>
          <a:lstStyle/>
          <a:p>
            <a:pPr eaLnBrk="1" hangingPunct="1"/>
            <a:r>
              <a:rPr lang="en-US" sz="3600" u="sng" dirty="0">
                <a:solidFill>
                  <a:srgbClr val="FF0000"/>
                </a:solidFill>
              </a:rPr>
              <a:t>Variations in the ERL Configuration: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76362" y="770433"/>
            <a:ext cx="11455850" cy="892177"/>
            <a:chOff x="288" y="720"/>
            <a:chExt cx="5730" cy="562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Super Conducting 3-turn Recirculating </a:t>
              </a:r>
              <a:r>
                <a:rPr lang="en-US" sz="2600" dirty="0" err="1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</a:t>
              </a:r>
              <a:r>
                <a:rPr lang="en-US" sz="26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with Energy Recovery operation</a:t>
              </a:r>
            </a:p>
          </p:txBody>
        </p:sp>
      </p:grp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645248" y="3637422"/>
            <a:ext cx="3349323" cy="2308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9" tIns="45685" rIns="91369" bIns="45685">
            <a:prstTxWarp prst="textNoShape">
              <a:avLst/>
            </a:prstTxWarp>
            <a:spAutoFit/>
          </a:bodyPr>
          <a:lstStyle/>
          <a:p>
            <a:pPr marL="342891" indent="-342891" defTabSz="914377" fontAlgn="base">
              <a:spcBef>
                <a:spcPct val="0"/>
              </a:spcBef>
              <a:spcAft>
                <a:spcPct val="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CDR option with </a:t>
            </a:r>
          </a:p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  9.3km [1/3</a:t>
            </a:r>
            <a:r>
              <a:rPr lang="en-US" sz="2400" baseline="300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rd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of LHC];  </a:t>
            </a:r>
          </a:p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  60 GeV</a:t>
            </a:r>
          </a:p>
          <a:p>
            <a:pPr marL="342891" indent="-342891" defTabSz="914377" fontAlgn="base">
              <a:spcBef>
                <a:spcPct val="0"/>
              </a:spcBef>
              <a:spcAft>
                <a:spcPct val="0"/>
              </a:spcAft>
              <a:buFont typeface="Wingdings" charset="0"/>
              <a:buChar char="è"/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Smaller version with  </a:t>
            </a:r>
          </a:p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  5km [1/5</a:t>
            </a:r>
            <a:r>
              <a:rPr lang="en-US" sz="2400" baseline="300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th </a:t>
            </a: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of LHC]; </a:t>
            </a:r>
          </a:p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  50 GeV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331210" y="1586838"/>
            <a:ext cx="4860790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457200">
              <a:spcBef>
                <a:spcPts val="600"/>
              </a:spcBef>
              <a:defRPr sz="4000">
                <a:latin typeface="Arial"/>
                <a:ea typeface="Arial"/>
                <a:cs typeface="Arial"/>
                <a:sym typeface="Arial"/>
              </a:defRPr>
            </a:pPr>
            <a:r>
              <a:rPr sz="2000" b="1" dirty="0">
                <a:solidFill>
                  <a:srgbClr val="00B050"/>
                </a:solidFill>
              </a:rPr>
              <a:t>Operation in parallel with </a:t>
            </a:r>
            <a:endParaRPr lang="en-US" sz="2000" b="1" dirty="0">
              <a:solidFill>
                <a:srgbClr val="00B050"/>
              </a:solidFill>
            </a:endParaRPr>
          </a:p>
          <a:p>
            <a:pPr defTabSz="457200">
              <a:spcBef>
                <a:spcPts val="600"/>
              </a:spcBef>
              <a:defRPr sz="4000">
                <a:latin typeface="Arial"/>
                <a:ea typeface="Arial"/>
                <a:cs typeface="Arial"/>
                <a:sym typeface="Arial"/>
              </a:defRPr>
            </a:pPr>
            <a:r>
              <a:rPr sz="2000" b="1" dirty="0">
                <a:solidFill>
                  <a:srgbClr val="00B050"/>
                </a:solidFill>
              </a:rPr>
              <a:t>LHC/HE-LHC</a:t>
            </a:r>
            <a:r>
              <a:rPr lang="en-US" sz="2000" b="1" dirty="0">
                <a:solidFill>
                  <a:srgbClr val="00B050"/>
                </a:solidFill>
              </a:rPr>
              <a:t>/FCC-hh</a:t>
            </a:r>
            <a:endParaRPr sz="2000" b="1" dirty="0">
              <a:solidFill>
                <a:srgbClr val="00B050"/>
              </a:solidFill>
            </a:endParaRPr>
          </a:p>
          <a:p>
            <a:pPr marL="180474" indent="-180474" defTabSz="457200">
              <a:spcBef>
                <a:spcPts val="600"/>
              </a:spcBef>
              <a:buSzPct val="100000"/>
              <a:buChar char="•"/>
              <a:defRPr sz="4000"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TeV scale collision energy </a:t>
            </a:r>
          </a:p>
          <a:p>
            <a:pPr defTabSz="457200">
              <a:spcBef>
                <a:spcPts val="600"/>
              </a:spcBef>
              <a:defRPr sz="4000"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       ➔  50</a:t>
            </a:r>
            <a:r>
              <a:rPr lang="en-US" sz="2000" dirty="0"/>
              <a:t>-60</a:t>
            </a:r>
            <a:r>
              <a:rPr sz="2000" dirty="0"/>
              <a:t> GeV </a:t>
            </a:r>
            <a:r>
              <a:rPr lang="en-US" sz="2000" dirty="0"/>
              <a:t>electron </a:t>
            </a:r>
            <a:r>
              <a:rPr sz="2000" dirty="0"/>
              <a:t>beam energy</a:t>
            </a:r>
          </a:p>
          <a:p>
            <a:pPr marL="114300" indent="-114300" defTabSz="457200">
              <a:spcBef>
                <a:spcPts val="600"/>
              </a:spcBef>
              <a:buSzPct val="100000"/>
              <a:buChar char="•"/>
              <a:defRPr sz="4000">
                <a:latin typeface="Arial"/>
                <a:ea typeface="Arial"/>
                <a:cs typeface="Arial"/>
                <a:sym typeface="Arial"/>
              </a:defRPr>
            </a:pPr>
            <a:r>
              <a:rPr sz="2000" dirty="0"/>
              <a:t> power consumption &lt; 100 MW</a:t>
            </a:r>
          </a:p>
        </p:txBody>
      </p:sp>
      <p:sp>
        <p:nvSpPr>
          <p:cNvPr id="13" name="Shape 67"/>
          <p:cNvSpPr/>
          <p:nvPr/>
        </p:nvSpPr>
        <p:spPr>
          <a:xfrm>
            <a:off x="513240" y="5535872"/>
            <a:ext cx="5865322" cy="830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tIns="45719" rIns="45719" bIns="45719">
            <a:spAutoFit/>
          </a:bodyPr>
          <a:lstStyle>
            <a:lvl1pPr algn="l" defTabSz="914400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200" dirty="0">
                <a:solidFill>
                  <a:schemeClr val="bg2"/>
                </a:solidFill>
              </a:rPr>
              <a:t>O. Brüning, M. Klein and </a:t>
            </a:r>
            <a:r>
              <a:rPr lang="en-US" sz="1200" dirty="0" err="1">
                <a:solidFill>
                  <a:schemeClr val="bg2"/>
                </a:solidFill>
              </a:rPr>
              <a:t>LHeC</a:t>
            </a:r>
            <a:r>
              <a:rPr lang="en-US" sz="1200" dirty="0">
                <a:solidFill>
                  <a:schemeClr val="bg2"/>
                </a:solidFill>
              </a:rPr>
              <a:t> and PERLE Collaboration</a:t>
            </a:r>
          </a:p>
          <a:p>
            <a:r>
              <a:rPr lang="en-US" sz="1200" dirty="0">
                <a:solidFill>
                  <a:schemeClr val="bg2"/>
                </a:solidFill>
              </a:rPr>
              <a:t>Topical Review Exploring the energy frontier with deep inelastic scattering at the LHC</a:t>
            </a:r>
          </a:p>
          <a:p>
            <a:r>
              <a:rPr lang="en-US" sz="1200" dirty="0">
                <a:solidFill>
                  <a:schemeClr val="bg2"/>
                </a:solidFill>
              </a:rPr>
              <a:t>Journal of Physics G: Nuclear and Particle Physics, Volume 46 #2; November 2019</a:t>
            </a:r>
          </a:p>
          <a:p>
            <a:endParaRPr lang="en-US" sz="1200" dirty="0">
              <a:solidFill>
                <a:schemeClr val="bg2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52E34FF-D2F4-A341-BB6D-A58BE44B9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9095" y="247192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0488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3559143"/>
              </p:ext>
            </p:extLst>
          </p:nvPr>
        </p:nvGraphicFramePr>
        <p:xfrm>
          <a:off x="1595438" y="1406521"/>
          <a:ext cx="10710862" cy="390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854201" y="193676"/>
            <a:ext cx="8813799" cy="720725"/>
          </a:xfrm>
        </p:spPr>
        <p:txBody>
          <a:bodyPr/>
          <a:lstStyle/>
          <a:p>
            <a:r>
              <a:rPr lang="en-US" sz="34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ERL Validation Needs and Experience</a:t>
            </a:r>
            <a:endParaRPr lang="en-US" sz="34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1595439" y="838198"/>
            <a:ext cx="8275661" cy="492124"/>
            <a:chOff x="288" y="720"/>
            <a:chExt cx="5213" cy="310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827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Operational experience up to 1MW virtual beam power:</a:t>
              </a:r>
              <a:endParaRPr lang="en-US" sz="2000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340664" y="2932212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bERLpro</a:t>
            </a:r>
            <a:r>
              <a:rPr lang="en-US" sz="1400" dirty="0"/>
              <a:t> [1]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77899" y="2806701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C-Beta [4]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H="1" flipV="1">
            <a:off x="6261100" y="3086101"/>
            <a:ext cx="317501" cy="18256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6807200" y="2990850"/>
            <a:ext cx="158686" cy="19923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7366001" y="3229174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PERLE [3]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7249102" y="3294062"/>
            <a:ext cx="180399" cy="11440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8308455" y="3514721"/>
            <a:ext cx="933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MESA [2]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56635" y="4065885"/>
            <a:ext cx="1444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ERL@CBAF [5]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6807200" y="3541067"/>
            <a:ext cx="190500" cy="567382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6527800" y="2721174"/>
            <a:ext cx="1213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EUV KEK [1]</a:t>
            </a:r>
            <a:endParaRPr lang="en-US" sz="1400" dirty="0"/>
          </a:p>
        </p:txBody>
      </p:sp>
      <p:cxnSp>
        <p:nvCxnSpPr>
          <p:cNvPr id="26" name="Straight Connector 25"/>
          <p:cNvCxnSpPr/>
          <p:nvPr/>
        </p:nvCxnSpPr>
        <p:spPr bwMode="auto">
          <a:xfrm flipV="1">
            <a:off x="7010465" y="3086101"/>
            <a:ext cx="300491" cy="174327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6972300" y="3737174"/>
            <a:ext cx="1668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ARIEL TRIUMF [1]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62567" y="4422031"/>
            <a:ext cx="1414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CeC@RHIC</a:t>
            </a:r>
            <a:r>
              <a:rPr lang="en-US" sz="1400" dirty="0"/>
              <a:t> [1]</a:t>
            </a:r>
          </a:p>
        </p:txBody>
      </p:sp>
      <p:cxnSp>
        <p:nvCxnSpPr>
          <p:cNvPr id="32" name="Straight Connector 31"/>
          <p:cNvCxnSpPr/>
          <p:nvPr/>
        </p:nvCxnSpPr>
        <p:spPr bwMode="auto">
          <a:xfrm>
            <a:off x="6718300" y="4094208"/>
            <a:ext cx="292100" cy="380653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6775268" y="5082431"/>
            <a:ext cx="13019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sDALINAC</a:t>
            </a:r>
            <a:r>
              <a:rPr lang="en-US" sz="1400" dirty="0"/>
              <a:t> [2]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6654800" y="4325290"/>
            <a:ext cx="323850" cy="74504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7753286" y="2335504"/>
            <a:ext cx="971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eRHIC</a:t>
            </a:r>
            <a:r>
              <a:rPr lang="en-US" sz="1400" dirty="0"/>
              <a:t> [6]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859341" y="2336800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LHeC</a:t>
            </a:r>
            <a:r>
              <a:rPr lang="en-US" sz="1400" dirty="0"/>
              <a:t> [3]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954704" y="3479527"/>
            <a:ext cx="1458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cERL</a:t>
            </a:r>
            <a:r>
              <a:rPr lang="en-US" sz="1400" dirty="0"/>
              <a:t> @KEK [1]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784847" y="5082431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ALICE [1]</a:t>
            </a:r>
            <a:endParaRPr lang="en-US" sz="1400" dirty="0"/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6445249" y="4575918"/>
            <a:ext cx="0" cy="506512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4133847" y="5082431"/>
            <a:ext cx="1685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Test ERL@BNL [1]</a:t>
            </a:r>
            <a:endParaRPr lang="en-US" sz="1400" dirty="0"/>
          </a:p>
        </p:txBody>
      </p:sp>
      <p:cxnSp>
        <p:nvCxnSpPr>
          <p:cNvPr id="45" name="Straight Connector 44"/>
          <p:cNvCxnSpPr/>
          <p:nvPr/>
        </p:nvCxnSpPr>
        <p:spPr bwMode="auto">
          <a:xfrm flipH="1">
            <a:off x="5393213" y="4767908"/>
            <a:ext cx="576598" cy="352623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3319522" y="4035152"/>
            <a:ext cx="1221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CBAF-ER </a:t>
            </a:r>
            <a:r>
              <a:rPr lang="en-US" sz="1400" dirty="0"/>
              <a:t>[1]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33575" y="2990851"/>
            <a:ext cx="1452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IR-ERL </a:t>
            </a:r>
            <a:r>
              <a:rPr lang="en-US" sz="1400" dirty="0" err="1"/>
              <a:t>JLab</a:t>
            </a:r>
            <a:r>
              <a:rPr lang="en-US" sz="1400" dirty="0"/>
              <a:t> [1]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548938" y="3745707"/>
            <a:ext cx="1272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ERL demo [1]</a:t>
            </a:r>
          </a:p>
        </p:txBody>
      </p:sp>
      <p:sp>
        <p:nvSpPr>
          <p:cNvPr id="47" name="Rounded Rectangle 46"/>
          <p:cNvSpPr/>
          <p:nvPr/>
        </p:nvSpPr>
        <p:spPr bwMode="auto">
          <a:xfrm>
            <a:off x="2548937" y="2721174"/>
            <a:ext cx="2137022" cy="1854745"/>
          </a:xfrm>
          <a:prstGeom prst="roundRect">
            <a:avLst/>
          </a:prstGeom>
          <a:noFill/>
          <a:ln w="31750" cap="flat" cmpd="sng" algn="ctr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accent2"/>
              </a:solidFill>
              <a:latin typeface="Times New Roman" pitchFamily="-110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694658" y="2285724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7030A0"/>
                </a:solidFill>
              </a:rPr>
              <a:t>JLab</a:t>
            </a:r>
            <a:r>
              <a:rPr lang="en-US" dirty="0">
                <a:solidFill>
                  <a:srgbClr val="7030A0"/>
                </a:solidFill>
              </a:rPr>
              <a:t> pioneering</a:t>
            </a:r>
          </a:p>
        </p:txBody>
      </p:sp>
      <p:sp>
        <p:nvSpPr>
          <p:cNvPr id="52" name="Rounded Rectangle 51"/>
          <p:cNvSpPr/>
          <p:nvPr/>
        </p:nvSpPr>
        <p:spPr bwMode="auto">
          <a:xfrm>
            <a:off x="7741595" y="2285725"/>
            <a:ext cx="2136337" cy="646487"/>
          </a:xfrm>
          <a:prstGeom prst="round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chemeClr val="accent2"/>
              </a:solidFill>
              <a:latin typeface="Times New Roman" pitchFamily="-110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31935" y="1789860"/>
            <a:ext cx="2369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ERL Collider Projects</a:t>
            </a:r>
          </a:p>
        </p:txBody>
      </p:sp>
      <p:sp>
        <p:nvSpPr>
          <p:cNvPr id="53" name="Rounded Rectangle 52"/>
          <p:cNvSpPr/>
          <p:nvPr/>
        </p:nvSpPr>
        <p:spPr bwMode="auto">
          <a:xfrm>
            <a:off x="4847610" y="2159192"/>
            <a:ext cx="1857990" cy="2961338"/>
          </a:xfrm>
          <a:prstGeom prst="round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accent2"/>
              </a:solidFill>
              <a:latin typeface="Times New Roman" pitchFamily="-110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889267" y="1751760"/>
            <a:ext cx="2070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ERL Test </a:t>
            </a:r>
            <a:r>
              <a:rPr lang="en-US" dirty="0"/>
              <a:t>Facilities</a:t>
            </a:r>
          </a:p>
        </p:txBody>
      </p:sp>
      <p:sp>
        <p:nvSpPr>
          <p:cNvPr id="55" name="Rounded Rectangle 54"/>
          <p:cNvSpPr/>
          <p:nvPr/>
        </p:nvSpPr>
        <p:spPr bwMode="auto">
          <a:xfrm>
            <a:off x="6718301" y="2967880"/>
            <a:ext cx="2523166" cy="2126650"/>
          </a:xfrm>
          <a:prstGeom prst="round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accent2"/>
              </a:solidFill>
              <a:latin typeface="Times New Roman" pitchFamily="-110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456508" y="5203185"/>
            <a:ext cx="1920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ERL Applications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575507" y="4963460"/>
            <a:ext cx="18261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1.5MW Highest </a:t>
            </a:r>
          </a:p>
          <a:p>
            <a:r>
              <a:rPr lang="en-US" dirty="0">
                <a:solidFill>
                  <a:srgbClr val="00B050"/>
                </a:solidFill>
              </a:rPr>
              <a:t>demonstrated</a:t>
            </a:r>
          </a:p>
          <a:p>
            <a:r>
              <a:rPr lang="en-US" dirty="0">
                <a:solidFill>
                  <a:srgbClr val="00B050"/>
                </a:solidFill>
              </a:rPr>
              <a:t>Virtual beam</a:t>
            </a:r>
          </a:p>
          <a:p>
            <a:r>
              <a:rPr lang="en-US" dirty="0">
                <a:solidFill>
                  <a:srgbClr val="00B050"/>
                </a:solidFill>
              </a:rPr>
              <a:t>power</a:t>
            </a:r>
          </a:p>
        </p:txBody>
      </p:sp>
      <p:cxnSp>
        <p:nvCxnSpPr>
          <p:cNvPr id="62" name="Straight Arrow Connector 61"/>
          <p:cNvCxnSpPr/>
          <p:nvPr/>
        </p:nvCxnSpPr>
        <p:spPr bwMode="auto">
          <a:xfrm flipV="1">
            <a:off x="2694658" y="3479527"/>
            <a:ext cx="948551" cy="1483933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sm" len="sm"/>
            <a:tailEnd type="stealth" w="lg" len="lg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-305803" y="541870"/>
            <a:ext cx="6379190" cy="2215991"/>
          </a:xfrm>
          <a:prstGeom prst="rect">
            <a:avLst/>
          </a:prstGeom>
          <a:solidFill>
            <a:srgbClr val="D5B95F"/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  <a:p>
            <a:pPr algn="ctr"/>
            <a:r>
              <a:rPr lang="en-US" sz="2400" dirty="0"/>
              <a:t>Proposed Collider Projects [e.g. </a:t>
            </a:r>
            <a:r>
              <a:rPr lang="en-US" sz="2400" dirty="0" err="1"/>
              <a:t>LHeC</a:t>
            </a:r>
            <a:r>
              <a:rPr lang="en-US" sz="2400" dirty="0"/>
              <a:t> / FCC-eh and FCC-</a:t>
            </a:r>
            <a:r>
              <a:rPr lang="en-US" sz="2400" dirty="0" err="1"/>
              <a:t>ee</a:t>
            </a:r>
            <a:r>
              <a:rPr lang="en-US" sz="2400" dirty="0"/>
              <a:t> and ILC-ERL] extrapolate demonstrated virtual beam power far beyond the achieved 1.5MW operation!!!</a:t>
            </a:r>
            <a:endParaRPr lang="en-GB" sz="2400" dirty="0"/>
          </a:p>
          <a:p>
            <a:r>
              <a:rPr lang="en-US" dirty="0"/>
              <a:t>           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3CA3986-9E76-724B-93BA-4136D53F222B}"/>
              </a:ext>
            </a:extLst>
          </p:cNvPr>
          <p:cNvSpPr txBox="1"/>
          <p:nvPr/>
        </p:nvSpPr>
        <p:spPr>
          <a:xfrm>
            <a:off x="2807119" y="3647397"/>
            <a:ext cx="6379190" cy="2215991"/>
          </a:xfrm>
          <a:prstGeom prst="rect">
            <a:avLst/>
          </a:prstGeom>
          <a:solidFill>
            <a:srgbClr val="D5B95F"/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  <a:p>
            <a:pPr algn="ctr"/>
            <a:r>
              <a:rPr lang="en-US" sz="2400" dirty="0"/>
              <a:t>Demonstration of multi-turn, multi MW ERL</a:t>
            </a:r>
          </a:p>
          <a:p>
            <a:pPr algn="ctr"/>
            <a:r>
              <a:rPr lang="en-US" sz="2400" dirty="0"/>
              <a:t>Operation is on its way!!!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C-Beta and PERLE</a:t>
            </a:r>
            <a:endParaRPr lang="en-GB" sz="2400" dirty="0"/>
          </a:p>
          <a:p>
            <a:r>
              <a:rPr lang="en-US" dirty="0"/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151463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1" grpId="0"/>
      <p:bldP spid="52" grpId="0" animBg="1"/>
      <p:bldP spid="54" grpId="0"/>
      <p:bldP spid="53" grpId="0" animBg="1"/>
      <p:bldP spid="56" grpId="0"/>
      <p:bldP spid="55" grpId="0" animBg="1"/>
      <p:bldP spid="58" grpId="0"/>
      <p:bldP spid="60" grpId="0"/>
      <p:bldP spid="15" grpId="0" animBg="1"/>
      <p:bldP spid="4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8" name="Group 166"/>
          <p:cNvGrpSpPr>
            <a:grpSpLocks noChangeAspect="1"/>
          </p:cNvGrpSpPr>
          <p:nvPr/>
        </p:nvGrpSpPr>
        <p:grpSpPr bwMode="auto">
          <a:xfrm>
            <a:off x="7607302" y="2846153"/>
            <a:ext cx="3040063" cy="2524125"/>
            <a:chOff x="3832" y="1528"/>
            <a:chExt cx="1915" cy="1590"/>
          </a:xfrm>
        </p:grpSpPr>
        <p:sp>
          <p:nvSpPr>
            <p:cNvPr id="13472" name="AutoShape 165"/>
            <p:cNvSpPr>
              <a:spLocks noChangeAspect="1" noChangeArrowheads="1" noTextEdit="1"/>
            </p:cNvSpPr>
            <p:nvPr/>
          </p:nvSpPr>
          <p:spPr bwMode="auto">
            <a:xfrm>
              <a:off x="3832" y="1528"/>
              <a:ext cx="1890" cy="1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73" name="Rectangle 167"/>
            <p:cNvSpPr>
              <a:spLocks noChangeArrowheads="1"/>
            </p:cNvSpPr>
            <p:nvPr/>
          </p:nvSpPr>
          <p:spPr bwMode="auto">
            <a:xfrm>
              <a:off x="3832" y="1528"/>
              <a:ext cx="1890" cy="15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74" name="Rectangle 168"/>
            <p:cNvSpPr>
              <a:spLocks noChangeArrowheads="1"/>
            </p:cNvSpPr>
            <p:nvPr/>
          </p:nvSpPr>
          <p:spPr bwMode="auto">
            <a:xfrm>
              <a:off x="3904" y="1672"/>
              <a:ext cx="1746" cy="129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75" name="Rectangle 169"/>
            <p:cNvSpPr>
              <a:spLocks noChangeArrowheads="1"/>
            </p:cNvSpPr>
            <p:nvPr/>
          </p:nvSpPr>
          <p:spPr bwMode="auto">
            <a:xfrm>
              <a:off x="5398" y="2980"/>
              <a:ext cx="23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52.3599</a:t>
              </a:r>
              <a:endParaRPr lang="en-US"/>
            </a:p>
          </p:txBody>
        </p:sp>
        <p:sp>
          <p:nvSpPr>
            <p:cNvPr id="13476" name="Rectangle 170"/>
            <p:cNvSpPr>
              <a:spLocks noChangeArrowheads="1"/>
            </p:cNvSpPr>
            <p:nvPr/>
          </p:nvSpPr>
          <p:spPr bwMode="auto">
            <a:xfrm>
              <a:off x="3904" y="2980"/>
              <a:ext cx="3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13477" name="Rectangle 172"/>
            <p:cNvSpPr>
              <a:spLocks noChangeArrowheads="1"/>
            </p:cNvSpPr>
            <p:nvPr/>
          </p:nvSpPr>
          <p:spPr bwMode="auto">
            <a:xfrm>
              <a:off x="3952" y="1606"/>
              <a:ext cx="45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                        </a:t>
              </a:r>
              <a:endParaRPr lang="en-US"/>
            </a:p>
          </p:txBody>
        </p:sp>
        <p:sp>
          <p:nvSpPr>
            <p:cNvPr id="13478" name="Rectangle 173"/>
            <p:cNvSpPr>
              <a:spLocks noChangeArrowheads="1"/>
            </p:cNvSpPr>
            <p:nvPr/>
          </p:nvSpPr>
          <p:spPr bwMode="auto">
            <a:xfrm rot="16200000">
              <a:off x="3828" y="1659"/>
              <a:ext cx="10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500</a:t>
              </a:r>
              <a:endParaRPr lang="en-US"/>
            </a:p>
          </p:txBody>
        </p:sp>
        <p:sp>
          <p:nvSpPr>
            <p:cNvPr id="13479" name="Rectangle 174"/>
            <p:cNvSpPr>
              <a:spLocks noChangeArrowheads="1"/>
            </p:cNvSpPr>
            <p:nvPr/>
          </p:nvSpPr>
          <p:spPr bwMode="auto">
            <a:xfrm rot="16200000">
              <a:off x="3865" y="2895"/>
              <a:ext cx="3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13480" name="Rectangle 175"/>
            <p:cNvSpPr>
              <a:spLocks noChangeArrowheads="1"/>
            </p:cNvSpPr>
            <p:nvPr/>
          </p:nvSpPr>
          <p:spPr bwMode="auto">
            <a:xfrm rot="16200000">
              <a:off x="5662" y="1671"/>
              <a:ext cx="9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0.5</a:t>
              </a:r>
              <a:endParaRPr lang="en-US"/>
            </a:p>
          </p:txBody>
        </p:sp>
        <p:sp>
          <p:nvSpPr>
            <p:cNvPr id="13481" name="Rectangle 176"/>
            <p:cNvSpPr>
              <a:spLocks noChangeArrowheads="1"/>
            </p:cNvSpPr>
            <p:nvPr/>
          </p:nvSpPr>
          <p:spPr bwMode="auto">
            <a:xfrm rot="16200000">
              <a:off x="5651" y="2853"/>
              <a:ext cx="11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-0.5</a:t>
              </a:r>
              <a:endParaRPr lang="en-US"/>
            </a:p>
          </p:txBody>
        </p:sp>
        <p:sp>
          <p:nvSpPr>
            <p:cNvPr id="13482" name="Rectangle 177"/>
            <p:cNvSpPr>
              <a:spLocks noChangeArrowheads="1"/>
            </p:cNvSpPr>
            <p:nvPr/>
          </p:nvSpPr>
          <p:spPr bwMode="auto">
            <a:xfrm rot="16200000">
              <a:off x="3660" y="2205"/>
              <a:ext cx="44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BETA_X&amp;Y[m]</a:t>
              </a:r>
              <a:endParaRPr lang="en-US"/>
            </a:p>
          </p:txBody>
        </p:sp>
        <p:sp>
          <p:nvSpPr>
            <p:cNvPr id="13483" name="Rectangle 178"/>
            <p:cNvSpPr>
              <a:spLocks noChangeArrowheads="1"/>
            </p:cNvSpPr>
            <p:nvPr/>
          </p:nvSpPr>
          <p:spPr bwMode="auto">
            <a:xfrm rot="16200000">
              <a:off x="5496" y="2224"/>
              <a:ext cx="42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DISP_X&amp;Y[m]</a:t>
              </a:r>
              <a:endParaRPr lang="en-US"/>
            </a:p>
          </p:txBody>
        </p:sp>
        <p:sp>
          <p:nvSpPr>
            <p:cNvPr id="13484" name="Line 179"/>
            <p:cNvSpPr>
              <a:spLocks noChangeShapeType="1"/>
            </p:cNvSpPr>
            <p:nvPr/>
          </p:nvSpPr>
          <p:spPr bwMode="auto">
            <a:xfrm flipH="1">
              <a:off x="5632" y="1798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85" name="Line 180"/>
            <p:cNvSpPr>
              <a:spLocks noChangeShapeType="1"/>
            </p:cNvSpPr>
            <p:nvPr/>
          </p:nvSpPr>
          <p:spPr bwMode="auto">
            <a:xfrm>
              <a:off x="3904" y="1798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86" name="Line 181"/>
            <p:cNvSpPr>
              <a:spLocks noChangeShapeType="1"/>
            </p:cNvSpPr>
            <p:nvPr/>
          </p:nvSpPr>
          <p:spPr bwMode="auto">
            <a:xfrm flipV="1">
              <a:off x="4078" y="2956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87" name="Line 182"/>
            <p:cNvSpPr>
              <a:spLocks noChangeShapeType="1"/>
            </p:cNvSpPr>
            <p:nvPr/>
          </p:nvSpPr>
          <p:spPr bwMode="auto">
            <a:xfrm>
              <a:off x="4078" y="167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88" name="Line 183"/>
            <p:cNvSpPr>
              <a:spLocks noChangeShapeType="1"/>
            </p:cNvSpPr>
            <p:nvPr/>
          </p:nvSpPr>
          <p:spPr bwMode="auto">
            <a:xfrm flipH="1">
              <a:off x="5632" y="1930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89" name="Line 184"/>
            <p:cNvSpPr>
              <a:spLocks noChangeShapeType="1"/>
            </p:cNvSpPr>
            <p:nvPr/>
          </p:nvSpPr>
          <p:spPr bwMode="auto">
            <a:xfrm>
              <a:off x="3904" y="1930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0" name="Line 185"/>
            <p:cNvSpPr>
              <a:spLocks noChangeShapeType="1"/>
            </p:cNvSpPr>
            <p:nvPr/>
          </p:nvSpPr>
          <p:spPr bwMode="auto">
            <a:xfrm flipV="1">
              <a:off x="4252" y="2956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1" name="Line 186"/>
            <p:cNvSpPr>
              <a:spLocks noChangeShapeType="1"/>
            </p:cNvSpPr>
            <p:nvPr/>
          </p:nvSpPr>
          <p:spPr bwMode="auto">
            <a:xfrm>
              <a:off x="4252" y="167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2" name="Line 187"/>
            <p:cNvSpPr>
              <a:spLocks noChangeShapeType="1"/>
            </p:cNvSpPr>
            <p:nvPr/>
          </p:nvSpPr>
          <p:spPr bwMode="auto">
            <a:xfrm flipH="1">
              <a:off x="5632" y="2062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3" name="Line 188"/>
            <p:cNvSpPr>
              <a:spLocks noChangeShapeType="1"/>
            </p:cNvSpPr>
            <p:nvPr/>
          </p:nvSpPr>
          <p:spPr bwMode="auto">
            <a:xfrm>
              <a:off x="3904" y="2062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4" name="Line 189"/>
            <p:cNvSpPr>
              <a:spLocks noChangeShapeType="1"/>
            </p:cNvSpPr>
            <p:nvPr/>
          </p:nvSpPr>
          <p:spPr bwMode="auto">
            <a:xfrm flipV="1">
              <a:off x="4426" y="2956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5" name="Line 190"/>
            <p:cNvSpPr>
              <a:spLocks noChangeShapeType="1"/>
            </p:cNvSpPr>
            <p:nvPr/>
          </p:nvSpPr>
          <p:spPr bwMode="auto">
            <a:xfrm>
              <a:off x="4426" y="167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6" name="Line 191"/>
            <p:cNvSpPr>
              <a:spLocks noChangeShapeType="1"/>
            </p:cNvSpPr>
            <p:nvPr/>
          </p:nvSpPr>
          <p:spPr bwMode="auto">
            <a:xfrm flipH="1">
              <a:off x="5632" y="2188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7" name="Line 192"/>
            <p:cNvSpPr>
              <a:spLocks noChangeShapeType="1"/>
            </p:cNvSpPr>
            <p:nvPr/>
          </p:nvSpPr>
          <p:spPr bwMode="auto">
            <a:xfrm>
              <a:off x="3904" y="2188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8" name="Line 193"/>
            <p:cNvSpPr>
              <a:spLocks noChangeShapeType="1"/>
            </p:cNvSpPr>
            <p:nvPr/>
          </p:nvSpPr>
          <p:spPr bwMode="auto">
            <a:xfrm flipV="1">
              <a:off x="4600" y="2956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9" name="Line 194"/>
            <p:cNvSpPr>
              <a:spLocks noChangeShapeType="1"/>
            </p:cNvSpPr>
            <p:nvPr/>
          </p:nvSpPr>
          <p:spPr bwMode="auto">
            <a:xfrm>
              <a:off x="4600" y="167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0" name="Line 195"/>
            <p:cNvSpPr>
              <a:spLocks noChangeShapeType="1"/>
            </p:cNvSpPr>
            <p:nvPr/>
          </p:nvSpPr>
          <p:spPr bwMode="auto">
            <a:xfrm flipH="1">
              <a:off x="5632" y="2320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1" name="Line 196"/>
            <p:cNvSpPr>
              <a:spLocks noChangeShapeType="1"/>
            </p:cNvSpPr>
            <p:nvPr/>
          </p:nvSpPr>
          <p:spPr bwMode="auto">
            <a:xfrm>
              <a:off x="3904" y="2320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2" name="Line 197"/>
            <p:cNvSpPr>
              <a:spLocks noChangeShapeType="1"/>
            </p:cNvSpPr>
            <p:nvPr/>
          </p:nvSpPr>
          <p:spPr bwMode="auto">
            <a:xfrm flipV="1">
              <a:off x="4774" y="2956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3" name="Line 198"/>
            <p:cNvSpPr>
              <a:spLocks noChangeShapeType="1"/>
            </p:cNvSpPr>
            <p:nvPr/>
          </p:nvSpPr>
          <p:spPr bwMode="auto">
            <a:xfrm>
              <a:off x="4774" y="167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4" name="Line 199"/>
            <p:cNvSpPr>
              <a:spLocks noChangeShapeType="1"/>
            </p:cNvSpPr>
            <p:nvPr/>
          </p:nvSpPr>
          <p:spPr bwMode="auto">
            <a:xfrm flipH="1">
              <a:off x="5632" y="2452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5" name="Line 200"/>
            <p:cNvSpPr>
              <a:spLocks noChangeShapeType="1"/>
            </p:cNvSpPr>
            <p:nvPr/>
          </p:nvSpPr>
          <p:spPr bwMode="auto">
            <a:xfrm>
              <a:off x="3904" y="2452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6" name="Line 201"/>
            <p:cNvSpPr>
              <a:spLocks noChangeShapeType="1"/>
            </p:cNvSpPr>
            <p:nvPr/>
          </p:nvSpPr>
          <p:spPr bwMode="auto">
            <a:xfrm flipV="1">
              <a:off x="4948" y="2956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7" name="Line 202"/>
            <p:cNvSpPr>
              <a:spLocks noChangeShapeType="1"/>
            </p:cNvSpPr>
            <p:nvPr/>
          </p:nvSpPr>
          <p:spPr bwMode="auto">
            <a:xfrm>
              <a:off x="4948" y="167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8" name="Line 203"/>
            <p:cNvSpPr>
              <a:spLocks noChangeShapeType="1"/>
            </p:cNvSpPr>
            <p:nvPr/>
          </p:nvSpPr>
          <p:spPr bwMode="auto">
            <a:xfrm flipH="1">
              <a:off x="5632" y="2578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9" name="Line 204"/>
            <p:cNvSpPr>
              <a:spLocks noChangeShapeType="1"/>
            </p:cNvSpPr>
            <p:nvPr/>
          </p:nvSpPr>
          <p:spPr bwMode="auto">
            <a:xfrm>
              <a:off x="3904" y="2578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0" name="Line 205"/>
            <p:cNvSpPr>
              <a:spLocks noChangeShapeType="1"/>
            </p:cNvSpPr>
            <p:nvPr/>
          </p:nvSpPr>
          <p:spPr bwMode="auto">
            <a:xfrm flipV="1">
              <a:off x="5122" y="2956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1" name="Line 206"/>
            <p:cNvSpPr>
              <a:spLocks noChangeShapeType="1"/>
            </p:cNvSpPr>
            <p:nvPr/>
          </p:nvSpPr>
          <p:spPr bwMode="auto">
            <a:xfrm>
              <a:off x="5122" y="167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2" name="Line 207"/>
            <p:cNvSpPr>
              <a:spLocks noChangeShapeType="1"/>
            </p:cNvSpPr>
            <p:nvPr/>
          </p:nvSpPr>
          <p:spPr bwMode="auto">
            <a:xfrm flipH="1">
              <a:off x="5632" y="2710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3" name="Line 208"/>
            <p:cNvSpPr>
              <a:spLocks noChangeShapeType="1"/>
            </p:cNvSpPr>
            <p:nvPr/>
          </p:nvSpPr>
          <p:spPr bwMode="auto">
            <a:xfrm>
              <a:off x="3904" y="2710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4" name="Line 209"/>
            <p:cNvSpPr>
              <a:spLocks noChangeShapeType="1"/>
            </p:cNvSpPr>
            <p:nvPr/>
          </p:nvSpPr>
          <p:spPr bwMode="auto">
            <a:xfrm flipV="1">
              <a:off x="5296" y="2956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5" name="Line 210"/>
            <p:cNvSpPr>
              <a:spLocks noChangeShapeType="1"/>
            </p:cNvSpPr>
            <p:nvPr/>
          </p:nvSpPr>
          <p:spPr bwMode="auto">
            <a:xfrm>
              <a:off x="5296" y="167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6" name="Line 211"/>
            <p:cNvSpPr>
              <a:spLocks noChangeShapeType="1"/>
            </p:cNvSpPr>
            <p:nvPr/>
          </p:nvSpPr>
          <p:spPr bwMode="auto">
            <a:xfrm flipH="1">
              <a:off x="5632" y="2842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7" name="Line 212"/>
            <p:cNvSpPr>
              <a:spLocks noChangeShapeType="1"/>
            </p:cNvSpPr>
            <p:nvPr/>
          </p:nvSpPr>
          <p:spPr bwMode="auto">
            <a:xfrm>
              <a:off x="3904" y="2842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8" name="Line 213"/>
            <p:cNvSpPr>
              <a:spLocks noChangeShapeType="1"/>
            </p:cNvSpPr>
            <p:nvPr/>
          </p:nvSpPr>
          <p:spPr bwMode="auto">
            <a:xfrm flipV="1">
              <a:off x="5470" y="2956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9" name="Line 214"/>
            <p:cNvSpPr>
              <a:spLocks noChangeShapeType="1"/>
            </p:cNvSpPr>
            <p:nvPr/>
          </p:nvSpPr>
          <p:spPr bwMode="auto">
            <a:xfrm>
              <a:off x="5470" y="167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0" name="Freeform 215"/>
            <p:cNvSpPr>
              <a:spLocks/>
            </p:cNvSpPr>
            <p:nvPr/>
          </p:nvSpPr>
          <p:spPr bwMode="auto">
            <a:xfrm>
              <a:off x="3904" y="2854"/>
              <a:ext cx="1740" cy="102"/>
            </a:xfrm>
            <a:custGeom>
              <a:avLst/>
              <a:gdLst>
                <a:gd name="T0" fmla="*/ 24 w 1740"/>
                <a:gd name="T1" fmla="*/ 12 h 102"/>
                <a:gd name="T2" fmla="*/ 54 w 1740"/>
                <a:gd name="T3" fmla="*/ 24 h 102"/>
                <a:gd name="T4" fmla="*/ 78 w 1740"/>
                <a:gd name="T5" fmla="*/ 36 h 102"/>
                <a:gd name="T6" fmla="*/ 108 w 1740"/>
                <a:gd name="T7" fmla="*/ 48 h 102"/>
                <a:gd name="T8" fmla="*/ 132 w 1740"/>
                <a:gd name="T9" fmla="*/ 60 h 102"/>
                <a:gd name="T10" fmla="*/ 162 w 1740"/>
                <a:gd name="T11" fmla="*/ 66 h 102"/>
                <a:gd name="T12" fmla="*/ 192 w 1740"/>
                <a:gd name="T13" fmla="*/ 78 h 102"/>
                <a:gd name="T14" fmla="*/ 216 w 1740"/>
                <a:gd name="T15" fmla="*/ 84 h 102"/>
                <a:gd name="T16" fmla="*/ 246 w 1740"/>
                <a:gd name="T17" fmla="*/ 90 h 102"/>
                <a:gd name="T18" fmla="*/ 270 w 1740"/>
                <a:gd name="T19" fmla="*/ 96 h 102"/>
                <a:gd name="T20" fmla="*/ 300 w 1740"/>
                <a:gd name="T21" fmla="*/ 96 h 102"/>
                <a:gd name="T22" fmla="*/ 330 w 1740"/>
                <a:gd name="T23" fmla="*/ 102 h 102"/>
                <a:gd name="T24" fmla="*/ 354 w 1740"/>
                <a:gd name="T25" fmla="*/ 102 h 102"/>
                <a:gd name="T26" fmla="*/ 384 w 1740"/>
                <a:gd name="T27" fmla="*/ 102 h 102"/>
                <a:gd name="T28" fmla="*/ 408 w 1740"/>
                <a:gd name="T29" fmla="*/ 102 h 102"/>
                <a:gd name="T30" fmla="*/ 438 w 1740"/>
                <a:gd name="T31" fmla="*/ 102 h 102"/>
                <a:gd name="T32" fmla="*/ 468 w 1740"/>
                <a:gd name="T33" fmla="*/ 96 h 102"/>
                <a:gd name="T34" fmla="*/ 492 w 1740"/>
                <a:gd name="T35" fmla="*/ 96 h 102"/>
                <a:gd name="T36" fmla="*/ 522 w 1740"/>
                <a:gd name="T37" fmla="*/ 90 h 102"/>
                <a:gd name="T38" fmla="*/ 546 w 1740"/>
                <a:gd name="T39" fmla="*/ 84 h 102"/>
                <a:gd name="T40" fmla="*/ 576 w 1740"/>
                <a:gd name="T41" fmla="*/ 78 h 102"/>
                <a:gd name="T42" fmla="*/ 606 w 1740"/>
                <a:gd name="T43" fmla="*/ 72 h 102"/>
                <a:gd name="T44" fmla="*/ 630 w 1740"/>
                <a:gd name="T45" fmla="*/ 60 h 102"/>
                <a:gd name="T46" fmla="*/ 660 w 1740"/>
                <a:gd name="T47" fmla="*/ 48 h 102"/>
                <a:gd name="T48" fmla="*/ 684 w 1740"/>
                <a:gd name="T49" fmla="*/ 42 h 102"/>
                <a:gd name="T50" fmla="*/ 714 w 1740"/>
                <a:gd name="T51" fmla="*/ 24 h 102"/>
                <a:gd name="T52" fmla="*/ 744 w 1740"/>
                <a:gd name="T53" fmla="*/ 12 h 102"/>
                <a:gd name="T54" fmla="*/ 768 w 1740"/>
                <a:gd name="T55" fmla="*/ 12 h 102"/>
                <a:gd name="T56" fmla="*/ 798 w 1740"/>
                <a:gd name="T57" fmla="*/ 24 h 102"/>
                <a:gd name="T58" fmla="*/ 822 w 1740"/>
                <a:gd name="T59" fmla="*/ 36 h 102"/>
                <a:gd name="T60" fmla="*/ 852 w 1740"/>
                <a:gd name="T61" fmla="*/ 48 h 102"/>
                <a:gd name="T62" fmla="*/ 882 w 1740"/>
                <a:gd name="T63" fmla="*/ 60 h 102"/>
                <a:gd name="T64" fmla="*/ 906 w 1740"/>
                <a:gd name="T65" fmla="*/ 60 h 102"/>
                <a:gd name="T66" fmla="*/ 936 w 1740"/>
                <a:gd name="T67" fmla="*/ 48 h 102"/>
                <a:gd name="T68" fmla="*/ 960 w 1740"/>
                <a:gd name="T69" fmla="*/ 30 h 102"/>
                <a:gd name="T70" fmla="*/ 990 w 1740"/>
                <a:gd name="T71" fmla="*/ 18 h 102"/>
                <a:gd name="T72" fmla="*/ 1020 w 1740"/>
                <a:gd name="T73" fmla="*/ 6 h 102"/>
                <a:gd name="T74" fmla="*/ 1044 w 1740"/>
                <a:gd name="T75" fmla="*/ 6 h 102"/>
                <a:gd name="T76" fmla="*/ 1074 w 1740"/>
                <a:gd name="T77" fmla="*/ 24 h 102"/>
                <a:gd name="T78" fmla="*/ 1098 w 1740"/>
                <a:gd name="T79" fmla="*/ 36 h 102"/>
                <a:gd name="T80" fmla="*/ 1128 w 1740"/>
                <a:gd name="T81" fmla="*/ 48 h 102"/>
                <a:gd name="T82" fmla="*/ 1158 w 1740"/>
                <a:gd name="T83" fmla="*/ 54 h 102"/>
                <a:gd name="T84" fmla="*/ 1182 w 1740"/>
                <a:gd name="T85" fmla="*/ 66 h 102"/>
                <a:gd name="T86" fmla="*/ 1212 w 1740"/>
                <a:gd name="T87" fmla="*/ 72 h 102"/>
                <a:gd name="T88" fmla="*/ 1236 w 1740"/>
                <a:gd name="T89" fmla="*/ 84 h 102"/>
                <a:gd name="T90" fmla="*/ 1266 w 1740"/>
                <a:gd name="T91" fmla="*/ 90 h 102"/>
                <a:gd name="T92" fmla="*/ 1296 w 1740"/>
                <a:gd name="T93" fmla="*/ 96 h 102"/>
                <a:gd name="T94" fmla="*/ 1320 w 1740"/>
                <a:gd name="T95" fmla="*/ 96 h 102"/>
                <a:gd name="T96" fmla="*/ 1350 w 1740"/>
                <a:gd name="T97" fmla="*/ 102 h 102"/>
                <a:gd name="T98" fmla="*/ 1374 w 1740"/>
                <a:gd name="T99" fmla="*/ 102 h 102"/>
                <a:gd name="T100" fmla="*/ 1404 w 1740"/>
                <a:gd name="T101" fmla="*/ 102 h 102"/>
                <a:gd name="T102" fmla="*/ 1434 w 1740"/>
                <a:gd name="T103" fmla="*/ 102 h 102"/>
                <a:gd name="T104" fmla="*/ 1458 w 1740"/>
                <a:gd name="T105" fmla="*/ 102 h 102"/>
                <a:gd name="T106" fmla="*/ 1488 w 1740"/>
                <a:gd name="T107" fmla="*/ 96 h 102"/>
                <a:gd name="T108" fmla="*/ 1512 w 1740"/>
                <a:gd name="T109" fmla="*/ 96 h 102"/>
                <a:gd name="T110" fmla="*/ 1542 w 1740"/>
                <a:gd name="T111" fmla="*/ 90 h 102"/>
                <a:gd name="T112" fmla="*/ 1572 w 1740"/>
                <a:gd name="T113" fmla="*/ 84 h 102"/>
                <a:gd name="T114" fmla="*/ 1596 w 1740"/>
                <a:gd name="T115" fmla="*/ 78 h 102"/>
                <a:gd name="T116" fmla="*/ 1626 w 1740"/>
                <a:gd name="T117" fmla="*/ 66 h 102"/>
                <a:gd name="T118" fmla="*/ 1650 w 1740"/>
                <a:gd name="T119" fmla="*/ 60 h 102"/>
                <a:gd name="T120" fmla="*/ 1680 w 1740"/>
                <a:gd name="T121" fmla="*/ 48 h 102"/>
                <a:gd name="T122" fmla="*/ 1710 w 1740"/>
                <a:gd name="T123" fmla="*/ 36 h 102"/>
                <a:gd name="T124" fmla="*/ 1734 w 1740"/>
                <a:gd name="T125" fmla="*/ 24 h 1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40"/>
                <a:gd name="T190" fmla="*/ 0 h 102"/>
                <a:gd name="T191" fmla="*/ 1740 w 1740"/>
                <a:gd name="T192" fmla="*/ 102 h 1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40" h="102">
                  <a:moveTo>
                    <a:pt x="0" y="18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6" y="30"/>
                  </a:lnTo>
                  <a:lnTo>
                    <a:pt x="72" y="30"/>
                  </a:lnTo>
                  <a:lnTo>
                    <a:pt x="72" y="36"/>
                  </a:lnTo>
                  <a:lnTo>
                    <a:pt x="78" y="36"/>
                  </a:lnTo>
                  <a:lnTo>
                    <a:pt x="84" y="36"/>
                  </a:lnTo>
                  <a:lnTo>
                    <a:pt x="84" y="42"/>
                  </a:lnTo>
                  <a:lnTo>
                    <a:pt x="90" y="42"/>
                  </a:lnTo>
                  <a:lnTo>
                    <a:pt x="96" y="42"/>
                  </a:lnTo>
                  <a:lnTo>
                    <a:pt x="102" y="42"/>
                  </a:lnTo>
                  <a:lnTo>
                    <a:pt x="102" y="48"/>
                  </a:lnTo>
                  <a:lnTo>
                    <a:pt x="108" y="48"/>
                  </a:lnTo>
                  <a:lnTo>
                    <a:pt x="114" y="48"/>
                  </a:lnTo>
                  <a:lnTo>
                    <a:pt x="114" y="54"/>
                  </a:lnTo>
                  <a:lnTo>
                    <a:pt x="120" y="54"/>
                  </a:lnTo>
                  <a:lnTo>
                    <a:pt x="126" y="54"/>
                  </a:lnTo>
                  <a:lnTo>
                    <a:pt x="132" y="54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44" y="60"/>
                  </a:lnTo>
                  <a:lnTo>
                    <a:pt x="150" y="60"/>
                  </a:lnTo>
                  <a:lnTo>
                    <a:pt x="150" y="66"/>
                  </a:lnTo>
                  <a:lnTo>
                    <a:pt x="156" y="66"/>
                  </a:lnTo>
                  <a:lnTo>
                    <a:pt x="162" y="66"/>
                  </a:lnTo>
                  <a:lnTo>
                    <a:pt x="168" y="66"/>
                  </a:lnTo>
                  <a:lnTo>
                    <a:pt x="168" y="72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6" y="72"/>
                  </a:lnTo>
                  <a:lnTo>
                    <a:pt x="192" y="78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10" y="78"/>
                  </a:lnTo>
                  <a:lnTo>
                    <a:pt x="210" y="84"/>
                  </a:lnTo>
                  <a:lnTo>
                    <a:pt x="216" y="84"/>
                  </a:lnTo>
                  <a:lnTo>
                    <a:pt x="222" y="84"/>
                  </a:lnTo>
                  <a:lnTo>
                    <a:pt x="228" y="84"/>
                  </a:lnTo>
                  <a:lnTo>
                    <a:pt x="234" y="84"/>
                  </a:lnTo>
                  <a:lnTo>
                    <a:pt x="240" y="84"/>
                  </a:lnTo>
                  <a:lnTo>
                    <a:pt x="240" y="90"/>
                  </a:lnTo>
                  <a:lnTo>
                    <a:pt x="246" y="90"/>
                  </a:lnTo>
                  <a:lnTo>
                    <a:pt x="252" y="90"/>
                  </a:lnTo>
                  <a:lnTo>
                    <a:pt x="258" y="90"/>
                  </a:lnTo>
                  <a:lnTo>
                    <a:pt x="264" y="90"/>
                  </a:lnTo>
                  <a:lnTo>
                    <a:pt x="270" y="90"/>
                  </a:lnTo>
                  <a:lnTo>
                    <a:pt x="270" y="96"/>
                  </a:lnTo>
                  <a:lnTo>
                    <a:pt x="276" y="96"/>
                  </a:lnTo>
                  <a:lnTo>
                    <a:pt x="282" y="96"/>
                  </a:lnTo>
                  <a:lnTo>
                    <a:pt x="288" y="96"/>
                  </a:lnTo>
                  <a:lnTo>
                    <a:pt x="294" y="96"/>
                  </a:lnTo>
                  <a:lnTo>
                    <a:pt x="300" y="96"/>
                  </a:lnTo>
                  <a:lnTo>
                    <a:pt x="306" y="96"/>
                  </a:lnTo>
                  <a:lnTo>
                    <a:pt x="312" y="96"/>
                  </a:lnTo>
                  <a:lnTo>
                    <a:pt x="318" y="96"/>
                  </a:lnTo>
                  <a:lnTo>
                    <a:pt x="318" y="102"/>
                  </a:lnTo>
                  <a:lnTo>
                    <a:pt x="324" y="102"/>
                  </a:lnTo>
                  <a:lnTo>
                    <a:pt x="330" y="102"/>
                  </a:lnTo>
                  <a:lnTo>
                    <a:pt x="336" y="102"/>
                  </a:lnTo>
                  <a:lnTo>
                    <a:pt x="342" y="102"/>
                  </a:lnTo>
                  <a:lnTo>
                    <a:pt x="348" y="102"/>
                  </a:lnTo>
                  <a:lnTo>
                    <a:pt x="354" y="102"/>
                  </a:lnTo>
                  <a:lnTo>
                    <a:pt x="360" y="102"/>
                  </a:lnTo>
                  <a:lnTo>
                    <a:pt x="366" y="102"/>
                  </a:lnTo>
                  <a:lnTo>
                    <a:pt x="372" y="102"/>
                  </a:lnTo>
                  <a:lnTo>
                    <a:pt x="378" y="102"/>
                  </a:lnTo>
                  <a:lnTo>
                    <a:pt x="384" y="102"/>
                  </a:lnTo>
                  <a:lnTo>
                    <a:pt x="390" y="102"/>
                  </a:lnTo>
                  <a:lnTo>
                    <a:pt x="396" y="102"/>
                  </a:lnTo>
                  <a:lnTo>
                    <a:pt x="402" y="102"/>
                  </a:lnTo>
                  <a:lnTo>
                    <a:pt x="408" y="102"/>
                  </a:lnTo>
                  <a:lnTo>
                    <a:pt x="414" y="102"/>
                  </a:lnTo>
                  <a:lnTo>
                    <a:pt x="420" y="102"/>
                  </a:lnTo>
                  <a:lnTo>
                    <a:pt x="426" y="102"/>
                  </a:lnTo>
                  <a:lnTo>
                    <a:pt x="432" y="102"/>
                  </a:lnTo>
                  <a:lnTo>
                    <a:pt x="438" y="102"/>
                  </a:lnTo>
                  <a:lnTo>
                    <a:pt x="444" y="102"/>
                  </a:lnTo>
                  <a:lnTo>
                    <a:pt x="450" y="102"/>
                  </a:lnTo>
                  <a:lnTo>
                    <a:pt x="456" y="102"/>
                  </a:lnTo>
                  <a:lnTo>
                    <a:pt x="456" y="96"/>
                  </a:lnTo>
                  <a:lnTo>
                    <a:pt x="462" y="96"/>
                  </a:lnTo>
                  <a:lnTo>
                    <a:pt x="468" y="96"/>
                  </a:lnTo>
                  <a:lnTo>
                    <a:pt x="474" y="96"/>
                  </a:lnTo>
                  <a:lnTo>
                    <a:pt x="480" y="96"/>
                  </a:lnTo>
                  <a:lnTo>
                    <a:pt x="486" y="96"/>
                  </a:lnTo>
                  <a:lnTo>
                    <a:pt x="492" y="96"/>
                  </a:lnTo>
                  <a:lnTo>
                    <a:pt x="498" y="96"/>
                  </a:lnTo>
                  <a:lnTo>
                    <a:pt x="504" y="96"/>
                  </a:lnTo>
                  <a:lnTo>
                    <a:pt x="504" y="90"/>
                  </a:lnTo>
                  <a:lnTo>
                    <a:pt x="510" y="90"/>
                  </a:lnTo>
                  <a:lnTo>
                    <a:pt x="516" y="90"/>
                  </a:lnTo>
                  <a:lnTo>
                    <a:pt x="522" y="90"/>
                  </a:lnTo>
                  <a:lnTo>
                    <a:pt x="528" y="90"/>
                  </a:lnTo>
                  <a:lnTo>
                    <a:pt x="534" y="90"/>
                  </a:lnTo>
                  <a:lnTo>
                    <a:pt x="534" y="84"/>
                  </a:lnTo>
                  <a:lnTo>
                    <a:pt x="540" y="84"/>
                  </a:lnTo>
                  <a:lnTo>
                    <a:pt x="546" y="84"/>
                  </a:lnTo>
                  <a:lnTo>
                    <a:pt x="552" y="84"/>
                  </a:lnTo>
                  <a:lnTo>
                    <a:pt x="558" y="84"/>
                  </a:lnTo>
                  <a:lnTo>
                    <a:pt x="564" y="78"/>
                  </a:lnTo>
                  <a:lnTo>
                    <a:pt x="570" y="78"/>
                  </a:lnTo>
                  <a:lnTo>
                    <a:pt x="576" y="78"/>
                  </a:lnTo>
                  <a:lnTo>
                    <a:pt x="582" y="78"/>
                  </a:lnTo>
                  <a:lnTo>
                    <a:pt x="582" y="72"/>
                  </a:lnTo>
                  <a:lnTo>
                    <a:pt x="588" y="72"/>
                  </a:lnTo>
                  <a:lnTo>
                    <a:pt x="594" y="72"/>
                  </a:lnTo>
                  <a:lnTo>
                    <a:pt x="600" y="72"/>
                  </a:lnTo>
                  <a:lnTo>
                    <a:pt x="606" y="72"/>
                  </a:lnTo>
                  <a:lnTo>
                    <a:pt x="606" y="66"/>
                  </a:lnTo>
                  <a:lnTo>
                    <a:pt x="612" y="66"/>
                  </a:lnTo>
                  <a:lnTo>
                    <a:pt x="618" y="66"/>
                  </a:lnTo>
                  <a:lnTo>
                    <a:pt x="624" y="66"/>
                  </a:lnTo>
                  <a:lnTo>
                    <a:pt x="624" y="60"/>
                  </a:lnTo>
                  <a:lnTo>
                    <a:pt x="630" y="60"/>
                  </a:lnTo>
                  <a:lnTo>
                    <a:pt x="636" y="60"/>
                  </a:lnTo>
                  <a:lnTo>
                    <a:pt x="642" y="60"/>
                  </a:lnTo>
                  <a:lnTo>
                    <a:pt x="642" y="54"/>
                  </a:lnTo>
                  <a:lnTo>
                    <a:pt x="648" y="54"/>
                  </a:lnTo>
                  <a:lnTo>
                    <a:pt x="654" y="54"/>
                  </a:lnTo>
                  <a:lnTo>
                    <a:pt x="654" y="48"/>
                  </a:lnTo>
                  <a:lnTo>
                    <a:pt x="660" y="48"/>
                  </a:lnTo>
                  <a:lnTo>
                    <a:pt x="666" y="48"/>
                  </a:lnTo>
                  <a:lnTo>
                    <a:pt x="672" y="48"/>
                  </a:lnTo>
                  <a:lnTo>
                    <a:pt x="672" y="42"/>
                  </a:lnTo>
                  <a:lnTo>
                    <a:pt x="678" y="42"/>
                  </a:lnTo>
                  <a:lnTo>
                    <a:pt x="684" y="42"/>
                  </a:lnTo>
                  <a:lnTo>
                    <a:pt x="690" y="36"/>
                  </a:lnTo>
                  <a:lnTo>
                    <a:pt x="696" y="36"/>
                  </a:lnTo>
                  <a:lnTo>
                    <a:pt x="702" y="36"/>
                  </a:lnTo>
                  <a:lnTo>
                    <a:pt x="702" y="30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14" y="24"/>
                  </a:lnTo>
                  <a:lnTo>
                    <a:pt x="720" y="24"/>
                  </a:lnTo>
                  <a:lnTo>
                    <a:pt x="726" y="24"/>
                  </a:lnTo>
                  <a:lnTo>
                    <a:pt x="726" y="18"/>
                  </a:lnTo>
                  <a:lnTo>
                    <a:pt x="732" y="18"/>
                  </a:lnTo>
                  <a:lnTo>
                    <a:pt x="738" y="18"/>
                  </a:lnTo>
                  <a:lnTo>
                    <a:pt x="738" y="12"/>
                  </a:lnTo>
                  <a:lnTo>
                    <a:pt x="744" y="12"/>
                  </a:lnTo>
                  <a:lnTo>
                    <a:pt x="750" y="12"/>
                  </a:lnTo>
                  <a:lnTo>
                    <a:pt x="756" y="12"/>
                  </a:lnTo>
                  <a:lnTo>
                    <a:pt x="756" y="6"/>
                  </a:lnTo>
                  <a:lnTo>
                    <a:pt x="762" y="6"/>
                  </a:lnTo>
                  <a:lnTo>
                    <a:pt x="768" y="6"/>
                  </a:lnTo>
                  <a:lnTo>
                    <a:pt x="768" y="12"/>
                  </a:lnTo>
                  <a:lnTo>
                    <a:pt x="774" y="12"/>
                  </a:lnTo>
                  <a:lnTo>
                    <a:pt x="780" y="12"/>
                  </a:lnTo>
                  <a:lnTo>
                    <a:pt x="780" y="18"/>
                  </a:lnTo>
                  <a:lnTo>
                    <a:pt x="786" y="18"/>
                  </a:lnTo>
                  <a:lnTo>
                    <a:pt x="792" y="18"/>
                  </a:lnTo>
                  <a:lnTo>
                    <a:pt x="792" y="24"/>
                  </a:lnTo>
                  <a:lnTo>
                    <a:pt x="798" y="24"/>
                  </a:lnTo>
                  <a:lnTo>
                    <a:pt x="804" y="24"/>
                  </a:lnTo>
                  <a:lnTo>
                    <a:pt x="804" y="30"/>
                  </a:lnTo>
                  <a:lnTo>
                    <a:pt x="810" y="30"/>
                  </a:lnTo>
                  <a:lnTo>
                    <a:pt x="816" y="30"/>
                  </a:lnTo>
                  <a:lnTo>
                    <a:pt x="816" y="36"/>
                  </a:lnTo>
                  <a:lnTo>
                    <a:pt x="822" y="36"/>
                  </a:lnTo>
                  <a:lnTo>
                    <a:pt x="828" y="36"/>
                  </a:lnTo>
                  <a:lnTo>
                    <a:pt x="834" y="36"/>
                  </a:lnTo>
                  <a:lnTo>
                    <a:pt x="834" y="42"/>
                  </a:lnTo>
                  <a:lnTo>
                    <a:pt x="840" y="42"/>
                  </a:lnTo>
                  <a:lnTo>
                    <a:pt x="846" y="42"/>
                  </a:lnTo>
                  <a:lnTo>
                    <a:pt x="846" y="48"/>
                  </a:lnTo>
                  <a:lnTo>
                    <a:pt x="852" y="48"/>
                  </a:lnTo>
                  <a:lnTo>
                    <a:pt x="858" y="48"/>
                  </a:lnTo>
                  <a:lnTo>
                    <a:pt x="858" y="54"/>
                  </a:lnTo>
                  <a:lnTo>
                    <a:pt x="864" y="54"/>
                  </a:lnTo>
                  <a:lnTo>
                    <a:pt x="870" y="54"/>
                  </a:lnTo>
                  <a:lnTo>
                    <a:pt x="876" y="54"/>
                  </a:lnTo>
                  <a:lnTo>
                    <a:pt x="876" y="60"/>
                  </a:lnTo>
                  <a:lnTo>
                    <a:pt x="882" y="60"/>
                  </a:lnTo>
                  <a:lnTo>
                    <a:pt x="888" y="60"/>
                  </a:lnTo>
                  <a:lnTo>
                    <a:pt x="894" y="60"/>
                  </a:lnTo>
                  <a:lnTo>
                    <a:pt x="900" y="60"/>
                  </a:lnTo>
                  <a:lnTo>
                    <a:pt x="906" y="60"/>
                  </a:lnTo>
                  <a:lnTo>
                    <a:pt x="906" y="54"/>
                  </a:lnTo>
                  <a:lnTo>
                    <a:pt x="912" y="54"/>
                  </a:lnTo>
                  <a:lnTo>
                    <a:pt x="918" y="54"/>
                  </a:lnTo>
                  <a:lnTo>
                    <a:pt x="924" y="54"/>
                  </a:lnTo>
                  <a:lnTo>
                    <a:pt x="924" y="48"/>
                  </a:lnTo>
                  <a:lnTo>
                    <a:pt x="930" y="48"/>
                  </a:lnTo>
                  <a:lnTo>
                    <a:pt x="936" y="48"/>
                  </a:lnTo>
                  <a:lnTo>
                    <a:pt x="936" y="42"/>
                  </a:lnTo>
                  <a:lnTo>
                    <a:pt x="942" y="42"/>
                  </a:lnTo>
                  <a:lnTo>
                    <a:pt x="948" y="42"/>
                  </a:lnTo>
                  <a:lnTo>
                    <a:pt x="948" y="36"/>
                  </a:lnTo>
                  <a:lnTo>
                    <a:pt x="954" y="36"/>
                  </a:lnTo>
                  <a:lnTo>
                    <a:pt x="960" y="36"/>
                  </a:lnTo>
                  <a:lnTo>
                    <a:pt x="960" y="30"/>
                  </a:lnTo>
                  <a:lnTo>
                    <a:pt x="966" y="30"/>
                  </a:lnTo>
                  <a:lnTo>
                    <a:pt x="972" y="30"/>
                  </a:lnTo>
                  <a:lnTo>
                    <a:pt x="972" y="24"/>
                  </a:lnTo>
                  <a:lnTo>
                    <a:pt x="978" y="24"/>
                  </a:lnTo>
                  <a:lnTo>
                    <a:pt x="984" y="24"/>
                  </a:lnTo>
                  <a:lnTo>
                    <a:pt x="984" y="18"/>
                  </a:lnTo>
                  <a:lnTo>
                    <a:pt x="990" y="18"/>
                  </a:lnTo>
                  <a:lnTo>
                    <a:pt x="996" y="18"/>
                  </a:lnTo>
                  <a:lnTo>
                    <a:pt x="996" y="12"/>
                  </a:lnTo>
                  <a:lnTo>
                    <a:pt x="1002" y="12"/>
                  </a:lnTo>
                  <a:lnTo>
                    <a:pt x="1008" y="12"/>
                  </a:lnTo>
                  <a:lnTo>
                    <a:pt x="1008" y="6"/>
                  </a:lnTo>
                  <a:lnTo>
                    <a:pt x="1014" y="6"/>
                  </a:lnTo>
                  <a:lnTo>
                    <a:pt x="1020" y="6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32" y="0"/>
                  </a:lnTo>
                  <a:lnTo>
                    <a:pt x="1032" y="6"/>
                  </a:lnTo>
                  <a:lnTo>
                    <a:pt x="1038" y="6"/>
                  </a:lnTo>
                  <a:lnTo>
                    <a:pt x="1044" y="6"/>
                  </a:lnTo>
                  <a:lnTo>
                    <a:pt x="1050" y="6"/>
                  </a:lnTo>
                  <a:lnTo>
                    <a:pt x="1050" y="12"/>
                  </a:lnTo>
                  <a:lnTo>
                    <a:pt x="1056" y="12"/>
                  </a:lnTo>
                  <a:lnTo>
                    <a:pt x="1062" y="12"/>
                  </a:lnTo>
                  <a:lnTo>
                    <a:pt x="1062" y="18"/>
                  </a:lnTo>
                  <a:lnTo>
                    <a:pt x="1068" y="18"/>
                  </a:lnTo>
                  <a:lnTo>
                    <a:pt x="1074" y="18"/>
                  </a:lnTo>
                  <a:lnTo>
                    <a:pt x="1074" y="24"/>
                  </a:lnTo>
                  <a:lnTo>
                    <a:pt x="1080" y="24"/>
                  </a:lnTo>
                  <a:lnTo>
                    <a:pt x="1086" y="24"/>
                  </a:lnTo>
                  <a:lnTo>
                    <a:pt x="1086" y="30"/>
                  </a:lnTo>
                  <a:lnTo>
                    <a:pt x="1092" y="30"/>
                  </a:lnTo>
                  <a:lnTo>
                    <a:pt x="1098" y="30"/>
                  </a:lnTo>
                  <a:lnTo>
                    <a:pt x="1098" y="36"/>
                  </a:lnTo>
                  <a:lnTo>
                    <a:pt x="1104" y="36"/>
                  </a:lnTo>
                  <a:lnTo>
                    <a:pt x="1110" y="36"/>
                  </a:lnTo>
                  <a:lnTo>
                    <a:pt x="1110" y="42"/>
                  </a:lnTo>
                  <a:lnTo>
                    <a:pt x="1116" y="42"/>
                  </a:lnTo>
                  <a:lnTo>
                    <a:pt x="1122" y="42"/>
                  </a:lnTo>
                  <a:lnTo>
                    <a:pt x="1128" y="48"/>
                  </a:lnTo>
                  <a:lnTo>
                    <a:pt x="1134" y="48"/>
                  </a:lnTo>
                  <a:lnTo>
                    <a:pt x="1140" y="48"/>
                  </a:lnTo>
                  <a:lnTo>
                    <a:pt x="1140" y="54"/>
                  </a:lnTo>
                  <a:lnTo>
                    <a:pt x="1146" y="54"/>
                  </a:lnTo>
                  <a:lnTo>
                    <a:pt x="1152" y="54"/>
                  </a:lnTo>
                  <a:lnTo>
                    <a:pt x="1158" y="54"/>
                  </a:lnTo>
                  <a:lnTo>
                    <a:pt x="1158" y="60"/>
                  </a:lnTo>
                  <a:lnTo>
                    <a:pt x="1164" y="60"/>
                  </a:lnTo>
                  <a:lnTo>
                    <a:pt x="1170" y="60"/>
                  </a:lnTo>
                  <a:lnTo>
                    <a:pt x="1176" y="66"/>
                  </a:lnTo>
                  <a:lnTo>
                    <a:pt x="1182" y="66"/>
                  </a:lnTo>
                  <a:lnTo>
                    <a:pt x="1188" y="66"/>
                  </a:lnTo>
                  <a:lnTo>
                    <a:pt x="1194" y="66"/>
                  </a:lnTo>
                  <a:lnTo>
                    <a:pt x="1194" y="72"/>
                  </a:lnTo>
                  <a:lnTo>
                    <a:pt x="1200" y="72"/>
                  </a:lnTo>
                  <a:lnTo>
                    <a:pt x="1206" y="72"/>
                  </a:lnTo>
                  <a:lnTo>
                    <a:pt x="1212" y="72"/>
                  </a:lnTo>
                  <a:lnTo>
                    <a:pt x="1212" y="78"/>
                  </a:lnTo>
                  <a:lnTo>
                    <a:pt x="1218" y="78"/>
                  </a:lnTo>
                  <a:lnTo>
                    <a:pt x="1224" y="78"/>
                  </a:lnTo>
                  <a:lnTo>
                    <a:pt x="1230" y="78"/>
                  </a:lnTo>
                  <a:lnTo>
                    <a:pt x="1236" y="78"/>
                  </a:lnTo>
                  <a:lnTo>
                    <a:pt x="1236" y="84"/>
                  </a:lnTo>
                  <a:lnTo>
                    <a:pt x="1242" y="84"/>
                  </a:lnTo>
                  <a:lnTo>
                    <a:pt x="1248" y="84"/>
                  </a:lnTo>
                  <a:lnTo>
                    <a:pt x="1254" y="84"/>
                  </a:lnTo>
                  <a:lnTo>
                    <a:pt x="1260" y="84"/>
                  </a:lnTo>
                  <a:lnTo>
                    <a:pt x="1260" y="90"/>
                  </a:lnTo>
                  <a:lnTo>
                    <a:pt x="1266" y="90"/>
                  </a:lnTo>
                  <a:lnTo>
                    <a:pt x="1272" y="90"/>
                  </a:lnTo>
                  <a:lnTo>
                    <a:pt x="1278" y="90"/>
                  </a:lnTo>
                  <a:lnTo>
                    <a:pt x="1284" y="90"/>
                  </a:lnTo>
                  <a:lnTo>
                    <a:pt x="1290" y="90"/>
                  </a:lnTo>
                  <a:lnTo>
                    <a:pt x="1290" y="96"/>
                  </a:lnTo>
                  <a:lnTo>
                    <a:pt x="1296" y="96"/>
                  </a:lnTo>
                  <a:lnTo>
                    <a:pt x="1302" y="96"/>
                  </a:lnTo>
                  <a:lnTo>
                    <a:pt x="1308" y="96"/>
                  </a:lnTo>
                  <a:lnTo>
                    <a:pt x="1314" y="96"/>
                  </a:lnTo>
                  <a:lnTo>
                    <a:pt x="1320" y="96"/>
                  </a:lnTo>
                  <a:lnTo>
                    <a:pt x="1326" y="96"/>
                  </a:lnTo>
                  <a:lnTo>
                    <a:pt x="1332" y="96"/>
                  </a:lnTo>
                  <a:lnTo>
                    <a:pt x="1338" y="102"/>
                  </a:lnTo>
                  <a:lnTo>
                    <a:pt x="1344" y="102"/>
                  </a:lnTo>
                  <a:lnTo>
                    <a:pt x="1350" y="102"/>
                  </a:lnTo>
                  <a:lnTo>
                    <a:pt x="1356" y="102"/>
                  </a:lnTo>
                  <a:lnTo>
                    <a:pt x="1362" y="102"/>
                  </a:lnTo>
                  <a:lnTo>
                    <a:pt x="1368" y="102"/>
                  </a:lnTo>
                  <a:lnTo>
                    <a:pt x="1374" y="102"/>
                  </a:lnTo>
                  <a:lnTo>
                    <a:pt x="1380" y="102"/>
                  </a:lnTo>
                  <a:lnTo>
                    <a:pt x="1386" y="102"/>
                  </a:lnTo>
                  <a:lnTo>
                    <a:pt x="1392" y="102"/>
                  </a:lnTo>
                  <a:lnTo>
                    <a:pt x="1398" y="102"/>
                  </a:lnTo>
                  <a:lnTo>
                    <a:pt x="1404" y="102"/>
                  </a:lnTo>
                  <a:lnTo>
                    <a:pt x="1410" y="102"/>
                  </a:lnTo>
                  <a:lnTo>
                    <a:pt x="1416" y="102"/>
                  </a:lnTo>
                  <a:lnTo>
                    <a:pt x="1422" y="102"/>
                  </a:lnTo>
                  <a:lnTo>
                    <a:pt x="1428" y="102"/>
                  </a:lnTo>
                  <a:lnTo>
                    <a:pt x="1434" y="102"/>
                  </a:lnTo>
                  <a:lnTo>
                    <a:pt x="1440" y="102"/>
                  </a:lnTo>
                  <a:lnTo>
                    <a:pt x="1446" y="102"/>
                  </a:lnTo>
                  <a:lnTo>
                    <a:pt x="1452" y="102"/>
                  </a:lnTo>
                  <a:lnTo>
                    <a:pt x="1458" y="102"/>
                  </a:lnTo>
                  <a:lnTo>
                    <a:pt x="1464" y="102"/>
                  </a:lnTo>
                  <a:lnTo>
                    <a:pt x="1470" y="102"/>
                  </a:lnTo>
                  <a:lnTo>
                    <a:pt x="1476" y="102"/>
                  </a:lnTo>
                  <a:lnTo>
                    <a:pt x="1476" y="96"/>
                  </a:lnTo>
                  <a:lnTo>
                    <a:pt x="1482" y="96"/>
                  </a:lnTo>
                  <a:lnTo>
                    <a:pt x="1488" y="96"/>
                  </a:lnTo>
                  <a:lnTo>
                    <a:pt x="1494" y="96"/>
                  </a:lnTo>
                  <a:lnTo>
                    <a:pt x="1500" y="96"/>
                  </a:lnTo>
                  <a:lnTo>
                    <a:pt x="1506" y="96"/>
                  </a:lnTo>
                  <a:lnTo>
                    <a:pt x="1512" y="96"/>
                  </a:lnTo>
                  <a:lnTo>
                    <a:pt x="1518" y="96"/>
                  </a:lnTo>
                  <a:lnTo>
                    <a:pt x="1524" y="96"/>
                  </a:lnTo>
                  <a:lnTo>
                    <a:pt x="1524" y="90"/>
                  </a:lnTo>
                  <a:lnTo>
                    <a:pt x="1530" y="90"/>
                  </a:lnTo>
                  <a:lnTo>
                    <a:pt x="1536" y="90"/>
                  </a:lnTo>
                  <a:lnTo>
                    <a:pt x="1542" y="90"/>
                  </a:lnTo>
                  <a:lnTo>
                    <a:pt x="1548" y="90"/>
                  </a:lnTo>
                  <a:lnTo>
                    <a:pt x="1554" y="90"/>
                  </a:lnTo>
                  <a:lnTo>
                    <a:pt x="1554" y="84"/>
                  </a:lnTo>
                  <a:lnTo>
                    <a:pt x="1560" y="84"/>
                  </a:lnTo>
                  <a:lnTo>
                    <a:pt x="1566" y="84"/>
                  </a:lnTo>
                  <a:lnTo>
                    <a:pt x="1572" y="84"/>
                  </a:lnTo>
                  <a:lnTo>
                    <a:pt x="1578" y="84"/>
                  </a:lnTo>
                  <a:lnTo>
                    <a:pt x="1578" y="78"/>
                  </a:lnTo>
                  <a:lnTo>
                    <a:pt x="1584" y="78"/>
                  </a:lnTo>
                  <a:lnTo>
                    <a:pt x="1590" y="78"/>
                  </a:lnTo>
                  <a:lnTo>
                    <a:pt x="1596" y="78"/>
                  </a:lnTo>
                  <a:lnTo>
                    <a:pt x="1602" y="78"/>
                  </a:lnTo>
                  <a:lnTo>
                    <a:pt x="1602" y="72"/>
                  </a:lnTo>
                  <a:lnTo>
                    <a:pt x="1608" y="72"/>
                  </a:lnTo>
                  <a:lnTo>
                    <a:pt x="1614" y="72"/>
                  </a:lnTo>
                  <a:lnTo>
                    <a:pt x="1620" y="72"/>
                  </a:lnTo>
                  <a:lnTo>
                    <a:pt x="1620" y="66"/>
                  </a:lnTo>
                  <a:lnTo>
                    <a:pt x="1626" y="66"/>
                  </a:lnTo>
                  <a:lnTo>
                    <a:pt x="1632" y="66"/>
                  </a:lnTo>
                  <a:lnTo>
                    <a:pt x="1638" y="66"/>
                  </a:lnTo>
                  <a:lnTo>
                    <a:pt x="1638" y="60"/>
                  </a:lnTo>
                  <a:lnTo>
                    <a:pt x="1644" y="60"/>
                  </a:lnTo>
                  <a:lnTo>
                    <a:pt x="1650" y="60"/>
                  </a:lnTo>
                  <a:lnTo>
                    <a:pt x="1656" y="60"/>
                  </a:lnTo>
                  <a:lnTo>
                    <a:pt x="1656" y="54"/>
                  </a:lnTo>
                  <a:lnTo>
                    <a:pt x="1662" y="54"/>
                  </a:lnTo>
                  <a:lnTo>
                    <a:pt x="1668" y="54"/>
                  </a:lnTo>
                  <a:lnTo>
                    <a:pt x="1674" y="54"/>
                  </a:lnTo>
                  <a:lnTo>
                    <a:pt x="1674" y="48"/>
                  </a:lnTo>
                  <a:lnTo>
                    <a:pt x="1680" y="48"/>
                  </a:lnTo>
                  <a:lnTo>
                    <a:pt x="1686" y="48"/>
                  </a:lnTo>
                  <a:lnTo>
                    <a:pt x="1686" y="42"/>
                  </a:lnTo>
                  <a:lnTo>
                    <a:pt x="1692" y="42"/>
                  </a:lnTo>
                  <a:lnTo>
                    <a:pt x="1698" y="42"/>
                  </a:lnTo>
                  <a:lnTo>
                    <a:pt x="1704" y="42"/>
                  </a:lnTo>
                  <a:lnTo>
                    <a:pt x="1704" y="36"/>
                  </a:lnTo>
                  <a:lnTo>
                    <a:pt x="1710" y="36"/>
                  </a:lnTo>
                  <a:lnTo>
                    <a:pt x="1716" y="36"/>
                  </a:lnTo>
                  <a:lnTo>
                    <a:pt x="1716" y="30"/>
                  </a:lnTo>
                  <a:lnTo>
                    <a:pt x="1722" y="30"/>
                  </a:lnTo>
                  <a:lnTo>
                    <a:pt x="1728" y="30"/>
                  </a:lnTo>
                  <a:lnTo>
                    <a:pt x="1728" y="24"/>
                  </a:lnTo>
                  <a:lnTo>
                    <a:pt x="1734" y="24"/>
                  </a:lnTo>
                  <a:lnTo>
                    <a:pt x="1740" y="24"/>
                  </a:lnTo>
                  <a:lnTo>
                    <a:pt x="1740" y="18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1" name="Rectangle 216"/>
            <p:cNvSpPr>
              <a:spLocks noChangeArrowheads="1"/>
            </p:cNvSpPr>
            <p:nvPr/>
          </p:nvSpPr>
          <p:spPr bwMode="auto">
            <a:xfrm>
              <a:off x="4132" y="2980"/>
              <a:ext cx="25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FF0000"/>
                  </a:solidFill>
                  <a:latin typeface="Arial" charset="0"/>
                </a:rPr>
                <a:t>BETA_X</a:t>
              </a:r>
              <a:endParaRPr lang="en-US"/>
            </a:p>
          </p:txBody>
        </p:sp>
        <p:sp>
          <p:nvSpPr>
            <p:cNvPr id="13522" name="Freeform 217"/>
            <p:cNvSpPr>
              <a:spLocks/>
            </p:cNvSpPr>
            <p:nvPr/>
          </p:nvSpPr>
          <p:spPr bwMode="auto">
            <a:xfrm>
              <a:off x="3904" y="1846"/>
              <a:ext cx="1740" cy="1098"/>
            </a:xfrm>
            <a:custGeom>
              <a:avLst/>
              <a:gdLst>
                <a:gd name="T0" fmla="*/ 24 w 1740"/>
                <a:gd name="T1" fmla="*/ 1098 h 1098"/>
                <a:gd name="T2" fmla="*/ 54 w 1740"/>
                <a:gd name="T3" fmla="*/ 1098 h 1098"/>
                <a:gd name="T4" fmla="*/ 78 w 1740"/>
                <a:gd name="T5" fmla="*/ 1092 h 1098"/>
                <a:gd name="T6" fmla="*/ 108 w 1740"/>
                <a:gd name="T7" fmla="*/ 1086 h 1098"/>
                <a:gd name="T8" fmla="*/ 132 w 1740"/>
                <a:gd name="T9" fmla="*/ 1080 h 1098"/>
                <a:gd name="T10" fmla="*/ 162 w 1740"/>
                <a:gd name="T11" fmla="*/ 1074 h 1098"/>
                <a:gd name="T12" fmla="*/ 192 w 1740"/>
                <a:gd name="T13" fmla="*/ 1068 h 1098"/>
                <a:gd name="T14" fmla="*/ 216 w 1740"/>
                <a:gd name="T15" fmla="*/ 1062 h 1098"/>
                <a:gd name="T16" fmla="*/ 246 w 1740"/>
                <a:gd name="T17" fmla="*/ 1050 h 1098"/>
                <a:gd name="T18" fmla="*/ 270 w 1740"/>
                <a:gd name="T19" fmla="*/ 1044 h 1098"/>
                <a:gd name="T20" fmla="*/ 300 w 1740"/>
                <a:gd name="T21" fmla="*/ 1032 h 1098"/>
                <a:gd name="T22" fmla="*/ 330 w 1740"/>
                <a:gd name="T23" fmla="*/ 1026 h 1098"/>
                <a:gd name="T24" fmla="*/ 354 w 1740"/>
                <a:gd name="T25" fmla="*/ 1014 h 1098"/>
                <a:gd name="T26" fmla="*/ 384 w 1740"/>
                <a:gd name="T27" fmla="*/ 1002 h 1098"/>
                <a:gd name="T28" fmla="*/ 408 w 1740"/>
                <a:gd name="T29" fmla="*/ 990 h 1098"/>
                <a:gd name="T30" fmla="*/ 438 w 1740"/>
                <a:gd name="T31" fmla="*/ 978 h 1098"/>
                <a:gd name="T32" fmla="*/ 468 w 1740"/>
                <a:gd name="T33" fmla="*/ 960 h 1098"/>
                <a:gd name="T34" fmla="*/ 492 w 1740"/>
                <a:gd name="T35" fmla="*/ 948 h 1098"/>
                <a:gd name="T36" fmla="*/ 522 w 1740"/>
                <a:gd name="T37" fmla="*/ 930 h 1098"/>
                <a:gd name="T38" fmla="*/ 546 w 1740"/>
                <a:gd name="T39" fmla="*/ 918 h 1098"/>
                <a:gd name="T40" fmla="*/ 576 w 1740"/>
                <a:gd name="T41" fmla="*/ 900 h 1098"/>
                <a:gd name="T42" fmla="*/ 606 w 1740"/>
                <a:gd name="T43" fmla="*/ 882 h 1098"/>
                <a:gd name="T44" fmla="*/ 630 w 1740"/>
                <a:gd name="T45" fmla="*/ 864 h 1098"/>
                <a:gd name="T46" fmla="*/ 660 w 1740"/>
                <a:gd name="T47" fmla="*/ 846 h 1098"/>
                <a:gd name="T48" fmla="*/ 684 w 1740"/>
                <a:gd name="T49" fmla="*/ 828 h 1098"/>
                <a:gd name="T50" fmla="*/ 714 w 1740"/>
                <a:gd name="T51" fmla="*/ 810 h 1098"/>
                <a:gd name="T52" fmla="*/ 744 w 1740"/>
                <a:gd name="T53" fmla="*/ 786 h 1098"/>
                <a:gd name="T54" fmla="*/ 768 w 1740"/>
                <a:gd name="T55" fmla="*/ 732 h 1098"/>
                <a:gd name="T56" fmla="*/ 798 w 1740"/>
                <a:gd name="T57" fmla="*/ 594 h 1098"/>
                <a:gd name="T58" fmla="*/ 822 w 1740"/>
                <a:gd name="T59" fmla="*/ 432 h 1098"/>
                <a:gd name="T60" fmla="*/ 852 w 1740"/>
                <a:gd name="T61" fmla="*/ 246 h 1098"/>
                <a:gd name="T62" fmla="*/ 882 w 1740"/>
                <a:gd name="T63" fmla="*/ 42 h 1098"/>
                <a:gd name="T64" fmla="*/ 906 w 1740"/>
                <a:gd name="T65" fmla="*/ 48 h 1098"/>
                <a:gd name="T66" fmla="*/ 936 w 1740"/>
                <a:gd name="T67" fmla="*/ 258 h 1098"/>
                <a:gd name="T68" fmla="*/ 960 w 1740"/>
                <a:gd name="T69" fmla="*/ 438 h 1098"/>
                <a:gd name="T70" fmla="*/ 990 w 1740"/>
                <a:gd name="T71" fmla="*/ 600 h 1098"/>
                <a:gd name="T72" fmla="*/ 1020 w 1740"/>
                <a:gd name="T73" fmla="*/ 738 h 1098"/>
                <a:gd name="T74" fmla="*/ 1044 w 1740"/>
                <a:gd name="T75" fmla="*/ 792 h 1098"/>
                <a:gd name="T76" fmla="*/ 1074 w 1740"/>
                <a:gd name="T77" fmla="*/ 816 h 1098"/>
                <a:gd name="T78" fmla="*/ 1098 w 1740"/>
                <a:gd name="T79" fmla="*/ 834 h 1098"/>
                <a:gd name="T80" fmla="*/ 1128 w 1740"/>
                <a:gd name="T81" fmla="*/ 852 h 1098"/>
                <a:gd name="T82" fmla="*/ 1158 w 1740"/>
                <a:gd name="T83" fmla="*/ 870 h 1098"/>
                <a:gd name="T84" fmla="*/ 1182 w 1740"/>
                <a:gd name="T85" fmla="*/ 888 h 1098"/>
                <a:gd name="T86" fmla="*/ 1212 w 1740"/>
                <a:gd name="T87" fmla="*/ 906 h 1098"/>
                <a:gd name="T88" fmla="*/ 1236 w 1740"/>
                <a:gd name="T89" fmla="*/ 924 h 1098"/>
                <a:gd name="T90" fmla="*/ 1266 w 1740"/>
                <a:gd name="T91" fmla="*/ 936 h 1098"/>
                <a:gd name="T92" fmla="*/ 1296 w 1740"/>
                <a:gd name="T93" fmla="*/ 954 h 1098"/>
                <a:gd name="T94" fmla="*/ 1320 w 1740"/>
                <a:gd name="T95" fmla="*/ 966 h 1098"/>
                <a:gd name="T96" fmla="*/ 1350 w 1740"/>
                <a:gd name="T97" fmla="*/ 978 h 1098"/>
                <a:gd name="T98" fmla="*/ 1374 w 1740"/>
                <a:gd name="T99" fmla="*/ 990 h 1098"/>
                <a:gd name="T100" fmla="*/ 1404 w 1740"/>
                <a:gd name="T101" fmla="*/ 1002 h 1098"/>
                <a:gd name="T102" fmla="*/ 1434 w 1740"/>
                <a:gd name="T103" fmla="*/ 1014 h 1098"/>
                <a:gd name="T104" fmla="*/ 1458 w 1740"/>
                <a:gd name="T105" fmla="*/ 1026 h 1098"/>
                <a:gd name="T106" fmla="*/ 1488 w 1740"/>
                <a:gd name="T107" fmla="*/ 1038 h 1098"/>
                <a:gd name="T108" fmla="*/ 1512 w 1740"/>
                <a:gd name="T109" fmla="*/ 1044 h 1098"/>
                <a:gd name="T110" fmla="*/ 1542 w 1740"/>
                <a:gd name="T111" fmla="*/ 1056 h 1098"/>
                <a:gd name="T112" fmla="*/ 1572 w 1740"/>
                <a:gd name="T113" fmla="*/ 1062 h 1098"/>
                <a:gd name="T114" fmla="*/ 1596 w 1740"/>
                <a:gd name="T115" fmla="*/ 1068 h 1098"/>
                <a:gd name="T116" fmla="*/ 1626 w 1740"/>
                <a:gd name="T117" fmla="*/ 1074 h 1098"/>
                <a:gd name="T118" fmla="*/ 1650 w 1740"/>
                <a:gd name="T119" fmla="*/ 1080 h 1098"/>
                <a:gd name="T120" fmla="*/ 1680 w 1740"/>
                <a:gd name="T121" fmla="*/ 1086 h 1098"/>
                <a:gd name="T122" fmla="*/ 1710 w 1740"/>
                <a:gd name="T123" fmla="*/ 1092 h 1098"/>
                <a:gd name="T124" fmla="*/ 1734 w 1740"/>
                <a:gd name="T125" fmla="*/ 1098 h 109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40"/>
                <a:gd name="T190" fmla="*/ 0 h 1098"/>
                <a:gd name="T191" fmla="*/ 1740 w 1740"/>
                <a:gd name="T192" fmla="*/ 1098 h 109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40" h="1098">
                  <a:moveTo>
                    <a:pt x="0" y="1098"/>
                  </a:moveTo>
                  <a:lnTo>
                    <a:pt x="0" y="1098"/>
                  </a:lnTo>
                  <a:lnTo>
                    <a:pt x="6" y="1098"/>
                  </a:lnTo>
                  <a:lnTo>
                    <a:pt x="12" y="1098"/>
                  </a:lnTo>
                  <a:lnTo>
                    <a:pt x="18" y="1098"/>
                  </a:lnTo>
                  <a:lnTo>
                    <a:pt x="24" y="1098"/>
                  </a:lnTo>
                  <a:lnTo>
                    <a:pt x="30" y="1098"/>
                  </a:lnTo>
                  <a:lnTo>
                    <a:pt x="36" y="1098"/>
                  </a:lnTo>
                  <a:lnTo>
                    <a:pt x="42" y="1098"/>
                  </a:lnTo>
                  <a:lnTo>
                    <a:pt x="48" y="1098"/>
                  </a:lnTo>
                  <a:lnTo>
                    <a:pt x="54" y="1098"/>
                  </a:lnTo>
                  <a:lnTo>
                    <a:pt x="60" y="1098"/>
                  </a:lnTo>
                  <a:lnTo>
                    <a:pt x="60" y="1092"/>
                  </a:lnTo>
                  <a:lnTo>
                    <a:pt x="66" y="1092"/>
                  </a:lnTo>
                  <a:lnTo>
                    <a:pt x="72" y="1092"/>
                  </a:lnTo>
                  <a:lnTo>
                    <a:pt x="78" y="1092"/>
                  </a:lnTo>
                  <a:lnTo>
                    <a:pt x="84" y="1092"/>
                  </a:lnTo>
                  <a:lnTo>
                    <a:pt x="90" y="1092"/>
                  </a:lnTo>
                  <a:lnTo>
                    <a:pt x="96" y="1092"/>
                  </a:lnTo>
                  <a:lnTo>
                    <a:pt x="96" y="1086"/>
                  </a:lnTo>
                  <a:lnTo>
                    <a:pt x="102" y="1086"/>
                  </a:lnTo>
                  <a:lnTo>
                    <a:pt x="108" y="1086"/>
                  </a:lnTo>
                  <a:lnTo>
                    <a:pt x="114" y="1086"/>
                  </a:lnTo>
                  <a:lnTo>
                    <a:pt x="120" y="1086"/>
                  </a:lnTo>
                  <a:lnTo>
                    <a:pt x="126" y="1086"/>
                  </a:lnTo>
                  <a:lnTo>
                    <a:pt x="126" y="1080"/>
                  </a:lnTo>
                  <a:lnTo>
                    <a:pt x="132" y="1080"/>
                  </a:lnTo>
                  <a:lnTo>
                    <a:pt x="138" y="1080"/>
                  </a:lnTo>
                  <a:lnTo>
                    <a:pt x="144" y="1080"/>
                  </a:lnTo>
                  <a:lnTo>
                    <a:pt x="150" y="1080"/>
                  </a:lnTo>
                  <a:lnTo>
                    <a:pt x="156" y="1080"/>
                  </a:lnTo>
                  <a:lnTo>
                    <a:pt x="156" y="1074"/>
                  </a:lnTo>
                  <a:lnTo>
                    <a:pt x="162" y="1074"/>
                  </a:lnTo>
                  <a:lnTo>
                    <a:pt x="168" y="1074"/>
                  </a:lnTo>
                  <a:lnTo>
                    <a:pt x="174" y="1074"/>
                  </a:lnTo>
                  <a:lnTo>
                    <a:pt x="180" y="1074"/>
                  </a:lnTo>
                  <a:lnTo>
                    <a:pt x="180" y="1068"/>
                  </a:lnTo>
                  <a:lnTo>
                    <a:pt x="186" y="1068"/>
                  </a:lnTo>
                  <a:lnTo>
                    <a:pt x="192" y="1068"/>
                  </a:lnTo>
                  <a:lnTo>
                    <a:pt x="198" y="1068"/>
                  </a:lnTo>
                  <a:lnTo>
                    <a:pt x="204" y="1068"/>
                  </a:lnTo>
                  <a:lnTo>
                    <a:pt x="204" y="1062"/>
                  </a:lnTo>
                  <a:lnTo>
                    <a:pt x="210" y="1062"/>
                  </a:lnTo>
                  <a:lnTo>
                    <a:pt x="216" y="1062"/>
                  </a:lnTo>
                  <a:lnTo>
                    <a:pt x="222" y="1062"/>
                  </a:lnTo>
                  <a:lnTo>
                    <a:pt x="228" y="1056"/>
                  </a:lnTo>
                  <a:lnTo>
                    <a:pt x="234" y="1056"/>
                  </a:lnTo>
                  <a:lnTo>
                    <a:pt x="240" y="1056"/>
                  </a:lnTo>
                  <a:lnTo>
                    <a:pt x="246" y="1056"/>
                  </a:lnTo>
                  <a:lnTo>
                    <a:pt x="246" y="1050"/>
                  </a:lnTo>
                  <a:lnTo>
                    <a:pt x="252" y="1050"/>
                  </a:lnTo>
                  <a:lnTo>
                    <a:pt x="258" y="1050"/>
                  </a:lnTo>
                  <a:lnTo>
                    <a:pt x="264" y="1050"/>
                  </a:lnTo>
                  <a:lnTo>
                    <a:pt x="264" y="1044"/>
                  </a:lnTo>
                  <a:lnTo>
                    <a:pt x="270" y="1044"/>
                  </a:lnTo>
                  <a:lnTo>
                    <a:pt x="276" y="1044"/>
                  </a:lnTo>
                  <a:lnTo>
                    <a:pt x="282" y="1044"/>
                  </a:lnTo>
                  <a:lnTo>
                    <a:pt x="282" y="1038"/>
                  </a:lnTo>
                  <a:lnTo>
                    <a:pt x="288" y="1038"/>
                  </a:lnTo>
                  <a:lnTo>
                    <a:pt x="294" y="1038"/>
                  </a:lnTo>
                  <a:lnTo>
                    <a:pt x="300" y="1038"/>
                  </a:lnTo>
                  <a:lnTo>
                    <a:pt x="300" y="1032"/>
                  </a:lnTo>
                  <a:lnTo>
                    <a:pt x="306" y="1032"/>
                  </a:lnTo>
                  <a:lnTo>
                    <a:pt x="312" y="1032"/>
                  </a:lnTo>
                  <a:lnTo>
                    <a:pt x="318" y="1032"/>
                  </a:lnTo>
                  <a:lnTo>
                    <a:pt x="318" y="1026"/>
                  </a:lnTo>
                  <a:lnTo>
                    <a:pt x="324" y="1026"/>
                  </a:lnTo>
                  <a:lnTo>
                    <a:pt x="330" y="1026"/>
                  </a:lnTo>
                  <a:lnTo>
                    <a:pt x="330" y="1020"/>
                  </a:lnTo>
                  <a:lnTo>
                    <a:pt x="336" y="1020"/>
                  </a:lnTo>
                  <a:lnTo>
                    <a:pt x="342" y="1020"/>
                  </a:lnTo>
                  <a:lnTo>
                    <a:pt x="348" y="1020"/>
                  </a:lnTo>
                  <a:lnTo>
                    <a:pt x="348" y="1014"/>
                  </a:lnTo>
                  <a:lnTo>
                    <a:pt x="354" y="1014"/>
                  </a:lnTo>
                  <a:lnTo>
                    <a:pt x="360" y="1014"/>
                  </a:lnTo>
                  <a:lnTo>
                    <a:pt x="360" y="1008"/>
                  </a:lnTo>
                  <a:lnTo>
                    <a:pt x="366" y="1008"/>
                  </a:lnTo>
                  <a:lnTo>
                    <a:pt x="372" y="1008"/>
                  </a:lnTo>
                  <a:lnTo>
                    <a:pt x="378" y="1008"/>
                  </a:lnTo>
                  <a:lnTo>
                    <a:pt x="378" y="1002"/>
                  </a:lnTo>
                  <a:lnTo>
                    <a:pt x="384" y="1002"/>
                  </a:lnTo>
                  <a:lnTo>
                    <a:pt x="390" y="1002"/>
                  </a:lnTo>
                  <a:lnTo>
                    <a:pt x="390" y="996"/>
                  </a:lnTo>
                  <a:lnTo>
                    <a:pt x="396" y="996"/>
                  </a:lnTo>
                  <a:lnTo>
                    <a:pt x="402" y="996"/>
                  </a:lnTo>
                  <a:lnTo>
                    <a:pt x="402" y="990"/>
                  </a:lnTo>
                  <a:lnTo>
                    <a:pt x="408" y="990"/>
                  </a:lnTo>
                  <a:lnTo>
                    <a:pt x="414" y="990"/>
                  </a:lnTo>
                  <a:lnTo>
                    <a:pt x="414" y="984"/>
                  </a:lnTo>
                  <a:lnTo>
                    <a:pt x="420" y="984"/>
                  </a:lnTo>
                  <a:lnTo>
                    <a:pt x="426" y="984"/>
                  </a:lnTo>
                  <a:lnTo>
                    <a:pt x="426" y="978"/>
                  </a:lnTo>
                  <a:lnTo>
                    <a:pt x="432" y="978"/>
                  </a:lnTo>
                  <a:lnTo>
                    <a:pt x="438" y="978"/>
                  </a:lnTo>
                  <a:lnTo>
                    <a:pt x="438" y="972"/>
                  </a:lnTo>
                  <a:lnTo>
                    <a:pt x="444" y="972"/>
                  </a:lnTo>
                  <a:lnTo>
                    <a:pt x="450" y="972"/>
                  </a:lnTo>
                  <a:lnTo>
                    <a:pt x="450" y="966"/>
                  </a:lnTo>
                  <a:lnTo>
                    <a:pt x="456" y="966"/>
                  </a:lnTo>
                  <a:lnTo>
                    <a:pt x="462" y="966"/>
                  </a:lnTo>
                  <a:lnTo>
                    <a:pt x="462" y="960"/>
                  </a:lnTo>
                  <a:lnTo>
                    <a:pt x="468" y="960"/>
                  </a:lnTo>
                  <a:lnTo>
                    <a:pt x="474" y="960"/>
                  </a:lnTo>
                  <a:lnTo>
                    <a:pt x="474" y="954"/>
                  </a:lnTo>
                  <a:lnTo>
                    <a:pt x="480" y="954"/>
                  </a:lnTo>
                  <a:lnTo>
                    <a:pt x="486" y="954"/>
                  </a:lnTo>
                  <a:lnTo>
                    <a:pt x="486" y="948"/>
                  </a:lnTo>
                  <a:lnTo>
                    <a:pt x="492" y="948"/>
                  </a:lnTo>
                  <a:lnTo>
                    <a:pt x="498" y="948"/>
                  </a:lnTo>
                  <a:lnTo>
                    <a:pt x="498" y="942"/>
                  </a:lnTo>
                  <a:lnTo>
                    <a:pt x="504" y="942"/>
                  </a:lnTo>
                  <a:lnTo>
                    <a:pt x="510" y="942"/>
                  </a:lnTo>
                  <a:lnTo>
                    <a:pt x="510" y="936"/>
                  </a:lnTo>
                  <a:lnTo>
                    <a:pt x="516" y="936"/>
                  </a:lnTo>
                  <a:lnTo>
                    <a:pt x="522" y="936"/>
                  </a:lnTo>
                  <a:lnTo>
                    <a:pt x="522" y="930"/>
                  </a:lnTo>
                  <a:lnTo>
                    <a:pt x="528" y="930"/>
                  </a:lnTo>
                  <a:lnTo>
                    <a:pt x="534" y="930"/>
                  </a:lnTo>
                  <a:lnTo>
                    <a:pt x="534" y="924"/>
                  </a:lnTo>
                  <a:lnTo>
                    <a:pt x="540" y="924"/>
                  </a:lnTo>
                  <a:lnTo>
                    <a:pt x="540" y="918"/>
                  </a:lnTo>
                  <a:lnTo>
                    <a:pt x="546" y="918"/>
                  </a:lnTo>
                  <a:lnTo>
                    <a:pt x="552" y="918"/>
                  </a:lnTo>
                  <a:lnTo>
                    <a:pt x="552" y="912"/>
                  </a:lnTo>
                  <a:lnTo>
                    <a:pt x="558" y="912"/>
                  </a:lnTo>
                  <a:lnTo>
                    <a:pt x="564" y="912"/>
                  </a:lnTo>
                  <a:lnTo>
                    <a:pt x="564" y="906"/>
                  </a:lnTo>
                  <a:lnTo>
                    <a:pt x="570" y="906"/>
                  </a:lnTo>
                  <a:lnTo>
                    <a:pt x="570" y="900"/>
                  </a:lnTo>
                  <a:lnTo>
                    <a:pt x="576" y="900"/>
                  </a:lnTo>
                  <a:lnTo>
                    <a:pt x="582" y="900"/>
                  </a:lnTo>
                  <a:lnTo>
                    <a:pt x="582" y="894"/>
                  </a:lnTo>
                  <a:lnTo>
                    <a:pt x="588" y="894"/>
                  </a:lnTo>
                  <a:lnTo>
                    <a:pt x="594" y="894"/>
                  </a:lnTo>
                  <a:lnTo>
                    <a:pt x="594" y="888"/>
                  </a:lnTo>
                  <a:lnTo>
                    <a:pt x="600" y="888"/>
                  </a:lnTo>
                  <a:lnTo>
                    <a:pt x="600" y="882"/>
                  </a:lnTo>
                  <a:lnTo>
                    <a:pt x="606" y="882"/>
                  </a:lnTo>
                  <a:lnTo>
                    <a:pt x="612" y="882"/>
                  </a:lnTo>
                  <a:lnTo>
                    <a:pt x="612" y="876"/>
                  </a:lnTo>
                  <a:lnTo>
                    <a:pt x="618" y="876"/>
                  </a:lnTo>
                  <a:lnTo>
                    <a:pt x="618" y="870"/>
                  </a:lnTo>
                  <a:lnTo>
                    <a:pt x="624" y="870"/>
                  </a:lnTo>
                  <a:lnTo>
                    <a:pt x="630" y="870"/>
                  </a:lnTo>
                  <a:lnTo>
                    <a:pt x="630" y="864"/>
                  </a:lnTo>
                  <a:lnTo>
                    <a:pt x="636" y="864"/>
                  </a:lnTo>
                  <a:lnTo>
                    <a:pt x="636" y="858"/>
                  </a:lnTo>
                  <a:lnTo>
                    <a:pt x="642" y="858"/>
                  </a:lnTo>
                  <a:lnTo>
                    <a:pt x="648" y="858"/>
                  </a:lnTo>
                  <a:lnTo>
                    <a:pt x="648" y="852"/>
                  </a:lnTo>
                  <a:lnTo>
                    <a:pt x="654" y="852"/>
                  </a:lnTo>
                  <a:lnTo>
                    <a:pt x="654" y="846"/>
                  </a:lnTo>
                  <a:lnTo>
                    <a:pt x="660" y="846"/>
                  </a:lnTo>
                  <a:lnTo>
                    <a:pt x="666" y="846"/>
                  </a:lnTo>
                  <a:lnTo>
                    <a:pt x="666" y="840"/>
                  </a:lnTo>
                  <a:lnTo>
                    <a:pt x="672" y="840"/>
                  </a:lnTo>
                  <a:lnTo>
                    <a:pt x="672" y="834"/>
                  </a:lnTo>
                  <a:lnTo>
                    <a:pt x="678" y="834"/>
                  </a:lnTo>
                  <a:lnTo>
                    <a:pt x="684" y="834"/>
                  </a:lnTo>
                  <a:lnTo>
                    <a:pt x="684" y="828"/>
                  </a:lnTo>
                  <a:lnTo>
                    <a:pt x="690" y="828"/>
                  </a:lnTo>
                  <a:lnTo>
                    <a:pt x="690" y="822"/>
                  </a:lnTo>
                  <a:lnTo>
                    <a:pt x="696" y="822"/>
                  </a:lnTo>
                  <a:lnTo>
                    <a:pt x="696" y="816"/>
                  </a:lnTo>
                  <a:lnTo>
                    <a:pt x="702" y="816"/>
                  </a:lnTo>
                  <a:lnTo>
                    <a:pt x="708" y="816"/>
                  </a:lnTo>
                  <a:lnTo>
                    <a:pt x="708" y="810"/>
                  </a:lnTo>
                  <a:lnTo>
                    <a:pt x="714" y="810"/>
                  </a:lnTo>
                  <a:lnTo>
                    <a:pt x="714" y="804"/>
                  </a:lnTo>
                  <a:lnTo>
                    <a:pt x="720" y="804"/>
                  </a:lnTo>
                  <a:lnTo>
                    <a:pt x="726" y="798"/>
                  </a:lnTo>
                  <a:lnTo>
                    <a:pt x="732" y="798"/>
                  </a:lnTo>
                  <a:lnTo>
                    <a:pt x="732" y="792"/>
                  </a:lnTo>
                  <a:lnTo>
                    <a:pt x="738" y="792"/>
                  </a:lnTo>
                  <a:lnTo>
                    <a:pt x="738" y="786"/>
                  </a:lnTo>
                  <a:lnTo>
                    <a:pt x="744" y="786"/>
                  </a:lnTo>
                  <a:lnTo>
                    <a:pt x="744" y="780"/>
                  </a:lnTo>
                  <a:lnTo>
                    <a:pt x="750" y="780"/>
                  </a:lnTo>
                  <a:lnTo>
                    <a:pt x="750" y="774"/>
                  </a:lnTo>
                  <a:lnTo>
                    <a:pt x="756" y="774"/>
                  </a:lnTo>
                  <a:lnTo>
                    <a:pt x="756" y="768"/>
                  </a:lnTo>
                  <a:lnTo>
                    <a:pt x="756" y="762"/>
                  </a:lnTo>
                  <a:lnTo>
                    <a:pt x="762" y="762"/>
                  </a:lnTo>
                  <a:lnTo>
                    <a:pt x="762" y="756"/>
                  </a:lnTo>
                  <a:lnTo>
                    <a:pt x="762" y="750"/>
                  </a:lnTo>
                  <a:lnTo>
                    <a:pt x="762" y="744"/>
                  </a:lnTo>
                  <a:lnTo>
                    <a:pt x="768" y="744"/>
                  </a:lnTo>
                  <a:lnTo>
                    <a:pt x="768" y="738"/>
                  </a:lnTo>
                  <a:lnTo>
                    <a:pt x="768" y="732"/>
                  </a:lnTo>
                  <a:lnTo>
                    <a:pt x="768" y="726"/>
                  </a:lnTo>
                  <a:lnTo>
                    <a:pt x="774" y="726"/>
                  </a:lnTo>
                  <a:lnTo>
                    <a:pt x="774" y="720"/>
                  </a:lnTo>
                  <a:lnTo>
                    <a:pt x="774" y="714"/>
                  </a:lnTo>
                  <a:lnTo>
                    <a:pt x="774" y="708"/>
                  </a:lnTo>
                  <a:lnTo>
                    <a:pt x="774" y="702"/>
                  </a:lnTo>
                  <a:lnTo>
                    <a:pt x="774" y="696"/>
                  </a:lnTo>
                  <a:lnTo>
                    <a:pt x="780" y="696"/>
                  </a:lnTo>
                  <a:lnTo>
                    <a:pt x="780" y="690"/>
                  </a:lnTo>
                  <a:lnTo>
                    <a:pt x="780" y="684"/>
                  </a:lnTo>
                  <a:lnTo>
                    <a:pt x="780" y="678"/>
                  </a:lnTo>
                  <a:lnTo>
                    <a:pt x="780" y="672"/>
                  </a:lnTo>
                  <a:lnTo>
                    <a:pt x="780" y="666"/>
                  </a:lnTo>
                  <a:lnTo>
                    <a:pt x="786" y="666"/>
                  </a:lnTo>
                  <a:lnTo>
                    <a:pt x="786" y="660"/>
                  </a:lnTo>
                  <a:lnTo>
                    <a:pt x="786" y="654"/>
                  </a:lnTo>
                  <a:lnTo>
                    <a:pt x="786" y="648"/>
                  </a:lnTo>
                  <a:lnTo>
                    <a:pt x="786" y="642"/>
                  </a:lnTo>
                  <a:lnTo>
                    <a:pt x="786" y="636"/>
                  </a:lnTo>
                  <a:lnTo>
                    <a:pt x="792" y="636"/>
                  </a:lnTo>
                  <a:lnTo>
                    <a:pt x="792" y="630"/>
                  </a:lnTo>
                  <a:lnTo>
                    <a:pt x="792" y="624"/>
                  </a:lnTo>
                  <a:lnTo>
                    <a:pt x="792" y="618"/>
                  </a:lnTo>
                  <a:lnTo>
                    <a:pt x="792" y="612"/>
                  </a:lnTo>
                  <a:lnTo>
                    <a:pt x="792" y="606"/>
                  </a:lnTo>
                  <a:lnTo>
                    <a:pt x="798" y="606"/>
                  </a:lnTo>
                  <a:lnTo>
                    <a:pt x="798" y="600"/>
                  </a:lnTo>
                  <a:lnTo>
                    <a:pt x="798" y="594"/>
                  </a:lnTo>
                  <a:lnTo>
                    <a:pt x="798" y="588"/>
                  </a:lnTo>
                  <a:lnTo>
                    <a:pt x="798" y="582"/>
                  </a:lnTo>
                  <a:lnTo>
                    <a:pt x="798" y="576"/>
                  </a:lnTo>
                  <a:lnTo>
                    <a:pt x="804" y="570"/>
                  </a:lnTo>
                  <a:lnTo>
                    <a:pt x="804" y="564"/>
                  </a:lnTo>
                  <a:lnTo>
                    <a:pt x="804" y="558"/>
                  </a:lnTo>
                  <a:lnTo>
                    <a:pt x="804" y="552"/>
                  </a:lnTo>
                  <a:lnTo>
                    <a:pt x="804" y="546"/>
                  </a:lnTo>
                  <a:lnTo>
                    <a:pt x="804" y="540"/>
                  </a:lnTo>
                  <a:lnTo>
                    <a:pt x="810" y="534"/>
                  </a:lnTo>
                  <a:lnTo>
                    <a:pt x="810" y="528"/>
                  </a:lnTo>
                  <a:lnTo>
                    <a:pt x="810" y="522"/>
                  </a:lnTo>
                  <a:lnTo>
                    <a:pt x="810" y="516"/>
                  </a:lnTo>
                  <a:lnTo>
                    <a:pt x="810" y="510"/>
                  </a:lnTo>
                  <a:lnTo>
                    <a:pt x="810" y="504"/>
                  </a:lnTo>
                  <a:lnTo>
                    <a:pt x="816" y="504"/>
                  </a:lnTo>
                  <a:lnTo>
                    <a:pt x="816" y="498"/>
                  </a:lnTo>
                  <a:lnTo>
                    <a:pt x="816" y="492"/>
                  </a:lnTo>
                  <a:lnTo>
                    <a:pt x="816" y="486"/>
                  </a:lnTo>
                  <a:lnTo>
                    <a:pt x="816" y="480"/>
                  </a:lnTo>
                  <a:lnTo>
                    <a:pt x="816" y="474"/>
                  </a:lnTo>
                  <a:lnTo>
                    <a:pt x="816" y="468"/>
                  </a:lnTo>
                  <a:lnTo>
                    <a:pt x="822" y="468"/>
                  </a:lnTo>
                  <a:lnTo>
                    <a:pt x="822" y="462"/>
                  </a:lnTo>
                  <a:lnTo>
                    <a:pt x="822" y="456"/>
                  </a:lnTo>
                  <a:lnTo>
                    <a:pt x="822" y="450"/>
                  </a:lnTo>
                  <a:lnTo>
                    <a:pt x="822" y="444"/>
                  </a:lnTo>
                  <a:lnTo>
                    <a:pt x="822" y="438"/>
                  </a:lnTo>
                  <a:lnTo>
                    <a:pt x="822" y="432"/>
                  </a:lnTo>
                  <a:lnTo>
                    <a:pt x="828" y="426"/>
                  </a:lnTo>
                  <a:lnTo>
                    <a:pt x="828" y="420"/>
                  </a:lnTo>
                  <a:lnTo>
                    <a:pt x="828" y="414"/>
                  </a:lnTo>
                  <a:lnTo>
                    <a:pt x="828" y="408"/>
                  </a:lnTo>
                  <a:lnTo>
                    <a:pt x="828" y="402"/>
                  </a:lnTo>
                  <a:lnTo>
                    <a:pt x="828" y="396"/>
                  </a:lnTo>
                  <a:lnTo>
                    <a:pt x="828" y="390"/>
                  </a:lnTo>
                  <a:lnTo>
                    <a:pt x="834" y="390"/>
                  </a:lnTo>
                  <a:lnTo>
                    <a:pt x="834" y="384"/>
                  </a:lnTo>
                  <a:lnTo>
                    <a:pt x="834" y="378"/>
                  </a:lnTo>
                  <a:lnTo>
                    <a:pt x="834" y="372"/>
                  </a:lnTo>
                  <a:lnTo>
                    <a:pt x="834" y="366"/>
                  </a:lnTo>
                  <a:lnTo>
                    <a:pt x="834" y="360"/>
                  </a:lnTo>
                  <a:lnTo>
                    <a:pt x="834" y="354"/>
                  </a:lnTo>
                  <a:lnTo>
                    <a:pt x="840" y="348"/>
                  </a:lnTo>
                  <a:lnTo>
                    <a:pt x="840" y="342"/>
                  </a:lnTo>
                  <a:lnTo>
                    <a:pt x="840" y="336"/>
                  </a:lnTo>
                  <a:lnTo>
                    <a:pt x="840" y="330"/>
                  </a:lnTo>
                  <a:lnTo>
                    <a:pt x="840" y="324"/>
                  </a:lnTo>
                  <a:lnTo>
                    <a:pt x="840" y="318"/>
                  </a:lnTo>
                  <a:lnTo>
                    <a:pt x="840" y="312"/>
                  </a:lnTo>
                  <a:lnTo>
                    <a:pt x="846" y="312"/>
                  </a:lnTo>
                  <a:lnTo>
                    <a:pt x="846" y="306"/>
                  </a:lnTo>
                  <a:lnTo>
                    <a:pt x="846" y="300"/>
                  </a:lnTo>
                  <a:lnTo>
                    <a:pt x="846" y="294"/>
                  </a:lnTo>
                  <a:lnTo>
                    <a:pt x="846" y="288"/>
                  </a:lnTo>
                  <a:lnTo>
                    <a:pt x="846" y="282"/>
                  </a:lnTo>
                  <a:lnTo>
                    <a:pt x="846" y="276"/>
                  </a:lnTo>
                  <a:lnTo>
                    <a:pt x="846" y="270"/>
                  </a:lnTo>
                  <a:lnTo>
                    <a:pt x="852" y="270"/>
                  </a:lnTo>
                  <a:lnTo>
                    <a:pt x="852" y="264"/>
                  </a:lnTo>
                  <a:lnTo>
                    <a:pt x="852" y="258"/>
                  </a:lnTo>
                  <a:lnTo>
                    <a:pt x="852" y="252"/>
                  </a:lnTo>
                  <a:lnTo>
                    <a:pt x="852" y="246"/>
                  </a:lnTo>
                  <a:lnTo>
                    <a:pt x="852" y="240"/>
                  </a:lnTo>
                  <a:lnTo>
                    <a:pt x="852" y="234"/>
                  </a:lnTo>
                  <a:lnTo>
                    <a:pt x="852" y="228"/>
                  </a:lnTo>
                  <a:lnTo>
                    <a:pt x="858" y="228"/>
                  </a:lnTo>
                  <a:lnTo>
                    <a:pt x="858" y="222"/>
                  </a:lnTo>
                  <a:lnTo>
                    <a:pt x="858" y="216"/>
                  </a:lnTo>
                  <a:lnTo>
                    <a:pt x="858" y="210"/>
                  </a:lnTo>
                  <a:lnTo>
                    <a:pt x="858" y="204"/>
                  </a:lnTo>
                  <a:lnTo>
                    <a:pt x="858" y="198"/>
                  </a:lnTo>
                  <a:lnTo>
                    <a:pt x="858" y="192"/>
                  </a:lnTo>
                  <a:lnTo>
                    <a:pt x="858" y="186"/>
                  </a:lnTo>
                  <a:lnTo>
                    <a:pt x="864" y="180"/>
                  </a:lnTo>
                  <a:lnTo>
                    <a:pt x="864" y="174"/>
                  </a:lnTo>
                  <a:lnTo>
                    <a:pt x="864" y="168"/>
                  </a:lnTo>
                  <a:lnTo>
                    <a:pt x="864" y="162"/>
                  </a:lnTo>
                  <a:lnTo>
                    <a:pt x="864" y="156"/>
                  </a:lnTo>
                  <a:lnTo>
                    <a:pt x="864" y="150"/>
                  </a:lnTo>
                  <a:lnTo>
                    <a:pt x="864" y="144"/>
                  </a:lnTo>
                  <a:lnTo>
                    <a:pt x="870" y="138"/>
                  </a:lnTo>
                  <a:lnTo>
                    <a:pt x="870" y="132"/>
                  </a:lnTo>
                  <a:lnTo>
                    <a:pt x="870" y="126"/>
                  </a:lnTo>
                  <a:lnTo>
                    <a:pt x="870" y="120"/>
                  </a:lnTo>
                  <a:lnTo>
                    <a:pt x="870" y="114"/>
                  </a:lnTo>
                  <a:lnTo>
                    <a:pt x="870" y="108"/>
                  </a:lnTo>
                  <a:lnTo>
                    <a:pt x="870" y="102"/>
                  </a:lnTo>
                  <a:lnTo>
                    <a:pt x="870" y="96"/>
                  </a:lnTo>
                  <a:lnTo>
                    <a:pt x="876" y="96"/>
                  </a:lnTo>
                  <a:lnTo>
                    <a:pt x="876" y="90"/>
                  </a:lnTo>
                  <a:lnTo>
                    <a:pt x="876" y="84"/>
                  </a:lnTo>
                  <a:lnTo>
                    <a:pt x="876" y="78"/>
                  </a:lnTo>
                  <a:lnTo>
                    <a:pt x="876" y="72"/>
                  </a:lnTo>
                  <a:lnTo>
                    <a:pt x="876" y="66"/>
                  </a:lnTo>
                  <a:lnTo>
                    <a:pt x="876" y="60"/>
                  </a:lnTo>
                  <a:lnTo>
                    <a:pt x="876" y="54"/>
                  </a:lnTo>
                  <a:lnTo>
                    <a:pt x="882" y="48"/>
                  </a:lnTo>
                  <a:lnTo>
                    <a:pt x="882" y="42"/>
                  </a:lnTo>
                  <a:lnTo>
                    <a:pt x="882" y="36"/>
                  </a:lnTo>
                  <a:lnTo>
                    <a:pt x="882" y="30"/>
                  </a:lnTo>
                  <a:lnTo>
                    <a:pt x="882" y="24"/>
                  </a:lnTo>
                  <a:lnTo>
                    <a:pt x="882" y="18"/>
                  </a:lnTo>
                  <a:lnTo>
                    <a:pt x="888" y="18"/>
                  </a:lnTo>
                  <a:lnTo>
                    <a:pt x="888" y="12"/>
                  </a:lnTo>
                  <a:lnTo>
                    <a:pt x="888" y="6"/>
                  </a:lnTo>
                  <a:lnTo>
                    <a:pt x="888" y="0"/>
                  </a:lnTo>
                  <a:lnTo>
                    <a:pt x="894" y="0"/>
                  </a:lnTo>
                  <a:lnTo>
                    <a:pt x="894" y="6"/>
                  </a:lnTo>
                  <a:lnTo>
                    <a:pt x="900" y="6"/>
                  </a:lnTo>
                  <a:lnTo>
                    <a:pt x="900" y="12"/>
                  </a:lnTo>
                  <a:lnTo>
                    <a:pt x="900" y="18"/>
                  </a:lnTo>
                  <a:lnTo>
                    <a:pt x="900" y="24"/>
                  </a:lnTo>
                  <a:lnTo>
                    <a:pt x="906" y="24"/>
                  </a:lnTo>
                  <a:lnTo>
                    <a:pt x="906" y="30"/>
                  </a:lnTo>
                  <a:lnTo>
                    <a:pt x="906" y="36"/>
                  </a:lnTo>
                  <a:lnTo>
                    <a:pt x="906" y="42"/>
                  </a:lnTo>
                  <a:lnTo>
                    <a:pt x="906" y="48"/>
                  </a:lnTo>
                  <a:lnTo>
                    <a:pt x="906" y="54"/>
                  </a:lnTo>
                  <a:lnTo>
                    <a:pt x="906" y="60"/>
                  </a:lnTo>
                  <a:lnTo>
                    <a:pt x="912" y="60"/>
                  </a:lnTo>
                  <a:lnTo>
                    <a:pt x="912" y="66"/>
                  </a:lnTo>
                  <a:lnTo>
                    <a:pt x="912" y="72"/>
                  </a:lnTo>
                  <a:lnTo>
                    <a:pt x="912" y="78"/>
                  </a:lnTo>
                  <a:lnTo>
                    <a:pt x="912" y="84"/>
                  </a:lnTo>
                  <a:lnTo>
                    <a:pt x="912" y="90"/>
                  </a:lnTo>
                  <a:lnTo>
                    <a:pt x="912" y="96"/>
                  </a:lnTo>
                  <a:lnTo>
                    <a:pt x="912" y="102"/>
                  </a:lnTo>
                  <a:lnTo>
                    <a:pt x="912" y="108"/>
                  </a:lnTo>
                  <a:lnTo>
                    <a:pt x="918" y="108"/>
                  </a:lnTo>
                  <a:lnTo>
                    <a:pt x="918" y="114"/>
                  </a:lnTo>
                  <a:lnTo>
                    <a:pt x="918" y="120"/>
                  </a:lnTo>
                  <a:lnTo>
                    <a:pt x="918" y="126"/>
                  </a:lnTo>
                  <a:lnTo>
                    <a:pt x="918" y="132"/>
                  </a:lnTo>
                  <a:lnTo>
                    <a:pt x="918" y="138"/>
                  </a:lnTo>
                  <a:lnTo>
                    <a:pt x="918" y="144"/>
                  </a:lnTo>
                  <a:lnTo>
                    <a:pt x="918" y="150"/>
                  </a:lnTo>
                  <a:lnTo>
                    <a:pt x="924" y="156"/>
                  </a:lnTo>
                  <a:lnTo>
                    <a:pt x="924" y="162"/>
                  </a:lnTo>
                  <a:lnTo>
                    <a:pt x="924" y="168"/>
                  </a:lnTo>
                  <a:lnTo>
                    <a:pt x="924" y="174"/>
                  </a:lnTo>
                  <a:lnTo>
                    <a:pt x="924" y="180"/>
                  </a:lnTo>
                  <a:lnTo>
                    <a:pt x="924" y="186"/>
                  </a:lnTo>
                  <a:lnTo>
                    <a:pt x="924" y="192"/>
                  </a:lnTo>
                  <a:lnTo>
                    <a:pt x="924" y="198"/>
                  </a:lnTo>
                  <a:lnTo>
                    <a:pt x="930" y="198"/>
                  </a:lnTo>
                  <a:lnTo>
                    <a:pt x="930" y="204"/>
                  </a:lnTo>
                  <a:lnTo>
                    <a:pt x="930" y="210"/>
                  </a:lnTo>
                  <a:lnTo>
                    <a:pt x="930" y="216"/>
                  </a:lnTo>
                  <a:lnTo>
                    <a:pt x="930" y="222"/>
                  </a:lnTo>
                  <a:lnTo>
                    <a:pt x="930" y="228"/>
                  </a:lnTo>
                  <a:lnTo>
                    <a:pt x="930" y="234"/>
                  </a:lnTo>
                  <a:lnTo>
                    <a:pt x="930" y="240"/>
                  </a:lnTo>
                  <a:lnTo>
                    <a:pt x="936" y="240"/>
                  </a:lnTo>
                  <a:lnTo>
                    <a:pt x="936" y="246"/>
                  </a:lnTo>
                  <a:lnTo>
                    <a:pt x="936" y="252"/>
                  </a:lnTo>
                  <a:lnTo>
                    <a:pt x="936" y="258"/>
                  </a:lnTo>
                  <a:lnTo>
                    <a:pt x="936" y="264"/>
                  </a:lnTo>
                  <a:lnTo>
                    <a:pt x="936" y="270"/>
                  </a:lnTo>
                  <a:lnTo>
                    <a:pt x="936" y="276"/>
                  </a:lnTo>
                  <a:lnTo>
                    <a:pt x="936" y="282"/>
                  </a:lnTo>
                  <a:lnTo>
                    <a:pt x="942" y="288"/>
                  </a:lnTo>
                  <a:lnTo>
                    <a:pt x="942" y="294"/>
                  </a:lnTo>
                  <a:lnTo>
                    <a:pt x="942" y="300"/>
                  </a:lnTo>
                  <a:lnTo>
                    <a:pt x="942" y="306"/>
                  </a:lnTo>
                  <a:lnTo>
                    <a:pt x="942" y="312"/>
                  </a:lnTo>
                  <a:lnTo>
                    <a:pt x="942" y="318"/>
                  </a:lnTo>
                  <a:lnTo>
                    <a:pt x="942" y="324"/>
                  </a:lnTo>
                  <a:lnTo>
                    <a:pt x="948" y="324"/>
                  </a:lnTo>
                  <a:lnTo>
                    <a:pt x="948" y="330"/>
                  </a:lnTo>
                  <a:lnTo>
                    <a:pt x="948" y="336"/>
                  </a:lnTo>
                  <a:lnTo>
                    <a:pt x="948" y="342"/>
                  </a:lnTo>
                  <a:lnTo>
                    <a:pt x="948" y="348"/>
                  </a:lnTo>
                  <a:lnTo>
                    <a:pt x="948" y="354"/>
                  </a:lnTo>
                  <a:lnTo>
                    <a:pt x="948" y="360"/>
                  </a:lnTo>
                  <a:lnTo>
                    <a:pt x="948" y="366"/>
                  </a:lnTo>
                  <a:lnTo>
                    <a:pt x="954" y="366"/>
                  </a:lnTo>
                  <a:lnTo>
                    <a:pt x="954" y="372"/>
                  </a:lnTo>
                  <a:lnTo>
                    <a:pt x="954" y="378"/>
                  </a:lnTo>
                  <a:lnTo>
                    <a:pt x="954" y="384"/>
                  </a:lnTo>
                  <a:lnTo>
                    <a:pt x="954" y="390"/>
                  </a:lnTo>
                  <a:lnTo>
                    <a:pt x="954" y="396"/>
                  </a:lnTo>
                  <a:lnTo>
                    <a:pt x="954" y="402"/>
                  </a:lnTo>
                  <a:lnTo>
                    <a:pt x="960" y="402"/>
                  </a:lnTo>
                  <a:lnTo>
                    <a:pt x="960" y="408"/>
                  </a:lnTo>
                  <a:lnTo>
                    <a:pt x="960" y="414"/>
                  </a:lnTo>
                  <a:lnTo>
                    <a:pt x="960" y="420"/>
                  </a:lnTo>
                  <a:lnTo>
                    <a:pt x="960" y="426"/>
                  </a:lnTo>
                  <a:lnTo>
                    <a:pt x="960" y="432"/>
                  </a:lnTo>
                  <a:lnTo>
                    <a:pt x="960" y="438"/>
                  </a:lnTo>
                  <a:lnTo>
                    <a:pt x="966" y="444"/>
                  </a:lnTo>
                  <a:lnTo>
                    <a:pt x="966" y="450"/>
                  </a:lnTo>
                  <a:lnTo>
                    <a:pt x="966" y="456"/>
                  </a:lnTo>
                  <a:lnTo>
                    <a:pt x="966" y="462"/>
                  </a:lnTo>
                  <a:lnTo>
                    <a:pt x="966" y="468"/>
                  </a:lnTo>
                  <a:lnTo>
                    <a:pt x="966" y="474"/>
                  </a:lnTo>
                  <a:lnTo>
                    <a:pt x="966" y="480"/>
                  </a:lnTo>
                  <a:lnTo>
                    <a:pt x="972" y="480"/>
                  </a:lnTo>
                  <a:lnTo>
                    <a:pt x="972" y="486"/>
                  </a:lnTo>
                  <a:lnTo>
                    <a:pt x="972" y="492"/>
                  </a:lnTo>
                  <a:lnTo>
                    <a:pt x="972" y="498"/>
                  </a:lnTo>
                  <a:lnTo>
                    <a:pt x="972" y="504"/>
                  </a:lnTo>
                  <a:lnTo>
                    <a:pt x="972" y="510"/>
                  </a:lnTo>
                  <a:lnTo>
                    <a:pt x="972" y="516"/>
                  </a:lnTo>
                  <a:lnTo>
                    <a:pt x="978" y="516"/>
                  </a:lnTo>
                  <a:lnTo>
                    <a:pt x="978" y="522"/>
                  </a:lnTo>
                  <a:lnTo>
                    <a:pt x="978" y="528"/>
                  </a:lnTo>
                  <a:lnTo>
                    <a:pt x="978" y="534"/>
                  </a:lnTo>
                  <a:lnTo>
                    <a:pt x="978" y="540"/>
                  </a:lnTo>
                  <a:lnTo>
                    <a:pt x="978" y="546"/>
                  </a:lnTo>
                  <a:lnTo>
                    <a:pt x="978" y="552"/>
                  </a:lnTo>
                  <a:lnTo>
                    <a:pt x="984" y="552"/>
                  </a:lnTo>
                  <a:lnTo>
                    <a:pt x="984" y="558"/>
                  </a:lnTo>
                  <a:lnTo>
                    <a:pt x="984" y="564"/>
                  </a:lnTo>
                  <a:lnTo>
                    <a:pt x="984" y="570"/>
                  </a:lnTo>
                  <a:lnTo>
                    <a:pt x="984" y="576"/>
                  </a:lnTo>
                  <a:lnTo>
                    <a:pt x="984" y="582"/>
                  </a:lnTo>
                  <a:lnTo>
                    <a:pt x="990" y="588"/>
                  </a:lnTo>
                  <a:lnTo>
                    <a:pt x="990" y="594"/>
                  </a:lnTo>
                  <a:lnTo>
                    <a:pt x="990" y="600"/>
                  </a:lnTo>
                  <a:lnTo>
                    <a:pt x="990" y="606"/>
                  </a:lnTo>
                  <a:lnTo>
                    <a:pt x="990" y="612"/>
                  </a:lnTo>
                  <a:lnTo>
                    <a:pt x="990" y="618"/>
                  </a:lnTo>
                  <a:lnTo>
                    <a:pt x="996" y="618"/>
                  </a:lnTo>
                  <a:lnTo>
                    <a:pt x="996" y="624"/>
                  </a:lnTo>
                  <a:lnTo>
                    <a:pt x="996" y="630"/>
                  </a:lnTo>
                  <a:lnTo>
                    <a:pt x="996" y="636"/>
                  </a:lnTo>
                  <a:lnTo>
                    <a:pt x="996" y="642"/>
                  </a:lnTo>
                  <a:lnTo>
                    <a:pt x="996" y="648"/>
                  </a:lnTo>
                  <a:lnTo>
                    <a:pt x="1002" y="654"/>
                  </a:lnTo>
                  <a:lnTo>
                    <a:pt x="1002" y="660"/>
                  </a:lnTo>
                  <a:lnTo>
                    <a:pt x="1002" y="666"/>
                  </a:lnTo>
                  <a:lnTo>
                    <a:pt x="1002" y="672"/>
                  </a:lnTo>
                  <a:lnTo>
                    <a:pt x="1002" y="678"/>
                  </a:lnTo>
                  <a:lnTo>
                    <a:pt x="1008" y="684"/>
                  </a:lnTo>
                  <a:lnTo>
                    <a:pt x="1008" y="690"/>
                  </a:lnTo>
                  <a:lnTo>
                    <a:pt x="1008" y="696"/>
                  </a:lnTo>
                  <a:lnTo>
                    <a:pt x="1008" y="702"/>
                  </a:lnTo>
                  <a:lnTo>
                    <a:pt x="1008" y="708"/>
                  </a:lnTo>
                  <a:lnTo>
                    <a:pt x="1014" y="714"/>
                  </a:lnTo>
                  <a:lnTo>
                    <a:pt x="1014" y="720"/>
                  </a:lnTo>
                  <a:lnTo>
                    <a:pt x="1014" y="726"/>
                  </a:lnTo>
                  <a:lnTo>
                    <a:pt x="1014" y="732"/>
                  </a:lnTo>
                  <a:lnTo>
                    <a:pt x="1020" y="738"/>
                  </a:lnTo>
                  <a:lnTo>
                    <a:pt x="1020" y="744"/>
                  </a:lnTo>
                  <a:lnTo>
                    <a:pt x="1020" y="750"/>
                  </a:lnTo>
                  <a:lnTo>
                    <a:pt x="1020" y="756"/>
                  </a:lnTo>
                  <a:lnTo>
                    <a:pt x="1026" y="756"/>
                  </a:lnTo>
                  <a:lnTo>
                    <a:pt x="1026" y="762"/>
                  </a:lnTo>
                  <a:lnTo>
                    <a:pt x="1026" y="768"/>
                  </a:lnTo>
                  <a:lnTo>
                    <a:pt x="1026" y="774"/>
                  </a:lnTo>
                  <a:lnTo>
                    <a:pt x="1032" y="774"/>
                  </a:lnTo>
                  <a:lnTo>
                    <a:pt x="1032" y="780"/>
                  </a:lnTo>
                  <a:lnTo>
                    <a:pt x="1038" y="786"/>
                  </a:lnTo>
                  <a:lnTo>
                    <a:pt x="1038" y="792"/>
                  </a:lnTo>
                  <a:lnTo>
                    <a:pt x="1044" y="792"/>
                  </a:lnTo>
                  <a:lnTo>
                    <a:pt x="1044" y="798"/>
                  </a:lnTo>
                  <a:lnTo>
                    <a:pt x="1050" y="798"/>
                  </a:lnTo>
                  <a:lnTo>
                    <a:pt x="1056" y="798"/>
                  </a:lnTo>
                  <a:lnTo>
                    <a:pt x="1056" y="804"/>
                  </a:lnTo>
                  <a:lnTo>
                    <a:pt x="1062" y="804"/>
                  </a:lnTo>
                  <a:lnTo>
                    <a:pt x="1062" y="810"/>
                  </a:lnTo>
                  <a:lnTo>
                    <a:pt x="1068" y="810"/>
                  </a:lnTo>
                  <a:lnTo>
                    <a:pt x="1074" y="810"/>
                  </a:lnTo>
                  <a:lnTo>
                    <a:pt x="1074" y="816"/>
                  </a:lnTo>
                  <a:lnTo>
                    <a:pt x="1080" y="816"/>
                  </a:lnTo>
                  <a:lnTo>
                    <a:pt x="1080" y="822"/>
                  </a:lnTo>
                  <a:lnTo>
                    <a:pt x="1086" y="822"/>
                  </a:lnTo>
                  <a:lnTo>
                    <a:pt x="1086" y="828"/>
                  </a:lnTo>
                  <a:lnTo>
                    <a:pt x="1092" y="828"/>
                  </a:lnTo>
                  <a:lnTo>
                    <a:pt x="1098" y="828"/>
                  </a:lnTo>
                  <a:lnTo>
                    <a:pt x="1098" y="834"/>
                  </a:lnTo>
                  <a:lnTo>
                    <a:pt x="1104" y="834"/>
                  </a:lnTo>
                  <a:lnTo>
                    <a:pt x="1104" y="840"/>
                  </a:lnTo>
                  <a:lnTo>
                    <a:pt x="1110" y="840"/>
                  </a:lnTo>
                  <a:lnTo>
                    <a:pt x="1116" y="840"/>
                  </a:lnTo>
                  <a:lnTo>
                    <a:pt x="1116" y="846"/>
                  </a:lnTo>
                  <a:lnTo>
                    <a:pt x="1122" y="846"/>
                  </a:lnTo>
                  <a:lnTo>
                    <a:pt x="1122" y="852"/>
                  </a:lnTo>
                  <a:lnTo>
                    <a:pt x="1128" y="852"/>
                  </a:lnTo>
                  <a:lnTo>
                    <a:pt x="1134" y="852"/>
                  </a:lnTo>
                  <a:lnTo>
                    <a:pt x="1134" y="858"/>
                  </a:lnTo>
                  <a:lnTo>
                    <a:pt x="1140" y="858"/>
                  </a:lnTo>
                  <a:lnTo>
                    <a:pt x="1140" y="864"/>
                  </a:lnTo>
                  <a:lnTo>
                    <a:pt x="1146" y="864"/>
                  </a:lnTo>
                  <a:lnTo>
                    <a:pt x="1152" y="864"/>
                  </a:lnTo>
                  <a:lnTo>
                    <a:pt x="1152" y="870"/>
                  </a:lnTo>
                  <a:lnTo>
                    <a:pt x="1158" y="870"/>
                  </a:lnTo>
                  <a:lnTo>
                    <a:pt x="1158" y="876"/>
                  </a:lnTo>
                  <a:lnTo>
                    <a:pt x="1164" y="876"/>
                  </a:lnTo>
                  <a:lnTo>
                    <a:pt x="1170" y="876"/>
                  </a:lnTo>
                  <a:lnTo>
                    <a:pt x="1170" y="882"/>
                  </a:lnTo>
                  <a:lnTo>
                    <a:pt x="1176" y="882"/>
                  </a:lnTo>
                  <a:lnTo>
                    <a:pt x="1176" y="888"/>
                  </a:lnTo>
                  <a:lnTo>
                    <a:pt x="1182" y="888"/>
                  </a:lnTo>
                  <a:lnTo>
                    <a:pt x="1188" y="888"/>
                  </a:lnTo>
                  <a:lnTo>
                    <a:pt x="1188" y="894"/>
                  </a:lnTo>
                  <a:lnTo>
                    <a:pt x="1194" y="894"/>
                  </a:lnTo>
                  <a:lnTo>
                    <a:pt x="1200" y="894"/>
                  </a:lnTo>
                  <a:lnTo>
                    <a:pt x="1200" y="900"/>
                  </a:lnTo>
                  <a:lnTo>
                    <a:pt x="1206" y="900"/>
                  </a:lnTo>
                  <a:lnTo>
                    <a:pt x="1206" y="906"/>
                  </a:lnTo>
                  <a:lnTo>
                    <a:pt x="1212" y="906"/>
                  </a:lnTo>
                  <a:lnTo>
                    <a:pt x="1218" y="906"/>
                  </a:lnTo>
                  <a:lnTo>
                    <a:pt x="1218" y="912"/>
                  </a:lnTo>
                  <a:lnTo>
                    <a:pt x="1224" y="912"/>
                  </a:lnTo>
                  <a:lnTo>
                    <a:pt x="1230" y="912"/>
                  </a:lnTo>
                  <a:lnTo>
                    <a:pt x="1230" y="918"/>
                  </a:lnTo>
                  <a:lnTo>
                    <a:pt x="1236" y="918"/>
                  </a:lnTo>
                  <a:lnTo>
                    <a:pt x="1236" y="924"/>
                  </a:lnTo>
                  <a:lnTo>
                    <a:pt x="1242" y="924"/>
                  </a:lnTo>
                  <a:lnTo>
                    <a:pt x="1248" y="924"/>
                  </a:lnTo>
                  <a:lnTo>
                    <a:pt x="1248" y="930"/>
                  </a:lnTo>
                  <a:lnTo>
                    <a:pt x="1254" y="930"/>
                  </a:lnTo>
                  <a:lnTo>
                    <a:pt x="1260" y="930"/>
                  </a:lnTo>
                  <a:lnTo>
                    <a:pt x="1260" y="936"/>
                  </a:lnTo>
                  <a:lnTo>
                    <a:pt x="1266" y="936"/>
                  </a:lnTo>
                  <a:lnTo>
                    <a:pt x="1272" y="936"/>
                  </a:lnTo>
                  <a:lnTo>
                    <a:pt x="1272" y="942"/>
                  </a:lnTo>
                  <a:lnTo>
                    <a:pt x="1278" y="942"/>
                  </a:lnTo>
                  <a:lnTo>
                    <a:pt x="1284" y="948"/>
                  </a:lnTo>
                  <a:lnTo>
                    <a:pt x="1290" y="948"/>
                  </a:lnTo>
                  <a:lnTo>
                    <a:pt x="1290" y="954"/>
                  </a:lnTo>
                  <a:lnTo>
                    <a:pt x="1296" y="954"/>
                  </a:lnTo>
                  <a:lnTo>
                    <a:pt x="1302" y="954"/>
                  </a:lnTo>
                  <a:lnTo>
                    <a:pt x="1302" y="960"/>
                  </a:lnTo>
                  <a:lnTo>
                    <a:pt x="1308" y="960"/>
                  </a:lnTo>
                  <a:lnTo>
                    <a:pt x="1314" y="960"/>
                  </a:lnTo>
                  <a:lnTo>
                    <a:pt x="1314" y="966"/>
                  </a:lnTo>
                  <a:lnTo>
                    <a:pt x="1320" y="966"/>
                  </a:lnTo>
                  <a:lnTo>
                    <a:pt x="1326" y="966"/>
                  </a:lnTo>
                  <a:lnTo>
                    <a:pt x="1326" y="972"/>
                  </a:lnTo>
                  <a:lnTo>
                    <a:pt x="1332" y="972"/>
                  </a:lnTo>
                  <a:lnTo>
                    <a:pt x="1338" y="972"/>
                  </a:lnTo>
                  <a:lnTo>
                    <a:pt x="1338" y="978"/>
                  </a:lnTo>
                  <a:lnTo>
                    <a:pt x="1344" y="978"/>
                  </a:lnTo>
                  <a:lnTo>
                    <a:pt x="1350" y="978"/>
                  </a:lnTo>
                  <a:lnTo>
                    <a:pt x="1350" y="984"/>
                  </a:lnTo>
                  <a:lnTo>
                    <a:pt x="1356" y="984"/>
                  </a:lnTo>
                  <a:lnTo>
                    <a:pt x="1362" y="984"/>
                  </a:lnTo>
                  <a:lnTo>
                    <a:pt x="1368" y="984"/>
                  </a:lnTo>
                  <a:lnTo>
                    <a:pt x="1368" y="990"/>
                  </a:lnTo>
                  <a:lnTo>
                    <a:pt x="1374" y="990"/>
                  </a:lnTo>
                  <a:lnTo>
                    <a:pt x="1380" y="990"/>
                  </a:lnTo>
                  <a:lnTo>
                    <a:pt x="1380" y="996"/>
                  </a:lnTo>
                  <a:lnTo>
                    <a:pt x="1386" y="996"/>
                  </a:lnTo>
                  <a:lnTo>
                    <a:pt x="1392" y="996"/>
                  </a:lnTo>
                  <a:lnTo>
                    <a:pt x="1392" y="1002"/>
                  </a:lnTo>
                  <a:lnTo>
                    <a:pt x="1398" y="1002"/>
                  </a:lnTo>
                  <a:lnTo>
                    <a:pt x="1404" y="1002"/>
                  </a:lnTo>
                  <a:lnTo>
                    <a:pt x="1404" y="1008"/>
                  </a:lnTo>
                  <a:lnTo>
                    <a:pt x="1410" y="1008"/>
                  </a:lnTo>
                  <a:lnTo>
                    <a:pt x="1416" y="1008"/>
                  </a:lnTo>
                  <a:lnTo>
                    <a:pt x="1422" y="1008"/>
                  </a:lnTo>
                  <a:lnTo>
                    <a:pt x="1422" y="1014"/>
                  </a:lnTo>
                  <a:lnTo>
                    <a:pt x="1428" y="1014"/>
                  </a:lnTo>
                  <a:lnTo>
                    <a:pt x="1434" y="1014"/>
                  </a:lnTo>
                  <a:lnTo>
                    <a:pt x="1434" y="1020"/>
                  </a:lnTo>
                  <a:lnTo>
                    <a:pt x="1440" y="1020"/>
                  </a:lnTo>
                  <a:lnTo>
                    <a:pt x="1446" y="1020"/>
                  </a:lnTo>
                  <a:lnTo>
                    <a:pt x="1452" y="1020"/>
                  </a:lnTo>
                  <a:lnTo>
                    <a:pt x="1452" y="1026"/>
                  </a:lnTo>
                  <a:lnTo>
                    <a:pt x="1458" y="1026"/>
                  </a:lnTo>
                  <a:lnTo>
                    <a:pt x="1464" y="1026"/>
                  </a:lnTo>
                  <a:lnTo>
                    <a:pt x="1464" y="1032"/>
                  </a:lnTo>
                  <a:lnTo>
                    <a:pt x="1470" y="1032"/>
                  </a:lnTo>
                  <a:lnTo>
                    <a:pt x="1476" y="1032"/>
                  </a:lnTo>
                  <a:lnTo>
                    <a:pt x="1482" y="1032"/>
                  </a:lnTo>
                  <a:lnTo>
                    <a:pt x="1482" y="1038"/>
                  </a:lnTo>
                  <a:lnTo>
                    <a:pt x="1488" y="1038"/>
                  </a:lnTo>
                  <a:lnTo>
                    <a:pt x="1494" y="1038"/>
                  </a:lnTo>
                  <a:lnTo>
                    <a:pt x="1500" y="1038"/>
                  </a:lnTo>
                  <a:lnTo>
                    <a:pt x="1500" y="1044"/>
                  </a:lnTo>
                  <a:lnTo>
                    <a:pt x="1506" y="1044"/>
                  </a:lnTo>
                  <a:lnTo>
                    <a:pt x="1512" y="1044"/>
                  </a:lnTo>
                  <a:lnTo>
                    <a:pt x="1518" y="1044"/>
                  </a:lnTo>
                  <a:lnTo>
                    <a:pt x="1518" y="1050"/>
                  </a:lnTo>
                  <a:lnTo>
                    <a:pt x="1524" y="1050"/>
                  </a:lnTo>
                  <a:lnTo>
                    <a:pt x="1530" y="1050"/>
                  </a:lnTo>
                  <a:lnTo>
                    <a:pt x="1536" y="1050"/>
                  </a:lnTo>
                  <a:lnTo>
                    <a:pt x="1536" y="1056"/>
                  </a:lnTo>
                  <a:lnTo>
                    <a:pt x="1542" y="1056"/>
                  </a:lnTo>
                  <a:lnTo>
                    <a:pt x="1548" y="1056"/>
                  </a:lnTo>
                  <a:lnTo>
                    <a:pt x="1554" y="1056"/>
                  </a:lnTo>
                  <a:lnTo>
                    <a:pt x="1560" y="1056"/>
                  </a:lnTo>
                  <a:lnTo>
                    <a:pt x="1560" y="1062"/>
                  </a:lnTo>
                  <a:lnTo>
                    <a:pt x="1566" y="1062"/>
                  </a:lnTo>
                  <a:lnTo>
                    <a:pt x="1572" y="1062"/>
                  </a:lnTo>
                  <a:lnTo>
                    <a:pt x="1578" y="1062"/>
                  </a:lnTo>
                  <a:lnTo>
                    <a:pt x="1578" y="1068"/>
                  </a:lnTo>
                  <a:lnTo>
                    <a:pt x="1584" y="1068"/>
                  </a:lnTo>
                  <a:lnTo>
                    <a:pt x="1590" y="1068"/>
                  </a:lnTo>
                  <a:lnTo>
                    <a:pt x="1596" y="1068"/>
                  </a:lnTo>
                  <a:lnTo>
                    <a:pt x="1602" y="1068"/>
                  </a:lnTo>
                  <a:lnTo>
                    <a:pt x="1602" y="1074"/>
                  </a:lnTo>
                  <a:lnTo>
                    <a:pt x="1608" y="1074"/>
                  </a:lnTo>
                  <a:lnTo>
                    <a:pt x="1614" y="1074"/>
                  </a:lnTo>
                  <a:lnTo>
                    <a:pt x="1620" y="1074"/>
                  </a:lnTo>
                  <a:lnTo>
                    <a:pt x="1626" y="1074"/>
                  </a:lnTo>
                  <a:lnTo>
                    <a:pt x="1626" y="1080"/>
                  </a:lnTo>
                  <a:lnTo>
                    <a:pt x="1632" y="1080"/>
                  </a:lnTo>
                  <a:lnTo>
                    <a:pt x="1638" y="1080"/>
                  </a:lnTo>
                  <a:lnTo>
                    <a:pt x="1644" y="1080"/>
                  </a:lnTo>
                  <a:lnTo>
                    <a:pt x="1650" y="1080"/>
                  </a:lnTo>
                  <a:lnTo>
                    <a:pt x="1656" y="1080"/>
                  </a:lnTo>
                  <a:lnTo>
                    <a:pt x="1656" y="1086"/>
                  </a:lnTo>
                  <a:lnTo>
                    <a:pt x="1662" y="1086"/>
                  </a:lnTo>
                  <a:lnTo>
                    <a:pt x="1668" y="1086"/>
                  </a:lnTo>
                  <a:lnTo>
                    <a:pt x="1674" y="1086"/>
                  </a:lnTo>
                  <a:lnTo>
                    <a:pt x="1680" y="1086"/>
                  </a:lnTo>
                  <a:lnTo>
                    <a:pt x="1686" y="1086"/>
                  </a:lnTo>
                  <a:lnTo>
                    <a:pt x="1686" y="1092"/>
                  </a:lnTo>
                  <a:lnTo>
                    <a:pt x="1692" y="1092"/>
                  </a:lnTo>
                  <a:lnTo>
                    <a:pt x="1698" y="1092"/>
                  </a:lnTo>
                  <a:lnTo>
                    <a:pt x="1704" y="1092"/>
                  </a:lnTo>
                  <a:lnTo>
                    <a:pt x="1710" y="1092"/>
                  </a:lnTo>
                  <a:lnTo>
                    <a:pt x="1716" y="1092"/>
                  </a:lnTo>
                  <a:lnTo>
                    <a:pt x="1722" y="1092"/>
                  </a:lnTo>
                  <a:lnTo>
                    <a:pt x="1728" y="1092"/>
                  </a:lnTo>
                  <a:lnTo>
                    <a:pt x="1728" y="1098"/>
                  </a:lnTo>
                  <a:lnTo>
                    <a:pt x="1734" y="1098"/>
                  </a:lnTo>
                  <a:lnTo>
                    <a:pt x="1740" y="1098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3" name="Rectangle 218"/>
            <p:cNvSpPr>
              <a:spLocks noChangeArrowheads="1"/>
            </p:cNvSpPr>
            <p:nvPr/>
          </p:nvSpPr>
          <p:spPr bwMode="auto">
            <a:xfrm>
              <a:off x="4552" y="2980"/>
              <a:ext cx="25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FF00"/>
                  </a:solidFill>
                  <a:latin typeface="Arial" charset="0"/>
                </a:rPr>
                <a:t>BETA_Y</a:t>
              </a:r>
              <a:endParaRPr lang="en-US"/>
            </a:p>
          </p:txBody>
        </p:sp>
        <p:sp>
          <p:nvSpPr>
            <p:cNvPr id="13524" name="Freeform 219"/>
            <p:cNvSpPr>
              <a:spLocks/>
            </p:cNvSpPr>
            <p:nvPr/>
          </p:nvSpPr>
          <p:spPr bwMode="auto">
            <a:xfrm>
              <a:off x="3904" y="2104"/>
              <a:ext cx="1740" cy="114"/>
            </a:xfrm>
            <a:custGeom>
              <a:avLst/>
              <a:gdLst>
                <a:gd name="T0" fmla="*/ 24 w 1740"/>
                <a:gd name="T1" fmla="*/ 30 h 114"/>
                <a:gd name="T2" fmla="*/ 54 w 1740"/>
                <a:gd name="T3" fmla="*/ 42 h 114"/>
                <a:gd name="T4" fmla="*/ 78 w 1740"/>
                <a:gd name="T5" fmla="*/ 54 h 114"/>
                <a:gd name="T6" fmla="*/ 108 w 1740"/>
                <a:gd name="T7" fmla="*/ 66 h 114"/>
                <a:gd name="T8" fmla="*/ 132 w 1740"/>
                <a:gd name="T9" fmla="*/ 72 h 114"/>
                <a:gd name="T10" fmla="*/ 162 w 1740"/>
                <a:gd name="T11" fmla="*/ 84 h 114"/>
                <a:gd name="T12" fmla="*/ 192 w 1740"/>
                <a:gd name="T13" fmla="*/ 90 h 114"/>
                <a:gd name="T14" fmla="*/ 216 w 1740"/>
                <a:gd name="T15" fmla="*/ 96 h 114"/>
                <a:gd name="T16" fmla="*/ 246 w 1740"/>
                <a:gd name="T17" fmla="*/ 102 h 114"/>
                <a:gd name="T18" fmla="*/ 270 w 1740"/>
                <a:gd name="T19" fmla="*/ 108 h 114"/>
                <a:gd name="T20" fmla="*/ 300 w 1740"/>
                <a:gd name="T21" fmla="*/ 108 h 114"/>
                <a:gd name="T22" fmla="*/ 330 w 1740"/>
                <a:gd name="T23" fmla="*/ 114 h 114"/>
                <a:gd name="T24" fmla="*/ 354 w 1740"/>
                <a:gd name="T25" fmla="*/ 114 h 114"/>
                <a:gd name="T26" fmla="*/ 384 w 1740"/>
                <a:gd name="T27" fmla="*/ 114 h 114"/>
                <a:gd name="T28" fmla="*/ 408 w 1740"/>
                <a:gd name="T29" fmla="*/ 114 h 114"/>
                <a:gd name="T30" fmla="*/ 438 w 1740"/>
                <a:gd name="T31" fmla="*/ 108 h 114"/>
                <a:gd name="T32" fmla="*/ 468 w 1740"/>
                <a:gd name="T33" fmla="*/ 108 h 114"/>
                <a:gd name="T34" fmla="*/ 492 w 1740"/>
                <a:gd name="T35" fmla="*/ 102 h 114"/>
                <a:gd name="T36" fmla="*/ 522 w 1740"/>
                <a:gd name="T37" fmla="*/ 96 h 114"/>
                <a:gd name="T38" fmla="*/ 546 w 1740"/>
                <a:gd name="T39" fmla="*/ 90 h 114"/>
                <a:gd name="T40" fmla="*/ 576 w 1740"/>
                <a:gd name="T41" fmla="*/ 84 h 114"/>
                <a:gd name="T42" fmla="*/ 606 w 1740"/>
                <a:gd name="T43" fmla="*/ 72 h 114"/>
                <a:gd name="T44" fmla="*/ 630 w 1740"/>
                <a:gd name="T45" fmla="*/ 66 h 114"/>
                <a:gd name="T46" fmla="*/ 660 w 1740"/>
                <a:gd name="T47" fmla="*/ 54 h 114"/>
                <a:gd name="T48" fmla="*/ 684 w 1740"/>
                <a:gd name="T49" fmla="*/ 42 h 114"/>
                <a:gd name="T50" fmla="*/ 714 w 1740"/>
                <a:gd name="T51" fmla="*/ 30 h 114"/>
                <a:gd name="T52" fmla="*/ 744 w 1740"/>
                <a:gd name="T53" fmla="*/ 12 h 114"/>
                <a:gd name="T54" fmla="*/ 768 w 1740"/>
                <a:gd name="T55" fmla="*/ 12 h 114"/>
                <a:gd name="T56" fmla="*/ 798 w 1740"/>
                <a:gd name="T57" fmla="*/ 24 h 114"/>
                <a:gd name="T58" fmla="*/ 822 w 1740"/>
                <a:gd name="T59" fmla="*/ 36 h 114"/>
                <a:gd name="T60" fmla="*/ 852 w 1740"/>
                <a:gd name="T61" fmla="*/ 48 h 114"/>
                <a:gd name="T62" fmla="*/ 882 w 1740"/>
                <a:gd name="T63" fmla="*/ 66 h 114"/>
                <a:gd name="T64" fmla="*/ 906 w 1740"/>
                <a:gd name="T65" fmla="*/ 66 h 114"/>
                <a:gd name="T66" fmla="*/ 936 w 1740"/>
                <a:gd name="T67" fmla="*/ 48 h 114"/>
                <a:gd name="T68" fmla="*/ 960 w 1740"/>
                <a:gd name="T69" fmla="*/ 30 h 114"/>
                <a:gd name="T70" fmla="*/ 990 w 1740"/>
                <a:gd name="T71" fmla="*/ 18 h 114"/>
                <a:gd name="T72" fmla="*/ 1020 w 1740"/>
                <a:gd name="T73" fmla="*/ 0 h 114"/>
                <a:gd name="T74" fmla="*/ 1044 w 1740"/>
                <a:gd name="T75" fmla="*/ 6 h 114"/>
                <a:gd name="T76" fmla="*/ 1074 w 1740"/>
                <a:gd name="T77" fmla="*/ 24 h 114"/>
                <a:gd name="T78" fmla="*/ 1098 w 1740"/>
                <a:gd name="T79" fmla="*/ 36 h 114"/>
                <a:gd name="T80" fmla="*/ 1128 w 1740"/>
                <a:gd name="T81" fmla="*/ 48 h 114"/>
                <a:gd name="T82" fmla="*/ 1158 w 1740"/>
                <a:gd name="T83" fmla="*/ 60 h 114"/>
                <a:gd name="T84" fmla="*/ 1182 w 1740"/>
                <a:gd name="T85" fmla="*/ 66 h 114"/>
                <a:gd name="T86" fmla="*/ 1212 w 1740"/>
                <a:gd name="T87" fmla="*/ 78 h 114"/>
                <a:gd name="T88" fmla="*/ 1236 w 1740"/>
                <a:gd name="T89" fmla="*/ 84 h 114"/>
                <a:gd name="T90" fmla="*/ 1266 w 1740"/>
                <a:gd name="T91" fmla="*/ 90 h 114"/>
                <a:gd name="T92" fmla="*/ 1296 w 1740"/>
                <a:gd name="T93" fmla="*/ 96 h 114"/>
                <a:gd name="T94" fmla="*/ 1320 w 1740"/>
                <a:gd name="T95" fmla="*/ 102 h 114"/>
                <a:gd name="T96" fmla="*/ 1350 w 1740"/>
                <a:gd name="T97" fmla="*/ 108 h 114"/>
                <a:gd name="T98" fmla="*/ 1374 w 1740"/>
                <a:gd name="T99" fmla="*/ 108 h 114"/>
                <a:gd name="T100" fmla="*/ 1404 w 1740"/>
                <a:gd name="T101" fmla="*/ 108 h 114"/>
                <a:gd name="T102" fmla="*/ 1434 w 1740"/>
                <a:gd name="T103" fmla="*/ 108 h 114"/>
                <a:gd name="T104" fmla="*/ 1458 w 1740"/>
                <a:gd name="T105" fmla="*/ 108 h 114"/>
                <a:gd name="T106" fmla="*/ 1488 w 1740"/>
                <a:gd name="T107" fmla="*/ 108 h 114"/>
                <a:gd name="T108" fmla="*/ 1512 w 1740"/>
                <a:gd name="T109" fmla="*/ 102 h 114"/>
                <a:gd name="T110" fmla="*/ 1542 w 1740"/>
                <a:gd name="T111" fmla="*/ 102 h 114"/>
                <a:gd name="T112" fmla="*/ 1572 w 1740"/>
                <a:gd name="T113" fmla="*/ 96 h 114"/>
                <a:gd name="T114" fmla="*/ 1596 w 1740"/>
                <a:gd name="T115" fmla="*/ 90 h 114"/>
                <a:gd name="T116" fmla="*/ 1626 w 1740"/>
                <a:gd name="T117" fmla="*/ 84 h 114"/>
                <a:gd name="T118" fmla="*/ 1650 w 1740"/>
                <a:gd name="T119" fmla="*/ 72 h 114"/>
                <a:gd name="T120" fmla="*/ 1680 w 1740"/>
                <a:gd name="T121" fmla="*/ 60 h 114"/>
                <a:gd name="T122" fmla="*/ 1710 w 1740"/>
                <a:gd name="T123" fmla="*/ 54 h 114"/>
                <a:gd name="T124" fmla="*/ 1734 w 1740"/>
                <a:gd name="T125" fmla="*/ 42 h 11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40"/>
                <a:gd name="T190" fmla="*/ 0 h 114"/>
                <a:gd name="T191" fmla="*/ 1740 w 1740"/>
                <a:gd name="T192" fmla="*/ 114 h 11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40" h="114">
                  <a:moveTo>
                    <a:pt x="0" y="36"/>
                  </a:moveTo>
                  <a:lnTo>
                    <a:pt x="0" y="36"/>
                  </a:lnTo>
                  <a:lnTo>
                    <a:pt x="6" y="36"/>
                  </a:lnTo>
                  <a:lnTo>
                    <a:pt x="6" y="30"/>
                  </a:lnTo>
                  <a:lnTo>
                    <a:pt x="12" y="30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36" y="36"/>
                  </a:lnTo>
                  <a:lnTo>
                    <a:pt x="42" y="36"/>
                  </a:lnTo>
                  <a:lnTo>
                    <a:pt x="48" y="36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42"/>
                  </a:lnTo>
                  <a:lnTo>
                    <a:pt x="60" y="48"/>
                  </a:lnTo>
                  <a:lnTo>
                    <a:pt x="66" y="48"/>
                  </a:lnTo>
                  <a:lnTo>
                    <a:pt x="72" y="48"/>
                  </a:lnTo>
                  <a:lnTo>
                    <a:pt x="78" y="48"/>
                  </a:lnTo>
                  <a:lnTo>
                    <a:pt x="78" y="54"/>
                  </a:lnTo>
                  <a:lnTo>
                    <a:pt x="84" y="54"/>
                  </a:lnTo>
                  <a:lnTo>
                    <a:pt x="90" y="54"/>
                  </a:lnTo>
                  <a:lnTo>
                    <a:pt x="90" y="60"/>
                  </a:lnTo>
                  <a:lnTo>
                    <a:pt x="96" y="60"/>
                  </a:lnTo>
                  <a:lnTo>
                    <a:pt x="102" y="60"/>
                  </a:lnTo>
                  <a:lnTo>
                    <a:pt x="108" y="66"/>
                  </a:lnTo>
                  <a:lnTo>
                    <a:pt x="114" y="66"/>
                  </a:lnTo>
                  <a:lnTo>
                    <a:pt x="120" y="66"/>
                  </a:lnTo>
                  <a:lnTo>
                    <a:pt x="120" y="72"/>
                  </a:lnTo>
                  <a:lnTo>
                    <a:pt x="126" y="72"/>
                  </a:lnTo>
                  <a:lnTo>
                    <a:pt x="132" y="72"/>
                  </a:lnTo>
                  <a:lnTo>
                    <a:pt x="138" y="72"/>
                  </a:lnTo>
                  <a:lnTo>
                    <a:pt x="138" y="78"/>
                  </a:lnTo>
                  <a:lnTo>
                    <a:pt x="144" y="78"/>
                  </a:lnTo>
                  <a:lnTo>
                    <a:pt x="150" y="78"/>
                  </a:lnTo>
                  <a:lnTo>
                    <a:pt x="156" y="78"/>
                  </a:lnTo>
                  <a:lnTo>
                    <a:pt x="156" y="84"/>
                  </a:lnTo>
                  <a:lnTo>
                    <a:pt x="162" y="84"/>
                  </a:lnTo>
                  <a:lnTo>
                    <a:pt x="168" y="84"/>
                  </a:lnTo>
                  <a:lnTo>
                    <a:pt x="174" y="84"/>
                  </a:lnTo>
                  <a:lnTo>
                    <a:pt x="180" y="84"/>
                  </a:lnTo>
                  <a:lnTo>
                    <a:pt x="180" y="90"/>
                  </a:lnTo>
                  <a:lnTo>
                    <a:pt x="186" y="90"/>
                  </a:lnTo>
                  <a:lnTo>
                    <a:pt x="192" y="90"/>
                  </a:lnTo>
                  <a:lnTo>
                    <a:pt x="198" y="90"/>
                  </a:lnTo>
                  <a:lnTo>
                    <a:pt x="198" y="96"/>
                  </a:lnTo>
                  <a:lnTo>
                    <a:pt x="204" y="96"/>
                  </a:lnTo>
                  <a:lnTo>
                    <a:pt x="210" y="96"/>
                  </a:lnTo>
                  <a:lnTo>
                    <a:pt x="216" y="96"/>
                  </a:lnTo>
                  <a:lnTo>
                    <a:pt x="222" y="96"/>
                  </a:lnTo>
                  <a:lnTo>
                    <a:pt x="228" y="96"/>
                  </a:lnTo>
                  <a:lnTo>
                    <a:pt x="228" y="102"/>
                  </a:lnTo>
                  <a:lnTo>
                    <a:pt x="234" y="102"/>
                  </a:lnTo>
                  <a:lnTo>
                    <a:pt x="240" y="102"/>
                  </a:lnTo>
                  <a:lnTo>
                    <a:pt x="246" y="102"/>
                  </a:lnTo>
                  <a:lnTo>
                    <a:pt x="252" y="102"/>
                  </a:lnTo>
                  <a:lnTo>
                    <a:pt x="258" y="102"/>
                  </a:lnTo>
                  <a:lnTo>
                    <a:pt x="258" y="108"/>
                  </a:lnTo>
                  <a:lnTo>
                    <a:pt x="264" y="108"/>
                  </a:lnTo>
                  <a:lnTo>
                    <a:pt x="270" y="108"/>
                  </a:lnTo>
                  <a:lnTo>
                    <a:pt x="276" y="108"/>
                  </a:lnTo>
                  <a:lnTo>
                    <a:pt x="282" y="108"/>
                  </a:lnTo>
                  <a:lnTo>
                    <a:pt x="288" y="108"/>
                  </a:lnTo>
                  <a:lnTo>
                    <a:pt x="294" y="108"/>
                  </a:lnTo>
                  <a:lnTo>
                    <a:pt x="300" y="108"/>
                  </a:lnTo>
                  <a:lnTo>
                    <a:pt x="306" y="108"/>
                  </a:lnTo>
                  <a:lnTo>
                    <a:pt x="306" y="114"/>
                  </a:lnTo>
                  <a:lnTo>
                    <a:pt x="312" y="114"/>
                  </a:lnTo>
                  <a:lnTo>
                    <a:pt x="318" y="114"/>
                  </a:lnTo>
                  <a:lnTo>
                    <a:pt x="324" y="114"/>
                  </a:lnTo>
                  <a:lnTo>
                    <a:pt x="330" y="114"/>
                  </a:lnTo>
                  <a:lnTo>
                    <a:pt x="336" y="114"/>
                  </a:lnTo>
                  <a:lnTo>
                    <a:pt x="342" y="114"/>
                  </a:lnTo>
                  <a:lnTo>
                    <a:pt x="348" y="114"/>
                  </a:lnTo>
                  <a:lnTo>
                    <a:pt x="354" y="114"/>
                  </a:lnTo>
                  <a:lnTo>
                    <a:pt x="360" y="114"/>
                  </a:lnTo>
                  <a:lnTo>
                    <a:pt x="366" y="114"/>
                  </a:lnTo>
                  <a:lnTo>
                    <a:pt x="372" y="114"/>
                  </a:lnTo>
                  <a:lnTo>
                    <a:pt x="378" y="114"/>
                  </a:lnTo>
                  <a:lnTo>
                    <a:pt x="384" y="114"/>
                  </a:lnTo>
                  <a:lnTo>
                    <a:pt x="390" y="114"/>
                  </a:lnTo>
                  <a:lnTo>
                    <a:pt x="396" y="114"/>
                  </a:lnTo>
                  <a:lnTo>
                    <a:pt x="402" y="114"/>
                  </a:lnTo>
                  <a:lnTo>
                    <a:pt x="408" y="114"/>
                  </a:lnTo>
                  <a:lnTo>
                    <a:pt x="414" y="114"/>
                  </a:lnTo>
                  <a:lnTo>
                    <a:pt x="420" y="114"/>
                  </a:lnTo>
                  <a:lnTo>
                    <a:pt x="426" y="114"/>
                  </a:lnTo>
                  <a:lnTo>
                    <a:pt x="432" y="114"/>
                  </a:lnTo>
                  <a:lnTo>
                    <a:pt x="438" y="114"/>
                  </a:lnTo>
                  <a:lnTo>
                    <a:pt x="438" y="108"/>
                  </a:lnTo>
                  <a:lnTo>
                    <a:pt x="444" y="108"/>
                  </a:lnTo>
                  <a:lnTo>
                    <a:pt x="450" y="108"/>
                  </a:lnTo>
                  <a:lnTo>
                    <a:pt x="456" y="108"/>
                  </a:lnTo>
                  <a:lnTo>
                    <a:pt x="462" y="108"/>
                  </a:lnTo>
                  <a:lnTo>
                    <a:pt x="468" y="108"/>
                  </a:lnTo>
                  <a:lnTo>
                    <a:pt x="474" y="108"/>
                  </a:lnTo>
                  <a:lnTo>
                    <a:pt x="480" y="108"/>
                  </a:lnTo>
                  <a:lnTo>
                    <a:pt x="480" y="102"/>
                  </a:lnTo>
                  <a:lnTo>
                    <a:pt x="486" y="102"/>
                  </a:lnTo>
                  <a:lnTo>
                    <a:pt x="492" y="102"/>
                  </a:lnTo>
                  <a:lnTo>
                    <a:pt x="498" y="102"/>
                  </a:lnTo>
                  <a:lnTo>
                    <a:pt x="504" y="102"/>
                  </a:lnTo>
                  <a:lnTo>
                    <a:pt x="510" y="102"/>
                  </a:lnTo>
                  <a:lnTo>
                    <a:pt x="516" y="102"/>
                  </a:lnTo>
                  <a:lnTo>
                    <a:pt x="516" y="96"/>
                  </a:lnTo>
                  <a:lnTo>
                    <a:pt x="522" y="96"/>
                  </a:lnTo>
                  <a:lnTo>
                    <a:pt x="528" y="96"/>
                  </a:lnTo>
                  <a:lnTo>
                    <a:pt x="534" y="96"/>
                  </a:lnTo>
                  <a:lnTo>
                    <a:pt x="540" y="96"/>
                  </a:lnTo>
                  <a:lnTo>
                    <a:pt x="540" y="90"/>
                  </a:lnTo>
                  <a:lnTo>
                    <a:pt x="546" y="90"/>
                  </a:lnTo>
                  <a:lnTo>
                    <a:pt x="552" y="90"/>
                  </a:lnTo>
                  <a:lnTo>
                    <a:pt x="558" y="90"/>
                  </a:lnTo>
                  <a:lnTo>
                    <a:pt x="564" y="90"/>
                  </a:lnTo>
                  <a:lnTo>
                    <a:pt x="564" y="84"/>
                  </a:lnTo>
                  <a:lnTo>
                    <a:pt x="570" y="84"/>
                  </a:lnTo>
                  <a:lnTo>
                    <a:pt x="576" y="84"/>
                  </a:lnTo>
                  <a:lnTo>
                    <a:pt x="582" y="84"/>
                  </a:lnTo>
                  <a:lnTo>
                    <a:pt x="582" y="78"/>
                  </a:lnTo>
                  <a:lnTo>
                    <a:pt x="588" y="78"/>
                  </a:lnTo>
                  <a:lnTo>
                    <a:pt x="594" y="78"/>
                  </a:lnTo>
                  <a:lnTo>
                    <a:pt x="600" y="78"/>
                  </a:lnTo>
                  <a:lnTo>
                    <a:pt x="600" y="72"/>
                  </a:lnTo>
                  <a:lnTo>
                    <a:pt x="606" y="72"/>
                  </a:lnTo>
                  <a:lnTo>
                    <a:pt x="612" y="72"/>
                  </a:lnTo>
                  <a:lnTo>
                    <a:pt x="618" y="72"/>
                  </a:lnTo>
                  <a:lnTo>
                    <a:pt x="618" y="66"/>
                  </a:lnTo>
                  <a:lnTo>
                    <a:pt x="624" y="66"/>
                  </a:lnTo>
                  <a:lnTo>
                    <a:pt x="630" y="66"/>
                  </a:lnTo>
                  <a:lnTo>
                    <a:pt x="636" y="66"/>
                  </a:lnTo>
                  <a:lnTo>
                    <a:pt x="636" y="60"/>
                  </a:lnTo>
                  <a:lnTo>
                    <a:pt x="642" y="60"/>
                  </a:lnTo>
                  <a:lnTo>
                    <a:pt x="648" y="60"/>
                  </a:lnTo>
                  <a:lnTo>
                    <a:pt x="654" y="54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66" y="48"/>
                  </a:lnTo>
                  <a:lnTo>
                    <a:pt x="672" y="48"/>
                  </a:lnTo>
                  <a:lnTo>
                    <a:pt x="678" y="48"/>
                  </a:lnTo>
                  <a:lnTo>
                    <a:pt x="678" y="42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0" y="36"/>
                  </a:lnTo>
                  <a:lnTo>
                    <a:pt x="696" y="36"/>
                  </a:lnTo>
                  <a:lnTo>
                    <a:pt x="702" y="36"/>
                  </a:lnTo>
                  <a:lnTo>
                    <a:pt x="702" y="30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14" y="24"/>
                  </a:lnTo>
                  <a:lnTo>
                    <a:pt x="720" y="24"/>
                  </a:lnTo>
                  <a:lnTo>
                    <a:pt x="726" y="24"/>
                  </a:lnTo>
                  <a:lnTo>
                    <a:pt x="726" y="18"/>
                  </a:lnTo>
                  <a:lnTo>
                    <a:pt x="732" y="18"/>
                  </a:lnTo>
                  <a:lnTo>
                    <a:pt x="738" y="18"/>
                  </a:lnTo>
                  <a:lnTo>
                    <a:pt x="738" y="12"/>
                  </a:lnTo>
                  <a:lnTo>
                    <a:pt x="744" y="12"/>
                  </a:lnTo>
                  <a:lnTo>
                    <a:pt x="750" y="12"/>
                  </a:lnTo>
                  <a:lnTo>
                    <a:pt x="756" y="6"/>
                  </a:lnTo>
                  <a:lnTo>
                    <a:pt x="762" y="6"/>
                  </a:lnTo>
                  <a:lnTo>
                    <a:pt x="768" y="6"/>
                  </a:lnTo>
                  <a:lnTo>
                    <a:pt x="768" y="12"/>
                  </a:lnTo>
                  <a:lnTo>
                    <a:pt x="774" y="12"/>
                  </a:lnTo>
                  <a:lnTo>
                    <a:pt x="780" y="12"/>
                  </a:lnTo>
                  <a:lnTo>
                    <a:pt x="786" y="18"/>
                  </a:lnTo>
                  <a:lnTo>
                    <a:pt x="792" y="18"/>
                  </a:lnTo>
                  <a:lnTo>
                    <a:pt x="792" y="24"/>
                  </a:lnTo>
                  <a:lnTo>
                    <a:pt x="798" y="24"/>
                  </a:lnTo>
                  <a:lnTo>
                    <a:pt x="804" y="24"/>
                  </a:lnTo>
                  <a:lnTo>
                    <a:pt x="804" y="30"/>
                  </a:lnTo>
                  <a:lnTo>
                    <a:pt x="810" y="30"/>
                  </a:lnTo>
                  <a:lnTo>
                    <a:pt x="816" y="30"/>
                  </a:lnTo>
                  <a:lnTo>
                    <a:pt x="816" y="36"/>
                  </a:lnTo>
                  <a:lnTo>
                    <a:pt x="822" y="36"/>
                  </a:lnTo>
                  <a:lnTo>
                    <a:pt x="828" y="36"/>
                  </a:lnTo>
                  <a:lnTo>
                    <a:pt x="828" y="42"/>
                  </a:lnTo>
                  <a:lnTo>
                    <a:pt x="834" y="42"/>
                  </a:lnTo>
                  <a:lnTo>
                    <a:pt x="840" y="42"/>
                  </a:lnTo>
                  <a:lnTo>
                    <a:pt x="840" y="48"/>
                  </a:lnTo>
                  <a:lnTo>
                    <a:pt x="846" y="48"/>
                  </a:lnTo>
                  <a:lnTo>
                    <a:pt x="852" y="48"/>
                  </a:lnTo>
                  <a:lnTo>
                    <a:pt x="852" y="54"/>
                  </a:lnTo>
                  <a:lnTo>
                    <a:pt x="858" y="54"/>
                  </a:lnTo>
                  <a:lnTo>
                    <a:pt x="864" y="54"/>
                  </a:lnTo>
                  <a:lnTo>
                    <a:pt x="864" y="60"/>
                  </a:lnTo>
                  <a:lnTo>
                    <a:pt x="870" y="60"/>
                  </a:lnTo>
                  <a:lnTo>
                    <a:pt x="876" y="60"/>
                  </a:lnTo>
                  <a:lnTo>
                    <a:pt x="876" y="66"/>
                  </a:lnTo>
                  <a:lnTo>
                    <a:pt x="882" y="66"/>
                  </a:lnTo>
                  <a:lnTo>
                    <a:pt x="888" y="66"/>
                  </a:lnTo>
                  <a:lnTo>
                    <a:pt x="894" y="66"/>
                  </a:lnTo>
                  <a:lnTo>
                    <a:pt x="900" y="66"/>
                  </a:lnTo>
                  <a:lnTo>
                    <a:pt x="906" y="66"/>
                  </a:lnTo>
                  <a:lnTo>
                    <a:pt x="906" y="60"/>
                  </a:lnTo>
                  <a:lnTo>
                    <a:pt x="912" y="60"/>
                  </a:lnTo>
                  <a:lnTo>
                    <a:pt x="918" y="60"/>
                  </a:lnTo>
                  <a:lnTo>
                    <a:pt x="918" y="54"/>
                  </a:lnTo>
                  <a:lnTo>
                    <a:pt x="924" y="54"/>
                  </a:lnTo>
                  <a:lnTo>
                    <a:pt x="930" y="54"/>
                  </a:lnTo>
                  <a:lnTo>
                    <a:pt x="930" y="48"/>
                  </a:lnTo>
                  <a:lnTo>
                    <a:pt x="936" y="48"/>
                  </a:lnTo>
                  <a:lnTo>
                    <a:pt x="942" y="48"/>
                  </a:lnTo>
                  <a:lnTo>
                    <a:pt x="942" y="42"/>
                  </a:lnTo>
                  <a:lnTo>
                    <a:pt x="948" y="42"/>
                  </a:lnTo>
                  <a:lnTo>
                    <a:pt x="948" y="36"/>
                  </a:lnTo>
                  <a:lnTo>
                    <a:pt x="954" y="36"/>
                  </a:lnTo>
                  <a:lnTo>
                    <a:pt x="960" y="36"/>
                  </a:lnTo>
                  <a:lnTo>
                    <a:pt x="960" y="30"/>
                  </a:lnTo>
                  <a:lnTo>
                    <a:pt x="966" y="30"/>
                  </a:lnTo>
                  <a:lnTo>
                    <a:pt x="972" y="30"/>
                  </a:lnTo>
                  <a:lnTo>
                    <a:pt x="972" y="24"/>
                  </a:lnTo>
                  <a:lnTo>
                    <a:pt x="978" y="24"/>
                  </a:lnTo>
                  <a:lnTo>
                    <a:pt x="984" y="24"/>
                  </a:lnTo>
                  <a:lnTo>
                    <a:pt x="984" y="18"/>
                  </a:lnTo>
                  <a:lnTo>
                    <a:pt x="990" y="18"/>
                  </a:lnTo>
                  <a:lnTo>
                    <a:pt x="996" y="12"/>
                  </a:lnTo>
                  <a:lnTo>
                    <a:pt x="1002" y="12"/>
                  </a:lnTo>
                  <a:lnTo>
                    <a:pt x="1002" y="6"/>
                  </a:lnTo>
                  <a:lnTo>
                    <a:pt x="1008" y="6"/>
                  </a:lnTo>
                  <a:lnTo>
                    <a:pt x="1014" y="6"/>
                  </a:lnTo>
                  <a:lnTo>
                    <a:pt x="1014" y="0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32" y="0"/>
                  </a:lnTo>
                  <a:lnTo>
                    <a:pt x="1038" y="0"/>
                  </a:lnTo>
                  <a:lnTo>
                    <a:pt x="1038" y="6"/>
                  </a:lnTo>
                  <a:lnTo>
                    <a:pt x="1044" y="6"/>
                  </a:lnTo>
                  <a:lnTo>
                    <a:pt x="1050" y="6"/>
                  </a:lnTo>
                  <a:lnTo>
                    <a:pt x="1050" y="12"/>
                  </a:lnTo>
                  <a:lnTo>
                    <a:pt x="1056" y="12"/>
                  </a:lnTo>
                  <a:lnTo>
                    <a:pt x="1062" y="12"/>
                  </a:lnTo>
                  <a:lnTo>
                    <a:pt x="1062" y="18"/>
                  </a:lnTo>
                  <a:lnTo>
                    <a:pt x="1068" y="18"/>
                  </a:lnTo>
                  <a:lnTo>
                    <a:pt x="1074" y="18"/>
                  </a:lnTo>
                  <a:lnTo>
                    <a:pt x="1074" y="24"/>
                  </a:lnTo>
                  <a:lnTo>
                    <a:pt x="1080" y="24"/>
                  </a:lnTo>
                  <a:lnTo>
                    <a:pt x="1086" y="24"/>
                  </a:lnTo>
                  <a:lnTo>
                    <a:pt x="1086" y="30"/>
                  </a:lnTo>
                  <a:lnTo>
                    <a:pt x="1092" y="30"/>
                  </a:lnTo>
                  <a:lnTo>
                    <a:pt x="1098" y="30"/>
                  </a:lnTo>
                  <a:lnTo>
                    <a:pt x="1098" y="36"/>
                  </a:lnTo>
                  <a:lnTo>
                    <a:pt x="1104" y="36"/>
                  </a:lnTo>
                  <a:lnTo>
                    <a:pt x="1110" y="36"/>
                  </a:lnTo>
                  <a:lnTo>
                    <a:pt x="1110" y="42"/>
                  </a:lnTo>
                  <a:lnTo>
                    <a:pt x="1116" y="42"/>
                  </a:lnTo>
                  <a:lnTo>
                    <a:pt x="1122" y="42"/>
                  </a:lnTo>
                  <a:lnTo>
                    <a:pt x="1122" y="48"/>
                  </a:lnTo>
                  <a:lnTo>
                    <a:pt x="1128" y="48"/>
                  </a:lnTo>
                  <a:lnTo>
                    <a:pt x="1134" y="48"/>
                  </a:lnTo>
                  <a:lnTo>
                    <a:pt x="1134" y="54"/>
                  </a:lnTo>
                  <a:lnTo>
                    <a:pt x="1140" y="54"/>
                  </a:lnTo>
                  <a:lnTo>
                    <a:pt x="1146" y="54"/>
                  </a:lnTo>
                  <a:lnTo>
                    <a:pt x="1152" y="54"/>
                  </a:lnTo>
                  <a:lnTo>
                    <a:pt x="1152" y="60"/>
                  </a:lnTo>
                  <a:lnTo>
                    <a:pt x="1158" y="60"/>
                  </a:lnTo>
                  <a:lnTo>
                    <a:pt x="1164" y="60"/>
                  </a:lnTo>
                  <a:lnTo>
                    <a:pt x="1164" y="66"/>
                  </a:lnTo>
                  <a:lnTo>
                    <a:pt x="1170" y="66"/>
                  </a:lnTo>
                  <a:lnTo>
                    <a:pt x="1176" y="66"/>
                  </a:lnTo>
                  <a:lnTo>
                    <a:pt x="1182" y="66"/>
                  </a:lnTo>
                  <a:lnTo>
                    <a:pt x="1182" y="72"/>
                  </a:lnTo>
                  <a:lnTo>
                    <a:pt x="1188" y="72"/>
                  </a:lnTo>
                  <a:lnTo>
                    <a:pt x="1194" y="72"/>
                  </a:lnTo>
                  <a:lnTo>
                    <a:pt x="1200" y="72"/>
                  </a:lnTo>
                  <a:lnTo>
                    <a:pt x="1200" y="78"/>
                  </a:lnTo>
                  <a:lnTo>
                    <a:pt x="1206" y="78"/>
                  </a:lnTo>
                  <a:lnTo>
                    <a:pt x="1212" y="78"/>
                  </a:lnTo>
                  <a:lnTo>
                    <a:pt x="1218" y="78"/>
                  </a:lnTo>
                  <a:lnTo>
                    <a:pt x="1218" y="84"/>
                  </a:lnTo>
                  <a:lnTo>
                    <a:pt x="1224" y="84"/>
                  </a:lnTo>
                  <a:lnTo>
                    <a:pt x="1230" y="84"/>
                  </a:lnTo>
                  <a:lnTo>
                    <a:pt x="1236" y="84"/>
                  </a:lnTo>
                  <a:lnTo>
                    <a:pt x="1242" y="84"/>
                  </a:lnTo>
                  <a:lnTo>
                    <a:pt x="1242" y="90"/>
                  </a:lnTo>
                  <a:lnTo>
                    <a:pt x="1248" y="90"/>
                  </a:lnTo>
                  <a:lnTo>
                    <a:pt x="1254" y="90"/>
                  </a:lnTo>
                  <a:lnTo>
                    <a:pt x="1260" y="90"/>
                  </a:lnTo>
                  <a:lnTo>
                    <a:pt x="1266" y="90"/>
                  </a:lnTo>
                  <a:lnTo>
                    <a:pt x="1266" y="96"/>
                  </a:lnTo>
                  <a:lnTo>
                    <a:pt x="1272" y="96"/>
                  </a:lnTo>
                  <a:lnTo>
                    <a:pt x="1278" y="96"/>
                  </a:lnTo>
                  <a:lnTo>
                    <a:pt x="1284" y="96"/>
                  </a:lnTo>
                  <a:lnTo>
                    <a:pt x="1290" y="96"/>
                  </a:lnTo>
                  <a:lnTo>
                    <a:pt x="1296" y="96"/>
                  </a:lnTo>
                  <a:lnTo>
                    <a:pt x="1296" y="102"/>
                  </a:lnTo>
                  <a:lnTo>
                    <a:pt x="1302" y="102"/>
                  </a:lnTo>
                  <a:lnTo>
                    <a:pt x="1308" y="102"/>
                  </a:lnTo>
                  <a:lnTo>
                    <a:pt x="1314" y="102"/>
                  </a:lnTo>
                  <a:lnTo>
                    <a:pt x="1320" y="102"/>
                  </a:lnTo>
                  <a:lnTo>
                    <a:pt x="1326" y="102"/>
                  </a:lnTo>
                  <a:lnTo>
                    <a:pt x="1332" y="102"/>
                  </a:lnTo>
                  <a:lnTo>
                    <a:pt x="1332" y="108"/>
                  </a:lnTo>
                  <a:lnTo>
                    <a:pt x="1338" y="108"/>
                  </a:lnTo>
                  <a:lnTo>
                    <a:pt x="1344" y="108"/>
                  </a:lnTo>
                  <a:lnTo>
                    <a:pt x="1350" y="108"/>
                  </a:lnTo>
                  <a:lnTo>
                    <a:pt x="1356" y="108"/>
                  </a:lnTo>
                  <a:lnTo>
                    <a:pt x="1362" y="108"/>
                  </a:lnTo>
                  <a:lnTo>
                    <a:pt x="1368" y="108"/>
                  </a:lnTo>
                  <a:lnTo>
                    <a:pt x="1374" y="108"/>
                  </a:lnTo>
                  <a:lnTo>
                    <a:pt x="1380" y="108"/>
                  </a:lnTo>
                  <a:lnTo>
                    <a:pt x="1386" y="108"/>
                  </a:lnTo>
                  <a:lnTo>
                    <a:pt x="1392" y="108"/>
                  </a:lnTo>
                  <a:lnTo>
                    <a:pt x="1398" y="108"/>
                  </a:lnTo>
                  <a:lnTo>
                    <a:pt x="1404" y="108"/>
                  </a:lnTo>
                  <a:lnTo>
                    <a:pt x="1410" y="108"/>
                  </a:lnTo>
                  <a:lnTo>
                    <a:pt x="1416" y="108"/>
                  </a:lnTo>
                  <a:lnTo>
                    <a:pt x="1422" y="108"/>
                  </a:lnTo>
                  <a:lnTo>
                    <a:pt x="1428" y="108"/>
                  </a:lnTo>
                  <a:lnTo>
                    <a:pt x="1434" y="108"/>
                  </a:lnTo>
                  <a:lnTo>
                    <a:pt x="1440" y="108"/>
                  </a:lnTo>
                  <a:lnTo>
                    <a:pt x="1446" y="108"/>
                  </a:lnTo>
                  <a:lnTo>
                    <a:pt x="1452" y="108"/>
                  </a:lnTo>
                  <a:lnTo>
                    <a:pt x="1458" y="108"/>
                  </a:lnTo>
                  <a:lnTo>
                    <a:pt x="1464" y="108"/>
                  </a:lnTo>
                  <a:lnTo>
                    <a:pt x="1470" y="108"/>
                  </a:lnTo>
                  <a:lnTo>
                    <a:pt x="1476" y="108"/>
                  </a:lnTo>
                  <a:lnTo>
                    <a:pt x="1482" y="108"/>
                  </a:lnTo>
                  <a:lnTo>
                    <a:pt x="1488" y="108"/>
                  </a:lnTo>
                  <a:lnTo>
                    <a:pt x="1494" y="108"/>
                  </a:lnTo>
                  <a:lnTo>
                    <a:pt x="1500" y="108"/>
                  </a:lnTo>
                  <a:lnTo>
                    <a:pt x="1506" y="108"/>
                  </a:lnTo>
                  <a:lnTo>
                    <a:pt x="1512" y="108"/>
                  </a:lnTo>
                  <a:lnTo>
                    <a:pt x="1512" y="102"/>
                  </a:lnTo>
                  <a:lnTo>
                    <a:pt x="1518" y="102"/>
                  </a:lnTo>
                  <a:lnTo>
                    <a:pt x="1524" y="102"/>
                  </a:lnTo>
                  <a:lnTo>
                    <a:pt x="1530" y="102"/>
                  </a:lnTo>
                  <a:lnTo>
                    <a:pt x="1536" y="102"/>
                  </a:lnTo>
                  <a:lnTo>
                    <a:pt x="1542" y="102"/>
                  </a:lnTo>
                  <a:lnTo>
                    <a:pt x="1548" y="102"/>
                  </a:lnTo>
                  <a:lnTo>
                    <a:pt x="1548" y="96"/>
                  </a:lnTo>
                  <a:lnTo>
                    <a:pt x="1554" y="96"/>
                  </a:lnTo>
                  <a:lnTo>
                    <a:pt x="1560" y="96"/>
                  </a:lnTo>
                  <a:lnTo>
                    <a:pt x="1566" y="96"/>
                  </a:lnTo>
                  <a:lnTo>
                    <a:pt x="1572" y="96"/>
                  </a:lnTo>
                  <a:lnTo>
                    <a:pt x="1578" y="96"/>
                  </a:lnTo>
                  <a:lnTo>
                    <a:pt x="1578" y="90"/>
                  </a:lnTo>
                  <a:lnTo>
                    <a:pt x="1584" y="90"/>
                  </a:lnTo>
                  <a:lnTo>
                    <a:pt x="1590" y="90"/>
                  </a:lnTo>
                  <a:lnTo>
                    <a:pt x="1596" y="90"/>
                  </a:lnTo>
                  <a:lnTo>
                    <a:pt x="1602" y="90"/>
                  </a:lnTo>
                  <a:lnTo>
                    <a:pt x="1602" y="84"/>
                  </a:lnTo>
                  <a:lnTo>
                    <a:pt x="1608" y="84"/>
                  </a:lnTo>
                  <a:lnTo>
                    <a:pt x="1614" y="84"/>
                  </a:lnTo>
                  <a:lnTo>
                    <a:pt x="1620" y="84"/>
                  </a:lnTo>
                  <a:lnTo>
                    <a:pt x="1626" y="84"/>
                  </a:lnTo>
                  <a:lnTo>
                    <a:pt x="1626" y="78"/>
                  </a:lnTo>
                  <a:lnTo>
                    <a:pt x="1632" y="78"/>
                  </a:lnTo>
                  <a:lnTo>
                    <a:pt x="1638" y="78"/>
                  </a:lnTo>
                  <a:lnTo>
                    <a:pt x="1644" y="78"/>
                  </a:lnTo>
                  <a:lnTo>
                    <a:pt x="1644" y="72"/>
                  </a:lnTo>
                  <a:lnTo>
                    <a:pt x="1650" y="72"/>
                  </a:lnTo>
                  <a:lnTo>
                    <a:pt x="1656" y="72"/>
                  </a:lnTo>
                  <a:lnTo>
                    <a:pt x="1662" y="72"/>
                  </a:lnTo>
                  <a:lnTo>
                    <a:pt x="1662" y="66"/>
                  </a:lnTo>
                  <a:lnTo>
                    <a:pt x="1668" y="66"/>
                  </a:lnTo>
                  <a:lnTo>
                    <a:pt x="1674" y="66"/>
                  </a:lnTo>
                  <a:lnTo>
                    <a:pt x="1680" y="66"/>
                  </a:lnTo>
                  <a:lnTo>
                    <a:pt x="1680" y="60"/>
                  </a:lnTo>
                  <a:lnTo>
                    <a:pt x="1686" y="60"/>
                  </a:lnTo>
                  <a:lnTo>
                    <a:pt x="1692" y="60"/>
                  </a:lnTo>
                  <a:lnTo>
                    <a:pt x="1698" y="54"/>
                  </a:lnTo>
                  <a:lnTo>
                    <a:pt x="1704" y="54"/>
                  </a:lnTo>
                  <a:lnTo>
                    <a:pt x="1710" y="54"/>
                  </a:lnTo>
                  <a:lnTo>
                    <a:pt x="1710" y="48"/>
                  </a:lnTo>
                  <a:lnTo>
                    <a:pt x="1716" y="48"/>
                  </a:lnTo>
                  <a:lnTo>
                    <a:pt x="1722" y="48"/>
                  </a:lnTo>
                  <a:lnTo>
                    <a:pt x="1722" y="42"/>
                  </a:lnTo>
                  <a:lnTo>
                    <a:pt x="1728" y="42"/>
                  </a:lnTo>
                  <a:lnTo>
                    <a:pt x="1734" y="42"/>
                  </a:lnTo>
                  <a:lnTo>
                    <a:pt x="1740" y="3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5" name="Rectangle 220"/>
            <p:cNvSpPr>
              <a:spLocks noChangeArrowheads="1"/>
            </p:cNvSpPr>
            <p:nvPr/>
          </p:nvSpPr>
          <p:spPr bwMode="auto">
            <a:xfrm>
              <a:off x="4972" y="2980"/>
              <a:ext cx="2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FF"/>
                  </a:solidFill>
                  <a:latin typeface="Arial" charset="0"/>
                </a:rPr>
                <a:t>DISP_X</a:t>
              </a:r>
              <a:endParaRPr lang="en-US"/>
            </a:p>
          </p:txBody>
        </p:sp>
        <p:sp>
          <p:nvSpPr>
            <p:cNvPr id="13526" name="Freeform 221"/>
            <p:cNvSpPr>
              <a:spLocks/>
            </p:cNvSpPr>
            <p:nvPr/>
          </p:nvSpPr>
          <p:spPr bwMode="auto">
            <a:xfrm>
              <a:off x="3904" y="2320"/>
              <a:ext cx="1740" cy="1"/>
            </a:xfrm>
            <a:custGeom>
              <a:avLst/>
              <a:gdLst>
                <a:gd name="T0" fmla="*/ 24 w 1740"/>
                <a:gd name="T1" fmla="*/ 0 h 1"/>
                <a:gd name="T2" fmla="*/ 54 w 1740"/>
                <a:gd name="T3" fmla="*/ 0 h 1"/>
                <a:gd name="T4" fmla="*/ 78 w 1740"/>
                <a:gd name="T5" fmla="*/ 0 h 1"/>
                <a:gd name="T6" fmla="*/ 108 w 1740"/>
                <a:gd name="T7" fmla="*/ 0 h 1"/>
                <a:gd name="T8" fmla="*/ 132 w 1740"/>
                <a:gd name="T9" fmla="*/ 0 h 1"/>
                <a:gd name="T10" fmla="*/ 162 w 1740"/>
                <a:gd name="T11" fmla="*/ 0 h 1"/>
                <a:gd name="T12" fmla="*/ 192 w 1740"/>
                <a:gd name="T13" fmla="*/ 0 h 1"/>
                <a:gd name="T14" fmla="*/ 216 w 1740"/>
                <a:gd name="T15" fmla="*/ 0 h 1"/>
                <a:gd name="T16" fmla="*/ 246 w 1740"/>
                <a:gd name="T17" fmla="*/ 0 h 1"/>
                <a:gd name="T18" fmla="*/ 270 w 1740"/>
                <a:gd name="T19" fmla="*/ 0 h 1"/>
                <a:gd name="T20" fmla="*/ 300 w 1740"/>
                <a:gd name="T21" fmla="*/ 0 h 1"/>
                <a:gd name="T22" fmla="*/ 330 w 1740"/>
                <a:gd name="T23" fmla="*/ 0 h 1"/>
                <a:gd name="T24" fmla="*/ 354 w 1740"/>
                <a:gd name="T25" fmla="*/ 0 h 1"/>
                <a:gd name="T26" fmla="*/ 384 w 1740"/>
                <a:gd name="T27" fmla="*/ 0 h 1"/>
                <a:gd name="T28" fmla="*/ 408 w 1740"/>
                <a:gd name="T29" fmla="*/ 0 h 1"/>
                <a:gd name="T30" fmla="*/ 438 w 1740"/>
                <a:gd name="T31" fmla="*/ 0 h 1"/>
                <a:gd name="T32" fmla="*/ 468 w 1740"/>
                <a:gd name="T33" fmla="*/ 0 h 1"/>
                <a:gd name="T34" fmla="*/ 492 w 1740"/>
                <a:gd name="T35" fmla="*/ 0 h 1"/>
                <a:gd name="T36" fmla="*/ 522 w 1740"/>
                <a:gd name="T37" fmla="*/ 0 h 1"/>
                <a:gd name="T38" fmla="*/ 546 w 1740"/>
                <a:gd name="T39" fmla="*/ 0 h 1"/>
                <a:gd name="T40" fmla="*/ 576 w 1740"/>
                <a:gd name="T41" fmla="*/ 0 h 1"/>
                <a:gd name="T42" fmla="*/ 606 w 1740"/>
                <a:gd name="T43" fmla="*/ 0 h 1"/>
                <a:gd name="T44" fmla="*/ 630 w 1740"/>
                <a:gd name="T45" fmla="*/ 0 h 1"/>
                <a:gd name="T46" fmla="*/ 660 w 1740"/>
                <a:gd name="T47" fmla="*/ 0 h 1"/>
                <a:gd name="T48" fmla="*/ 684 w 1740"/>
                <a:gd name="T49" fmla="*/ 0 h 1"/>
                <a:gd name="T50" fmla="*/ 714 w 1740"/>
                <a:gd name="T51" fmla="*/ 0 h 1"/>
                <a:gd name="T52" fmla="*/ 744 w 1740"/>
                <a:gd name="T53" fmla="*/ 0 h 1"/>
                <a:gd name="T54" fmla="*/ 768 w 1740"/>
                <a:gd name="T55" fmla="*/ 0 h 1"/>
                <a:gd name="T56" fmla="*/ 798 w 1740"/>
                <a:gd name="T57" fmla="*/ 0 h 1"/>
                <a:gd name="T58" fmla="*/ 822 w 1740"/>
                <a:gd name="T59" fmla="*/ 0 h 1"/>
                <a:gd name="T60" fmla="*/ 852 w 1740"/>
                <a:gd name="T61" fmla="*/ 0 h 1"/>
                <a:gd name="T62" fmla="*/ 882 w 1740"/>
                <a:gd name="T63" fmla="*/ 0 h 1"/>
                <a:gd name="T64" fmla="*/ 906 w 1740"/>
                <a:gd name="T65" fmla="*/ 0 h 1"/>
                <a:gd name="T66" fmla="*/ 936 w 1740"/>
                <a:gd name="T67" fmla="*/ 0 h 1"/>
                <a:gd name="T68" fmla="*/ 960 w 1740"/>
                <a:gd name="T69" fmla="*/ 0 h 1"/>
                <a:gd name="T70" fmla="*/ 990 w 1740"/>
                <a:gd name="T71" fmla="*/ 0 h 1"/>
                <a:gd name="T72" fmla="*/ 1020 w 1740"/>
                <a:gd name="T73" fmla="*/ 0 h 1"/>
                <a:gd name="T74" fmla="*/ 1044 w 1740"/>
                <a:gd name="T75" fmla="*/ 0 h 1"/>
                <a:gd name="T76" fmla="*/ 1074 w 1740"/>
                <a:gd name="T77" fmla="*/ 0 h 1"/>
                <a:gd name="T78" fmla="*/ 1098 w 1740"/>
                <a:gd name="T79" fmla="*/ 0 h 1"/>
                <a:gd name="T80" fmla="*/ 1128 w 1740"/>
                <a:gd name="T81" fmla="*/ 0 h 1"/>
                <a:gd name="T82" fmla="*/ 1158 w 1740"/>
                <a:gd name="T83" fmla="*/ 0 h 1"/>
                <a:gd name="T84" fmla="*/ 1182 w 1740"/>
                <a:gd name="T85" fmla="*/ 0 h 1"/>
                <a:gd name="T86" fmla="*/ 1212 w 1740"/>
                <a:gd name="T87" fmla="*/ 0 h 1"/>
                <a:gd name="T88" fmla="*/ 1236 w 1740"/>
                <a:gd name="T89" fmla="*/ 0 h 1"/>
                <a:gd name="T90" fmla="*/ 1266 w 1740"/>
                <a:gd name="T91" fmla="*/ 0 h 1"/>
                <a:gd name="T92" fmla="*/ 1296 w 1740"/>
                <a:gd name="T93" fmla="*/ 0 h 1"/>
                <a:gd name="T94" fmla="*/ 1320 w 1740"/>
                <a:gd name="T95" fmla="*/ 0 h 1"/>
                <a:gd name="T96" fmla="*/ 1350 w 1740"/>
                <a:gd name="T97" fmla="*/ 0 h 1"/>
                <a:gd name="T98" fmla="*/ 1374 w 1740"/>
                <a:gd name="T99" fmla="*/ 0 h 1"/>
                <a:gd name="T100" fmla="*/ 1404 w 1740"/>
                <a:gd name="T101" fmla="*/ 0 h 1"/>
                <a:gd name="T102" fmla="*/ 1434 w 1740"/>
                <a:gd name="T103" fmla="*/ 0 h 1"/>
                <a:gd name="T104" fmla="*/ 1458 w 1740"/>
                <a:gd name="T105" fmla="*/ 0 h 1"/>
                <a:gd name="T106" fmla="*/ 1488 w 1740"/>
                <a:gd name="T107" fmla="*/ 0 h 1"/>
                <a:gd name="T108" fmla="*/ 1512 w 1740"/>
                <a:gd name="T109" fmla="*/ 0 h 1"/>
                <a:gd name="T110" fmla="*/ 1542 w 1740"/>
                <a:gd name="T111" fmla="*/ 0 h 1"/>
                <a:gd name="T112" fmla="*/ 1572 w 1740"/>
                <a:gd name="T113" fmla="*/ 0 h 1"/>
                <a:gd name="T114" fmla="*/ 1596 w 1740"/>
                <a:gd name="T115" fmla="*/ 0 h 1"/>
                <a:gd name="T116" fmla="*/ 1626 w 1740"/>
                <a:gd name="T117" fmla="*/ 0 h 1"/>
                <a:gd name="T118" fmla="*/ 1650 w 1740"/>
                <a:gd name="T119" fmla="*/ 0 h 1"/>
                <a:gd name="T120" fmla="*/ 1680 w 1740"/>
                <a:gd name="T121" fmla="*/ 0 h 1"/>
                <a:gd name="T122" fmla="*/ 1710 w 1740"/>
                <a:gd name="T123" fmla="*/ 0 h 1"/>
                <a:gd name="T124" fmla="*/ 1734 w 1740"/>
                <a:gd name="T125" fmla="*/ 0 h 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40"/>
                <a:gd name="T190" fmla="*/ 0 h 1"/>
                <a:gd name="T191" fmla="*/ 1740 w 1740"/>
                <a:gd name="T192" fmla="*/ 1 h 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40" h="1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0"/>
                  </a:lnTo>
                  <a:lnTo>
                    <a:pt x="396" y="0"/>
                  </a:lnTo>
                  <a:lnTo>
                    <a:pt x="402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4" y="0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  <a:lnTo>
                    <a:pt x="486" y="0"/>
                  </a:lnTo>
                  <a:lnTo>
                    <a:pt x="492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8" y="0"/>
                  </a:lnTo>
                  <a:lnTo>
                    <a:pt x="594" y="0"/>
                  </a:lnTo>
                  <a:lnTo>
                    <a:pt x="600" y="0"/>
                  </a:lnTo>
                  <a:lnTo>
                    <a:pt x="606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6" y="0"/>
                  </a:lnTo>
                  <a:lnTo>
                    <a:pt x="672" y="0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6" y="0"/>
                  </a:lnTo>
                  <a:lnTo>
                    <a:pt x="702" y="0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0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4" y="0"/>
                  </a:lnTo>
                  <a:lnTo>
                    <a:pt x="780" y="0"/>
                  </a:lnTo>
                  <a:lnTo>
                    <a:pt x="786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0" y="0"/>
                  </a:lnTo>
                  <a:lnTo>
                    <a:pt x="816" y="0"/>
                  </a:lnTo>
                  <a:lnTo>
                    <a:pt x="822" y="0"/>
                  </a:lnTo>
                  <a:lnTo>
                    <a:pt x="828" y="0"/>
                  </a:lnTo>
                  <a:lnTo>
                    <a:pt x="834" y="0"/>
                  </a:lnTo>
                  <a:lnTo>
                    <a:pt x="840" y="0"/>
                  </a:lnTo>
                  <a:lnTo>
                    <a:pt x="846" y="0"/>
                  </a:lnTo>
                  <a:lnTo>
                    <a:pt x="852" y="0"/>
                  </a:lnTo>
                  <a:lnTo>
                    <a:pt x="858" y="0"/>
                  </a:lnTo>
                  <a:lnTo>
                    <a:pt x="864" y="0"/>
                  </a:lnTo>
                  <a:lnTo>
                    <a:pt x="870" y="0"/>
                  </a:lnTo>
                  <a:lnTo>
                    <a:pt x="876" y="0"/>
                  </a:lnTo>
                  <a:lnTo>
                    <a:pt x="882" y="0"/>
                  </a:lnTo>
                  <a:lnTo>
                    <a:pt x="888" y="0"/>
                  </a:lnTo>
                  <a:lnTo>
                    <a:pt x="894" y="0"/>
                  </a:lnTo>
                  <a:lnTo>
                    <a:pt x="900" y="0"/>
                  </a:lnTo>
                  <a:lnTo>
                    <a:pt x="906" y="0"/>
                  </a:lnTo>
                  <a:lnTo>
                    <a:pt x="912" y="0"/>
                  </a:lnTo>
                  <a:lnTo>
                    <a:pt x="918" y="0"/>
                  </a:lnTo>
                  <a:lnTo>
                    <a:pt x="924" y="0"/>
                  </a:lnTo>
                  <a:lnTo>
                    <a:pt x="930" y="0"/>
                  </a:lnTo>
                  <a:lnTo>
                    <a:pt x="936" y="0"/>
                  </a:lnTo>
                  <a:lnTo>
                    <a:pt x="942" y="0"/>
                  </a:lnTo>
                  <a:lnTo>
                    <a:pt x="948" y="0"/>
                  </a:lnTo>
                  <a:lnTo>
                    <a:pt x="954" y="0"/>
                  </a:lnTo>
                  <a:lnTo>
                    <a:pt x="960" y="0"/>
                  </a:lnTo>
                  <a:lnTo>
                    <a:pt x="966" y="0"/>
                  </a:lnTo>
                  <a:lnTo>
                    <a:pt x="972" y="0"/>
                  </a:lnTo>
                  <a:lnTo>
                    <a:pt x="978" y="0"/>
                  </a:lnTo>
                  <a:lnTo>
                    <a:pt x="984" y="0"/>
                  </a:lnTo>
                  <a:lnTo>
                    <a:pt x="990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8" y="0"/>
                  </a:lnTo>
                  <a:lnTo>
                    <a:pt x="1014" y="0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32" y="0"/>
                  </a:lnTo>
                  <a:lnTo>
                    <a:pt x="1038" y="0"/>
                  </a:lnTo>
                  <a:lnTo>
                    <a:pt x="1044" y="0"/>
                  </a:lnTo>
                  <a:lnTo>
                    <a:pt x="1050" y="0"/>
                  </a:lnTo>
                  <a:lnTo>
                    <a:pt x="1056" y="0"/>
                  </a:lnTo>
                  <a:lnTo>
                    <a:pt x="1062" y="0"/>
                  </a:lnTo>
                  <a:lnTo>
                    <a:pt x="1068" y="0"/>
                  </a:lnTo>
                  <a:lnTo>
                    <a:pt x="1074" y="0"/>
                  </a:lnTo>
                  <a:lnTo>
                    <a:pt x="1080" y="0"/>
                  </a:lnTo>
                  <a:lnTo>
                    <a:pt x="1086" y="0"/>
                  </a:lnTo>
                  <a:lnTo>
                    <a:pt x="1092" y="0"/>
                  </a:lnTo>
                  <a:lnTo>
                    <a:pt x="1098" y="0"/>
                  </a:lnTo>
                  <a:lnTo>
                    <a:pt x="1104" y="0"/>
                  </a:lnTo>
                  <a:lnTo>
                    <a:pt x="1110" y="0"/>
                  </a:lnTo>
                  <a:lnTo>
                    <a:pt x="1116" y="0"/>
                  </a:lnTo>
                  <a:lnTo>
                    <a:pt x="1122" y="0"/>
                  </a:lnTo>
                  <a:lnTo>
                    <a:pt x="1128" y="0"/>
                  </a:lnTo>
                  <a:lnTo>
                    <a:pt x="1134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8" y="0"/>
                  </a:lnTo>
                  <a:lnTo>
                    <a:pt x="1164" y="0"/>
                  </a:lnTo>
                  <a:lnTo>
                    <a:pt x="1170" y="0"/>
                  </a:lnTo>
                  <a:lnTo>
                    <a:pt x="1176" y="0"/>
                  </a:lnTo>
                  <a:lnTo>
                    <a:pt x="1182" y="0"/>
                  </a:lnTo>
                  <a:lnTo>
                    <a:pt x="1188" y="0"/>
                  </a:lnTo>
                  <a:lnTo>
                    <a:pt x="1194" y="0"/>
                  </a:lnTo>
                  <a:lnTo>
                    <a:pt x="1200" y="0"/>
                  </a:lnTo>
                  <a:lnTo>
                    <a:pt x="1206" y="0"/>
                  </a:lnTo>
                  <a:lnTo>
                    <a:pt x="1212" y="0"/>
                  </a:lnTo>
                  <a:lnTo>
                    <a:pt x="1218" y="0"/>
                  </a:lnTo>
                  <a:lnTo>
                    <a:pt x="1224" y="0"/>
                  </a:lnTo>
                  <a:lnTo>
                    <a:pt x="1230" y="0"/>
                  </a:lnTo>
                  <a:lnTo>
                    <a:pt x="1236" y="0"/>
                  </a:lnTo>
                  <a:lnTo>
                    <a:pt x="1242" y="0"/>
                  </a:lnTo>
                  <a:lnTo>
                    <a:pt x="1248" y="0"/>
                  </a:lnTo>
                  <a:lnTo>
                    <a:pt x="1254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0"/>
                  </a:lnTo>
                  <a:lnTo>
                    <a:pt x="1278" y="0"/>
                  </a:lnTo>
                  <a:lnTo>
                    <a:pt x="1284" y="0"/>
                  </a:lnTo>
                  <a:lnTo>
                    <a:pt x="1290" y="0"/>
                  </a:lnTo>
                  <a:lnTo>
                    <a:pt x="1296" y="0"/>
                  </a:lnTo>
                  <a:lnTo>
                    <a:pt x="1302" y="0"/>
                  </a:lnTo>
                  <a:lnTo>
                    <a:pt x="1308" y="0"/>
                  </a:lnTo>
                  <a:lnTo>
                    <a:pt x="1314" y="0"/>
                  </a:lnTo>
                  <a:lnTo>
                    <a:pt x="1320" y="0"/>
                  </a:lnTo>
                  <a:lnTo>
                    <a:pt x="1326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44" y="0"/>
                  </a:lnTo>
                  <a:lnTo>
                    <a:pt x="1350" y="0"/>
                  </a:lnTo>
                  <a:lnTo>
                    <a:pt x="1356" y="0"/>
                  </a:lnTo>
                  <a:lnTo>
                    <a:pt x="1362" y="0"/>
                  </a:lnTo>
                  <a:lnTo>
                    <a:pt x="1368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6" y="0"/>
                  </a:lnTo>
                  <a:lnTo>
                    <a:pt x="1392" y="0"/>
                  </a:lnTo>
                  <a:lnTo>
                    <a:pt x="1398" y="0"/>
                  </a:lnTo>
                  <a:lnTo>
                    <a:pt x="1404" y="0"/>
                  </a:lnTo>
                  <a:lnTo>
                    <a:pt x="1410" y="0"/>
                  </a:lnTo>
                  <a:lnTo>
                    <a:pt x="1416" y="0"/>
                  </a:lnTo>
                  <a:lnTo>
                    <a:pt x="1422" y="0"/>
                  </a:lnTo>
                  <a:lnTo>
                    <a:pt x="1428" y="0"/>
                  </a:lnTo>
                  <a:lnTo>
                    <a:pt x="1434" y="0"/>
                  </a:lnTo>
                  <a:lnTo>
                    <a:pt x="1440" y="0"/>
                  </a:lnTo>
                  <a:lnTo>
                    <a:pt x="1446" y="0"/>
                  </a:lnTo>
                  <a:lnTo>
                    <a:pt x="1452" y="0"/>
                  </a:lnTo>
                  <a:lnTo>
                    <a:pt x="1458" y="0"/>
                  </a:lnTo>
                  <a:lnTo>
                    <a:pt x="1464" y="0"/>
                  </a:lnTo>
                  <a:lnTo>
                    <a:pt x="1470" y="0"/>
                  </a:lnTo>
                  <a:lnTo>
                    <a:pt x="1476" y="0"/>
                  </a:lnTo>
                  <a:lnTo>
                    <a:pt x="1482" y="0"/>
                  </a:lnTo>
                  <a:lnTo>
                    <a:pt x="1488" y="0"/>
                  </a:lnTo>
                  <a:lnTo>
                    <a:pt x="1494" y="0"/>
                  </a:lnTo>
                  <a:lnTo>
                    <a:pt x="1500" y="0"/>
                  </a:lnTo>
                  <a:lnTo>
                    <a:pt x="1506" y="0"/>
                  </a:lnTo>
                  <a:lnTo>
                    <a:pt x="1512" y="0"/>
                  </a:lnTo>
                  <a:lnTo>
                    <a:pt x="1518" y="0"/>
                  </a:lnTo>
                  <a:lnTo>
                    <a:pt x="1524" y="0"/>
                  </a:lnTo>
                  <a:lnTo>
                    <a:pt x="1530" y="0"/>
                  </a:lnTo>
                  <a:lnTo>
                    <a:pt x="1536" y="0"/>
                  </a:lnTo>
                  <a:lnTo>
                    <a:pt x="1542" y="0"/>
                  </a:lnTo>
                  <a:lnTo>
                    <a:pt x="1548" y="0"/>
                  </a:lnTo>
                  <a:lnTo>
                    <a:pt x="1554" y="0"/>
                  </a:lnTo>
                  <a:lnTo>
                    <a:pt x="1560" y="0"/>
                  </a:lnTo>
                  <a:lnTo>
                    <a:pt x="1566" y="0"/>
                  </a:lnTo>
                  <a:lnTo>
                    <a:pt x="1572" y="0"/>
                  </a:lnTo>
                  <a:lnTo>
                    <a:pt x="1578" y="0"/>
                  </a:lnTo>
                  <a:lnTo>
                    <a:pt x="1584" y="0"/>
                  </a:lnTo>
                  <a:lnTo>
                    <a:pt x="1590" y="0"/>
                  </a:lnTo>
                  <a:lnTo>
                    <a:pt x="1596" y="0"/>
                  </a:lnTo>
                  <a:lnTo>
                    <a:pt x="1602" y="0"/>
                  </a:lnTo>
                  <a:lnTo>
                    <a:pt x="1608" y="0"/>
                  </a:lnTo>
                  <a:lnTo>
                    <a:pt x="1614" y="0"/>
                  </a:lnTo>
                  <a:lnTo>
                    <a:pt x="1620" y="0"/>
                  </a:lnTo>
                  <a:lnTo>
                    <a:pt x="1626" y="0"/>
                  </a:lnTo>
                  <a:lnTo>
                    <a:pt x="1632" y="0"/>
                  </a:lnTo>
                  <a:lnTo>
                    <a:pt x="1638" y="0"/>
                  </a:lnTo>
                  <a:lnTo>
                    <a:pt x="1644" y="0"/>
                  </a:lnTo>
                  <a:lnTo>
                    <a:pt x="1650" y="0"/>
                  </a:lnTo>
                  <a:lnTo>
                    <a:pt x="1656" y="0"/>
                  </a:lnTo>
                  <a:lnTo>
                    <a:pt x="1662" y="0"/>
                  </a:lnTo>
                  <a:lnTo>
                    <a:pt x="1668" y="0"/>
                  </a:lnTo>
                  <a:lnTo>
                    <a:pt x="1674" y="0"/>
                  </a:lnTo>
                  <a:lnTo>
                    <a:pt x="1680" y="0"/>
                  </a:lnTo>
                  <a:lnTo>
                    <a:pt x="1686" y="0"/>
                  </a:lnTo>
                  <a:lnTo>
                    <a:pt x="1692" y="0"/>
                  </a:lnTo>
                  <a:lnTo>
                    <a:pt x="1698" y="0"/>
                  </a:lnTo>
                  <a:lnTo>
                    <a:pt x="1704" y="0"/>
                  </a:lnTo>
                  <a:lnTo>
                    <a:pt x="1710" y="0"/>
                  </a:lnTo>
                  <a:lnTo>
                    <a:pt x="1716" y="0"/>
                  </a:lnTo>
                  <a:lnTo>
                    <a:pt x="1722" y="0"/>
                  </a:lnTo>
                  <a:lnTo>
                    <a:pt x="1728" y="0"/>
                  </a:lnTo>
                  <a:lnTo>
                    <a:pt x="1734" y="0"/>
                  </a:lnTo>
                  <a:lnTo>
                    <a:pt x="174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7" name="Rectangle 222"/>
            <p:cNvSpPr>
              <a:spLocks noChangeArrowheads="1"/>
            </p:cNvSpPr>
            <p:nvPr/>
          </p:nvSpPr>
          <p:spPr bwMode="auto">
            <a:xfrm>
              <a:off x="5392" y="2980"/>
              <a:ext cx="2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DISP_Y</a:t>
              </a:r>
              <a:endParaRPr lang="en-US"/>
            </a:p>
          </p:txBody>
        </p:sp>
        <p:sp>
          <p:nvSpPr>
            <p:cNvPr id="13528" name="Rectangle 223"/>
            <p:cNvSpPr>
              <a:spLocks noChangeArrowheads="1"/>
            </p:cNvSpPr>
            <p:nvPr/>
          </p:nvSpPr>
          <p:spPr bwMode="auto">
            <a:xfrm>
              <a:off x="3910" y="3070"/>
              <a:ext cx="30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29" name="Rectangle 224"/>
            <p:cNvSpPr>
              <a:spLocks noChangeArrowheads="1"/>
            </p:cNvSpPr>
            <p:nvPr/>
          </p:nvSpPr>
          <p:spPr bwMode="auto">
            <a:xfrm>
              <a:off x="3946" y="3082"/>
              <a:ext cx="138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30" name="Rectangle 225"/>
            <p:cNvSpPr>
              <a:spLocks noChangeArrowheads="1"/>
            </p:cNvSpPr>
            <p:nvPr/>
          </p:nvSpPr>
          <p:spPr bwMode="auto">
            <a:xfrm>
              <a:off x="4090" y="3082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31" name="Rectangle 226"/>
            <p:cNvSpPr>
              <a:spLocks noChangeArrowheads="1"/>
            </p:cNvSpPr>
            <p:nvPr/>
          </p:nvSpPr>
          <p:spPr bwMode="auto">
            <a:xfrm>
              <a:off x="4228" y="3082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32" name="Rectangle 227"/>
            <p:cNvSpPr>
              <a:spLocks noChangeArrowheads="1"/>
            </p:cNvSpPr>
            <p:nvPr/>
          </p:nvSpPr>
          <p:spPr bwMode="auto">
            <a:xfrm>
              <a:off x="4366" y="3082"/>
              <a:ext cx="138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33" name="Rectangle 228"/>
            <p:cNvSpPr>
              <a:spLocks noChangeArrowheads="1"/>
            </p:cNvSpPr>
            <p:nvPr/>
          </p:nvSpPr>
          <p:spPr bwMode="auto">
            <a:xfrm>
              <a:off x="4510" y="3082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34" name="Rectangle 229"/>
            <p:cNvSpPr>
              <a:spLocks noChangeArrowheads="1"/>
            </p:cNvSpPr>
            <p:nvPr/>
          </p:nvSpPr>
          <p:spPr bwMode="auto">
            <a:xfrm>
              <a:off x="4648" y="3070"/>
              <a:ext cx="36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35" name="Rectangle 230"/>
            <p:cNvSpPr>
              <a:spLocks noChangeArrowheads="1"/>
            </p:cNvSpPr>
            <p:nvPr/>
          </p:nvSpPr>
          <p:spPr bwMode="auto">
            <a:xfrm>
              <a:off x="4780" y="3070"/>
              <a:ext cx="36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36" name="Rectangle 231"/>
            <p:cNvSpPr>
              <a:spLocks noChangeArrowheads="1"/>
            </p:cNvSpPr>
            <p:nvPr/>
          </p:nvSpPr>
          <p:spPr bwMode="auto">
            <a:xfrm>
              <a:off x="4912" y="3070"/>
              <a:ext cx="36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37" name="Rectangle 232"/>
            <p:cNvSpPr>
              <a:spLocks noChangeArrowheads="1"/>
            </p:cNvSpPr>
            <p:nvPr/>
          </p:nvSpPr>
          <p:spPr bwMode="auto">
            <a:xfrm>
              <a:off x="4954" y="3082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38" name="Rectangle 233"/>
            <p:cNvSpPr>
              <a:spLocks noChangeArrowheads="1"/>
            </p:cNvSpPr>
            <p:nvPr/>
          </p:nvSpPr>
          <p:spPr bwMode="auto">
            <a:xfrm>
              <a:off x="5092" y="3082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39" name="Rectangle 234"/>
            <p:cNvSpPr>
              <a:spLocks noChangeArrowheads="1"/>
            </p:cNvSpPr>
            <p:nvPr/>
          </p:nvSpPr>
          <p:spPr bwMode="auto">
            <a:xfrm>
              <a:off x="5236" y="3082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40" name="Rectangle 235"/>
            <p:cNvSpPr>
              <a:spLocks noChangeArrowheads="1"/>
            </p:cNvSpPr>
            <p:nvPr/>
          </p:nvSpPr>
          <p:spPr bwMode="auto">
            <a:xfrm>
              <a:off x="5374" y="3082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41" name="Rectangle 236"/>
            <p:cNvSpPr>
              <a:spLocks noChangeArrowheads="1"/>
            </p:cNvSpPr>
            <p:nvPr/>
          </p:nvSpPr>
          <p:spPr bwMode="auto">
            <a:xfrm>
              <a:off x="5512" y="3082"/>
              <a:ext cx="138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19" name="Group 93"/>
          <p:cNvGrpSpPr>
            <a:grpSpLocks noChangeAspect="1"/>
          </p:cNvGrpSpPr>
          <p:nvPr/>
        </p:nvGrpSpPr>
        <p:grpSpPr bwMode="auto">
          <a:xfrm>
            <a:off x="4625976" y="2830277"/>
            <a:ext cx="2954338" cy="2533650"/>
            <a:chOff x="1954" y="1518"/>
            <a:chExt cx="1861" cy="1596"/>
          </a:xfrm>
        </p:grpSpPr>
        <p:sp>
          <p:nvSpPr>
            <p:cNvPr id="13402" name="AutoShape 92"/>
            <p:cNvSpPr>
              <a:spLocks noChangeAspect="1" noChangeArrowheads="1" noTextEdit="1"/>
            </p:cNvSpPr>
            <p:nvPr/>
          </p:nvSpPr>
          <p:spPr bwMode="auto">
            <a:xfrm>
              <a:off x="1954" y="1518"/>
              <a:ext cx="1836" cy="1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03" name="Rectangle 94"/>
            <p:cNvSpPr>
              <a:spLocks noChangeArrowheads="1"/>
            </p:cNvSpPr>
            <p:nvPr/>
          </p:nvSpPr>
          <p:spPr bwMode="auto">
            <a:xfrm>
              <a:off x="1954" y="1518"/>
              <a:ext cx="1836" cy="15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04" name="Rectangle 95"/>
            <p:cNvSpPr>
              <a:spLocks noChangeArrowheads="1"/>
            </p:cNvSpPr>
            <p:nvPr/>
          </p:nvSpPr>
          <p:spPr bwMode="auto">
            <a:xfrm>
              <a:off x="2026" y="1662"/>
              <a:ext cx="1692" cy="130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05" name="Rectangle 96"/>
            <p:cNvSpPr>
              <a:spLocks noChangeArrowheads="1"/>
            </p:cNvSpPr>
            <p:nvPr/>
          </p:nvSpPr>
          <p:spPr bwMode="auto">
            <a:xfrm>
              <a:off x="3466" y="2976"/>
              <a:ext cx="23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52.3599</a:t>
              </a:r>
              <a:endParaRPr lang="en-US"/>
            </a:p>
          </p:txBody>
        </p:sp>
        <p:sp>
          <p:nvSpPr>
            <p:cNvPr id="13406" name="Rectangle 97"/>
            <p:cNvSpPr>
              <a:spLocks noChangeArrowheads="1"/>
            </p:cNvSpPr>
            <p:nvPr/>
          </p:nvSpPr>
          <p:spPr bwMode="auto">
            <a:xfrm>
              <a:off x="2026" y="2976"/>
              <a:ext cx="3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13407" name="Rectangle 99"/>
            <p:cNvSpPr>
              <a:spLocks noChangeArrowheads="1"/>
            </p:cNvSpPr>
            <p:nvPr/>
          </p:nvSpPr>
          <p:spPr bwMode="auto">
            <a:xfrm>
              <a:off x="2074" y="1596"/>
              <a:ext cx="45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                        </a:t>
              </a:r>
              <a:endParaRPr lang="en-US"/>
            </a:p>
          </p:txBody>
        </p:sp>
        <p:sp>
          <p:nvSpPr>
            <p:cNvPr id="13408" name="Rectangle 100"/>
            <p:cNvSpPr>
              <a:spLocks noChangeArrowheads="1"/>
            </p:cNvSpPr>
            <p:nvPr/>
          </p:nvSpPr>
          <p:spPr bwMode="auto">
            <a:xfrm rot="16200000">
              <a:off x="1950" y="1649"/>
              <a:ext cx="10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500</a:t>
              </a:r>
              <a:endParaRPr lang="en-US"/>
            </a:p>
          </p:txBody>
        </p:sp>
        <p:sp>
          <p:nvSpPr>
            <p:cNvPr id="13409" name="Rectangle 101"/>
            <p:cNvSpPr>
              <a:spLocks noChangeArrowheads="1"/>
            </p:cNvSpPr>
            <p:nvPr/>
          </p:nvSpPr>
          <p:spPr bwMode="auto">
            <a:xfrm rot="16200000">
              <a:off x="1987" y="2891"/>
              <a:ext cx="3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13410" name="Rectangle 102"/>
            <p:cNvSpPr>
              <a:spLocks noChangeArrowheads="1"/>
            </p:cNvSpPr>
            <p:nvPr/>
          </p:nvSpPr>
          <p:spPr bwMode="auto">
            <a:xfrm rot="16200000">
              <a:off x="3730" y="1661"/>
              <a:ext cx="9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0.5</a:t>
              </a:r>
              <a:endParaRPr lang="en-US"/>
            </a:p>
          </p:txBody>
        </p:sp>
        <p:sp>
          <p:nvSpPr>
            <p:cNvPr id="13411" name="Rectangle 103"/>
            <p:cNvSpPr>
              <a:spLocks noChangeArrowheads="1"/>
            </p:cNvSpPr>
            <p:nvPr/>
          </p:nvSpPr>
          <p:spPr bwMode="auto">
            <a:xfrm rot="16200000">
              <a:off x="3719" y="2849"/>
              <a:ext cx="11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-0.5</a:t>
              </a:r>
              <a:endParaRPr lang="en-US"/>
            </a:p>
          </p:txBody>
        </p:sp>
        <p:sp>
          <p:nvSpPr>
            <p:cNvPr id="13412" name="Rectangle 104"/>
            <p:cNvSpPr>
              <a:spLocks noChangeArrowheads="1"/>
            </p:cNvSpPr>
            <p:nvPr/>
          </p:nvSpPr>
          <p:spPr bwMode="auto">
            <a:xfrm rot="16200000">
              <a:off x="1782" y="2201"/>
              <a:ext cx="44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BETA_X&amp;Y[m]</a:t>
              </a:r>
              <a:endParaRPr lang="en-US"/>
            </a:p>
          </p:txBody>
        </p:sp>
        <p:sp>
          <p:nvSpPr>
            <p:cNvPr id="13413" name="Rectangle 105"/>
            <p:cNvSpPr>
              <a:spLocks noChangeArrowheads="1"/>
            </p:cNvSpPr>
            <p:nvPr/>
          </p:nvSpPr>
          <p:spPr bwMode="auto">
            <a:xfrm rot="16200000">
              <a:off x="3564" y="2219"/>
              <a:ext cx="42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DISP_X&amp;Y[m]</a:t>
              </a:r>
              <a:endParaRPr lang="en-US"/>
            </a:p>
          </p:txBody>
        </p:sp>
        <p:sp>
          <p:nvSpPr>
            <p:cNvPr id="13414" name="Line 106"/>
            <p:cNvSpPr>
              <a:spLocks noChangeShapeType="1"/>
            </p:cNvSpPr>
            <p:nvPr/>
          </p:nvSpPr>
          <p:spPr bwMode="auto">
            <a:xfrm flipH="1">
              <a:off x="3700" y="1788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15" name="Line 107"/>
            <p:cNvSpPr>
              <a:spLocks noChangeShapeType="1"/>
            </p:cNvSpPr>
            <p:nvPr/>
          </p:nvSpPr>
          <p:spPr bwMode="auto">
            <a:xfrm>
              <a:off x="2026" y="1788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16" name="Line 108"/>
            <p:cNvSpPr>
              <a:spLocks noChangeShapeType="1"/>
            </p:cNvSpPr>
            <p:nvPr/>
          </p:nvSpPr>
          <p:spPr bwMode="auto">
            <a:xfrm flipV="1">
              <a:off x="2194" y="295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17" name="Line 109"/>
            <p:cNvSpPr>
              <a:spLocks noChangeShapeType="1"/>
            </p:cNvSpPr>
            <p:nvPr/>
          </p:nvSpPr>
          <p:spPr bwMode="auto">
            <a:xfrm>
              <a:off x="2194" y="166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18" name="Line 110"/>
            <p:cNvSpPr>
              <a:spLocks noChangeShapeType="1"/>
            </p:cNvSpPr>
            <p:nvPr/>
          </p:nvSpPr>
          <p:spPr bwMode="auto">
            <a:xfrm flipH="1">
              <a:off x="3700" y="1920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19" name="Line 111"/>
            <p:cNvSpPr>
              <a:spLocks noChangeShapeType="1"/>
            </p:cNvSpPr>
            <p:nvPr/>
          </p:nvSpPr>
          <p:spPr bwMode="auto">
            <a:xfrm>
              <a:off x="2026" y="1920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0" name="Line 112"/>
            <p:cNvSpPr>
              <a:spLocks noChangeShapeType="1"/>
            </p:cNvSpPr>
            <p:nvPr/>
          </p:nvSpPr>
          <p:spPr bwMode="auto">
            <a:xfrm flipV="1">
              <a:off x="2362" y="295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1" name="Line 113"/>
            <p:cNvSpPr>
              <a:spLocks noChangeShapeType="1"/>
            </p:cNvSpPr>
            <p:nvPr/>
          </p:nvSpPr>
          <p:spPr bwMode="auto">
            <a:xfrm>
              <a:off x="2362" y="166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2" name="Line 114"/>
            <p:cNvSpPr>
              <a:spLocks noChangeShapeType="1"/>
            </p:cNvSpPr>
            <p:nvPr/>
          </p:nvSpPr>
          <p:spPr bwMode="auto">
            <a:xfrm flipH="1">
              <a:off x="3700" y="2052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3" name="Line 115"/>
            <p:cNvSpPr>
              <a:spLocks noChangeShapeType="1"/>
            </p:cNvSpPr>
            <p:nvPr/>
          </p:nvSpPr>
          <p:spPr bwMode="auto">
            <a:xfrm>
              <a:off x="2026" y="2052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4" name="Line 116"/>
            <p:cNvSpPr>
              <a:spLocks noChangeShapeType="1"/>
            </p:cNvSpPr>
            <p:nvPr/>
          </p:nvSpPr>
          <p:spPr bwMode="auto">
            <a:xfrm flipV="1">
              <a:off x="2530" y="295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5" name="Line 117"/>
            <p:cNvSpPr>
              <a:spLocks noChangeShapeType="1"/>
            </p:cNvSpPr>
            <p:nvPr/>
          </p:nvSpPr>
          <p:spPr bwMode="auto">
            <a:xfrm>
              <a:off x="2530" y="166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6" name="Line 118"/>
            <p:cNvSpPr>
              <a:spLocks noChangeShapeType="1"/>
            </p:cNvSpPr>
            <p:nvPr/>
          </p:nvSpPr>
          <p:spPr bwMode="auto">
            <a:xfrm flipH="1">
              <a:off x="3700" y="2184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7" name="Line 119"/>
            <p:cNvSpPr>
              <a:spLocks noChangeShapeType="1"/>
            </p:cNvSpPr>
            <p:nvPr/>
          </p:nvSpPr>
          <p:spPr bwMode="auto">
            <a:xfrm>
              <a:off x="2026" y="2184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8" name="Line 120"/>
            <p:cNvSpPr>
              <a:spLocks noChangeShapeType="1"/>
            </p:cNvSpPr>
            <p:nvPr/>
          </p:nvSpPr>
          <p:spPr bwMode="auto">
            <a:xfrm flipV="1">
              <a:off x="2698" y="295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9" name="Line 121"/>
            <p:cNvSpPr>
              <a:spLocks noChangeShapeType="1"/>
            </p:cNvSpPr>
            <p:nvPr/>
          </p:nvSpPr>
          <p:spPr bwMode="auto">
            <a:xfrm>
              <a:off x="2698" y="166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30" name="Line 122"/>
            <p:cNvSpPr>
              <a:spLocks noChangeShapeType="1"/>
            </p:cNvSpPr>
            <p:nvPr/>
          </p:nvSpPr>
          <p:spPr bwMode="auto">
            <a:xfrm flipH="1">
              <a:off x="3700" y="2316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31" name="Line 123"/>
            <p:cNvSpPr>
              <a:spLocks noChangeShapeType="1"/>
            </p:cNvSpPr>
            <p:nvPr/>
          </p:nvSpPr>
          <p:spPr bwMode="auto">
            <a:xfrm>
              <a:off x="2026" y="2316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32" name="Line 124"/>
            <p:cNvSpPr>
              <a:spLocks noChangeShapeType="1"/>
            </p:cNvSpPr>
            <p:nvPr/>
          </p:nvSpPr>
          <p:spPr bwMode="auto">
            <a:xfrm flipV="1">
              <a:off x="2872" y="295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33" name="Line 125"/>
            <p:cNvSpPr>
              <a:spLocks noChangeShapeType="1"/>
            </p:cNvSpPr>
            <p:nvPr/>
          </p:nvSpPr>
          <p:spPr bwMode="auto">
            <a:xfrm>
              <a:off x="2872" y="166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34" name="Line 126"/>
            <p:cNvSpPr>
              <a:spLocks noChangeShapeType="1"/>
            </p:cNvSpPr>
            <p:nvPr/>
          </p:nvSpPr>
          <p:spPr bwMode="auto">
            <a:xfrm flipH="1">
              <a:off x="3700" y="2442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35" name="Line 127"/>
            <p:cNvSpPr>
              <a:spLocks noChangeShapeType="1"/>
            </p:cNvSpPr>
            <p:nvPr/>
          </p:nvSpPr>
          <p:spPr bwMode="auto">
            <a:xfrm>
              <a:off x="2026" y="2442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36" name="Line 128"/>
            <p:cNvSpPr>
              <a:spLocks noChangeShapeType="1"/>
            </p:cNvSpPr>
            <p:nvPr/>
          </p:nvSpPr>
          <p:spPr bwMode="auto">
            <a:xfrm flipV="1">
              <a:off x="3040" y="295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37" name="Line 129"/>
            <p:cNvSpPr>
              <a:spLocks noChangeShapeType="1"/>
            </p:cNvSpPr>
            <p:nvPr/>
          </p:nvSpPr>
          <p:spPr bwMode="auto">
            <a:xfrm>
              <a:off x="3040" y="166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38" name="Line 130"/>
            <p:cNvSpPr>
              <a:spLocks noChangeShapeType="1"/>
            </p:cNvSpPr>
            <p:nvPr/>
          </p:nvSpPr>
          <p:spPr bwMode="auto">
            <a:xfrm flipH="1">
              <a:off x="3700" y="2574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39" name="Line 131"/>
            <p:cNvSpPr>
              <a:spLocks noChangeShapeType="1"/>
            </p:cNvSpPr>
            <p:nvPr/>
          </p:nvSpPr>
          <p:spPr bwMode="auto">
            <a:xfrm>
              <a:off x="2026" y="2574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40" name="Line 132"/>
            <p:cNvSpPr>
              <a:spLocks noChangeShapeType="1"/>
            </p:cNvSpPr>
            <p:nvPr/>
          </p:nvSpPr>
          <p:spPr bwMode="auto">
            <a:xfrm flipV="1">
              <a:off x="3208" y="295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41" name="Line 133"/>
            <p:cNvSpPr>
              <a:spLocks noChangeShapeType="1"/>
            </p:cNvSpPr>
            <p:nvPr/>
          </p:nvSpPr>
          <p:spPr bwMode="auto">
            <a:xfrm>
              <a:off x="3208" y="166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42" name="Line 134"/>
            <p:cNvSpPr>
              <a:spLocks noChangeShapeType="1"/>
            </p:cNvSpPr>
            <p:nvPr/>
          </p:nvSpPr>
          <p:spPr bwMode="auto">
            <a:xfrm flipH="1">
              <a:off x="3700" y="2706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43" name="Line 135"/>
            <p:cNvSpPr>
              <a:spLocks noChangeShapeType="1"/>
            </p:cNvSpPr>
            <p:nvPr/>
          </p:nvSpPr>
          <p:spPr bwMode="auto">
            <a:xfrm>
              <a:off x="2026" y="2706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44" name="Line 136"/>
            <p:cNvSpPr>
              <a:spLocks noChangeShapeType="1"/>
            </p:cNvSpPr>
            <p:nvPr/>
          </p:nvSpPr>
          <p:spPr bwMode="auto">
            <a:xfrm flipV="1">
              <a:off x="3376" y="295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45" name="Line 137"/>
            <p:cNvSpPr>
              <a:spLocks noChangeShapeType="1"/>
            </p:cNvSpPr>
            <p:nvPr/>
          </p:nvSpPr>
          <p:spPr bwMode="auto">
            <a:xfrm>
              <a:off x="3376" y="166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46" name="Line 138"/>
            <p:cNvSpPr>
              <a:spLocks noChangeShapeType="1"/>
            </p:cNvSpPr>
            <p:nvPr/>
          </p:nvSpPr>
          <p:spPr bwMode="auto">
            <a:xfrm flipH="1">
              <a:off x="3700" y="2838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47" name="Line 139"/>
            <p:cNvSpPr>
              <a:spLocks noChangeShapeType="1"/>
            </p:cNvSpPr>
            <p:nvPr/>
          </p:nvSpPr>
          <p:spPr bwMode="auto">
            <a:xfrm>
              <a:off x="2026" y="2838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48" name="Line 140"/>
            <p:cNvSpPr>
              <a:spLocks noChangeShapeType="1"/>
            </p:cNvSpPr>
            <p:nvPr/>
          </p:nvSpPr>
          <p:spPr bwMode="auto">
            <a:xfrm flipV="1">
              <a:off x="3544" y="295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49" name="Line 141"/>
            <p:cNvSpPr>
              <a:spLocks noChangeShapeType="1"/>
            </p:cNvSpPr>
            <p:nvPr/>
          </p:nvSpPr>
          <p:spPr bwMode="auto">
            <a:xfrm>
              <a:off x="3544" y="1662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50" name="Freeform 142"/>
            <p:cNvSpPr>
              <a:spLocks/>
            </p:cNvSpPr>
            <p:nvPr/>
          </p:nvSpPr>
          <p:spPr bwMode="auto">
            <a:xfrm>
              <a:off x="2026" y="2886"/>
              <a:ext cx="1686" cy="54"/>
            </a:xfrm>
            <a:custGeom>
              <a:avLst/>
              <a:gdLst>
                <a:gd name="T0" fmla="*/ 24 w 1686"/>
                <a:gd name="T1" fmla="*/ 0 h 54"/>
                <a:gd name="T2" fmla="*/ 48 w 1686"/>
                <a:gd name="T3" fmla="*/ 6 h 54"/>
                <a:gd name="T4" fmla="*/ 78 w 1686"/>
                <a:gd name="T5" fmla="*/ 12 h 54"/>
                <a:gd name="T6" fmla="*/ 102 w 1686"/>
                <a:gd name="T7" fmla="*/ 18 h 54"/>
                <a:gd name="T8" fmla="*/ 132 w 1686"/>
                <a:gd name="T9" fmla="*/ 24 h 54"/>
                <a:gd name="T10" fmla="*/ 156 w 1686"/>
                <a:gd name="T11" fmla="*/ 30 h 54"/>
                <a:gd name="T12" fmla="*/ 186 w 1686"/>
                <a:gd name="T13" fmla="*/ 36 h 54"/>
                <a:gd name="T14" fmla="*/ 210 w 1686"/>
                <a:gd name="T15" fmla="*/ 36 h 54"/>
                <a:gd name="T16" fmla="*/ 240 w 1686"/>
                <a:gd name="T17" fmla="*/ 42 h 54"/>
                <a:gd name="T18" fmla="*/ 264 w 1686"/>
                <a:gd name="T19" fmla="*/ 48 h 54"/>
                <a:gd name="T20" fmla="*/ 288 w 1686"/>
                <a:gd name="T21" fmla="*/ 48 h 54"/>
                <a:gd name="T22" fmla="*/ 318 w 1686"/>
                <a:gd name="T23" fmla="*/ 54 h 54"/>
                <a:gd name="T24" fmla="*/ 342 w 1686"/>
                <a:gd name="T25" fmla="*/ 54 h 54"/>
                <a:gd name="T26" fmla="*/ 372 w 1686"/>
                <a:gd name="T27" fmla="*/ 54 h 54"/>
                <a:gd name="T28" fmla="*/ 396 w 1686"/>
                <a:gd name="T29" fmla="*/ 54 h 54"/>
                <a:gd name="T30" fmla="*/ 426 w 1686"/>
                <a:gd name="T31" fmla="*/ 54 h 54"/>
                <a:gd name="T32" fmla="*/ 450 w 1686"/>
                <a:gd name="T33" fmla="*/ 54 h 54"/>
                <a:gd name="T34" fmla="*/ 480 w 1686"/>
                <a:gd name="T35" fmla="*/ 54 h 54"/>
                <a:gd name="T36" fmla="*/ 504 w 1686"/>
                <a:gd name="T37" fmla="*/ 54 h 54"/>
                <a:gd name="T38" fmla="*/ 534 w 1686"/>
                <a:gd name="T39" fmla="*/ 54 h 54"/>
                <a:gd name="T40" fmla="*/ 558 w 1686"/>
                <a:gd name="T41" fmla="*/ 54 h 54"/>
                <a:gd name="T42" fmla="*/ 588 w 1686"/>
                <a:gd name="T43" fmla="*/ 48 h 54"/>
                <a:gd name="T44" fmla="*/ 612 w 1686"/>
                <a:gd name="T45" fmla="*/ 48 h 54"/>
                <a:gd name="T46" fmla="*/ 636 w 1686"/>
                <a:gd name="T47" fmla="*/ 42 h 54"/>
                <a:gd name="T48" fmla="*/ 666 w 1686"/>
                <a:gd name="T49" fmla="*/ 36 h 54"/>
                <a:gd name="T50" fmla="*/ 690 w 1686"/>
                <a:gd name="T51" fmla="*/ 36 h 54"/>
                <a:gd name="T52" fmla="*/ 720 w 1686"/>
                <a:gd name="T53" fmla="*/ 30 h 54"/>
                <a:gd name="T54" fmla="*/ 744 w 1686"/>
                <a:gd name="T55" fmla="*/ 30 h 54"/>
                <a:gd name="T56" fmla="*/ 774 w 1686"/>
                <a:gd name="T57" fmla="*/ 36 h 54"/>
                <a:gd name="T58" fmla="*/ 798 w 1686"/>
                <a:gd name="T59" fmla="*/ 42 h 54"/>
                <a:gd name="T60" fmla="*/ 828 w 1686"/>
                <a:gd name="T61" fmla="*/ 48 h 54"/>
                <a:gd name="T62" fmla="*/ 852 w 1686"/>
                <a:gd name="T63" fmla="*/ 54 h 54"/>
                <a:gd name="T64" fmla="*/ 882 w 1686"/>
                <a:gd name="T65" fmla="*/ 54 h 54"/>
                <a:gd name="T66" fmla="*/ 906 w 1686"/>
                <a:gd name="T67" fmla="*/ 48 h 54"/>
                <a:gd name="T68" fmla="*/ 930 w 1686"/>
                <a:gd name="T69" fmla="*/ 42 h 54"/>
                <a:gd name="T70" fmla="*/ 960 w 1686"/>
                <a:gd name="T71" fmla="*/ 36 h 54"/>
                <a:gd name="T72" fmla="*/ 984 w 1686"/>
                <a:gd name="T73" fmla="*/ 24 h 54"/>
                <a:gd name="T74" fmla="*/ 1014 w 1686"/>
                <a:gd name="T75" fmla="*/ 30 h 54"/>
                <a:gd name="T76" fmla="*/ 1038 w 1686"/>
                <a:gd name="T77" fmla="*/ 30 h 54"/>
                <a:gd name="T78" fmla="*/ 1068 w 1686"/>
                <a:gd name="T79" fmla="*/ 36 h 54"/>
                <a:gd name="T80" fmla="*/ 1092 w 1686"/>
                <a:gd name="T81" fmla="*/ 42 h 54"/>
                <a:gd name="T82" fmla="*/ 1122 w 1686"/>
                <a:gd name="T83" fmla="*/ 48 h 54"/>
                <a:gd name="T84" fmla="*/ 1146 w 1686"/>
                <a:gd name="T85" fmla="*/ 48 h 54"/>
                <a:gd name="T86" fmla="*/ 1176 w 1686"/>
                <a:gd name="T87" fmla="*/ 54 h 54"/>
                <a:gd name="T88" fmla="*/ 1200 w 1686"/>
                <a:gd name="T89" fmla="*/ 54 h 54"/>
                <a:gd name="T90" fmla="*/ 1224 w 1686"/>
                <a:gd name="T91" fmla="*/ 54 h 54"/>
                <a:gd name="T92" fmla="*/ 1254 w 1686"/>
                <a:gd name="T93" fmla="*/ 54 h 54"/>
                <a:gd name="T94" fmla="*/ 1278 w 1686"/>
                <a:gd name="T95" fmla="*/ 54 h 54"/>
                <a:gd name="T96" fmla="*/ 1308 w 1686"/>
                <a:gd name="T97" fmla="*/ 54 h 54"/>
                <a:gd name="T98" fmla="*/ 1332 w 1686"/>
                <a:gd name="T99" fmla="*/ 54 h 54"/>
                <a:gd name="T100" fmla="*/ 1362 w 1686"/>
                <a:gd name="T101" fmla="*/ 54 h 54"/>
                <a:gd name="T102" fmla="*/ 1386 w 1686"/>
                <a:gd name="T103" fmla="*/ 54 h 54"/>
                <a:gd name="T104" fmla="*/ 1416 w 1686"/>
                <a:gd name="T105" fmla="*/ 54 h 54"/>
                <a:gd name="T106" fmla="*/ 1440 w 1686"/>
                <a:gd name="T107" fmla="*/ 48 h 54"/>
                <a:gd name="T108" fmla="*/ 1470 w 1686"/>
                <a:gd name="T109" fmla="*/ 48 h 54"/>
                <a:gd name="T110" fmla="*/ 1494 w 1686"/>
                <a:gd name="T111" fmla="*/ 42 h 54"/>
                <a:gd name="T112" fmla="*/ 1518 w 1686"/>
                <a:gd name="T113" fmla="*/ 42 h 54"/>
                <a:gd name="T114" fmla="*/ 1548 w 1686"/>
                <a:gd name="T115" fmla="*/ 36 h 54"/>
                <a:gd name="T116" fmla="*/ 1572 w 1686"/>
                <a:gd name="T117" fmla="*/ 30 h 54"/>
                <a:gd name="T118" fmla="*/ 1602 w 1686"/>
                <a:gd name="T119" fmla="*/ 24 h 54"/>
                <a:gd name="T120" fmla="*/ 1626 w 1686"/>
                <a:gd name="T121" fmla="*/ 18 h 54"/>
                <a:gd name="T122" fmla="*/ 1656 w 1686"/>
                <a:gd name="T123" fmla="*/ 12 h 54"/>
                <a:gd name="T124" fmla="*/ 1680 w 1686"/>
                <a:gd name="T125" fmla="*/ 6 h 5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86"/>
                <a:gd name="T190" fmla="*/ 0 h 54"/>
                <a:gd name="T191" fmla="*/ 1686 w 1686"/>
                <a:gd name="T192" fmla="*/ 54 h 5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86" h="54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66" y="12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18"/>
                  </a:lnTo>
                  <a:lnTo>
                    <a:pt x="114" y="18"/>
                  </a:lnTo>
                  <a:lnTo>
                    <a:pt x="120" y="18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8" y="24"/>
                  </a:lnTo>
                  <a:lnTo>
                    <a:pt x="144" y="24"/>
                  </a:lnTo>
                  <a:lnTo>
                    <a:pt x="144" y="30"/>
                  </a:lnTo>
                  <a:lnTo>
                    <a:pt x="150" y="30"/>
                  </a:lnTo>
                  <a:lnTo>
                    <a:pt x="156" y="30"/>
                  </a:lnTo>
                  <a:lnTo>
                    <a:pt x="162" y="30"/>
                  </a:lnTo>
                  <a:lnTo>
                    <a:pt x="168" y="30"/>
                  </a:lnTo>
                  <a:lnTo>
                    <a:pt x="174" y="30"/>
                  </a:lnTo>
                  <a:lnTo>
                    <a:pt x="180" y="30"/>
                  </a:lnTo>
                  <a:lnTo>
                    <a:pt x="180" y="36"/>
                  </a:lnTo>
                  <a:lnTo>
                    <a:pt x="186" y="36"/>
                  </a:lnTo>
                  <a:lnTo>
                    <a:pt x="192" y="36"/>
                  </a:lnTo>
                  <a:lnTo>
                    <a:pt x="198" y="36"/>
                  </a:lnTo>
                  <a:lnTo>
                    <a:pt x="204" y="36"/>
                  </a:lnTo>
                  <a:lnTo>
                    <a:pt x="210" y="36"/>
                  </a:lnTo>
                  <a:lnTo>
                    <a:pt x="216" y="36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42"/>
                  </a:lnTo>
                  <a:lnTo>
                    <a:pt x="246" y="42"/>
                  </a:lnTo>
                  <a:lnTo>
                    <a:pt x="252" y="42"/>
                  </a:lnTo>
                  <a:lnTo>
                    <a:pt x="258" y="42"/>
                  </a:lnTo>
                  <a:lnTo>
                    <a:pt x="258" y="48"/>
                  </a:lnTo>
                  <a:lnTo>
                    <a:pt x="264" y="48"/>
                  </a:lnTo>
                  <a:lnTo>
                    <a:pt x="270" y="48"/>
                  </a:lnTo>
                  <a:lnTo>
                    <a:pt x="276" y="48"/>
                  </a:lnTo>
                  <a:lnTo>
                    <a:pt x="282" y="48"/>
                  </a:lnTo>
                  <a:lnTo>
                    <a:pt x="288" y="48"/>
                  </a:lnTo>
                  <a:lnTo>
                    <a:pt x="294" y="48"/>
                  </a:lnTo>
                  <a:lnTo>
                    <a:pt x="300" y="48"/>
                  </a:lnTo>
                  <a:lnTo>
                    <a:pt x="306" y="48"/>
                  </a:lnTo>
                  <a:lnTo>
                    <a:pt x="312" y="48"/>
                  </a:lnTo>
                  <a:lnTo>
                    <a:pt x="312" y="54"/>
                  </a:lnTo>
                  <a:lnTo>
                    <a:pt x="318" y="54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8" y="54"/>
                  </a:lnTo>
                  <a:lnTo>
                    <a:pt x="354" y="54"/>
                  </a:lnTo>
                  <a:lnTo>
                    <a:pt x="360" y="54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54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32" y="54"/>
                  </a:lnTo>
                  <a:lnTo>
                    <a:pt x="438" y="54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6" y="54"/>
                  </a:lnTo>
                  <a:lnTo>
                    <a:pt x="492" y="54"/>
                  </a:lnTo>
                  <a:lnTo>
                    <a:pt x="498" y="54"/>
                  </a:lnTo>
                  <a:lnTo>
                    <a:pt x="504" y="54"/>
                  </a:lnTo>
                  <a:lnTo>
                    <a:pt x="510" y="54"/>
                  </a:lnTo>
                  <a:lnTo>
                    <a:pt x="516" y="54"/>
                  </a:lnTo>
                  <a:lnTo>
                    <a:pt x="522" y="54"/>
                  </a:lnTo>
                  <a:lnTo>
                    <a:pt x="528" y="54"/>
                  </a:lnTo>
                  <a:lnTo>
                    <a:pt x="534" y="54"/>
                  </a:lnTo>
                  <a:lnTo>
                    <a:pt x="540" y="54"/>
                  </a:lnTo>
                  <a:lnTo>
                    <a:pt x="546" y="54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58" y="48"/>
                  </a:lnTo>
                  <a:lnTo>
                    <a:pt x="564" y="48"/>
                  </a:lnTo>
                  <a:lnTo>
                    <a:pt x="570" y="48"/>
                  </a:lnTo>
                  <a:lnTo>
                    <a:pt x="576" y="48"/>
                  </a:lnTo>
                  <a:lnTo>
                    <a:pt x="582" y="48"/>
                  </a:lnTo>
                  <a:lnTo>
                    <a:pt x="588" y="48"/>
                  </a:lnTo>
                  <a:lnTo>
                    <a:pt x="594" y="48"/>
                  </a:lnTo>
                  <a:lnTo>
                    <a:pt x="600" y="48"/>
                  </a:lnTo>
                  <a:lnTo>
                    <a:pt x="606" y="48"/>
                  </a:lnTo>
                  <a:lnTo>
                    <a:pt x="612" y="48"/>
                  </a:lnTo>
                  <a:lnTo>
                    <a:pt x="618" y="48"/>
                  </a:lnTo>
                  <a:lnTo>
                    <a:pt x="618" y="42"/>
                  </a:lnTo>
                  <a:lnTo>
                    <a:pt x="624" y="42"/>
                  </a:lnTo>
                  <a:lnTo>
                    <a:pt x="630" y="42"/>
                  </a:lnTo>
                  <a:lnTo>
                    <a:pt x="636" y="42"/>
                  </a:lnTo>
                  <a:lnTo>
                    <a:pt x="642" y="42"/>
                  </a:lnTo>
                  <a:lnTo>
                    <a:pt x="648" y="42"/>
                  </a:lnTo>
                  <a:lnTo>
                    <a:pt x="654" y="42"/>
                  </a:lnTo>
                  <a:lnTo>
                    <a:pt x="660" y="42"/>
                  </a:lnTo>
                  <a:lnTo>
                    <a:pt x="660" y="36"/>
                  </a:lnTo>
                  <a:lnTo>
                    <a:pt x="666" y="36"/>
                  </a:lnTo>
                  <a:lnTo>
                    <a:pt x="672" y="36"/>
                  </a:lnTo>
                  <a:lnTo>
                    <a:pt x="678" y="36"/>
                  </a:lnTo>
                  <a:lnTo>
                    <a:pt x="684" y="36"/>
                  </a:lnTo>
                  <a:lnTo>
                    <a:pt x="690" y="36"/>
                  </a:lnTo>
                  <a:lnTo>
                    <a:pt x="696" y="36"/>
                  </a:lnTo>
                  <a:lnTo>
                    <a:pt x="696" y="30"/>
                  </a:lnTo>
                  <a:lnTo>
                    <a:pt x="702" y="30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20" y="30"/>
                  </a:lnTo>
                  <a:lnTo>
                    <a:pt x="726" y="30"/>
                  </a:lnTo>
                  <a:lnTo>
                    <a:pt x="732" y="30"/>
                  </a:lnTo>
                  <a:lnTo>
                    <a:pt x="738" y="30"/>
                  </a:lnTo>
                  <a:lnTo>
                    <a:pt x="744" y="30"/>
                  </a:lnTo>
                  <a:lnTo>
                    <a:pt x="750" y="30"/>
                  </a:lnTo>
                  <a:lnTo>
                    <a:pt x="756" y="30"/>
                  </a:lnTo>
                  <a:lnTo>
                    <a:pt x="762" y="30"/>
                  </a:lnTo>
                  <a:lnTo>
                    <a:pt x="762" y="36"/>
                  </a:lnTo>
                  <a:lnTo>
                    <a:pt x="768" y="36"/>
                  </a:lnTo>
                  <a:lnTo>
                    <a:pt x="774" y="36"/>
                  </a:lnTo>
                  <a:lnTo>
                    <a:pt x="780" y="36"/>
                  </a:lnTo>
                  <a:lnTo>
                    <a:pt x="786" y="36"/>
                  </a:lnTo>
                  <a:lnTo>
                    <a:pt x="786" y="42"/>
                  </a:lnTo>
                  <a:lnTo>
                    <a:pt x="792" y="42"/>
                  </a:lnTo>
                  <a:lnTo>
                    <a:pt x="798" y="42"/>
                  </a:lnTo>
                  <a:lnTo>
                    <a:pt x="804" y="42"/>
                  </a:lnTo>
                  <a:lnTo>
                    <a:pt x="810" y="42"/>
                  </a:lnTo>
                  <a:lnTo>
                    <a:pt x="810" y="48"/>
                  </a:lnTo>
                  <a:lnTo>
                    <a:pt x="816" y="48"/>
                  </a:lnTo>
                  <a:lnTo>
                    <a:pt x="822" y="48"/>
                  </a:lnTo>
                  <a:lnTo>
                    <a:pt x="828" y="48"/>
                  </a:lnTo>
                  <a:lnTo>
                    <a:pt x="834" y="48"/>
                  </a:lnTo>
                  <a:lnTo>
                    <a:pt x="840" y="48"/>
                  </a:lnTo>
                  <a:lnTo>
                    <a:pt x="846" y="54"/>
                  </a:lnTo>
                  <a:lnTo>
                    <a:pt x="852" y="54"/>
                  </a:lnTo>
                  <a:lnTo>
                    <a:pt x="858" y="54"/>
                  </a:lnTo>
                  <a:lnTo>
                    <a:pt x="864" y="54"/>
                  </a:lnTo>
                  <a:lnTo>
                    <a:pt x="870" y="54"/>
                  </a:lnTo>
                  <a:lnTo>
                    <a:pt x="876" y="54"/>
                  </a:lnTo>
                  <a:lnTo>
                    <a:pt x="882" y="54"/>
                  </a:lnTo>
                  <a:lnTo>
                    <a:pt x="888" y="54"/>
                  </a:lnTo>
                  <a:lnTo>
                    <a:pt x="888" y="48"/>
                  </a:lnTo>
                  <a:lnTo>
                    <a:pt x="894" y="48"/>
                  </a:lnTo>
                  <a:lnTo>
                    <a:pt x="900" y="48"/>
                  </a:lnTo>
                  <a:lnTo>
                    <a:pt x="906" y="48"/>
                  </a:lnTo>
                  <a:lnTo>
                    <a:pt x="912" y="48"/>
                  </a:lnTo>
                  <a:lnTo>
                    <a:pt x="918" y="48"/>
                  </a:lnTo>
                  <a:lnTo>
                    <a:pt x="918" y="42"/>
                  </a:lnTo>
                  <a:lnTo>
                    <a:pt x="924" y="42"/>
                  </a:lnTo>
                  <a:lnTo>
                    <a:pt x="930" y="42"/>
                  </a:lnTo>
                  <a:lnTo>
                    <a:pt x="936" y="42"/>
                  </a:lnTo>
                  <a:lnTo>
                    <a:pt x="942" y="42"/>
                  </a:lnTo>
                  <a:lnTo>
                    <a:pt x="942" y="36"/>
                  </a:lnTo>
                  <a:lnTo>
                    <a:pt x="948" y="36"/>
                  </a:lnTo>
                  <a:lnTo>
                    <a:pt x="954" y="36"/>
                  </a:lnTo>
                  <a:lnTo>
                    <a:pt x="960" y="36"/>
                  </a:lnTo>
                  <a:lnTo>
                    <a:pt x="960" y="30"/>
                  </a:lnTo>
                  <a:lnTo>
                    <a:pt x="966" y="30"/>
                  </a:lnTo>
                  <a:lnTo>
                    <a:pt x="972" y="30"/>
                  </a:lnTo>
                  <a:lnTo>
                    <a:pt x="978" y="30"/>
                  </a:lnTo>
                  <a:lnTo>
                    <a:pt x="984" y="30"/>
                  </a:lnTo>
                  <a:lnTo>
                    <a:pt x="984" y="24"/>
                  </a:lnTo>
                  <a:lnTo>
                    <a:pt x="990" y="24"/>
                  </a:lnTo>
                  <a:lnTo>
                    <a:pt x="996" y="24"/>
                  </a:lnTo>
                  <a:lnTo>
                    <a:pt x="1002" y="24"/>
                  </a:lnTo>
                  <a:lnTo>
                    <a:pt x="1008" y="24"/>
                  </a:lnTo>
                  <a:lnTo>
                    <a:pt x="1014" y="24"/>
                  </a:lnTo>
                  <a:lnTo>
                    <a:pt x="1014" y="30"/>
                  </a:lnTo>
                  <a:lnTo>
                    <a:pt x="1020" y="30"/>
                  </a:lnTo>
                  <a:lnTo>
                    <a:pt x="1026" y="30"/>
                  </a:lnTo>
                  <a:lnTo>
                    <a:pt x="1032" y="30"/>
                  </a:lnTo>
                  <a:lnTo>
                    <a:pt x="1038" y="30"/>
                  </a:lnTo>
                  <a:lnTo>
                    <a:pt x="1044" y="30"/>
                  </a:lnTo>
                  <a:lnTo>
                    <a:pt x="1044" y="36"/>
                  </a:lnTo>
                  <a:lnTo>
                    <a:pt x="1050" y="36"/>
                  </a:lnTo>
                  <a:lnTo>
                    <a:pt x="1056" y="36"/>
                  </a:lnTo>
                  <a:lnTo>
                    <a:pt x="1062" y="36"/>
                  </a:lnTo>
                  <a:lnTo>
                    <a:pt x="1068" y="36"/>
                  </a:lnTo>
                  <a:lnTo>
                    <a:pt x="1074" y="36"/>
                  </a:lnTo>
                  <a:lnTo>
                    <a:pt x="1080" y="42"/>
                  </a:lnTo>
                  <a:lnTo>
                    <a:pt x="1086" y="42"/>
                  </a:lnTo>
                  <a:lnTo>
                    <a:pt x="1092" y="42"/>
                  </a:lnTo>
                  <a:lnTo>
                    <a:pt x="1098" y="42"/>
                  </a:lnTo>
                  <a:lnTo>
                    <a:pt x="1104" y="42"/>
                  </a:lnTo>
                  <a:lnTo>
                    <a:pt x="1110" y="42"/>
                  </a:lnTo>
                  <a:lnTo>
                    <a:pt x="1116" y="42"/>
                  </a:lnTo>
                  <a:lnTo>
                    <a:pt x="1116" y="48"/>
                  </a:lnTo>
                  <a:lnTo>
                    <a:pt x="1122" y="48"/>
                  </a:lnTo>
                  <a:lnTo>
                    <a:pt x="1128" y="48"/>
                  </a:lnTo>
                  <a:lnTo>
                    <a:pt x="1134" y="48"/>
                  </a:lnTo>
                  <a:lnTo>
                    <a:pt x="1140" y="48"/>
                  </a:lnTo>
                  <a:lnTo>
                    <a:pt x="1146" y="48"/>
                  </a:lnTo>
                  <a:lnTo>
                    <a:pt x="1152" y="48"/>
                  </a:lnTo>
                  <a:lnTo>
                    <a:pt x="1158" y="48"/>
                  </a:lnTo>
                  <a:lnTo>
                    <a:pt x="1164" y="48"/>
                  </a:lnTo>
                  <a:lnTo>
                    <a:pt x="1170" y="48"/>
                  </a:lnTo>
                  <a:lnTo>
                    <a:pt x="1170" y="54"/>
                  </a:lnTo>
                  <a:lnTo>
                    <a:pt x="1176" y="54"/>
                  </a:lnTo>
                  <a:lnTo>
                    <a:pt x="1182" y="54"/>
                  </a:lnTo>
                  <a:lnTo>
                    <a:pt x="1188" y="54"/>
                  </a:lnTo>
                  <a:lnTo>
                    <a:pt x="1194" y="54"/>
                  </a:lnTo>
                  <a:lnTo>
                    <a:pt x="1200" y="54"/>
                  </a:lnTo>
                  <a:lnTo>
                    <a:pt x="1206" y="54"/>
                  </a:lnTo>
                  <a:lnTo>
                    <a:pt x="1212" y="54"/>
                  </a:lnTo>
                  <a:lnTo>
                    <a:pt x="1218" y="54"/>
                  </a:lnTo>
                  <a:lnTo>
                    <a:pt x="1224" y="54"/>
                  </a:lnTo>
                  <a:lnTo>
                    <a:pt x="1230" y="54"/>
                  </a:lnTo>
                  <a:lnTo>
                    <a:pt x="1236" y="54"/>
                  </a:lnTo>
                  <a:lnTo>
                    <a:pt x="1242" y="54"/>
                  </a:lnTo>
                  <a:lnTo>
                    <a:pt x="1248" y="54"/>
                  </a:lnTo>
                  <a:lnTo>
                    <a:pt x="1254" y="54"/>
                  </a:lnTo>
                  <a:lnTo>
                    <a:pt x="1260" y="54"/>
                  </a:lnTo>
                  <a:lnTo>
                    <a:pt x="1266" y="54"/>
                  </a:lnTo>
                  <a:lnTo>
                    <a:pt x="1272" y="54"/>
                  </a:lnTo>
                  <a:lnTo>
                    <a:pt x="1278" y="54"/>
                  </a:lnTo>
                  <a:lnTo>
                    <a:pt x="1284" y="54"/>
                  </a:lnTo>
                  <a:lnTo>
                    <a:pt x="1290" y="54"/>
                  </a:lnTo>
                  <a:lnTo>
                    <a:pt x="1296" y="54"/>
                  </a:lnTo>
                  <a:lnTo>
                    <a:pt x="1302" y="54"/>
                  </a:lnTo>
                  <a:lnTo>
                    <a:pt x="1308" y="54"/>
                  </a:lnTo>
                  <a:lnTo>
                    <a:pt x="1314" y="54"/>
                  </a:lnTo>
                  <a:lnTo>
                    <a:pt x="1320" y="54"/>
                  </a:lnTo>
                  <a:lnTo>
                    <a:pt x="1326" y="54"/>
                  </a:lnTo>
                  <a:lnTo>
                    <a:pt x="1332" y="54"/>
                  </a:lnTo>
                  <a:lnTo>
                    <a:pt x="1338" y="54"/>
                  </a:lnTo>
                  <a:lnTo>
                    <a:pt x="1344" y="54"/>
                  </a:lnTo>
                  <a:lnTo>
                    <a:pt x="1350" y="54"/>
                  </a:lnTo>
                  <a:lnTo>
                    <a:pt x="1356" y="54"/>
                  </a:lnTo>
                  <a:lnTo>
                    <a:pt x="1362" y="54"/>
                  </a:lnTo>
                  <a:lnTo>
                    <a:pt x="1368" y="54"/>
                  </a:lnTo>
                  <a:lnTo>
                    <a:pt x="1374" y="54"/>
                  </a:lnTo>
                  <a:lnTo>
                    <a:pt x="1380" y="54"/>
                  </a:lnTo>
                  <a:lnTo>
                    <a:pt x="1386" y="54"/>
                  </a:lnTo>
                  <a:lnTo>
                    <a:pt x="1392" y="54"/>
                  </a:lnTo>
                  <a:lnTo>
                    <a:pt x="1398" y="54"/>
                  </a:lnTo>
                  <a:lnTo>
                    <a:pt x="1404" y="54"/>
                  </a:lnTo>
                  <a:lnTo>
                    <a:pt x="1410" y="54"/>
                  </a:lnTo>
                  <a:lnTo>
                    <a:pt x="1416" y="54"/>
                  </a:lnTo>
                  <a:lnTo>
                    <a:pt x="1422" y="54"/>
                  </a:lnTo>
                  <a:lnTo>
                    <a:pt x="1428" y="54"/>
                  </a:lnTo>
                  <a:lnTo>
                    <a:pt x="1428" y="48"/>
                  </a:lnTo>
                  <a:lnTo>
                    <a:pt x="1434" y="48"/>
                  </a:lnTo>
                  <a:lnTo>
                    <a:pt x="1440" y="48"/>
                  </a:lnTo>
                  <a:lnTo>
                    <a:pt x="1446" y="48"/>
                  </a:lnTo>
                  <a:lnTo>
                    <a:pt x="1452" y="48"/>
                  </a:lnTo>
                  <a:lnTo>
                    <a:pt x="1458" y="48"/>
                  </a:lnTo>
                  <a:lnTo>
                    <a:pt x="1464" y="48"/>
                  </a:lnTo>
                  <a:lnTo>
                    <a:pt x="1470" y="48"/>
                  </a:lnTo>
                  <a:lnTo>
                    <a:pt x="1476" y="48"/>
                  </a:lnTo>
                  <a:lnTo>
                    <a:pt x="1482" y="48"/>
                  </a:lnTo>
                  <a:lnTo>
                    <a:pt x="1482" y="42"/>
                  </a:lnTo>
                  <a:lnTo>
                    <a:pt x="1488" y="42"/>
                  </a:lnTo>
                  <a:lnTo>
                    <a:pt x="1494" y="42"/>
                  </a:lnTo>
                  <a:lnTo>
                    <a:pt x="1500" y="42"/>
                  </a:lnTo>
                  <a:lnTo>
                    <a:pt x="1506" y="42"/>
                  </a:lnTo>
                  <a:lnTo>
                    <a:pt x="1512" y="42"/>
                  </a:lnTo>
                  <a:lnTo>
                    <a:pt x="1518" y="42"/>
                  </a:lnTo>
                  <a:lnTo>
                    <a:pt x="1524" y="42"/>
                  </a:lnTo>
                  <a:lnTo>
                    <a:pt x="1524" y="36"/>
                  </a:lnTo>
                  <a:lnTo>
                    <a:pt x="1530" y="36"/>
                  </a:lnTo>
                  <a:lnTo>
                    <a:pt x="1536" y="36"/>
                  </a:lnTo>
                  <a:lnTo>
                    <a:pt x="1542" y="36"/>
                  </a:lnTo>
                  <a:lnTo>
                    <a:pt x="1548" y="36"/>
                  </a:lnTo>
                  <a:lnTo>
                    <a:pt x="1554" y="36"/>
                  </a:lnTo>
                  <a:lnTo>
                    <a:pt x="1560" y="36"/>
                  </a:lnTo>
                  <a:lnTo>
                    <a:pt x="1560" y="30"/>
                  </a:lnTo>
                  <a:lnTo>
                    <a:pt x="1566" y="30"/>
                  </a:lnTo>
                  <a:lnTo>
                    <a:pt x="1572" y="30"/>
                  </a:lnTo>
                  <a:lnTo>
                    <a:pt x="1578" y="30"/>
                  </a:lnTo>
                  <a:lnTo>
                    <a:pt x="1584" y="30"/>
                  </a:lnTo>
                  <a:lnTo>
                    <a:pt x="1590" y="30"/>
                  </a:lnTo>
                  <a:lnTo>
                    <a:pt x="1590" y="24"/>
                  </a:lnTo>
                  <a:lnTo>
                    <a:pt x="1596" y="24"/>
                  </a:lnTo>
                  <a:lnTo>
                    <a:pt x="1602" y="24"/>
                  </a:lnTo>
                  <a:lnTo>
                    <a:pt x="1608" y="24"/>
                  </a:lnTo>
                  <a:lnTo>
                    <a:pt x="1614" y="24"/>
                  </a:lnTo>
                  <a:lnTo>
                    <a:pt x="1614" y="18"/>
                  </a:lnTo>
                  <a:lnTo>
                    <a:pt x="1620" y="18"/>
                  </a:lnTo>
                  <a:lnTo>
                    <a:pt x="1626" y="18"/>
                  </a:lnTo>
                  <a:lnTo>
                    <a:pt x="1632" y="18"/>
                  </a:lnTo>
                  <a:lnTo>
                    <a:pt x="1638" y="18"/>
                  </a:lnTo>
                  <a:lnTo>
                    <a:pt x="1644" y="18"/>
                  </a:lnTo>
                  <a:lnTo>
                    <a:pt x="1644" y="12"/>
                  </a:lnTo>
                  <a:lnTo>
                    <a:pt x="1650" y="12"/>
                  </a:lnTo>
                  <a:lnTo>
                    <a:pt x="1656" y="12"/>
                  </a:lnTo>
                  <a:lnTo>
                    <a:pt x="1662" y="12"/>
                  </a:lnTo>
                  <a:lnTo>
                    <a:pt x="1668" y="12"/>
                  </a:lnTo>
                  <a:lnTo>
                    <a:pt x="1668" y="6"/>
                  </a:lnTo>
                  <a:lnTo>
                    <a:pt x="1674" y="6"/>
                  </a:lnTo>
                  <a:lnTo>
                    <a:pt x="1680" y="6"/>
                  </a:lnTo>
                  <a:lnTo>
                    <a:pt x="1686" y="6"/>
                  </a:lnTo>
                  <a:lnTo>
                    <a:pt x="1686" y="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51" name="Rectangle 143"/>
            <p:cNvSpPr>
              <a:spLocks noChangeArrowheads="1"/>
            </p:cNvSpPr>
            <p:nvPr/>
          </p:nvSpPr>
          <p:spPr bwMode="auto">
            <a:xfrm>
              <a:off x="2254" y="2976"/>
              <a:ext cx="25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FF0000"/>
                  </a:solidFill>
                  <a:latin typeface="Arial" charset="0"/>
                </a:rPr>
                <a:t>BETA_X</a:t>
              </a:r>
              <a:endParaRPr lang="en-US"/>
            </a:p>
          </p:txBody>
        </p:sp>
        <p:sp>
          <p:nvSpPr>
            <p:cNvPr id="13452" name="Freeform 144"/>
            <p:cNvSpPr>
              <a:spLocks/>
            </p:cNvSpPr>
            <p:nvPr/>
          </p:nvSpPr>
          <p:spPr bwMode="auto">
            <a:xfrm>
              <a:off x="2026" y="2064"/>
              <a:ext cx="1686" cy="876"/>
            </a:xfrm>
            <a:custGeom>
              <a:avLst/>
              <a:gdLst>
                <a:gd name="T0" fmla="*/ 24 w 1686"/>
                <a:gd name="T1" fmla="*/ 876 h 876"/>
                <a:gd name="T2" fmla="*/ 48 w 1686"/>
                <a:gd name="T3" fmla="*/ 870 h 876"/>
                <a:gd name="T4" fmla="*/ 78 w 1686"/>
                <a:gd name="T5" fmla="*/ 870 h 876"/>
                <a:gd name="T6" fmla="*/ 102 w 1686"/>
                <a:gd name="T7" fmla="*/ 864 h 876"/>
                <a:gd name="T8" fmla="*/ 132 w 1686"/>
                <a:gd name="T9" fmla="*/ 858 h 876"/>
                <a:gd name="T10" fmla="*/ 156 w 1686"/>
                <a:gd name="T11" fmla="*/ 858 h 876"/>
                <a:gd name="T12" fmla="*/ 186 w 1686"/>
                <a:gd name="T13" fmla="*/ 852 h 876"/>
                <a:gd name="T14" fmla="*/ 210 w 1686"/>
                <a:gd name="T15" fmla="*/ 846 h 876"/>
                <a:gd name="T16" fmla="*/ 240 w 1686"/>
                <a:gd name="T17" fmla="*/ 840 h 876"/>
                <a:gd name="T18" fmla="*/ 264 w 1686"/>
                <a:gd name="T19" fmla="*/ 828 h 876"/>
                <a:gd name="T20" fmla="*/ 288 w 1686"/>
                <a:gd name="T21" fmla="*/ 822 h 876"/>
                <a:gd name="T22" fmla="*/ 318 w 1686"/>
                <a:gd name="T23" fmla="*/ 816 h 876"/>
                <a:gd name="T24" fmla="*/ 342 w 1686"/>
                <a:gd name="T25" fmla="*/ 804 h 876"/>
                <a:gd name="T26" fmla="*/ 372 w 1686"/>
                <a:gd name="T27" fmla="*/ 798 h 876"/>
                <a:gd name="T28" fmla="*/ 396 w 1686"/>
                <a:gd name="T29" fmla="*/ 786 h 876"/>
                <a:gd name="T30" fmla="*/ 426 w 1686"/>
                <a:gd name="T31" fmla="*/ 780 h 876"/>
                <a:gd name="T32" fmla="*/ 450 w 1686"/>
                <a:gd name="T33" fmla="*/ 768 h 876"/>
                <a:gd name="T34" fmla="*/ 480 w 1686"/>
                <a:gd name="T35" fmla="*/ 756 h 876"/>
                <a:gd name="T36" fmla="*/ 504 w 1686"/>
                <a:gd name="T37" fmla="*/ 744 h 876"/>
                <a:gd name="T38" fmla="*/ 534 w 1686"/>
                <a:gd name="T39" fmla="*/ 732 h 876"/>
                <a:gd name="T40" fmla="*/ 558 w 1686"/>
                <a:gd name="T41" fmla="*/ 720 h 876"/>
                <a:gd name="T42" fmla="*/ 588 w 1686"/>
                <a:gd name="T43" fmla="*/ 702 h 876"/>
                <a:gd name="T44" fmla="*/ 612 w 1686"/>
                <a:gd name="T45" fmla="*/ 690 h 876"/>
                <a:gd name="T46" fmla="*/ 636 w 1686"/>
                <a:gd name="T47" fmla="*/ 678 h 876"/>
                <a:gd name="T48" fmla="*/ 666 w 1686"/>
                <a:gd name="T49" fmla="*/ 660 h 876"/>
                <a:gd name="T50" fmla="*/ 690 w 1686"/>
                <a:gd name="T51" fmla="*/ 648 h 876"/>
                <a:gd name="T52" fmla="*/ 720 w 1686"/>
                <a:gd name="T53" fmla="*/ 630 h 876"/>
                <a:gd name="T54" fmla="*/ 744 w 1686"/>
                <a:gd name="T55" fmla="*/ 582 h 876"/>
                <a:gd name="T56" fmla="*/ 774 w 1686"/>
                <a:gd name="T57" fmla="*/ 474 h 876"/>
                <a:gd name="T58" fmla="*/ 798 w 1686"/>
                <a:gd name="T59" fmla="*/ 348 h 876"/>
                <a:gd name="T60" fmla="*/ 828 w 1686"/>
                <a:gd name="T61" fmla="*/ 198 h 876"/>
                <a:gd name="T62" fmla="*/ 852 w 1686"/>
                <a:gd name="T63" fmla="*/ 36 h 876"/>
                <a:gd name="T64" fmla="*/ 882 w 1686"/>
                <a:gd name="T65" fmla="*/ 42 h 876"/>
                <a:gd name="T66" fmla="*/ 906 w 1686"/>
                <a:gd name="T67" fmla="*/ 204 h 876"/>
                <a:gd name="T68" fmla="*/ 930 w 1686"/>
                <a:gd name="T69" fmla="*/ 354 h 876"/>
                <a:gd name="T70" fmla="*/ 960 w 1686"/>
                <a:gd name="T71" fmla="*/ 480 h 876"/>
                <a:gd name="T72" fmla="*/ 984 w 1686"/>
                <a:gd name="T73" fmla="*/ 594 h 876"/>
                <a:gd name="T74" fmla="*/ 1014 w 1686"/>
                <a:gd name="T75" fmla="*/ 636 h 876"/>
                <a:gd name="T76" fmla="*/ 1038 w 1686"/>
                <a:gd name="T77" fmla="*/ 648 h 876"/>
                <a:gd name="T78" fmla="*/ 1068 w 1686"/>
                <a:gd name="T79" fmla="*/ 666 h 876"/>
                <a:gd name="T80" fmla="*/ 1092 w 1686"/>
                <a:gd name="T81" fmla="*/ 678 h 876"/>
                <a:gd name="T82" fmla="*/ 1122 w 1686"/>
                <a:gd name="T83" fmla="*/ 696 h 876"/>
                <a:gd name="T84" fmla="*/ 1146 w 1686"/>
                <a:gd name="T85" fmla="*/ 708 h 876"/>
                <a:gd name="T86" fmla="*/ 1176 w 1686"/>
                <a:gd name="T87" fmla="*/ 720 h 876"/>
                <a:gd name="T88" fmla="*/ 1200 w 1686"/>
                <a:gd name="T89" fmla="*/ 732 h 876"/>
                <a:gd name="T90" fmla="*/ 1224 w 1686"/>
                <a:gd name="T91" fmla="*/ 744 h 876"/>
                <a:gd name="T92" fmla="*/ 1254 w 1686"/>
                <a:gd name="T93" fmla="*/ 756 h 876"/>
                <a:gd name="T94" fmla="*/ 1278 w 1686"/>
                <a:gd name="T95" fmla="*/ 768 h 876"/>
                <a:gd name="T96" fmla="*/ 1308 w 1686"/>
                <a:gd name="T97" fmla="*/ 780 h 876"/>
                <a:gd name="T98" fmla="*/ 1332 w 1686"/>
                <a:gd name="T99" fmla="*/ 792 h 876"/>
                <a:gd name="T100" fmla="*/ 1362 w 1686"/>
                <a:gd name="T101" fmla="*/ 798 h 876"/>
                <a:gd name="T102" fmla="*/ 1386 w 1686"/>
                <a:gd name="T103" fmla="*/ 810 h 876"/>
                <a:gd name="T104" fmla="*/ 1416 w 1686"/>
                <a:gd name="T105" fmla="*/ 816 h 876"/>
                <a:gd name="T106" fmla="*/ 1440 w 1686"/>
                <a:gd name="T107" fmla="*/ 822 h 876"/>
                <a:gd name="T108" fmla="*/ 1470 w 1686"/>
                <a:gd name="T109" fmla="*/ 834 h 876"/>
                <a:gd name="T110" fmla="*/ 1494 w 1686"/>
                <a:gd name="T111" fmla="*/ 840 h 876"/>
                <a:gd name="T112" fmla="*/ 1518 w 1686"/>
                <a:gd name="T113" fmla="*/ 846 h 876"/>
                <a:gd name="T114" fmla="*/ 1548 w 1686"/>
                <a:gd name="T115" fmla="*/ 852 h 876"/>
                <a:gd name="T116" fmla="*/ 1572 w 1686"/>
                <a:gd name="T117" fmla="*/ 858 h 876"/>
                <a:gd name="T118" fmla="*/ 1602 w 1686"/>
                <a:gd name="T119" fmla="*/ 858 h 876"/>
                <a:gd name="T120" fmla="*/ 1626 w 1686"/>
                <a:gd name="T121" fmla="*/ 864 h 876"/>
                <a:gd name="T122" fmla="*/ 1656 w 1686"/>
                <a:gd name="T123" fmla="*/ 870 h 876"/>
                <a:gd name="T124" fmla="*/ 1680 w 1686"/>
                <a:gd name="T125" fmla="*/ 870 h 87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86"/>
                <a:gd name="T190" fmla="*/ 0 h 876"/>
                <a:gd name="T191" fmla="*/ 1686 w 1686"/>
                <a:gd name="T192" fmla="*/ 876 h 87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86" h="876">
                  <a:moveTo>
                    <a:pt x="0" y="870"/>
                  </a:moveTo>
                  <a:lnTo>
                    <a:pt x="0" y="870"/>
                  </a:lnTo>
                  <a:lnTo>
                    <a:pt x="6" y="870"/>
                  </a:lnTo>
                  <a:lnTo>
                    <a:pt x="6" y="876"/>
                  </a:lnTo>
                  <a:lnTo>
                    <a:pt x="12" y="876"/>
                  </a:lnTo>
                  <a:lnTo>
                    <a:pt x="18" y="876"/>
                  </a:lnTo>
                  <a:lnTo>
                    <a:pt x="24" y="876"/>
                  </a:lnTo>
                  <a:lnTo>
                    <a:pt x="30" y="876"/>
                  </a:lnTo>
                  <a:lnTo>
                    <a:pt x="36" y="876"/>
                  </a:lnTo>
                  <a:lnTo>
                    <a:pt x="36" y="870"/>
                  </a:lnTo>
                  <a:lnTo>
                    <a:pt x="42" y="870"/>
                  </a:lnTo>
                  <a:lnTo>
                    <a:pt x="48" y="870"/>
                  </a:lnTo>
                  <a:lnTo>
                    <a:pt x="54" y="870"/>
                  </a:lnTo>
                  <a:lnTo>
                    <a:pt x="60" y="870"/>
                  </a:lnTo>
                  <a:lnTo>
                    <a:pt x="66" y="870"/>
                  </a:lnTo>
                  <a:lnTo>
                    <a:pt x="72" y="870"/>
                  </a:lnTo>
                  <a:lnTo>
                    <a:pt x="78" y="870"/>
                  </a:lnTo>
                  <a:lnTo>
                    <a:pt x="84" y="870"/>
                  </a:lnTo>
                  <a:lnTo>
                    <a:pt x="84" y="864"/>
                  </a:lnTo>
                  <a:lnTo>
                    <a:pt x="90" y="864"/>
                  </a:lnTo>
                  <a:lnTo>
                    <a:pt x="96" y="864"/>
                  </a:lnTo>
                  <a:lnTo>
                    <a:pt x="102" y="864"/>
                  </a:lnTo>
                  <a:lnTo>
                    <a:pt x="108" y="864"/>
                  </a:lnTo>
                  <a:lnTo>
                    <a:pt x="114" y="864"/>
                  </a:lnTo>
                  <a:lnTo>
                    <a:pt x="120" y="864"/>
                  </a:lnTo>
                  <a:lnTo>
                    <a:pt x="126" y="864"/>
                  </a:lnTo>
                  <a:lnTo>
                    <a:pt x="126" y="858"/>
                  </a:lnTo>
                  <a:lnTo>
                    <a:pt x="132" y="858"/>
                  </a:lnTo>
                  <a:lnTo>
                    <a:pt x="138" y="858"/>
                  </a:lnTo>
                  <a:lnTo>
                    <a:pt x="144" y="858"/>
                  </a:lnTo>
                  <a:lnTo>
                    <a:pt x="150" y="858"/>
                  </a:lnTo>
                  <a:lnTo>
                    <a:pt x="156" y="858"/>
                  </a:lnTo>
                  <a:lnTo>
                    <a:pt x="156" y="852"/>
                  </a:lnTo>
                  <a:lnTo>
                    <a:pt x="162" y="852"/>
                  </a:lnTo>
                  <a:lnTo>
                    <a:pt x="168" y="852"/>
                  </a:lnTo>
                  <a:lnTo>
                    <a:pt x="174" y="852"/>
                  </a:lnTo>
                  <a:lnTo>
                    <a:pt x="180" y="852"/>
                  </a:lnTo>
                  <a:lnTo>
                    <a:pt x="186" y="852"/>
                  </a:lnTo>
                  <a:lnTo>
                    <a:pt x="186" y="846"/>
                  </a:lnTo>
                  <a:lnTo>
                    <a:pt x="192" y="846"/>
                  </a:lnTo>
                  <a:lnTo>
                    <a:pt x="198" y="846"/>
                  </a:lnTo>
                  <a:lnTo>
                    <a:pt x="204" y="846"/>
                  </a:lnTo>
                  <a:lnTo>
                    <a:pt x="210" y="846"/>
                  </a:lnTo>
                  <a:lnTo>
                    <a:pt x="216" y="846"/>
                  </a:lnTo>
                  <a:lnTo>
                    <a:pt x="216" y="840"/>
                  </a:lnTo>
                  <a:lnTo>
                    <a:pt x="222" y="840"/>
                  </a:lnTo>
                  <a:lnTo>
                    <a:pt x="228" y="840"/>
                  </a:lnTo>
                  <a:lnTo>
                    <a:pt x="234" y="840"/>
                  </a:lnTo>
                  <a:lnTo>
                    <a:pt x="240" y="840"/>
                  </a:lnTo>
                  <a:lnTo>
                    <a:pt x="240" y="834"/>
                  </a:lnTo>
                  <a:lnTo>
                    <a:pt x="246" y="834"/>
                  </a:lnTo>
                  <a:lnTo>
                    <a:pt x="252" y="834"/>
                  </a:lnTo>
                  <a:lnTo>
                    <a:pt x="258" y="834"/>
                  </a:lnTo>
                  <a:lnTo>
                    <a:pt x="264" y="834"/>
                  </a:lnTo>
                  <a:lnTo>
                    <a:pt x="264" y="828"/>
                  </a:lnTo>
                  <a:lnTo>
                    <a:pt x="270" y="828"/>
                  </a:lnTo>
                  <a:lnTo>
                    <a:pt x="276" y="828"/>
                  </a:lnTo>
                  <a:lnTo>
                    <a:pt x="282" y="828"/>
                  </a:lnTo>
                  <a:lnTo>
                    <a:pt x="282" y="822"/>
                  </a:lnTo>
                  <a:lnTo>
                    <a:pt x="288" y="822"/>
                  </a:lnTo>
                  <a:lnTo>
                    <a:pt x="294" y="822"/>
                  </a:lnTo>
                  <a:lnTo>
                    <a:pt x="300" y="822"/>
                  </a:lnTo>
                  <a:lnTo>
                    <a:pt x="306" y="822"/>
                  </a:lnTo>
                  <a:lnTo>
                    <a:pt x="306" y="816"/>
                  </a:lnTo>
                  <a:lnTo>
                    <a:pt x="312" y="816"/>
                  </a:lnTo>
                  <a:lnTo>
                    <a:pt x="318" y="816"/>
                  </a:lnTo>
                  <a:lnTo>
                    <a:pt x="324" y="816"/>
                  </a:lnTo>
                  <a:lnTo>
                    <a:pt x="324" y="810"/>
                  </a:lnTo>
                  <a:lnTo>
                    <a:pt x="330" y="810"/>
                  </a:lnTo>
                  <a:lnTo>
                    <a:pt x="336" y="810"/>
                  </a:lnTo>
                  <a:lnTo>
                    <a:pt x="342" y="810"/>
                  </a:lnTo>
                  <a:lnTo>
                    <a:pt x="342" y="804"/>
                  </a:lnTo>
                  <a:lnTo>
                    <a:pt x="348" y="804"/>
                  </a:lnTo>
                  <a:lnTo>
                    <a:pt x="354" y="804"/>
                  </a:lnTo>
                  <a:lnTo>
                    <a:pt x="360" y="804"/>
                  </a:lnTo>
                  <a:lnTo>
                    <a:pt x="360" y="798"/>
                  </a:lnTo>
                  <a:lnTo>
                    <a:pt x="366" y="798"/>
                  </a:lnTo>
                  <a:lnTo>
                    <a:pt x="372" y="798"/>
                  </a:lnTo>
                  <a:lnTo>
                    <a:pt x="378" y="798"/>
                  </a:lnTo>
                  <a:lnTo>
                    <a:pt x="378" y="792"/>
                  </a:lnTo>
                  <a:lnTo>
                    <a:pt x="384" y="792"/>
                  </a:lnTo>
                  <a:lnTo>
                    <a:pt x="390" y="792"/>
                  </a:lnTo>
                  <a:lnTo>
                    <a:pt x="396" y="792"/>
                  </a:lnTo>
                  <a:lnTo>
                    <a:pt x="396" y="786"/>
                  </a:lnTo>
                  <a:lnTo>
                    <a:pt x="402" y="786"/>
                  </a:lnTo>
                  <a:lnTo>
                    <a:pt x="408" y="786"/>
                  </a:lnTo>
                  <a:lnTo>
                    <a:pt x="408" y="780"/>
                  </a:lnTo>
                  <a:lnTo>
                    <a:pt x="414" y="780"/>
                  </a:lnTo>
                  <a:lnTo>
                    <a:pt x="420" y="780"/>
                  </a:lnTo>
                  <a:lnTo>
                    <a:pt x="426" y="780"/>
                  </a:lnTo>
                  <a:lnTo>
                    <a:pt x="426" y="774"/>
                  </a:lnTo>
                  <a:lnTo>
                    <a:pt x="432" y="774"/>
                  </a:lnTo>
                  <a:lnTo>
                    <a:pt x="438" y="774"/>
                  </a:lnTo>
                  <a:lnTo>
                    <a:pt x="438" y="768"/>
                  </a:lnTo>
                  <a:lnTo>
                    <a:pt x="444" y="768"/>
                  </a:lnTo>
                  <a:lnTo>
                    <a:pt x="450" y="768"/>
                  </a:lnTo>
                  <a:lnTo>
                    <a:pt x="456" y="768"/>
                  </a:lnTo>
                  <a:lnTo>
                    <a:pt x="456" y="762"/>
                  </a:lnTo>
                  <a:lnTo>
                    <a:pt x="462" y="762"/>
                  </a:lnTo>
                  <a:lnTo>
                    <a:pt x="468" y="762"/>
                  </a:lnTo>
                  <a:lnTo>
                    <a:pt x="468" y="756"/>
                  </a:lnTo>
                  <a:lnTo>
                    <a:pt x="474" y="756"/>
                  </a:lnTo>
                  <a:lnTo>
                    <a:pt x="480" y="756"/>
                  </a:lnTo>
                  <a:lnTo>
                    <a:pt x="486" y="756"/>
                  </a:lnTo>
                  <a:lnTo>
                    <a:pt x="486" y="750"/>
                  </a:lnTo>
                  <a:lnTo>
                    <a:pt x="492" y="750"/>
                  </a:lnTo>
                  <a:lnTo>
                    <a:pt x="498" y="750"/>
                  </a:lnTo>
                  <a:lnTo>
                    <a:pt x="498" y="744"/>
                  </a:lnTo>
                  <a:lnTo>
                    <a:pt x="504" y="744"/>
                  </a:lnTo>
                  <a:lnTo>
                    <a:pt x="510" y="744"/>
                  </a:lnTo>
                  <a:lnTo>
                    <a:pt x="510" y="738"/>
                  </a:lnTo>
                  <a:lnTo>
                    <a:pt x="516" y="738"/>
                  </a:lnTo>
                  <a:lnTo>
                    <a:pt x="522" y="738"/>
                  </a:lnTo>
                  <a:lnTo>
                    <a:pt x="522" y="732"/>
                  </a:lnTo>
                  <a:lnTo>
                    <a:pt x="528" y="732"/>
                  </a:lnTo>
                  <a:lnTo>
                    <a:pt x="534" y="732"/>
                  </a:lnTo>
                  <a:lnTo>
                    <a:pt x="534" y="726"/>
                  </a:lnTo>
                  <a:lnTo>
                    <a:pt x="540" y="726"/>
                  </a:lnTo>
                  <a:lnTo>
                    <a:pt x="546" y="726"/>
                  </a:lnTo>
                  <a:lnTo>
                    <a:pt x="546" y="720"/>
                  </a:lnTo>
                  <a:lnTo>
                    <a:pt x="552" y="720"/>
                  </a:lnTo>
                  <a:lnTo>
                    <a:pt x="558" y="720"/>
                  </a:lnTo>
                  <a:lnTo>
                    <a:pt x="564" y="714"/>
                  </a:lnTo>
                  <a:lnTo>
                    <a:pt x="570" y="714"/>
                  </a:lnTo>
                  <a:lnTo>
                    <a:pt x="576" y="708"/>
                  </a:lnTo>
                  <a:lnTo>
                    <a:pt x="582" y="708"/>
                  </a:lnTo>
                  <a:lnTo>
                    <a:pt x="588" y="702"/>
                  </a:lnTo>
                  <a:lnTo>
                    <a:pt x="594" y="702"/>
                  </a:lnTo>
                  <a:lnTo>
                    <a:pt x="594" y="696"/>
                  </a:lnTo>
                  <a:lnTo>
                    <a:pt x="600" y="696"/>
                  </a:lnTo>
                  <a:lnTo>
                    <a:pt x="606" y="696"/>
                  </a:lnTo>
                  <a:lnTo>
                    <a:pt x="606" y="690"/>
                  </a:lnTo>
                  <a:lnTo>
                    <a:pt x="612" y="690"/>
                  </a:lnTo>
                  <a:lnTo>
                    <a:pt x="618" y="690"/>
                  </a:lnTo>
                  <a:lnTo>
                    <a:pt x="618" y="684"/>
                  </a:lnTo>
                  <a:lnTo>
                    <a:pt x="624" y="684"/>
                  </a:lnTo>
                  <a:lnTo>
                    <a:pt x="630" y="684"/>
                  </a:lnTo>
                  <a:lnTo>
                    <a:pt x="630" y="678"/>
                  </a:lnTo>
                  <a:lnTo>
                    <a:pt x="636" y="678"/>
                  </a:lnTo>
                  <a:lnTo>
                    <a:pt x="642" y="678"/>
                  </a:lnTo>
                  <a:lnTo>
                    <a:pt x="642" y="672"/>
                  </a:lnTo>
                  <a:lnTo>
                    <a:pt x="648" y="672"/>
                  </a:lnTo>
                  <a:lnTo>
                    <a:pt x="654" y="672"/>
                  </a:lnTo>
                  <a:lnTo>
                    <a:pt x="654" y="666"/>
                  </a:lnTo>
                  <a:lnTo>
                    <a:pt x="660" y="666"/>
                  </a:lnTo>
                  <a:lnTo>
                    <a:pt x="660" y="660"/>
                  </a:lnTo>
                  <a:lnTo>
                    <a:pt x="666" y="660"/>
                  </a:lnTo>
                  <a:lnTo>
                    <a:pt x="672" y="660"/>
                  </a:lnTo>
                  <a:lnTo>
                    <a:pt x="672" y="654"/>
                  </a:lnTo>
                  <a:lnTo>
                    <a:pt x="678" y="654"/>
                  </a:lnTo>
                  <a:lnTo>
                    <a:pt x="684" y="654"/>
                  </a:lnTo>
                  <a:lnTo>
                    <a:pt x="684" y="648"/>
                  </a:lnTo>
                  <a:lnTo>
                    <a:pt x="690" y="648"/>
                  </a:lnTo>
                  <a:lnTo>
                    <a:pt x="696" y="648"/>
                  </a:lnTo>
                  <a:lnTo>
                    <a:pt x="696" y="642"/>
                  </a:lnTo>
                  <a:lnTo>
                    <a:pt x="702" y="642"/>
                  </a:lnTo>
                  <a:lnTo>
                    <a:pt x="702" y="636"/>
                  </a:lnTo>
                  <a:lnTo>
                    <a:pt x="708" y="636"/>
                  </a:lnTo>
                  <a:lnTo>
                    <a:pt x="714" y="636"/>
                  </a:lnTo>
                  <a:lnTo>
                    <a:pt x="714" y="630"/>
                  </a:lnTo>
                  <a:lnTo>
                    <a:pt x="720" y="630"/>
                  </a:lnTo>
                  <a:lnTo>
                    <a:pt x="726" y="630"/>
                  </a:lnTo>
                  <a:lnTo>
                    <a:pt x="726" y="624"/>
                  </a:lnTo>
                  <a:lnTo>
                    <a:pt x="726" y="618"/>
                  </a:lnTo>
                  <a:lnTo>
                    <a:pt x="732" y="618"/>
                  </a:lnTo>
                  <a:lnTo>
                    <a:pt x="732" y="612"/>
                  </a:lnTo>
                  <a:lnTo>
                    <a:pt x="738" y="612"/>
                  </a:lnTo>
                  <a:lnTo>
                    <a:pt x="738" y="606"/>
                  </a:lnTo>
                  <a:lnTo>
                    <a:pt x="738" y="600"/>
                  </a:lnTo>
                  <a:lnTo>
                    <a:pt x="744" y="600"/>
                  </a:lnTo>
                  <a:lnTo>
                    <a:pt x="744" y="594"/>
                  </a:lnTo>
                  <a:lnTo>
                    <a:pt x="744" y="588"/>
                  </a:lnTo>
                  <a:lnTo>
                    <a:pt x="744" y="582"/>
                  </a:lnTo>
                  <a:lnTo>
                    <a:pt x="750" y="582"/>
                  </a:lnTo>
                  <a:lnTo>
                    <a:pt x="750" y="576"/>
                  </a:lnTo>
                  <a:lnTo>
                    <a:pt x="750" y="570"/>
                  </a:lnTo>
                  <a:lnTo>
                    <a:pt x="750" y="564"/>
                  </a:lnTo>
                  <a:lnTo>
                    <a:pt x="750" y="558"/>
                  </a:lnTo>
                  <a:lnTo>
                    <a:pt x="756" y="558"/>
                  </a:lnTo>
                  <a:lnTo>
                    <a:pt x="756" y="552"/>
                  </a:lnTo>
                  <a:lnTo>
                    <a:pt x="756" y="546"/>
                  </a:lnTo>
                  <a:lnTo>
                    <a:pt x="756" y="540"/>
                  </a:lnTo>
                  <a:lnTo>
                    <a:pt x="756" y="534"/>
                  </a:lnTo>
                  <a:lnTo>
                    <a:pt x="762" y="534"/>
                  </a:lnTo>
                  <a:lnTo>
                    <a:pt x="762" y="528"/>
                  </a:lnTo>
                  <a:lnTo>
                    <a:pt x="762" y="522"/>
                  </a:lnTo>
                  <a:lnTo>
                    <a:pt x="762" y="516"/>
                  </a:lnTo>
                  <a:lnTo>
                    <a:pt x="762" y="510"/>
                  </a:lnTo>
                  <a:lnTo>
                    <a:pt x="768" y="504"/>
                  </a:lnTo>
                  <a:lnTo>
                    <a:pt x="768" y="498"/>
                  </a:lnTo>
                  <a:lnTo>
                    <a:pt x="768" y="492"/>
                  </a:lnTo>
                  <a:lnTo>
                    <a:pt x="768" y="486"/>
                  </a:lnTo>
                  <a:lnTo>
                    <a:pt x="774" y="480"/>
                  </a:lnTo>
                  <a:lnTo>
                    <a:pt x="774" y="474"/>
                  </a:lnTo>
                  <a:lnTo>
                    <a:pt x="774" y="468"/>
                  </a:lnTo>
                  <a:lnTo>
                    <a:pt x="774" y="462"/>
                  </a:lnTo>
                  <a:lnTo>
                    <a:pt x="774" y="456"/>
                  </a:lnTo>
                  <a:lnTo>
                    <a:pt x="780" y="456"/>
                  </a:lnTo>
                  <a:lnTo>
                    <a:pt x="780" y="450"/>
                  </a:lnTo>
                  <a:lnTo>
                    <a:pt x="780" y="444"/>
                  </a:lnTo>
                  <a:lnTo>
                    <a:pt x="780" y="438"/>
                  </a:lnTo>
                  <a:lnTo>
                    <a:pt x="780" y="432"/>
                  </a:lnTo>
                  <a:lnTo>
                    <a:pt x="780" y="426"/>
                  </a:lnTo>
                  <a:lnTo>
                    <a:pt x="786" y="426"/>
                  </a:lnTo>
                  <a:lnTo>
                    <a:pt x="786" y="420"/>
                  </a:lnTo>
                  <a:lnTo>
                    <a:pt x="786" y="414"/>
                  </a:lnTo>
                  <a:lnTo>
                    <a:pt x="786" y="408"/>
                  </a:lnTo>
                  <a:lnTo>
                    <a:pt x="786" y="402"/>
                  </a:lnTo>
                  <a:lnTo>
                    <a:pt x="786" y="396"/>
                  </a:lnTo>
                  <a:lnTo>
                    <a:pt x="792" y="396"/>
                  </a:lnTo>
                  <a:lnTo>
                    <a:pt x="792" y="390"/>
                  </a:lnTo>
                  <a:lnTo>
                    <a:pt x="792" y="384"/>
                  </a:lnTo>
                  <a:lnTo>
                    <a:pt x="792" y="378"/>
                  </a:lnTo>
                  <a:lnTo>
                    <a:pt x="792" y="372"/>
                  </a:lnTo>
                  <a:lnTo>
                    <a:pt x="792" y="366"/>
                  </a:lnTo>
                  <a:lnTo>
                    <a:pt x="798" y="366"/>
                  </a:lnTo>
                  <a:lnTo>
                    <a:pt x="798" y="360"/>
                  </a:lnTo>
                  <a:lnTo>
                    <a:pt x="798" y="354"/>
                  </a:lnTo>
                  <a:lnTo>
                    <a:pt x="798" y="348"/>
                  </a:lnTo>
                  <a:lnTo>
                    <a:pt x="798" y="342"/>
                  </a:lnTo>
                  <a:lnTo>
                    <a:pt x="798" y="336"/>
                  </a:lnTo>
                  <a:lnTo>
                    <a:pt x="804" y="336"/>
                  </a:lnTo>
                  <a:lnTo>
                    <a:pt x="804" y="330"/>
                  </a:lnTo>
                  <a:lnTo>
                    <a:pt x="804" y="324"/>
                  </a:lnTo>
                  <a:lnTo>
                    <a:pt x="804" y="318"/>
                  </a:lnTo>
                  <a:lnTo>
                    <a:pt x="804" y="312"/>
                  </a:lnTo>
                  <a:lnTo>
                    <a:pt x="804" y="306"/>
                  </a:lnTo>
                  <a:lnTo>
                    <a:pt x="810" y="300"/>
                  </a:lnTo>
                  <a:lnTo>
                    <a:pt x="810" y="294"/>
                  </a:lnTo>
                  <a:lnTo>
                    <a:pt x="810" y="288"/>
                  </a:lnTo>
                  <a:lnTo>
                    <a:pt x="810" y="282"/>
                  </a:lnTo>
                  <a:lnTo>
                    <a:pt x="810" y="276"/>
                  </a:lnTo>
                  <a:lnTo>
                    <a:pt x="810" y="270"/>
                  </a:lnTo>
                  <a:lnTo>
                    <a:pt x="816" y="270"/>
                  </a:lnTo>
                  <a:lnTo>
                    <a:pt x="816" y="264"/>
                  </a:lnTo>
                  <a:lnTo>
                    <a:pt x="816" y="258"/>
                  </a:lnTo>
                  <a:lnTo>
                    <a:pt x="816" y="252"/>
                  </a:lnTo>
                  <a:lnTo>
                    <a:pt x="816" y="246"/>
                  </a:lnTo>
                  <a:lnTo>
                    <a:pt x="816" y="240"/>
                  </a:lnTo>
                  <a:lnTo>
                    <a:pt x="822" y="240"/>
                  </a:lnTo>
                  <a:lnTo>
                    <a:pt x="822" y="234"/>
                  </a:lnTo>
                  <a:lnTo>
                    <a:pt x="822" y="228"/>
                  </a:lnTo>
                  <a:lnTo>
                    <a:pt x="822" y="222"/>
                  </a:lnTo>
                  <a:lnTo>
                    <a:pt x="822" y="216"/>
                  </a:lnTo>
                  <a:lnTo>
                    <a:pt x="822" y="210"/>
                  </a:lnTo>
                  <a:lnTo>
                    <a:pt x="822" y="204"/>
                  </a:lnTo>
                  <a:lnTo>
                    <a:pt x="828" y="204"/>
                  </a:lnTo>
                  <a:lnTo>
                    <a:pt x="828" y="198"/>
                  </a:lnTo>
                  <a:lnTo>
                    <a:pt x="828" y="192"/>
                  </a:lnTo>
                  <a:lnTo>
                    <a:pt x="828" y="186"/>
                  </a:lnTo>
                  <a:lnTo>
                    <a:pt x="828" y="180"/>
                  </a:lnTo>
                  <a:lnTo>
                    <a:pt x="828" y="174"/>
                  </a:lnTo>
                  <a:lnTo>
                    <a:pt x="828" y="168"/>
                  </a:lnTo>
                  <a:lnTo>
                    <a:pt x="834" y="168"/>
                  </a:lnTo>
                  <a:lnTo>
                    <a:pt x="834" y="162"/>
                  </a:lnTo>
                  <a:lnTo>
                    <a:pt x="834" y="156"/>
                  </a:lnTo>
                  <a:lnTo>
                    <a:pt x="834" y="150"/>
                  </a:lnTo>
                  <a:lnTo>
                    <a:pt x="834" y="144"/>
                  </a:lnTo>
                  <a:lnTo>
                    <a:pt x="834" y="138"/>
                  </a:lnTo>
                  <a:lnTo>
                    <a:pt x="834" y="132"/>
                  </a:lnTo>
                  <a:lnTo>
                    <a:pt x="840" y="132"/>
                  </a:lnTo>
                  <a:lnTo>
                    <a:pt x="840" y="126"/>
                  </a:lnTo>
                  <a:lnTo>
                    <a:pt x="840" y="120"/>
                  </a:lnTo>
                  <a:lnTo>
                    <a:pt x="840" y="114"/>
                  </a:lnTo>
                  <a:lnTo>
                    <a:pt x="840" y="108"/>
                  </a:lnTo>
                  <a:lnTo>
                    <a:pt x="840" y="102"/>
                  </a:lnTo>
                  <a:lnTo>
                    <a:pt x="840" y="96"/>
                  </a:lnTo>
                  <a:lnTo>
                    <a:pt x="846" y="96"/>
                  </a:lnTo>
                  <a:lnTo>
                    <a:pt x="846" y="90"/>
                  </a:lnTo>
                  <a:lnTo>
                    <a:pt x="846" y="84"/>
                  </a:lnTo>
                  <a:lnTo>
                    <a:pt x="846" y="78"/>
                  </a:lnTo>
                  <a:lnTo>
                    <a:pt x="846" y="72"/>
                  </a:lnTo>
                  <a:lnTo>
                    <a:pt x="846" y="66"/>
                  </a:lnTo>
                  <a:lnTo>
                    <a:pt x="846" y="60"/>
                  </a:lnTo>
                  <a:lnTo>
                    <a:pt x="852" y="54"/>
                  </a:lnTo>
                  <a:lnTo>
                    <a:pt x="852" y="48"/>
                  </a:lnTo>
                  <a:lnTo>
                    <a:pt x="852" y="42"/>
                  </a:lnTo>
                  <a:lnTo>
                    <a:pt x="852" y="36"/>
                  </a:lnTo>
                  <a:lnTo>
                    <a:pt x="852" y="30"/>
                  </a:lnTo>
                  <a:lnTo>
                    <a:pt x="852" y="24"/>
                  </a:lnTo>
                  <a:lnTo>
                    <a:pt x="858" y="24"/>
                  </a:lnTo>
                  <a:lnTo>
                    <a:pt x="858" y="18"/>
                  </a:lnTo>
                  <a:lnTo>
                    <a:pt x="858" y="12"/>
                  </a:lnTo>
                  <a:lnTo>
                    <a:pt x="858" y="6"/>
                  </a:lnTo>
                  <a:lnTo>
                    <a:pt x="864" y="6"/>
                  </a:lnTo>
                  <a:lnTo>
                    <a:pt x="864" y="0"/>
                  </a:lnTo>
                  <a:lnTo>
                    <a:pt x="870" y="0"/>
                  </a:lnTo>
                  <a:lnTo>
                    <a:pt x="870" y="6"/>
                  </a:lnTo>
                  <a:lnTo>
                    <a:pt x="870" y="12"/>
                  </a:lnTo>
                  <a:lnTo>
                    <a:pt x="876" y="12"/>
                  </a:lnTo>
                  <a:lnTo>
                    <a:pt x="876" y="18"/>
                  </a:lnTo>
                  <a:lnTo>
                    <a:pt x="876" y="24"/>
                  </a:lnTo>
                  <a:lnTo>
                    <a:pt x="876" y="30"/>
                  </a:lnTo>
                  <a:lnTo>
                    <a:pt x="876" y="36"/>
                  </a:lnTo>
                  <a:lnTo>
                    <a:pt x="882" y="42"/>
                  </a:lnTo>
                  <a:lnTo>
                    <a:pt x="882" y="48"/>
                  </a:lnTo>
                  <a:lnTo>
                    <a:pt x="882" y="54"/>
                  </a:lnTo>
                  <a:lnTo>
                    <a:pt x="882" y="60"/>
                  </a:lnTo>
                  <a:lnTo>
                    <a:pt x="882" y="66"/>
                  </a:lnTo>
                  <a:lnTo>
                    <a:pt x="882" y="72"/>
                  </a:lnTo>
                  <a:lnTo>
                    <a:pt x="882" y="78"/>
                  </a:lnTo>
                  <a:lnTo>
                    <a:pt x="888" y="78"/>
                  </a:lnTo>
                  <a:lnTo>
                    <a:pt x="888" y="84"/>
                  </a:lnTo>
                  <a:lnTo>
                    <a:pt x="888" y="90"/>
                  </a:lnTo>
                  <a:lnTo>
                    <a:pt x="888" y="96"/>
                  </a:lnTo>
                  <a:lnTo>
                    <a:pt x="888" y="102"/>
                  </a:lnTo>
                  <a:lnTo>
                    <a:pt x="888" y="108"/>
                  </a:lnTo>
                  <a:lnTo>
                    <a:pt x="888" y="114"/>
                  </a:lnTo>
                  <a:lnTo>
                    <a:pt x="894" y="114"/>
                  </a:lnTo>
                  <a:lnTo>
                    <a:pt x="894" y="120"/>
                  </a:lnTo>
                  <a:lnTo>
                    <a:pt x="894" y="126"/>
                  </a:lnTo>
                  <a:lnTo>
                    <a:pt x="894" y="132"/>
                  </a:lnTo>
                  <a:lnTo>
                    <a:pt x="894" y="138"/>
                  </a:lnTo>
                  <a:lnTo>
                    <a:pt x="894" y="144"/>
                  </a:lnTo>
                  <a:lnTo>
                    <a:pt x="894" y="150"/>
                  </a:lnTo>
                  <a:lnTo>
                    <a:pt x="900" y="150"/>
                  </a:lnTo>
                  <a:lnTo>
                    <a:pt x="900" y="156"/>
                  </a:lnTo>
                  <a:lnTo>
                    <a:pt x="900" y="162"/>
                  </a:lnTo>
                  <a:lnTo>
                    <a:pt x="900" y="168"/>
                  </a:lnTo>
                  <a:lnTo>
                    <a:pt x="900" y="174"/>
                  </a:lnTo>
                  <a:lnTo>
                    <a:pt x="900" y="180"/>
                  </a:lnTo>
                  <a:lnTo>
                    <a:pt x="900" y="186"/>
                  </a:lnTo>
                  <a:lnTo>
                    <a:pt x="906" y="186"/>
                  </a:lnTo>
                  <a:lnTo>
                    <a:pt x="906" y="192"/>
                  </a:lnTo>
                  <a:lnTo>
                    <a:pt x="906" y="198"/>
                  </a:lnTo>
                  <a:lnTo>
                    <a:pt x="906" y="204"/>
                  </a:lnTo>
                  <a:lnTo>
                    <a:pt x="906" y="210"/>
                  </a:lnTo>
                  <a:lnTo>
                    <a:pt x="906" y="216"/>
                  </a:lnTo>
                  <a:lnTo>
                    <a:pt x="906" y="222"/>
                  </a:lnTo>
                  <a:lnTo>
                    <a:pt x="912" y="222"/>
                  </a:lnTo>
                  <a:lnTo>
                    <a:pt x="912" y="228"/>
                  </a:lnTo>
                  <a:lnTo>
                    <a:pt x="912" y="234"/>
                  </a:lnTo>
                  <a:lnTo>
                    <a:pt x="912" y="240"/>
                  </a:lnTo>
                  <a:lnTo>
                    <a:pt x="912" y="246"/>
                  </a:lnTo>
                  <a:lnTo>
                    <a:pt x="912" y="252"/>
                  </a:lnTo>
                  <a:lnTo>
                    <a:pt x="912" y="258"/>
                  </a:lnTo>
                  <a:lnTo>
                    <a:pt x="918" y="258"/>
                  </a:lnTo>
                  <a:lnTo>
                    <a:pt x="918" y="264"/>
                  </a:lnTo>
                  <a:lnTo>
                    <a:pt x="918" y="270"/>
                  </a:lnTo>
                  <a:lnTo>
                    <a:pt x="918" y="276"/>
                  </a:lnTo>
                  <a:lnTo>
                    <a:pt x="918" y="282"/>
                  </a:lnTo>
                  <a:lnTo>
                    <a:pt x="918" y="288"/>
                  </a:lnTo>
                  <a:lnTo>
                    <a:pt x="924" y="294"/>
                  </a:lnTo>
                  <a:lnTo>
                    <a:pt x="924" y="300"/>
                  </a:lnTo>
                  <a:lnTo>
                    <a:pt x="924" y="306"/>
                  </a:lnTo>
                  <a:lnTo>
                    <a:pt x="924" y="312"/>
                  </a:lnTo>
                  <a:lnTo>
                    <a:pt x="924" y="318"/>
                  </a:lnTo>
                  <a:lnTo>
                    <a:pt x="930" y="324"/>
                  </a:lnTo>
                  <a:lnTo>
                    <a:pt x="930" y="330"/>
                  </a:lnTo>
                  <a:lnTo>
                    <a:pt x="930" y="336"/>
                  </a:lnTo>
                  <a:lnTo>
                    <a:pt x="930" y="342"/>
                  </a:lnTo>
                  <a:lnTo>
                    <a:pt x="930" y="348"/>
                  </a:lnTo>
                  <a:lnTo>
                    <a:pt x="930" y="354"/>
                  </a:lnTo>
                  <a:lnTo>
                    <a:pt x="936" y="354"/>
                  </a:lnTo>
                  <a:lnTo>
                    <a:pt x="936" y="360"/>
                  </a:lnTo>
                  <a:lnTo>
                    <a:pt x="936" y="366"/>
                  </a:lnTo>
                  <a:lnTo>
                    <a:pt x="936" y="372"/>
                  </a:lnTo>
                  <a:lnTo>
                    <a:pt x="936" y="378"/>
                  </a:lnTo>
                  <a:lnTo>
                    <a:pt x="936" y="384"/>
                  </a:lnTo>
                  <a:lnTo>
                    <a:pt x="942" y="384"/>
                  </a:lnTo>
                  <a:lnTo>
                    <a:pt x="942" y="390"/>
                  </a:lnTo>
                  <a:lnTo>
                    <a:pt x="942" y="396"/>
                  </a:lnTo>
                  <a:lnTo>
                    <a:pt x="942" y="402"/>
                  </a:lnTo>
                  <a:lnTo>
                    <a:pt x="942" y="408"/>
                  </a:lnTo>
                  <a:lnTo>
                    <a:pt x="942" y="414"/>
                  </a:lnTo>
                  <a:lnTo>
                    <a:pt x="948" y="414"/>
                  </a:lnTo>
                  <a:lnTo>
                    <a:pt x="948" y="420"/>
                  </a:lnTo>
                  <a:lnTo>
                    <a:pt x="948" y="426"/>
                  </a:lnTo>
                  <a:lnTo>
                    <a:pt x="948" y="432"/>
                  </a:lnTo>
                  <a:lnTo>
                    <a:pt x="948" y="438"/>
                  </a:lnTo>
                  <a:lnTo>
                    <a:pt x="948" y="444"/>
                  </a:lnTo>
                  <a:lnTo>
                    <a:pt x="954" y="444"/>
                  </a:lnTo>
                  <a:lnTo>
                    <a:pt x="954" y="450"/>
                  </a:lnTo>
                  <a:lnTo>
                    <a:pt x="954" y="456"/>
                  </a:lnTo>
                  <a:lnTo>
                    <a:pt x="954" y="462"/>
                  </a:lnTo>
                  <a:lnTo>
                    <a:pt x="954" y="468"/>
                  </a:lnTo>
                  <a:lnTo>
                    <a:pt x="960" y="474"/>
                  </a:lnTo>
                  <a:lnTo>
                    <a:pt x="960" y="480"/>
                  </a:lnTo>
                  <a:lnTo>
                    <a:pt x="960" y="486"/>
                  </a:lnTo>
                  <a:lnTo>
                    <a:pt x="960" y="492"/>
                  </a:lnTo>
                  <a:lnTo>
                    <a:pt x="960" y="498"/>
                  </a:lnTo>
                  <a:lnTo>
                    <a:pt x="966" y="498"/>
                  </a:lnTo>
                  <a:lnTo>
                    <a:pt x="966" y="504"/>
                  </a:lnTo>
                  <a:lnTo>
                    <a:pt x="966" y="510"/>
                  </a:lnTo>
                  <a:lnTo>
                    <a:pt x="966" y="516"/>
                  </a:lnTo>
                  <a:lnTo>
                    <a:pt x="966" y="522"/>
                  </a:lnTo>
                  <a:lnTo>
                    <a:pt x="972" y="528"/>
                  </a:lnTo>
                  <a:lnTo>
                    <a:pt x="972" y="534"/>
                  </a:lnTo>
                  <a:lnTo>
                    <a:pt x="972" y="540"/>
                  </a:lnTo>
                  <a:lnTo>
                    <a:pt x="972" y="546"/>
                  </a:lnTo>
                  <a:lnTo>
                    <a:pt x="978" y="552"/>
                  </a:lnTo>
                  <a:lnTo>
                    <a:pt x="978" y="558"/>
                  </a:lnTo>
                  <a:lnTo>
                    <a:pt x="978" y="564"/>
                  </a:lnTo>
                  <a:lnTo>
                    <a:pt x="978" y="570"/>
                  </a:lnTo>
                  <a:lnTo>
                    <a:pt x="984" y="576"/>
                  </a:lnTo>
                  <a:lnTo>
                    <a:pt x="984" y="582"/>
                  </a:lnTo>
                  <a:lnTo>
                    <a:pt x="984" y="588"/>
                  </a:lnTo>
                  <a:lnTo>
                    <a:pt x="984" y="594"/>
                  </a:lnTo>
                  <a:lnTo>
                    <a:pt x="990" y="594"/>
                  </a:lnTo>
                  <a:lnTo>
                    <a:pt x="990" y="600"/>
                  </a:lnTo>
                  <a:lnTo>
                    <a:pt x="990" y="606"/>
                  </a:lnTo>
                  <a:lnTo>
                    <a:pt x="996" y="612"/>
                  </a:lnTo>
                  <a:lnTo>
                    <a:pt x="996" y="618"/>
                  </a:lnTo>
                  <a:lnTo>
                    <a:pt x="1002" y="624"/>
                  </a:lnTo>
                  <a:lnTo>
                    <a:pt x="1002" y="630"/>
                  </a:lnTo>
                  <a:lnTo>
                    <a:pt x="1008" y="630"/>
                  </a:lnTo>
                  <a:lnTo>
                    <a:pt x="1008" y="636"/>
                  </a:lnTo>
                  <a:lnTo>
                    <a:pt x="1014" y="636"/>
                  </a:lnTo>
                  <a:lnTo>
                    <a:pt x="1020" y="636"/>
                  </a:lnTo>
                  <a:lnTo>
                    <a:pt x="1020" y="642"/>
                  </a:lnTo>
                  <a:lnTo>
                    <a:pt x="1026" y="642"/>
                  </a:lnTo>
                  <a:lnTo>
                    <a:pt x="1032" y="642"/>
                  </a:lnTo>
                  <a:lnTo>
                    <a:pt x="1032" y="648"/>
                  </a:lnTo>
                  <a:lnTo>
                    <a:pt x="1038" y="648"/>
                  </a:lnTo>
                  <a:lnTo>
                    <a:pt x="1038" y="654"/>
                  </a:lnTo>
                  <a:lnTo>
                    <a:pt x="1044" y="654"/>
                  </a:lnTo>
                  <a:lnTo>
                    <a:pt x="1050" y="654"/>
                  </a:lnTo>
                  <a:lnTo>
                    <a:pt x="1050" y="660"/>
                  </a:lnTo>
                  <a:lnTo>
                    <a:pt x="1056" y="660"/>
                  </a:lnTo>
                  <a:lnTo>
                    <a:pt x="1062" y="660"/>
                  </a:lnTo>
                  <a:lnTo>
                    <a:pt x="1062" y="666"/>
                  </a:lnTo>
                  <a:lnTo>
                    <a:pt x="1068" y="666"/>
                  </a:lnTo>
                  <a:lnTo>
                    <a:pt x="1074" y="666"/>
                  </a:lnTo>
                  <a:lnTo>
                    <a:pt x="1074" y="672"/>
                  </a:lnTo>
                  <a:lnTo>
                    <a:pt x="1080" y="672"/>
                  </a:lnTo>
                  <a:lnTo>
                    <a:pt x="1080" y="678"/>
                  </a:lnTo>
                  <a:lnTo>
                    <a:pt x="1086" y="678"/>
                  </a:lnTo>
                  <a:lnTo>
                    <a:pt x="1092" y="678"/>
                  </a:lnTo>
                  <a:lnTo>
                    <a:pt x="1092" y="684"/>
                  </a:lnTo>
                  <a:lnTo>
                    <a:pt x="1098" y="684"/>
                  </a:lnTo>
                  <a:lnTo>
                    <a:pt x="1104" y="684"/>
                  </a:lnTo>
                  <a:lnTo>
                    <a:pt x="1104" y="690"/>
                  </a:lnTo>
                  <a:lnTo>
                    <a:pt x="1110" y="690"/>
                  </a:lnTo>
                  <a:lnTo>
                    <a:pt x="1116" y="690"/>
                  </a:lnTo>
                  <a:lnTo>
                    <a:pt x="1116" y="696"/>
                  </a:lnTo>
                  <a:lnTo>
                    <a:pt x="1122" y="696"/>
                  </a:lnTo>
                  <a:lnTo>
                    <a:pt x="1128" y="696"/>
                  </a:lnTo>
                  <a:lnTo>
                    <a:pt x="1128" y="702"/>
                  </a:lnTo>
                  <a:lnTo>
                    <a:pt x="1134" y="702"/>
                  </a:lnTo>
                  <a:lnTo>
                    <a:pt x="1140" y="702"/>
                  </a:lnTo>
                  <a:lnTo>
                    <a:pt x="1140" y="708"/>
                  </a:lnTo>
                  <a:lnTo>
                    <a:pt x="1146" y="708"/>
                  </a:lnTo>
                  <a:lnTo>
                    <a:pt x="1152" y="708"/>
                  </a:lnTo>
                  <a:lnTo>
                    <a:pt x="1152" y="714"/>
                  </a:lnTo>
                  <a:lnTo>
                    <a:pt x="1158" y="714"/>
                  </a:lnTo>
                  <a:lnTo>
                    <a:pt x="1164" y="714"/>
                  </a:lnTo>
                  <a:lnTo>
                    <a:pt x="1164" y="720"/>
                  </a:lnTo>
                  <a:lnTo>
                    <a:pt x="1170" y="720"/>
                  </a:lnTo>
                  <a:lnTo>
                    <a:pt x="1176" y="720"/>
                  </a:lnTo>
                  <a:lnTo>
                    <a:pt x="1176" y="726"/>
                  </a:lnTo>
                  <a:lnTo>
                    <a:pt x="1182" y="726"/>
                  </a:lnTo>
                  <a:lnTo>
                    <a:pt x="1188" y="726"/>
                  </a:lnTo>
                  <a:lnTo>
                    <a:pt x="1188" y="732"/>
                  </a:lnTo>
                  <a:lnTo>
                    <a:pt x="1194" y="732"/>
                  </a:lnTo>
                  <a:lnTo>
                    <a:pt x="1200" y="732"/>
                  </a:lnTo>
                  <a:lnTo>
                    <a:pt x="1200" y="738"/>
                  </a:lnTo>
                  <a:lnTo>
                    <a:pt x="1206" y="738"/>
                  </a:lnTo>
                  <a:lnTo>
                    <a:pt x="1212" y="738"/>
                  </a:lnTo>
                  <a:lnTo>
                    <a:pt x="1212" y="744"/>
                  </a:lnTo>
                  <a:lnTo>
                    <a:pt x="1218" y="744"/>
                  </a:lnTo>
                  <a:lnTo>
                    <a:pt x="1224" y="744"/>
                  </a:lnTo>
                  <a:lnTo>
                    <a:pt x="1230" y="744"/>
                  </a:lnTo>
                  <a:lnTo>
                    <a:pt x="1230" y="750"/>
                  </a:lnTo>
                  <a:lnTo>
                    <a:pt x="1236" y="750"/>
                  </a:lnTo>
                  <a:lnTo>
                    <a:pt x="1242" y="750"/>
                  </a:lnTo>
                  <a:lnTo>
                    <a:pt x="1242" y="756"/>
                  </a:lnTo>
                  <a:lnTo>
                    <a:pt x="1248" y="756"/>
                  </a:lnTo>
                  <a:lnTo>
                    <a:pt x="1254" y="756"/>
                  </a:lnTo>
                  <a:lnTo>
                    <a:pt x="1254" y="762"/>
                  </a:lnTo>
                  <a:lnTo>
                    <a:pt x="1260" y="762"/>
                  </a:lnTo>
                  <a:lnTo>
                    <a:pt x="1266" y="762"/>
                  </a:lnTo>
                  <a:lnTo>
                    <a:pt x="1272" y="762"/>
                  </a:lnTo>
                  <a:lnTo>
                    <a:pt x="1272" y="768"/>
                  </a:lnTo>
                  <a:lnTo>
                    <a:pt x="1278" y="768"/>
                  </a:lnTo>
                  <a:lnTo>
                    <a:pt x="1284" y="768"/>
                  </a:lnTo>
                  <a:lnTo>
                    <a:pt x="1284" y="774"/>
                  </a:lnTo>
                  <a:lnTo>
                    <a:pt x="1290" y="774"/>
                  </a:lnTo>
                  <a:lnTo>
                    <a:pt x="1296" y="774"/>
                  </a:lnTo>
                  <a:lnTo>
                    <a:pt x="1302" y="774"/>
                  </a:lnTo>
                  <a:lnTo>
                    <a:pt x="1302" y="780"/>
                  </a:lnTo>
                  <a:lnTo>
                    <a:pt x="1308" y="780"/>
                  </a:lnTo>
                  <a:lnTo>
                    <a:pt x="1314" y="780"/>
                  </a:lnTo>
                  <a:lnTo>
                    <a:pt x="1314" y="786"/>
                  </a:lnTo>
                  <a:lnTo>
                    <a:pt x="1320" y="786"/>
                  </a:lnTo>
                  <a:lnTo>
                    <a:pt x="1326" y="786"/>
                  </a:lnTo>
                  <a:lnTo>
                    <a:pt x="1332" y="786"/>
                  </a:lnTo>
                  <a:lnTo>
                    <a:pt x="1332" y="792"/>
                  </a:lnTo>
                  <a:lnTo>
                    <a:pt x="1338" y="792"/>
                  </a:lnTo>
                  <a:lnTo>
                    <a:pt x="1344" y="792"/>
                  </a:lnTo>
                  <a:lnTo>
                    <a:pt x="1350" y="792"/>
                  </a:lnTo>
                  <a:lnTo>
                    <a:pt x="1350" y="798"/>
                  </a:lnTo>
                  <a:lnTo>
                    <a:pt x="1356" y="798"/>
                  </a:lnTo>
                  <a:lnTo>
                    <a:pt x="1362" y="798"/>
                  </a:lnTo>
                  <a:lnTo>
                    <a:pt x="1368" y="798"/>
                  </a:lnTo>
                  <a:lnTo>
                    <a:pt x="1368" y="804"/>
                  </a:lnTo>
                  <a:lnTo>
                    <a:pt x="1374" y="804"/>
                  </a:lnTo>
                  <a:lnTo>
                    <a:pt x="1380" y="804"/>
                  </a:lnTo>
                  <a:lnTo>
                    <a:pt x="1386" y="804"/>
                  </a:lnTo>
                  <a:lnTo>
                    <a:pt x="1386" y="810"/>
                  </a:lnTo>
                  <a:lnTo>
                    <a:pt x="1392" y="810"/>
                  </a:lnTo>
                  <a:lnTo>
                    <a:pt x="1398" y="810"/>
                  </a:lnTo>
                  <a:lnTo>
                    <a:pt x="1404" y="810"/>
                  </a:lnTo>
                  <a:lnTo>
                    <a:pt x="1404" y="816"/>
                  </a:lnTo>
                  <a:lnTo>
                    <a:pt x="1410" y="816"/>
                  </a:lnTo>
                  <a:lnTo>
                    <a:pt x="1416" y="816"/>
                  </a:lnTo>
                  <a:lnTo>
                    <a:pt x="1422" y="816"/>
                  </a:lnTo>
                  <a:lnTo>
                    <a:pt x="1422" y="822"/>
                  </a:lnTo>
                  <a:lnTo>
                    <a:pt x="1428" y="822"/>
                  </a:lnTo>
                  <a:lnTo>
                    <a:pt x="1434" y="822"/>
                  </a:lnTo>
                  <a:lnTo>
                    <a:pt x="1440" y="822"/>
                  </a:lnTo>
                  <a:lnTo>
                    <a:pt x="1446" y="822"/>
                  </a:lnTo>
                  <a:lnTo>
                    <a:pt x="1446" y="828"/>
                  </a:lnTo>
                  <a:lnTo>
                    <a:pt x="1452" y="828"/>
                  </a:lnTo>
                  <a:lnTo>
                    <a:pt x="1458" y="828"/>
                  </a:lnTo>
                  <a:lnTo>
                    <a:pt x="1464" y="828"/>
                  </a:lnTo>
                  <a:lnTo>
                    <a:pt x="1464" y="834"/>
                  </a:lnTo>
                  <a:lnTo>
                    <a:pt x="1470" y="834"/>
                  </a:lnTo>
                  <a:lnTo>
                    <a:pt x="1476" y="834"/>
                  </a:lnTo>
                  <a:lnTo>
                    <a:pt x="1482" y="834"/>
                  </a:lnTo>
                  <a:lnTo>
                    <a:pt x="1488" y="834"/>
                  </a:lnTo>
                  <a:lnTo>
                    <a:pt x="1488" y="840"/>
                  </a:lnTo>
                  <a:lnTo>
                    <a:pt x="1494" y="840"/>
                  </a:lnTo>
                  <a:lnTo>
                    <a:pt x="1500" y="840"/>
                  </a:lnTo>
                  <a:lnTo>
                    <a:pt x="1506" y="840"/>
                  </a:lnTo>
                  <a:lnTo>
                    <a:pt x="1512" y="840"/>
                  </a:lnTo>
                  <a:lnTo>
                    <a:pt x="1512" y="846"/>
                  </a:lnTo>
                  <a:lnTo>
                    <a:pt x="1518" y="846"/>
                  </a:lnTo>
                  <a:lnTo>
                    <a:pt x="1524" y="846"/>
                  </a:lnTo>
                  <a:lnTo>
                    <a:pt x="1530" y="846"/>
                  </a:lnTo>
                  <a:lnTo>
                    <a:pt x="1536" y="846"/>
                  </a:lnTo>
                  <a:lnTo>
                    <a:pt x="1542" y="846"/>
                  </a:lnTo>
                  <a:lnTo>
                    <a:pt x="1542" y="852"/>
                  </a:lnTo>
                  <a:lnTo>
                    <a:pt x="1548" y="852"/>
                  </a:lnTo>
                  <a:lnTo>
                    <a:pt x="1554" y="852"/>
                  </a:lnTo>
                  <a:lnTo>
                    <a:pt x="1560" y="852"/>
                  </a:lnTo>
                  <a:lnTo>
                    <a:pt x="1566" y="852"/>
                  </a:lnTo>
                  <a:lnTo>
                    <a:pt x="1572" y="852"/>
                  </a:lnTo>
                  <a:lnTo>
                    <a:pt x="1572" y="858"/>
                  </a:lnTo>
                  <a:lnTo>
                    <a:pt x="1578" y="858"/>
                  </a:lnTo>
                  <a:lnTo>
                    <a:pt x="1584" y="858"/>
                  </a:lnTo>
                  <a:lnTo>
                    <a:pt x="1590" y="858"/>
                  </a:lnTo>
                  <a:lnTo>
                    <a:pt x="1596" y="858"/>
                  </a:lnTo>
                  <a:lnTo>
                    <a:pt x="1602" y="858"/>
                  </a:lnTo>
                  <a:lnTo>
                    <a:pt x="1602" y="864"/>
                  </a:lnTo>
                  <a:lnTo>
                    <a:pt x="1608" y="864"/>
                  </a:lnTo>
                  <a:lnTo>
                    <a:pt x="1614" y="864"/>
                  </a:lnTo>
                  <a:lnTo>
                    <a:pt x="1620" y="864"/>
                  </a:lnTo>
                  <a:lnTo>
                    <a:pt x="1626" y="864"/>
                  </a:lnTo>
                  <a:lnTo>
                    <a:pt x="1632" y="864"/>
                  </a:lnTo>
                  <a:lnTo>
                    <a:pt x="1638" y="864"/>
                  </a:lnTo>
                  <a:lnTo>
                    <a:pt x="1644" y="864"/>
                  </a:lnTo>
                  <a:lnTo>
                    <a:pt x="1644" y="870"/>
                  </a:lnTo>
                  <a:lnTo>
                    <a:pt x="1650" y="870"/>
                  </a:lnTo>
                  <a:lnTo>
                    <a:pt x="1656" y="870"/>
                  </a:lnTo>
                  <a:lnTo>
                    <a:pt x="1662" y="870"/>
                  </a:lnTo>
                  <a:lnTo>
                    <a:pt x="1668" y="870"/>
                  </a:lnTo>
                  <a:lnTo>
                    <a:pt x="1674" y="870"/>
                  </a:lnTo>
                  <a:lnTo>
                    <a:pt x="1680" y="870"/>
                  </a:lnTo>
                  <a:lnTo>
                    <a:pt x="1686" y="870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53" name="Rectangle 145"/>
            <p:cNvSpPr>
              <a:spLocks noChangeArrowheads="1"/>
            </p:cNvSpPr>
            <p:nvPr/>
          </p:nvSpPr>
          <p:spPr bwMode="auto">
            <a:xfrm>
              <a:off x="2674" y="2976"/>
              <a:ext cx="25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FF00"/>
                  </a:solidFill>
                  <a:latin typeface="Arial" charset="0"/>
                </a:rPr>
                <a:t>BETA_Y</a:t>
              </a:r>
              <a:endParaRPr lang="en-US"/>
            </a:p>
          </p:txBody>
        </p:sp>
        <p:sp>
          <p:nvSpPr>
            <p:cNvPr id="13454" name="Freeform 146"/>
            <p:cNvSpPr>
              <a:spLocks/>
            </p:cNvSpPr>
            <p:nvPr/>
          </p:nvSpPr>
          <p:spPr bwMode="auto">
            <a:xfrm>
              <a:off x="2026" y="1950"/>
              <a:ext cx="1686" cy="312"/>
            </a:xfrm>
            <a:custGeom>
              <a:avLst/>
              <a:gdLst>
                <a:gd name="T0" fmla="*/ 24 w 1686"/>
                <a:gd name="T1" fmla="*/ 306 h 312"/>
                <a:gd name="T2" fmla="*/ 48 w 1686"/>
                <a:gd name="T3" fmla="*/ 306 h 312"/>
                <a:gd name="T4" fmla="*/ 78 w 1686"/>
                <a:gd name="T5" fmla="*/ 306 h 312"/>
                <a:gd name="T6" fmla="*/ 102 w 1686"/>
                <a:gd name="T7" fmla="*/ 312 h 312"/>
                <a:gd name="T8" fmla="*/ 132 w 1686"/>
                <a:gd name="T9" fmla="*/ 312 h 312"/>
                <a:gd name="T10" fmla="*/ 156 w 1686"/>
                <a:gd name="T11" fmla="*/ 306 h 312"/>
                <a:gd name="T12" fmla="*/ 186 w 1686"/>
                <a:gd name="T13" fmla="*/ 306 h 312"/>
                <a:gd name="T14" fmla="*/ 210 w 1686"/>
                <a:gd name="T15" fmla="*/ 300 h 312"/>
                <a:gd name="T16" fmla="*/ 240 w 1686"/>
                <a:gd name="T17" fmla="*/ 300 h 312"/>
                <a:gd name="T18" fmla="*/ 264 w 1686"/>
                <a:gd name="T19" fmla="*/ 294 h 312"/>
                <a:gd name="T20" fmla="*/ 288 w 1686"/>
                <a:gd name="T21" fmla="*/ 282 h 312"/>
                <a:gd name="T22" fmla="*/ 318 w 1686"/>
                <a:gd name="T23" fmla="*/ 276 h 312"/>
                <a:gd name="T24" fmla="*/ 342 w 1686"/>
                <a:gd name="T25" fmla="*/ 270 h 312"/>
                <a:gd name="T26" fmla="*/ 372 w 1686"/>
                <a:gd name="T27" fmla="*/ 258 h 312"/>
                <a:gd name="T28" fmla="*/ 396 w 1686"/>
                <a:gd name="T29" fmla="*/ 246 h 312"/>
                <a:gd name="T30" fmla="*/ 426 w 1686"/>
                <a:gd name="T31" fmla="*/ 234 h 312"/>
                <a:gd name="T32" fmla="*/ 450 w 1686"/>
                <a:gd name="T33" fmla="*/ 222 h 312"/>
                <a:gd name="T34" fmla="*/ 480 w 1686"/>
                <a:gd name="T35" fmla="*/ 204 h 312"/>
                <a:gd name="T36" fmla="*/ 504 w 1686"/>
                <a:gd name="T37" fmla="*/ 192 h 312"/>
                <a:gd name="T38" fmla="*/ 534 w 1686"/>
                <a:gd name="T39" fmla="*/ 174 h 312"/>
                <a:gd name="T40" fmla="*/ 558 w 1686"/>
                <a:gd name="T41" fmla="*/ 156 h 312"/>
                <a:gd name="T42" fmla="*/ 588 w 1686"/>
                <a:gd name="T43" fmla="*/ 138 h 312"/>
                <a:gd name="T44" fmla="*/ 612 w 1686"/>
                <a:gd name="T45" fmla="*/ 114 h 312"/>
                <a:gd name="T46" fmla="*/ 636 w 1686"/>
                <a:gd name="T47" fmla="*/ 96 h 312"/>
                <a:gd name="T48" fmla="*/ 666 w 1686"/>
                <a:gd name="T49" fmla="*/ 72 h 312"/>
                <a:gd name="T50" fmla="*/ 690 w 1686"/>
                <a:gd name="T51" fmla="*/ 48 h 312"/>
                <a:gd name="T52" fmla="*/ 720 w 1686"/>
                <a:gd name="T53" fmla="*/ 24 h 312"/>
                <a:gd name="T54" fmla="*/ 744 w 1686"/>
                <a:gd name="T55" fmla="*/ 12 h 312"/>
                <a:gd name="T56" fmla="*/ 774 w 1686"/>
                <a:gd name="T57" fmla="*/ 36 h 312"/>
                <a:gd name="T58" fmla="*/ 798 w 1686"/>
                <a:gd name="T59" fmla="*/ 60 h 312"/>
                <a:gd name="T60" fmla="*/ 828 w 1686"/>
                <a:gd name="T61" fmla="*/ 84 h 312"/>
                <a:gd name="T62" fmla="*/ 852 w 1686"/>
                <a:gd name="T63" fmla="*/ 108 h 312"/>
                <a:gd name="T64" fmla="*/ 882 w 1686"/>
                <a:gd name="T65" fmla="*/ 108 h 312"/>
                <a:gd name="T66" fmla="*/ 906 w 1686"/>
                <a:gd name="T67" fmla="*/ 78 h 312"/>
                <a:gd name="T68" fmla="*/ 930 w 1686"/>
                <a:gd name="T69" fmla="*/ 54 h 312"/>
                <a:gd name="T70" fmla="*/ 960 w 1686"/>
                <a:gd name="T71" fmla="*/ 30 h 312"/>
                <a:gd name="T72" fmla="*/ 984 w 1686"/>
                <a:gd name="T73" fmla="*/ 6 h 312"/>
                <a:gd name="T74" fmla="*/ 1014 w 1686"/>
                <a:gd name="T75" fmla="*/ 12 h 312"/>
                <a:gd name="T76" fmla="*/ 1038 w 1686"/>
                <a:gd name="T77" fmla="*/ 36 h 312"/>
                <a:gd name="T78" fmla="*/ 1068 w 1686"/>
                <a:gd name="T79" fmla="*/ 60 h 312"/>
                <a:gd name="T80" fmla="*/ 1092 w 1686"/>
                <a:gd name="T81" fmla="*/ 84 h 312"/>
                <a:gd name="T82" fmla="*/ 1122 w 1686"/>
                <a:gd name="T83" fmla="*/ 108 h 312"/>
                <a:gd name="T84" fmla="*/ 1146 w 1686"/>
                <a:gd name="T85" fmla="*/ 126 h 312"/>
                <a:gd name="T86" fmla="*/ 1176 w 1686"/>
                <a:gd name="T87" fmla="*/ 144 h 312"/>
                <a:gd name="T88" fmla="*/ 1200 w 1686"/>
                <a:gd name="T89" fmla="*/ 162 h 312"/>
                <a:gd name="T90" fmla="*/ 1224 w 1686"/>
                <a:gd name="T91" fmla="*/ 180 h 312"/>
                <a:gd name="T92" fmla="*/ 1254 w 1686"/>
                <a:gd name="T93" fmla="*/ 198 h 312"/>
                <a:gd name="T94" fmla="*/ 1278 w 1686"/>
                <a:gd name="T95" fmla="*/ 216 h 312"/>
                <a:gd name="T96" fmla="*/ 1308 w 1686"/>
                <a:gd name="T97" fmla="*/ 228 h 312"/>
                <a:gd name="T98" fmla="*/ 1332 w 1686"/>
                <a:gd name="T99" fmla="*/ 240 h 312"/>
                <a:gd name="T100" fmla="*/ 1362 w 1686"/>
                <a:gd name="T101" fmla="*/ 252 h 312"/>
                <a:gd name="T102" fmla="*/ 1386 w 1686"/>
                <a:gd name="T103" fmla="*/ 264 h 312"/>
                <a:gd name="T104" fmla="*/ 1416 w 1686"/>
                <a:gd name="T105" fmla="*/ 270 h 312"/>
                <a:gd name="T106" fmla="*/ 1440 w 1686"/>
                <a:gd name="T107" fmla="*/ 282 h 312"/>
                <a:gd name="T108" fmla="*/ 1470 w 1686"/>
                <a:gd name="T109" fmla="*/ 288 h 312"/>
                <a:gd name="T110" fmla="*/ 1494 w 1686"/>
                <a:gd name="T111" fmla="*/ 294 h 312"/>
                <a:gd name="T112" fmla="*/ 1518 w 1686"/>
                <a:gd name="T113" fmla="*/ 300 h 312"/>
                <a:gd name="T114" fmla="*/ 1548 w 1686"/>
                <a:gd name="T115" fmla="*/ 300 h 312"/>
                <a:gd name="T116" fmla="*/ 1572 w 1686"/>
                <a:gd name="T117" fmla="*/ 306 h 312"/>
                <a:gd name="T118" fmla="*/ 1602 w 1686"/>
                <a:gd name="T119" fmla="*/ 306 h 312"/>
                <a:gd name="T120" fmla="*/ 1626 w 1686"/>
                <a:gd name="T121" fmla="*/ 306 h 312"/>
                <a:gd name="T122" fmla="*/ 1656 w 1686"/>
                <a:gd name="T123" fmla="*/ 306 h 312"/>
                <a:gd name="T124" fmla="*/ 1680 w 1686"/>
                <a:gd name="T125" fmla="*/ 306 h 31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86"/>
                <a:gd name="T190" fmla="*/ 0 h 312"/>
                <a:gd name="T191" fmla="*/ 1686 w 1686"/>
                <a:gd name="T192" fmla="*/ 312 h 31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86" h="312">
                  <a:moveTo>
                    <a:pt x="0" y="306"/>
                  </a:moveTo>
                  <a:lnTo>
                    <a:pt x="0" y="306"/>
                  </a:lnTo>
                  <a:lnTo>
                    <a:pt x="6" y="306"/>
                  </a:lnTo>
                  <a:lnTo>
                    <a:pt x="12" y="306"/>
                  </a:lnTo>
                  <a:lnTo>
                    <a:pt x="18" y="306"/>
                  </a:lnTo>
                  <a:lnTo>
                    <a:pt x="24" y="306"/>
                  </a:lnTo>
                  <a:lnTo>
                    <a:pt x="30" y="306"/>
                  </a:lnTo>
                  <a:lnTo>
                    <a:pt x="36" y="306"/>
                  </a:lnTo>
                  <a:lnTo>
                    <a:pt x="42" y="306"/>
                  </a:lnTo>
                  <a:lnTo>
                    <a:pt x="48" y="306"/>
                  </a:lnTo>
                  <a:lnTo>
                    <a:pt x="54" y="306"/>
                  </a:lnTo>
                  <a:lnTo>
                    <a:pt x="60" y="306"/>
                  </a:lnTo>
                  <a:lnTo>
                    <a:pt x="66" y="306"/>
                  </a:lnTo>
                  <a:lnTo>
                    <a:pt x="72" y="306"/>
                  </a:lnTo>
                  <a:lnTo>
                    <a:pt x="78" y="306"/>
                  </a:lnTo>
                  <a:lnTo>
                    <a:pt x="84" y="306"/>
                  </a:lnTo>
                  <a:lnTo>
                    <a:pt x="84" y="312"/>
                  </a:lnTo>
                  <a:lnTo>
                    <a:pt x="90" y="312"/>
                  </a:lnTo>
                  <a:lnTo>
                    <a:pt x="96" y="312"/>
                  </a:lnTo>
                  <a:lnTo>
                    <a:pt x="102" y="312"/>
                  </a:lnTo>
                  <a:lnTo>
                    <a:pt x="108" y="312"/>
                  </a:lnTo>
                  <a:lnTo>
                    <a:pt x="114" y="312"/>
                  </a:lnTo>
                  <a:lnTo>
                    <a:pt x="120" y="312"/>
                  </a:lnTo>
                  <a:lnTo>
                    <a:pt x="126" y="312"/>
                  </a:lnTo>
                  <a:lnTo>
                    <a:pt x="132" y="312"/>
                  </a:lnTo>
                  <a:lnTo>
                    <a:pt x="138" y="312"/>
                  </a:lnTo>
                  <a:lnTo>
                    <a:pt x="144" y="306"/>
                  </a:lnTo>
                  <a:lnTo>
                    <a:pt x="150" y="306"/>
                  </a:lnTo>
                  <a:lnTo>
                    <a:pt x="156" y="306"/>
                  </a:lnTo>
                  <a:lnTo>
                    <a:pt x="162" y="306"/>
                  </a:lnTo>
                  <a:lnTo>
                    <a:pt x="168" y="306"/>
                  </a:lnTo>
                  <a:lnTo>
                    <a:pt x="174" y="306"/>
                  </a:lnTo>
                  <a:lnTo>
                    <a:pt x="180" y="306"/>
                  </a:lnTo>
                  <a:lnTo>
                    <a:pt x="186" y="306"/>
                  </a:lnTo>
                  <a:lnTo>
                    <a:pt x="192" y="306"/>
                  </a:lnTo>
                  <a:lnTo>
                    <a:pt x="198" y="306"/>
                  </a:lnTo>
                  <a:lnTo>
                    <a:pt x="204" y="306"/>
                  </a:lnTo>
                  <a:lnTo>
                    <a:pt x="204" y="300"/>
                  </a:lnTo>
                  <a:lnTo>
                    <a:pt x="210" y="300"/>
                  </a:lnTo>
                  <a:lnTo>
                    <a:pt x="216" y="300"/>
                  </a:lnTo>
                  <a:lnTo>
                    <a:pt x="222" y="300"/>
                  </a:lnTo>
                  <a:lnTo>
                    <a:pt x="228" y="300"/>
                  </a:lnTo>
                  <a:lnTo>
                    <a:pt x="234" y="300"/>
                  </a:lnTo>
                  <a:lnTo>
                    <a:pt x="240" y="300"/>
                  </a:lnTo>
                  <a:lnTo>
                    <a:pt x="240" y="294"/>
                  </a:lnTo>
                  <a:lnTo>
                    <a:pt x="246" y="294"/>
                  </a:lnTo>
                  <a:lnTo>
                    <a:pt x="252" y="294"/>
                  </a:lnTo>
                  <a:lnTo>
                    <a:pt x="258" y="294"/>
                  </a:lnTo>
                  <a:lnTo>
                    <a:pt x="264" y="294"/>
                  </a:lnTo>
                  <a:lnTo>
                    <a:pt x="264" y="288"/>
                  </a:lnTo>
                  <a:lnTo>
                    <a:pt x="270" y="288"/>
                  </a:lnTo>
                  <a:lnTo>
                    <a:pt x="276" y="288"/>
                  </a:lnTo>
                  <a:lnTo>
                    <a:pt x="282" y="288"/>
                  </a:lnTo>
                  <a:lnTo>
                    <a:pt x="288" y="288"/>
                  </a:lnTo>
                  <a:lnTo>
                    <a:pt x="288" y="282"/>
                  </a:lnTo>
                  <a:lnTo>
                    <a:pt x="294" y="282"/>
                  </a:lnTo>
                  <a:lnTo>
                    <a:pt x="300" y="282"/>
                  </a:lnTo>
                  <a:lnTo>
                    <a:pt x="306" y="282"/>
                  </a:lnTo>
                  <a:lnTo>
                    <a:pt x="312" y="282"/>
                  </a:lnTo>
                  <a:lnTo>
                    <a:pt x="312" y="276"/>
                  </a:lnTo>
                  <a:lnTo>
                    <a:pt x="318" y="276"/>
                  </a:lnTo>
                  <a:lnTo>
                    <a:pt x="324" y="276"/>
                  </a:lnTo>
                  <a:lnTo>
                    <a:pt x="330" y="276"/>
                  </a:lnTo>
                  <a:lnTo>
                    <a:pt x="330" y="270"/>
                  </a:lnTo>
                  <a:lnTo>
                    <a:pt x="336" y="270"/>
                  </a:lnTo>
                  <a:lnTo>
                    <a:pt x="342" y="270"/>
                  </a:lnTo>
                  <a:lnTo>
                    <a:pt x="348" y="270"/>
                  </a:lnTo>
                  <a:lnTo>
                    <a:pt x="348" y="264"/>
                  </a:lnTo>
                  <a:lnTo>
                    <a:pt x="354" y="264"/>
                  </a:lnTo>
                  <a:lnTo>
                    <a:pt x="360" y="264"/>
                  </a:lnTo>
                  <a:lnTo>
                    <a:pt x="360" y="258"/>
                  </a:lnTo>
                  <a:lnTo>
                    <a:pt x="366" y="258"/>
                  </a:lnTo>
                  <a:lnTo>
                    <a:pt x="372" y="258"/>
                  </a:lnTo>
                  <a:lnTo>
                    <a:pt x="378" y="258"/>
                  </a:lnTo>
                  <a:lnTo>
                    <a:pt x="378" y="252"/>
                  </a:lnTo>
                  <a:lnTo>
                    <a:pt x="384" y="252"/>
                  </a:lnTo>
                  <a:lnTo>
                    <a:pt x="390" y="252"/>
                  </a:lnTo>
                  <a:lnTo>
                    <a:pt x="390" y="246"/>
                  </a:lnTo>
                  <a:lnTo>
                    <a:pt x="396" y="246"/>
                  </a:lnTo>
                  <a:lnTo>
                    <a:pt x="402" y="246"/>
                  </a:lnTo>
                  <a:lnTo>
                    <a:pt x="402" y="240"/>
                  </a:lnTo>
                  <a:lnTo>
                    <a:pt x="408" y="240"/>
                  </a:lnTo>
                  <a:lnTo>
                    <a:pt x="414" y="240"/>
                  </a:lnTo>
                  <a:lnTo>
                    <a:pt x="420" y="234"/>
                  </a:lnTo>
                  <a:lnTo>
                    <a:pt x="426" y="234"/>
                  </a:lnTo>
                  <a:lnTo>
                    <a:pt x="432" y="234"/>
                  </a:lnTo>
                  <a:lnTo>
                    <a:pt x="432" y="228"/>
                  </a:lnTo>
                  <a:lnTo>
                    <a:pt x="438" y="228"/>
                  </a:lnTo>
                  <a:lnTo>
                    <a:pt x="444" y="228"/>
                  </a:lnTo>
                  <a:lnTo>
                    <a:pt x="444" y="222"/>
                  </a:lnTo>
                  <a:lnTo>
                    <a:pt x="450" y="222"/>
                  </a:lnTo>
                  <a:lnTo>
                    <a:pt x="456" y="216"/>
                  </a:lnTo>
                  <a:lnTo>
                    <a:pt x="462" y="216"/>
                  </a:lnTo>
                  <a:lnTo>
                    <a:pt x="462" y="210"/>
                  </a:lnTo>
                  <a:lnTo>
                    <a:pt x="468" y="210"/>
                  </a:lnTo>
                  <a:lnTo>
                    <a:pt x="474" y="210"/>
                  </a:lnTo>
                  <a:lnTo>
                    <a:pt x="474" y="204"/>
                  </a:lnTo>
                  <a:lnTo>
                    <a:pt x="480" y="204"/>
                  </a:lnTo>
                  <a:lnTo>
                    <a:pt x="486" y="204"/>
                  </a:lnTo>
                  <a:lnTo>
                    <a:pt x="486" y="198"/>
                  </a:lnTo>
                  <a:lnTo>
                    <a:pt x="492" y="198"/>
                  </a:lnTo>
                  <a:lnTo>
                    <a:pt x="498" y="198"/>
                  </a:lnTo>
                  <a:lnTo>
                    <a:pt x="498" y="192"/>
                  </a:lnTo>
                  <a:lnTo>
                    <a:pt x="504" y="192"/>
                  </a:lnTo>
                  <a:lnTo>
                    <a:pt x="504" y="186"/>
                  </a:lnTo>
                  <a:lnTo>
                    <a:pt x="510" y="186"/>
                  </a:lnTo>
                  <a:lnTo>
                    <a:pt x="516" y="186"/>
                  </a:lnTo>
                  <a:lnTo>
                    <a:pt x="516" y="180"/>
                  </a:lnTo>
                  <a:lnTo>
                    <a:pt x="522" y="180"/>
                  </a:lnTo>
                  <a:lnTo>
                    <a:pt x="522" y="174"/>
                  </a:lnTo>
                  <a:lnTo>
                    <a:pt x="528" y="174"/>
                  </a:lnTo>
                  <a:lnTo>
                    <a:pt x="534" y="174"/>
                  </a:lnTo>
                  <a:lnTo>
                    <a:pt x="534" y="168"/>
                  </a:lnTo>
                  <a:lnTo>
                    <a:pt x="540" y="168"/>
                  </a:lnTo>
                  <a:lnTo>
                    <a:pt x="546" y="162"/>
                  </a:lnTo>
                  <a:lnTo>
                    <a:pt x="552" y="162"/>
                  </a:lnTo>
                  <a:lnTo>
                    <a:pt x="552" y="156"/>
                  </a:lnTo>
                  <a:lnTo>
                    <a:pt x="558" y="156"/>
                  </a:lnTo>
                  <a:lnTo>
                    <a:pt x="558" y="150"/>
                  </a:lnTo>
                  <a:lnTo>
                    <a:pt x="564" y="150"/>
                  </a:lnTo>
                  <a:lnTo>
                    <a:pt x="570" y="150"/>
                  </a:lnTo>
                  <a:lnTo>
                    <a:pt x="570" y="144"/>
                  </a:lnTo>
                  <a:lnTo>
                    <a:pt x="576" y="144"/>
                  </a:lnTo>
                  <a:lnTo>
                    <a:pt x="576" y="138"/>
                  </a:lnTo>
                  <a:lnTo>
                    <a:pt x="582" y="138"/>
                  </a:lnTo>
                  <a:lnTo>
                    <a:pt x="588" y="138"/>
                  </a:lnTo>
                  <a:lnTo>
                    <a:pt x="588" y="132"/>
                  </a:lnTo>
                  <a:lnTo>
                    <a:pt x="594" y="132"/>
                  </a:lnTo>
                  <a:lnTo>
                    <a:pt x="594" y="126"/>
                  </a:lnTo>
                  <a:lnTo>
                    <a:pt x="600" y="126"/>
                  </a:lnTo>
                  <a:lnTo>
                    <a:pt x="600" y="120"/>
                  </a:lnTo>
                  <a:lnTo>
                    <a:pt x="606" y="120"/>
                  </a:lnTo>
                  <a:lnTo>
                    <a:pt x="612" y="120"/>
                  </a:lnTo>
                  <a:lnTo>
                    <a:pt x="612" y="114"/>
                  </a:lnTo>
                  <a:lnTo>
                    <a:pt x="618" y="114"/>
                  </a:lnTo>
                  <a:lnTo>
                    <a:pt x="618" y="108"/>
                  </a:lnTo>
                  <a:lnTo>
                    <a:pt x="624" y="108"/>
                  </a:lnTo>
                  <a:lnTo>
                    <a:pt x="624" y="102"/>
                  </a:lnTo>
                  <a:lnTo>
                    <a:pt x="630" y="102"/>
                  </a:lnTo>
                  <a:lnTo>
                    <a:pt x="630" y="96"/>
                  </a:lnTo>
                  <a:lnTo>
                    <a:pt x="636" y="96"/>
                  </a:lnTo>
                  <a:lnTo>
                    <a:pt x="642" y="96"/>
                  </a:lnTo>
                  <a:lnTo>
                    <a:pt x="642" y="90"/>
                  </a:lnTo>
                  <a:lnTo>
                    <a:pt x="648" y="90"/>
                  </a:lnTo>
                  <a:lnTo>
                    <a:pt x="648" y="84"/>
                  </a:lnTo>
                  <a:lnTo>
                    <a:pt x="654" y="84"/>
                  </a:lnTo>
                  <a:lnTo>
                    <a:pt x="654" y="78"/>
                  </a:lnTo>
                  <a:lnTo>
                    <a:pt x="660" y="78"/>
                  </a:lnTo>
                  <a:lnTo>
                    <a:pt x="660" y="72"/>
                  </a:lnTo>
                  <a:lnTo>
                    <a:pt x="666" y="72"/>
                  </a:lnTo>
                  <a:lnTo>
                    <a:pt x="666" y="66"/>
                  </a:lnTo>
                  <a:lnTo>
                    <a:pt x="672" y="66"/>
                  </a:lnTo>
                  <a:lnTo>
                    <a:pt x="678" y="60"/>
                  </a:lnTo>
                  <a:lnTo>
                    <a:pt x="684" y="60"/>
                  </a:lnTo>
                  <a:lnTo>
                    <a:pt x="684" y="54"/>
                  </a:lnTo>
                  <a:lnTo>
                    <a:pt x="690" y="54"/>
                  </a:lnTo>
                  <a:lnTo>
                    <a:pt x="690" y="48"/>
                  </a:lnTo>
                  <a:lnTo>
                    <a:pt x="696" y="48"/>
                  </a:lnTo>
                  <a:lnTo>
                    <a:pt x="696" y="42"/>
                  </a:lnTo>
                  <a:lnTo>
                    <a:pt x="702" y="42"/>
                  </a:lnTo>
                  <a:lnTo>
                    <a:pt x="702" y="36"/>
                  </a:lnTo>
                  <a:lnTo>
                    <a:pt x="708" y="36"/>
                  </a:lnTo>
                  <a:lnTo>
                    <a:pt x="708" y="30"/>
                  </a:lnTo>
                  <a:lnTo>
                    <a:pt x="714" y="30"/>
                  </a:lnTo>
                  <a:lnTo>
                    <a:pt x="714" y="24"/>
                  </a:lnTo>
                  <a:lnTo>
                    <a:pt x="720" y="24"/>
                  </a:lnTo>
                  <a:lnTo>
                    <a:pt x="720" y="18"/>
                  </a:lnTo>
                  <a:lnTo>
                    <a:pt x="726" y="18"/>
                  </a:lnTo>
                  <a:lnTo>
                    <a:pt x="732" y="12"/>
                  </a:lnTo>
                  <a:lnTo>
                    <a:pt x="738" y="12"/>
                  </a:lnTo>
                  <a:lnTo>
                    <a:pt x="744" y="12"/>
                  </a:lnTo>
                  <a:lnTo>
                    <a:pt x="744" y="18"/>
                  </a:lnTo>
                  <a:lnTo>
                    <a:pt x="750" y="18"/>
                  </a:lnTo>
                  <a:lnTo>
                    <a:pt x="756" y="18"/>
                  </a:lnTo>
                  <a:lnTo>
                    <a:pt x="756" y="24"/>
                  </a:lnTo>
                  <a:lnTo>
                    <a:pt x="762" y="24"/>
                  </a:lnTo>
                  <a:lnTo>
                    <a:pt x="762" y="30"/>
                  </a:lnTo>
                  <a:lnTo>
                    <a:pt x="768" y="30"/>
                  </a:lnTo>
                  <a:lnTo>
                    <a:pt x="768" y="36"/>
                  </a:lnTo>
                  <a:lnTo>
                    <a:pt x="774" y="36"/>
                  </a:lnTo>
                  <a:lnTo>
                    <a:pt x="774" y="42"/>
                  </a:lnTo>
                  <a:lnTo>
                    <a:pt x="780" y="42"/>
                  </a:lnTo>
                  <a:lnTo>
                    <a:pt x="780" y="48"/>
                  </a:lnTo>
                  <a:lnTo>
                    <a:pt x="786" y="48"/>
                  </a:lnTo>
                  <a:lnTo>
                    <a:pt x="786" y="54"/>
                  </a:lnTo>
                  <a:lnTo>
                    <a:pt x="792" y="54"/>
                  </a:lnTo>
                  <a:lnTo>
                    <a:pt x="792" y="60"/>
                  </a:lnTo>
                  <a:lnTo>
                    <a:pt x="798" y="60"/>
                  </a:lnTo>
                  <a:lnTo>
                    <a:pt x="804" y="60"/>
                  </a:lnTo>
                  <a:lnTo>
                    <a:pt x="804" y="66"/>
                  </a:lnTo>
                  <a:lnTo>
                    <a:pt x="810" y="66"/>
                  </a:lnTo>
                  <a:lnTo>
                    <a:pt x="810" y="72"/>
                  </a:lnTo>
                  <a:lnTo>
                    <a:pt x="816" y="72"/>
                  </a:lnTo>
                  <a:lnTo>
                    <a:pt x="816" y="78"/>
                  </a:lnTo>
                  <a:lnTo>
                    <a:pt x="822" y="78"/>
                  </a:lnTo>
                  <a:lnTo>
                    <a:pt x="822" y="84"/>
                  </a:lnTo>
                  <a:lnTo>
                    <a:pt x="828" y="84"/>
                  </a:lnTo>
                  <a:lnTo>
                    <a:pt x="828" y="90"/>
                  </a:lnTo>
                  <a:lnTo>
                    <a:pt x="834" y="90"/>
                  </a:lnTo>
                  <a:lnTo>
                    <a:pt x="834" y="96"/>
                  </a:lnTo>
                  <a:lnTo>
                    <a:pt x="840" y="96"/>
                  </a:lnTo>
                  <a:lnTo>
                    <a:pt x="840" y="102"/>
                  </a:lnTo>
                  <a:lnTo>
                    <a:pt x="846" y="102"/>
                  </a:lnTo>
                  <a:lnTo>
                    <a:pt x="846" y="108"/>
                  </a:lnTo>
                  <a:lnTo>
                    <a:pt x="852" y="108"/>
                  </a:lnTo>
                  <a:lnTo>
                    <a:pt x="858" y="108"/>
                  </a:lnTo>
                  <a:lnTo>
                    <a:pt x="858" y="114"/>
                  </a:lnTo>
                  <a:lnTo>
                    <a:pt x="864" y="114"/>
                  </a:lnTo>
                  <a:lnTo>
                    <a:pt x="870" y="114"/>
                  </a:lnTo>
                  <a:lnTo>
                    <a:pt x="870" y="108"/>
                  </a:lnTo>
                  <a:lnTo>
                    <a:pt x="876" y="108"/>
                  </a:lnTo>
                  <a:lnTo>
                    <a:pt x="882" y="108"/>
                  </a:lnTo>
                  <a:lnTo>
                    <a:pt x="882" y="102"/>
                  </a:lnTo>
                  <a:lnTo>
                    <a:pt x="888" y="102"/>
                  </a:lnTo>
                  <a:lnTo>
                    <a:pt x="888" y="96"/>
                  </a:lnTo>
                  <a:lnTo>
                    <a:pt x="894" y="96"/>
                  </a:lnTo>
                  <a:lnTo>
                    <a:pt x="894" y="90"/>
                  </a:lnTo>
                  <a:lnTo>
                    <a:pt x="900" y="90"/>
                  </a:lnTo>
                  <a:lnTo>
                    <a:pt x="900" y="84"/>
                  </a:lnTo>
                  <a:lnTo>
                    <a:pt x="906" y="84"/>
                  </a:lnTo>
                  <a:lnTo>
                    <a:pt x="906" y="78"/>
                  </a:lnTo>
                  <a:lnTo>
                    <a:pt x="912" y="78"/>
                  </a:lnTo>
                  <a:lnTo>
                    <a:pt x="912" y="72"/>
                  </a:lnTo>
                  <a:lnTo>
                    <a:pt x="918" y="72"/>
                  </a:lnTo>
                  <a:lnTo>
                    <a:pt x="918" y="66"/>
                  </a:lnTo>
                  <a:lnTo>
                    <a:pt x="924" y="66"/>
                  </a:lnTo>
                  <a:lnTo>
                    <a:pt x="924" y="60"/>
                  </a:lnTo>
                  <a:lnTo>
                    <a:pt x="930" y="60"/>
                  </a:lnTo>
                  <a:lnTo>
                    <a:pt x="930" y="54"/>
                  </a:lnTo>
                  <a:lnTo>
                    <a:pt x="936" y="54"/>
                  </a:lnTo>
                  <a:lnTo>
                    <a:pt x="936" y="48"/>
                  </a:lnTo>
                  <a:lnTo>
                    <a:pt x="942" y="48"/>
                  </a:lnTo>
                  <a:lnTo>
                    <a:pt x="942" y="42"/>
                  </a:lnTo>
                  <a:lnTo>
                    <a:pt x="948" y="42"/>
                  </a:lnTo>
                  <a:lnTo>
                    <a:pt x="948" y="36"/>
                  </a:lnTo>
                  <a:lnTo>
                    <a:pt x="954" y="36"/>
                  </a:lnTo>
                  <a:lnTo>
                    <a:pt x="954" y="30"/>
                  </a:lnTo>
                  <a:lnTo>
                    <a:pt x="960" y="30"/>
                  </a:lnTo>
                  <a:lnTo>
                    <a:pt x="960" y="24"/>
                  </a:lnTo>
                  <a:lnTo>
                    <a:pt x="966" y="24"/>
                  </a:lnTo>
                  <a:lnTo>
                    <a:pt x="966" y="18"/>
                  </a:lnTo>
                  <a:lnTo>
                    <a:pt x="972" y="18"/>
                  </a:lnTo>
                  <a:lnTo>
                    <a:pt x="972" y="12"/>
                  </a:lnTo>
                  <a:lnTo>
                    <a:pt x="978" y="12"/>
                  </a:lnTo>
                  <a:lnTo>
                    <a:pt x="978" y="6"/>
                  </a:lnTo>
                  <a:lnTo>
                    <a:pt x="984" y="6"/>
                  </a:lnTo>
                  <a:lnTo>
                    <a:pt x="990" y="6"/>
                  </a:lnTo>
                  <a:lnTo>
                    <a:pt x="990" y="0"/>
                  </a:lnTo>
                  <a:lnTo>
                    <a:pt x="996" y="0"/>
                  </a:lnTo>
                  <a:lnTo>
                    <a:pt x="1002" y="6"/>
                  </a:lnTo>
                  <a:lnTo>
                    <a:pt x="1008" y="6"/>
                  </a:lnTo>
                  <a:lnTo>
                    <a:pt x="1008" y="12"/>
                  </a:lnTo>
                  <a:lnTo>
                    <a:pt x="1014" y="12"/>
                  </a:lnTo>
                  <a:lnTo>
                    <a:pt x="1014" y="18"/>
                  </a:lnTo>
                  <a:lnTo>
                    <a:pt x="1020" y="18"/>
                  </a:lnTo>
                  <a:lnTo>
                    <a:pt x="1020" y="24"/>
                  </a:lnTo>
                  <a:lnTo>
                    <a:pt x="1026" y="24"/>
                  </a:lnTo>
                  <a:lnTo>
                    <a:pt x="1026" y="30"/>
                  </a:lnTo>
                  <a:lnTo>
                    <a:pt x="1032" y="30"/>
                  </a:lnTo>
                  <a:lnTo>
                    <a:pt x="1032" y="36"/>
                  </a:lnTo>
                  <a:lnTo>
                    <a:pt x="1038" y="36"/>
                  </a:lnTo>
                  <a:lnTo>
                    <a:pt x="1044" y="42"/>
                  </a:lnTo>
                  <a:lnTo>
                    <a:pt x="1050" y="42"/>
                  </a:lnTo>
                  <a:lnTo>
                    <a:pt x="1050" y="48"/>
                  </a:lnTo>
                  <a:lnTo>
                    <a:pt x="1056" y="48"/>
                  </a:lnTo>
                  <a:lnTo>
                    <a:pt x="1056" y="54"/>
                  </a:lnTo>
                  <a:lnTo>
                    <a:pt x="1062" y="54"/>
                  </a:lnTo>
                  <a:lnTo>
                    <a:pt x="1062" y="60"/>
                  </a:lnTo>
                  <a:lnTo>
                    <a:pt x="1068" y="60"/>
                  </a:lnTo>
                  <a:lnTo>
                    <a:pt x="1068" y="66"/>
                  </a:lnTo>
                  <a:lnTo>
                    <a:pt x="1074" y="66"/>
                  </a:lnTo>
                  <a:lnTo>
                    <a:pt x="1074" y="72"/>
                  </a:lnTo>
                  <a:lnTo>
                    <a:pt x="1080" y="72"/>
                  </a:lnTo>
                  <a:lnTo>
                    <a:pt x="1080" y="78"/>
                  </a:lnTo>
                  <a:lnTo>
                    <a:pt x="1086" y="78"/>
                  </a:lnTo>
                  <a:lnTo>
                    <a:pt x="1086" y="84"/>
                  </a:lnTo>
                  <a:lnTo>
                    <a:pt x="1092" y="84"/>
                  </a:lnTo>
                  <a:lnTo>
                    <a:pt x="1098" y="84"/>
                  </a:lnTo>
                  <a:lnTo>
                    <a:pt x="1098" y="90"/>
                  </a:lnTo>
                  <a:lnTo>
                    <a:pt x="1104" y="90"/>
                  </a:lnTo>
                  <a:lnTo>
                    <a:pt x="1104" y="96"/>
                  </a:lnTo>
                  <a:lnTo>
                    <a:pt x="1110" y="96"/>
                  </a:lnTo>
                  <a:lnTo>
                    <a:pt x="1110" y="102"/>
                  </a:lnTo>
                  <a:lnTo>
                    <a:pt x="1116" y="102"/>
                  </a:lnTo>
                  <a:lnTo>
                    <a:pt x="1116" y="108"/>
                  </a:lnTo>
                  <a:lnTo>
                    <a:pt x="1122" y="108"/>
                  </a:lnTo>
                  <a:lnTo>
                    <a:pt x="1128" y="108"/>
                  </a:lnTo>
                  <a:lnTo>
                    <a:pt x="1128" y="114"/>
                  </a:lnTo>
                  <a:lnTo>
                    <a:pt x="1134" y="114"/>
                  </a:lnTo>
                  <a:lnTo>
                    <a:pt x="1134" y="120"/>
                  </a:lnTo>
                  <a:lnTo>
                    <a:pt x="1140" y="120"/>
                  </a:lnTo>
                  <a:lnTo>
                    <a:pt x="1140" y="126"/>
                  </a:lnTo>
                  <a:lnTo>
                    <a:pt x="1146" y="126"/>
                  </a:lnTo>
                  <a:lnTo>
                    <a:pt x="1152" y="126"/>
                  </a:lnTo>
                  <a:lnTo>
                    <a:pt x="1152" y="132"/>
                  </a:lnTo>
                  <a:lnTo>
                    <a:pt x="1158" y="132"/>
                  </a:lnTo>
                  <a:lnTo>
                    <a:pt x="1158" y="138"/>
                  </a:lnTo>
                  <a:lnTo>
                    <a:pt x="1164" y="138"/>
                  </a:lnTo>
                  <a:lnTo>
                    <a:pt x="1164" y="144"/>
                  </a:lnTo>
                  <a:lnTo>
                    <a:pt x="1170" y="144"/>
                  </a:lnTo>
                  <a:lnTo>
                    <a:pt x="1176" y="144"/>
                  </a:lnTo>
                  <a:lnTo>
                    <a:pt x="1176" y="150"/>
                  </a:lnTo>
                  <a:lnTo>
                    <a:pt x="1182" y="150"/>
                  </a:lnTo>
                  <a:lnTo>
                    <a:pt x="1182" y="156"/>
                  </a:lnTo>
                  <a:lnTo>
                    <a:pt x="1188" y="156"/>
                  </a:lnTo>
                  <a:lnTo>
                    <a:pt x="1194" y="156"/>
                  </a:lnTo>
                  <a:lnTo>
                    <a:pt x="1194" y="162"/>
                  </a:lnTo>
                  <a:lnTo>
                    <a:pt x="1200" y="162"/>
                  </a:lnTo>
                  <a:lnTo>
                    <a:pt x="1200" y="168"/>
                  </a:lnTo>
                  <a:lnTo>
                    <a:pt x="1206" y="168"/>
                  </a:lnTo>
                  <a:lnTo>
                    <a:pt x="1212" y="168"/>
                  </a:lnTo>
                  <a:lnTo>
                    <a:pt x="1212" y="174"/>
                  </a:lnTo>
                  <a:lnTo>
                    <a:pt x="1218" y="174"/>
                  </a:lnTo>
                  <a:lnTo>
                    <a:pt x="1218" y="180"/>
                  </a:lnTo>
                  <a:lnTo>
                    <a:pt x="1224" y="180"/>
                  </a:lnTo>
                  <a:lnTo>
                    <a:pt x="1230" y="180"/>
                  </a:lnTo>
                  <a:lnTo>
                    <a:pt x="1230" y="186"/>
                  </a:lnTo>
                  <a:lnTo>
                    <a:pt x="1236" y="186"/>
                  </a:lnTo>
                  <a:lnTo>
                    <a:pt x="1236" y="192"/>
                  </a:lnTo>
                  <a:lnTo>
                    <a:pt x="1242" y="192"/>
                  </a:lnTo>
                  <a:lnTo>
                    <a:pt x="1248" y="192"/>
                  </a:lnTo>
                  <a:lnTo>
                    <a:pt x="1248" y="198"/>
                  </a:lnTo>
                  <a:lnTo>
                    <a:pt x="1254" y="198"/>
                  </a:lnTo>
                  <a:lnTo>
                    <a:pt x="1260" y="198"/>
                  </a:lnTo>
                  <a:lnTo>
                    <a:pt x="1260" y="204"/>
                  </a:lnTo>
                  <a:lnTo>
                    <a:pt x="1266" y="204"/>
                  </a:lnTo>
                  <a:lnTo>
                    <a:pt x="1266" y="210"/>
                  </a:lnTo>
                  <a:lnTo>
                    <a:pt x="1272" y="210"/>
                  </a:lnTo>
                  <a:lnTo>
                    <a:pt x="1278" y="210"/>
                  </a:lnTo>
                  <a:lnTo>
                    <a:pt x="1278" y="216"/>
                  </a:lnTo>
                  <a:lnTo>
                    <a:pt x="1284" y="216"/>
                  </a:lnTo>
                  <a:lnTo>
                    <a:pt x="1290" y="216"/>
                  </a:lnTo>
                  <a:lnTo>
                    <a:pt x="1290" y="222"/>
                  </a:lnTo>
                  <a:lnTo>
                    <a:pt x="1296" y="222"/>
                  </a:lnTo>
                  <a:lnTo>
                    <a:pt x="1302" y="222"/>
                  </a:lnTo>
                  <a:lnTo>
                    <a:pt x="1302" y="228"/>
                  </a:lnTo>
                  <a:lnTo>
                    <a:pt x="1308" y="228"/>
                  </a:lnTo>
                  <a:lnTo>
                    <a:pt x="1314" y="228"/>
                  </a:lnTo>
                  <a:lnTo>
                    <a:pt x="1314" y="234"/>
                  </a:lnTo>
                  <a:lnTo>
                    <a:pt x="1320" y="234"/>
                  </a:lnTo>
                  <a:lnTo>
                    <a:pt x="1326" y="234"/>
                  </a:lnTo>
                  <a:lnTo>
                    <a:pt x="1326" y="240"/>
                  </a:lnTo>
                  <a:lnTo>
                    <a:pt x="1332" y="240"/>
                  </a:lnTo>
                  <a:lnTo>
                    <a:pt x="1338" y="240"/>
                  </a:lnTo>
                  <a:lnTo>
                    <a:pt x="1338" y="246"/>
                  </a:lnTo>
                  <a:lnTo>
                    <a:pt x="1344" y="246"/>
                  </a:lnTo>
                  <a:lnTo>
                    <a:pt x="1350" y="246"/>
                  </a:lnTo>
                  <a:lnTo>
                    <a:pt x="1356" y="246"/>
                  </a:lnTo>
                  <a:lnTo>
                    <a:pt x="1356" y="252"/>
                  </a:lnTo>
                  <a:lnTo>
                    <a:pt x="1362" y="252"/>
                  </a:lnTo>
                  <a:lnTo>
                    <a:pt x="1368" y="252"/>
                  </a:lnTo>
                  <a:lnTo>
                    <a:pt x="1368" y="258"/>
                  </a:lnTo>
                  <a:lnTo>
                    <a:pt x="1374" y="258"/>
                  </a:lnTo>
                  <a:lnTo>
                    <a:pt x="1380" y="258"/>
                  </a:lnTo>
                  <a:lnTo>
                    <a:pt x="1386" y="264"/>
                  </a:lnTo>
                  <a:lnTo>
                    <a:pt x="1392" y="264"/>
                  </a:lnTo>
                  <a:lnTo>
                    <a:pt x="1398" y="264"/>
                  </a:lnTo>
                  <a:lnTo>
                    <a:pt x="1398" y="270"/>
                  </a:lnTo>
                  <a:lnTo>
                    <a:pt x="1404" y="270"/>
                  </a:lnTo>
                  <a:lnTo>
                    <a:pt x="1410" y="270"/>
                  </a:lnTo>
                  <a:lnTo>
                    <a:pt x="1416" y="270"/>
                  </a:lnTo>
                  <a:lnTo>
                    <a:pt x="1416" y="276"/>
                  </a:lnTo>
                  <a:lnTo>
                    <a:pt x="1422" y="276"/>
                  </a:lnTo>
                  <a:lnTo>
                    <a:pt x="1428" y="276"/>
                  </a:lnTo>
                  <a:lnTo>
                    <a:pt x="1434" y="276"/>
                  </a:lnTo>
                  <a:lnTo>
                    <a:pt x="1434" y="282"/>
                  </a:lnTo>
                  <a:lnTo>
                    <a:pt x="1440" y="282"/>
                  </a:lnTo>
                  <a:lnTo>
                    <a:pt x="1446" y="282"/>
                  </a:lnTo>
                  <a:lnTo>
                    <a:pt x="1452" y="282"/>
                  </a:lnTo>
                  <a:lnTo>
                    <a:pt x="1458" y="282"/>
                  </a:lnTo>
                  <a:lnTo>
                    <a:pt x="1458" y="288"/>
                  </a:lnTo>
                  <a:lnTo>
                    <a:pt x="1464" y="288"/>
                  </a:lnTo>
                  <a:lnTo>
                    <a:pt x="1470" y="288"/>
                  </a:lnTo>
                  <a:lnTo>
                    <a:pt x="1476" y="288"/>
                  </a:lnTo>
                  <a:lnTo>
                    <a:pt x="1482" y="288"/>
                  </a:lnTo>
                  <a:lnTo>
                    <a:pt x="1482" y="294"/>
                  </a:lnTo>
                  <a:lnTo>
                    <a:pt x="1488" y="294"/>
                  </a:lnTo>
                  <a:lnTo>
                    <a:pt x="1494" y="294"/>
                  </a:lnTo>
                  <a:lnTo>
                    <a:pt x="1500" y="294"/>
                  </a:lnTo>
                  <a:lnTo>
                    <a:pt x="1506" y="294"/>
                  </a:lnTo>
                  <a:lnTo>
                    <a:pt x="1506" y="300"/>
                  </a:lnTo>
                  <a:lnTo>
                    <a:pt x="1512" y="300"/>
                  </a:lnTo>
                  <a:lnTo>
                    <a:pt x="1518" y="300"/>
                  </a:lnTo>
                  <a:lnTo>
                    <a:pt x="1524" y="300"/>
                  </a:lnTo>
                  <a:lnTo>
                    <a:pt x="1530" y="300"/>
                  </a:lnTo>
                  <a:lnTo>
                    <a:pt x="1536" y="300"/>
                  </a:lnTo>
                  <a:lnTo>
                    <a:pt x="1542" y="300"/>
                  </a:lnTo>
                  <a:lnTo>
                    <a:pt x="1548" y="300"/>
                  </a:lnTo>
                  <a:lnTo>
                    <a:pt x="1548" y="306"/>
                  </a:lnTo>
                  <a:lnTo>
                    <a:pt x="1554" y="306"/>
                  </a:lnTo>
                  <a:lnTo>
                    <a:pt x="1560" y="306"/>
                  </a:lnTo>
                  <a:lnTo>
                    <a:pt x="1566" y="306"/>
                  </a:lnTo>
                  <a:lnTo>
                    <a:pt x="1572" y="306"/>
                  </a:lnTo>
                  <a:lnTo>
                    <a:pt x="1578" y="306"/>
                  </a:lnTo>
                  <a:lnTo>
                    <a:pt x="1584" y="306"/>
                  </a:lnTo>
                  <a:lnTo>
                    <a:pt x="1590" y="306"/>
                  </a:lnTo>
                  <a:lnTo>
                    <a:pt x="1596" y="306"/>
                  </a:lnTo>
                  <a:lnTo>
                    <a:pt x="1602" y="306"/>
                  </a:lnTo>
                  <a:lnTo>
                    <a:pt x="1608" y="306"/>
                  </a:lnTo>
                  <a:lnTo>
                    <a:pt x="1614" y="306"/>
                  </a:lnTo>
                  <a:lnTo>
                    <a:pt x="1620" y="306"/>
                  </a:lnTo>
                  <a:lnTo>
                    <a:pt x="1626" y="306"/>
                  </a:lnTo>
                  <a:lnTo>
                    <a:pt x="1632" y="306"/>
                  </a:lnTo>
                  <a:lnTo>
                    <a:pt x="1638" y="306"/>
                  </a:lnTo>
                  <a:lnTo>
                    <a:pt x="1644" y="306"/>
                  </a:lnTo>
                  <a:lnTo>
                    <a:pt x="1650" y="306"/>
                  </a:lnTo>
                  <a:lnTo>
                    <a:pt x="1656" y="306"/>
                  </a:lnTo>
                  <a:lnTo>
                    <a:pt x="1662" y="306"/>
                  </a:lnTo>
                  <a:lnTo>
                    <a:pt x="1668" y="306"/>
                  </a:lnTo>
                  <a:lnTo>
                    <a:pt x="1674" y="306"/>
                  </a:lnTo>
                  <a:lnTo>
                    <a:pt x="1680" y="306"/>
                  </a:lnTo>
                  <a:lnTo>
                    <a:pt x="1686" y="30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55" name="Rectangle 147"/>
            <p:cNvSpPr>
              <a:spLocks noChangeArrowheads="1"/>
            </p:cNvSpPr>
            <p:nvPr/>
          </p:nvSpPr>
          <p:spPr bwMode="auto">
            <a:xfrm>
              <a:off x="3094" y="2976"/>
              <a:ext cx="2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FF"/>
                  </a:solidFill>
                  <a:latin typeface="Arial" charset="0"/>
                </a:rPr>
                <a:t>DISP_X</a:t>
              </a:r>
              <a:endParaRPr lang="en-US"/>
            </a:p>
          </p:txBody>
        </p:sp>
        <p:sp>
          <p:nvSpPr>
            <p:cNvPr id="13456" name="Freeform 148"/>
            <p:cNvSpPr>
              <a:spLocks/>
            </p:cNvSpPr>
            <p:nvPr/>
          </p:nvSpPr>
          <p:spPr bwMode="auto">
            <a:xfrm>
              <a:off x="2026" y="2310"/>
              <a:ext cx="1686" cy="1"/>
            </a:xfrm>
            <a:custGeom>
              <a:avLst/>
              <a:gdLst>
                <a:gd name="T0" fmla="*/ 24 w 1686"/>
                <a:gd name="T1" fmla="*/ 0 h 1"/>
                <a:gd name="T2" fmla="*/ 48 w 1686"/>
                <a:gd name="T3" fmla="*/ 0 h 1"/>
                <a:gd name="T4" fmla="*/ 78 w 1686"/>
                <a:gd name="T5" fmla="*/ 0 h 1"/>
                <a:gd name="T6" fmla="*/ 102 w 1686"/>
                <a:gd name="T7" fmla="*/ 0 h 1"/>
                <a:gd name="T8" fmla="*/ 132 w 1686"/>
                <a:gd name="T9" fmla="*/ 0 h 1"/>
                <a:gd name="T10" fmla="*/ 156 w 1686"/>
                <a:gd name="T11" fmla="*/ 0 h 1"/>
                <a:gd name="T12" fmla="*/ 186 w 1686"/>
                <a:gd name="T13" fmla="*/ 0 h 1"/>
                <a:gd name="T14" fmla="*/ 210 w 1686"/>
                <a:gd name="T15" fmla="*/ 0 h 1"/>
                <a:gd name="T16" fmla="*/ 240 w 1686"/>
                <a:gd name="T17" fmla="*/ 0 h 1"/>
                <a:gd name="T18" fmla="*/ 264 w 1686"/>
                <a:gd name="T19" fmla="*/ 0 h 1"/>
                <a:gd name="T20" fmla="*/ 288 w 1686"/>
                <a:gd name="T21" fmla="*/ 0 h 1"/>
                <a:gd name="T22" fmla="*/ 318 w 1686"/>
                <a:gd name="T23" fmla="*/ 0 h 1"/>
                <a:gd name="T24" fmla="*/ 342 w 1686"/>
                <a:gd name="T25" fmla="*/ 0 h 1"/>
                <a:gd name="T26" fmla="*/ 372 w 1686"/>
                <a:gd name="T27" fmla="*/ 0 h 1"/>
                <a:gd name="T28" fmla="*/ 396 w 1686"/>
                <a:gd name="T29" fmla="*/ 0 h 1"/>
                <a:gd name="T30" fmla="*/ 426 w 1686"/>
                <a:gd name="T31" fmla="*/ 0 h 1"/>
                <a:gd name="T32" fmla="*/ 450 w 1686"/>
                <a:gd name="T33" fmla="*/ 0 h 1"/>
                <a:gd name="T34" fmla="*/ 480 w 1686"/>
                <a:gd name="T35" fmla="*/ 0 h 1"/>
                <a:gd name="T36" fmla="*/ 504 w 1686"/>
                <a:gd name="T37" fmla="*/ 0 h 1"/>
                <a:gd name="T38" fmla="*/ 534 w 1686"/>
                <a:gd name="T39" fmla="*/ 0 h 1"/>
                <a:gd name="T40" fmla="*/ 558 w 1686"/>
                <a:gd name="T41" fmla="*/ 0 h 1"/>
                <a:gd name="T42" fmla="*/ 588 w 1686"/>
                <a:gd name="T43" fmla="*/ 0 h 1"/>
                <a:gd name="T44" fmla="*/ 612 w 1686"/>
                <a:gd name="T45" fmla="*/ 0 h 1"/>
                <a:gd name="T46" fmla="*/ 636 w 1686"/>
                <a:gd name="T47" fmla="*/ 0 h 1"/>
                <a:gd name="T48" fmla="*/ 666 w 1686"/>
                <a:gd name="T49" fmla="*/ 0 h 1"/>
                <a:gd name="T50" fmla="*/ 690 w 1686"/>
                <a:gd name="T51" fmla="*/ 0 h 1"/>
                <a:gd name="T52" fmla="*/ 720 w 1686"/>
                <a:gd name="T53" fmla="*/ 0 h 1"/>
                <a:gd name="T54" fmla="*/ 744 w 1686"/>
                <a:gd name="T55" fmla="*/ 0 h 1"/>
                <a:gd name="T56" fmla="*/ 774 w 1686"/>
                <a:gd name="T57" fmla="*/ 0 h 1"/>
                <a:gd name="T58" fmla="*/ 798 w 1686"/>
                <a:gd name="T59" fmla="*/ 0 h 1"/>
                <a:gd name="T60" fmla="*/ 828 w 1686"/>
                <a:gd name="T61" fmla="*/ 0 h 1"/>
                <a:gd name="T62" fmla="*/ 852 w 1686"/>
                <a:gd name="T63" fmla="*/ 0 h 1"/>
                <a:gd name="T64" fmla="*/ 882 w 1686"/>
                <a:gd name="T65" fmla="*/ 0 h 1"/>
                <a:gd name="T66" fmla="*/ 906 w 1686"/>
                <a:gd name="T67" fmla="*/ 0 h 1"/>
                <a:gd name="T68" fmla="*/ 930 w 1686"/>
                <a:gd name="T69" fmla="*/ 0 h 1"/>
                <a:gd name="T70" fmla="*/ 960 w 1686"/>
                <a:gd name="T71" fmla="*/ 0 h 1"/>
                <a:gd name="T72" fmla="*/ 984 w 1686"/>
                <a:gd name="T73" fmla="*/ 0 h 1"/>
                <a:gd name="T74" fmla="*/ 1014 w 1686"/>
                <a:gd name="T75" fmla="*/ 0 h 1"/>
                <a:gd name="T76" fmla="*/ 1038 w 1686"/>
                <a:gd name="T77" fmla="*/ 0 h 1"/>
                <a:gd name="T78" fmla="*/ 1068 w 1686"/>
                <a:gd name="T79" fmla="*/ 0 h 1"/>
                <a:gd name="T80" fmla="*/ 1092 w 1686"/>
                <a:gd name="T81" fmla="*/ 0 h 1"/>
                <a:gd name="T82" fmla="*/ 1122 w 1686"/>
                <a:gd name="T83" fmla="*/ 0 h 1"/>
                <a:gd name="T84" fmla="*/ 1146 w 1686"/>
                <a:gd name="T85" fmla="*/ 0 h 1"/>
                <a:gd name="T86" fmla="*/ 1176 w 1686"/>
                <a:gd name="T87" fmla="*/ 0 h 1"/>
                <a:gd name="T88" fmla="*/ 1200 w 1686"/>
                <a:gd name="T89" fmla="*/ 0 h 1"/>
                <a:gd name="T90" fmla="*/ 1224 w 1686"/>
                <a:gd name="T91" fmla="*/ 0 h 1"/>
                <a:gd name="T92" fmla="*/ 1254 w 1686"/>
                <a:gd name="T93" fmla="*/ 0 h 1"/>
                <a:gd name="T94" fmla="*/ 1278 w 1686"/>
                <a:gd name="T95" fmla="*/ 0 h 1"/>
                <a:gd name="T96" fmla="*/ 1308 w 1686"/>
                <a:gd name="T97" fmla="*/ 0 h 1"/>
                <a:gd name="T98" fmla="*/ 1332 w 1686"/>
                <a:gd name="T99" fmla="*/ 0 h 1"/>
                <a:gd name="T100" fmla="*/ 1362 w 1686"/>
                <a:gd name="T101" fmla="*/ 0 h 1"/>
                <a:gd name="T102" fmla="*/ 1386 w 1686"/>
                <a:gd name="T103" fmla="*/ 0 h 1"/>
                <a:gd name="T104" fmla="*/ 1416 w 1686"/>
                <a:gd name="T105" fmla="*/ 0 h 1"/>
                <a:gd name="T106" fmla="*/ 1440 w 1686"/>
                <a:gd name="T107" fmla="*/ 0 h 1"/>
                <a:gd name="T108" fmla="*/ 1470 w 1686"/>
                <a:gd name="T109" fmla="*/ 0 h 1"/>
                <a:gd name="T110" fmla="*/ 1494 w 1686"/>
                <a:gd name="T111" fmla="*/ 0 h 1"/>
                <a:gd name="T112" fmla="*/ 1518 w 1686"/>
                <a:gd name="T113" fmla="*/ 0 h 1"/>
                <a:gd name="T114" fmla="*/ 1548 w 1686"/>
                <a:gd name="T115" fmla="*/ 0 h 1"/>
                <a:gd name="T116" fmla="*/ 1572 w 1686"/>
                <a:gd name="T117" fmla="*/ 0 h 1"/>
                <a:gd name="T118" fmla="*/ 1602 w 1686"/>
                <a:gd name="T119" fmla="*/ 0 h 1"/>
                <a:gd name="T120" fmla="*/ 1626 w 1686"/>
                <a:gd name="T121" fmla="*/ 0 h 1"/>
                <a:gd name="T122" fmla="*/ 1656 w 1686"/>
                <a:gd name="T123" fmla="*/ 0 h 1"/>
                <a:gd name="T124" fmla="*/ 1680 w 1686"/>
                <a:gd name="T125" fmla="*/ 0 h 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86"/>
                <a:gd name="T190" fmla="*/ 0 h 1"/>
                <a:gd name="T191" fmla="*/ 1686 w 1686"/>
                <a:gd name="T192" fmla="*/ 1 h 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86" h="1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0"/>
                  </a:lnTo>
                  <a:lnTo>
                    <a:pt x="396" y="0"/>
                  </a:lnTo>
                  <a:lnTo>
                    <a:pt x="402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4" y="0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  <a:lnTo>
                    <a:pt x="486" y="0"/>
                  </a:lnTo>
                  <a:lnTo>
                    <a:pt x="492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8" y="0"/>
                  </a:lnTo>
                  <a:lnTo>
                    <a:pt x="594" y="0"/>
                  </a:lnTo>
                  <a:lnTo>
                    <a:pt x="600" y="0"/>
                  </a:lnTo>
                  <a:lnTo>
                    <a:pt x="606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6" y="0"/>
                  </a:lnTo>
                  <a:lnTo>
                    <a:pt x="672" y="0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6" y="0"/>
                  </a:lnTo>
                  <a:lnTo>
                    <a:pt x="702" y="0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0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4" y="0"/>
                  </a:lnTo>
                  <a:lnTo>
                    <a:pt x="780" y="0"/>
                  </a:lnTo>
                  <a:lnTo>
                    <a:pt x="786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0" y="0"/>
                  </a:lnTo>
                  <a:lnTo>
                    <a:pt x="816" y="0"/>
                  </a:lnTo>
                  <a:lnTo>
                    <a:pt x="822" y="0"/>
                  </a:lnTo>
                  <a:lnTo>
                    <a:pt x="828" y="0"/>
                  </a:lnTo>
                  <a:lnTo>
                    <a:pt x="834" y="0"/>
                  </a:lnTo>
                  <a:lnTo>
                    <a:pt x="840" y="0"/>
                  </a:lnTo>
                  <a:lnTo>
                    <a:pt x="846" y="0"/>
                  </a:lnTo>
                  <a:lnTo>
                    <a:pt x="852" y="0"/>
                  </a:lnTo>
                  <a:lnTo>
                    <a:pt x="858" y="0"/>
                  </a:lnTo>
                  <a:lnTo>
                    <a:pt x="864" y="0"/>
                  </a:lnTo>
                  <a:lnTo>
                    <a:pt x="870" y="0"/>
                  </a:lnTo>
                  <a:lnTo>
                    <a:pt x="876" y="0"/>
                  </a:lnTo>
                  <a:lnTo>
                    <a:pt x="882" y="0"/>
                  </a:lnTo>
                  <a:lnTo>
                    <a:pt x="888" y="0"/>
                  </a:lnTo>
                  <a:lnTo>
                    <a:pt x="894" y="0"/>
                  </a:lnTo>
                  <a:lnTo>
                    <a:pt x="900" y="0"/>
                  </a:lnTo>
                  <a:lnTo>
                    <a:pt x="906" y="0"/>
                  </a:lnTo>
                  <a:lnTo>
                    <a:pt x="912" y="0"/>
                  </a:lnTo>
                  <a:lnTo>
                    <a:pt x="918" y="0"/>
                  </a:lnTo>
                  <a:lnTo>
                    <a:pt x="924" y="0"/>
                  </a:lnTo>
                  <a:lnTo>
                    <a:pt x="930" y="0"/>
                  </a:lnTo>
                  <a:lnTo>
                    <a:pt x="936" y="0"/>
                  </a:lnTo>
                  <a:lnTo>
                    <a:pt x="942" y="0"/>
                  </a:lnTo>
                  <a:lnTo>
                    <a:pt x="948" y="0"/>
                  </a:lnTo>
                  <a:lnTo>
                    <a:pt x="954" y="0"/>
                  </a:lnTo>
                  <a:lnTo>
                    <a:pt x="960" y="0"/>
                  </a:lnTo>
                  <a:lnTo>
                    <a:pt x="966" y="0"/>
                  </a:lnTo>
                  <a:lnTo>
                    <a:pt x="972" y="0"/>
                  </a:lnTo>
                  <a:lnTo>
                    <a:pt x="978" y="0"/>
                  </a:lnTo>
                  <a:lnTo>
                    <a:pt x="984" y="0"/>
                  </a:lnTo>
                  <a:lnTo>
                    <a:pt x="990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8" y="0"/>
                  </a:lnTo>
                  <a:lnTo>
                    <a:pt x="1014" y="0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32" y="0"/>
                  </a:lnTo>
                  <a:lnTo>
                    <a:pt x="1038" y="0"/>
                  </a:lnTo>
                  <a:lnTo>
                    <a:pt x="1044" y="0"/>
                  </a:lnTo>
                  <a:lnTo>
                    <a:pt x="1050" y="0"/>
                  </a:lnTo>
                  <a:lnTo>
                    <a:pt x="1056" y="0"/>
                  </a:lnTo>
                  <a:lnTo>
                    <a:pt x="1062" y="0"/>
                  </a:lnTo>
                  <a:lnTo>
                    <a:pt x="1068" y="0"/>
                  </a:lnTo>
                  <a:lnTo>
                    <a:pt x="1074" y="0"/>
                  </a:lnTo>
                  <a:lnTo>
                    <a:pt x="1080" y="0"/>
                  </a:lnTo>
                  <a:lnTo>
                    <a:pt x="1086" y="0"/>
                  </a:lnTo>
                  <a:lnTo>
                    <a:pt x="1092" y="0"/>
                  </a:lnTo>
                  <a:lnTo>
                    <a:pt x="1098" y="0"/>
                  </a:lnTo>
                  <a:lnTo>
                    <a:pt x="1104" y="0"/>
                  </a:lnTo>
                  <a:lnTo>
                    <a:pt x="1110" y="0"/>
                  </a:lnTo>
                  <a:lnTo>
                    <a:pt x="1116" y="0"/>
                  </a:lnTo>
                  <a:lnTo>
                    <a:pt x="1122" y="0"/>
                  </a:lnTo>
                  <a:lnTo>
                    <a:pt x="1128" y="0"/>
                  </a:lnTo>
                  <a:lnTo>
                    <a:pt x="1134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8" y="0"/>
                  </a:lnTo>
                  <a:lnTo>
                    <a:pt x="1164" y="0"/>
                  </a:lnTo>
                  <a:lnTo>
                    <a:pt x="1170" y="0"/>
                  </a:lnTo>
                  <a:lnTo>
                    <a:pt x="1176" y="0"/>
                  </a:lnTo>
                  <a:lnTo>
                    <a:pt x="1182" y="0"/>
                  </a:lnTo>
                  <a:lnTo>
                    <a:pt x="1188" y="0"/>
                  </a:lnTo>
                  <a:lnTo>
                    <a:pt x="1194" y="0"/>
                  </a:lnTo>
                  <a:lnTo>
                    <a:pt x="1200" y="0"/>
                  </a:lnTo>
                  <a:lnTo>
                    <a:pt x="1206" y="0"/>
                  </a:lnTo>
                  <a:lnTo>
                    <a:pt x="1212" y="0"/>
                  </a:lnTo>
                  <a:lnTo>
                    <a:pt x="1218" y="0"/>
                  </a:lnTo>
                  <a:lnTo>
                    <a:pt x="1224" y="0"/>
                  </a:lnTo>
                  <a:lnTo>
                    <a:pt x="1230" y="0"/>
                  </a:lnTo>
                  <a:lnTo>
                    <a:pt x="1236" y="0"/>
                  </a:lnTo>
                  <a:lnTo>
                    <a:pt x="1242" y="0"/>
                  </a:lnTo>
                  <a:lnTo>
                    <a:pt x="1248" y="0"/>
                  </a:lnTo>
                  <a:lnTo>
                    <a:pt x="1254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0"/>
                  </a:lnTo>
                  <a:lnTo>
                    <a:pt x="1278" y="0"/>
                  </a:lnTo>
                  <a:lnTo>
                    <a:pt x="1284" y="0"/>
                  </a:lnTo>
                  <a:lnTo>
                    <a:pt x="1290" y="0"/>
                  </a:lnTo>
                  <a:lnTo>
                    <a:pt x="1296" y="0"/>
                  </a:lnTo>
                  <a:lnTo>
                    <a:pt x="1302" y="0"/>
                  </a:lnTo>
                  <a:lnTo>
                    <a:pt x="1308" y="0"/>
                  </a:lnTo>
                  <a:lnTo>
                    <a:pt x="1314" y="0"/>
                  </a:lnTo>
                  <a:lnTo>
                    <a:pt x="1320" y="0"/>
                  </a:lnTo>
                  <a:lnTo>
                    <a:pt x="1326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44" y="0"/>
                  </a:lnTo>
                  <a:lnTo>
                    <a:pt x="1350" y="0"/>
                  </a:lnTo>
                  <a:lnTo>
                    <a:pt x="1356" y="0"/>
                  </a:lnTo>
                  <a:lnTo>
                    <a:pt x="1362" y="0"/>
                  </a:lnTo>
                  <a:lnTo>
                    <a:pt x="1368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6" y="0"/>
                  </a:lnTo>
                  <a:lnTo>
                    <a:pt x="1392" y="0"/>
                  </a:lnTo>
                  <a:lnTo>
                    <a:pt x="1398" y="0"/>
                  </a:lnTo>
                  <a:lnTo>
                    <a:pt x="1404" y="0"/>
                  </a:lnTo>
                  <a:lnTo>
                    <a:pt x="1410" y="0"/>
                  </a:lnTo>
                  <a:lnTo>
                    <a:pt x="1416" y="0"/>
                  </a:lnTo>
                  <a:lnTo>
                    <a:pt x="1422" y="0"/>
                  </a:lnTo>
                  <a:lnTo>
                    <a:pt x="1428" y="0"/>
                  </a:lnTo>
                  <a:lnTo>
                    <a:pt x="1434" y="0"/>
                  </a:lnTo>
                  <a:lnTo>
                    <a:pt x="1440" y="0"/>
                  </a:lnTo>
                  <a:lnTo>
                    <a:pt x="1446" y="0"/>
                  </a:lnTo>
                  <a:lnTo>
                    <a:pt x="1452" y="0"/>
                  </a:lnTo>
                  <a:lnTo>
                    <a:pt x="1458" y="0"/>
                  </a:lnTo>
                  <a:lnTo>
                    <a:pt x="1464" y="0"/>
                  </a:lnTo>
                  <a:lnTo>
                    <a:pt x="1470" y="0"/>
                  </a:lnTo>
                  <a:lnTo>
                    <a:pt x="1476" y="0"/>
                  </a:lnTo>
                  <a:lnTo>
                    <a:pt x="1482" y="0"/>
                  </a:lnTo>
                  <a:lnTo>
                    <a:pt x="1488" y="0"/>
                  </a:lnTo>
                  <a:lnTo>
                    <a:pt x="1494" y="0"/>
                  </a:lnTo>
                  <a:lnTo>
                    <a:pt x="1500" y="0"/>
                  </a:lnTo>
                  <a:lnTo>
                    <a:pt x="1506" y="0"/>
                  </a:lnTo>
                  <a:lnTo>
                    <a:pt x="1512" y="0"/>
                  </a:lnTo>
                  <a:lnTo>
                    <a:pt x="1518" y="0"/>
                  </a:lnTo>
                  <a:lnTo>
                    <a:pt x="1524" y="0"/>
                  </a:lnTo>
                  <a:lnTo>
                    <a:pt x="1530" y="0"/>
                  </a:lnTo>
                  <a:lnTo>
                    <a:pt x="1536" y="0"/>
                  </a:lnTo>
                  <a:lnTo>
                    <a:pt x="1542" y="0"/>
                  </a:lnTo>
                  <a:lnTo>
                    <a:pt x="1548" y="0"/>
                  </a:lnTo>
                  <a:lnTo>
                    <a:pt x="1554" y="0"/>
                  </a:lnTo>
                  <a:lnTo>
                    <a:pt x="1560" y="0"/>
                  </a:lnTo>
                  <a:lnTo>
                    <a:pt x="1566" y="0"/>
                  </a:lnTo>
                  <a:lnTo>
                    <a:pt x="1572" y="0"/>
                  </a:lnTo>
                  <a:lnTo>
                    <a:pt x="1578" y="0"/>
                  </a:lnTo>
                  <a:lnTo>
                    <a:pt x="1584" y="0"/>
                  </a:lnTo>
                  <a:lnTo>
                    <a:pt x="1590" y="0"/>
                  </a:lnTo>
                  <a:lnTo>
                    <a:pt x="1596" y="0"/>
                  </a:lnTo>
                  <a:lnTo>
                    <a:pt x="1602" y="0"/>
                  </a:lnTo>
                  <a:lnTo>
                    <a:pt x="1608" y="0"/>
                  </a:lnTo>
                  <a:lnTo>
                    <a:pt x="1614" y="0"/>
                  </a:lnTo>
                  <a:lnTo>
                    <a:pt x="1620" y="0"/>
                  </a:lnTo>
                  <a:lnTo>
                    <a:pt x="1626" y="0"/>
                  </a:lnTo>
                  <a:lnTo>
                    <a:pt x="1632" y="0"/>
                  </a:lnTo>
                  <a:lnTo>
                    <a:pt x="1638" y="0"/>
                  </a:lnTo>
                  <a:lnTo>
                    <a:pt x="1644" y="0"/>
                  </a:lnTo>
                  <a:lnTo>
                    <a:pt x="1650" y="0"/>
                  </a:lnTo>
                  <a:lnTo>
                    <a:pt x="1656" y="0"/>
                  </a:lnTo>
                  <a:lnTo>
                    <a:pt x="1662" y="0"/>
                  </a:lnTo>
                  <a:lnTo>
                    <a:pt x="1668" y="0"/>
                  </a:lnTo>
                  <a:lnTo>
                    <a:pt x="1674" y="0"/>
                  </a:lnTo>
                  <a:lnTo>
                    <a:pt x="1680" y="0"/>
                  </a:lnTo>
                  <a:lnTo>
                    <a:pt x="168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57" name="Rectangle 149"/>
            <p:cNvSpPr>
              <a:spLocks noChangeArrowheads="1"/>
            </p:cNvSpPr>
            <p:nvPr/>
          </p:nvSpPr>
          <p:spPr bwMode="auto">
            <a:xfrm>
              <a:off x="3514" y="2976"/>
              <a:ext cx="2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DISP_Y</a:t>
              </a:r>
              <a:endParaRPr lang="en-US"/>
            </a:p>
          </p:txBody>
        </p:sp>
        <p:sp>
          <p:nvSpPr>
            <p:cNvPr id="13458" name="Rectangle 150"/>
            <p:cNvSpPr>
              <a:spLocks noChangeArrowheads="1"/>
            </p:cNvSpPr>
            <p:nvPr/>
          </p:nvSpPr>
          <p:spPr bwMode="auto">
            <a:xfrm>
              <a:off x="2032" y="3066"/>
              <a:ext cx="30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59" name="Rectangle 151"/>
            <p:cNvSpPr>
              <a:spLocks noChangeArrowheads="1"/>
            </p:cNvSpPr>
            <p:nvPr/>
          </p:nvSpPr>
          <p:spPr bwMode="auto">
            <a:xfrm>
              <a:off x="2068" y="3078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60" name="Rectangle 152"/>
            <p:cNvSpPr>
              <a:spLocks noChangeArrowheads="1"/>
            </p:cNvSpPr>
            <p:nvPr/>
          </p:nvSpPr>
          <p:spPr bwMode="auto">
            <a:xfrm>
              <a:off x="2206" y="3078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61" name="Rectangle 153"/>
            <p:cNvSpPr>
              <a:spLocks noChangeArrowheads="1"/>
            </p:cNvSpPr>
            <p:nvPr/>
          </p:nvSpPr>
          <p:spPr bwMode="auto">
            <a:xfrm>
              <a:off x="2338" y="3078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62" name="Rectangle 154"/>
            <p:cNvSpPr>
              <a:spLocks noChangeArrowheads="1"/>
            </p:cNvSpPr>
            <p:nvPr/>
          </p:nvSpPr>
          <p:spPr bwMode="auto">
            <a:xfrm>
              <a:off x="2476" y="3078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63" name="Rectangle 155"/>
            <p:cNvSpPr>
              <a:spLocks noChangeArrowheads="1"/>
            </p:cNvSpPr>
            <p:nvPr/>
          </p:nvSpPr>
          <p:spPr bwMode="auto">
            <a:xfrm>
              <a:off x="2614" y="3078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64" name="Rectangle 156"/>
            <p:cNvSpPr>
              <a:spLocks noChangeArrowheads="1"/>
            </p:cNvSpPr>
            <p:nvPr/>
          </p:nvSpPr>
          <p:spPr bwMode="auto">
            <a:xfrm>
              <a:off x="2746" y="3066"/>
              <a:ext cx="36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65" name="Rectangle 157"/>
            <p:cNvSpPr>
              <a:spLocks noChangeArrowheads="1"/>
            </p:cNvSpPr>
            <p:nvPr/>
          </p:nvSpPr>
          <p:spPr bwMode="auto">
            <a:xfrm>
              <a:off x="2878" y="3066"/>
              <a:ext cx="30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66" name="Rectangle 158"/>
            <p:cNvSpPr>
              <a:spLocks noChangeArrowheads="1"/>
            </p:cNvSpPr>
            <p:nvPr/>
          </p:nvSpPr>
          <p:spPr bwMode="auto">
            <a:xfrm>
              <a:off x="3004" y="3066"/>
              <a:ext cx="30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67" name="Rectangle 159"/>
            <p:cNvSpPr>
              <a:spLocks noChangeArrowheads="1"/>
            </p:cNvSpPr>
            <p:nvPr/>
          </p:nvSpPr>
          <p:spPr bwMode="auto">
            <a:xfrm>
              <a:off x="3040" y="3078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68" name="Rectangle 160"/>
            <p:cNvSpPr>
              <a:spLocks noChangeArrowheads="1"/>
            </p:cNvSpPr>
            <p:nvPr/>
          </p:nvSpPr>
          <p:spPr bwMode="auto">
            <a:xfrm>
              <a:off x="3178" y="3078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69" name="Rectangle 161"/>
            <p:cNvSpPr>
              <a:spLocks noChangeArrowheads="1"/>
            </p:cNvSpPr>
            <p:nvPr/>
          </p:nvSpPr>
          <p:spPr bwMode="auto">
            <a:xfrm>
              <a:off x="3316" y="3078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70" name="Rectangle 162"/>
            <p:cNvSpPr>
              <a:spLocks noChangeArrowheads="1"/>
            </p:cNvSpPr>
            <p:nvPr/>
          </p:nvSpPr>
          <p:spPr bwMode="auto">
            <a:xfrm>
              <a:off x="3448" y="3078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71" name="Rectangle 163"/>
            <p:cNvSpPr>
              <a:spLocks noChangeArrowheads="1"/>
            </p:cNvSpPr>
            <p:nvPr/>
          </p:nvSpPr>
          <p:spPr bwMode="auto">
            <a:xfrm>
              <a:off x="3586" y="3078"/>
              <a:ext cx="132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20" name="Group 20"/>
          <p:cNvGrpSpPr>
            <a:grpSpLocks noChangeAspect="1"/>
          </p:cNvGrpSpPr>
          <p:nvPr/>
        </p:nvGrpSpPr>
        <p:grpSpPr bwMode="auto">
          <a:xfrm>
            <a:off x="1652587" y="2771540"/>
            <a:ext cx="2876550" cy="2600325"/>
            <a:chOff x="81" y="1481"/>
            <a:chExt cx="1812" cy="1638"/>
          </a:xfrm>
        </p:grpSpPr>
        <p:sp>
          <p:nvSpPr>
            <p:cNvPr id="13332" name="AutoShape 19"/>
            <p:cNvSpPr>
              <a:spLocks noChangeAspect="1" noChangeArrowheads="1" noTextEdit="1"/>
            </p:cNvSpPr>
            <p:nvPr/>
          </p:nvSpPr>
          <p:spPr bwMode="auto">
            <a:xfrm>
              <a:off x="81" y="1481"/>
              <a:ext cx="1788" cy="1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3" name="Rectangle 21"/>
            <p:cNvSpPr>
              <a:spLocks noChangeArrowheads="1"/>
            </p:cNvSpPr>
            <p:nvPr/>
          </p:nvSpPr>
          <p:spPr bwMode="auto">
            <a:xfrm>
              <a:off x="81" y="1481"/>
              <a:ext cx="1788" cy="1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4" name="Rectangle 22"/>
            <p:cNvSpPr>
              <a:spLocks noChangeArrowheads="1"/>
            </p:cNvSpPr>
            <p:nvPr/>
          </p:nvSpPr>
          <p:spPr bwMode="auto">
            <a:xfrm>
              <a:off x="153" y="1625"/>
              <a:ext cx="1644" cy="1344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5" name="Rectangle 23"/>
            <p:cNvSpPr>
              <a:spLocks noChangeArrowheads="1"/>
            </p:cNvSpPr>
            <p:nvPr/>
          </p:nvSpPr>
          <p:spPr bwMode="auto">
            <a:xfrm>
              <a:off x="1545" y="2981"/>
              <a:ext cx="23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52.3599</a:t>
              </a:r>
              <a:endParaRPr lang="en-US"/>
            </a:p>
          </p:txBody>
        </p:sp>
        <p:sp>
          <p:nvSpPr>
            <p:cNvPr id="13336" name="Rectangle 24"/>
            <p:cNvSpPr>
              <a:spLocks noChangeArrowheads="1"/>
            </p:cNvSpPr>
            <p:nvPr/>
          </p:nvSpPr>
          <p:spPr bwMode="auto">
            <a:xfrm>
              <a:off x="153" y="2981"/>
              <a:ext cx="3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13337" name="Rectangle 26"/>
            <p:cNvSpPr>
              <a:spLocks noChangeArrowheads="1"/>
            </p:cNvSpPr>
            <p:nvPr/>
          </p:nvSpPr>
          <p:spPr bwMode="auto">
            <a:xfrm>
              <a:off x="201" y="1559"/>
              <a:ext cx="45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                        </a:t>
              </a:r>
              <a:endParaRPr lang="en-US"/>
            </a:p>
          </p:txBody>
        </p:sp>
        <p:sp>
          <p:nvSpPr>
            <p:cNvPr id="13338" name="Rectangle 27"/>
            <p:cNvSpPr>
              <a:spLocks noChangeArrowheads="1"/>
            </p:cNvSpPr>
            <p:nvPr/>
          </p:nvSpPr>
          <p:spPr bwMode="auto">
            <a:xfrm rot="16200000">
              <a:off x="76" y="1613"/>
              <a:ext cx="10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500</a:t>
              </a:r>
              <a:endParaRPr lang="en-US"/>
            </a:p>
          </p:txBody>
        </p:sp>
        <p:sp>
          <p:nvSpPr>
            <p:cNvPr id="13339" name="Rectangle 28"/>
            <p:cNvSpPr>
              <a:spLocks noChangeArrowheads="1"/>
            </p:cNvSpPr>
            <p:nvPr/>
          </p:nvSpPr>
          <p:spPr bwMode="auto">
            <a:xfrm rot="16200000">
              <a:off x="113" y="2897"/>
              <a:ext cx="3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13340" name="Rectangle 29"/>
            <p:cNvSpPr>
              <a:spLocks noChangeArrowheads="1"/>
            </p:cNvSpPr>
            <p:nvPr/>
          </p:nvSpPr>
          <p:spPr bwMode="auto">
            <a:xfrm rot="16200000">
              <a:off x="1808" y="1624"/>
              <a:ext cx="9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0.5</a:t>
              </a:r>
              <a:endParaRPr lang="en-US"/>
            </a:p>
          </p:txBody>
        </p:sp>
        <p:sp>
          <p:nvSpPr>
            <p:cNvPr id="13341" name="Rectangle 30"/>
            <p:cNvSpPr>
              <a:spLocks noChangeArrowheads="1"/>
            </p:cNvSpPr>
            <p:nvPr/>
          </p:nvSpPr>
          <p:spPr bwMode="auto">
            <a:xfrm rot="16200000">
              <a:off x="1798" y="2854"/>
              <a:ext cx="11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-0.5</a:t>
              </a:r>
              <a:endParaRPr lang="en-US"/>
            </a:p>
          </p:txBody>
        </p:sp>
        <p:sp>
          <p:nvSpPr>
            <p:cNvPr id="13342" name="Rectangle 31"/>
            <p:cNvSpPr>
              <a:spLocks noChangeArrowheads="1"/>
            </p:cNvSpPr>
            <p:nvPr/>
          </p:nvSpPr>
          <p:spPr bwMode="auto">
            <a:xfrm rot="16200000">
              <a:off x="-92" y="2183"/>
              <a:ext cx="44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BETA_X&amp;Y[m]</a:t>
              </a:r>
              <a:endParaRPr lang="en-US"/>
            </a:p>
          </p:txBody>
        </p:sp>
        <p:sp>
          <p:nvSpPr>
            <p:cNvPr id="13343" name="Rectangle 32"/>
            <p:cNvSpPr>
              <a:spLocks noChangeArrowheads="1"/>
            </p:cNvSpPr>
            <p:nvPr/>
          </p:nvSpPr>
          <p:spPr bwMode="auto">
            <a:xfrm rot="16200000">
              <a:off x="1643" y="2200"/>
              <a:ext cx="42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DISP_X&amp;Y[m]</a:t>
              </a:r>
              <a:endParaRPr lang="en-US"/>
            </a:p>
          </p:txBody>
        </p:sp>
        <p:sp>
          <p:nvSpPr>
            <p:cNvPr id="13344" name="Line 33"/>
            <p:cNvSpPr>
              <a:spLocks noChangeShapeType="1"/>
            </p:cNvSpPr>
            <p:nvPr/>
          </p:nvSpPr>
          <p:spPr bwMode="auto">
            <a:xfrm flipH="1">
              <a:off x="1779" y="1757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5" name="Line 34"/>
            <p:cNvSpPr>
              <a:spLocks noChangeShapeType="1"/>
            </p:cNvSpPr>
            <p:nvPr/>
          </p:nvSpPr>
          <p:spPr bwMode="auto">
            <a:xfrm>
              <a:off x="153" y="1757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6" name="Line 35"/>
            <p:cNvSpPr>
              <a:spLocks noChangeShapeType="1"/>
            </p:cNvSpPr>
            <p:nvPr/>
          </p:nvSpPr>
          <p:spPr bwMode="auto">
            <a:xfrm flipV="1">
              <a:off x="315" y="2957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7" name="Line 36"/>
            <p:cNvSpPr>
              <a:spLocks noChangeShapeType="1"/>
            </p:cNvSpPr>
            <p:nvPr/>
          </p:nvSpPr>
          <p:spPr bwMode="auto">
            <a:xfrm>
              <a:off x="315" y="1625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8" name="Line 37"/>
            <p:cNvSpPr>
              <a:spLocks noChangeShapeType="1"/>
            </p:cNvSpPr>
            <p:nvPr/>
          </p:nvSpPr>
          <p:spPr bwMode="auto">
            <a:xfrm flipH="1">
              <a:off x="1779" y="1895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9" name="Line 38"/>
            <p:cNvSpPr>
              <a:spLocks noChangeShapeType="1"/>
            </p:cNvSpPr>
            <p:nvPr/>
          </p:nvSpPr>
          <p:spPr bwMode="auto">
            <a:xfrm>
              <a:off x="153" y="1895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0" name="Line 39"/>
            <p:cNvSpPr>
              <a:spLocks noChangeShapeType="1"/>
            </p:cNvSpPr>
            <p:nvPr/>
          </p:nvSpPr>
          <p:spPr bwMode="auto">
            <a:xfrm flipV="1">
              <a:off x="477" y="2957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1" name="Line 40"/>
            <p:cNvSpPr>
              <a:spLocks noChangeShapeType="1"/>
            </p:cNvSpPr>
            <p:nvPr/>
          </p:nvSpPr>
          <p:spPr bwMode="auto">
            <a:xfrm>
              <a:off x="477" y="1625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2" name="Line 41"/>
            <p:cNvSpPr>
              <a:spLocks noChangeShapeType="1"/>
            </p:cNvSpPr>
            <p:nvPr/>
          </p:nvSpPr>
          <p:spPr bwMode="auto">
            <a:xfrm flipH="1">
              <a:off x="1779" y="2027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3" name="Line 42"/>
            <p:cNvSpPr>
              <a:spLocks noChangeShapeType="1"/>
            </p:cNvSpPr>
            <p:nvPr/>
          </p:nvSpPr>
          <p:spPr bwMode="auto">
            <a:xfrm>
              <a:off x="153" y="2027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4" name="Line 43"/>
            <p:cNvSpPr>
              <a:spLocks noChangeShapeType="1"/>
            </p:cNvSpPr>
            <p:nvPr/>
          </p:nvSpPr>
          <p:spPr bwMode="auto">
            <a:xfrm flipV="1">
              <a:off x="645" y="2957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5" name="Line 44"/>
            <p:cNvSpPr>
              <a:spLocks noChangeShapeType="1"/>
            </p:cNvSpPr>
            <p:nvPr/>
          </p:nvSpPr>
          <p:spPr bwMode="auto">
            <a:xfrm>
              <a:off x="645" y="1625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6" name="Line 45"/>
            <p:cNvSpPr>
              <a:spLocks noChangeShapeType="1"/>
            </p:cNvSpPr>
            <p:nvPr/>
          </p:nvSpPr>
          <p:spPr bwMode="auto">
            <a:xfrm flipH="1">
              <a:off x="1779" y="2165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7" name="Line 46"/>
            <p:cNvSpPr>
              <a:spLocks noChangeShapeType="1"/>
            </p:cNvSpPr>
            <p:nvPr/>
          </p:nvSpPr>
          <p:spPr bwMode="auto">
            <a:xfrm>
              <a:off x="153" y="2165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8" name="Line 47"/>
            <p:cNvSpPr>
              <a:spLocks noChangeShapeType="1"/>
            </p:cNvSpPr>
            <p:nvPr/>
          </p:nvSpPr>
          <p:spPr bwMode="auto">
            <a:xfrm flipV="1">
              <a:off x="807" y="2957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9" name="Line 48"/>
            <p:cNvSpPr>
              <a:spLocks noChangeShapeType="1"/>
            </p:cNvSpPr>
            <p:nvPr/>
          </p:nvSpPr>
          <p:spPr bwMode="auto">
            <a:xfrm>
              <a:off x="807" y="1625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0" name="Line 49"/>
            <p:cNvSpPr>
              <a:spLocks noChangeShapeType="1"/>
            </p:cNvSpPr>
            <p:nvPr/>
          </p:nvSpPr>
          <p:spPr bwMode="auto">
            <a:xfrm flipH="1">
              <a:off x="1779" y="2297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1" name="Line 50"/>
            <p:cNvSpPr>
              <a:spLocks noChangeShapeType="1"/>
            </p:cNvSpPr>
            <p:nvPr/>
          </p:nvSpPr>
          <p:spPr bwMode="auto">
            <a:xfrm>
              <a:off x="153" y="2297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2" name="Line 51"/>
            <p:cNvSpPr>
              <a:spLocks noChangeShapeType="1"/>
            </p:cNvSpPr>
            <p:nvPr/>
          </p:nvSpPr>
          <p:spPr bwMode="auto">
            <a:xfrm flipV="1">
              <a:off x="975" y="2957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3" name="Line 52"/>
            <p:cNvSpPr>
              <a:spLocks noChangeShapeType="1"/>
            </p:cNvSpPr>
            <p:nvPr/>
          </p:nvSpPr>
          <p:spPr bwMode="auto">
            <a:xfrm>
              <a:off x="975" y="1625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4" name="Line 53"/>
            <p:cNvSpPr>
              <a:spLocks noChangeShapeType="1"/>
            </p:cNvSpPr>
            <p:nvPr/>
          </p:nvSpPr>
          <p:spPr bwMode="auto">
            <a:xfrm flipH="1">
              <a:off x="1779" y="2435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5" name="Line 54"/>
            <p:cNvSpPr>
              <a:spLocks noChangeShapeType="1"/>
            </p:cNvSpPr>
            <p:nvPr/>
          </p:nvSpPr>
          <p:spPr bwMode="auto">
            <a:xfrm>
              <a:off x="153" y="2435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6" name="Line 55"/>
            <p:cNvSpPr>
              <a:spLocks noChangeShapeType="1"/>
            </p:cNvSpPr>
            <p:nvPr/>
          </p:nvSpPr>
          <p:spPr bwMode="auto">
            <a:xfrm flipV="1">
              <a:off x="1137" y="2957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7" name="Line 56"/>
            <p:cNvSpPr>
              <a:spLocks noChangeShapeType="1"/>
            </p:cNvSpPr>
            <p:nvPr/>
          </p:nvSpPr>
          <p:spPr bwMode="auto">
            <a:xfrm>
              <a:off x="1137" y="1625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8" name="Line 57"/>
            <p:cNvSpPr>
              <a:spLocks noChangeShapeType="1"/>
            </p:cNvSpPr>
            <p:nvPr/>
          </p:nvSpPr>
          <p:spPr bwMode="auto">
            <a:xfrm flipH="1">
              <a:off x="1779" y="2567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9" name="Line 58"/>
            <p:cNvSpPr>
              <a:spLocks noChangeShapeType="1"/>
            </p:cNvSpPr>
            <p:nvPr/>
          </p:nvSpPr>
          <p:spPr bwMode="auto">
            <a:xfrm>
              <a:off x="153" y="2567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0" name="Line 59"/>
            <p:cNvSpPr>
              <a:spLocks noChangeShapeType="1"/>
            </p:cNvSpPr>
            <p:nvPr/>
          </p:nvSpPr>
          <p:spPr bwMode="auto">
            <a:xfrm flipV="1">
              <a:off x="1299" y="2957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1" name="Line 60"/>
            <p:cNvSpPr>
              <a:spLocks noChangeShapeType="1"/>
            </p:cNvSpPr>
            <p:nvPr/>
          </p:nvSpPr>
          <p:spPr bwMode="auto">
            <a:xfrm>
              <a:off x="1299" y="1625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2" name="Line 61"/>
            <p:cNvSpPr>
              <a:spLocks noChangeShapeType="1"/>
            </p:cNvSpPr>
            <p:nvPr/>
          </p:nvSpPr>
          <p:spPr bwMode="auto">
            <a:xfrm flipH="1">
              <a:off x="1779" y="2705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3" name="Line 62"/>
            <p:cNvSpPr>
              <a:spLocks noChangeShapeType="1"/>
            </p:cNvSpPr>
            <p:nvPr/>
          </p:nvSpPr>
          <p:spPr bwMode="auto">
            <a:xfrm>
              <a:off x="153" y="2705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4" name="Line 63"/>
            <p:cNvSpPr>
              <a:spLocks noChangeShapeType="1"/>
            </p:cNvSpPr>
            <p:nvPr/>
          </p:nvSpPr>
          <p:spPr bwMode="auto">
            <a:xfrm flipV="1">
              <a:off x="1467" y="2957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5" name="Line 64"/>
            <p:cNvSpPr>
              <a:spLocks noChangeShapeType="1"/>
            </p:cNvSpPr>
            <p:nvPr/>
          </p:nvSpPr>
          <p:spPr bwMode="auto">
            <a:xfrm>
              <a:off x="1467" y="1625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6" name="Line 65"/>
            <p:cNvSpPr>
              <a:spLocks noChangeShapeType="1"/>
            </p:cNvSpPr>
            <p:nvPr/>
          </p:nvSpPr>
          <p:spPr bwMode="auto">
            <a:xfrm flipH="1">
              <a:off x="1779" y="2837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7" name="Line 66"/>
            <p:cNvSpPr>
              <a:spLocks noChangeShapeType="1"/>
            </p:cNvSpPr>
            <p:nvPr/>
          </p:nvSpPr>
          <p:spPr bwMode="auto">
            <a:xfrm>
              <a:off x="153" y="2837"/>
              <a:ext cx="1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8" name="Line 67"/>
            <p:cNvSpPr>
              <a:spLocks noChangeShapeType="1"/>
            </p:cNvSpPr>
            <p:nvPr/>
          </p:nvSpPr>
          <p:spPr bwMode="auto">
            <a:xfrm flipV="1">
              <a:off x="1629" y="2957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9" name="Line 68"/>
            <p:cNvSpPr>
              <a:spLocks noChangeShapeType="1"/>
            </p:cNvSpPr>
            <p:nvPr/>
          </p:nvSpPr>
          <p:spPr bwMode="auto">
            <a:xfrm>
              <a:off x="1629" y="1625"/>
              <a:ext cx="1" cy="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80" name="Freeform 69"/>
            <p:cNvSpPr>
              <a:spLocks/>
            </p:cNvSpPr>
            <p:nvPr/>
          </p:nvSpPr>
          <p:spPr bwMode="auto">
            <a:xfrm>
              <a:off x="153" y="2729"/>
              <a:ext cx="1638" cy="234"/>
            </a:xfrm>
            <a:custGeom>
              <a:avLst/>
              <a:gdLst>
                <a:gd name="T0" fmla="*/ 24 w 1638"/>
                <a:gd name="T1" fmla="*/ 210 h 234"/>
                <a:gd name="T2" fmla="*/ 48 w 1638"/>
                <a:gd name="T3" fmla="*/ 210 h 234"/>
                <a:gd name="T4" fmla="*/ 72 w 1638"/>
                <a:gd name="T5" fmla="*/ 204 h 234"/>
                <a:gd name="T6" fmla="*/ 102 w 1638"/>
                <a:gd name="T7" fmla="*/ 204 h 234"/>
                <a:gd name="T8" fmla="*/ 126 w 1638"/>
                <a:gd name="T9" fmla="*/ 198 h 234"/>
                <a:gd name="T10" fmla="*/ 150 w 1638"/>
                <a:gd name="T11" fmla="*/ 192 h 234"/>
                <a:gd name="T12" fmla="*/ 180 w 1638"/>
                <a:gd name="T13" fmla="*/ 192 h 234"/>
                <a:gd name="T14" fmla="*/ 204 w 1638"/>
                <a:gd name="T15" fmla="*/ 186 h 234"/>
                <a:gd name="T16" fmla="*/ 228 w 1638"/>
                <a:gd name="T17" fmla="*/ 180 h 234"/>
                <a:gd name="T18" fmla="*/ 258 w 1638"/>
                <a:gd name="T19" fmla="*/ 174 h 234"/>
                <a:gd name="T20" fmla="*/ 282 w 1638"/>
                <a:gd name="T21" fmla="*/ 168 h 234"/>
                <a:gd name="T22" fmla="*/ 306 w 1638"/>
                <a:gd name="T23" fmla="*/ 162 h 234"/>
                <a:gd name="T24" fmla="*/ 336 w 1638"/>
                <a:gd name="T25" fmla="*/ 150 h 234"/>
                <a:gd name="T26" fmla="*/ 360 w 1638"/>
                <a:gd name="T27" fmla="*/ 144 h 234"/>
                <a:gd name="T28" fmla="*/ 384 w 1638"/>
                <a:gd name="T29" fmla="*/ 138 h 234"/>
                <a:gd name="T30" fmla="*/ 414 w 1638"/>
                <a:gd name="T31" fmla="*/ 126 h 234"/>
                <a:gd name="T32" fmla="*/ 438 w 1638"/>
                <a:gd name="T33" fmla="*/ 120 h 234"/>
                <a:gd name="T34" fmla="*/ 462 w 1638"/>
                <a:gd name="T35" fmla="*/ 108 h 234"/>
                <a:gd name="T36" fmla="*/ 492 w 1638"/>
                <a:gd name="T37" fmla="*/ 102 h 234"/>
                <a:gd name="T38" fmla="*/ 516 w 1638"/>
                <a:gd name="T39" fmla="*/ 90 h 234"/>
                <a:gd name="T40" fmla="*/ 540 w 1638"/>
                <a:gd name="T41" fmla="*/ 78 h 234"/>
                <a:gd name="T42" fmla="*/ 570 w 1638"/>
                <a:gd name="T43" fmla="*/ 66 h 234"/>
                <a:gd name="T44" fmla="*/ 594 w 1638"/>
                <a:gd name="T45" fmla="*/ 54 h 234"/>
                <a:gd name="T46" fmla="*/ 618 w 1638"/>
                <a:gd name="T47" fmla="*/ 42 h 234"/>
                <a:gd name="T48" fmla="*/ 648 w 1638"/>
                <a:gd name="T49" fmla="*/ 30 h 234"/>
                <a:gd name="T50" fmla="*/ 672 w 1638"/>
                <a:gd name="T51" fmla="*/ 18 h 234"/>
                <a:gd name="T52" fmla="*/ 696 w 1638"/>
                <a:gd name="T53" fmla="*/ 0 h 234"/>
                <a:gd name="T54" fmla="*/ 726 w 1638"/>
                <a:gd name="T55" fmla="*/ 30 h 234"/>
                <a:gd name="T56" fmla="*/ 750 w 1638"/>
                <a:gd name="T57" fmla="*/ 108 h 234"/>
                <a:gd name="T58" fmla="*/ 774 w 1638"/>
                <a:gd name="T59" fmla="*/ 174 h 234"/>
                <a:gd name="T60" fmla="*/ 804 w 1638"/>
                <a:gd name="T61" fmla="*/ 216 h 234"/>
                <a:gd name="T62" fmla="*/ 828 w 1638"/>
                <a:gd name="T63" fmla="*/ 234 h 234"/>
                <a:gd name="T64" fmla="*/ 852 w 1638"/>
                <a:gd name="T65" fmla="*/ 234 h 234"/>
                <a:gd name="T66" fmla="*/ 882 w 1638"/>
                <a:gd name="T67" fmla="*/ 216 h 234"/>
                <a:gd name="T68" fmla="*/ 906 w 1638"/>
                <a:gd name="T69" fmla="*/ 174 h 234"/>
                <a:gd name="T70" fmla="*/ 930 w 1638"/>
                <a:gd name="T71" fmla="*/ 108 h 234"/>
                <a:gd name="T72" fmla="*/ 960 w 1638"/>
                <a:gd name="T73" fmla="*/ 30 h 234"/>
                <a:gd name="T74" fmla="*/ 984 w 1638"/>
                <a:gd name="T75" fmla="*/ 6 h 234"/>
                <a:gd name="T76" fmla="*/ 1008 w 1638"/>
                <a:gd name="T77" fmla="*/ 18 h 234"/>
                <a:gd name="T78" fmla="*/ 1038 w 1638"/>
                <a:gd name="T79" fmla="*/ 30 h 234"/>
                <a:gd name="T80" fmla="*/ 1062 w 1638"/>
                <a:gd name="T81" fmla="*/ 42 h 234"/>
                <a:gd name="T82" fmla="*/ 1086 w 1638"/>
                <a:gd name="T83" fmla="*/ 54 h 234"/>
                <a:gd name="T84" fmla="*/ 1116 w 1638"/>
                <a:gd name="T85" fmla="*/ 66 h 234"/>
                <a:gd name="T86" fmla="*/ 1140 w 1638"/>
                <a:gd name="T87" fmla="*/ 78 h 234"/>
                <a:gd name="T88" fmla="*/ 1164 w 1638"/>
                <a:gd name="T89" fmla="*/ 90 h 234"/>
                <a:gd name="T90" fmla="*/ 1194 w 1638"/>
                <a:gd name="T91" fmla="*/ 102 h 234"/>
                <a:gd name="T92" fmla="*/ 1218 w 1638"/>
                <a:gd name="T93" fmla="*/ 108 h 234"/>
                <a:gd name="T94" fmla="*/ 1242 w 1638"/>
                <a:gd name="T95" fmla="*/ 120 h 234"/>
                <a:gd name="T96" fmla="*/ 1272 w 1638"/>
                <a:gd name="T97" fmla="*/ 132 h 234"/>
                <a:gd name="T98" fmla="*/ 1296 w 1638"/>
                <a:gd name="T99" fmla="*/ 138 h 234"/>
                <a:gd name="T100" fmla="*/ 1320 w 1638"/>
                <a:gd name="T101" fmla="*/ 144 h 234"/>
                <a:gd name="T102" fmla="*/ 1350 w 1638"/>
                <a:gd name="T103" fmla="*/ 156 h 234"/>
                <a:gd name="T104" fmla="*/ 1374 w 1638"/>
                <a:gd name="T105" fmla="*/ 162 h 234"/>
                <a:gd name="T106" fmla="*/ 1398 w 1638"/>
                <a:gd name="T107" fmla="*/ 168 h 234"/>
                <a:gd name="T108" fmla="*/ 1428 w 1638"/>
                <a:gd name="T109" fmla="*/ 174 h 234"/>
                <a:gd name="T110" fmla="*/ 1452 w 1638"/>
                <a:gd name="T111" fmla="*/ 180 h 234"/>
                <a:gd name="T112" fmla="*/ 1476 w 1638"/>
                <a:gd name="T113" fmla="*/ 186 h 234"/>
                <a:gd name="T114" fmla="*/ 1506 w 1638"/>
                <a:gd name="T115" fmla="*/ 192 h 234"/>
                <a:gd name="T116" fmla="*/ 1530 w 1638"/>
                <a:gd name="T117" fmla="*/ 192 h 234"/>
                <a:gd name="T118" fmla="*/ 1554 w 1638"/>
                <a:gd name="T119" fmla="*/ 198 h 234"/>
                <a:gd name="T120" fmla="*/ 1584 w 1638"/>
                <a:gd name="T121" fmla="*/ 204 h 234"/>
                <a:gd name="T122" fmla="*/ 1608 w 1638"/>
                <a:gd name="T123" fmla="*/ 204 h 234"/>
                <a:gd name="T124" fmla="*/ 1632 w 1638"/>
                <a:gd name="T125" fmla="*/ 210 h 23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38"/>
                <a:gd name="T190" fmla="*/ 0 h 234"/>
                <a:gd name="T191" fmla="*/ 1638 w 1638"/>
                <a:gd name="T192" fmla="*/ 234 h 23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38" h="234">
                  <a:moveTo>
                    <a:pt x="0" y="210"/>
                  </a:moveTo>
                  <a:lnTo>
                    <a:pt x="0" y="210"/>
                  </a:lnTo>
                  <a:lnTo>
                    <a:pt x="6" y="210"/>
                  </a:lnTo>
                  <a:lnTo>
                    <a:pt x="12" y="210"/>
                  </a:lnTo>
                  <a:lnTo>
                    <a:pt x="18" y="210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6" y="210"/>
                  </a:lnTo>
                  <a:lnTo>
                    <a:pt x="42" y="210"/>
                  </a:lnTo>
                  <a:lnTo>
                    <a:pt x="48" y="210"/>
                  </a:lnTo>
                  <a:lnTo>
                    <a:pt x="54" y="210"/>
                  </a:lnTo>
                  <a:lnTo>
                    <a:pt x="60" y="210"/>
                  </a:lnTo>
                  <a:lnTo>
                    <a:pt x="60" y="204"/>
                  </a:lnTo>
                  <a:lnTo>
                    <a:pt x="66" y="204"/>
                  </a:lnTo>
                  <a:lnTo>
                    <a:pt x="72" y="204"/>
                  </a:lnTo>
                  <a:lnTo>
                    <a:pt x="78" y="204"/>
                  </a:lnTo>
                  <a:lnTo>
                    <a:pt x="84" y="204"/>
                  </a:lnTo>
                  <a:lnTo>
                    <a:pt x="90" y="204"/>
                  </a:lnTo>
                  <a:lnTo>
                    <a:pt x="96" y="204"/>
                  </a:lnTo>
                  <a:lnTo>
                    <a:pt x="102" y="204"/>
                  </a:lnTo>
                  <a:lnTo>
                    <a:pt x="108" y="204"/>
                  </a:lnTo>
                  <a:lnTo>
                    <a:pt x="108" y="198"/>
                  </a:lnTo>
                  <a:lnTo>
                    <a:pt x="114" y="198"/>
                  </a:lnTo>
                  <a:lnTo>
                    <a:pt x="120" y="198"/>
                  </a:lnTo>
                  <a:lnTo>
                    <a:pt x="126" y="198"/>
                  </a:lnTo>
                  <a:lnTo>
                    <a:pt x="132" y="198"/>
                  </a:lnTo>
                  <a:lnTo>
                    <a:pt x="138" y="198"/>
                  </a:lnTo>
                  <a:lnTo>
                    <a:pt x="144" y="198"/>
                  </a:lnTo>
                  <a:lnTo>
                    <a:pt x="150" y="198"/>
                  </a:lnTo>
                  <a:lnTo>
                    <a:pt x="150" y="192"/>
                  </a:lnTo>
                  <a:lnTo>
                    <a:pt x="156" y="192"/>
                  </a:lnTo>
                  <a:lnTo>
                    <a:pt x="162" y="192"/>
                  </a:lnTo>
                  <a:lnTo>
                    <a:pt x="168" y="192"/>
                  </a:lnTo>
                  <a:lnTo>
                    <a:pt x="174" y="192"/>
                  </a:lnTo>
                  <a:lnTo>
                    <a:pt x="180" y="192"/>
                  </a:lnTo>
                  <a:lnTo>
                    <a:pt x="186" y="192"/>
                  </a:lnTo>
                  <a:lnTo>
                    <a:pt x="186" y="186"/>
                  </a:lnTo>
                  <a:lnTo>
                    <a:pt x="192" y="186"/>
                  </a:lnTo>
                  <a:lnTo>
                    <a:pt x="198" y="186"/>
                  </a:lnTo>
                  <a:lnTo>
                    <a:pt x="204" y="186"/>
                  </a:lnTo>
                  <a:lnTo>
                    <a:pt x="210" y="186"/>
                  </a:lnTo>
                  <a:lnTo>
                    <a:pt x="216" y="186"/>
                  </a:lnTo>
                  <a:lnTo>
                    <a:pt x="216" y="180"/>
                  </a:lnTo>
                  <a:lnTo>
                    <a:pt x="222" y="180"/>
                  </a:lnTo>
                  <a:lnTo>
                    <a:pt x="228" y="180"/>
                  </a:lnTo>
                  <a:lnTo>
                    <a:pt x="234" y="180"/>
                  </a:lnTo>
                  <a:lnTo>
                    <a:pt x="240" y="180"/>
                  </a:lnTo>
                  <a:lnTo>
                    <a:pt x="240" y="174"/>
                  </a:lnTo>
                  <a:lnTo>
                    <a:pt x="246" y="174"/>
                  </a:lnTo>
                  <a:lnTo>
                    <a:pt x="252" y="174"/>
                  </a:lnTo>
                  <a:lnTo>
                    <a:pt x="258" y="174"/>
                  </a:lnTo>
                  <a:lnTo>
                    <a:pt x="264" y="174"/>
                  </a:lnTo>
                  <a:lnTo>
                    <a:pt x="264" y="168"/>
                  </a:lnTo>
                  <a:lnTo>
                    <a:pt x="270" y="168"/>
                  </a:lnTo>
                  <a:lnTo>
                    <a:pt x="276" y="168"/>
                  </a:lnTo>
                  <a:lnTo>
                    <a:pt x="282" y="168"/>
                  </a:lnTo>
                  <a:lnTo>
                    <a:pt x="288" y="168"/>
                  </a:lnTo>
                  <a:lnTo>
                    <a:pt x="288" y="162"/>
                  </a:lnTo>
                  <a:lnTo>
                    <a:pt x="294" y="162"/>
                  </a:lnTo>
                  <a:lnTo>
                    <a:pt x="300" y="162"/>
                  </a:lnTo>
                  <a:lnTo>
                    <a:pt x="306" y="162"/>
                  </a:lnTo>
                  <a:lnTo>
                    <a:pt x="312" y="162"/>
                  </a:lnTo>
                  <a:lnTo>
                    <a:pt x="312" y="156"/>
                  </a:lnTo>
                  <a:lnTo>
                    <a:pt x="318" y="156"/>
                  </a:lnTo>
                  <a:lnTo>
                    <a:pt x="324" y="156"/>
                  </a:lnTo>
                  <a:lnTo>
                    <a:pt x="330" y="156"/>
                  </a:lnTo>
                  <a:lnTo>
                    <a:pt x="336" y="156"/>
                  </a:lnTo>
                  <a:lnTo>
                    <a:pt x="336" y="150"/>
                  </a:lnTo>
                  <a:lnTo>
                    <a:pt x="342" y="150"/>
                  </a:lnTo>
                  <a:lnTo>
                    <a:pt x="348" y="150"/>
                  </a:lnTo>
                  <a:lnTo>
                    <a:pt x="354" y="150"/>
                  </a:lnTo>
                  <a:lnTo>
                    <a:pt x="354" y="144"/>
                  </a:lnTo>
                  <a:lnTo>
                    <a:pt x="360" y="144"/>
                  </a:lnTo>
                  <a:lnTo>
                    <a:pt x="366" y="144"/>
                  </a:lnTo>
                  <a:lnTo>
                    <a:pt x="372" y="144"/>
                  </a:lnTo>
                  <a:lnTo>
                    <a:pt x="372" y="138"/>
                  </a:lnTo>
                  <a:lnTo>
                    <a:pt x="378" y="138"/>
                  </a:lnTo>
                  <a:lnTo>
                    <a:pt x="384" y="138"/>
                  </a:lnTo>
                  <a:lnTo>
                    <a:pt x="390" y="138"/>
                  </a:lnTo>
                  <a:lnTo>
                    <a:pt x="390" y="132"/>
                  </a:lnTo>
                  <a:lnTo>
                    <a:pt x="396" y="132"/>
                  </a:lnTo>
                  <a:lnTo>
                    <a:pt x="402" y="132"/>
                  </a:lnTo>
                  <a:lnTo>
                    <a:pt x="408" y="132"/>
                  </a:lnTo>
                  <a:lnTo>
                    <a:pt x="408" y="126"/>
                  </a:lnTo>
                  <a:lnTo>
                    <a:pt x="414" y="126"/>
                  </a:lnTo>
                  <a:lnTo>
                    <a:pt x="420" y="126"/>
                  </a:lnTo>
                  <a:lnTo>
                    <a:pt x="426" y="126"/>
                  </a:lnTo>
                  <a:lnTo>
                    <a:pt x="426" y="120"/>
                  </a:lnTo>
                  <a:lnTo>
                    <a:pt x="432" y="120"/>
                  </a:lnTo>
                  <a:lnTo>
                    <a:pt x="438" y="120"/>
                  </a:lnTo>
                  <a:lnTo>
                    <a:pt x="444" y="120"/>
                  </a:lnTo>
                  <a:lnTo>
                    <a:pt x="444" y="114"/>
                  </a:lnTo>
                  <a:lnTo>
                    <a:pt x="450" y="114"/>
                  </a:lnTo>
                  <a:lnTo>
                    <a:pt x="456" y="114"/>
                  </a:lnTo>
                  <a:lnTo>
                    <a:pt x="462" y="114"/>
                  </a:lnTo>
                  <a:lnTo>
                    <a:pt x="462" y="108"/>
                  </a:lnTo>
                  <a:lnTo>
                    <a:pt x="468" y="108"/>
                  </a:lnTo>
                  <a:lnTo>
                    <a:pt x="474" y="108"/>
                  </a:lnTo>
                  <a:lnTo>
                    <a:pt x="474" y="102"/>
                  </a:lnTo>
                  <a:lnTo>
                    <a:pt x="480" y="102"/>
                  </a:lnTo>
                  <a:lnTo>
                    <a:pt x="486" y="102"/>
                  </a:lnTo>
                  <a:lnTo>
                    <a:pt x="492" y="102"/>
                  </a:lnTo>
                  <a:lnTo>
                    <a:pt x="492" y="96"/>
                  </a:lnTo>
                  <a:lnTo>
                    <a:pt x="498" y="96"/>
                  </a:lnTo>
                  <a:lnTo>
                    <a:pt x="504" y="96"/>
                  </a:lnTo>
                  <a:lnTo>
                    <a:pt x="504" y="90"/>
                  </a:lnTo>
                  <a:lnTo>
                    <a:pt x="510" y="90"/>
                  </a:lnTo>
                  <a:lnTo>
                    <a:pt x="516" y="90"/>
                  </a:lnTo>
                  <a:lnTo>
                    <a:pt x="522" y="90"/>
                  </a:lnTo>
                  <a:lnTo>
                    <a:pt x="522" y="84"/>
                  </a:lnTo>
                  <a:lnTo>
                    <a:pt x="528" y="84"/>
                  </a:lnTo>
                  <a:lnTo>
                    <a:pt x="534" y="84"/>
                  </a:lnTo>
                  <a:lnTo>
                    <a:pt x="534" y="78"/>
                  </a:lnTo>
                  <a:lnTo>
                    <a:pt x="540" y="78"/>
                  </a:lnTo>
                  <a:lnTo>
                    <a:pt x="546" y="78"/>
                  </a:lnTo>
                  <a:lnTo>
                    <a:pt x="552" y="78"/>
                  </a:lnTo>
                  <a:lnTo>
                    <a:pt x="552" y="72"/>
                  </a:lnTo>
                  <a:lnTo>
                    <a:pt x="558" y="72"/>
                  </a:lnTo>
                  <a:lnTo>
                    <a:pt x="564" y="72"/>
                  </a:lnTo>
                  <a:lnTo>
                    <a:pt x="564" y="66"/>
                  </a:lnTo>
                  <a:lnTo>
                    <a:pt x="570" y="66"/>
                  </a:lnTo>
                  <a:lnTo>
                    <a:pt x="576" y="66"/>
                  </a:lnTo>
                  <a:lnTo>
                    <a:pt x="576" y="60"/>
                  </a:lnTo>
                  <a:lnTo>
                    <a:pt x="582" y="60"/>
                  </a:lnTo>
                  <a:lnTo>
                    <a:pt x="588" y="60"/>
                  </a:lnTo>
                  <a:lnTo>
                    <a:pt x="588" y="54"/>
                  </a:lnTo>
                  <a:lnTo>
                    <a:pt x="594" y="54"/>
                  </a:lnTo>
                  <a:lnTo>
                    <a:pt x="600" y="54"/>
                  </a:lnTo>
                  <a:lnTo>
                    <a:pt x="600" y="48"/>
                  </a:lnTo>
                  <a:lnTo>
                    <a:pt x="606" y="48"/>
                  </a:lnTo>
                  <a:lnTo>
                    <a:pt x="612" y="48"/>
                  </a:lnTo>
                  <a:lnTo>
                    <a:pt x="618" y="42"/>
                  </a:lnTo>
                  <a:lnTo>
                    <a:pt x="624" y="42"/>
                  </a:lnTo>
                  <a:lnTo>
                    <a:pt x="630" y="42"/>
                  </a:lnTo>
                  <a:lnTo>
                    <a:pt x="630" y="36"/>
                  </a:lnTo>
                  <a:lnTo>
                    <a:pt x="636" y="36"/>
                  </a:lnTo>
                  <a:lnTo>
                    <a:pt x="642" y="36"/>
                  </a:lnTo>
                  <a:lnTo>
                    <a:pt x="642" y="30"/>
                  </a:lnTo>
                  <a:lnTo>
                    <a:pt x="648" y="30"/>
                  </a:lnTo>
                  <a:lnTo>
                    <a:pt x="654" y="30"/>
                  </a:lnTo>
                  <a:lnTo>
                    <a:pt x="654" y="24"/>
                  </a:lnTo>
                  <a:lnTo>
                    <a:pt x="660" y="24"/>
                  </a:lnTo>
                  <a:lnTo>
                    <a:pt x="666" y="24"/>
                  </a:lnTo>
                  <a:lnTo>
                    <a:pt x="666" y="18"/>
                  </a:lnTo>
                  <a:lnTo>
                    <a:pt x="672" y="18"/>
                  </a:lnTo>
                  <a:lnTo>
                    <a:pt x="672" y="12"/>
                  </a:lnTo>
                  <a:lnTo>
                    <a:pt x="678" y="12"/>
                  </a:lnTo>
                  <a:lnTo>
                    <a:pt x="684" y="12"/>
                  </a:lnTo>
                  <a:lnTo>
                    <a:pt x="684" y="6"/>
                  </a:lnTo>
                  <a:lnTo>
                    <a:pt x="690" y="6"/>
                  </a:lnTo>
                  <a:lnTo>
                    <a:pt x="696" y="6"/>
                  </a:lnTo>
                  <a:lnTo>
                    <a:pt x="696" y="0"/>
                  </a:lnTo>
                  <a:lnTo>
                    <a:pt x="702" y="0"/>
                  </a:lnTo>
                  <a:lnTo>
                    <a:pt x="708" y="0"/>
                  </a:lnTo>
                  <a:lnTo>
                    <a:pt x="708" y="6"/>
                  </a:lnTo>
                  <a:lnTo>
                    <a:pt x="714" y="6"/>
                  </a:lnTo>
                  <a:lnTo>
                    <a:pt x="714" y="12"/>
                  </a:lnTo>
                  <a:lnTo>
                    <a:pt x="720" y="12"/>
                  </a:lnTo>
                  <a:lnTo>
                    <a:pt x="720" y="18"/>
                  </a:lnTo>
                  <a:lnTo>
                    <a:pt x="720" y="24"/>
                  </a:lnTo>
                  <a:lnTo>
                    <a:pt x="726" y="24"/>
                  </a:lnTo>
                  <a:lnTo>
                    <a:pt x="726" y="30"/>
                  </a:lnTo>
                  <a:lnTo>
                    <a:pt x="726" y="36"/>
                  </a:lnTo>
                  <a:lnTo>
                    <a:pt x="726" y="42"/>
                  </a:lnTo>
                  <a:lnTo>
                    <a:pt x="732" y="42"/>
                  </a:lnTo>
                  <a:lnTo>
                    <a:pt x="732" y="48"/>
                  </a:lnTo>
                  <a:lnTo>
                    <a:pt x="732" y="54"/>
                  </a:lnTo>
                  <a:lnTo>
                    <a:pt x="732" y="60"/>
                  </a:lnTo>
                  <a:lnTo>
                    <a:pt x="738" y="66"/>
                  </a:lnTo>
                  <a:lnTo>
                    <a:pt x="738" y="72"/>
                  </a:lnTo>
                  <a:lnTo>
                    <a:pt x="738" y="78"/>
                  </a:lnTo>
                  <a:lnTo>
                    <a:pt x="738" y="84"/>
                  </a:lnTo>
                  <a:lnTo>
                    <a:pt x="744" y="84"/>
                  </a:lnTo>
                  <a:lnTo>
                    <a:pt x="744" y="90"/>
                  </a:lnTo>
                  <a:lnTo>
                    <a:pt x="744" y="96"/>
                  </a:lnTo>
                  <a:lnTo>
                    <a:pt x="744" y="102"/>
                  </a:lnTo>
                  <a:lnTo>
                    <a:pt x="750" y="102"/>
                  </a:lnTo>
                  <a:lnTo>
                    <a:pt x="750" y="108"/>
                  </a:lnTo>
                  <a:lnTo>
                    <a:pt x="750" y="114"/>
                  </a:lnTo>
                  <a:lnTo>
                    <a:pt x="756" y="114"/>
                  </a:lnTo>
                  <a:lnTo>
                    <a:pt x="756" y="120"/>
                  </a:lnTo>
                  <a:lnTo>
                    <a:pt x="756" y="126"/>
                  </a:lnTo>
                  <a:lnTo>
                    <a:pt x="756" y="132"/>
                  </a:lnTo>
                  <a:lnTo>
                    <a:pt x="762" y="132"/>
                  </a:lnTo>
                  <a:lnTo>
                    <a:pt x="762" y="138"/>
                  </a:lnTo>
                  <a:lnTo>
                    <a:pt x="762" y="144"/>
                  </a:lnTo>
                  <a:lnTo>
                    <a:pt x="768" y="150"/>
                  </a:lnTo>
                  <a:lnTo>
                    <a:pt x="768" y="156"/>
                  </a:lnTo>
                  <a:lnTo>
                    <a:pt x="768" y="162"/>
                  </a:lnTo>
                  <a:lnTo>
                    <a:pt x="774" y="162"/>
                  </a:lnTo>
                  <a:lnTo>
                    <a:pt x="774" y="168"/>
                  </a:lnTo>
                  <a:lnTo>
                    <a:pt x="774" y="174"/>
                  </a:lnTo>
                  <a:lnTo>
                    <a:pt x="780" y="174"/>
                  </a:lnTo>
                  <a:lnTo>
                    <a:pt x="780" y="180"/>
                  </a:lnTo>
                  <a:lnTo>
                    <a:pt x="780" y="186"/>
                  </a:lnTo>
                  <a:lnTo>
                    <a:pt x="786" y="186"/>
                  </a:lnTo>
                  <a:lnTo>
                    <a:pt x="786" y="192"/>
                  </a:lnTo>
                  <a:lnTo>
                    <a:pt x="792" y="198"/>
                  </a:lnTo>
                  <a:lnTo>
                    <a:pt x="792" y="204"/>
                  </a:lnTo>
                  <a:lnTo>
                    <a:pt x="798" y="204"/>
                  </a:lnTo>
                  <a:lnTo>
                    <a:pt x="798" y="210"/>
                  </a:lnTo>
                  <a:lnTo>
                    <a:pt x="804" y="210"/>
                  </a:lnTo>
                  <a:lnTo>
                    <a:pt x="804" y="216"/>
                  </a:lnTo>
                  <a:lnTo>
                    <a:pt x="810" y="216"/>
                  </a:lnTo>
                  <a:lnTo>
                    <a:pt x="810" y="222"/>
                  </a:lnTo>
                  <a:lnTo>
                    <a:pt x="816" y="222"/>
                  </a:lnTo>
                  <a:lnTo>
                    <a:pt x="816" y="228"/>
                  </a:lnTo>
                  <a:lnTo>
                    <a:pt x="822" y="228"/>
                  </a:lnTo>
                  <a:lnTo>
                    <a:pt x="822" y="234"/>
                  </a:lnTo>
                  <a:lnTo>
                    <a:pt x="828" y="234"/>
                  </a:lnTo>
                  <a:lnTo>
                    <a:pt x="834" y="234"/>
                  </a:lnTo>
                  <a:lnTo>
                    <a:pt x="840" y="234"/>
                  </a:lnTo>
                  <a:lnTo>
                    <a:pt x="846" y="234"/>
                  </a:lnTo>
                  <a:lnTo>
                    <a:pt x="852" y="234"/>
                  </a:lnTo>
                  <a:lnTo>
                    <a:pt x="858" y="234"/>
                  </a:lnTo>
                  <a:lnTo>
                    <a:pt x="858" y="228"/>
                  </a:lnTo>
                  <a:lnTo>
                    <a:pt x="864" y="228"/>
                  </a:lnTo>
                  <a:lnTo>
                    <a:pt x="870" y="228"/>
                  </a:lnTo>
                  <a:lnTo>
                    <a:pt x="870" y="222"/>
                  </a:lnTo>
                  <a:lnTo>
                    <a:pt x="876" y="222"/>
                  </a:lnTo>
                  <a:lnTo>
                    <a:pt x="876" y="216"/>
                  </a:lnTo>
                  <a:lnTo>
                    <a:pt x="882" y="216"/>
                  </a:lnTo>
                  <a:lnTo>
                    <a:pt x="882" y="210"/>
                  </a:lnTo>
                  <a:lnTo>
                    <a:pt x="888" y="204"/>
                  </a:lnTo>
                  <a:lnTo>
                    <a:pt x="888" y="198"/>
                  </a:lnTo>
                  <a:lnTo>
                    <a:pt x="894" y="198"/>
                  </a:lnTo>
                  <a:lnTo>
                    <a:pt x="894" y="192"/>
                  </a:lnTo>
                  <a:lnTo>
                    <a:pt x="900" y="186"/>
                  </a:lnTo>
                  <a:lnTo>
                    <a:pt x="900" y="180"/>
                  </a:lnTo>
                  <a:lnTo>
                    <a:pt x="906" y="180"/>
                  </a:lnTo>
                  <a:lnTo>
                    <a:pt x="906" y="174"/>
                  </a:lnTo>
                  <a:lnTo>
                    <a:pt x="906" y="168"/>
                  </a:lnTo>
                  <a:lnTo>
                    <a:pt x="912" y="168"/>
                  </a:lnTo>
                  <a:lnTo>
                    <a:pt x="912" y="162"/>
                  </a:lnTo>
                  <a:lnTo>
                    <a:pt x="912" y="156"/>
                  </a:lnTo>
                  <a:lnTo>
                    <a:pt x="912" y="150"/>
                  </a:lnTo>
                  <a:lnTo>
                    <a:pt x="918" y="150"/>
                  </a:lnTo>
                  <a:lnTo>
                    <a:pt x="918" y="144"/>
                  </a:lnTo>
                  <a:lnTo>
                    <a:pt x="918" y="138"/>
                  </a:lnTo>
                  <a:lnTo>
                    <a:pt x="924" y="138"/>
                  </a:lnTo>
                  <a:lnTo>
                    <a:pt x="924" y="132"/>
                  </a:lnTo>
                  <a:lnTo>
                    <a:pt x="924" y="126"/>
                  </a:lnTo>
                  <a:lnTo>
                    <a:pt x="930" y="120"/>
                  </a:lnTo>
                  <a:lnTo>
                    <a:pt x="930" y="114"/>
                  </a:lnTo>
                  <a:lnTo>
                    <a:pt x="930" y="108"/>
                  </a:lnTo>
                  <a:lnTo>
                    <a:pt x="936" y="108"/>
                  </a:lnTo>
                  <a:lnTo>
                    <a:pt x="936" y="102"/>
                  </a:lnTo>
                  <a:lnTo>
                    <a:pt x="936" y="96"/>
                  </a:lnTo>
                  <a:lnTo>
                    <a:pt x="936" y="90"/>
                  </a:lnTo>
                  <a:lnTo>
                    <a:pt x="942" y="90"/>
                  </a:lnTo>
                  <a:lnTo>
                    <a:pt x="942" y="84"/>
                  </a:lnTo>
                  <a:lnTo>
                    <a:pt x="942" y="78"/>
                  </a:lnTo>
                  <a:lnTo>
                    <a:pt x="942" y="72"/>
                  </a:lnTo>
                  <a:lnTo>
                    <a:pt x="948" y="72"/>
                  </a:lnTo>
                  <a:lnTo>
                    <a:pt x="948" y="66"/>
                  </a:lnTo>
                  <a:lnTo>
                    <a:pt x="948" y="60"/>
                  </a:lnTo>
                  <a:lnTo>
                    <a:pt x="948" y="54"/>
                  </a:lnTo>
                  <a:lnTo>
                    <a:pt x="948" y="48"/>
                  </a:lnTo>
                  <a:lnTo>
                    <a:pt x="954" y="48"/>
                  </a:lnTo>
                  <a:lnTo>
                    <a:pt x="954" y="42"/>
                  </a:lnTo>
                  <a:lnTo>
                    <a:pt x="954" y="36"/>
                  </a:lnTo>
                  <a:lnTo>
                    <a:pt x="954" y="30"/>
                  </a:lnTo>
                  <a:lnTo>
                    <a:pt x="960" y="30"/>
                  </a:lnTo>
                  <a:lnTo>
                    <a:pt x="960" y="24"/>
                  </a:lnTo>
                  <a:lnTo>
                    <a:pt x="960" y="18"/>
                  </a:lnTo>
                  <a:lnTo>
                    <a:pt x="966" y="18"/>
                  </a:lnTo>
                  <a:lnTo>
                    <a:pt x="966" y="12"/>
                  </a:lnTo>
                  <a:lnTo>
                    <a:pt x="966" y="6"/>
                  </a:lnTo>
                  <a:lnTo>
                    <a:pt x="972" y="6"/>
                  </a:lnTo>
                  <a:lnTo>
                    <a:pt x="972" y="0"/>
                  </a:lnTo>
                  <a:lnTo>
                    <a:pt x="978" y="0"/>
                  </a:lnTo>
                  <a:lnTo>
                    <a:pt x="984" y="6"/>
                  </a:lnTo>
                  <a:lnTo>
                    <a:pt x="990" y="6"/>
                  </a:lnTo>
                  <a:lnTo>
                    <a:pt x="990" y="12"/>
                  </a:lnTo>
                  <a:lnTo>
                    <a:pt x="996" y="12"/>
                  </a:lnTo>
                  <a:lnTo>
                    <a:pt x="1002" y="12"/>
                  </a:lnTo>
                  <a:lnTo>
                    <a:pt x="1002" y="18"/>
                  </a:lnTo>
                  <a:lnTo>
                    <a:pt x="1008" y="18"/>
                  </a:lnTo>
                  <a:lnTo>
                    <a:pt x="1014" y="18"/>
                  </a:lnTo>
                  <a:lnTo>
                    <a:pt x="1014" y="24"/>
                  </a:lnTo>
                  <a:lnTo>
                    <a:pt x="1020" y="24"/>
                  </a:lnTo>
                  <a:lnTo>
                    <a:pt x="1026" y="24"/>
                  </a:lnTo>
                  <a:lnTo>
                    <a:pt x="1026" y="30"/>
                  </a:lnTo>
                  <a:lnTo>
                    <a:pt x="1032" y="30"/>
                  </a:lnTo>
                  <a:lnTo>
                    <a:pt x="1038" y="30"/>
                  </a:lnTo>
                  <a:lnTo>
                    <a:pt x="1038" y="36"/>
                  </a:lnTo>
                  <a:lnTo>
                    <a:pt x="1044" y="36"/>
                  </a:lnTo>
                  <a:lnTo>
                    <a:pt x="1050" y="36"/>
                  </a:lnTo>
                  <a:lnTo>
                    <a:pt x="1050" y="42"/>
                  </a:lnTo>
                  <a:lnTo>
                    <a:pt x="1056" y="42"/>
                  </a:lnTo>
                  <a:lnTo>
                    <a:pt x="1062" y="42"/>
                  </a:lnTo>
                  <a:lnTo>
                    <a:pt x="1062" y="48"/>
                  </a:lnTo>
                  <a:lnTo>
                    <a:pt x="1068" y="48"/>
                  </a:lnTo>
                  <a:lnTo>
                    <a:pt x="1074" y="48"/>
                  </a:lnTo>
                  <a:lnTo>
                    <a:pt x="1080" y="54"/>
                  </a:lnTo>
                  <a:lnTo>
                    <a:pt x="1086" y="54"/>
                  </a:lnTo>
                  <a:lnTo>
                    <a:pt x="1092" y="54"/>
                  </a:lnTo>
                  <a:lnTo>
                    <a:pt x="1092" y="60"/>
                  </a:lnTo>
                  <a:lnTo>
                    <a:pt x="1098" y="60"/>
                  </a:lnTo>
                  <a:lnTo>
                    <a:pt x="1104" y="60"/>
                  </a:lnTo>
                  <a:lnTo>
                    <a:pt x="1104" y="66"/>
                  </a:lnTo>
                  <a:lnTo>
                    <a:pt x="1110" y="66"/>
                  </a:lnTo>
                  <a:lnTo>
                    <a:pt x="1116" y="66"/>
                  </a:lnTo>
                  <a:lnTo>
                    <a:pt x="1116" y="72"/>
                  </a:lnTo>
                  <a:lnTo>
                    <a:pt x="1122" y="72"/>
                  </a:lnTo>
                  <a:lnTo>
                    <a:pt x="1128" y="72"/>
                  </a:lnTo>
                  <a:lnTo>
                    <a:pt x="1128" y="78"/>
                  </a:lnTo>
                  <a:lnTo>
                    <a:pt x="1134" y="78"/>
                  </a:lnTo>
                  <a:lnTo>
                    <a:pt x="1140" y="78"/>
                  </a:lnTo>
                  <a:lnTo>
                    <a:pt x="1146" y="78"/>
                  </a:lnTo>
                  <a:lnTo>
                    <a:pt x="1146" y="84"/>
                  </a:lnTo>
                  <a:lnTo>
                    <a:pt x="1152" y="84"/>
                  </a:lnTo>
                  <a:lnTo>
                    <a:pt x="1158" y="84"/>
                  </a:lnTo>
                  <a:lnTo>
                    <a:pt x="1158" y="90"/>
                  </a:lnTo>
                  <a:lnTo>
                    <a:pt x="1164" y="90"/>
                  </a:lnTo>
                  <a:lnTo>
                    <a:pt x="1170" y="90"/>
                  </a:lnTo>
                  <a:lnTo>
                    <a:pt x="1176" y="96"/>
                  </a:lnTo>
                  <a:lnTo>
                    <a:pt x="1182" y="96"/>
                  </a:lnTo>
                  <a:lnTo>
                    <a:pt x="1188" y="96"/>
                  </a:lnTo>
                  <a:lnTo>
                    <a:pt x="1188" y="102"/>
                  </a:lnTo>
                  <a:lnTo>
                    <a:pt x="1194" y="102"/>
                  </a:lnTo>
                  <a:lnTo>
                    <a:pt x="1200" y="102"/>
                  </a:lnTo>
                  <a:lnTo>
                    <a:pt x="1206" y="102"/>
                  </a:lnTo>
                  <a:lnTo>
                    <a:pt x="1206" y="108"/>
                  </a:lnTo>
                  <a:lnTo>
                    <a:pt x="1212" y="108"/>
                  </a:lnTo>
                  <a:lnTo>
                    <a:pt x="1218" y="108"/>
                  </a:lnTo>
                  <a:lnTo>
                    <a:pt x="1218" y="114"/>
                  </a:lnTo>
                  <a:lnTo>
                    <a:pt x="1224" y="114"/>
                  </a:lnTo>
                  <a:lnTo>
                    <a:pt x="1230" y="114"/>
                  </a:lnTo>
                  <a:lnTo>
                    <a:pt x="1236" y="114"/>
                  </a:lnTo>
                  <a:lnTo>
                    <a:pt x="1236" y="120"/>
                  </a:lnTo>
                  <a:lnTo>
                    <a:pt x="1242" y="120"/>
                  </a:lnTo>
                  <a:lnTo>
                    <a:pt x="1248" y="120"/>
                  </a:lnTo>
                  <a:lnTo>
                    <a:pt x="1254" y="120"/>
                  </a:lnTo>
                  <a:lnTo>
                    <a:pt x="1254" y="126"/>
                  </a:lnTo>
                  <a:lnTo>
                    <a:pt x="1260" y="126"/>
                  </a:lnTo>
                  <a:lnTo>
                    <a:pt x="1266" y="126"/>
                  </a:lnTo>
                  <a:lnTo>
                    <a:pt x="1272" y="126"/>
                  </a:lnTo>
                  <a:lnTo>
                    <a:pt x="1272" y="132"/>
                  </a:lnTo>
                  <a:lnTo>
                    <a:pt x="1278" y="132"/>
                  </a:lnTo>
                  <a:lnTo>
                    <a:pt x="1284" y="132"/>
                  </a:lnTo>
                  <a:lnTo>
                    <a:pt x="1290" y="132"/>
                  </a:lnTo>
                  <a:lnTo>
                    <a:pt x="1290" y="138"/>
                  </a:lnTo>
                  <a:lnTo>
                    <a:pt x="1296" y="138"/>
                  </a:lnTo>
                  <a:lnTo>
                    <a:pt x="1302" y="138"/>
                  </a:lnTo>
                  <a:lnTo>
                    <a:pt x="1308" y="138"/>
                  </a:lnTo>
                  <a:lnTo>
                    <a:pt x="1308" y="144"/>
                  </a:lnTo>
                  <a:lnTo>
                    <a:pt x="1314" y="144"/>
                  </a:lnTo>
                  <a:lnTo>
                    <a:pt x="1320" y="144"/>
                  </a:lnTo>
                  <a:lnTo>
                    <a:pt x="1326" y="144"/>
                  </a:lnTo>
                  <a:lnTo>
                    <a:pt x="1326" y="150"/>
                  </a:lnTo>
                  <a:lnTo>
                    <a:pt x="1332" y="150"/>
                  </a:lnTo>
                  <a:lnTo>
                    <a:pt x="1338" y="150"/>
                  </a:lnTo>
                  <a:lnTo>
                    <a:pt x="1344" y="150"/>
                  </a:lnTo>
                  <a:lnTo>
                    <a:pt x="1344" y="156"/>
                  </a:lnTo>
                  <a:lnTo>
                    <a:pt x="1350" y="156"/>
                  </a:lnTo>
                  <a:lnTo>
                    <a:pt x="1356" y="156"/>
                  </a:lnTo>
                  <a:lnTo>
                    <a:pt x="1362" y="156"/>
                  </a:lnTo>
                  <a:lnTo>
                    <a:pt x="1368" y="156"/>
                  </a:lnTo>
                  <a:lnTo>
                    <a:pt x="1368" y="162"/>
                  </a:lnTo>
                  <a:lnTo>
                    <a:pt x="1374" y="162"/>
                  </a:lnTo>
                  <a:lnTo>
                    <a:pt x="1380" y="162"/>
                  </a:lnTo>
                  <a:lnTo>
                    <a:pt x="1386" y="162"/>
                  </a:lnTo>
                  <a:lnTo>
                    <a:pt x="1392" y="162"/>
                  </a:lnTo>
                  <a:lnTo>
                    <a:pt x="1392" y="168"/>
                  </a:lnTo>
                  <a:lnTo>
                    <a:pt x="1398" y="168"/>
                  </a:lnTo>
                  <a:lnTo>
                    <a:pt x="1404" y="168"/>
                  </a:lnTo>
                  <a:lnTo>
                    <a:pt x="1410" y="168"/>
                  </a:lnTo>
                  <a:lnTo>
                    <a:pt x="1416" y="168"/>
                  </a:lnTo>
                  <a:lnTo>
                    <a:pt x="1416" y="174"/>
                  </a:lnTo>
                  <a:lnTo>
                    <a:pt x="1422" y="174"/>
                  </a:lnTo>
                  <a:lnTo>
                    <a:pt x="1428" y="174"/>
                  </a:lnTo>
                  <a:lnTo>
                    <a:pt x="1434" y="174"/>
                  </a:lnTo>
                  <a:lnTo>
                    <a:pt x="1440" y="174"/>
                  </a:lnTo>
                  <a:lnTo>
                    <a:pt x="1440" y="180"/>
                  </a:lnTo>
                  <a:lnTo>
                    <a:pt x="1446" y="180"/>
                  </a:lnTo>
                  <a:lnTo>
                    <a:pt x="1452" y="180"/>
                  </a:lnTo>
                  <a:lnTo>
                    <a:pt x="1458" y="180"/>
                  </a:lnTo>
                  <a:lnTo>
                    <a:pt x="1464" y="180"/>
                  </a:lnTo>
                  <a:lnTo>
                    <a:pt x="1470" y="186"/>
                  </a:lnTo>
                  <a:lnTo>
                    <a:pt x="1476" y="186"/>
                  </a:lnTo>
                  <a:lnTo>
                    <a:pt x="1482" y="186"/>
                  </a:lnTo>
                  <a:lnTo>
                    <a:pt x="1488" y="186"/>
                  </a:lnTo>
                  <a:lnTo>
                    <a:pt x="1494" y="186"/>
                  </a:lnTo>
                  <a:lnTo>
                    <a:pt x="1500" y="192"/>
                  </a:lnTo>
                  <a:lnTo>
                    <a:pt x="1506" y="192"/>
                  </a:lnTo>
                  <a:lnTo>
                    <a:pt x="1512" y="192"/>
                  </a:lnTo>
                  <a:lnTo>
                    <a:pt x="1518" y="192"/>
                  </a:lnTo>
                  <a:lnTo>
                    <a:pt x="1524" y="192"/>
                  </a:lnTo>
                  <a:lnTo>
                    <a:pt x="1530" y="192"/>
                  </a:lnTo>
                  <a:lnTo>
                    <a:pt x="1530" y="198"/>
                  </a:lnTo>
                  <a:lnTo>
                    <a:pt x="1536" y="198"/>
                  </a:lnTo>
                  <a:lnTo>
                    <a:pt x="1542" y="198"/>
                  </a:lnTo>
                  <a:lnTo>
                    <a:pt x="1548" y="198"/>
                  </a:lnTo>
                  <a:lnTo>
                    <a:pt x="1554" y="198"/>
                  </a:lnTo>
                  <a:lnTo>
                    <a:pt x="1560" y="198"/>
                  </a:lnTo>
                  <a:lnTo>
                    <a:pt x="1566" y="198"/>
                  </a:lnTo>
                  <a:lnTo>
                    <a:pt x="1572" y="198"/>
                  </a:lnTo>
                  <a:lnTo>
                    <a:pt x="1572" y="204"/>
                  </a:lnTo>
                  <a:lnTo>
                    <a:pt x="1578" y="204"/>
                  </a:lnTo>
                  <a:lnTo>
                    <a:pt x="1584" y="204"/>
                  </a:lnTo>
                  <a:lnTo>
                    <a:pt x="1590" y="204"/>
                  </a:lnTo>
                  <a:lnTo>
                    <a:pt x="1596" y="204"/>
                  </a:lnTo>
                  <a:lnTo>
                    <a:pt x="1602" y="204"/>
                  </a:lnTo>
                  <a:lnTo>
                    <a:pt x="1608" y="204"/>
                  </a:lnTo>
                  <a:lnTo>
                    <a:pt x="1614" y="204"/>
                  </a:lnTo>
                  <a:lnTo>
                    <a:pt x="1620" y="204"/>
                  </a:lnTo>
                  <a:lnTo>
                    <a:pt x="1620" y="210"/>
                  </a:lnTo>
                  <a:lnTo>
                    <a:pt x="1626" y="210"/>
                  </a:lnTo>
                  <a:lnTo>
                    <a:pt x="1632" y="210"/>
                  </a:lnTo>
                  <a:lnTo>
                    <a:pt x="1638" y="210"/>
                  </a:lnTo>
                </a:path>
              </a:pathLst>
            </a:custGeom>
            <a:noFill/>
            <a:ln w="1587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81" name="Rectangle 70"/>
            <p:cNvSpPr>
              <a:spLocks noChangeArrowheads="1"/>
            </p:cNvSpPr>
            <p:nvPr/>
          </p:nvSpPr>
          <p:spPr bwMode="auto">
            <a:xfrm>
              <a:off x="381" y="2981"/>
              <a:ext cx="25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FF0000"/>
                  </a:solidFill>
                  <a:latin typeface="Arial" charset="0"/>
                </a:rPr>
                <a:t>BETA_X</a:t>
              </a:r>
              <a:endParaRPr lang="en-US"/>
            </a:p>
          </p:txBody>
        </p:sp>
        <p:sp>
          <p:nvSpPr>
            <p:cNvPr id="13382" name="Freeform 71"/>
            <p:cNvSpPr>
              <a:spLocks/>
            </p:cNvSpPr>
            <p:nvPr/>
          </p:nvSpPr>
          <p:spPr bwMode="auto">
            <a:xfrm>
              <a:off x="153" y="2777"/>
              <a:ext cx="1638" cy="162"/>
            </a:xfrm>
            <a:custGeom>
              <a:avLst/>
              <a:gdLst>
                <a:gd name="T0" fmla="*/ 24 w 1638"/>
                <a:gd name="T1" fmla="*/ 84 h 162"/>
                <a:gd name="T2" fmla="*/ 48 w 1638"/>
                <a:gd name="T3" fmla="*/ 90 h 162"/>
                <a:gd name="T4" fmla="*/ 72 w 1638"/>
                <a:gd name="T5" fmla="*/ 102 h 162"/>
                <a:gd name="T6" fmla="*/ 102 w 1638"/>
                <a:gd name="T7" fmla="*/ 108 h 162"/>
                <a:gd name="T8" fmla="*/ 126 w 1638"/>
                <a:gd name="T9" fmla="*/ 114 h 162"/>
                <a:gd name="T10" fmla="*/ 150 w 1638"/>
                <a:gd name="T11" fmla="*/ 120 h 162"/>
                <a:gd name="T12" fmla="*/ 180 w 1638"/>
                <a:gd name="T13" fmla="*/ 126 h 162"/>
                <a:gd name="T14" fmla="*/ 204 w 1638"/>
                <a:gd name="T15" fmla="*/ 132 h 162"/>
                <a:gd name="T16" fmla="*/ 228 w 1638"/>
                <a:gd name="T17" fmla="*/ 132 h 162"/>
                <a:gd name="T18" fmla="*/ 258 w 1638"/>
                <a:gd name="T19" fmla="*/ 138 h 162"/>
                <a:gd name="T20" fmla="*/ 282 w 1638"/>
                <a:gd name="T21" fmla="*/ 144 h 162"/>
                <a:gd name="T22" fmla="*/ 306 w 1638"/>
                <a:gd name="T23" fmla="*/ 150 h 162"/>
                <a:gd name="T24" fmla="*/ 336 w 1638"/>
                <a:gd name="T25" fmla="*/ 150 h 162"/>
                <a:gd name="T26" fmla="*/ 360 w 1638"/>
                <a:gd name="T27" fmla="*/ 156 h 162"/>
                <a:gd name="T28" fmla="*/ 384 w 1638"/>
                <a:gd name="T29" fmla="*/ 156 h 162"/>
                <a:gd name="T30" fmla="*/ 414 w 1638"/>
                <a:gd name="T31" fmla="*/ 156 h 162"/>
                <a:gd name="T32" fmla="*/ 438 w 1638"/>
                <a:gd name="T33" fmla="*/ 162 h 162"/>
                <a:gd name="T34" fmla="*/ 462 w 1638"/>
                <a:gd name="T35" fmla="*/ 162 h 162"/>
                <a:gd name="T36" fmla="*/ 492 w 1638"/>
                <a:gd name="T37" fmla="*/ 162 h 162"/>
                <a:gd name="T38" fmla="*/ 516 w 1638"/>
                <a:gd name="T39" fmla="*/ 162 h 162"/>
                <a:gd name="T40" fmla="*/ 540 w 1638"/>
                <a:gd name="T41" fmla="*/ 162 h 162"/>
                <a:gd name="T42" fmla="*/ 570 w 1638"/>
                <a:gd name="T43" fmla="*/ 162 h 162"/>
                <a:gd name="T44" fmla="*/ 594 w 1638"/>
                <a:gd name="T45" fmla="*/ 162 h 162"/>
                <a:gd name="T46" fmla="*/ 618 w 1638"/>
                <a:gd name="T47" fmla="*/ 162 h 162"/>
                <a:gd name="T48" fmla="*/ 648 w 1638"/>
                <a:gd name="T49" fmla="*/ 162 h 162"/>
                <a:gd name="T50" fmla="*/ 672 w 1638"/>
                <a:gd name="T51" fmla="*/ 156 h 162"/>
                <a:gd name="T52" fmla="*/ 696 w 1638"/>
                <a:gd name="T53" fmla="*/ 156 h 162"/>
                <a:gd name="T54" fmla="*/ 726 w 1638"/>
                <a:gd name="T55" fmla="*/ 150 h 162"/>
                <a:gd name="T56" fmla="*/ 750 w 1638"/>
                <a:gd name="T57" fmla="*/ 126 h 162"/>
                <a:gd name="T58" fmla="*/ 774 w 1638"/>
                <a:gd name="T59" fmla="*/ 90 h 162"/>
                <a:gd name="T60" fmla="*/ 804 w 1638"/>
                <a:gd name="T61" fmla="*/ 54 h 162"/>
                <a:gd name="T62" fmla="*/ 828 w 1638"/>
                <a:gd name="T63" fmla="*/ 12 h 162"/>
                <a:gd name="T64" fmla="*/ 852 w 1638"/>
                <a:gd name="T65" fmla="*/ 12 h 162"/>
                <a:gd name="T66" fmla="*/ 882 w 1638"/>
                <a:gd name="T67" fmla="*/ 54 h 162"/>
                <a:gd name="T68" fmla="*/ 906 w 1638"/>
                <a:gd name="T69" fmla="*/ 90 h 162"/>
                <a:gd name="T70" fmla="*/ 930 w 1638"/>
                <a:gd name="T71" fmla="*/ 126 h 162"/>
                <a:gd name="T72" fmla="*/ 960 w 1638"/>
                <a:gd name="T73" fmla="*/ 150 h 162"/>
                <a:gd name="T74" fmla="*/ 984 w 1638"/>
                <a:gd name="T75" fmla="*/ 156 h 162"/>
                <a:gd name="T76" fmla="*/ 1008 w 1638"/>
                <a:gd name="T77" fmla="*/ 156 h 162"/>
                <a:gd name="T78" fmla="*/ 1038 w 1638"/>
                <a:gd name="T79" fmla="*/ 162 h 162"/>
                <a:gd name="T80" fmla="*/ 1062 w 1638"/>
                <a:gd name="T81" fmla="*/ 162 h 162"/>
                <a:gd name="T82" fmla="*/ 1086 w 1638"/>
                <a:gd name="T83" fmla="*/ 162 h 162"/>
                <a:gd name="T84" fmla="*/ 1116 w 1638"/>
                <a:gd name="T85" fmla="*/ 162 h 162"/>
                <a:gd name="T86" fmla="*/ 1140 w 1638"/>
                <a:gd name="T87" fmla="*/ 162 h 162"/>
                <a:gd name="T88" fmla="*/ 1164 w 1638"/>
                <a:gd name="T89" fmla="*/ 162 h 162"/>
                <a:gd name="T90" fmla="*/ 1194 w 1638"/>
                <a:gd name="T91" fmla="*/ 162 h 162"/>
                <a:gd name="T92" fmla="*/ 1218 w 1638"/>
                <a:gd name="T93" fmla="*/ 162 h 162"/>
                <a:gd name="T94" fmla="*/ 1242 w 1638"/>
                <a:gd name="T95" fmla="*/ 162 h 162"/>
                <a:gd name="T96" fmla="*/ 1272 w 1638"/>
                <a:gd name="T97" fmla="*/ 156 h 162"/>
                <a:gd name="T98" fmla="*/ 1296 w 1638"/>
                <a:gd name="T99" fmla="*/ 156 h 162"/>
                <a:gd name="T100" fmla="*/ 1320 w 1638"/>
                <a:gd name="T101" fmla="*/ 156 h 162"/>
                <a:gd name="T102" fmla="*/ 1350 w 1638"/>
                <a:gd name="T103" fmla="*/ 150 h 162"/>
                <a:gd name="T104" fmla="*/ 1374 w 1638"/>
                <a:gd name="T105" fmla="*/ 144 h 162"/>
                <a:gd name="T106" fmla="*/ 1398 w 1638"/>
                <a:gd name="T107" fmla="*/ 144 h 162"/>
                <a:gd name="T108" fmla="*/ 1428 w 1638"/>
                <a:gd name="T109" fmla="*/ 138 h 162"/>
                <a:gd name="T110" fmla="*/ 1452 w 1638"/>
                <a:gd name="T111" fmla="*/ 132 h 162"/>
                <a:gd name="T112" fmla="*/ 1476 w 1638"/>
                <a:gd name="T113" fmla="*/ 132 h 162"/>
                <a:gd name="T114" fmla="*/ 1506 w 1638"/>
                <a:gd name="T115" fmla="*/ 126 h 162"/>
                <a:gd name="T116" fmla="*/ 1530 w 1638"/>
                <a:gd name="T117" fmla="*/ 120 h 162"/>
                <a:gd name="T118" fmla="*/ 1554 w 1638"/>
                <a:gd name="T119" fmla="*/ 114 h 162"/>
                <a:gd name="T120" fmla="*/ 1584 w 1638"/>
                <a:gd name="T121" fmla="*/ 108 h 162"/>
                <a:gd name="T122" fmla="*/ 1608 w 1638"/>
                <a:gd name="T123" fmla="*/ 102 h 162"/>
                <a:gd name="T124" fmla="*/ 1632 w 1638"/>
                <a:gd name="T125" fmla="*/ 90 h 1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38"/>
                <a:gd name="T190" fmla="*/ 0 h 162"/>
                <a:gd name="T191" fmla="*/ 1638 w 1638"/>
                <a:gd name="T192" fmla="*/ 162 h 1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38" h="162">
                  <a:moveTo>
                    <a:pt x="0" y="90"/>
                  </a:moveTo>
                  <a:lnTo>
                    <a:pt x="0" y="90"/>
                  </a:lnTo>
                  <a:lnTo>
                    <a:pt x="6" y="90"/>
                  </a:lnTo>
                  <a:lnTo>
                    <a:pt x="12" y="90"/>
                  </a:lnTo>
                  <a:lnTo>
                    <a:pt x="12" y="84"/>
                  </a:lnTo>
                  <a:lnTo>
                    <a:pt x="18" y="84"/>
                  </a:lnTo>
                  <a:lnTo>
                    <a:pt x="24" y="84"/>
                  </a:lnTo>
                  <a:lnTo>
                    <a:pt x="30" y="90"/>
                  </a:lnTo>
                  <a:lnTo>
                    <a:pt x="36" y="90"/>
                  </a:lnTo>
                  <a:lnTo>
                    <a:pt x="42" y="90"/>
                  </a:lnTo>
                  <a:lnTo>
                    <a:pt x="48" y="90"/>
                  </a:lnTo>
                  <a:lnTo>
                    <a:pt x="48" y="96"/>
                  </a:lnTo>
                  <a:lnTo>
                    <a:pt x="54" y="96"/>
                  </a:lnTo>
                  <a:lnTo>
                    <a:pt x="60" y="96"/>
                  </a:lnTo>
                  <a:lnTo>
                    <a:pt x="66" y="96"/>
                  </a:lnTo>
                  <a:lnTo>
                    <a:pt x="72" y="96"/>
                  </a:lnTo>
                  <a:lnTo>
                    <a:pt x="72" y="102"/>
                  </a:lnTo>
                  <a:lnTo>
                    <a:pt x="78" y="102"/>
                  </a:lnTo>
                  <a:lnTo>
                    <a:pt x="84" y="102"/>
                  </a:lnTo>
                  <a:lnTo>
                    <a:pt x="90" y="102"/>
                  </a:lnTo>
                  <a:lnTo>
                    <a:pt x="96" y="102"/>
                  </a:lnTo>
                  <a:lnTo>
                    <a:pt x="96" y="108"/>
                  </a:lnTo>
                  <a:lnTo>
                    <a:pt x="102" y="108"/>
                  </a:lnTo>
                  <a:lnTo>
                    <a:pt x="108" y="108"/>
                  </a:lnTo>
                  <a:lnTo>
                    <a:pt x="114" y="108"/>
                  </a:lnTo>
                  <a:lnTo>
                    <a:pt x="120" y="108"/>
                  </a:lnTo>
                  <a:lnTo>
                    <a:pt x="120" y="114"/>
                  </a:lnTo>
                  <a:lnTo>
                    <a:pt x="126" y="114"/>
                  </a:lnTo>
                  <a:lnTo>
                    <a:pt x="132" y="114"/>
                  </a:lnTo>
                  <a:lnTo>
                    <a:pt x="138" y="114"/>
                  </a:lnTo>
                  <a:lnTo>
                    <a:pt x="144" y="114"/>
                  </a:lnTo>
                  <a:lnTo>
                    <a:pt x="144" y="120"/>
                  </a:lnTo>
                  <a:lnTo>
                    <a:pt x="150" y="120"/>
                  </a:lnTo>
                  <a:lnTo>
                    <a:pt x="156" y="120"/>
                  </a:lnTo>
                  <a:lnTo>
                    <a:pt x="162" y="120"/>
                  </a:lnTo>
                  <a:lnTo>
                    <a:pt x="168" y="120"/>
                  </a:lnTo>
                  <a:lnTo>
                    <a:pt x="168" y="126"/>
                  </a:lnTo>
                  <a:lnTo>
                    <a:pt x="174" y="126"/>
                  </a:lnTo>
                  <a:lnTo>
                    <a:pt x="180" y="126"/>
                  </a:lnTo>
                  <a:lnTo>
                    <a:pt x="186" y="126"/>
                  </a:lnTo>
                  <a:lnTo>
                    <a:pt x="192" y="126"/>
                  </a:lnTo>
                  <a:lnTo>
                    <a:pt x="198" y="126"/>
                  </a:lnTo>
                  <a:lnTo>
                    <a:pt x="198" y="132"/>
                  </a:lnTo>
                  <a:lnTo>
                    <a:pt x="204" y="132"/>
                  </a:lnTo>
                  <a:lnTo>
                    <a:pt x="210" y="132"/>
                  </a:lnTo>
                  <a:lnTo>
                    <a:pt x="216" y="132"/>
                  </a:lnTo>
                  <a:lnTo>
                    <a:pt x="222" y="132"/>
                  </a:lnTo>
                  <a:lnTo>
                    <a:pt x="228" y="132"/>
                  </a:lnTo>
                  <a:lnTo>
                    <a:pt x="234" y="132"/>
                  </a:lnTo>
                  <a:lnTo>
                    <a:pt x="234" y="138"/>
                  </a:lnTo>
                  <a:lnTo>
                    <a:pt x="240" y="138"/>
                  </a:lnTo>
                  <a:lnTo>
                    <a:pt x="246" y="138"/>
                  </a:lnTo>
                  <a:lnTo>
                    <a:pt x="252" y="138"/>
                  </a:lnTo>
                  <a:lnTo>
                    <a:pt x="258" y="138"/>
                  </a:lnTo>
                  <a:lnTo>
                    <a:pt x="264" y="138"/>
                  </a:lnTo>
                  <a:lnTo>
                    <a:pt x="270" y="138"/>
                  </a:lnTo>
                  <a:lnTo>
                    <a:pt x="270" y="144"/>
                  </a:lnTo>
                  <a:lnTo>
                    <a:pt x="276" y="144"/>
                  </a:lnTo>
                  <a:lnTo>
                    <a:pt x="282" y="144"/>
                  </a:lnTo>
                  <a:lnTo>
                    <a:pt x="288" y="144"/>
                  </a:lnTo>
                  <a:lnTo>
                    <a:pt x="294" y="144"/>
                  </a:lnTo>
                  <a:lnTo>
                    <a:pt x="300" y="144"/>
                  </a:lnTo>
                  <a:lnTo>
                    <a:pt x="306" y="144"/>
                  </a:lnTo>
                  <a:lnTo>
                    <a:pt x="306" y="150"/>
                  </a:lnTo>
                  <a:lnTo>
                    <a:pt x="312" y="150"/>
                  </a:lnTo>
                  <a:lnTo>
                    <a:pt x="318" y="150"/>
                  </a:lnTo>
                  <a:lnTo>
                    <a:pt x="324" y="150"/>
                  </a:lnTo>
                  <a:lnTo>
                    <a:pt x="330" y="150"/>
                  </a:lnTo>
                  <a:lnTo>
                    <a:pt x="336" y="150"/>
                  </a:lnTo>
                  <a:lnTo>
                    <a:pt x="342" y="150"/>
                  </a:lnTo>
                  <a:lnTo>
                    <a:pt x="348" y="150"/>
                  </a:lnTo>
                  <a:lnTo>
                    <a:pt x="354" y="150"/>
                  </a:lnTo>
                  <a:lnTo>
                    <a:pt x="360" y="150"/>
                  </a:lnTo>
                  <a:lnTo>
                    <a:pt x="360" y="156"/>
                  </a:lnTo>
                  <a:lnTo>
                    <a:pt x="366" y="156"/>
                  </a:lnTo>
                  <a:lnTo>
                    <a:pt x="372" y="156"/>
                  </a:lnTo>
                  <a:lnTo>
                    <a:pt x="378" y="156"/>
                  </a:lnTo>
                  <a:lnTo>
                    <a:pt x="384" y="156"/>
                  </a:lnTo>
                  <a:lnTo>
                    <a:pt x="390" y="156"/>
                  </a:lnTo>
                  <a:lnTo>
                    <a:pt x="396" y="156"/>
                  </a:lnTo>
                  <a:lnTo>
                    <a:pt x="402" y="156"/>
                  </a:lnTo>
                  <a:lnTo>
                    <a:pt x="408" y="156"/>
                  </a:lnTo>
                  <a:lnTo>
                    <a:pt x="414" y="156"/>
                  </a:lnTo>
                  <a:lnTo>
                    <a:pt x="420" y="156"/>
                  </a:lnTo>
                  <a:lnTo>
                    <a:pt x="426" y="156"/>
                  </a:lnTo>
                  <a:lnTo>
                    <a:pt x="426" y="162"/>
                  </a:lnTo>
                  <a:lnTo>
                    <a:pt x="432" y="162"/>
                  </a:lnTo>
                  <a:lnTo>
                    <a:pt x="438" y="162"/>
                  </a:lnTo>
                  <a:lnTo>
                    <a:pt x="444" y="162"/>
                  </a:lnTo>
                  <a:lnTo>
                    <a:pt x="450" y="162"/>
                  </a:lnTo>
                  <a:lnTo>
                    <a:pt x="456" y="162"/>
                  </a:lnTo>
                  <a:lnTo>
                    <a:pt x="462" y="162"/>
                  </a:lnTo>
                  <a:lnTo>
                    <a:pt x="468" y="162"/>
                  </a:lnTo>
                  <a:lnTo>
                    <a:pt x="474" y="162"/>
                  </a:lnTo>
                  <a:lnTo>
                    <a:pt x="480" y="162"/>
                  </a:lnTo>
                  <a:lnTo>
                    <a:pt x="486" y="162"/>
                  </a:lnTo>
                  <a:lnTo>
                    <a:pt x="492" y="162"/>
                  </a:lnTo>
                  <a:lnTo>
                    <a:pt x="498" y="162"/>
                  </a:lnTo>
                  <a:lnTo>
                    <a:pt x="504" y="162"/>
                  </a:lnTo>
                  <a:lnTo>
                    <a:pt x="510" y="162"/>
                  </a:lnTo>
                  <a:lnTo>
                    <a:pt x="516" y="162"/>
                  </a:lnTo>
                  <a:lnTo>
                    <a:pt x="522" y="162"/>
                  </a:lnTo>
                  <a:lnTo>
                    <a:pt x="528" y="162"/>
                  </a:lnTo>
                  <a:lnTo>
                    <a:pt x="534" y="162"/>
                  </a:lnTo>
                  <a:lnTo>
                    <a:pt x="540" y="162"/>
                  </a:lnTo>
                  <a:lnTo>
                    <a:pt x="546" y="162"/>
                  </a:lnTo>
                  <a:lnTo>
                    <a:pt x="552" y="162"/>
                  </a:lnTo>
                  <a:lnTo>
                    <a:pt x="558" y="162"/>
                  </a:lnTo>
                  <a:lnTo>
                    <a:pt x="564" y="162"/>
                  </a:lnTo>
                  <a:lnTo>
                    <a:pt x="570" y="162"/>
                  </a:lnTo>
                  <a:lnTo>
                    <a:pt x="576" y="162"/>
                  </a:lnTo>
                  <a:lnTo>
                    <a:pt x="582" y="162"/>
                  </a:lnTo>
                  <a:lnTo>
                    <a:pt x="588" y="162"/>
                  </a:lnTo>
                  <a:lnTo>
                    <a:pt x="594" y="162"/>
                  </a:lnTo>
                  <a:lnTo>
                    <a:pt x="600" y="162"/>
                  </a:lnTo>
                  <a:lnTo>
                    <a:pt x="606" y="162"/>
                  </a:lnTo>
                  <a:lnTo>
                    <a:pt x="612" y="162"/>
                  </a:lnTo>
                  <a:lnTo>
                    <a:pt x="618" y="162"/>
                  </a:lnTo>
                  <a:lnTo>
                    <a:pt x="624" y="162"/>
                  </a:lnTo>
                  <a:lnTo>
                    <a:pt x="630" y="162"/>
                  </a:lnTo>
                  <a:lnTo>
                    <a:pt x="636" y="162"/>
                  </a:lnTo>
                  <a:lnTo>
                    <a:pt x="642" y="162"/>
                  </a:lnTo>
                  <a:lnTo>
                    <a:pt x="648" y="162"/>
                  </a:lnTo>
                  <a:lnTo>
                    <a:pt x="654" y="162"/>
                  </a:lnTo>
                  <a:lnTo>
                    <a:pt x="660" y="162"/>
                  </a:lnTo>
                  <a:lnTo>
                    <a:pt x="666" y="162"/>
                  </a:lnTo>
                  <a:lnTo>
                    <a:pt x="666" y="156"/>
                  </a:lnTo>
                  <a:lnTo>
                    <a:pt x="672" y="156"/>
                  </a:lnTo>
                  <a:lnTo>
                    <a:pt x="678" y="156"/>
                  </a:lnTo>
                  <a:lnTo>
                    <a:pt x="684" y="156"/>
                  </a:lnTo>
                  <a:lnTo>
                    <a:pt x="690" y="156"/>
                  </a:lnTo>
                  <a:lnTo>
                    <a:pt x="696" y="156"/>
                  </a:lnTo>
                  <a:lnTo>
                    <a:pt x="702" y="156"/>
                  </a:lnTo>
                  <a:lnTo>
                    <a:pt x="708" y="156"/>
                  </a:lnTo>
                  <a:lnTo>
                    <a:pt x="714" y="156"/>
                  </a:lnTo>
                  <a:lnTo>
                    <a:pt x="714" y="150"/>
                  </a:lnTo>
                  <a:lnTo>
                    <a:pt x="720" y="150"/>
                  </a:lnTo>
                  <a:lnTo>
                    <a:pt x="726" y="150"/>
                  </a:lnTo>
                  <a:lnTo>
                    <a:pt x="726" y="144"/>
                  </a:lnTo>
                  <a:lnTo>
                    <a:pt x="732" y="144"/>
                  </a:lnTo>
                  <a:lnTo>
                    <a:pt x="732" y="138"/>
                  </a:lnTo>
                  <a:lnTo>
                    <a:pt x="738" y="138"/>
                  </a:lnTo>
                  <a:lnTo>
                    <a:pt x="738" y="132"/>
                  </a:lnTo>
                  <a:lnTo>
                    <a:pt x="744" y="132"/>
                  </a:lnTo>
                  <a:lnTo>
                    <a:pt x="744" y="126"/>
                  </a:lnTo>
                  <a:lnTo>
                    <a:pt x="750" y="126"/>
                  </a:lnTo>
                  <a:lnTo>
                    <a:pt x="750" y="120"/>
                  </a:lnTo>
                  <a:lnTo>
                    <a:pt x="756" y="120"/>
                  </a:lnTo>
                  <a:lnTo>
                    <a:pt x="756" y="114"/>
                  </a:lnTo>
                  <a:lnTo>
                    <a:pt x="762" y="114"/>
                  </a:lnTo>
                  <a:lnTo>
                    <a:pt x="762" y="108"/>
                  </a:lnTo>
                  <a:lnTo>
                    <a:pt x="768" y="108"/>
                  </a:lnTo>
                  <a:lnTo>
                    <a:pt x="768" y="102"/>
                  </a:lnTo>
                  <a:lnTo>
                    <a:pt x="774" y="96"/>
                  </a:lnTo>
                  <a:lnTo>
                    <a:pt x="774" y="90"/>
                  </a:lnTo>
                  <a:lnTo>
                    <a:pt x="780" y="90"/>
                  </a:lnTo>
                  <a:lnTo>
                    <a:pt x="780" y="84"/>
                  </a:lnTo>
                  <a:lnTo>
                    <a:pt x="786" y="84"/>
                  </a:lnTo>
                  <a:lnTo>
                    <a:pt x="786" y="78"/>
                  </a:lnTo>
                  <a:lnTo>
                    <a:pt x="786" y="72"/>
                  </a:lnTo>
                  <a:lnTo>
                    <a:pt x="792" y="72"/>
                  </a:lnTo>
                  <a:lnTo>
                    <a:pt x="792" y="66"/>
                  </a:lnTo>
                  <a:lnTo>
                    <a:pt x="798" y="66"/>
                  </a:lnTo>
                  <a:lnTo>
                    <a:pt x="798" y="60"/>
                  </a:lnTo>
                  <a:lnTo>
                    <a:pt x="798" y="54"/>
                  </a:lnTo>
                  <a:lnTo>
                    <a:pt x="804" y="54"/>
                  </a:lnTo>
                  <a:lnTo>
                    <a:pt x="804" y="48"/>
                  </a:lnTo>
                  <a:lnTo>
                    <a:pt x="810" y="48"/>
                  </a:lnTo>
                  <a:lnTo>
                    <a:pt x="810" y="42"/>
                  </a:lnTo>
                  <a:lnTo>
                    <a:pt x="810" y="36"/>
                  </a:lnTo>
                  <a:lnTo>
                    <a:pt x="816" y="36"/>
                  </a:lnTo>
                  <a:lnTo>
                    <a:pt x="816" y="30"/>
                  </a:lnTo>
                  <a:lnTo>
                    <a:pt x="816" y="24"/>
                  </a:lnTo>
                  <a:lnTo>
                    <a:pt x="822" y="24"/>
                  </a:lnTo>
                  <a:lnTo>
                    <a:pt x="822" y="18"/>
                  </a:lnTo>
                  <a:lnTo>
                    <a:pt x="828" y="18"/>
                  </a:lnTo>
                  <a:lnTo>
                    <a:pt x="828" y="12"/>
                  </a:lnTo>
                  <a:lnTo>
                    <a:pt x="828" y="6"/>
                  </a:lnTo>
                  <a:lnTo>
                    <a:pt x="834" y="6"/>
                  </a:lnTo>
                  <a:lnTo>
                    <a:pt x="834" y="0"/>
                  </a:lnTo>
                  <a:lnTo>
                    <a:pt x="840" y="0"/>
                  </a:lnTo>
                  <a:lnTo>
                    <a:pt x="846" y="0"/>
                  </a:lnTo>
                  <a:lnTo>
                    <a:pt x="846" y="6"/>
                  </a:lnTo>
                  <a:lnTo>
                    <a:pt x="852" y="6"/>
                  </a:lnTo>
                  <a:lnTo>
                    <a:pt x="852" y="12"/>
                  </a:lnTo>
                  <a:lnTo>
                    <a:pt x="858" y="12"/>
                  </a:lnTo>
                  <a:lnTo>
                    <a:pt x="858" y="18"/>
                  </a:lnTo>
                  <a:lnTo>
                    <a:pt x="858" y="24"/>
                  </a:lnTo>
                  <a:lnTo>
                    <a:pt x="864" y="24"/>
                  </a:lnTo>
                  <a:lnTo>
                    <a:pt x="864" y="30"/>
                  </a:lnTo>
                  <a:lnTo>
                    <a:pt x="870" y="36"/>
                  </a:lnTo>
                  <a:lnTo>
                    <a:pt x="870" y="42"/>
                  </a:lnTo>
                  <a:lnTo>
                    <a:pt x="876" y="42"/>
                  </a:lnTo>
                  <a:lnTo>
                    <a:pt x="876" y="48"/>
                  </a:lnTo>
                  <a:lnTo>
                    <a:pt x="876" y="54"/>
                  </a:lnTo>
                  <a:lnTo>
                    <a:pt x="882" y="54"/>
                  </a:lnTo>
                  <a:lnTo>
                    <a:pt x="882" y="60"/>
                  </a:lnTo>
                  <a:lnTo>
                    <a:pt x="888" y="60"/>
                  </a:lnTo>
                  <a:lnTo>
                    <a:pt x="888" y="66"/>
                  </a:lnTo>
                  <a:lnTo>
                    <a:pt x="888" y="72"/>
                  </a:lnTo>
                  <a:lnTo>
                    <a:pt x="894" y="72"/>
                  </a:lnTo>
                  <a:lnTo>
                    <a:pt x="894" y="78"/>
                  </a:lnTo>
                  <a:lnTo>
                    <a:pt x="900" y="78"/>
                  </a:lnTo>
                  <a:lnTo>
                    <a:pt x="900" y="84"/>
                  </a:lnTo>
                  <a:lnTo>
                    <a:pt x="900" y="90"/>
                  </a:lnTo>
                  <a:lnTo>
                    <a:pt x="906" y="90"/>
                  </a:lnTo>
                  <a:lnTo>
                    <a:pt x="906" y="96"/>
                  </a:lnTo>
                  <a:lnTo>
                    <a:pt x="912" y="96"/>
                  </a:lnTo>
                  <a:lnTo>
                    <a:pt x="912" y="102"/>
                  </a:lnTo>
                  <a:lnTo>
                    <a:pt x="918" y="102"/>
                  </a:lnTo>
                  <a:lnTo>
                    <a:pt x="918" y="108"/>
                  </a:lnTo>
                  <a:lnTo>
                    <a:pt x="924" y="114"/>
                  </a:lnTo>
                  <a:lnTo>
                    <a:pt x="924" y="120"/>
                  </a:lnTo>
                  <a:lnTo>
                    <a:pt x="930" y="120"/>
                  </a:lnTo>
                  <a:lnTo>
                    <a:pt x="930" y="126"/>
                  </a:lnTo>
                  <a:lnTo>
                    <a:pt x="936" y="126"/>
                  </a:lnTo>
                  <a:lnTo>
                    <a:pt x="936" y="132"/>
                  </a:lnTo>
                  <a:lnTo>
                    <a:pt x="942" y="132"/>
                  </a:lnTo>
                  <a:lnTo>
                    <a:pt x="942" y="138"/>
                  </a:lnTo>
                  <a:lnTo>
                    <a:pt x="948" y="138"/>
                  </a:lnTo>
                  <a:lnTo>
                    <a:pt x="948" y="144"/>
                  </a:lnTo>
                  <a:lnTo>
                    <a:pt x="954" y="144"/>
                  </a:lnTo>
                  <a:lnTo>
                    <a:pt x="954" y="150"/>
                  </a:lnTo>
                  <a:lnTo>
                    <a:pt x="960" y="150"/>
                  </a:lnTo>
                  <a:lnTo>
                    <a:pt x="966" y="150"/>
                  </a:lnTo>
                  <a:lnTo>
                    <a:pt x="966" y="156"/>
                  </a:lnTo>
                  <a:lnTo>
                    <a:pt x="972" y="156"/>
                  </a:lnTo>
                  <a:lnTo>
                    <a:pt x="978" y="156"/>
                  </a:lnTo>
                  <a:lnTo>
                    <a:pt x="984" y="156"/>
                  </a:lnTo>
                  <a:lnTo>
                    <a:pt x="990" y="156"/>
                  </a:lnTo>
                  <a:lnTo>
                    <a:pt x="996" y="156"/>
                  </a:lnTo>
                  <a:lnTo>
                    <a:pt x="1002" y="156"/>
                  </a:lnTo>
                  <a:lnTo>
                    <a:pt x="1008" y="156"/>
                  </a:lnTo>
                  <a:lnTo>
                    <a:pt x="1014" y="156"/>
                  </a:lnTo>
                  <a:lnTo>
                    <a:pt x="1014" y="162"/>
                  </a:lnTo>
                  <a:lnTo>
                    <a:pt x="1020" y="162"/>
                  </a:lnTo>
                  <a:lnTo>
                    <a:pt x="1026" y="162"/>
                  </a:lnTo>
                  <a:lnTo>
                    <a:pt x="1032" y="162"/>
                  </a:lnTo>
                  <a:lnTo>
                    <a:pt x="1038" y="162"/>
                  </a:lnTo>
                  <a:lnTo>
                    <a:pt x="1044" y="162"/>
                  </a:lnTo>
                  <a:lnTo>
                    <a:pt x="1050" y="162"/>
                  </a:lnTo>
                  <a:lnTo>
                    <a:pt x="1056" y="162"/>
                  </a:lnTo>
                  <a:lnTo>
                    <a:pt x="1062" y="162"/>
                  </a:lnTo>
                  <a:lnTo>
                    <a:pt x="1068" y="162"/>
                  </a:lnTo>
                  <a:lnTo>
                    <a:pt x="1074" y="162"/>
                  </a:lnTo>
                  <a:lnTo>
                    <a:pt x="1080" y="162"/>
                  </a:lnTo>
                  <a:lnTo>
                    <a:pt x="1086" y="162"/>
                  </a:lnTo>
                  <a:lnTo>
                    <a:pt x="1092" y="162"/>
                  </a:lnTo>
                  <a:lnTo>
                    <a:pt x="1098" y="162"/>
                  </a:lnTo>
                  <a:lnTo>
                    <a:pt x="1104" y="162"/>
                  </a:lnTo>
                  <a:lnTo>
                    <a:pt x="1110" y="162"/>
                  </a:lnTo>
                  <a:lnTo>
                    <a:pt x="1116" y="162"/>
                  </a:lnTo>
                  <a:lnTo>
                    <a:pt x="1122" y="162"/>
                  </a:lnTo>
                  <a:lnTo>
                    <a:pt x="1128" y="162"/>
                  </a:lnTo>
                  <a:lnTo>
                    <a:pt x="1134" y="162"/>
                  </a:lnTo>
                  <a:lnTo>
                    <a:pt x="1140" y="162"/>
                  </a:lnTo>
                  <a:lnTo>
                    <a:pt x="1146" y="162"/>
                  </a:lnTo>
                  <a:lnTo>
                    <a:pt x="1152" y="162"/>
                  </a:lnTo>
                  <a:lnTo>
                    <a:pt x="1158" y="162"/>
                  </a:lnTo>
                  <a:lnTo>
                    <a:pt x="1164" y="162"/>
                  </a:lnTo>
                  <a:lnTo>
                    <a:pt x="1170" y="162"/>
                  </a:lnTo>
                  <a:lnTo>
                    <a:pt x="1176" y="162"/>
                  </a:lnTo>
                  <a:lnTo>
                    <a:pt x="1182" y="162"/>
                  </a:lnTo>
                  <a:lnTo>
                    <a:pt x="1188" y="162"/>
                  </a:lnTo>
                  <a:lnTo>
                    <a:pt x="1194" y="162"/>
                  </a:lnTo>
                  <a:lnTo>
                    <a:pt x="1200" y="162"/>
                  </a:lnTo>
                  <a:lnTo>
                    <a:pt x="1206" y="162"/>
                  </a:lnTo>
                  <a:lnTo>
                    <a:pt x="1212" y="162"/>
                  </a:lnTo>
                  <a:lnTo>
                    <a:pt x="1218" y="162"/>
                  </a:lnTo>
                  <a:lnTo>
                    <a:pt x="1224" y="162"/>
                  </a:lnTo>
                  <a:lnTo>
                    <a:pt x="1230" y="162"/>
                  </a:lnTo>
                  <a:lnTo>
                    <a:pt x="1236" y="162"/>
                  </a:lnTo>
                  <a:lnTo>
                    <a:pt x="1242" y="162"/>
                  </a:lnTo>
                  <a:lnTo>
                    <a:pt x="1248" y="162"/>
                  </a:lnTo>
                  <a:lnTo>
                    <a:pt x="1254" y="162"/>
                  </a:lnTo>
                  <a:lnTo>
                    <a:pt x="1254" y="156"/>
                  </a:lnTo>
                  <a:lnTo>
                    <a:pt x="1260" y="156"/>
                  </a:lnTo>
                  <a:lnTo>
                    <a:pt x="1266" y="156"/>
                  </a:lnTo>
                  <a:lnTo>
                    <a:pt x="1272" y="156"/>
                  </a:lnTo>
                  <a:lnTo>
                    <a:pt x="1278" y="156"/>
                  </a:lnTo>
                  <a:lnTo>
                    <a:pt x="1284" y="156"/>
                  </a:lnTo>
                  <a:lnTo>
                    <a:pt x="1290" y="156"/>
                  </a:lnTo>
                  <a:lnTo>
                    <a:pt x="1296" y="156"/>
                  </a:lnTo>
                  <a:lnTo>
                    <a:pt x="1302" y="156"/>
                  </a:lnTo>
                  <a:lnTo>
                    <a:pt x="1308" y="156"/>
                  </a:lnTo>
                  <a:lnTo>
                    <a:pt x="1314" y="156"/>
                  </a:lnTo>
                  <a:lnTo>
                    <a:pt x="1320" y="156"/>
                  </a:lnTo>
                  <a:lnTo>
                    <a:pt x="1320" y="150"/>
                  </a:lnTo>
                  <a:lnTo>
                    <a:pt x="1326" y="150"/>
                  </a:lnTo>
                  <a:lnTo>
                    <a:pt x="1332" y="150"/>
                  </a:lnTo>
                  <a:lnTo>
                    <a:pt x="1338" y="150"/>
                  </a:lnTo>
                  <a:lnTo>
                    <a:pt x="1344" y="150"/>
                  </a:lnTo>
                  <a:lnTo>
                    <a:pt x="1350" y="150"/>
                  </a:lnTo>
                  <a:lnTo>
                    <a:pt x="1356" y="150"/>
                  </a:lnTo>
                  <a:lnTo>
                    <a:pt x="1362" y="150"/>
                  </a:lnTo>
                  <a:lnTo>
                    <a:pt x="1368" y="150"/>
                  </a:lnTo>
                  <a:lnTo>
                    <a:pt x="1374" y="150"/>
                  </a:lnTo>
                  <a:lnTo>
                    <a:pt x="1374" y="144"/>
                  </a:lnTo>
                  <a:lnTo>
                    <a:pt x="1380" y="144"/>
                  </a:lnTo>
                  <a:lnTo>
                    <a:pt x="1386" y="144"/>
                  </a:lnTo>
                  <a:lnTo>
                    <a:pt x="1392" y="144"/>
                  </a:lnTo>
                  <a:lnTo>
                    <a:pt x="1398" y="144"/>
                  </a:lnTo>
                  <a:lnTo>
                    <a:pt x="1404" y="144"/>
                  </a:lnTo>
                  <a:lnTo>
                    <a:pt x="1410" y="144"/>
                  </a:lnTo>
                  <a:lnTo>
                    <a:pt x="1416" y="138"/>
                  </a:lnTo>
                  <a:lnTo>
                    <a:pt x="1422" y="138"/>
                  </a:lnTo>
                  <a:lnTo>
                    <a:pt x="1428" y="138"/>
                  </a:lnTo>
                  <a:lnTo>
                    <a:pt x="1434" y="138"/>
                  </a:lnTo>
                  <a:lnTo>
                    <a:pt x="1440" y="138"/>
                  </a:lnTo>
                  <a:lnTo>
                    <a:pt x="1446" y="138"/>
                  </a:lnTo>
                  <a:lnTo>
                    <a:pt x="1446" y="132"/>
                  </a:lnTo>
                  <a:lnTo>
                    <a:pt x="1452" y="132"/>
                  </a:lnTo>
                  <a:lnTo>
                    <a:pt x="1458" y="132"/>
                  </a:lnTo>
                  <a:lnTo>
                    <a:pt x="1464" y="132"/>
                  </a:lnTo>
                  <a:lnTo>
                    <a:pt x="1470" y="132"/>
                  </a:lnTo>
                  <a:lnTo>
                    <a:pt x="1476" y="132"/>
                  </a:lnTo>
                  <a:lnTo>
                    <a:pt x="1482" y="132"/>
                  </a:lnTo>
                  <a:lnTo>
                    <a:pt x="1482" y="126"/>
                  </a:lnTo>
                  <a:lnTo>
                    <a:pt x="1488" y="126"/>
                  </a:lnTo>
                  <a:lnTo>
                    <a:pt x="1494" y="126"/>
                  </a:lnTo>
                  <a:lnTo>
                    <a:pt x="1500" y="126"/>
                  </a:lnTo>
                  <a:lnTo>
                    <a:pt x="1506" y="126"/>
                  </a:lnTo>
                  <a:lnTo>
                    <a:pt x="1512" y="126"/>
                  </a:lnTo>
                  <a:lnTo>
                    <a:pt x="1512" y="120"/>
                  </a:lnTo>
                  <a:lnTo>
                    <a:pt x="1518" y="120"/>
                  </a:lnTo>
                  <a:lnTo>
                    <a:pt x="1524" y="120"/>
                  </a:lnTo>
                  <a:lnTo>
                    <a:pt x="1530" y="120"/>
                  </a:lnTo>
                  <a:lnTo>
                    <a:pt x="1536" y="120"/>
                  </a:lnTo>
                  <a:lnTo>
                    <a:pt x="1536" y="114"/>
                  </a:lnTo>
                  <a:lnTo>
                    <a:pt x="1542" y="114"/>
                  </a:lnTo>
                  <a:lnTo>
                    <a:pt x="1548" y="114"/>
                  </a:lnTo>
                  <a:lnTo>
                    <a:pt x="1554" y="114"/>
                  </a:lnTo>
                  <a:lnTo>
                    <a:pt x="1560" y="114"/>
                  </a:lnTo>
                  <a:lnTo>
                    <a:pt x="1566" y="114"/>
                  </a:lnTo>
                  <a:lnTo>
                    <a:pt x="1566" y="108"/>
                  </a:lnTo>
                  <a:lnTo>
                    <a:pt x="1572" y="108"/>
                  </a:lnTo>
                  <a:lnTo>
                    <a:pt x="1578" y="108"/>
                  </a:lnTo>
                  <a:lnTo>
                    <a:pt x="1584" y="108"/>
                  </a:lnTo>
                  <a:lnTo>
                    <a:pt x="1590" y="108"/>
                  </a:lnTo>
                  <a:lnTo>
                    <a:pt x="1590" y="102"/>
                  </a:lnTo>
                  <a:lnTo>
                    <a:pt x="1596" y="102"/>
                  </a:lnTo>
                  <a:lnTo>
                    <a:pt x="1602" y="102"/>
                  </a:lnTo>
                  <a:lnTo>
                    <a:pt x="1608" y="102"/>
                  </a:lnTo>
                  <a:lnTo>
                    <a:pt x="1608" y="96"/>
                  </a:lnTo>
                  <a:lnTo>
                    <a:pt x="1614" y="96"/>
                  </a:lnTo>
                  <a:lnTo>
                    <a:pt x="1620" y="96"/>
                  </a:lnTo>
                  <a:lnTo>
                    <a:pt x="1626" y="96"/>
                  </a:lnTo>
                  <a:lnTo>
                    <a:pt x="1632" y="96"/>
                  </a:lnTo>
                  <a:lnTo>
                    <a:pt x="1632" y="90"/>
                  </a:lnTo>
                  <a:lnTo>
                    <a:pt x="1638" y="90"/>
                  </a:lnTo>
                </a:path>
              </a:pathLst>
            </a:custGeom>
            <a:noFill/>
            <a:ln w="15875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83" name="Rectangle 72"/>
            <p:cNvSpPr>
              <a:spLocks noChangeArrowheads="1"/>
            </p:cNvSpPr>
            <p:nvPr/>
          </p:nvSpPr>
          <p:spPr bwMode="auto">
            <a:xfrm>
              <a:off x="801" y="2981"/>
              <a:ext cx="25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FF00"/>
                  </a:solidFill>
                  <a:latin typeface="Arial" charset="0"/>
                </a:rPr>
                <a:t>BETA_Y</a:t>
              </a:r>
              <a:endParaRPr lang="en-US"/>
            </a:p>
          </p:txBody>
        </p:sp>
        <p:sp>
          <p:nvSpPr>
            <p:cNvPr id="13384" name="Freeform 73"/>
            <p:cNvSpPr>
              <a:spLocks/>
            </p:cNvSpPr>
            <p:nvPr/>
          </p:nvSpPr>
          <p:spPr bwMode="auto">
            <a:xfrm>
              <a:off x="153" y="2135"/>
              <a:ext cx="1638" cy="282"/>
            </a:xfrm>
            <a:custGeom>
              <a:avLst/>
              <a:gdLst>
                <a:gd name="T0" fmla="*/ 24 w 1638"/>
                <a:gd name="T1" fmla="*/ 276 h 282"/>
                <a:gd name="T2" fmla="*/ 48 w 1638"/>
                <a:gd name="T3" fmla="*/ 276 h 282"/>
                <a:gd name="T4" fmla="*/ 72 w 1638"/>
                <a:gd name="T5" fmla="*/ 282 h 282"/>
                <a:gd name="T6" fmla="*/ 102 w 1638"/>
                <a:gd name="T7" fmla="*/ 282 h 282"/>
                <a:gd name="T8" fmla="*/ 126 w 1638"/>
                <a:gd name="T9" fmla="*/ 282 h 282"/>
                <a:gd name="T10" fmla="*/ 150 w 1638"/>
                <a:gd name="T11" fmla="*/ 282 h 282"/>
                <a:gd name="T12" fmla="*/ 180 w 1638"/>
                <a:gd name="T13" fmla="*/ 282 h 282"/>
                <a:gd name="T14" fmla="*/ 204 w 1638"/>
                <a:gd name="T15" fmla="*/ 282 h 282"/>
                <a:gd name="T16" fmla="*/ 228 w 1638"/>
                <a:gd name="T17" fmla="*/ 276 h 282"/>
                <a:gd name="T18" fmla="*/ 258 w 1638"/>
                <a:gd name="T19" fmla="*/ 270 h 282"/>
                <a:gd name="T20" fmla="*/ 282 w 1638"/>
                <a:gd name="T21" fmla="*/ 270 h 282"/>
                <a:gd name="T22" fmla="*/ 306 w 1638"/>
                <a:gd name="T23" fmla="*/ 258 h 282"/>
                <a:gd name="T24" fmla="*/ 336 w 1638"/>
                <a:gd name="T25" fmla="*/ 252 h 282"/>
                <a:gd name="T26" fmla="*/ 360 w 1638"/>
                <a:gd name="T27" fmla="*/ 240 h 282"/>
                <a:gd name="T28" fmla="*/ 384 w 1638"/>
                <a:gd name="T29" fmla="*/ 234 h 282"/>
                <a:gd name="T30" fmla="*/ 414 w 1638"/>
                <a:gd name="T31" fmla="*/ 222 h 282"/>
                <a:gd name="T32" fmla="*/ 438 w 1638"/>
                <a:gd name="T33" fmla="*/ 210 h 282"/>
                <a:gd name="T34" fmla="*/ 462 w 1638"/>
                <a:gd name="T35" fmla="*/ 192 h 282"/>
                <a:gd name="T36" fmla="*/ 492 w 1638"/>
                <a:gd name="T37" fmla="*/ 180 h 282"/>
                <a:gd name="T38" fmla="*/ 516 w 1638"/>
                <a:gd name="T39" fmla="*/ 162 h 282"/>
                <a:gd name="T40" fmla="*/ 540 w 1638"/>
                <a:gd name="T41" fmla="*/ 144 h 282"/>
                <a:gd name="T42" fmla="*/ 570 w 1638"/>
                <a:gd name="T43" fmla="*/ 126 h 282"/>
                <a:gd name="T44" fmla="*/ 594 w 1638"/>
                <a:gd name="T45" fmla="*/ 108 h 282"/>
                <a:gd name="T46" fmla="*/ 618 w 1638"/>
                <a:gd name="T47" fmla="*/ 90 h 282"/>
                <a:gd name="T48" fmla="*/ 648 w 1638"/>
                <a:gd name="T49" fmla="*/ 66 h 282"/>
                <a:gd name="T50" fmla="*/ 672 w 1638"/>
                <a:gd name="T51" fmla="*/ 42 h 282"/>
                <a:gd name="T52" fmla="*/ 696 w 1638"/>
                <a:gd name="T53" fmla="*/ 18 h 282"/>
                <a:gd name="T54" fmla="*/ 726 w 1638"/>
                <a:gd name="T55" fmla="*/ 6 h 282"/>
                <a:gd name="T56" fmla="*/ 750 w 1638"/>
                <a:gd name="T57" fmla="*/ 18 h 282"/>
                <a:gd name="T58" fmla="*/ 774 w 1638"/>
                <a:gd name="T59" fmla="*/ 30 h 282"/>
                <a:gd name="T60" fmla="*/ 804 w 1638"/>
                <a:gd name="T61" fmla="*/ 42 h 282"/>
                <a:gd name="T62" fmla="*/ 828 w 1638"/>
                <a:gd name="T63" fmla="*/ 54 h 282"/>
                <a:gd name="T64" fmla="*/ 852 w 1638"/>
                <a:gd name="T65" fmla="*/ 54 h 282"/>
                <a:gd name="T66" fmla="*/ 882 w 1638"/>
                <a:gd name="T67" fmla="*/ 42 h 282"/>
                <a:gd name="T68" fmla="*/ 906 w 1638"/>
                <a:gd name="T69" fmla="*/ 24 h 282"/>
                <a:gd name="T70" fmla="*/ 930 w 1638"/>
                <a:gd name="T71" fmla="*/ 12 h 282"/>
                <a:gd name="T72" fmla="*/ 960 w 1638"/>
                <a:gd name="T73" fmla="*/ 0 h 282"/>
                <a:gd name="T74" fmla="*/ 984 w 1638"/>
                <a:gd name="T75" fmla="*/ 12 h 282"/>
                <a:gd name="T76" fmla="*/ 1008 w 1638"/>
                <a:gd name="T77" fmla="*/ 36 h 282"/>
                <a:gd name="T78" fmla="*/ 1038 w 1638"/>
                <a:gd name="T79" fmla="*/ 60 h 282"/>
                <a:gd name="T80" fmla="*/ 1062 w 1638"/>
                <a:gd name="T81" fmla="*/ 84 h 282"/>
                <a:gd name="T82" fmla="*/ 1086 w 1638"/>
                <a:gd name="T83" fmla="*/ 102 h 282"/>
                <a:gd name="T84" fmla="*/ 1116 w 1638"/>
                <a:gd name="T85" fmla="*/ 120 h 282"/>
                <a:gd name="T86" fmla="*/ 1140 w 1638"/>
                <a:gd name="T87" fmla="*/ 138 h 282"/>
                <a:gd name="T88" fmla="*/ 1164 w 1638"/>
                <a:gd name="T89" fmla="*/ 156 h 282"/>
                <a:gd name="T90" fmla="*/ 1194 w 1638"/>
                <a:gd name="T91" fmla="*/ 174 h 282"/>
                <a:gd name="T92" fmla="*/ 1218 w 1638"/>
                <a:gd name="T93" fmla="*/ 192 h 282"/>
                <a:gd name="T94" fmla="*/ 1242 w 1638"/>
                <a:gd name="T95" fmla="*/ 204 h 282"/>
                <a:gd name="T96" fmla="*/ 1272 w 1638"/>
                <a:gd name="T97" fmla="*/ 216 h 282"/>
                <a:gd name="T98" fmla="*/ 1296 w 1638"/>
                <a:gd name="T99" fmla="*/ 228 h 282"/>
                <a:gd name="T100" fmla="*/ 1320 w 1638"/>
                <a:gd name="T101" fmla="*/ 240 h 282"/>
                <a:gd name="T102" fmla="*/ 1350 w 1638"/>
                <a:gd name="T103" fmla="*/ 246 h 282"/>
                <a:gd name="T104" fmla="*/ 1374 w 1638"/>
                <a:gd name="T105" fmla="*/ 258 h 282"/>
                <a:gd name="T106" fmla="*/ 1398 w 1638"/>
                <a:gd name="T107" fmla="*/ 264 h 282"/>
                <a:gd name="T108" fmla="*/ 1428 w 1638"/>
                <a:gd name="T109" fmla="*/ 270 h 282"/>
                <a:gd name="T110" fmla="*/ 1452 w 1638"/>
                <a:gd name="T111" fmla="*/ 276 h 282"/>
                <a:gd name="T112" fmla="*/ 1476 w 1638"/>
                <a:gd name="T113" fmla="*/ 276 h 282"/>
                <a:gd name="T114" fmla="*/ 1506 w 1638"/>
                <a:gd name="T115" fmla="*/ 282 h 282"/>
                <a:gd name="T116" fmla="*/ 1530 w 1638"/>
                <a:gd name="T117" fmla="*/ 282 h 282"/>
                <a:gd name="T118" fmla="*/ 1554 w 1638"/>
                <a:gd name="T119" fmla="*/ 282 h 282"/>
                <a:gd name="T120" fmla="*/ 1584 w 1638"/>
                <a:gd name="T121" fmla="*/ 282 h 282"/>
                <a:gd name="T122" fmla="*/ 1608 w 1638"/>
                <a:gd name="T123" fmla="*/ 282 h 282"/>
                <a:gd name="T124" fmla="*/ 1632 w 1638"/>
                <a:gd name="T125" fmla="*/ 276 h 28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38"/>
                <a:gd name="T190" fmla="*/ 0 h 282"/>
                <a:gd name="T191" fmla="*/ 1638 w 1638"/>
                <a:gd name="T192" fmla="*/ 282 h 28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38" h="282">
                  <a:moveTo>
                    <a:pt x="0" y="276"/>
                  </a:moveTo>
                  <a:lnTo>
                    <a:pt x="0" y="276"/>
                  </a:lnTo>
                  <a:lnTo>
                    <a:pt x="6" y="276"/>
                  </a:lnTo>
                  <a:lnTo>
                    <a:pt x="12" y="276"/>
                  </a:lnTo>
                  <a:lnTo>
                    <a:pt x="18" y="276"/>
                  </a:lnTo>
                  <a:lnTo>
                    <a:pt x="24" y="276"/>
                  </a:lnTo>
                  <a:lnTo>
                    <a:pt x="30" y="276"/>
                  </a:lnTo>
                  <a:lnTo>
                    <a:pt x="36" y="276"/>
                  </a:lnTo>
                  <a:lnTo>
                    <a:pt x="42" y="276"/>
                  </a:lnTo>
                  <a:lnTo>
                    <a:pt x="48" y="276"/>
                  </a:lnTo>
                  <a:lnTo>
                    <a:pt x="54" y="276"/>
                  </a:lnTo>
                  <a:lnTo>
                    <a:pt x="60" y="276"/>
                  </a:lnTo>
                  <a:lnTo>
                    <a:pt x="60" y="282"/>
                  </a:lnTo>
                  <a:lnTo>
                    <a:pt x="66" y="282"/>
                  </a:lnTo>
                  <a:lnTo>
                    <a:pt x="72" y="282"/>
                  </a:lnTo>
                  <a:lnTo>
                    <a:pt x="78" y="282"/>
                  </a:lnTo>
                  <a:lnTo>
                    <a:pt x="84" y="282"/>
                  </a:lnTo>
                  <a:lnTo>
                    <a:pt x="90" y="282"/>
                  </a:lnTo>
                  <a:lnTo>
                    <a:pt x="96" y="282"/>
                  </a:lnTo>
                  <a:lnTo>
                    <a:pt x="102" y="282"/>
                  </a:lnTo>
                  <a:lnTo>
                    <a:pt x="108" y="282"/>
                  </a:lnTo>
                  <a:lnTo>
                    <a:pt x="114" y="282"/>
                  </a:lnTo>
                  <a:lnTo>
                    <a:pt x="120" y="282"/>
                  </a:lnTo>
                  <a:lnTo>
                    <a:pt x="126" y="282"/>
                  </a:lnTo>
                  <a:lnTo>
                    <a:pt x="132" y="282"/>
                  </a:lnTo>
                  <a:lnTo>
                    <a:pt x="138" y="282"/>
                  </a:lnTo>
                  <a:lnTo>
                    <a:pt x="144" y="282"/>
                  </a:lnTo>
                  <a:lnTo>
                    <a:pt x="150" y="282"/>
                  </a:lnTo>
                  <a:lnTo>
                    <a:pt x="156" y="282"/>
                  </a:lnTo>
                  <a:lnTo>
                    <a:pt x="162" y="282"/>
                  </a:lnTo>
                  <a:lnTo>
                    <a:pt x="168" y="282"/>
                  </a:lnTo>
                  <a:lnTo>
                    <a:pt x="174" y="282"/>
                  </a:lnTo>
                  <a:lnTo>
                    <a:pt x="180" y="282"/>
                  </a:lnTo>
                  <a:lnTo>
                    <a:pt x="186" y="282"/>
                  </a:lnTo>
                  <a:lnTo>
                    <a:pt x="192" y="282"/>
                  </a:lnTo>
                  <a:lnTo>
                    <a:pt x="198" y="282"/>
                  </a:lnTo>
                  <a:lnTo>
                    <a:pt x="204" y="282"/>
                  </a:lnTo>
                  <a:lnTo>
                    <a:pt x="210" y="282"/>
                  </a:lnTo>
                  <a:lnTo>
                    <a:pt x="216" y="282"/>
                  </a:lnTo>
                  <a:lnTo>
                    <a:pt x="222" y="282"/>
                  </a:lnTo>
                  <a:lnTo>
                    <a:pt x="222" y="276"/>
                  </a:lnTo>
                  <a:lnTo>
                    <a:pt x="228" y="276"/>
                  </a:lnTo>
                  <a:lnTo>
                    <a:pt x="234" y="276"/>
                  </a:lnTo>
                  <a:lnTo>
                    <a:pt x="240" y="276"/>
                  </a:lnTo>
                  <a:lnTo>
                    <a:pt x="246" y="276"/>
                  </a:lnTo>
                  <a:lnTo>
                    <a:pt x="252" y="276"/>
                  </a:lnTo>
                  <a:lnTo>
                    <a:pt x="258" y="276"/>
                  </a:lnTo>
                  <a:lnTo>
                    <a:pt x="258" y="270"/>
                  </a:lnTo>
                  <a:lnTo>
                    <a:pt x="264" y="270"/>
                  </a:lnTo>
                  <a:lnTo>
                    <a:pt x="270" y="270"/>
                  </a:lnTo>
                  <a:lnTo>
                    <a:pt x="276" y="270"/>
                  </a:lnTo>
                  <a:lnTo>
                    <a:pt x="282" y="270"/>
                  </a:lnTo>
                  <a:lnTo>
                    <a:pt x="282" y="264"/>
                  </a:lnTo>
                  <a:lnTo>
                    <a:pt x="288" y="264"/>
                  </a:lnTo>
                  <a:lnTo>
                    <a:pt x="294" y="264"/>
                  </a:lnTo>
                  <a:lnTo>
                    <a:pt x="300" y="264"/>
                  </a:lnTo>
                  <a:lnTo>
                    <a:pt x="306" y="264"/>
                  </a:lnTo>
                  <a:lnTo>
                    <a:pt x="306" y="258"/>
                  </a:lnTo>
                  <a:lnTo>
                    <a:pt x="312" y="258"/>
                  </a:lnTo>
                  <a:lnTo>
                    <a:pt x="318" y="258"/>
                  </a:lnTo>
                  <a:lnTo>
                    <a:pt x="324" y="258"/>
                  </a:lnTo>
                  <a:lnTo>
                    <a:pt x="324" y="252"/>
                  </a:lnTo>
                  <a:lnTo>
                    <a:pt x="330" y="252"/>
                  </a:lnTo>
                  <a:lnTo>
                    <a:pt x="336" y="252"/>
                  </a:lnTo>
                  <a:lnTo>
                    <a:pt x="342" y="252"/>
                  </a:lnTo>
                  <a:lnTo>
                    <a:pt x="342" y="246"/>
                  </a:lnTo>
                  <a:lnTo>
                    <a:pt x="348" y="246"/>
                  </a:lnTo>
                  <a:lnTo>
                    <a:pt x="354" y="246"/>
                  </a:lnTo>
                  <a:lnTo>
                    <a:pt x="360" y="246"/>
                  </a:lnTo>
                  <a:lnTo>
                    <a:pt x="360" y="240"/>
                  </a:lnTo>
                  <a:lnTo>
                    <a:pt x="366" y="240"/>
                  </a:lnTo>
                  <a:lnTo>
                    <a:pt x="372" y="240"/>
                  </a:lnTo>
                  <a:lnTo>
                    <a:pt x="378" y="240"/>
                  </a:lnTo>
                  <a:lnTo>
                    <a:pt x="378" y="234"/>
                  </a:lnTo>
                  <a:lnTo>
                    <a:pt x="384" y="234"/>
                  </a:lnTo>
                  <a:lnTo>
                    <a:pt x="390" y="234"/>
                  </a:lnTo>
                  <a:lnTo>
                    <a:pt x="390" y="228"/>
                  </a:lnTo>
                  <a:lnTo>
                    <a:pt x="396" y="228"/>
                  </a:lnTo>
                  <a:lnTo>
                    <a:pt x="402" y="228"/>
                  </a:lnTo>
                  <a:lnTo>
                    <a:pt x="402" y="222"/>
                  </a:lnTo>
                  <a:lnTo>
                    <a:pt x="408" y="222"/>
                  </a:lnTo>
                  <a:lnTo>
                    <a:pt x="414" y="222"/>
                  </a:lnTo>
                  <a:lnTo>
                    <a:pt x="420" y="216"/>
                  </a:lnTo>
                  <a:lnTo>
                    <a:pt x="426" y="216"/>
                  </a:lnTo>
                  <a:lnTo>
                    <a:pt x="432" y="210"/>
                  </a:lnTo>
                  <a:lnTo>
                    <a:pt x="438" y="210"/>
                  </a:lnTo>
                  <a:lnTo>
                    <a:pt x="444" y="204"/>
                  </a:lnTo>
                  <a:lnTo>
                    <a:pt x="450" y="204"/>
                  </a:lnTo>
                  <a:lnTo>
                    <a:pt x="450" y="198"/>
                  </a:lnTo>
                  <a:lnTo>
                    <a:pt x="456" y="198"/>
                  </a:lnTo>
                  <a:lnTo>
                    <a:pt x="462" y="198"/>
                  </a:lnTo>
                  <a:lnTo>
                    <a:pt x="462" y="192"/>
                  </a:lnTo>
                  <a:lnTo>
                    <a:pt x="468" y="192"/>
                  </a:lnTo>
                  <a:lnTo>
                    <a:pt x="474" y="192"/>
                  </a:lnTo>
                  <a:lnTo>
                    <a:pt x="474" y="186"/>
                  </a:lnTo>
                  <a:lnTo>
                    <a:pt x="480" y="186"/>
                  </a:lnTo>
                  <a:lnTo>
                    <a:pt x="486" y="186"/>
                  </a:lnTo>
                  <a:lnTo>
                    <a:pt x="486" y="180"/>
                  </a:lnTo>
                  <a:lnTo>
                    <a:pt x="492" y="180"/>
                  </a:lnTo>
                  <a:lnTo>
                    <a:pt x="498" y="174"/>
                  </a:lnTo>
                  <a:lnTo>
                    <a:pt x="504" y="174"/>
                  </a:lnTo>
                  <a:lnTo>
                    <a:pt x="504" y="168"/>
                  </a:lnTo>
                  <a:lnTo>
                    <a:pt x="510" y="168"/>
                  </a:lnTo>
                  <a:lnTo>
                    <a:pt x="516" y="168"/>
                  </a:lnTo>
                  <a:lnTo>
                    <a:pt x="516" y="162"/>
                  </a:lnTo>
                  <a:lnTo>
                    <a:pt x="522" y="162"/>
                  </a:lnTo>
                  <a:lnTo>
                    <a:pt x="522" y="156"/>
                  </a:lnTo>
                  <a:lnTo>
                    <a:pt x="528" y="156"/>
                  </a:lnTo>
                  <a:lnTo>
                    <a:pt x="534" y="156"/>
                  </a:lnTo>
                  <a:lnTo>
                    <a:pt x="534" y="150"/>
                  </a:lnTo>
                  <a:lnTo>
                    <a:pt x="540" y="150"/>
                  </a:lnTo>
                  <a:lnTo>
                    <a:pt x="540" y="144"/>
                  </a:lnTo>
                  <a:lnTo>
                    <a:pt x="546" y="144"/>
                  </a:lnTo>
                  <a:lnTo>
                    <a:pt x="552" y="144"/>
                  </a:lnTo>
                  <a:lnTo>
                    <a:pt x="552" y="138"/>
                  </a:lnTo>
                  <a:lnTo>
                    <a:pt x="558" y="138"/>
                  </a:lnTo>
                  <a:lnTo>
                    <a:pt x="558" y="132"/>
                  </a:lnTo>
                  <a:lnTo>
                    <a:pt x="564" y="132"/>
                  </a:lnTo>
                  <a:lnTo>
                    <a:pt x="564" y="126"/>
                  </a:lnTo>
                  <a:lnTo>
                    <a:pt x="570" y="126"/>
                  </a:lnTo>
                  <a:lnTo>
                    <a:pt x="576" y="126"/>
                  </a:lnTo>
                  <a:lnTo>
                    <a:pt x="576" y="120"/>
                  </a:lnTo>
                  <a:lnTo>
                    <a:pt x="582" y="120"/>
                  </a:lnTo>
                  <a:lnTo>
                    <a:pt x="582" y="114"/>
                  </a:lnTo>
                  <a:lnTo>
                    <a:pt x="588" y="114"/>
                  </a:lnTo>
                  <a:lnTo>
                    <a:pt x="594" y="108"/>
                  </a:lnTo>
                  <a:lnTo>
                    <a:pt x="600" y="108"/>
                  </a:lnTo>
                  <a:lnTo>
                    <a:pt x="600" y="102"/>
                  </a:lnTo>
                  <a:lnTo>
                    <a:pt x="606" y="102"/>
                  </a:lnTo>
                  <a:lnTo>
                    <a:pt x="606" y="96"/>
                  </a:lnTo>
                  <a:lnTo>
                    <a:pt x="612" y="96"/>
                  </a:lnTo>
                  <a:lnTo>
                    <a:pt x="612" y="90"/>
                  </a:lnTo>
                  <a:lnTo>
                    <a:pt x="618" y="90"/>
                  </a:lnTo>
                  <a:lnTo>
                    <a:pt x="624" y="90"/>
                  </a:lnTo>
                  <a:lnTo>
                    <a:pt x="624" y="84"/>
                  </a:lnTo>
                  <a:lnTo>
                    <a:pt x="630" y="84"/>
                  </a:lnTo>
                  <a:lnTo>
                    <a:pt x="630" y="78"/>
                  </a:lnTo>
                  <a:lnTo>
                    <a:pt x="636" y="78"/>
                  </a:lnTo>
                  <a:lnTo>
                    <a:pt x="636" y="72"/>
                  </a:lnTo>
                  <a:lnTo>
                    <a:pt x="642" y="72"/>
                  </a:lnTo>
                  <a:lnTo>
                    <a:pt x="642" y="66"/>
                  </a:lnTo>
                  <a:lnTo>
                    <a:pt x="648" y="66"/>
                  </a:lnTo>
                  <a:lnTo>
                    <a:pt x="648" y="60"/>
                  </a:lnTo>
                  <a:lnTo>
                    <a:pt x="654" y="60"/>
                  </a:lnTo>
                  <a:lnTo>
                    <a:pt x="654" y="54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66" y="48"/>
                  </a:lnTo>
                  <a:lnTo>
                    <a:pt x="672" y="48"/>
                  </a:lnTo>
                  <a:lnTo>
                    <a:pt x="672" y="42"/>
                  </a:lnTo>
                  <a:lnTo>
                    <a:pt x="678" y="42"/>
                  </a:lnTo>
                  <a:lnTo>
                    <a:pt x="678" y="36"/>
                  </a:lnTo>
                  <a:lnTo>
                    <a:pt x="684" y="36"/>
                  </a:lnTo>
                  <a:lnTo>
                    <a:pt x="684" y="30"/>
                  </a:lnTo>
                  <a:lnTo>
                    <a:pt x="690" y="30"/>
                  </a:lnTo>
                  <a:lnTo>
                    <a:pt x="690" y="24"/>
                  </a:lnTo>
                  <a:lnTo>
                    <a:pt x="696" y="24"/>
                  </a:lnTo>
                  <a:lnTo>
                    <a:pt x="696" y="18"/>
                  </a:lnTo>
                  <a:lnTo>
                    <a:pt x="702" y="18"/>
                  </a:lnTo>
                  <a:lnTo>
                    <a:pt x="702" y="12"/>
                  </a:lnTo>
                  <a:lnTo>
                    <a:pt x="708" y="12"/>
                  </a:lnTo>
                  <a:lnTo>
                    <a:pt x="714" y="12"/>
                  </a:lnTo>
                  <a:lnTo>
                    <a:pt x="714" y="6"/>
                  </a:lnTo>
                  <a:lnTo>
                    <a:pt x="720" y="6"/>
                  </a:lnTo>
                  <a:lnTo>
                    <a:pt x="726" y="6"/>
                  </a:lnTo>
                  <a:lnTo>
                    <a:pt x="732" y="6"/>
                  </a:lnTo>
                  <a:lnTo>
                    <a:pt x="732" y="12"/>
                  </a:lnTo>
                  <a:lnTo>
                    <a:pt x="738" y="12"/>
                  </a:lnTo>
                  <a:lnTo>
                    <a:pt x="744" y="12"/>
                  </a:lnTo>
                  <a:lnTo>
                    <a:pt x="744" y="18"/>
                  </a:lnTo>
                  <a:lnTo>
                    <a:pt x="750" y="18"/>
                  </a:lnTo>
                  <a:lnTo>
                    <a:pt x="756" y="18"/>
                  </a:lnTo>
                  <a:lnTo>
                    <a:pt x="756" y="24"/>
                  </a:lnTo>
                  <a:lnTo>
                    <a:pt x="762" y="24"/>
                  </a:lnTo>
                  <a:lnTo>
                    <a:pt x="768" y="24"/>
                  </a:lnTo>
                  <a:lnTo>
                    <a:pt x="768" y="30"/>
                  </a:lnTo>
                  <a:lnTo>
                    <a:pt x="774" y="30"/>
                  </a:lnTo>
                  <a:lnTo>
                    <a:pt x="780" y="30"/>
                  </a:lnTo>
                  <a:lnTo>
                    <a:pt x="780" y="36"/>
                  </a:lnTo>
                  <a:lnTo>
                    <a:pt x="786" y="36"/>
                  </a:lnTo>
                  <a:lnTo>
                    <a:pt x="792" y="36"/>
                  </a:lnTo>
                  <a:lnTo>
                    <a:pt x="792" y="42"/>
                  </a:lnTo>
                  <a:lnTo>
                    <a:pt x="798" y="42"/>
                  </a:lnTo>
                  <a:lnTo>
                    <a:pt x="804" y="42"/>
                  </a:lnTo>
                  <a:lnTo>
                    <a:pt x="804" y="48"/>
                  </a:lnTo>
                  <a:lnTo>
                    <a:pt x="810" y="48"/>
                  </a:lnTo>
                  <a:lnTo>
                    <a:pt x="816" y="48"/>
                  </a:lnTo>
                  <a:lnTo>
                    <a:pt x="816" y="54"/>
                  </a:lnTo>
                  <a:lnTo>
                    <a:pt x="822" y="54"/>
                  </a:lnTo>
                  <a:lnTo>
                    <a:pt x="828" y="54"/>
                  </a:lnTo>
                  <a:lnTo>
                    <a:pt x="834" y="54"/>
                  </a:lnTo>
                  <a:lnTo>
                    <a:pt x="834" y="60"/>
                  </a:lnTo>
                  <a:lnTo>
                    <a:pt x="840" y="60"/>
                  </a:lnTo>
                  <a:lnTo>
                    <a:pt x="846" y="60"/>
                  </a:lnTo>
                  <a:lnTo>
                    <a:pt x="846" y="54"/>
                  </a:lnTo>
                  <a:lnTo>
                    <a:pt x="852" y="54"/>
                  </a:lnTo>
                  <a:lnTo>
                    <a:pt x="858" y="54"/>
                  </a:lnTo>
                  <a:lnTo>
                    <a:pt x="864" y="54"/>
                  </a:lnTo>
                  <a:lnTo>
                    <a:pt x="864" y="48"/>
                  </a:lnTo>
                  <a:lnTo>
                    <a:pt x="870" y="48"/>
                  </a:lnTo>
                  <a:lnTo>
                    <a:pt x="870" y="42"/>
                  </a:lnTo>
                  <a:lnTo>
                    <a:pt x="876" y="42"/>
                  </a:lnTo>
                  <a:lnTo>
                    <a:pt x="882" y="42"/>
                  </a:lnTo>
                  <a:lnTo>
                    <a:pt x="882" y="36"/>
                  </a:lnTo>
                  <a:lnTo>
                    <a:pt x="888" y="36"/>
                  </a:lnTo>
                  <a:lnTo>
                    <a:pt x="894" y="36"/>
                  </a:lnTo>
                  <a:lnTo>
                    <a:pt x="894" y="30"/>
                  </a:lnTo>
                  <a:lnTo>
                    <a:pt x="900" y="30"/>
                  </a:lnTo>
                  <a:lnTo>
                    <a:pt x="906" y="30"/>
                  </a:lnTo>
                  <a:lnTo>
                    <a:pt x="906" y="24"/>
                  </a:lnTo>
                  <a:lnTo>
                    <a:pt x="912" y="24"/>
                  </a:lnTo>
                  <a:lnTo>
                    <a:pt x="918" y="24"/>
                  </a:lnTo>
                  <a:lnTo>
                    <a:pt x="918" y="18"/>
                  </a:lnTo>
                  <a:lnTo>
                    <a:pt x="924" y="18"/>
                  </a:lnTo>
                  <a:lnTo>
                    <a:pt x="930" y="18"/>
                  </a:lnTo>
                  <a:lnTo>
                    <a:pt x="930" y="12"/>
                  </a:lnTo>
                  <a:lnTo>
                    <a:pt x="936" y="12"/>
                  </a:lnTo>
                  <a:lnTo>
                    <a:pt x="936" y="6"/>
                  </a:lnTo>
                  <a:lnTo>
                    <a:pt x="942" y="6"/>
                  </a:lnTo>
                  <a:lnTo>
                    <a:pt x="948" y="6"/>
                  </a:lnTo>
                  <a:lnTo>
                    <a:pt x="948" y="0"/>
                  </a:lnTo>
                  <a:lnTo>
                    <a:pt x="954" y="0"/>
                  </a:lnTo>
                  <a:lnTo>
                    <a:pt x="960" y="0"/>
                  </a:lnTo>
                  <a:lnTo>
                    <a:pt x="966" y="0"/>
                  </a:lnTo>
                  <a:lnTo>
                    <a:pt x="972" y="0"/>
                  </a:lnTo>
                  <a:lnTo>
                    <a:pt x="972" y="6"/>
                  </a:lnTo>
                  <a:lnTo>
                    <a:pt x="978" y="6"/>
                  </a:lnTo>
                  <a:lnTo>
                    <a:pt x="984" y="6"/>
                  </a:lnTo>
                  <a:lnTo>
                    <a:pt x="984" y="12"/>
                  </a:lnTo>
                  <a:lnTo>
                    <a:pt x="990" y="12"/>
                  </a:lnTo>
                  <a:lnTo>
                    <a:pt x="990" y="18"/>
                  </a:lnTo>
                  <a:lnTo>
                    <a:pt x="996" y="18"/>
                  </a:lnTo>
                  <a:lnTo>
                    <a:pt x="996" y="24"/>
                  </a:lnTo>
                  <a:lnTo>
                    <a:pt x="1002" y="24"/>
                  </a:lnTo>
                  <a:lnTo>
                    <a:pt x="1002" y="30"/>
                  </a:lnTo>
                  <a:lnTo>
                    <a:pt x="1008" y="30"/>
                  </a:lnTo>
                  <a:lnTo>
                    <a:pt x="1008" y="36"/>
                  </a:lnTo>
                  <a:lnTo>
                    <a:pt x="1014" y="36"/>
                  </a:lnTo>
                  <a:lnTo>
                    <a:pt x="1014" y="42"/>
                  </a:lnTo>
                  <a:lnTo>
                    <a:pt x="1020" y="42"/>
                  </a:lnTo>
                  <a:lnTo>
                    <a:pt x="1020" y="48"/>
                  </a:lnTo>
                  <a:lnTo>
                    <a:pt x="1026" y="48"/>
                  </a:lnTo>
                  <a:lnTo>
                    <a:pt x="1026" y="54"/>
                  </a:lnTo>
                  <a:lnTo>
                    <a:pt x="1032" y="54"/>
                  </a:lnTo>
                  <a:lnTo>
                    <a:pt x="1032" y="60"/>
                  </a:lnTo>
                  <a:lnTo>
                    <a:pt x="1038" y="60"/>
                  </a:lnTo>
                  <a:lnTo>
                    <a:pt x="1038" y="66"/>
                  </a:lnTo>
                  <a:lnTo>
                    <a:pt x="1044" y="66"/>
                  </a:lnTo>
                  <a:lnTo>
                    <a:pt x="1050" y="66"/>
                  </a:lnTo>
                  <a:lnTo>
                    <a:pt x="1050" y="72"/>
                  </a:lnTo>
                  <a:lnTo>
                    <a:pt x="1056" y="72"/>
                  </a:lnTo>
                  <a:lnTo>
                    <a:pt x="1056" y="78"/>
                  </a:lnTo>
                  <a:lnTo>
                    <a:pt x="1062" y="78"/>
                  </a:lnTo>
                  <a:lnTo>
                    <a:pt x="1062" y="84"/>
                  </a:lnTo>
                  <a:lnTo>
                    <a:pt x="1068" y="84"/>
                  </a:lnTo>
                  <a:lnTo>
                    <a:pt x="1068" y="90"/>
                  </a:lnTo>
                  <a:lnTo>
                    <a:pt x="1074" y="90"/>
                  </a:lnTo>
                  <a:lnTo>
                    <a:pt x="1074" y="96"/>
                  </a:lnTo>
                  <a:lnTo>
                    <a:pt x="1080" y="96"/>
                  </a:lnTo>
                  <a:lnTo>
                    <a:pt x="1086" y="96"/>
                  </a:lnTo>
                  <a:lnTo>
                    <a:pt x="1086" y="102"/>
                  </a:lnTo>
                  <a:lnTo>
                    <a:pt x="1092" y="102"/>
                  </a:lnTo>
                  <a:lnTo>
                    <a:pt x="1092" y="108"/>
                  </a:lnTo>
                  <a:lnTo>
                    <a:pt x="1098" y="108"/>
                  </a:lnTo>
                  <a:lnTo>
                    <a:pt x="1098" y="114"/>
                  </a:lnTo>
                  <a:lnTo>
                    <a:pt x="1104" y="114"/>
                  </a:lnTo>
                  <a:lnTo>
                    <a:pt x="1110" y="120"/>
                  </a:lnTo>
                  <a:lnTo>
                    <a:pt x="1116" y="120"/>
                  </a:lnTo>
                  <a:lnTo>
                    <a:pt x="1116" y="126"/>
                  </a:lnTo>
                  <a:lnTo>
                    <a:pt x="1122" y="126"/>
                  </a:lnTo>
                  <a:lnTo>
                    <a:pt x="1122" y="132"/>
                  </a:lnTo>
                  <a:lnTo>
                    <a:pt x="1128" y="132"/>
                  </a:lnTo>
                  <a:lnTo>
                    <a:pt x="1134" y="132"/>
                  </a:lnTo>
                  <a:lnTo>
                    <a:pt x="1134" y="138"/>
                  </a:lnTo>
                  <a:lnTo>
                    <a:pt x="1140" y="138"/>
                  </a:lnTo>
                  <a:lnTo>
                    <a:pt x="1140" y="144"/>
                  </a:lnTo>
                  <a:lnTo>
                    <a:pt x="1146" y="144"/>
                  </a:lnTo>
                  <a:lnTo>
                    <a:pt x="1152" y="150"/>
                  </a:lnTo>
                  <a:lnTo>
                    <a:pt x="1158" y="150"/>
                  </a:lnTo>
                  <a:lnTo>
                    <a:pt x="1158" y="156"/>
                  </a:lnTo>
                  <a:lnTo>
                    <a:pt x="1164" y="156"/>
                  </a:lnTo>
                  <a:lnTo>
                    <a:pt x="1170" y="162"/>
                  </a:lnTo>
                  <a:lnTo>
                    <a:pt x="1176" y="162"/>
                  </a:lnTo>
                  <a:lnTo>
                    <a:pt x="1176" y="168"/>
                  </a:lnTo>
                  <a:lnTo>
                    <a:pt x="1182" y="168"/>
                  </a:lnTo>
                  <a:lnTo>
                    <a:pt x="1188" y="168"/>
                  </a:lnTo>
                  <a:lnTo>
                    <a:pt x="1188" y="174"/>
                  </a:lnTo>
                  <a:lnTo>
                    <a:pt x="1194" y="174"/>
                  </a:lnTo>
                  <a:lnTo>
                    <a:pt x="1194" y="180"/>
                  </a:lnTo>
                  <a:lnTo>
                    <a:pt x="1200" y="180"/>
                  </a:lnTo>
                  <a:lnTo>
                    <a:pt x="1206" y="180"/>
                  </a:lnTo>
                  <a:lnTo>
                    <a:pt x="1206" y="186"/>
                  </a:lnTo>
                  <a:lnTo>
                    <a:pt x="1212" y="186"/>
                  </a:lnTo>
                  <a:lnTo>
                    <a:pt x="1218" y="186"/>
                  </a:lnTo>
                  <a:lnTo>
                    <a:pt x="1218" y="192"/>
                  </a:lnTo>
                  <a:lnTo>
                    <a:pt x="1224" y="192"/>
                  </a:lnTo>
                  <a:lnTo>
                    <a:pt x="1230" y="198"/>
                  </a:lnTo>
                  <a:lnTo>
                    <a:pt x="1236" y="198"/>
                  </a:lnTo>
                  <a:lnTo>
                    <a:pt x="1236" y="204"/>
                  </a:lnTo>
                  <a:lnTo>
                    <a:pt x="1242" y="204"/>
                  </a:lnTo>
                  <a:lnTo>
                    <a:pt x="1248" y="204"/>
                  </a:lnTo>
                  <a:lnTo>
                    <a:pt x="1248" y="210"/>
                  </a:lnTo>
                  <a:lnTo>
                    <a:pt x="1254" y="210"/>
                  </a:lnTo>
                  <a:lnTo>
                    <a:pt x="1260" y="210"/>
                  </a:lnTo>
                  <a:lnTo>
                    <a:pt x="1260" y="216"/>
                  </a:lnTo>
                  <a:lnTo>
                    <a:pt x="1266" y="216"/>
                  </a:lnTo>
                  <a:lnTo>
                    <a:pt x="1272" y="216"/>
                  </a:lnTo>
                  <a:lnTo>
                    <a:pt x="1272" y="222"/>
                  </a:lnTo>
                  <a:lnTo>
                    <a:pt x="1278" y="222"/>
                  </a:lnTo>
                  <a:lnTo>
                    <a:pt x="1284" y="222"/>
                  </a:lnTo>
                  <a:lnTo>
                    <a:pt x="1290" y="222"/>
                  </a:lnTo>
                  <a:lnTo>
                    <a:pt x="1290" y="228"/>
                  </a:lnTo>
                  <a:lnTo>
                    <a:pt x="1296" y="228"/>
                  </a:lnTo>
                  <a:lnTo>
                    <a:pt x="1302" y="228"/>
                  </a:lnTo>
                  <a:lnTo>
                    <a:pt x="1302" y="234"/>
                  </a:lnTo>
                  <a:lnTo>
                    <a:pt x="1308" y="234"/>
                  </a:lnTo>
                  <a:lnTo>
                    <a:pt x="1314" y="234"/>
                  </a:lnTo>
                  <a:lnTo>
                    <a:pt x="1314" y="240"/>
                  </a:lnTo>
                  <a:lnTo>
                    <a:pt x="1320" y="240"/>
                  </a:lnTo>
                  <a:lnTo>
                    <a:pt x="1326" y="240"/>
                  </a:lnTo>
                  <a:lnTo>
                    <a:pt x="1332" y="240"/>
                  </a:lnTo>
                  <a:lnTo>
                    <a:pt x="1332" y="246"/>
                  </a:lnTo>
                  <a:lnTo>
                    <a:pt x="1338" y="246"/>
                  </a:lnTo>
                  <a:lnTo>
                    <a:pt x="1344" y="246"/>
                  </a:lnTo>
                  <a:lnTo>
                    <a:pt x="1350" y="246"/>
                  </a:lnTo>
                  <a:lnTo>
                    <a:pt x="1350" y="252"/>
                  </a:lnTo>
                  <a:lnTo>
                    <a:pt x="1356" y="252"/>
                  </a:lnTo>
                  <a:lnTo>
                    <a:pt x="1362" y="252"/>
                  </a:lnTo>
                  <a:lnTo>
                    <a:pt x="1368" y="252"/>
                  </a:lnTo>
                  <a:lnTo>
                    <a:pt x="1368" y="258"/>
                  </a:lnTo>
                  <a:lnTo>
                    <a:pt x="1374" y="258"/>
                  </a:lnTo>
                  <a:lnTo>
                    <a:pt x="1380" y="258"/>
                  </a:lnTo>
                  <a:lnTo>
                    <a:pt x="1386" y="258"/>
                  </a:lnTo>
                  <a:lnTo>
                    <a:pt x="1386" y="264"/>
                  </a:lnTo>
                  <a:lnTo>
                    <a:pt x="1392" y="264"/>
                  </a:lnTo>
                  <a:lnTo>
                    <a:pt x="1398" y="264"/>
                  </a:lnTo>
                  <a:lnTo>
                    <a:pt x="1404" y="264"/>
                  </a:lnTo>
                  <a:lnTo>
                    <a:pt x="1410" y="264"/>
                  </a:lnTo>
                  <a:lnTo>
                    <a:pt x="1410" y="270"/>
                  </a:lnTo>
                  <a:lnTo>
                    <a:pt x="1416" y="270"/>
                  </a:lnTo>
                  <a:lnTo>
                    <a:pt x="1422" y="270"/>
                  </a:lnTo>
                  <a:lnTo>
                    <a:pt x="1428" y="270"/>
                  </a:lnTo>
                  <a:lnTo>
                    <a:pt x="1434" y="270"/>
                  </a:lnTo>
                  <a:lnTo>
                    <a:pt x="1440" y="270"/>
                  </a:lnTo>
                  <a:lnTo>
                    <a:pt x="1440" y="276"/>
                  </a:lnTo>
                  <a:lnTo>
                    <a:pt x="1446" y="276"/>
                  </a:lnTo>
                  <a:lnTo>
                    <a:pt x="1452" y="276"/>
                  </a:lnTo>
                  <a:lnTo>
                    <a:pt x="1458" y="276"/>
                  </a:lnTo>
                  <a:lnTo>
                    <a:pt x="1464" y="276"/>
                  </a:lnTo>
                  <a:lnTo>
                    <a:pt x="1470" y="276"/>
                  </a:lnTo>
                  <a:lnTo>
                    <a:pt x="1476" y="276"/>
                  </a:lnTo>
                  <a:lnTo>
                    <a:pt x="1476" y="282"/>
                  </a:lnTo>
                  <a:lnTo>
                    <a:pt x="1482" y="282"/>
                  </a:lnTo>
                  <a:lnTo>
                    <a:pt x="1488" y="282"/>
                  </a:lnTo>
                  <a:lnTo>
                    <a:pt x="1494" y="282"/>
                  </a:lnTo>
                  <a:lnTo>
                    <a:pt x="1500" y="282"/>
                  </a:lnTo>
                  <a:lnTo>
                    <a:pt x="1506" y="282"/>
                  </a:lnTo>
                  <a:lnTo>
                    <a:pt x="1512" y="282"/>
                  </a:lnTo>
                  <a:lnTo>
                    <a:pt x="1518" y="282"/>
                  </a:lnTo>
                  <a:lnTo>
                    <a:pt x="1524" y="282"/>
                  </a:lnTo>
                  <a:lnTo>
                    <a:pt x="1530" y="282"/>
                  </a:lnTo>
                  <a:lnTo>
                    <a:pt x="1536" y="282"/>
                  </a:lnTo>
                  <a:lnTo>
                    <a:pt x="1542" y="282"/>
                  </a:lnTo>
                  <a:lnTo>
                    <a:pt x="1548" y="282"/>
                  </a:lnTo>
                  <a:lnTo>
                    <a:pt x="1554" y="282"/>
                  </a:lnTo>
                  <a:lnTo>
                    <a:pt x="1560" y="282"/>
                  </a:lnTo>
                  <a:lnTo>
                    <a:pt x="1566" y="282"/>
                  </a:lnTo>
                  <a:lnTo>
                    <a:pt x="1572" y="282"/>
                  </a:lnTo>
                  <a:lnTo>
                    <a:pt x="1578" y="282"/>
                  </a:lnTo>
                  <a:lnTo>
                    <a:pt x="1584" y="282"/>
                  </a:lnTo>
                  <a:lnTo>
                    <a:pt x="1590" y="282"/>
                  </a:lnTo>
                  <a:lnTo>
                    <a:pt x="1596" y="282"/>
                  </a:lnTo>
                  <a:lnTo>
                    <a:pt x="1602" y="282"/>
                  </a:lnTo>
                  <a:lnTo>
                    <a:pt x="1608" y="282"/>
                  </a:lnTo>
                  <a:lnTo>
                    <a:pt x="1614" y="282"/>
                  </a:lnTo>
                  <a:lnTo>
                    <a:pt x="1620" y="282"/>
                  </a:lnTo>
                  <a:lnTo>
                    <a:pt x="1620" y="276"/>
                  </a:lnTo>
                  <a:lnTo>
                    <a:pt x="1626" y="276"/>
                  </a:lnTo>
                  <a:lnTo>
                    <a:pt x="1632" y="276"/>
                  </a:lnTo>
                  <a:lnTo>
                    <a:pt x="1638" y="276"/>
                  </a:lnTo>
                </a:path>
              </a:pathLst>
            </a:custGeom>
            <a:noFill/>
            <a:ln w="1587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85" name="Rectangle 74"/>
            <p:cNvSpPr>
              <a:spLocks noChangeArrowheads="1"/>
            </p:cNvSpPr>
            <p:nvPr/>
          </p:nvSpPr>
          <p:spPr bwMode="auto">
            <a:xfrm>
              <a:off x="1221" y="2981"/>
              <a:ext cx="2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FF"/>
                  </a:solidFill>
                  <a:latin typeface="Arial" charset="0"/>
                </a:rPr>
                <a:t>DISP_X</a:t>
              </a:r>
              <a:endParaRPr lang="en-US"/>
            </a:p>
          </p:txBody>
        </p:sp>
        <p:sp>
          <p:nvSpPr>
            <p:cNvPr id="13386" name="Freeform 75"/>
            <p:cNvSpPr>
              <a:spLocks/>
            </p:cNvSpPr>
            <p:nvPr/>
          </p:nvSpPr>
          <p:spPr bwMode="auto">
            <a:xfrm>
              <a:off x="153" y="2297"/>
              <a:ext cx="1638" cy="1"/>
            </a:xfrm>
            <a:custGeom>
              <a:avLst/>
              <a:gdLst>
                <a:gd name="T0" fmla="*/ 24 w 1638"/>
                <a:gd name="T1" fmla="*/ 0 h 1"/>
                <a:gd name="T2" fmla="*/ 48 w 1638"/>
                <a:gd name="T3" fmla="*/ 0 h 1"/>
                <a:gd name="T4" fmla="*/ 72 w 1638"/>
                <a:gd name="T5" fmla="*/ 0 h 1"/>
                <a:gd name="T6" fmla="*/ 102 w 1638"/>
                <a:gd name="T7" fmla="*/ 0 h 1"/>
                <a:gd name="T8" fmla="*/ 126 w 1638"/>
                <a:gd name="T9" fmla="*/ 0 h 1"/>
                <a:gd name="T10" fmla="*/ 150 w 1638"/>
                <a:gd name="T11" fmla="*/ 0 h 1"/>
                <a:gd name="T12" fmla="*/ 180 w 1638"/>
                <a:gd name="T13" fmla="*/ 0 h 1"/>
                <a:gd name="T14" fmla="*/ 204 w 1638"/>
                <a:gd name="T15" fmla="*/ 0 h 1"/>
                <a:gd name="T16" fmla="*/ 228 w 1638"/>
                <a:gd name="T17" fmla="*/ 0 h 1"/>
                <a:gd name="T18" fmla="*/ 258 w 1638"/>
                <a:gd name="T19" fmla="*/ 0 h 1"/>
                <a:gd name="T20" fmla="*/ 282 w 1638"/>
                <a:gd name="T21" fmla="*/ 0 h 1"/>
                <a:gd name="T22" fmla="*/ 306 w 1638"/>
                <a:gd name="T23" fmla="*/ 0 h 1"/>
                <a:gd name="T24" fmla="*/ 336 w 1638"/>
                <a:gd name="T25" fmla="*/ 0 h 1"/>
                <a:gd name="T26" fmla="*/ 360 w 1638"/>
                <a:gd name="T27" fmla="*/ 0 h 1"/>
                <a:gd name="T28" fmla="*/ 384 w 1638"/>
                <a:gd name="T29" fmla="*/ 0 h 1"/>
                <a:gd name="T30" fmla="*/ 414 w 1638"/>
                <a:gd name="T31" fmla="*/ 0 h 1"/>
                <a:gd name="T32" fmla="*/ 438 w 1638"/>
                <a:gd name="T33" fmla="*/ 0 h 1"/>
                <a:gd name="T34" fmla="*/ 462 w 1638"/>
                <a:gd name="T35" fmla="*/ 0 h 1"/>
                <a:gd name="T36" fmla="*/ 492 w 1638"/>
                <a:gd name="T37" fmla="*/ 0 h 1"/>
                <a:gd name="T38" fmla="*/ 516 w 1638"/>
                <a:gd name="T39" fmla="*/ 0 h 1"/>
                <a:gd name="T40" fmla="*/ 540 w 1638"/>
                <a:gd name="T41" fmla="*/ 0 h 1"/>
                <a:gd name="T42" fmla="*/ 570 w 1638"/>
                <a:gd name="T43" fmla="*/ 0 h 1"/>
                <a:gd name="T44" fmla="*/ 594 w 1638"/>
                <a:gd name="T45" fmla="*/ 0 h 1"/>
                <a:gd name="T46" fmla="*/ 618 w 1638"/>
                <a:gd name="T47" fmla="*/ 0 h 1"/>
                <a:gd name="T48" fmla="*/ 648 w 1638"/>
                <a:gd name="T49" fmla="*/ 0 h 1"/>
                <a:gd name="T50" fmla="*/ 672 w 1638"/>
                <a:gd name="T51" fmla="*/ 0 h 1"/>
                <a:gd name="T52" fmla="*/ 696 w 1638"/>
                <a:gd name="T53" fmla="*/ 0 h 1"/>
                <a:gd name="T54" fmla="*/ 726 w 1638"/>
                <a:gd name="T55" fmla="*/ 0 h 1"/>
                <a:gd name="T56" fmla="*/ 750 w 1638"/>
                <a:gd name="T57" fmla="*/ 0 h 1"/>
                <a:gd name="T58" fmla="*/ 774 w 1638"/>
                <a:gd name="T59" fmla="*/ 0 h 1"/>
                <a:gd name="T60" fmla="*/ 804 w 1638"/>
                <a:gd name="T61" fmla="*/ 0 h 1"/>
                <a:gd name="T62" fmla="*/ 828 w 1638"/>
                <a:gd name="T63" fmla="*/ 0 h 1"/>
                <a:gd name="T64" fmla="*/ 852 w 1638"/>
                <a:gd name="T65" fmla="*/ 0 h 1"/>
                <a:gd name="T66" fmla="*/ 882 w 1638"/>
                <a:gd name="T67" fmla="*/ 0 h 1"/>
                <a:gd name="T68" fmla="*/ 906 w 1638"/>
                <a:gd name="T69" fmla="*/ 0 h 1"/>
                <a:gd name="T70" fmla="*/ 930 w 1638"/>
                <a:gd name="T71" fmla="*/ 0 h 1"/>
                <a:gd name="T72" fmla="*/ 960 w 1638"/>
                <a:gd name="T73" fmla="*/ 0 h 1"/>
                <a:gd name="T74" fmla="*/ 984 w 1638"/>
                <a:gd name="T75" fmla="*/ 0 h 1"/>
                <a:gd name="T76" fmla="*/ 1008 w 1638"/>
                <a:gd name="T77" fmla="*/ 0 h 1"/>
                <a:gd name="T78" fmla="*/ 1038 w 1638"/>
                <a:gd name="T79" fmla="*/ 0 h 1"/>
                <a:gd name="T80" fmla="*/ 1062 w 1638"/>
                <a:gd name="T81" fmla="*/ 0 h 1"/>
                <a:gd name="T82" fmla="*/ 1086 w 1638"/>
                <a:gd name="T83" fmla="*/ 0 h 1"/>
                <a:gd name="T84" fmla="*/ 1116 w 1638"/>
                <a:gd name="T85" fmla="*/ 0 h 1"/>
                <a:gd name="T86" fmla="*/ 1140 w 1638"/>
                <a:gd name="T87" fmla="*/ 0 h 1"/>
                <a:gd name="T88" fmla="*/ 1164 w 1638"/>
                <a:gd name="T89" fmla="*/ 0 h 1"/>
                <a:gd name="T90" fmla="*/ 1194 w 1638"/>
                <a:gd name="T91" fmla="*/ 0 h 1"/>
                <a:gd name="T92" fmla="*/ 1218 w 1638"/>
                <a:gd name="T93" fmla="*/ 0 h 1"/>
                <a:gd name="T94" fmla="*/ 1242 w 1638"/>
                <a:gd name="T95" fmla="*/ 0 h 1"/>
                <a:gd name="T96" fmla="*/ 1272 w 1638"/>
                <a:gd name="T97" fmla="*/ 0 h 1"/>
                <a:gd name="T98" fmla="*/ 1296 w 1638"/>
                <a:gd name="T99" fmla="*/ 0 h 1"/>
                <a:gd name="T100" fmla="*/ 1320 w 1638"/>
                <a:gd name="T101" fmla="*/ 0 h 1"/>
                <a:gd name="T102" fmla="*/ 1350 w 1638"/>
                <a:gd name="T103" fmla="*/ 0 h 1"/>
                <a:gd name="T104" fmla="*/ 1374 w 1638"/>
                <a:gd name="T105" fmla="*/ 0 h 1"/>
                <a:gd name="T106" fmla="*/ 1398 w 1638"/>
                <a:gd name="T107" fmla="*/ 0 h 1"/>
                <a:gd name="T108" fmla="*/ 1428 w 1638"/>
                <a:gd name="T109" fmla="*/ 0 h 1"/>
                <a:gd name="T110" fmla="*/ 1452 w 1638"/>
                <a:gd name="T111" fmla="*/ 0 h 1"/>
                <a:gd name="T112" fmla="*/ 1476 w 1638"/>
                <a:gd name="T113" fmla="*/ 0 h 1"/>
                <a:gd name="T114" fmla="*/ 1506 w 1638"/>
                <a:gd name="T115" fmla="*/ 0 h 1"/>
                <a:gd name="T116" fmla="*/ 1530 w 1638"/>
                <a:gd name="T117" fmla="*/ 0 h 1"/>
                <a:gd name="T118" fmla="*/ 1554 w 1638"/>
                <a:gd name="T119" fmla="*/ 0 h 1"/>
                <a:gd name="T120" fmla="*/ 1584 w 1638"/>
                <a:gd name="T121" fmla="*/ 0 h 1"/>
                <a:gd name="T122" fmla="*/ 1608 w 1638"/>
                <a:gd name="T123" fmla="*/ 0 h 1"/>
                <a:gd name="T124" fmla="*/ 1632 w 1638"/>
                <a:gd name="T125" fmla="*/ 0 h 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38"/>
                <a:gd name="T190" fmla="*/ 0 h 1"/>
                <a:gd name="T191" fmla="*/ 1638 w 1638"/>
                <a:gd name="T192" fmla="*/ 1 h 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38" h="1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2" y="0"/>
                  </a:lnTo>
                  <a:lnTo>
                    <a:pt x="168" y="0"/>
                  </a:lnTo>
                  <a:lnTo>
                    <a:pt x="174" y="0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0" y="0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8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0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90" y="0"/>
                  </a:lnTo>
                  <a:lnTo>
                    <a:pt x="396" y="0"/>
                  </a:lnTo>
                  <a:lnTo>
                    <a:pt x="402" y="0"/>
                  </a:lnTo>
                  <a:lnTo>
                    <a:pt x="408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4" y="0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  <a:lnTo>
                    <a:pt x="486" y="0"/>
                  </a:lnTo>
                  <a:lnTo>
                    <a:pt x="492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6" y="0"/>
                  </a:lnTo>
                  <a:lnTo>
                    <a:pt x="522" y="0"/>
                  </a:lnTo>
                  <a:lnTo>
                    <a:pt x="528" y="0"/>
                  </a:lnTo>
                  <a:lnTo>
                    <a:pt x="534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64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8" y="0"/>
                  </a:lnTo>
                  <a:lnTo>
                    <a:pt x="594" y="0"/>
                  </a:lnTo>
                  <a:lnTo>
                    <a:pt x="600" y="0"/>
                  </a:lnTo>
                  <a:lnTo>
                    <a:pt x="606" y="0"/>
                  </a:lnTo>
                  <a:lnTo>
                    <a:pt x="612" y="0"/>
                  </a:lnTo>
                  <a:lnTo>
                    <a:pt x="618" y="0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6" y="0"/>
                  </a:lnTo>
                  <a:lnTo>
                    <a:pt x="672" y="0"/>
                  </a:lnTo>
                  <a:lnTo>
                    <a:pt x="678" y="0"/>
                  </a:lnTo>
                  <a:lnTo>
                    <a:pt x="684" y="0"/>
                  </a:lnTo>
                  <a:lnTo>
                    <a:pt x="690" y="0"/>
                  </a:lnTo>
                  <a:lnTo>
                    <a:pt x="696" y="0"/>
                  </a:lnTo>
                  <a:lnTo>
                    <a:pt x="702" y="0"/>
                  </a:lnTo>
                  <a:lnTo>
                    <a:pt x="708" y="0"/>
                  </a:lnTo>
                  <a:lnTo>
                    <a:pt x="714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2" y="0"/>
                  </a:lnTo>
                  <a:lnTo>
                    <a:pt x="738" y="0"/>
                  </a:lnTo>
                  <a:lnTo>
                    <a:pt x="744" y="0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  <a:lnTo>
                    <a:pt x="768" y="0"/>
                  </a:lnTo>
                  <a:lnTo>
                    <a:pt x="774" y="0"/>
                  </a:lnTo>
                  <a:lnTo>
                    <a:pt x="780" y="0"/>
                  </a:lnTo>
                  <a:lnTo>
                    <a:pt x="786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0" y="0"/>
                  </a:lnTo>
                  <a:lnTo>
                    <a:pt x="816" y="0"/>
                  </a:lnTo>
                  <a:lnTo>
                    <a:pt x="822" y="0"/>
                  </a:lnTo>
                  <a:lnTo>
                    <a:pt x="828" y="0"/>
                  </a:lnTo>
                  <a:lnTo>
                    <a:pt x="834" y="0"/>
                  </a:lnTo>
                  <a:lnTo>
                    <a:pt x="840" y="0"/>
                  </a:lnTo>
                  <a:lnTo>
                    <a:pt x="846" y="0"/>
                  </a:lnTo>
                  <a:lnTo>
                    <a:pt x="852" y="0"/>
                  </a:lnTo>
                  <a:lnTo>
                    <a:pt x="858" y="0"/>
                  </a:lnTo>
                  <a:lnTo>
                    <a:pt x="864" y="0"/>
                  </a:lnTo>
                  <a:lnTo>
                    <a:pt x="870" y="0"/>
                  </a:lnTo>
                  <a:lnTo>
                    <a:pt x="876" y="0"/>
                  </a:lnTo>
                  <a:lnTo>
                    <a:pt x="882" y="0"/>
                  </a:lnTo>
                  <a:lnTo>
                    <a:pt x="888" y="0"/>
                  </a:lnTo>
                  <a:lnTo>
                    <a:pt x="894" y="0"/>
                  </a:lnTo>
                  <a:lnTo>
                    <a:pt x="900" y="0"/>
                  </a:lnTo>
                  <a:lnTo>
                    <a:pt x="906" y="0"/>
                  </a:lnTo>
                  <a:lnTo>
                    <a:pt x="912" y="0"/>
                  </a:lnTo>
                  <a:lnTo>
                    <a:pt x="918" y="0"/>
                  </a:lnTo>
                  <a:lnTo>
                    <a:pt x="924" y="0"/>
                  </a:lnTo>
                  <a:lnTo>
                    <a:pt x="930" y="0"/>
                  </a:lnTo>
                  <a:lnTo>
                    <a:pt x="936" y="0"/>
                  </a:lnTo>
                  <a:lnTo>
                    <a:pt x="942" y="0"/>
                  </a:lnTo>
                  <a:lnTo>
                    <a:pt x="948" y="0"/>
                  </a:lnTo>
                  <a:lnTo>
                    <a:pt x="954" y="0"/>
                  </a:lnTo>
                  <a:lnTo>
                    <a:pt x="960" y="0"/>
                  </a:lnTo>
                  <a:lnTo>
                    <a:pt x="966" y="0"/>
                  </a:lnTo>
                  <a:lnTo>
                    <a:pt x="972" y="0"/>
                  </a:lnTo>
                  <a:lnTo>
                    <a:pt x="978" y="0"/>
                  </a:lnTo>
                  <a:lnTo>
                    <a:pt x="984" y="0"/>
                  </a:lnTo>
                  <a:lnTo>
                    <a:pt x="990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8" y="0"/>
                  </a:lnTo>
                  <a:lnTo>
                    <a:pt x="1014" y="0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32" y="0"/>
                  </a:lnTo>
                  <a:lnTo>
                    <a:pt x="1038" y="0"/>
                  </a:lnTo>
                  <a:lnTo>
                    <a:pt x="1044" y="0"/>
                  </a:lnTo>
                  <a:lnTo>
                    <a:pt x="1050" y="0"/>
                  </a:lnTo>
                  <a:lnTo>
                    <a:pt x="1056" y="0"/>
                  </a:lnTo>
                  <a:lnTo>
                    <a:pt x="1062" y="0"/>
                  </a:lnTo>
                  <a:lnTo>
                    <a:pt x="1068" y="0"/>
                  </a:lnTo>
                  <a:lnTo>
                    <a:pt x="1074" y="0"/>
                  </a:lnTo>
                  <a:lnTo>
                    <a:pt x="1080" y="0"/>
                  </a:lnTo>
                  <a:lnTo>
                    <a:pt x="1086" y="0"/>
                  </a:lnTo>
                  <a:lnTo>
                    <a:pt x="1092" y="0"/>
                  </a:lnTo>
                  <a:lnTo>
                    <a:pt x="1098" y="0"/>
                  </a:lnTo>
                  <a:lnTo>
                    <a:pt x="1104" y="0"/>
                  </a:lnTo>
                  <a:lnTo>
                    <a:pt x="1110" y="0"/>
                  </a:lnTo>
                  <a:lnTo>
                    <a:pt x="1116" y="0"/>
                  </a:lnTo>
                  <a:lnTo>
                    <a:pt x="1122" y="0"/>
                  </a:lnTo>
                  <a:lnTo>
                    <a:pt x="1128" y="0"/>
                  </a:lnTo>
                  <a:lnTo>
                    <a:pt x="1134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8" y="0"/>
                  </a:lnTo>
                  <a:lnTo>
                    <a:pt x="1164" y="0"/>
                  </a:lnTo>
                  <a:lnTo>
                    <a:pt x="1170" y="0"/>
                  </a:lnTo>
                  <a:lnTo>
                    <a:pt x="1176" y="0"/>
                  </a:lnTo>
                  <a:lnTo>
                    <a:pt x="1182" y="0"/>
                  </a:lnTo>
                  <a:lnTo>
                    <a:pt x="1188" y="0"/>
                  </a:lnTo>
                  <a:lnTo>
                    <a:pt x="1194" y="0"/>
                  </a:lnTo>
                  <a:lnTo>
                    <a:pt x="1200" y="0"/>
                  </a:lnTo>
                  <a:lnTo>
                    <a:pt x="1206" y="0"/>
                  </a:lnTo>
                  <a:lnTo>
                    <a:pt x="1212" y="0"/>
                  </a:lnTo>
                  <a:lnTo>
                    <a:pt x="1218" y="0"/>
                  </a:lnTo>
                  <a:lnTo>
                    <a:pt x="1224" y="0"/>
                  </a:lnTo>
                  <a:lnTo>
                    <a:pt x="1230" y="0"/>
                  </a:lnTo>
                  <a:lnTo>
                    <a:pt x="1236" y="0"/>
                  </a:lnTo>
                  <a:lnTo>
                    <a:pt x="1242" y="0"/>
                  </a:lnTo>
                  <a:lnTo>
                    <a:pt x="1248" y="0"/>
                  </a:lnTo>
                  <a:lnTo>
                    <a:pt x="1254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0"/>
                  </a:lnTo>
                  <a:lnTo>
                    <a:pt x="1278" y="0"/>
                  </a:lnTo>
                  <a:lnTo>
                    <a:pt x="1284" y="0"/>
                  </a:lnTo>
                  <a:lnTo>
                    <a:pt x="1290" y="0"/>
                  </a:lnTo>
                  <a:lnTo>
                    <a:pt x="1296" y="0"/>
                  </a:lnTo>
                  <a:lnTo>
                    <a:pt x="1302" y="0"/>
                  </a:lnTo>
                  <a:lnTo>
                    <a:pt x="1308" y="0"/>
                  </a:lnTo>
                  <a:lnTo>
                    <a:pt x="1314" y="0"/>
                  </a:lnTo>
                  <a:lnTo>
                    <a:pt x="1320" y="0"/>
                  </a:lnTo>
                  <a:lnTo>
                    <a:pt x="1326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44" y="0"/>
                  </a:lnTo>
                  <a:lnTo>
                    <a:pt x="1350" y="0"/>
                  </a:lnTo>
                  <a:lnTo>
                    <a:pt x="1356" y="0"/>
                  </a:lnTo>
                  <a:lnTo>
                    <a:pt x="1362" y="0"/>
                  </a:lnTo>
                  <a:lnTo>
                    <a:pt x="1368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6" y="0"/>
                  </a:lnTo>
                  <a:lnTo>
                    <a:pt x="1392" y="0"/>
                  </a:lnTo>
                  <a:lnTo>
                    <a:pt x="1398" y="0"/>
                  </a:lnTo>
                  <a:lnTo>
                    <a:pt x="1404" y="0"/>
                  </a:lnTo>
                  <a:lnTo>
                    <a:pt x="1410" y="0"/>
                  </a:lnTo>
                  <a:lnTo>
                    <a:pt x="1416" y="0"/>
                  </a:lnTo>
                  <a:lnTo>
                    <a:pt x="1422" y="0"/>
                  </a:lnTo>
                  <a:lnTo>
                    <a:pt x="1428" y="0"/>
                  </a:lnTo>
                  <a:lnTo>
                    <a:pt x="1434" y="0"/>
                  </a:lnTo>
                  <a:lnTo>
                    <a:pt x="1440" y="0"/>
                  </a:lnTo>
                  <a:lnTo>
                    <a:pt x="1446" y="0"/>
                  </a:lnTo>
                  <a:lnTo>
                    <a:pt x="1452" y="0"/>
                  </a:lnTo>
                  <a:lnTo>
                    <a:pt x="1458" y="0"/>
                  </a:lnTo>
                  <a:lnTo>
                    <a:pt x="1464" y="0"/>
                  </a:lnTo>
                  <a:lnTo>
                    <a:pt x="1470" y="0"/>
                  </a:lnTo>
                  <a:lnTo>
                    <a:pt x="1476" y="0"/>
                  </a:lnTo>
                  <a:lnTo>
                    <a:pt x="1482" y="0"/>
                  </a:lnTo>
                  <a:lnTo>
                    <a:pt x="1488" y="0"/>
                  </a:lnTo>
                  <a:lnTo>
                    <a:pt x="1494" y="0"/>
                  </a:lnTo>
                  <a:lnTo>
                    <a:pt x="1500" y="0"/>
                  </a:lnTo>
                  <a:lnTo>
                    <a:pt x="1506" y="0"/>
                  </a:lnTo>
                  <a:lnTo>
                    <a:pt x="1512" y="0"/>
                  </a:lnTo>
                  <a:lnTo>
                    <a:pt x="1518" y="0"/>
                  </a:lnTo>
                  <a:lnTo>
                    <a:pt x="1524" y="0"/>
                  </a:lnTo>
                  <a:lnTo>
                    <a:pt x="1530" y="0"/>
                  </a:lnTo>
                  <a:lnTo>
                    <a:pt x="1536" y="0"/>
                  </a:lnTo>
                  <a:lnTo>
                    <a:pt x="1542" y="0"/>
                  </a:lnTo>
                  <a:lnTo>
                    <a:pt x="1548" y="0"/>
                  </a:lnTo>
                  <a:lnTo>
                    <a:pt x="1554" y="0"/>
                  </a:lnTo>
                  <a:lnTo>
                    <a:pt x="1560" y="0"/>
                  </a:lnTo>
                  <a:lnTo>
                    <a:pt x="1566" y="0"/>
                  </a:lnTo>
                  <a:lnTo>
                    <a:pt x="1572" y="0"/>
                  </a:lnTo>
                  <a:lnTo>
                    <a:pt x="1578" y="0"/>
                  </a:lnTo>
                  <a:lnTo>
                    <a:pt x="1584" y="0"/>
                  </a:lnTo>
                  <a:lnTo>
                    <a:pt x="1590" y="0"/>
                  </a:lnTo>
                  <a:lnTo>
                    <a:pt x="1596" y="0"/>
                  </a:lnTo>
                  <a:lnTo>
                    <a:pt x="1602" y="0"/>
                  </a:lnTo>
                  <a:lnTo>
                    <a:pt x="1608" y="0"/>
                  </a:lnTo>
                  <a:lnTo>
                    <a:pt x="1614" y="0"/>
                  </a:lnTo>
                  <a:lnTo>
                    <a:pt x="1620" y="0"/>
                  </a:lnTo>
                  <a:lnTo>
                    <a:pt x="1626" y="0"/>
                  </a:lnTo>
                  <a:lnTo>
                    <a:pt x="1632" y="0"/>
                  </a:lnTo>
                  <a:lnTo>
                    <a:pt x="163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87" name="Rectangle 76"/>
            <p:cNvSpPr>
              <a:spLocks noChangeArrowheads="1"/>
            </p:cNvSpPr>
            <p:nvPr/>
          </p:nvSpPr>
          <p:spPr bwMode="auto">
            <a:xfrm>
              <a:off x="1641" y="2981"/>
              <a:ext cx="2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DISP_Y</a:t>
              </a:r>
              <a:endParaRPr lang="en-US"/>
            </a:p>
          </p:txBody>
        </p:sp>
        <p:sp>
          <p:nvSpPr>
            <p:cNvPr id="13388" name="Rectangle 77"/>
            <p:cNvSpPr>
              <a:spLocks noChangeArrowheads="1"/>
            </p:cNvSpPr>
            <p:nvPr/>
          </p:nvSpPr>
          <p:spPr bwMode="auto">
            <a:xfrm>
              <a:off x="159" y="3071"/>
              <a:ext cx="30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9" name="Rectangle 78"/>
            <p:cNvSpPr>
              <a:spLocks noChangeArrowheads="1"/>
            </p:cNvSpPr>
            <p:nvPr/>
          </p:nvSpPr>
          <p:spPr bwMode="auto">
            <a:xfrm>
              <a:off x="195" y="3083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0" name="Rectangle 79"/>
            <p:cNvSpPr>
              <a:spLocks noChangeArrowheads="1"/>
            </p:cNvSpPr>
            <p:nvPr/>
          </p:nvSpPr>
          <p:spPr bwMode="auto">
            <a:xfrm>
              <a:off x="327" y="3083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1" name="Rectangle 80"/>
            <p:cNvSpPr>
              <a:spLocks noChangeArrowheads="1"/>
            </p:cNvSpPr>
            <p:nvPr/>
          </p:nvSpPr>
          <p:spPr bwMode="auto">
            <a:xfrm>
              <a:off x="459" y="3083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2" name="Rectangle 81"/>
            <p:cNvSpPr>
              <a:spLocks noChangeArrowheads="1"/>
            </p:cNvSpPr>
            <p:nvPr/>
          </p:nvSpPr>
          <p:spPr bwMode="auto">
            <a:xfrm>
              <a:off x="591" y="3083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3" name="Rectangle 82"/>
            <p:cNvSpPr>
              <a:spLocks noChangeArrowheads="1"/>
            </p:cNvSpPr>
            <p:nvPr/>
          </p:nvSpPr>
          <p:spPr bwMode="auto">
            <a:xfrm>
              <a:off x="723" y="3083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4" name="Rectangle 83"/>
            <p:cNvSpPr>
              <a:spLocks noChangeArrowheads="1"/>
            </p:cNvSpPr>
            <p:nvPr/>
          </p:nvSpPr>
          <p:spPr bwMode="auto">
            <a:xfrm>
              <a:off x="855" y="3071"/>
              <a:ext cx="30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5" name="Rectangle 84"/>
            <p:cNvSpPr>
              <a:spLocks noChangeArrowheads="1"/>
            </p:cNvSpPr>
            <p:nvPr/>
          </p:nvSpPr>
          <p:spPr bwMode="auto">
            <a:xfrm>
              <a:off x="981" y="3071"/>
              <a:ext cx="30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6" name="Rectangle 85"/>
            <p:cNvSpPr>
              <a:spLocks noChangeArrowheads="1"/>
            </p:cNvSpPr>
            <p:nvPr/>
          </p:nvSpPr>
          <p:spPr bwMode="auto">
            <a:xfrm>
              <a:off x="1101" y="3071"/>
              <a:ext cx="36" cy="42"/>
            </a:xfrm>
            <a:prstGeom prst="rect">
              <a:avLst/>
            </a:prstGeom>
            <a:solidFill>
              <a:srgbClr val="FF0000"/>
            </a:solidFill>
            <a:ln w="6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7" name="Rectangle 86"/>
            <p:cNvSpPr>
              <a:spLocks noChangeArrowheads="1"/>
            </p:cNvSpPr>
            <p:nvPr/>
          </p:nvSpPr>
          <p:spPr bwMode="auto">
            <a:xfrm>
              <a:off x="1143" y="3083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8" name="Rectangle 87"/>
            <p:cNvSpPr>
              <a:spLocks noChangeArrowheads="1"/>
            </p:cNvSpPr>
            <p:nvPr/>
          </p:nvSpPr>
          <p:spPr bwMode="auto">
            <a:xfrm>
              <a:off x="1275" y="3083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9" name="Rectangle 88"/>
            <p:cNvSpPr>
              <a:spLocks noChangeArrowheads="1"/>
            </p:cNvSpPr>
            <p:nvPr/>
          </p:nvSpPr>
          <p:spPr bwMode="auto">
            <a:xfrm>
              <a:off x="1407" y="3083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00" name="Rectangle 89"/>
            <p:cNvSpPr>
              <a:spLocks noChangeArrowheads="1"/>
            </p:cNvSpPr>
            <p:nvPr/>
          </p:nvSpPr>
          <p:spPr bwMode="auto">
            <a:xfrm>
              <a:off x="1539" y="3083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01" name="Rectangle 90"/>
            <p:cNvSpPr>
              <a:spLocks noChangeArrowheads="1"/>
            </p:cNvSpPr>
            <p:nvPr/>
          </p:nvSpPr>
          <p:spPr bwMode="auto">
            <a:xfrm>
              <a:off x="1671" y="3083"/>
              <a:ext cx="126" cy="30"/>
            </a:xfrm>
            <a:prstGeom prst="rect">
              <a:avLst/>
            </a:prstGeom>
            <a:solidFill>
              <a:srgbClr val="0080FF"/>
            </a:solidFill>
            <a:ln w="6">
              <a:solidFill>
                <a:srgbClr val="008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21" name="Rectangle 2"/>
          <p:cNvSpPr>
            <a:spLocks noGrp="1" noChangeArrowheads="1"/>
          </p:cNvSpPr>
          <p:nvPr>
            <p:ph type="title"/>
          </p:nvPr>
        </p:nvSpPr>
        <p:spPr>
          <a:xfrm>
            <a:off x="673907" y="253327"/>
            <a:ext cx="8594725" cy="598487"/>
          </a:xfrm>
        </p:spPr>
        <p:txBody>
          <a:bodyPr/>
          <a:lstStyle/>
          <a:p>
            <a:pPr eaLnBrk="1" hangingPunct="1"/>
            <a:r>
              <a:rPr lang="en-US" sz="3200" u="sng" dirty="0">
                <a:solidFill>
                  <a:srgbClr val="FF0000"/>
                </a:solidFill>
                <a:latin typeface="Arial" charset="0"/>
                <a:cs typeface="ＭＳ Ｐゴシック" charset="0"/>
              </a:rPr>
              <a:t>Arc </a:t>
            </a:r>
            <a:r>
              <a:rPr lang="en-US" sz="3200" u="sng" dirty="0">
                <a:solidFill>
                  <a:srgbClr val="FF0000"/>
                </a:solidFill>
                <a:latin typeface="Arial Unicode MS" charset="0"/>
              </a:rPr>
              <a:t>Optics</a:t>
            </a:r>
            <a:r>
              <a:rPr lang="en-US" sz="3200" u="sng" dirty="0">
                <a:solidFill>
                  <a:srgbClr val="FF0000"/>
                </a:solidFill>
                <a:latin typeface="Arial" charset="0"/>
                <a:cs typeface="ＭＳ Ｐゴシック" charset="0"/>
              </a:rPr>
              <a:t>: </a:t>
            </a:r>
            <a:r>
              <a:rPr lang="en-US" sz="3200" u="sng" dirty="0" err="1">
                <a:solidFill>
                  <a:srgbClr val="FF0000"/>
                </a:solidFill>
                <a:latin typeface="Arial" charset="0"/>
                <a:cs typeface="ＭＳ Ｐゴシック" charset="0"/>
              </a:rPr>
              <a:t>Emittance</a:t>
            </a:r>
            <a:r>
              <a:rPr lang="en-US" sz="3200" u="sng" dirty="0">
                <a:solidFill>
                  <a:srgbClr val="FF0000"/>
                </a:solidFill>
                <a:latin typeface="Arial" charset="0"/>
                <a:cs typeface="ＭＳ Ｐゴシック" charset="0"/>
              </a:rPr>
              <a:t> preserving FMC cells</a:t>
            </a:r>
          </a:p>
        </p:txBody>
      </p:sp>
      <p:sp>
        <p:nvSpPr>
          <p:cNvPr id="13322" name="Rectangle 18"/>
          <p:cNvSpPr>
            <a:spLocks noChangeArrowheads="1"/>
          </p:cNvSpPr>
          <p:nvPr/>
        </p:nvSpPr>
        <p:spPr bwMode="auto">
          <a:xfrm>
            <a:off x="3293370" y="5760912"/>
            <a:ext cx="5416656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800080"/>
                </a:solidFill>
              </a:rPr>
              <a:t>total </a:t>
            </a:r>
            <a:r>
              <a:rPr lang="en-US" sz="1400" dirty="0" err="1">
                <a:solidFill>
                  <a:srgbClr val="800080"/>
                </a:solidFill>
              </a:rPr>
              <a:t>emittance</a:t>
            </a:r>
            <a:r>
              <a:rPr lang="en-US" sz="1400" dirty="0">
                <a:solidFill>
                  <a:srgbClr val="800080"/>
                </a:solidFill>
              </a:rPr>
              <a:t> increase in  Arc 1- 5:   </a:t>
            </a:r>
            <a:r>
              <a:rPr lang="en-US" sz="1400" dirty="0" err="1">
                <a:solidFill>
                  <a:srgbClr val="800080"/>
                </a:solidFill>
                <a:latin typeface="Symbol" charset="0"/>
              </a:rPr>
              <a:t>D</a:t>
            </a:r>
            <a:r>
              <a:rPr lang="en-US" dirty="0" err="1">
                <a:solidFill>
                  <a:srgbClr val="800080"/>
                </a:solidFill>
                <a:latin typeface="Symbol" charset="0"/>
              </a:rPr>
              <a:t>e</a:t>
            </a:r>
            <a:r>
              <a:rPr lang="en-US" sz="1400" baseline="-25000" dirty="0" err="1">
                <a:solidFill>
                  <a:srgbClr val="800080"/>
                </a:solidFill>
              </a:rPr>
              <a:t>x</a:t>
            </a:r>
            <a:r>
              <a:rPr lang="en-US" sz="1400" baseline="30000" dirty="0" err="1">
                <a:solidFill>
                  <a:srgbClr val="800080"/>
                </a:solidFill>
              </a:rPr>
              <a:t>N</a:t>
            </a:r>
            <a:r>
              <a:rPr lang="en-US" sz="1400" dirty="0">
                <a:solidFill>
                  <a:srgbClr val="800080"/>
                </a:solidFill>
              </a:rPr>
              <a:t> = 4.9 </a:t>
            </a:r>
            <a:r>
              <a:rPr lang="en-US" sz="1400" dirty="0">
                <a:solidFill>
                  <a:srgbClr val="800080"/>
                </a:solidFill>
                <a:latin typeface="Symbol" charset="0"/>
              </a:rPr>
              <a:t>m</a:t>
            </a:r>
            <a:r>
              <a:rPr lang="en-US" sz="1400" dirty="0">
                <a:solidFill>
                  <a:srgbClr val="800080"/>
                </a:solidFill>
              </a:rPr>
              <a:t>m rad 		  	</a:t>
            </a:r>
          </a:p>
        </p:txBody>
      </p:sp>
      <p:sp>
        <p:nvSpPr>
          <p:cNvPr id="13323" name="Rectangle 18"/>
          <p:cNvSpPr>
            <a:spLocks noChangeArrowheads="1"/>
          </p:cNvSpPr>
          <p:nvPr/>
        </p:nvSpPr>
        <p:spPr bwMode="auto">
          <a:xfrm>
            <a:off x="2419351" y="2600491"/>
            <a:ext cx="12985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Arc 1 , Arc 2</a:t>
            </a:r>
          </a:p>
        </p:txBody>
      </p:sp>
      <p:sp>
        <p:nvSpPr>
          <p:cNvPr id="13324" name="Text Box 9"/>
          <p:cNvSpPr txBox="1">
            <a:spLocks noChangeArrowheads="1"/>
          </p:cNvSpPr>
          <p:nvPr/>
        </p:nvSpPr>
        <p:spPr bwMode="auto">
          <a:xfrm>
            <a:off x="8242301" y="3082689"/>
            <a:ext cx="15716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800080"/>
                </a:solidFill>
              </a:rPr>
              <a:t>TME-like Optics </a:t>
            </a:r>
          </a:p>
        </p:txBody>
      </p:sp>
      <p:sp>
        <p:nvSpPr>
          <p:cNvPr id="13325" name="Text Box 9"/>
          <p:cNvSpPr txBox="1">
            <a:spLocks noChangeArrowheads="1"/>
          </p:cNvSpPr>
          <p:nvPr/>
        </p:nvSpPr>
        <p:spPr bwMode="auto">
          <a:xfrm>
            <a:off x="5297488" y="3089039"/>
            <a:ext cx="1573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800080"/>
                </a:solidFill>
              </a:rPr>
              <a:t>DBA-like Optics </a:t>
            </a:r>
          </a:p>
        </p:txBody>
      </p:sp>
      <p:sp>
        <p:nvSpPr>
          <p:cNvPr id="13326" name="Text Box 9"/>
          <p:cNvSpPr txBox="1">
            <a:spLocks noChangeArrowheads="1"/>
          </p:cNvSpPr>
          <p:nvPr/>
        </p:nvSpPr>
        <p:spPr bwMode="auto">
          <a:xfrm>
            <a:off x="2193925" y="3046177"/>
            <a:ext cx="1828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800080"/>
                </a:solidFill>
              </a:rPr>
              <a:t>Imaginary </a:t>
            </a:r>
            <a:r>
              <a:rPr lang="en-US" sz="1400">
                <a:solidFill>
                  <a:srgbClr val="800080"/>
                </a:solidFill>
                <a:latin typeface="Symbol" charset="0"/>
              </a:rPr>
              <a:t>g</a:t>
            </a:r>
            <a:r>
              <a:rPr lang="en-US" sz="1400" baseline="-25000">
                <a:solidFill>
                  <a:srgbClr val="800080"/>
                </a:solidFill>
              </a:rPr>
              <a:t>t</a:t>
            </a:r>
            <a:r>
              <a:rPr lang="en-US" sz="1400">
                <a:solidFill>
                  <a:srgbClr val="800080"/>
                </a:solidFill>
              </a:rPr>
              <a:t>  Optics </a:t>
            </a:r>
          </a:p>
        </p:txBody>
      </p:sp>
      <p:sp>
        <p:nvSpPr>
          <p:cNvPr id="13327" name="Rectangle 18"/>
          <p:cNvSpPr>
            <a:spLocks noChangeArrowheads="1"/>
          </p:cNvSpPr>
          <p:nvPr/>
        </p:nvSpPr>
        <p:spPr bwMode="auto">
          <a:xfrm>
            <a:off x="5589589" y="2667167"/>
            <a:ext cx="1150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Arc 3, Arc 4</a:t>
            </a:r>
          </a:p>
        </p:txBody>
      </p:sp>
      <p:sp>
        <p:nvSpPr>
          <p:cNvPr id="13328" name="Rectangle 18"/>
          <p:cNvSpPr>
            <a:spLocks noChangeArrowheads="1"/>
          </p:cNvSpPr>
          <p:nvPr/>
        </p:nvSpPr>
        <p:spPr bwMode="auto">
          <a:xfrm>
            <a:off x="8394700" y="2684630"/>
            <a:ext cx="17668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Arc 5, Arc 6</a:t>
            </a:r>
          </a:p>
        </p:txBody>
      </p:sp>
      <p:graphicFrame>
        <p:nvGraphicFramePr>
          <p:cNvPr id="13315" name="Object 9"/>
          <p:cNvGraphicFramePr>
            <a:graphicFrameLocks noChangeAspect="1"/>
          </p:cNvGraphicFramePr>
          <p:nvPr/>
        </p:nvGraphicFramePr>
        <p:xfrm>
          <a:off x="8128001" y="5425840"/>
          <a:ext cx="2138363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4" name="Equation" r:id="rId3" imgW="1295262" imgH="254092" progId="">
                  <p:embed/>
                </p:oleObj>
              </mc:Choice>
              <mc:Fallback>
                <p:oleObj name="Equation" r:id="rId3" imgW="1295262" imgH="254092" progId="">
                  <p:embed/>
                  <p:pic>
                    <p:nvPicPr>
                      <p:cNvPr id="1331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8001" y="5425840"/>
                        <a:ext cx="2138363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10"/>
          <p:cNvGraphicFramePr>
            <a:graphicFrameLocks noChangeAspect="1"/>
          </p:cNvGraphicFramePr>
          <p:nvPr/>
        </p:nvGraphicFramePr>
        <p:xfrm>
          <a:off x="1985963" y="5425839"/>
          <a:ext cx="2208212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" name="Equation" r:id="rId5" imgW="1295262" imgH="254092" progId="">
                  <p:embed/>
                </p:oleObj>
              </mc:Choice>
              <mc:Fallback>
                <p:oleObj name="Equation" r:id="rId5" imgW="1295262" imgH="254092" progId="">
                  <p:embed/>
                  <p:pic>
                    <p:nvPicPr>
                      <p:cNvPr id="1331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5963" y="5425839"/>
                        <a:ext cx="2208212" cy="363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11"/>
          <p:cNvGraphicFramePr>
            <a:graphicFrameLocks noChangeAspect="1"/>
          </p:cNvGraphicFramePr>
          <p:nvPr/>
        </p:nvGraphicFramePr>
        <p:xfrm>
          <a:off x="4987926" y="5414728"/>
          <a:ext cx="216852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" name="Equation" r:id="rId7" imgW="1295262" imgH="254092" progId="">
                  <p:embed/>
                </p:oleObj>
              </mc:Choice>
              <mc:Fallback>
                <p:oleObj name="Equation" r:id="rId7" imgW="1295262" imgH="254092" progId="">
                  <p:embed/>
                  <p:pic>
                    <p:nvPicPr>
                      <p:cNvPr id="1331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7926" y="5414728"/>
                        <a:ext cx="2168525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9" name="Text Box 9"/>
          <p:cNvSpPr txBox="1">
            <a:spLocks noChangeArrowheads="1"/>
          </p:cNvSpPr>
          <p:nvPr/>
        </p:nvSpPr>
        <p:spPr bwMode="auto">
          <a:xfrm>
            <a:off x="7832726" y="5794003"/>
            <a:ext cx="2817813" cy="334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FF0000"/>
                </a:solidFill>
                <a:cs typeface="Arial Unicode MS" charset="0"/>
              </a:rPr>
              <a:t>factor of 20 smaller than FODO 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33" name="Rectangle 3"/>
          <p:cNvSpPr txBox="1">
            <a:spLocks noChangeArrowheads="1"/>
          </p:cNvSpPr>
          <p:nvPr/>
        </p:nvSpPr>
        <p:spPr bwMode="auto">
          <a:xfrm>
            <a:off x="493490" y="807545"/>
            <a:ext cx="7567151" cy="195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1pPr>
            <a:lvl2pPr marL="800100" indent="-3429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ＭＳ Ｐゴシック" charset="0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600"/>
              </a:spcBef>
              <a:spcAft>
                <a:spcPts val="500"/>
              </a:spcAft>
              <a:buSzPct val="100000"/>
            </a:pPr>
            <a:endParaRPr lang="en-US" sz="2000" dirty="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500"/>
              </a:spcAft>
              <a:buSzPct val="100000"/>
              <a:buBlip>
                <a:blip r:embed="rId9"/>
              </a:buBlip>
            </a:pPr>
            <a:r>
              <a:rPr lang="en-US" sz="2000" dirty="0">
                <a:solidFill>
                  <a:srgbClr val="000066"/>
                </a:solidFill>
              </a:rPr>
              <a:t>Emittance dilution due to </a:t>
            </a:r>
          </a:p>
          <a:p>
            <a:pPr marL="0" indent="0">
              <a:lnSpc>
                <a:spcPct val="80000"/>
              </a:lnSpc>
              <a:spcBef>
                <a:spcPts val="600"/>
              </a:spcBef>
              <a:spcAft>
                <a:spcPts val="500"/>
              </a:spcAft>
              <a:buSzPct val="100000"/>
            </a:pPr>
            <a:r>
              <a:rPr lang="en-US" sz="2000" dirty="0">
                <a:solidFill>
                  <a:srgbClr val="000066"/>
                </a:solidFill>
              </a:rPr>
              <a:t>     quantum excitations: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500"/>
              </a:spcAft>
              <a:buBlip>
                <a:blip r:embed="rId10"/>
              </a:buBlip>
            </a:pPr>
            <a:endParaRPr lang="en-US" sz="2000" dirty="0">
              <a:solidFill>
                <a:srgbClr val="990099"/>
              </a:solidFill>
            </a:endParaRPr>
          </a:p>
        </p:txBody>
      </p:sp>
      <p:grpSp>
        <p:nvGrpSpPr>
          <p:cNvPr id="234" name="Group 233"/>
          <p:cNvGrpSpPr/>
          <p:nvPr/>
        </p:nvGrpSpPr>
        <p:grpSpPr>
          <a:xfrm>
            <a:off x="4726165" y="1293533"/>
            <a:ext cx="2692046" cy="902827"/>
            <a:chOff x="1497994" y="3766879"/>
            <a:chExt cx="2692046" cy="902827"/>
          </a:xfrm>
        </p:grpSpPr>
        <p:sp>
          <p:nvSpPr>
            <p:cNvPr id="235" name="Rectangle 35"/>
            <p:cNvSpPr>
              <a:spLocks noChangeArrowheads="1"/>
            </p:cNvSpPr>
            <p:nvPr/>
          </p:nvSpPr>
          <p:spPr bwMode="auto">
            <a:xfrm>
              <a:off x="1497994" y="3766879"/>
              <a:ext cx="2692046" cy="902827"/>
            </a:xfrm>
            <a:prstGeom prst="rect">
              <a:avLst/>
            </a:prstGeom>
            <a:noFill/>
            <a:ln w="19050">
              <a:solidFill>
                <a:srgbClr val="99009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graphicFrame>
          <p:nvGraphicFramePr>
            <p:cNvPr id="236" name="Object 6"/>
            <p:cNvGraphicFramePr>
              <a:graphicFrameLocks noChangeAspect="1"/>
            </p:cNvGraphicFramePr>
            <p:nvPr/>
          </p:nvGraphicFramePr>
          <p:xfrm>
            <a:off x="1641475" y="3831518"/>
            <a:ext cx="2292350" cy="725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7" name="Equation" r:id="rId11" imgW="1371240" imgH="447840" progId="Equation.3">
                    <p:embed/>
                  </p:oleObj>
                </mc:Choice>
                <mc:Fallback>
                  <p:oleObj name="Equation" r:id="rId11" imgW="1371240" imgH="447840" progId="Equation.3">
                    <p:embed/>
                    <p:pic>
                      <p:nvPicPr>
                        <p:cNvPr id="236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1475" y="3831518"/>
                          <a:ext cx="2292350" cy="725488"/>
                        </a:xfrm>
                        <a:prstGeom prst="rect">
                          <a:avLst/>
                        </a:prstGeom>
                        <a:noFill/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7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3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95697"/>
              </p:ext>
            </p:extLst>
          </p:nvPr>
        </p:nvGraphicFramePr>
        <p:xfrm>
          <a:off x="8918177" y="991369"/>
          <a:ext cx="3020722" cy="1693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" name="Equation" r:id="rId13" imgW="2006278" imgH="1193295" progId="Equation.3">
                  <p:embed/>
                </p:oleObj>
              </mc:Choice>
              <mc:Fallback>
                <p:oleObj name="Equation" r:id="rId13" imgW="2006278" imgH="1193295" progId="Equation.3">
                  <p:embed/>
                  <p:pic>
                    <p:nvPicPr>
                      <p:cNvPr id="23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18177" y="991369"/>
                        <a:ext cx="3020722" cy="169396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9" name="Oval 14"/>
          <p:cNvSpPr>
            <a:spLocks noChangeArrowheads="1"/>
          </p:cNvSpPr>
          <p:nvPr/>
        </p:nvSpPr>
        <p:spPr bwMode="auto">
          <a:xfrm>
            <a:off x="10266364" y="1172488"/>
            <a:ext cx="688387" cy="851097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37" name="Footer Placeholder 3"/>
          <p:cNvSpPr txBox="1">
            <a:spLocks/>
          </p:cNvSpPr>
          <p:nvPr/>
        </p:nvSpPr>
        <p:spPr bwMode="auto">
          <a:xfrm>
            <a:off x="7430007" y="795909"/>
            <a:ext cx="4366549" cy="47418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r>
              <a:rPr lang="en-US" sz="1050" dirty="0" err="1">
                <a:solidFill>
                  <a:srgbClr val="800080"/>
                </a:solidFill>
              </a:rPr>
              <a:t>Bogacz</a:t>
            </a:r>
            <a:r>
              <a:rPr lang="en-US" sz="1050" dirty="0">
                <a:solidFill>
                  <a:srgbClr val="800080"/>
                </a:solidFill>
              </a:rPr>
              <a:t> (</a:t>
            </a:r>
            <a:r>
              <a:rPr lang="en-US" sz="1050" dirty="0" err="1">
                <a:solidFill>
                  <a:srgbClr val="800080"/>
                </a:solidFill>
              </a:rPr>
              <a:t>JLab</a:t>
            </a:r>
            <a:r>
              <a:rPr lang="en-US" sz="1050" dirty="0">
                <a:solidFill>
                  <a:srgbClr val="800080"/>
                </a:solidFill>
              </a:rPr>
              <a:t>) @ ERL2015, Stony Brook University, June 9, 2015 and  </a:t>
            </a:r>
            <a:r>
              <a:rPr lang="en-US" sz="1050" dirty="0" err="1">
                <a:solidFill>
                  <a:srgbClr val="800080"/>
                </a:solidFill>
              </a:rPr>
              <a:t>LHeC</a:t>
            </a:r>
            <a:r>
              <a:rPr lang="en-US" sz="1050" dirty="0">
                <a:solidFill>
                  <a:srgbClr val="800080"/>
                </a:solidFill>
              </a:rPr>
              <a:t> at HL-LHC", to be published</a:t>
            </a:r>
          </a:p>
        </p:txBody>
      </p:sp>
      <p:pic>
        <p:nvPicPr>
          <p:cNvPr id="240" name="Picture 23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237249" y="253327"/>
            <a:ext cx="803274" cy="495390"/>
          </a:xfrm>
          <a:prstGeom prst="rect">
            <a:avLst/>
          </a:prstGeom>
        </p:spPr>
      </p:pic>
      <p:sp>
        <p:nvSpPr>
          <p:cNvPr id="241" name="Footer Placeholder 3"/>
          <p:cNvSpPr txBox="1">
            <a:spLocks/>
          </p:cNvSpPr>
          <p:nvPr/>
        </p:nvSpPr>
        <p:spPr bwMode="auto">
          <a:xfrm>
            <a:off x="5803608" y="3276365"/>
            <a:ext cx="1765592" cy="2397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r>
              <a:rPr lang="en-US" sz="1050" dirty="0">
                <a:solidFill>
                  <a:srgbClr val="800080"/>
                </a:solidFill>
              </a:rPr>
              <a:t>[Double Bend </a:t>
            </a:r>
            <a:r>
              <a:rPr lang="en-US" sz="1050" dirty="0" err="1">
                <a:solidFill>
                  <a:srgbClr val="800080"/>
                </a:solidFill>
              </a:rPr>
              <a:t>Achromat</a:t>
            </a:r>
            <a:r>
              <a:rPr lang="en-US" sz="1050" dirty="0">
                <a:solidFill>
                  <a:srgbClr val="800080"/>
                </a:solidFill>
              </a:rPr>
              <a:t>] </a:t>
            </a:r>
          </a:p>
        </p:txBody>
      </p:sp>
      <p:sp>
        <p:nvSpPr>
          <p:cNvPr id="242" name="Footer Placeholder 3"/>
          <p:cNvSpPr txBox="1">
            <a:spLocks/>
          </p:cNvSpPr>
          <p:nvPr/>
        </p:nvSpPr>
        <p:spPr bwMode="auto">
          <a:xfrm>
            <a:off x="8328026" y="3325341"/>
            <a:ext cx="2200275" cy="24471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r>
              <a:rPr lang="en-US" sz="1050" dirty="0">
                <a:solidFill>
                  <a:srgbClr val="800080"/>
                </a:solidFill>
              </a:rPr>
              <a:t>[Theoretical Minimum </a:t>
            </a:r>
            <a:r>
              <a:rPr lang="en-US" sz="1050" dirty="0" err="1">
                <a:solidFill>
                  <a:srgbClr val="800080"/>
                </a:solidFill>
              </a:rPr>
              <a:t>Emittance</a:t>
            </a:r>
            <a:r>
              <a:rPr lang="en-US" sz="1050" dirty="0">
                <a:solidFill>
                  <a:srgbClr val="800080"/>
                </a:solidFill>
              </a:rPr>
              <a:t>] </a:t>
            </a:r>
          </a:p>
        </p:txBody>
      </p:sp>
      <p:sp>
        <p:nvSpPr>
          <p:cNvPr id="243" name="Footer Placeholder 3"/>
          <p:cNvSpPr txBox="1">
            <a:spLocks/>
          </p:cNvSpPr>
          <p:nvPr/>
        </p:nvSpPr>
        <p:spPr bwMode="auto">
          <a:xfrm>
            <a:off x="838140" y="813713"/>
            <a:ext cx="3525116" cy="311516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1000" kern="1200">
                <a:solidFill>
                  <a:schemeClr val="tx1"/>
                </a:solidFill>
                <a:latin typeface="Arial Unicode MS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0080"/>
                </a:solidFill>
              </a:rPr>
              <a:t>[Flexible Momentum Compaction] </a:t>
            </a: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07C53811-30CA-DD49-B6BC-7C2AF9D9843F}"/>
              </a:ext>
            </a:extLst>
          </p:cNvPr>
          <p:cNvSpPr txBox="1"/>
          <p:nvPr/>
        </p:nvSpPr>
        <p:spPr>
          <a:xfrm>
            <a:off x="908625" y="1163255"/>
            <a:ext cx="3601628" cy="1292662"/>
          </a:xfrm>
          <a:prstGeom prst="rect">
            <a:avLst/>
          </a:prstGeom>
          <a:solidFill>
            <a:srgbClr val="D5B95F"/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000" dirty="0"/>
          </a:p>
          <a:p>
            <a:pPr algn="ctr"/>
            <a:r>
              <a:rPr lang="en-US" sz="2000" dirty="0"/>
              <a:t>Scaling with beam energy and radius of curvature!</a:t>
            </a:r>
            <a:endParaRPr lang="en-GB" sz="2000" dirty="0"/>
          </a:p>
          <a:p>
            <a:r>
              <a:rPr lang="en-US" dirty="0"/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288624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/>
      <p:bldP spid="13329" grpId="0"/>
      <p:bldP spid="2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8" y="193678"/>
            <a:ext cx="10741022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Performance limitation of circular colliders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229930" y="914403"/>
            <a:ext cx="9013846" cy="1924047"/>
            <a:chOff x="288" y="720"/>
            <a:chExt cx="5678" cy="1212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292" cy="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Beam-Beam Interaction: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Imposes a limit to the maximum </a:t>
              </a:r>
              <a:r>
                <a:rPr lang="en-US" sz="2600" dirty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acceptable bunch intensity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Limits the luminosity reach of  a circular collider</a:t>
              </a:r>
              <a:endParaRPr lang="en-US" sz="26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	</a:t>
              </a:r>
            </a:p>
          </p:txBody>
        </p:sp>
      </p:grpSp>
      <p:grpSp>
        <p:nvGrpSpPr>
          <p:cNvPr id="7" name="Group 23">
            <a:extLst>
              <a:ext uri="{FF2B5EF4-FFF2-40B4-BE49-F238E27FC236}">
                <a16:creationId xmlns:a16="http://schemas.microsoft.com/office/drawing/2014/main" id="{18EDD49C-EFB7-3A4B-B91C-2236206CB53E}"/>
              </a:ext>
            </a:extLst>
          </p:cNvPr>
          <p:cNvGrpSpPr>
            <a:grpSpLocks/>
          </p:cNvGrpSpPr>
          <p:nvPr/>
        </p:nvGrpSpPr>
        <p:grpSpPr bwMode="auto">
          <a:xfrm>
            <a:off x="229930" y="3385404"/>
            <a:ext cx="11193486" cy="969961"/>
            <a:chOff x="288" y="720"/>
            <a:chExt cx="7051" cy="611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B2BA32DF-A3FE-FF44-B3F2-363668C6C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9" name="Text Box 7">
              <a:extLst>
                <a:ext uri="{FF2B5EF4-FFF2-40B4-BE49-F238E27FC236}">
                  <a16:creationId xmlns:a16="http://schemas.microsoft.com/office/drawing/2014/main" id="{28D5B7CA-3187-CC40-BB89-45DA1418C9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" y="720"/>
              <a:ext cx="6665" cy="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Circular machine 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 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Synchrotron Radiation in arcs: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Beam size increases in horizontal and shrinks in vertical plane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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flat beams! </a:t>
              </a:r>
              <a:endParaRPr lang="en-US" sz="26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743E00E-24B7-9A40-885D-AA3E6E768641}"/>
                  </a:ext>
                </a:extLst>
              </p:cNvPr>
              <p:cNvSpPr txBox="1"/>
              <p:nvPr/>
            </p:nvSpPr>
            <p:spPr>
              <a:xfrm>
                <a:off x="6194035" y="2255878"/>
                <a:ext cx="5701119" cy="95583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H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𝜋𝛾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Sup>
                            <m:sSub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∙(</m:t>
                          </m:r>
                          <m:sSubSup>
                            <m:sSub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≤0.1</m:t>
                      </m:r>
                    </m:oMath>
                  </m:oMathPara>
                </a14:m>
                <a:endParaRPr lang="en-CH" sz="28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743E00E-24B7-9A40-885D-AA3E6E768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4035" y="2255878"/>
                <a:ext cx="5701119" cy="955839"/>
              </a:xfrm>
              <a:prstGeom prst="rect">
                <a:avLst/>
              </a:prstGeom>
              <a:blipFill>
                <a:blip r:embed="rId3"/>
                <a:stretch>
                  <a:fillRect t="-1316" b="-1184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F2DD947-95CE-644A-A37D-F0DC49970645}"/>
                  </a:ext>
                </a:extLst>
              </p:cNvPr>
              <p:cNvSpPr txBox="1"/>
              <p:nvPr/>
            </p:nvSpPr>
            <p:spPr>
              <a:xfrm>
                <a:off x="6574682" y="4342476"/>
                <a:ext cx="5320472" cy="12730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𝑤𝑖𝑡h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CH" sz="28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F2DD947-95CE-644A-A37D-F0DC49970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4682" y="4342476"/>
                <a:ext cx="5320472" cy="1273041"/>
              </a:xfrm>
              <a:prstGeom prst="rect">
                <a:avLst/>
              </a:prstGeom>
              <a:blipFill>
                <a:blip r:embed="rId4"/>
                <a:stretch>
                  <a:fillRect l="-952" r="-23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 Box 7">
            <a:extLst>
              <a:ext uri="{FF2B5EF4-FFF2-40B4-BE49-F238E27FC236}">
                <a16:creationId xmlns:a16="http://schemas.microsoft.com/office/drawing/2014/main" id="{72905AA7-E40F-4943-B1AA-24E36E1D6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706" y="5697411"/>
            <a:ext cx="9400187" cy="49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69" tIns="45685" rIns="91369" bIns="45685">
            <a:prstTxWarp prst="textNoShape">
              <a:avLst/>
            </a:prstTxWarp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ts val="3000"/>
              </a:spcAft>
            </a:pPr>
            <a:r>
              <a: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 minimize </a:t>
            </a:r>
            <a:r>
              <a:rPr lang="en-US" sz="2600" dirty="0">
                <a:solidFill>
                  <a:srgbClr val="00B050"/>
                </a:solidFill>
                <a:latin typeface="Symbol" pitchFamily="2" charset="2"/>
                <a:ea typeface="ＭＳ Ｐゴシック" charset="-128"/>
                <a:cs typeface="ＭＳ Ｐゴシック" charset="-128"/>
                <a:sym typeface="Wingdings" pitchFamily="2" charset="2"/>
              </a:rPr>
              <a:t>b</a:t>
            </a:r>
            <a:r>
              <a:rPr lang="en-US" sz="2600" baseline="-250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y</a:t>
            </a:r>
            <a:r>
              <a:rPr lang="en-US" sz="2600" baseline="300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* </a:t>
            </a: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and increase N until </a:t>
            </a:r>
            <a:r>
              <a:rPr lang="en-US" sz="2600" dirty="0">
                <a:solidFill>
                  <a:srgbClr val="FF0000"/>
                </a:solidFill>
                <a:latin typeface="Symbol" pitchFamily="2" charset="2"/>
                <a:ea typeface="ＭＳ Ｐゴシック" charset="-128"/>
                <a:cs typeface="ＭＳ Ｐゴシック" charset="-128"/>
                <a:sym typeface="Wingdings" pitchFamily="2" charset="2"/>
              </a:rPr>
              <a:t>x</a:t>
            </a:r>
            <a:r>
              <a:rPr lang="en-US" sz="2600" baseline="-250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x</a:t>
            </a: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 reaches the beam-beam limit</a:t>
            </a:r>
            <a:endParaRPr lang="en-US" sz="2600" dirty="0">
              <a:solidFill>
                <a:srgbClr val="FF000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5D7D1F9-1AD4-CE41-A243-4701F7D4B4F4}"/>
                  </a:ext>
                </a:extLst>
              </p:cNvPr>
              <p:cNvSpPr txBox="1"/>
              <p:nvPr/>
            </p:nvSpPr>
            <p:spPr>
              <a:xfrm>
                <a:off x="3913590" y="4587838"/>
                <a:ext cx="1735374" cy="8771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H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H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H" sz="28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5D7D1F9-1AD4-CE41-A243-4701F7D4B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3590" y="4587838"/>
                <a:ext cx="1735374" cy="877100"/>
              </a:xfrm>
              <a:prstGeom prst="rect">
                <a:avLst/>
              </a:prstGeom>
              <a:blipFill>
                <a:blip r:embed="rId5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83778F1-B025-CE46-AFFD-41E69E6A6E18}"/>
                  </a:ext>
                </a:extLst>
              </p:cNvPr>
              <p:cNvSpPr txBox="1"/>
              <p:nvPr/>
            </p:nvSpPr>
            <p:spPr>
              <a:xfrm>
                <a:off x="973677" y="4740286"/>
                <a:ext cx="1443665" cy="4648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H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H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CH" sz="28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H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H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CH" sz="2800" dirty="0"/>
                  <a:t> 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83778F1-B025-CE46-AFFD-41E69E6A6E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677" y="4740286"/>
                <a:ext cx="1443665" cy="464871"/>
              </a:xfrm>
              <a:prstGeom prst="rect">
                <a:avLst/>
              </a:prstGeom>
              <a:blipFill>
                <a:blip r:embed="rId6"/>
                <a:stretch>
                  <a:fillRect l="-5217" t="-5405" b="-297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A817201-C19A-9548-BE94-47D92555631F}"/>
              </a:ext>
            </a:extLst>
          </p:cNvPr>
          <p:cNvSpPr txBox="1"/>
          <p:nvPr/>
        </p:nvSpPr>
        <p:spPr>
          <a:xfrm>
            <a:off x="2908825" y="4786784"/>
            <a:ext cx="513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>
                <a:solidFill>
                  <a:srgbClr val="00B050"/>
                </a:solidFill>
                <a:sym typeface="Wingdings" pitchFamily="2" charset="2"/>
              </a:rPr>
              <a:t></a:t>
            </a:r>
            <a:endParaRPr lang="en-CH" sz="2400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82454F-408A-5D49-B4E9-9EBF91318FBE}"/>
              </a:ext>
            </a:extLst>
          </p:cNvPr>
          <p:cNvSpPr txBox="1"/>
          <p:nvPr/>
        </p:nvSpPr>
        <p:spPr>
          <a:xfrm>
            <a:off x="5781651" y="4799487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</p:txBody>
      </p:sp>
    </p:spTree>
    <p:extLst>
      <p:ext uri="{BB962C8B-B14F-4D97-AF65-F5344CB8AC3E}">
        <p14:creationId xmlns:p14="http://schemas.microsoft.com/office/powerpoint/2010/main" val="60846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6" grpId="0"/>
      <p:bldP spid="10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8" y="193678"/>
            <a:ext cx="10741022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Performance limitation of circular colliders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7" name="Group 23">
            <a:extLst>
              <a:ext uri="{FF2B5EF4-FFF2-40B4-BE49-F238E27FC236}">
                <a16:creationId xmlns:a16="http://schemas.microsoft.com/office/drawing/2014/main" id="{18EDD49C-EFB7-3A4B-B91C-2236206CB53E}"/>
              </a:ext>
            </a:extLst>
          </p:cNvPr>
          <p:cNvGrpSpPr>
            <a:grpSpLocks/>
          </p:cNvGrpSpPr>
          <p:nvPr/>
        </p:nvGrpSpPr>
        <p:grpSpPr bwMode="auto">
          <a:xfrm>
            <a:off x="418803" y="1245156"/>
            <a:ext cx="6904051" cy="969961"/>
            <a:chOff x="288" y="720"/>
            <a:chExt cx="4349" cy="611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B2BA32DF-A3FE-FF44-B3F2-363668C6C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9" name="Text Box 7">
              <a:extLst>
                <a:ext uri="{FF2B5EF4-FFF2-40B4-BE49-F238E27FC236}">
                  <a16:creationId xmlns:a16="http://schemas.microsoft.com/office/drawing/2014/main" id="{28D5B7CA-3187-CC40-BB89-45DA1418C9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" y="720"/>
              <a:ext cx="3963" cy="6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Synchrotron Radiation in arcs: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Beam size increases in </a:t>
              </a:r>
              <a:r>
                <a:rPr lang="en-US" sz="2600" dirty="0" err="1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hor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and shrinks in vert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266329E-44D1-4F4F-9AAC-843FA9C3CDA8}"/>
                  </a:ext>
                </a:extLst>
              </p:cNvPr>
              <p:cNvSpPr/>
              <p:nvPr/>
            </p:nvSpPr>
            <p:spPr>
              <a:xfrm>
                <a:off x="5287395" y="2924046"/>
                <a:ext cx="2374355" cy="8962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𝑎𝑟𝑐</m:t>
                          </m:r>
                        </m:sub>
                      </m:sSub>
                      <m:r>
                        <a:rPr lang="en-US" sz="2400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400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6 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2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266329E-44D1-4F4F-9AAC-843FA9C3CD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7395" y="2924046"/>
                <a:ext cx="2374355" cy="896207"/>
              </a:xfrm>
              <a:prstGeom prst="rect">
                <a:avLst/>
              </a:prstGeom>
              <a:blipFill>
                <a:blip r:embed="rId3"/>
                <a:stretch>
                  <a:fillRect b="-1267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832C2D5E-2E99-D348-B98F-4A66F82197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8181" y="2243698"/>
            <a:ext cx="4256346" cy="39145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F79C50-E2AE-954A-BDCF-D8AB11D54AF0}"/>
              </a:ext>
            </a:extLst>
          </p:cNvPr>
          <p:cNvSpPr txBox="1"/>
          <p:nvPr/>
        </p:nvSpPr>
        <p:spPr>
          <a:xfrm>
            <a:off x="8595630" y="1763400"/>
            <a:ext cx="2484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2"/>
                </a:solidFill>
              </a:rPr>
              <a:t>LHeC</a:t>
            </a:r>
            <a:r>
              <a:rPr lang="en-US" sz="1400" dirty="0">
                <a:solidFill>
                  <a:schemeClr val="bg2"/>
                </a:solidFill>
              </a:rPr>
              <a:t> CDR; arXiv:1206.2913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D68B0AFF-3838-5E46-94D4-519F31447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173" y="4270759"/>
            <a:ext cx="7860085" cy="192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69" tIns="45685" rIns="91369" bIns="45685">
            <a:prstTxWarp prst="textNoShape">
              <a:avLst/>
            </a:prstTxWarp>
            <a:spAutoFit/>
          </a:bodyPr>
          <a:lstStyle/>
          <a:p>
            <a:pPr marL="457200" indent="-457200" defTabSz="914377" fontAlgn="base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è"/>
            </a:pPr>
            <a:r>
              <a:rPr lang="en-US" sz="2600" dirty="0"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Reduced performance reach for higher </a:t>
            </a:r>
            <a:r>
              <a:rPr lang="en-US" sz="26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beam energies </a:t>
            </a:r>
          </a:p>
          <a:p>
            <a:pPr defTabSz="914377" fontAlgn="base">
              <a:spcBef>
                <a:spcPct val="0"/>
              </a:spcBef>
              <a:spcAft>
                <a:spcPts val="600"/>
              </a:spcAft>
            </a:pPr>
            <a:r>
              <a:rPr lang="en-US" sz="2600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     @ fixed power footprint </a:t>
            </a: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 limits total beam current!</a:t>
            </a:r>
          </a:p>
          <a:p>
            <a:pPr defTabSz="914377" fontAlgn="base">
              <a:spcBef>
                <a:spcPct val="0"/>
              </a:spcBef>
              <a:spcAft>
                <a:spcPts val="600"/>
              </a:spcAft>
            </a:pP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      If bunch intensity is limited by beam-beam, then</a:t>
            </a:r>
          </a:p>
          <a:p>
            <a:pPr defTabSz="914377" fontAlgn="base">
              <a:spcBef>
                <a:spcPct val="0"/>
              </a:spcBef>
              <a:spcAft>
                <a:spcPts val="600"/>
              </a:spcAft>
            </a:pP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pitchFamily="2" charset="2"/>
              </a:rPr>
              <a:t>      SR limits the number of bunches</a:t>
            </a:r>
            <a:endParaRPr lang="en-US" sz="2600" dirty="0">
              <a:solidFill>
                <a:srgbClr val="FF000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805DB858-7642-9541-875B-2649CAC6C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7788" y="3015240"/>
            <a:ext cx="4163176" cy="49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69" tIns="45685" rIns="91369" bIns="45685">
            <a:prstTxWarp prst="textNoShape">
              <a:avLst/>
            </a:prstTxWarp>
            <a:spAutoFit/>
          </a:bodyPr>
          <a:lstStyle/>
          <a:p>
            <a:pPr defTabSz="914377" fontAlgn="base">
              <a:spcBef>
                <a:spcPct val="0"/>
              </a:spcBef>
              <a:spcAft>
                <a:spcPts val="3000"/>
              </a:spcAft>
            </a:pPr>
            <a:r>
              <a:rPr lang="en-US" sz="26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Power Scales with E</a:t>
            </a:r>
            <a:r>
              <a:rPr lang="en-US" sz="2600" baseline="300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4</a:t>
            </a:r>
            <a:r>
              <a:rPr lang="en-US" sz="26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and </a:t>
            </a:r>
            <a:r>
              <a:rPr lang="en-US" sz="2600" dirty="0">
                <a:latin typeface="Symbol" pitchFamily="2" charset="2"/>
                <a:ea typeface="ＭＳ Ｐゴシック" charset="-128"/>
                <a:cs typeface="ＭＳ Ｐゴシック" charset="-128"/>
                <a:sym typeface="Wingdings" charset="2"/>
              </a:rPr>
              <a:t>r</a:t>
            </a:r>
            <a:r>
              <a:rPr lang="en-US" sz="2600" baseline="30000" dirty="0">
                <a:latin typeface="Symbol" pitchFamily="2" charset="2"/>
                <a:ea typeface="ＭＳ Ｐゴシック" charset="-128"/>
                <a:cs typeface="ＭＳ Ｐゴシック" charset="-128"/>
                <a:sym typeface="Wingdings" charset="2"/>
              </a:rPr>
              <a:t>-1</a:t>
            </a:r>
            <a:r>
              <a:rPr lang="en-US" sz="2600" baseline="30000" dirty="0"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D86F97A-9DEF-AB45-9FCE-9756E037BEB3}"/>
              </a:ext>
            </a:extLst>
          </p:cNvPr>
          <p:cNvSpPr/>
          <p:nvPr/>
        </p:nvSpPr>
        <p:spPr bwMode="auto">
          <a:xfrm rot="10800000">
            <a:off x="686297" y="2207011"/>
            <a:ext cx="7030387" cy="1933732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-110" charset="0"/>
              </a:rPr>
              <a:t>Circular lepton collide performance is limited by: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chemeClr val="accent2"/>
                </a:solidFill>
                <a:latin typeface="Times New Roman" pitchFamily="-110" charset="0"/>
              </a:rPr>
              <a:t>Beam-beam </a:t>
            </a:r>
            <a:r>
              <a:rPr lang="en-US" sz="2400" dirty="0">
                <a:solidFill>
                  <a:schemeClr val="accent2"/>
                </a:solidFill>
                <a:latin typeface="Times New Roman" pitchFamily="-110" charset="0"/>
                <a:sym typeface="Wingdings" pitchFamily="2" charset="2"/>
              </a:rPr>
              <a:t> bunch intensity</a:t>
            </a:r>
            <a:endParaRPr lang="en-US" sz="2400" dirty="0">
              <a:solidFill>
                <a:schemeClr val="accent2"/>
              </a:solidFill>
              <a:latin typeface="Times New Roman" pitchFamily="-110" charset="0"/>
            </a:endParaRP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chemeClr val="accent2"/>
                </a:solidFill>
                <a:latin typeface="Times New Roman" pitchFamily="-110" charset="0"/>
              </a:rPr>
              <a:t>Synchrotron Radiation power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-110" charset="0"/>
              </a:rPr>
              <a:t>  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-110" charset="0"/>
                <a:sym typeface="Wingdings" pitchFamily="2" charset="2"/>
              </a:rPr>
              <a:t> total beam current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80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3" grpId="0"/>
      <p:bldP spid="14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E26DD785-2ECD-B449-8417-E4222FD40DDE}"/>
              </a:ext>
            </a:extLst>
          </p:cNvPr>
          <p:cNvSpPr/>
          <p:nvPr/>
        </p:nvSpPr>
        <p:spPr bwMode="auto">
          <a:xfrm>
            <a:off x="7690781" y="1739383"/>
            <a:ext cx="1243697" cy="1079199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C4F042B-51FC-744D-8C54-1FAC14FC60DA}"/>
              </a:ext>
            </a:extLst>
          </p:cNvPr>
          <p:cNvSpPr/>
          <p:nvPr/>
        </p:nvSpPr>
        <p:spPr bwMode="auto">
          <a:xfrm>
            <a:off x="6978912" y="1735492"/>
            <a:ext cx="586519" cy="1079199"/>
          </a:xfrm>
          <a:prstGeom prst="roundRect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32" name="Down Arrow 31">
            <a:extLst>
              <a:ext uri="{FF2B5EF4-FFF2-40B4-BE49-F238E27FC236}">
                <a16:creationId xmlns:a16="http://schemas.microsoft.com/office/drawing/2014/main" id="{F8E31F5A-2F44-5D45-8E15-DDED93B89A16}"/>
              </a:ext>
            </a:extLst>
          </p:cNvPr>
          <p:cNvSpPr/>
          <p:nvPr/>
        </p:nvSpPr>
        <p:spPr bwMode="auto">
          <a:xfrm rot="16200000">
            <a:off x="4215853" y="4297095"/>
            <a:ext cx="301630" cy="377584"/>
          </a:xfrm>
          <a:prstGeom prst="downArrow">
            <a:avLst/>
          </a:prstGeom>
          <a:gradFill>
            <a:gsLst>
              <a:gs pos="100000">
                <a:srgbClr val="5BC1E6"/>
              </a:gs>
              <a:gs pos="3000">
                <a:srgbClr val="0070C0"/>
              </a:gs>
            </a:gsLst>
            <a:lin ang="16200000" scaled="0"/>
          </a:gradFill>
          <a:ln w="12700" cap="flat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27551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2D12EC3-CA7B-C743-9A6C-7278781BFC94}"/>
              </a:ext>
            </a:extLst>
          </p:cNvPr>
          <p:cNvSpPr txBox="1"/>
          <p:nvPr/>
        </p:nvSpPr>
        <p:spPr>
          <a:xfrm>
            <a:off x="4770963" y="4286108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CM Energy spread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212A46C-CE03-F44C-ADD2-B4812D2B6EA7}"/>
              </a:ext>
            </a:extLst>
          </p:cNvPr>
          <p:cNvSpPr txBox="1">
            <a:spLocks/>
          </p:cNvSpPr>
          <p:nvPr/>
        </p:nvSpPr>
        <p:spPr>
          <a:xfrm>
            <a:off x="627733" y="262234"/>
            <a:ext cx="8229600" cy="72576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5pPr>
            <a:lvl6pPr marL="45705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6pPr>
            <a:lvl7pPr marL="914118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7pPr>
            <a:lvl8pPr marL="137118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8pPr>
            <a:lvl9pPr marL="182823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9pPr>
          </a:lstStyle>
          <a:p>
            <a:pPr defTabSz="914400"/>
            <a:r>
              <a:rPr lang="en-GB" u="sng" kern="0" dirty="0" err="1">
                <a:solidFill>
                  <a:srgbClr val="FF0000"/>
                </a:solidFill>
              </a:rPr>
              <a:t>Linac</a:t>
            </a:r>
            <a:r>
              <a:rPr lang="en-GB" u="sng" kern="0" dirty="0">
                <a:solidFill>
                  <a:srgbClr val="FF0000"/>
                </a:solidFill>
              </a:rPr>
              <a:t> Luminosity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C894BDB-5FDE-1747-A000-38823EE9B865}"/>
                  </a:ext>
                </a:extLst>
              </p:cNvPr>
              <p:cNvSpPr txBox="1"/>
              <p:nvPr/>
            </p:nvSpPr>
            <p:spPr>
              <a:xfrm>
                <a:off x="5609865" y="375503"/>
                <a:ext cx="3911135" cy="10198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800" b="0" i="1" baseline="-25000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𝑁𝑒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C894BDB-5FDE-1747-A000-38823EE9B8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865" y="375503"/>
                <a:ext cx="3911135" cy="1019831"/>
              </a:xfrm>
              <a:prstGeom prst="rect">
                <a:avLst/>
              </a:prstGeom>
              <a:blipFill>
                <a:blip r:embed="rId2"/>
                <a:stretch>
                  <a:fillRect t="-3704" b="-1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489842-7AC6-764B-9E54-8C746460D40A}"/>
                  </a:ext>
                </a:extLst>
              </p:cNvPr>
              <p:cNvSpPr txBox="1"/>
              <p:nvPr/>
            </p:nvSpPr>
            <p:spPr>
              <a:xfrm>
                <a:off x="5609865" y="1812693"/>
                <a:ext cx="4113242" cy="1022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28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800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𝑁𝑒𝑛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A489842-7AC6-764B-9E54-8C746460D4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865" y="1812693"/>
                <a:ext cx="4113242" cy="1022652"/>
              </a:xfrm>
              <a:prstGeom prst="rect">
                <a:avLst/>
              </a:prstGeom>
              <a:blipFill>
                <a:blip r:embed="rId3"/>
                <a:stretch>
                  <a:fillRect b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133C7D5-4067-AE41-B4CC-8182C44D5F0F}"/>
              </a:ext>
            </a:extLst>
          </p:cNvPr>
          <p:cNvSpPr txBox="1"/>
          <p:nvPr/>
        </p:nvSpPr>
        <p:spPr>
          <a:xfrm>
            <a:off x="7565431" y="3194739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Linac</a:t>
            </a:r>
            <a:r>
              <a:rPr lang="en-US" dirty="0">
                <a:solidFill>
                  <a:srgbClr val="FF0000"/>
                </a:solidFill>
              </a:rPr>
              <a:t> Beam Power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71558D-AC34-CE42-9393-C355A07BCCFE}"/>
              </a:ext>
            </a:extLst>
          </p:cNvPr>
          <p:cNvSpPr txBox="1"/>
          <p:nvPr/>
        </p:nvSpPr>
        <p:spPr>
          <a:xfrm>
            <a:off x="8899739" y="284854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Beam Quality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582399-C322-D749-9754-CC69B7E7B8AA}"/>
              </a:ext>
            </a:extLst>
          </p:cNvPr>
          <p:cNvSpPr txBox="1"/>
          <p:nvPr/>
        </p:nvSpPr>
        <p:spPr>
          <a:xfrm>
            <a:off x="6119011" y="2848540"/>
            <a:ext cx="1355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 Spectrum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DC53FA-751D-9C4D-8025-561585156948}"/>
              </a:ext>
            </a:extLst>
          </p:cNvPr>
          <p:cNvCxnSpPr/>
          <p:nvPr/>
        </p:nvCxnSpPr>
        <p:spPr bwMode="auto">
          <a:xfrm>
            <a:off x="8225742" y="2558006"/>
            <a:ext cx="0" cy="659867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90E2B4-A84E-C946-BE30-DEFE79792420}"/>
              </a:ext>
            </a:extLst>
          </p:cNvPr>
          <p:cNvCxnSpPr/>
          <p:nvPr/>
        </p:nvCxnSpPr>
        <p:spPr bwMode="auto">
          <a:xfrm>
            <a:off x="9521000" y="2502342"/>
            <a:ext cx="475669" cy="385597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ABD868A-FCC6-E643-A062-C4FDB3D98BDE}"/>
              </a:ext>
            </a:extLst>
          </p:cNvPr>
          <p:cNvCxnSpPr>
            <a:endCxn id="8" idx="0"/>
          </p:cNvCxnSpPr>
          <p:nvPr/>
        </p:nvCxnSpPr>
        <p:spPr bwMode="auto">
          <a:xfrm flipH="1">
            <a:off x="6796953" y="2502342"/>
            <a:ext cx="363918" cy="346199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3481E67-F33F-B847-B117-18E17D7DCA24}"/>
              </a:ext>
            </a:extLst>
          </p:cNvPr>
          <p:cNvSpPr txBox="1"/>
          <p:nvPr/>
        </p:nvSpPr>
        <p:spPr>
          <a:xfrm>
            <a:off x="1981201" y="1203766"/>
            <a:ext cx="2877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Bunches are squeezed for</a:t>
            </a:r>
          </a:p>
          <a:p>
            <a:r>
              <a:rPr lang="en-US" dirty="0"/>
              <a:t>Maximum Luminosity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F82308-60DE-BB45-A1AA-044B621B7C34}"/>
              </a:ext>
            </a:extLst>
          </p:cNvPr>
          <p:cNvSpPr txBox="1"/>
          <p:nvPr/>
        </p:nvSpPr>
        <p:spPr>
          <a:xfrm>
            <a:off x="1981200" y="2386875"/>
            <a:ext cx="2611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Strong E-M Fields @ IP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DF53CC-460B-E64B-861C-F8758B307400}"/>
              </a:ext>
            </a:extLst>
          </p:cNvPr>
          <p:cNvSpPr txBox="1"/>
          <p:nvPr/>
        </p:nvSpPr>
        <p:spPr>
          <a:xfrm>
            <a:off x="1981200" y="3194739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Particles follow curved trajectory through IP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28606B-79EF-674B-9FED-1E29C9A22F13}"/>
              </a:ext>
            </a:extLst>
          </p:cNvPr>
          <p:cNvSpPr txBox="1"/>
          <p:nvPr/>
        </p:nvSpPr>
        <p:spPr>
          <a:xfrm>
            <a:off x="1981200" y="4002604"/>
            <a:ext cx="5522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They emit photons [Synchrotron Radiation] @ the IP</a:t>
            </a:r>
          </a:p>
          <a:p>
            <a:r>
              <a:rPr lang="en-US" dirty="0"/>
              <a:t>[</a:t>
            </a:r>
            <a:r>
              <a:rPr lang="en-US" dirty="0" err="1"/>
              <a:t>beamstrahlung</a:t>
            </a:r>
            <a:r>
              <a:rPr lang="en-US" dirty="0"/>
              <a:t>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700510-811E-FF48-BAD5-2FD50B27506D}"/>
              </a:ext>
            </a:extLst>
          </p:cNvPr>
          <p:cNvSpPr txBox="1"/>
          <p:nvPr/>
        </p:nvSpPr>
        <p:spPr>
          <a:xfrm>
            <a:off x="1636430" y="5111653"/>
            <a:ext cx="1042330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0000"/>
                </a:solidFill>
              </a:rPr>
              <a:t>Luminosity reach is directly proportional to beam power, and hence power consumption!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0000"/>
                </a:solidFill>
              </a:rPr>
              <a:t>Independent of the underlying </a:t>
            </a:r>
            <a:r>
              <a:rPr lang="en-US" sz="2000" dirty="0" err="1">
                <a:solidFill>
                  <a:srgbClr val="FF0000"/>
                </a:solidFill>
              </a:rPr>
              <a:t>linac</a:t>
            </a:r>
            <a:r>
              <a:rPr lang="en-US" sz="2000" dirty="0">
                <a:solidFill>
                  <a:srgbClr val="FF0000"/>
                </a:solidFill>
              </a:rPr>
              <a:t> technology!!!!! What matters is Wall plug Efficiency!!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E5A6CDD2-65C7-6E4C-8311-FE62A620318F}"/>
              </a:ext>
            </a:extLst>
          </p:cNvPr>
          <p:cNvSpPr/>
          <p:nvPr/>
        </p:nvSpPr>
        <p:spPr bwMode="auto">
          <a:xfrm>
            <a:off x="2958573" y="1947076"/>
            <a:ext cx="301630" cy="377584"/>
          </a:xfrm>
          <a:prstGeom prst="downArrow">
            <a:avLst/>
          </a:prstGeom>
          <a:gradFill>
            <a:gsLst>
              <a:gs pos="100000">
                <a:srgbClr val="5BC1E6"/>
              </a:gs>
              <a:gs pos="3000">
                <a:srgbClr val="0070C0"/>
              </a:gs>
            </a:gsLst>
            <a:lin ang="16200000" scaled="0"/>
          </a:gradFill>
          <a:ln w="12700" cap="flat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27551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0E1BD391-78AF-264F-AC3F-917F323AB5D1}"/>
              </a:ext>
            </a:extLst>
          </p:cNvPr>
          <p:cNvSpPr/>
          <p:nvPr/>
        </p:nvSpPr>
        <p:spPr bwMode="auto">
          <a:xfrm>
            <a:off x="2958573" y="2861439"/>
            <a:ext cx="301630" cy="377584"/>
          </a:xfrm>
          <a:prstGeom prst="downArrow">
            <a:avLst/>
          </a:prstGeom>
          <a:gradFill>
            <a:gsLst>
              <a:gs pos="100000">
                <a:srgbClr val="5BC1E6"/>
              </a:gs>
              <a:gs pos="3000">
                <a:srgbClr val="0070C0"/>
              </a:gs>
            </a:gsLst>
            <a:lin ang="16200000" scaled="0"/>
          </a:gradFill>
          <a:ln w="12700" cap="flat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27551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F3E413C6-C73E-164D-98E5-791F335B19EB}"/>
              </a:ext>
            </a:extLst>
          </p:cNvPr>
          <p:cNvSpPr/>
          <p:nvPr/>
        </p:nvSpPr>
        <p:spPr bwMode="auto">
          <a:xfrm>
            <a:off x="2958573" y="3615110"/>
            <a:ext cx="301630" cy="377584"/>
          </a:xfrm>
          <a:prstGeom prst="downArrow">
            <a:avLst/>
          </a:prstGeom>
          <a:gradFill>
            <a:gsLst>
              <a:gs pos="100000">
                <a:srgbClr val="5BC1E6"/>
              </a:gs>
              <a:gs pos="3000">
                <a:srgbClr val="0070C0"/>
              </a:gs>
            </a:gsLst>
            <a:lin ang="16200000" scaled="0"/>
          </a:gradFill>
          <a:ln w="12700" cap="flat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27551F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32620EB8-3FDF-D242-93F5-3AB94E724F95}"/>
              </a:ext>
            </a:extLst>
          </p:cNvPr>
          <p:cNvSpPr/>
          <p:nvPr/>
        </p:nvSpPr>
        <p:spPr bwMode="auto">
          <a:xfrm rot="16200000">
            <a:off x="1004513" y="5129986"/>
            <a:ext cx="301630" cy="377584"/>
          </a:xfrm>
          <a:prstGeom prst="downArrow">
            <a:avLst/>
          </a:prstGeom>
          <a:gradFill>
            <a:gsLst>
              <a:gs pos="100000">
                <a:srgbClr val="5BC1E6"/>
              </a:gs>
              <a:gs pos="3000">
                <a:srgbClr val="0070C0"/>
              </a:gs>
            </a:gsLst>
            <a:lin ang="16200000" scaled="0"/>
          </a:gradFill>
          <a:ln w="12700" cap="flat" cmpd="sng" algn="ctr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27551F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B9EB264-2A3B-0A4E-B86D-0EDAEA7085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410" y="391195"/>
            <a:ext cx="5190663" cy="118383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3AA6179-A068-A744-919E-C339FDFC899E}"/>
              </a:ext>
            </a:extLst>
          </p:cNvPr>
          <p:cNvSpPr txBox="1"/>
          <p:nvPr/>
        </p:nvSpPr>
        <p:spPr>
          <a:xfrm>
            <a:off x="429658" y="924031"/>
            <a:ext cx="4677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D. Schulte @ 9</a:t>
            </a:r>
            <a:r>
              <a:rPr lang="en-US" sz="14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International School for Linear Colliders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4D0E3E-F491-6743-BDEB-3B33A5245F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733" y="2793198"/>
            <a:ext cx="10961914" cy="333027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2B792FA-A68C-5C40-BC6B-5D9EACB8CF5F}"/>
              </a:ext>
            </a:extLst>
          </p:cNvPr>
          <p:cNvSpPr txBox="1"/>
          <p:nvPr/>
        </p:nvSpPr>
        <p:spPr>
          <a:xfrm>
            <a:off x="1636430" y="6204117"/>
            <a:ext cx="7435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Markus Roth TU Darmstadt; Accelerators for Medical Applications 2015;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Vösendorf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Austria 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2AD3326-FFC4-D349-A9DA-A1144B109AB5}"/>
              </a:ext>
            </a:extLst>
          </p:cNvPr>
          <p:cNvSpPr/>
          <p:nvPr/>
        </p:nvSpPr>
        <p:spPr bwMode="auto">
          <a:xfrm>
            <a:off x="7666486" y="4161750"/>
            <a:ext cx="772976" cy="1230257"/>
          </a:xfrm>
          <a:prstGeom prst="roundRect">
            <a:avLst/>
          </a:prstGeom>
          <a:noFill/>
          <a:ln w="762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60F5397F-3B1E-8147-963D-E1A7043B87E1}"/>
              </a:ext>
            </a:extLst>
          </p:cNvPr>
          <p:cNvSpPr/>
          <p:nvPr/>
        </p:nvSpPr>
        <p:spPr bwMode="auto">
          <a:xfrm>
            <a:off x="7669857" y="5425856"/>
            <a:ext cx="772976" cy="642017"/>
          </a:xfrm>
          <a:prstGeom prst="round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ot="10800000" vert="eaVert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Times New Roman" pitchFamily="-110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C437A77-64E0-F847-81DF-79389C5600F8}"/>
              </a:ext>
            </a:extLst>
          </p:cNvPr>
          <p:cNvCxnSpPr/>
          <p:nvPr/>
        </p:nvCxnSpPr>
        <p:spPr bwMode="auto">
          <a:xfrm flipH="1" flipV="1">
            <a:off x="4555460" y="1701428"/>
            <a:ext cx="2241493" cy="263929"/>
          </a:xfrm>
          <a:prstGeom prst="straightConnector1">
            <a:avLst/>
          </a:prstGeom>
          <a:noFill/>
          <a:ln w="25400" cap="flat" cmpd="sng" algn="ctr">
            <a:solidFill>
              <a:srgbClr val="0070C0"/>
            </a:solidFill>
            <a:prstDash val="solid"/>
            <a:round/>
            <a:headEnd type="none" w="sm" len="sm"/>
            <a:tailEnd type="stealth" w="lg" len="lg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2E3BF39-D393-5D4F-A888-42B6603690F3}"/>
              </a:ext>
            </a:extLst>
          </p:cNvPr>
          <p:cNvSpPr txBox="1"/>
          <p:nvPr/>
        </p:nvSpPr>
        <p:spPr>
          <a:xfrm>
            <a:off x="694248" y="849202"/>
            <a:ext cx="10476714" cy="526297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sz="2400" dirty="0">
                <a:solidFill>
                  <a:srgbClr val="00B050"/>
                </a:solidFill>
              </a:rPr>
              <a:t>A linear Collider overcomes the beam-beam limit of a circular collider </a:t>
            </a:r>
          </a:p>
          <a:p>
            <a:pPr algn="ctr"/>
            <a:r>
              <a:rPr lang="en-US" sz="2400" dirty="0"/>
              <a:t>[as the beam does not need to remain to be stable over many passages] </a:t>
            </a:r>
          </a:p>
          <a:p>
            <a:pPr algn="ctr"/>
            <a:r>
              <a:rPr lang="en-US" sz="2400" dirty="0"/>
              <a:t>and even utilizes it for performance enhancement [pinch factor]</a:t>
            </a:r>
          </a:p>
          <a:p>
            <a:pPr algn="ctr"/>
            <a:r>
              <a:rPr lang="en-US" sz="2400" dirty="0">
                <a:solidFill>
                  <a:srgbClr val="00B050"/>
                </a:solidFill>
              </a:rPr>
              <a:t>and minimizes the power losses through Synchrotron Radiation [no bends]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But it does so at the price of power requirements for luminosity production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and that the particles have only once the chance to collide!!!</a:t>
            </a:r>
          </a:p>
          <a:p>
            <a:pPr algn="ctr"/>
            <a:endParaRPr lang="en-US" sz="2400" dirty="0">
              <a:solidFill>
                <a:srgbClr val="FF0000"/>
              </a:solidFill>
            </a:endParaRPr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dirty="0">
                <a:solidFill>
                  <a:srgbClr val="FF0000"/>
                </a:solidFill>
                <a:sym typeface="Wingdings" pitchFamily="2" charset="2"/>
              </a:rPr>
              <a:t>Luminosity proportional to beam power [Beam Current x Energy]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  <a:p>
            <a:pPr marL="342900" indent="-342900" algn="ctr">
              <a:buFont typeface="Wingdings" pitchFamily="2" charset="2"/>
              <a:buChar char="è"/>
            </a:pPr>
            <a:endParaRPr lang="en-US" sz="2400" b="1" u="sng" dirty="0">
              <a:solidFill>
                <a:srgbClr val="FF0000"/>
              </a:solidFill>
              <a:sym typeface="Wingdings" pitchFamily="2" charset="2"/>
            </a:endParaRPr>
          </a:p>
          <a:p>
            <a:pPr algn="ctr"/>
            <a:r>
              <a:rPr lang="en-US" sz="2400" b="1" u="sng" dirty="0">
                <a:solidFill>
                  <a:srgbClr val="FF0000"/>
                </a:solidFill>
                <a:sym typeface="Wingdings" pitchFamily="2" charset="2"/>
              </a:rPr>
              <a:t>And e</a:t>
            </a:r>
            <a:r>
              <a:rPr lang="en-US" sz="2400" b="1" u="sng" baseline="30000" dirty="0">
                <a:solidFill>
                  <a:srgbClr val="FF0000"/>
                </a:solidFill>
                <a:sym typeface="Wingdings" pitchFamily="2" charset="2"/>
              </a:rPr>
              <a:t>+</a:t>
            </a:r>
            <a:r>
              <a:rPr lang="en-US" sz="2400" b="1" u="sng" dirty="0">
                <a:solidFill>
                  <a:srgbClr val="FF0000"/>
                </a:solidFill>
                <a:sym typeface="Wingdings" pitchFamily="2" charset="2"/>
              </a:rPr>
              <a:t> production might be challenging!</a:t>
            </a:r>
          </a:p>
          <a:p>
            <a:pPr marL="285750" indent="-285750" algn="ctr">
              <a:buFont typeface="Wingdings" pitchFamily="2" charset="2"/>
              <a:buChar char="è"/>
            </a:pPr>
            <a:endParaRPr lang="en-US" dirty="0">
              <a:sym typeface="Wingdings" pitchFamily="2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181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" grpId="0" animBg="1"/>
      <p:bldP spid="32" grpId="0" animBg="1"/>
      <p:bldP spid="34" grpId="0"/>
      <p:bldP spid="5" grpId="0"/>
      <p:bldP spid="6" grpId="0"/>
      <p:bldP spid="7" grpId="0"/>
      <p:bldP spid="8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33" grpId="0"/>
      <p:bldP spid="11" grpId="0" animBg="1"/>
      <p:bldP spid="35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E3460-2467-E642-8FCF-AE203F27F4AF}"/>
              </a:ext>
            </a:extLst>
          </p:cNvPr>
          <p:cNvSpPr txBox="1">
            <a:spLocks/>
          </p:cNvSpPr>
          <p:nvPr/>
        </p:nvSpPr>
        <p:spPr>
          <a:xfrm>
            <a:off x="627733" y="262234"/>
            <a:ext cx="8229600" cy="72576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5pPr>
            <a:lvl6pPr marL="45705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6pPr>
            <a:lvl7pPr marL="914118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7pPr>
            <a:lvl8pPr marL="137118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8pPr>
            <a:lvl9pPr marL="182823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9pPr>
          </a:lstStyle>
          <a:p>
            <a:pPr defTabSz="914400"/>
            <a:r>
              <a:rPr lang="en-GB" u="sng" kern="0" dirty="0">
                <a:solidFill>
                  <a:srgbClr val="FF0000"/>
                </a:solidFill>
              </a:rPr>
              <a:t>Energy Recovery</a:t>
            </a:r>
          </a:p>
        </p:txBody>
      </p:sp>
      <p:grpSp>
        <p:nvGrpSpPr>
          <p:cNvPr id="3" name="Group 23">
            <a:extLst>
              <a:ext uri="{FF2B5EF4-FFF2-40B4-BE49-F238E27FC236}">
                <a16:creationId xmlns:a16="http://schemas.microsoft.com/office/drawing/2014/main" id="{AC4BB093-F452-2C47-928F-D6C968884B85}"/>
              </a:ext>
            </a:extLst>
          </p:cNvPr>
          <p:cNvGrpSpPr>
            <a:grpSpLocks/>
          </p:cNvGrpSpPr>
          <p:nvPr/>
        </p:nvGrpSpPr>
        <p:grpSpPr bwMode="auto">
          <a:xfrm>
            <a:off x="627733" y="1132032"/>
            <a:ext cx="11341128" cy="4308468"/>
            <a:chOff x="288" y="720"/>
            <a:chExt cx="7144" cy="271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1FFB000-5387-9F4C-93B6-3DAF05D24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" name="Text Box 7">
              <a:extLst>
                <a:ext uri="{FF2B5EF4-FFF2-40B4-BE49-F238E27FC236}">
                  <a16:creationId xmlns:a16="http://schemas.microsoft.com/office/drawing/2014/main" id="{8EF3CEE1-3246-4D4D-A3B4-21BE1EFB2D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" y="720"/>
              <a:ext cx="6758" cy="27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Recuperate the energy [and e</a:t>
              </a:r>
              <a:r>
                <a:rPr lang="en-US" sz="2600" baseline="300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+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] from the spend beam after the interaction point 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before the beam is dumped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endPara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  <a:p>
              <a:pPr marL="457200" indent="-457200" defTabSz="914400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non-linearity of the 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    beam-beam interaction can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    not lead to instabilities and 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    beam losses if the circulation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    of the particles in the machine 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    is short after the interaction</a:t>
              </a:r>
              <a:endParaRPr lang="en-US" sz="20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B56947CC-6BC6-0644-93C1-16C6DCE590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49565"/>
            <a:ext cx="5029482" cy="377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23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93488" y="173271"/>
            <a:ext cx="8813799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The Best of both Worlds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637496" y="862209"/>
            <a:ext cx="8761427" cy="1262061"/>
            <a:chOff x="288" y="720"/>
            <a:chExt cx="5519" cy="795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133" cy="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Energy Recovery </a:t>
              </a:r>
              <a:r>
                <a:rPr lang="en-US" sz="2600" dirty="0" err="1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concept:   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First proposal 50 years ago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0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M. </a:t>
              </a:r>
              <a:r>
                <a:rPr lang="en-US" sz="2000" dirty="0" err="1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Tigner</a:t>
              </a:r>
              <a:r>
                <a:rPr lang="en-US" sz="20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: “A Possible Apparatus for Electron Clashing-Beam Experiments”,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0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Il </a:t>
              </a:r>
              <a:r>
                <a:rPr lang="en-US" sz="2000" dirty="0" err="1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Nuovo</a:t>
              </a:r>
              <a:r>
                <a:rPr lang="en-US" sz="20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000" dirty="0" err="1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Cimento</a:t>
              </a:r>
              <a:r>
                <a:rPr lang="en-US" sz="20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Series 10, Vol. 37, issue 3, </a:t>
              </a:r>
              <a:r>
                <a:rPr lang="en-US" sz="2000" dirty="0" err="1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pp</a:t>
              </a:r>
              <a:r>
                <a:rPr lang="en-US" sz="20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1228-1231,1 </a:t>
              </a:r>
              <a:r>
                <a:rPr lang="en-US" sz="2000" dirty="0" err="1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Giugno</a:t>
              </a:r>
              <a:r>
                <a:rPr lang="en-US" sz="200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1965</a:t>
              </a:r>
            </a:p>
          </p:txBody>
        </p:sp>
      </p:grpSp>
      <p:pic>
        <p:nvPicPr>
          <p:cNvPr id="2" name="Picture 1" descr="Screen Shot 2015-06-15 at 12.16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362196"/>
            <a:ext cx="4000500" cy="2045825"/>
          </a:xfrm>
          <a:prstGeom prst="rect">
            <a:avLst/>
          </a:prstGeom>
        </p:spPr>
      </p:pic>
      <p:pic>
        <p:nvPicPr>
          <p:cNvPr id="3" name="Picture 2" descr="Screen Shot 2015-06-15 at 12.16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2349498"/>
            <a:ext cx="4584698" cy="2019534"/>
          </a:xfrm>
          <a:prstGeom prst="rect">
            <a:avLst/>
          </a:prstGeom>
        </p:spPr>
      </p:pic>
      <p:grpSp>
        <p:nvGrpSpPr>
          <p:cNvPr id="11" name="Group 23"/>
          <p:cNvGrpSpPr>
            <a:grpSpLocks/>
          </p:cNvGrpSpPr>
          <p:nvPr/>
        </p:nvGrpSpPr>
        <p:grpSpPr bwMode="auto">
          <a:xfrm>
            <a:off x="637496" y="4557486"/>
            <a:ext cx="9049769" cy="1384298"/>
            <a:chOff x="288" y="720"/>
            <a:chExt cx="4707" cy="872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321" cy="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First Tests: 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Done at SCA @ Stanford in 1986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Interesting concept for </a:t>
              </a:r>
              <a:r>
                <a:rPr lang="en-US" sz="24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FELs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and </a:t>
              </a:r>
              <a:r>
                <a:rPr lang="en-US" sz="24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Compton photon light sources,</a:t>
              </a:r>
            </a:p>
            <a:p>
              <a:pPr defTabSz="914400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and high current </a:t>
              </a:r>
              <a:r>
                <a:rPr lang="en-US" sz="2400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electron cooler concepts 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and </a:t>
              </a:r>
              <a:r>
                <a:rPr lang="en-US" sz="2400" b="1" u="sng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colliders</a:t>
              </a:r>
              <a:r>
                <a:rPr lang="en-US" sz="2400" b="1" u="sng" dirty="0">
                  <a:solidFill>
                    <a:srgbClr val="008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!!!</a:t>
              </a:r>
              <a:r>
                <a:rPr lang="en-US" sz="24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 </a:t>
              </a: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89C50E1-F61D-F249-AEE3-69064EF3D586}"/>
              </a:ext>
            </a:extLst>
          </p:cNvPr>
          <p:cNvSpPr/>
          <p:nvPr/>
        </p:nvSpPr>
        <p:spPr>
          <a:xfrm>
            <a:off x="2928097" y="7612807"/>
            <a:ext cx="5117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images.app.goo.gl</a:t>
            </a:r>
            <a:r>
              <a:rPr lang="en-US" dirty="0"/>
              <a:t>/fJPy8BFcnWnzByRY8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864D67-4A7E-0241-83C0-637021CB6FB7}"/>
              </a:ext>
            </a:extLst>
          </p:cNvPr>
          <p:cNvSpPr txBox="1"/>
          <p:nvPr/>
        </p:nvSpPr>
        <p:spPr>
          <a:xfrm>
            <a:off x="1285419" y="2183196"/>
            <a:ext cx="9572786" cy="1846659"/>
          </a:xfrm>
          <a:prstGeom prst="rect">
            <a:avLst/>
          </a:prstGeom>
          <a:solidFill>
            <a:srgbClr val="D5B95F"/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/>
          </a:p>
          <a:p>
            <a:pPr algn="ctr"/>
            <a:r>
              <a:rPr lang="en-US" sz="2400" dirty="0"/>
              <a:t>Truly Revolutionary Accelerator design Concept!!!!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With the potential of changing the collider landscape!!!</a:t>
            </a:r>
            <a:endParaRPr lang="en-GB" sz="2400" dirty="0"/>
          </a:p>
          <a:p>
            <a:r>
              <a:rPr lang="en-US" dirty="0"/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377878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8" y="193678"/>
            <a:ext cx="10741022" cy="720725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Energy Recovery </a:t>
            </a:r>
            <a:r>
              <a:rPr lang="en-US" sz="3600" u="sng" dirty="0" err="1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Linac</a:t>
            </a:r>
            <a:r>
              <a:rPr lang="en-US" sz="3600" u="sng" dirty="0">
                <a:solidFill>
                  <a:srgbClr val="FF0000"/>
                </a:solidFill>
                <a:latin typeface="Garamond"/>
                <a:ea typeface="Calibri"/>
                <a:cs typeface="Garamond"/>
              </a:rPr>
              <a:t> Configurations</a:t>
            </a:r>
            <a:endParaRPr lang="en-US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410168" y="936973"/>
            <a:ext cx="5924566" cy="1924047"/>
            <a:chOff x="288" y="720"/>
            <a:chExt cx="3732" cy="1212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3346" cy="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Push-Pull Configuration: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2 SC </a:t>
              </a:r>
              <a:r>
                <a:rPr lang="en-US" sz="2600" dirty="0" err="1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linacs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facing each other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Allows only pulsed </a:t>
              </a:r>
              <a:r>
                <a:rPr lang="en-US" sz="2600" dirty="0" err="1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linac</a:t>
              </a:r>
              <a:r>
                <a:rPr lang="en-US" sz="2600" dirty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operation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But allows Energy Recovery</a:t>
              </a:r>
              <a:endParaRPr lang="en-US" sz="2600" dirty="0">
                <a:solidFill>
                  <a:srgbClr val="00B05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endParaRPr>
            </a:p>
          </p:txBody>
        </p:sp>
      </p:grpSp>
      <p:grpSp>
        <p:nvGrpSpPr>
          <p:cNvPr id="11" name="Group 23">
            <a:extLst>
              <a:ext uri="{FF2B5EF4-FFF2-40B4-BE49-F238E27FC236}">
                <a16:creationId xmlns:a16="http://schemas.microsoft.com/office/drawing/2014/main" id="{9B17D04D-E245-FD4F-B1F1-09CECAB064C6}"/>
              </a:ext>
            </a:extLst>
          </p:cNvPr>
          <p:cNvGrpSpPr>
            <a:grpSpLocks/>
          </p:cNvGrpSpPr>
          <p:nvPr/>
        </p:nvGrpSpPr>
        <p:grpSpPr bwMode="auto">
          <a:xfrm>
            <a:off x="410168" y="3126024"/>
            <a:ext cx="11809444" cy="2878133"/>
            <a:chOff x="288" y="720"/>
            <a:chExt cx="7439" cy="1813"/>
          </a:xfrm>
        </p:grpSpPr>
        <p:sp>
          <p:nvSpPr>
            <p:cNvPr id="12" name="Rectangle 3">
              <a:extLst>
                <a:ext uri="{FF2B5EF4-FFF2-40B4-BE49-F238E27FC236}">
                  <a16:creationId xmlns:a16="http://schemas.microsoft.com/office/drawing/2014/main" id="{70BEBB0E-745F-4D43-B74D-1E406D362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3" name="Text Box 7">
              <a:extLst>
                <a:ext uri="{FF2B5EF4-FFF2-40B4-BE49-F238E27FC236}">
                  <a16:creationId xmlns:a16="http://schemas.microsoft.com/office/drawing/2014/main" id="{DD13FB2C-1A98-7542-8B55-E79E31E2B1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" y="720"/>
              <a:ext cx="7053" cy="1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9" tIns="45685" rIns="91369" bIns="45685">
              <a:prstTxWarp prst="textNoShape">
                <a:avLst/>
              </a:prstTxWarp>
              <a:spAutoFit/>
            </a:bodyPr>
            <a:lstStyle/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Coupled </a:t>
              </a:r>
              <a:r>
                <a:rPr lang="en-US" sz="2600" dirty="0" err="1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</a:t>
              </a: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Configuration:</a:t>
              </a:r>
            </a:p>
            <a:p>
              <a:pPr defTabSz="914377" fontAlgn="base">
                <a:spcBef>
                  <a:spcPct val="0"/>
                </a:spcBef>
                <a:spcAft>
                  <a:spcPts val="600"/>
                </a:spcAft>
              </a:pPr>
              <a:r>
                <a:rPr lang="en-US" sz="2600" dirty="0">
                  <a:solidFill>
                    <a:srgbClr val="3333CC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4 SC </a:t>
              </a:r>
              <a:r>
                <a:rPr lang="en-US" sz="2600" dirty="0" err="1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linacs</a:t>
              </a:r>
              <a:r>
                <a:rPr lang="en-US" sz="260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facing each other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Allows CW </a:t>
              </a:r>
              <a:r>
                <a:rPr lang="en-US" sz="2600" dirty="0" err="1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linac</a:t>
              </a: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 operation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Allows Energy Recovery 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00B05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Allows Positron recovery!</a:t>
              </a:r>
            </a:p>
            <a:p>
              <a:pPr marL="457200" indent="-457200" defTabSz="914377" fontAlgn="base">
                <a:spcBef>
                  <a:spcPct val="0"/>
                </a:spcBef>
                <a:spcAft>
                  <a:spcPts val="600"/>
                </a:spcAft>
                <a:buFont typeface="Wingdings" pitchFamily="2" charset="2"/>
                <a:buChar char="è"/>
              </a:pPr>
              <a:r>
                <a:rPr lang="en-US" sz="2600" dirty="0">
                  <a:solidFill>
                    <a:srgbClr val="FF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pitchFamily="2" charset="2"/>
                </a:rPr>
                <a:t>Costly implementation as 2 x SRF and SRF is the main cost driver for the ERL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06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FD50092-7ED8-204C-8700-2AAD86281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8011"/>
            <a:ext cx="12192000" cy="36318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312409-DCAD-CA47-8C68-066A66EA90E8}"/>
              </a:ext>
            </a:extLst>
          </p:cNvPr>
          <p:cNvSpPr txBox="1"/>
          <p:nvPr/>
        </p:nvSpPr>
        <p:spPr>
          <a:xfrm>
            <a:off x="8423563" y="724178"/>
            <a:ext cx="2151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2"/>
                </a:solidFill>
              </a:rPr>
              <a:t>Valery Telnov BINP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EEC9EF-B901-F64F-9A45-E700A5FAC0BE}"/>
              </a:ext>
            </a:extLst>
          </p:cNvPr>
          <p:cNvSpPr txBox="1"/>
          <p:nvPr/>
        </p:nvSpPr>
        <p:spPr>
          <a:xfrm>
            <a:off x="0" y="4812710"/>
            <a:ext cx="1254061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In his proposal the machine is still pulsed and the cycle duration [seconds] is determined by the refrigeration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Projects peak luminosity of ca 10</a:t>
            </a:r>
            <a:r>
              <a:rPr lang="en-CH" baseline="30000" dirty="0">
                <a:solidFill>
                  <a:srgbClr val="00B050"/>
                </a:solidFill>
              </a:rPr>
              <a:t>36</a:t>
            </a:r>
            <a:r>
              <a:rPr lang="en-CH" dirty="0">
                <a:solidFill>
                  <a:srgbClr val="00B050"/>
                </a:solidFill>
              </a:rPr>
              <a:t> cm</a:t>
            </a:r>
            <a:r>
              <a:rPr lang="en-CH" baseline="30000" dirty="0">
                <a:solidFill>
                  <a:srgbClr val="00B050"/>
                </a:solidFill>
              </a:rPr>
              <a:t>-2</a:t>
            </a:r>
            <a:r>
              <a:rPr lang="en-CH" dirty="0">
                <a:solidFill>
                  <a:srgbClr val="00B050"/>
                </a:solidFill>
              </a:rPr>
              <a:t>s</a:t>
            </a:r>
            <a:r>
              <a:rPr lang="en-CH" baseline="30000" dirty="0">
                <a:solidFill>
                  <a:srgbClr val="00B050"/>
                </a:solidFill>
              </a:rPr>
              <a:t>-1</a:t>
            </a:r>
            <a:r>
              <a:rPr lang="en-CH" dirty="0">
                <a:solidFill>
                  <a:srgbClr val="00B050"/>
                </a:solidFill>
              </a:rPr>
              <a:t> @ 200MW wall plug power [wiggler 5MW; HOMs 45MW; cryo 110MW]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Luminosity independent of beam energy due to Energy Recovery! </a:t>
            </a:r>
            <a:r>
              <a:rPr lang="en-CH" dirty="0">
                <a:solidFill>
                  <a:srgbClr val="FF0000"/>
                </a:solidFill>
              </a:rPr>
              <a:t>But Cryo sclaes with Linac length and HOM with I!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00B050"/>
                </a:solidFill>
              </a:rPr>
              <a:t>250GeV machine with 0.16A @ 1/3rd duty cycle </a:t>
            </a:r>
            <a:r>
              <a:rPr lang="en-CH" dirty="0">
                <a:solidFill>
                  <a:srgbClr val="00B050"/>
                </a:solidFill>
                <a:sym typeface="Wingdings" pitchFamily="2" charset="2"/>
              </a:rPr>
              <a:t> &gt; 10GW beam power!!!</a:t>
            </a:r>
            <a:endParaRPr lang="en-CH" dirty="0">
              <a:solidFill>
                <a:srgbClr val="00B050"/>
              </a:solidFill>
            </a:endParaRPr>
          </a:p>
          <a:p>
            <a:endParaRPr lang="en-GB" dirty="0">
              <a:solidFill>
                <a:schemeClr val="bg2"/>
              </a:solidFill>
              <a:sym typeface="Wingdings" pitchFamily="2" charset="2"/>
            </a:endParaRPr>
          </a:p>
          <a:p>
            <a:r>
              <a:rPr lang="en-GB" dirty="0">
                <a:solidFill>
                  <a:schemeClr val="bg2"/>
                </a:solidFill>
                <a:sym typeface="Wingdings" pitchFamily="2" charset="2"/>
              </a:rPr>
              <a:t> </a:t>
            </a:r>
            <a:r>
              <a:rPr lang="en-GB" dirty="0">
                <a:solidFill>
                  <a:schemeClr val="bg2"/>
                </a:solidFill>
              </a:rPr>
              <a:t>https://</a:t>
            </a:r>
            <a:r>
              <a:rPr lang="en-GB" dirty="0" err="1">
                <a:solidFill>
                  <a:schemeClr val="bg2"/>
                </a:solidFill>
              </a:rPr>
              <a:t>indico.cern.ch</a:t>
            </a:r>
            <a:r>
              <a:rPr lang="en-GB" dirty="0">
                <a:solidFill>
                  <a:schemeClr val="bg2"/>
                </a:solidFill>
              </a:rPr>
              <a:t>/event/995633/contributions/4275159/attachments/2208757/3755756/telnov-lcws21.pdf</a:t>
            </a:r>
            <a:endParaRPr lang="en-CH" dirty="0">
              <a:solidFill>
                <a:schemeClr val="bg2"/>
              </a:solidFill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FAA6BB0E-4844-274B-A729-D45945E6E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515" y="313007"/>
            <a:ext cx="1014584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5pPr>
            <a:lvl6pPr marL="457189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6pPr>
            <a:lvl7pPr marL="914377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7pPr>
            <a:lvl8pPr marL="1371566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8pPr>
            <a:lvl9pPr marL="1828754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9pPr>
          </a:lstStyle>
          <a:p>
            <a:pPr defTabSz="914400" eaLnBrk="1" hangingPunct="1"/>
            <a:r>
              <a:rPr lang="en-US" sz="3600" u="sng" kern="0" dirty="0">
                <a:solidFill>
                  <a:srgbClr val="FF0000"/>
                </a:solidFill>
              </a:rPr>
              <a:t>4 </a:t>
            </a:r>
            <a:r>
              <a:rPr lang="en-US" sz="3600" u="sng" kern="0" dirty="0" err="1">
                <a:solidFill>
                  <a:srgbClr val="FF0000"/>
                </a:solidFill>
              </a:rPr>
              <a:t>Linac</a:t>
            </a:r>
            <a:r>
              <a:rPr lang="en-US" sz="3600" u="sng" kern="0" dirty="0">
                <a:solidFill>
                  <a:srgbClr val="FF0000"/>
                </a:solidFill>
              </a:rPr>
              <a:t> ERL Collider Concept:</a:t>
            </a:r>
          </a:p>
        </p:txBody>
      </p:sp>
    </p:spTree>
    <p:extLst>
      <p:ext uri="{BB962C8B-B14F-4D97-AF65-F5344CB8AC3E}">
        <p14:creationId xmlns:p14="http://schemas.microsoft.com/office/powerpoint/2010/main" val="3274082584"/>
      </p:ext>
    </p:extLst>
  </p:cSld>
  <p:clrMapOvr>
    <a:masterClrMapping/>
  </p:clrMapOvr>
</p:sld>
</file>

<file path=ppt/theme/theme1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rot="10800000" vert="eaVert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210282</TotalTime>
  <Words>2423</Words>
  <Application>Microsoft Macintosh PowerPoint</Application>
  <PresentationFormat>Widescreen</PresentationFormat>
  <Paragraphs>438</Paragraphs>
  <Slides>26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 Unicode MS</vt:lpstr>
      <vt:lpstr>Arial</vt:lpstr>
      <vt:lpstr>Calibri</vt:lpstr>
      <vt:lpstr>Cambria Math</vt:lpstr>
      <vt:lpstr>Comic Sans MS</vt:lpstr>
      <vt:lpstr>Garamond</vt:lpstr>
      <vt:lpstr>Symbol</vt:lpstr>
      <vt:lpstr>Times New Roman</vt:lpstr>
      <vt:lpstr>Wingdings</vt:lpstr>
      <vt:lpstr>4_Edge</vt:lpstr>
      <vt:lpstr>Equation</vt:lpstr>
      <vt:lpstr>ERL Prospects for High Energy Colliders</vt:lpstr>
      <vt:lpstr>Circular Collider: Peak Luminosity</vt:lpstr>
      <vt:lpstr>Performance limitation of circular colliders</vt:lpstr>
      <vt:lpstr>Performance limitation of circular colliders</vt:lpstr>
      <vt:lpstr>PowerPoint Presentation</vt:lpstr>
      <vt:lpstr>PowerPoint Presentation</vt:lpstr>
      <vt:lpstr>The Best of both Worlds</vt:lpstr>
      <vt:lpstr>Energy Recovery Linac Configurations</vt:lpstr>
      <vt:lpstr>PowerPoint Presentation</vt:lpstr>
      <vt:lpstr>PowerPoint Presentation</vt:lpstr>
      <vt:lpstr>Energy Recovery Linac Configurations</vt:lpstr>
      <vt:lpstr>LHeC / FCC-eh Racetrack ERL Collider configuration:</vt:lpstr>
      <vt:lpstr>LHeC / FCC-eh ERL Configuration: Layout Options &amp; Scaling</vt:lpstr>
      <vt:lpstr>LHeC: Recirculating Linac with ERL Operation as Baseline</vt:lpstr>
      <vt:lpstr>PowerPoint Presentation</vt:lpstr>
      <vt:lpstr>PowerPoint Presentation</vt:lpstr>
      <vt:lpstr>ERL: SRF Challenge</vt:lpstr>
      <vt:lpstr>Performance Optimization for ERL Configurations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Variations in the ERL Configuration:</vt:lpstr>
      <vt:lpstr>ERL Validation Needs and Experience</vt:lpstr>
      <vt:lpstr>Arc Optics: Emittance preserving FMC cells</vt:lpstr>
    </vt:vector>
  </TitlesOfParts>
  <Company>Liverpool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Considerations</dc:title>
  <dc:creator>max klein</dc:creator>
  <cp:lastModifiedBy>Oliver Bruning</cp:lastModifiedBy>
  <cp:revision>735</cp:revision>
  <cp:lastPrinted>2015-06-20T18:19:31Z</cp:lastPrinted>
  <dcterms:created xsi:type="dcterms:W3CDTF">2012-03-18T17:48:31Z</dcterms:created>
  <dcterms:modified xsi:type="dcterms:W3CDTF">2021-06-04T11:54:19Z</dcterms:modified>
</cp:coreProperties>
</file>