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1"/>
  </p:notesMasterIdLst>
  <p:sldIdLst>
    <p:sldId id="288" r:id="rId6"/>
    <p:sldId id="429" r:id="rId7"/>
    <p:sldId id="452" r:id="rId8"/>
    <p:sldId id="463" r:id="rId9"/>
    <p:sldId id="447" r:id="rId10"/>
    <p:sldId id="462" r:id="rId11"/>
    <p:sldId id="448" r:id="rId12"/>
    <p:sldId id="454" r:id="rId13"/>
    <p:sldId id="450" r:id="rId14"/>
    <p:sldId id="464" r:id="rId15"/>
    <p:sldId id="453" r:id="rId16"/>
    <p:sldId id="434" r:id="rId17"/>
    <p:sldId id="449" r:id="rId18"/>
    <p:sldId id="460" r:id="rId19"/>
    <p:sldId id="44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E94D36"/>
    <a:srgbClr val="003088"/>
    <a:srgbClr val="F08900"/>
    <a:srgbClr val="FF6900"/>
    <a:srgbClr val="626262"/>
    <a:srgbClr val="FFFFFF"/>
    <a:srgbClr val="00BED5"/>
    <a:srgbClr val="C13D33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96" autoAdjust="0"/>
    <p:restoredTop sz="94087" autoAdjust="0"/>
  </p:normalViewPr>
  <p:slideViewPr>
    <p:cSldViewPr snapToGrid="0" snapToObjects="1">
      <p:cViewPr varScale="1">
        <p:scale>
          <a:sx n="87" d="100"/>
          <a:sy n="87" d="100"/>
        </p:scale>
        <p:origin x="84" y="75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hyperlink" Target="https://doi.org/10.1103/PhysRevAccelBeams.24.05070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tmp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nference-indico.kek.jp/event/125/" TargetMode="External"/><Relationship Id="rId5" Type="http://schemas.openxmlformats.org/officeDocument/2006/relationships/hyperlink" Target="https://research-instruments.de/news-events/news-detail/10" TargetMode="External"/><Relationship Id="rId4" Type="http://schemas.openxmlformats.org/officeDocument/2006/relationships/hyperlink" Target="https://www.ire.eu/en/our-activity/ire/smar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s://www.clf.stfc.ac.uk/Pages/UK-XFEL-science-case.aspx" TargetMode="Externa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5625388" y="1931302"/>
            <a:ext cx="6566611" cy="492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8291" y="1490566"/>
            <a:ext cx="3847795" cy="1078882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Peter Williams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Daresbury Laboratory &amp; Cockcroft Institute</a:t>
            </a:r>
          </a:p>
          <a:p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ECFA LDG Symposium on Energy Recovery </a:t>
            </a:r>
            <a:r>
              <a:rPr lang="en-GB" sz="2000" b="1" dirty="0" err="1" smtClean="0">
                <a:solidFill>
                  <a:schemeClr val="tx1"/>
                </a:solidFill>
              </a:rPr>
              <a:t>Linacs</a:t>
            </a:r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4</a:t>
            </a:r>
            <a:r>
              <a:rPr lang="en-GB" sz="2000" b="1" baseline="30000" dirty="0" smtClean="0">
                <a:solidFill>
                  <a:schemeClr val="tx1"/>
                </a:solidFill>
              </a:rPr>
              <a:t>th</a:t>
            </a:r>
            <a:r>
              <a:rPr lang="en-GB" sz="2000" b="1" dirty="0" smtClean="0">
                <a:solidFill>
                  <a:schemeClr val="tx1"/>
                </a:solidFill>
              </a:rPr>
              <a:t> June 2021</a:t>
            </a:r>
          </a:p>
          <a:p>
            <a:pPr algn="just"/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5178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 smtClean="0"/>
              <a:t>Industrial / Societal Applications of Energy Recovery </a:t>
            </a:r>
            <a:r>
              <a:rPr lang="en-GB" sz="2800" b="1" u="sng" dirty="0" err="1" smtClean="0"/>
              <a:t>Linacs</a:t>
            </a:r>
            <a:endParaRPr lang="en-GB" sz="2800" b="1" u="sng" dirty="0" smtClean="0"/>
          </a:p>
        </p:txBody>
      </p:sp>
      <p:pic>
        <p:nvPicPr>
          <p:cNvPr id="6" name="Picture 2" descr="http://www.cockcroft.ac.uk/style/images/CI_logo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950" y="4345431"/>
            <a:ext cx="1982170" cy="112115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21099" y="5605852"/>
            <a:ext cx="230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ALICE ERL at Daresbury, pictured in 2014, driving IR-FEL for investigations in cancer diagnostics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613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013" y="2566555"/>
            <a:ext cx="4127566" cy="25812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098" y="4763191"/>
            <a:ext cx="2928945" cy="2008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540" y="1405854"/>
            <a:ext cx="5835162" cy="11607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6" y="1072960"/>
            <a:ext cx="6202168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Nm scale EUV radiation likely to be the most important application of ERL-FEL’s, but not the only. This has been recently explored in the context of the UK-XFEL facility proposal, and also at SHINE – Shanghai XFEL project… and also for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LHeC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400" b="1" u="sng" dirty="0" smtClean="0">
                <a:solidFill>
                  <a:schemeClr val="tx1"/>
                </a:solidFill>
                <a:latin typeface="+mj-lt"/>
              </a:rPr>
              <a:t>SHINE:</a:t>
            </a:r>
          </a:p>
          <a:p>
            <a:pPr marL="0" indent="0">
              <a:buNone/>
            </a:pPr>
            <a:endParaRPr lang="en-GB" sz="1400" b="1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Different approach - Considering ERL mode in part of their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to enable greater final energy range – allows them to drive widely different wavelength XFELs by assigning different energies to each pulse within a single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GB" sz="1400" b="1" u="sng" dirty="0" err="1" smtClean="0">
                <a:solidFill>
                  <a:schemeClr val="tx1"/>
                </a:solidFill>
                <a:latin typeface="+mj-lt"/>
              </a:rPr>
              <a:t>LHeC</a:t>
            </a:r>
            <a:r>
              <a:rPr lang="en-GB" sz="1400" b="1" u="sng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b="1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Using the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LHeC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to drive a SASE FEL requires a reduction of the energy to 40 GeV in order to limit the SR driven emittance growth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Choosing to match photon energies of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-XFEL, LCLS-II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etc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again shows the ERL advantage in terms of average brilliance – 4 orders of magnitude more.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42456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2.4 A. Zilges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24757" r="19289" b="4236"/>
          <a:stretch/>
        </p:blipFill>
        <p:spPr>
          <a:xfrm>
            <a:off x="8114606" y="5250464"/>
            <a:ext cx="2441227" cy="1574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591" y="3117953"/>
            <a:ext cx="1694046" cy="5153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934704"/>
            <a:ext cx="11713368" cy="578597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MeV photons predominantly produced by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accelerated electrons impinging on target –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Bremsstrahlung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= white source, broadband dominated by low energy photons with high energy cutoff.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A tune-able and monochromatic /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monoenergetic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/ narrowband source of MeV photons with high flux would allow the “photonics” paradigm of atomic physics enabled by solid state lasers from 1960s to be translated to the nuclear regime → “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</a:rPr>
              <a:t>nuclear photonics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”.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Inverse Compton scattering of electrons on external (laser) photons capable of achieving this due to energy-angle correlation combined with collimation. Existing sources are low flux equilibrium storage rings –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</a:rPr>
              <a:t>NewSUBARU</a:t>
            </a:r>
            <a:r>
              <a:rPr lang="en-US" sz="1200" dirty="0" smtClean="0">
                <a:solidFill>
                  <a:schemeClr val="tx1"/>
                </a:solidFill>
                <a:latin typeface="+mj-lt"/>
              </a:rPr>
              <a:t> (Spring-8 Campus, Japan) and HI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S (Duke U, USA). As with FELs, limitation is disruption to stored beam.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Example of potential: broad photonuclear “dipole resonances” of nuclear structure are 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not well matched 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to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brem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 energy spectrum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200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+mj-lt"/>
              </a:rPr>
              <a:t>Raw, loosely collimated ICS gamma bandwidth </a:t>
            </a:r>
            <a:r>
              <a:rPr lang="en-GB" sz="1200" b="1" dirty="0">
                <a:solidFill>
                  <a:schemeClr val="tx1"/>
                </a:solidFill>
                <a:latin typeface="+mj-lt"/>
              </a:rPr>
              <a:t>well matched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to dipole resonance, and flux enabled by ERL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compensates 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for lower cross section of ICS vs </a:t>
            </a:r>
            <a:r>
              <a:rPr lang="en-GB" sz="1200" dirty="0" err="1">
                <a:solidFill>
                  <a:schemeClr val="tx1"/>
                </a:solidFill>
                <a:latin typeface="+mj-lt"/>
              </a:rPr>
              <a:t>brem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 = more efficient isotopic 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transmutation</a:t>
            </a:r>
            <a:endParaRPr lang="en-GB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Inverse Compton Scattering Gamma Sources?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503" y="3011688"/>
            <a:ext cx="2403838" cy="192497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769035" y="3180547"/>
            <a:ext cx="1640402" cy="83099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err="1">
                <a:solidFill>
                  <a:srgbClr val="C00000"/>
                </a:solidFill>
              </a:rPr>
              <a:t>Brem</a:t>
            </a:r>
            <a:r>
              <a:rPr lang="en-GB" sz="1200" b="1" dirty="0">
                <a:solidFill>
                  <a:srgbClr val="C00000"/>
                </a:solidFill>
              </a:rPr>
              <a:t> spectra compared to dipole resonances of I-129 and Cs-135/137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190991" y="2904745"/>
            <a:ext cx="0" cy="28843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28" y="3045538"/>
            <a:ext cx="2733518" cy="1932012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256512" y="3906064"/>
            <a:ext cx="1634036" cy="83099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</a:rPr>
              <a:t>ICS spectrum compared to dipole resonances of I-129 and Cs-135/137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42644" y="4739774"/>
            <a:ext cx="10387" cy="38937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955377" y="5865966"/>
            <a:ext cx="52988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Most exciting implications however when can narrow bandwidth </a:t>
            </a:r>
            <a:r>
              <a:rPr lang="en-GB" sz="1400" b="1" dirty="0" smtClean="0"/>
              <a:t>below typical nuclear excitation </a:t>
            </a:r>
            <a:r>
              <a:rPr lang="en-GB" sz="1400" b="1" dirty="0" err="1" smtClean="0"/>
              <a:t>spacings</a:t>
            </a:r>
            <a:r>
              <a:rPr lang="en-GB" sz="1400" b="1" dirty="0" smtClean="0"/>
              <a:t> </a:t>
            </a:r>
            <a:r>
              <a:rPr lang="en-GB" sz="1400" dirty="0" smtClean="0"/>
              <a:t>of 10 –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→ selective excitations of single nuclear modes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9787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19207"/>
            <a:ext cx="11217375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Test experiments carried out on Daresbury ALICE (2009) …    		&amp; KEK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cERL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(2015) </a:t>
            </a: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Design for ICS source on CBETA ERL published last week </a:t>
            </a:r>
            <a:r>
              <a:rPr lang="en-GB" sz="14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hlinkClick r:id="rId2"/>
              </a:rPr>
              <a:t>doi.org/10.1103/PhysRevAccelBeams.24.050701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408362" y="297722"/>
            <a:ext cx="11375277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in Inverse Compton Scattering Sources – Where we are now</a:t>
            </a:r>
          </a:p>
        </p:txBody>
      </p:sp>
      <p:grpSp>
        <p:nvGrpSpPr>
          <p:cNvPr id="10" name="Group 19"/>
          <p:cNvGrpSpPr>
            <a:grpSpLocks/>
          </p:cNvGrpSpPr>
          <p:nvPr/>
        </p:nvGrpSpPr>
        <p:grpSpPr bwMode="auto">
          <a:xfrm>
            <a:off x="281682" y="1463021"/>
            <a:ext cx="4456688" cy="1284769"/>
            <a:chOff x="2290" y="2704"/>
            <a:chExt cx="3256" cy="1035"/>
          </a:xfrm>
        </p:grpSpPr>
        <p:pic>
          <p:nvPicPr>
            <p:cNvPr id="11" name="Picture 4" descr="C:\Documents and Settings\erlpops\Desktop\CBS_XRay_Scan_Crop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0" y="2704"/>
              <a:ext cx="1546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C:\Documents and Settings\erlpops\Desktop\CBS_XRay_Static_Crop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90" y="2704"/>
              <a:ext cx="1715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86" y="1448391"/>
            <a:ext cx="4154214" cy="138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3" y="3404124"/>
            <a:ext cx="3488996" cy="20997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189" y="3283953"/>
            <a:ext cx="3494804" cy="23038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026" y="3312345"/>
            <a:ext cx="4167542" cy="22916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39266" y="5564424"/>
            <a:ext cx="83704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Flux and brilliance at largest SR sources (Spring-8, ESRF, APS, PETRA-III) fall off rapidly above 100 </a:t>
            </a:r>
            <a:r>
              <a:rPr lang="en-GB" sz="1400" dirty="0" err="1" smtClean="0"/>
              <a:t>keV</a:t>
            </a:r>
            <a:r>
              <a:rPr lang="en-GB" sz="1400" dirty="0" smtClean="0"/>
              <a:t> such that CBETA (much smaller machine!) outperforms them above 300 </a:t>
            </a:r>
            <a:r>
              <a:rPr lang="en-GB" sz="1400" dirty="0" err="1" smtClean="0"/>
              <a:t>keV</a:t>
            </a:r>
            <a:r>
              <a:rPr lang="en-GB" sz="1400" dirty="0" smtClean="0"/>
              <a:t>. The independence with energy implies a step change in capability for higher energies (black triangles show examples at 300 and 600 MeV electron beam energy)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52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238" y="1252853"/>
            <a:ext cx="5967215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Next generation ERLs considering ICS sources: PERLE, UK-XFEL / DIANA, MESA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For photons in 1-3 MeV range: Nuclear Resonance Fluorescence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(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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,</a:t>
            </a:r>
            <a:r>
              <a:rPr lang="en-US" sz="1400" b="1" dirty="0">
                <a:solidFill>
                  <a:schemeClr val="tx1"/>
                </a:solidFill>
                <a:sym typeface="Symbol" panose="05050102010706020507" pitchFamily="18" charset="2"/>
              </a:rPr>
              <a:t> 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’),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pencil beam of ICS source ideal for Computed Tomography of: e.g. detection of clandestine nuclear materials, defects in fuel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assemblies, 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assay of spent fuels, unknown legacy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wastes (particular UK problem),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AWE (UK body responsible for nuclear security) funding study applying ERL driven ICS source to displace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brem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sources in threat reduction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NNL (UK body responsible for nuclear power research), Sellafield and Dalton Institute approached to join study of applying ERL driven ICS source to nuclear decommissioning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82342" y="297722"/>
            <a:ext cx="11627316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in Inverse Compton Scattering Sources – Where we are </a:t>
            </a:r>
            <a:r>
              <a:rPr lang="en-GB" sz="2800" u="sng" dirty="0" smtClean="0"/>
              <a:t>going</a:t>
            </a:r>
            <a:endParaRPr lang="en-GB" sz="2800" u="sng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0" b="36350"/>
          <a:stretch/>
        </p:blipFill>
        <p:spPr>
          <a:xfrm>
            <a:off x="3205840" y="4866003"/>
            <a:ext cx="2408511" cy="65751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22115" r="24485" b="22115"/>
          <a:stretch/>
        </p:blipFill>
        <p:spPr>
          <a:xfrm>
            <a:off x="1702955" y="4783414"/>
            <a:ext cx="1188332" cy="822691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549" y="5219993"/>
            <a:ext cx="3112325" cy="1300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2" name="TextBox 81"/>
          <p:cNvSpPr txBox="1"/>
          <p:nvPr/>
        </p:nvSpPr>
        <p:spPr>
          <a:xfrm>
            <a:off x="2677333" y="5865886"/>
            <a:ext cx="4121913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Simulated nuclear fuel rod containing isotopic defects: image from 2 MeV </a:t>
            </a:r>
            <a:r>
              <a:rPr lang="en-GB" sz="1200" dirty="0" err="1" smtClean="0"/>
              <a:t>Brem</a:t>
            </a:r>
            <a:r>
              <a:rPr lang="en-GB" sz="1200" dirty="0" smtClean="0"/>
              <a:t> (left)</a:t>
            </a:r>
          </a:p>
          <a:p>
            <a:pPr algn="r"/>
            <a:r>
              <a:rPr lang="en-GB" sz="1200" dirty="0" smtClean="0"/>
              <a:t>and 1733 </a:t>
            </a:r>
            <a:r>
              <a:rPr lang="en-GB" sz="1200" dirty="0" err="1" smtClean="0"/>
              <a:t>keV</a:t>
            </a:r>
            <a:r>
              <a:rPr lang="en-GB" sz="1200" dirty="0" smtClean="0"/>
              <a:t> ICS</a:t>
            </a:r>
            <a:r>
              <a:rPr lang="en-GB" sz="1200" dirty="0"/>
              <a:t> </a:t>
            </a:r>
            <a:r>
              <a:rPr lang="en-GB" sz="1200" dirty="0" smtClean="0"/>
              <a:t>(right) shows superior differentiation</a:t>
            </a:r>
          </a:p>
        </p:txBody>
      </p:sp>
      <p:cxnSp>
        <p:nvCxnSpPr>
          <p:cNvPr id="83" name="Straight Arrow Connector 82"/>
          <p:cNvCxnSpPr>
            <a:endCxn id="82" idx="3"/>
          </p:cNvCxnSpPr>
          <p:nvPr/>
        </p:nvCxnSpPr>
        <p:spPr>
          <a:xfrm flipH="1">
            <a:off x="6799246" y="5879761"/>
            <a:ext cx="607280" cy="309291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82" idx="3"/>
          </p:cNvCxnSpPr>
          <p:nvPr/>
        </p:nvCxnSpPr>
        <p:spPr>
          <a:xfrm flipH="1">
            <a:off x="6799246" y="6043139"/>
            <a:ext cx="2577324" cy="145913"/>
          </a:xfrm>
          <a:prstGeom prst="straightConnector1">
            <a:avLst/>
          </a:prstGeom>
          <a:ln w="38100">
            <a:solidFill>
              <a:srgbClr val="00B05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Picture 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734" y="1017792"/>
            <a:ext cx="5557514" cy="3327587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9" y="4391394"/>
            <a:ext cx="1826620" cy="239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8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993" y="1109315"/>
            <a:ext cx="5714583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For photons in 3-100 MeV range: Transmutation / </a:t>
            </a:r>
            <a:r>
              <a:rPr lang="en-US" sz="1400" b="1" dirty="0" err="1" smtClean="0">
                <a:solidFill>
                  <a:schemeClr val="tx1"/>
                </a:solidFill>
                <a:latin typeface="+mj-lt"/>
              </a:rPr>
              <a:t>Photofission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</a:rPr>
              <a:t>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 smtClean="0">
                <a:solidFill>
                  <a:schemeClr val="tx1"/>
                </a:solidFill>
              </a:rPr>
              <a:t>,n), 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 smtClean="0">
                <a:solidFill>
                  <a:schemeClr val="tx1"/>
                </a:solidFill>
              </a:rPr>
              <a:t>,p), (</a:t>
            </a:r>
            <a:r>
              <a:rPr lang="en-GB" sz="14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</a:t>
            </a:r>
            <a:r>
              <a:rPr lang="en-GB" sz="1400" b="1" dirty="0">
                <a:solidFill>
                  <a:schemeClr val="tx1"/>
                </a:solidFill>
              </a:rPr>
              <a:t>,f). </a:t>
            </a:r>
            <a:r>
              <a:rPr lang="en-GB" sz="1400" dirty="0">
                <a:solidFill>
                  <a:schemeClr val="tx1"/>
                </a:solidFill>
              </a:rPr>
              <a:t>The observed broad “dipole resonances” of nuclear structure predicted to actually be composed of multiple sharp resonances, storage ring ICS starting to provide evidence. 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Strong </a:t>
            </a:r>
            <a:r>
              <a:rPr lang="en-GB" sz="1400" dirty="0">
                <a:solidFill>
                  <a:schemeClr val="tx1"/>
                </a:solidFill>
              </a:rPr>
              <a:t>angular collimation and </a:t>
            </a:r>
            <a:r>
              <a:rPr lang="en-GB" sz="1400" dirty="0" smtClean="0">
                <a:solidFill>
                  <a:schemeClr val="tx1"/>
                </a:solidFill>
              </a:rPr>
              <a:t>small emittance / energy spread from an ERL </a:t>
            </a:r>
            <a:r>
              <a:rPr lang="en-GB" sz="1400" dirty="0">
                <a:solidFill>
                  <a:schemeClr val="tx1"/>
                </a:solidFill>
              </a:rPr>
              <a:t>to </a:t>
            </a:r>
            <a:r>
              <a:rPr lang="en-GB" sz="1400" dirty="0" smtClean="0">
                <a:solidFill>
                  <a:schemeClr val="tx1"/>
                </a:solidFill>
              </a:rPr>
              <a:t>minimise bandwidth </a:t>
            </a:r>
            <a:r>
              <a:rPr lang="en-GB" sz="1400" dirty="0">
                <a:solidFill>
                  <a:schemeClr val="tx1"/>
                </a:solidFill>
              </a:rPr>
              <a:t>to </a:t>
            </a:r>
            <a:r>
              <a:rPr lang="en-GB" sz="1400" dirty="0" smtClean="0">
                <a:solidFill>
                  <a:schemeClr val="tx1"/>
                </a:solidFill>
              </a:rPr>
              <a:t>narrower </a:t>
            </a:r>
            <a:r>
              <a:rPr lang="en-GB" sz="1400" dirty="0">
                <a:solidFill>
                  <a:schemeClr val="tx1"/>
                </a:solidFill>
              </a:rPr>
              <a:t>than resonance separations: tune to particular resonance, thereby choosing the desired decay chain of a particular isotope – leading to the potential of selective isotopic transmutation at industrially relevant quantities </a:t>
            </a:r>
            <a:r>
              <a:rPr lang="en-GB" sz="1400" b="1" dirty="0">
                <a:solidFill>
                  <a:schemeClr val="tx1"/>
                </a:solidFill>
              </a:rPr>
              <a:t>without need for chemical </a:t>
            </a:r>
            <a:r>
              <a:rPr lang="en-GB" sz="1400" b="1" dirty="0" smtClean="0">
                <a:solidFill>
                  <a:schemeClr val="tx1"/>
                </a:solidFill>
              </a:rPr>
              <a:t>partition</a:t>
            </a:r>
            <a:endParaRPr lang="en-GB" sz="1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The dream is to reduce / change profile, (even eliminate) burden of long-lived actinides and fission products on future waste </a:t>
            </a:r>
            <a:r>
              <a:rPr lang="en-GB" sz="1400" dirty="0" smtClean="0">
                <a:solidFill>
                  <a:schemeClr val="tx1"/>
                </a:solidFill>
              </a:rPr>
              <a:t>repositories, </a:t>
            </a:r>
            <a:r>
              <a:rPr lang="en-GB" sz="1400" dirty="0">
                <a:solidFill>
                  <a:schemeClr val="tx1"/>
                </a:solidFill>
              </a:rPr>
              <a:t>impact public acceptance of waste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</a:rPr>
              <a:t>Additional potential for industrial production of non-standard medical isotopes (i.e. not Te-99m) at high specific activity to enable new </a:t>
            </a:r>
            <a:r>
              <a:rPr lang="en-GB" sz="1400" dirty="0" smtClean="0">
                <a:solidFill>
                  <a:schemeClr val="tx1"/>
                </a:solidFill>
              </a:rPr>
              <a:t>treatments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282342" y="297722"/>
            <a:ext cx="11627316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in Inverse Compton Scattering Sources – Where we are </a:t>
            </a:r>
            <a:r>
              <a:rPr lang="en-GB" sz="2800" u="sng" dirty="0" smtClean="0"/>
              <a:t>going</a:t>
            </a:r>
            <a:endParaRPr lang="en-GB" sz="2800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32"/>
          <a:stretch/>
        </p:blipFill>
        <p:spPr>
          <a:xfrm>
            <a:off x="6806307" y="1089825"/>
            <a:ext cx="1733350" cy="11055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398760" y="983854"/>
            <a:ext cx="2224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Study on HI</a:t>
            </a:r>
            <a:r>
              <a:rPr lang="en-GB" sz="1200" i="1" dirty="0">
                <a:sym typeface="Symbol" panose="05050102010706020507" pitchFamily="18" charset="2"/>
              </a:rPr>
              <a:t>S:</a:t>
            </a:r>
            <a:endParaRPr lang="en-GB" sz="1200" i="1" dirty="0"/>
          </a:p>
          <a:p>
            <a:r>
              <a:rPr lang="en-GB" sz="1200" i="1" dirty="0"/>
              <a:t>“In addition to the nine previously reported transitions for U-235, 13 more were observed for the first time”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7" t="22386" r="8053" b="28201"/>
          <a:stretch/>
        </p:blipFill>
        <p:spPr>
          <a:xfrm>
            <a:off x="5894923" y="2529037"/>
            <a:ext cx="2518887" cy="1792466"/>
          </a:xfrm>
          <a:prstGeom prst="rect">
            <a:avLst/>
          </a:prstGeom>
        </p:spPr>
      </p:pic>
      <p:pic>
        <p:nvPicPr>
          <p:cNvPr id="16" name="Picture 15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27117" r="53937" b="41950"/>
          <a:stretch/>
        </p:blipFill>
        <p:spPr>
          <a:xfrm>
            <a:off x="10142200" y="3751914"/>
            <a:ext cx="2049800" cy="11083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01804" y="2188299"/>
            <a:ext cx="3352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Predicted “hidden” resonances in </a:t>
            </a:r>
            <a:r>
              <a:rPr lang="en-GB" sz="1200" dirty="0" err="1"/>
              <a:t>photofission</a:t>
            </a:r>
            <a:r>
              <a:rPr lang="en-GB" sz="1200" dirty="0"/>
              <a:t> cross sections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73589" y="3331102"/>
            <a:ext cx="2807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Demonstration on </a:t>
            </a:r>
            <a:r>
              <a:rPr lang="en-GB" sz="1200" dirty="0" err="1"/>
              <a:t>NewSUBARU</a:t>
            </a:r>
            <a:r>
              <a:rPr lang="en-GB" sz="1200" dirty="0"/>
              <a:t> storage ring ICS (2009)</a:t>
            </a:r>
          </a:p>
        </p:txBody>
      </p:sp>
      <p:pic>
        <p:nvPicPr>
          <p:cNvPr id="19" name="Picture 18" descr="Iodine Transmutation through Laser Compton Scattering Gamma Rays.pdf - Adobe Acrobat Reader DC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14246" r="16926" b="39168"/>
          <a:stretch/>
        </p:blipFill>
        <p:spPr>
          <a:xfrm>
            <a:off x="8362605" y="4754431"/>
            <a:ext cx="3461843" cy="12125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90500" y="6103751"/>
            <a:ext cx="568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00B050"/>
                </a:solidFill>
              </a:rPr>
              <a:t>Selective transmutation of </a:t>
            </a:r>
            <a:r>
              <a:rPr lang="en-GB" sz="1100" b="1" dirty="0" smtClean="0">
                <a:solidFill>
                  <a:srgbClr val="00B050"/>
                </a:solidFill>
              </a:rPr>
              <a:t>I-127 </a:t>
            </a:r>
            <a:r>
              <a:rPr lang="en-GB" sz="1100" b="1" dirty="0">
                <a:solidFill>
                  <a:srgbClr val="00B050"/>
                </a:solidFill>
              </a:rPr>
              <a:t>using ICS (a stand-in stable isotope to prove the principal for problematic I-129 (half-life 16 million years, high chemical activity)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322568" y="3380080"/>
            <a:ext cx="576064" cy="0"/>
          </a:xfrm>
          <a:prstGeom prst="straightConnector1">
            <a:avLst/>
          </a:prstGeom>
          <a:ln w="539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872544" y="4239173"/>
            <a:ext cx="2490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 smtClean="0"/>
              <a:t>“Perspectives for </a:t>
            </a:r>
            <a:r>
              <a:rPr lang="en-GB" sz="900" i="1" dirty="0" err="1" smtClean="0"/>
              <a:t>photofission</a:t>
            </a:r>
            <a:r>
              <a:rPr lang="en-GB" sz="900" i="1" dirty="0" smtClean="0"/>
              <a:t> studies with highly brilliant, monochromatic </a:t>
            </a:r>
            <a:r>
              <a:rPr lang="en-GB" sz="900" i="1" dirty="0" smtClean="0">
                <a:sym typeface="Symbol"/>
              </a:rPr>
              <a:t>-ray beams</a:t>
            </a:r>
            <a:r>
              <a:rPr lang="en-GB" sz="900" i="1" dirty="0" smtClean="0"/>
              <a:t>” </a:t>
            </a:r>
            <a:r>
              <a:rPr lang="en-GB" sz="900" dirty="0" smtClean="0"/>
              <a:t>P. G. </a:t>
            </a:r>
            <a:r>
              <a:rPr lang="en-GB" sz="900" dirty="0" err="1" smtClean="0"/>
              <a:t>Thirolf</a:t>
            </a:r>
            <a:r>
              <a:rPr lang="en-GB" sz="900" dirty="0" smtClean="0"/>
              <a:t> et. al., EPJ Web of Conferences </a:t>
            </a:r>
            <a:r>
              <a:rPr lang="en-GB" sz="900" b="1" dirty="0" smtClean="0"/>
              <a:t>38</a:t>
            </a:r>
            <a:r>
              <a:rPr lang="en-GB" sz="900" dirty="0" smtClean="0"/>
              <a:t>, 08001 (2012)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4526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75" y="1246741"/>
            <a:ext cx="11259454" cy="3756854"/>
          </a:xfrm>
        </p:spPr>
        <p:txBody>
          <a:bodyPr>
            <a:normAutofit/>
          </a:bodyPr>
          <a:lstStyle/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ERLs promise a step change in the capabilities of electron accelerators by providing high quality </a:t>
            </a:r>
            <a:r>
              <a:rPr lang="en-US" sz="16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600" dirty="0" smtClean="0">
                <a:solidFill>
                  <a:schemeClr val="tx1"/>
                </a:solidFill>
                <a:latin typeface="+mj-lt"/>
              </a:rPr>
              <a:t>-like beams with storage ring-like average powers</a:t>
            </a: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In addition to the benefits for high energy physics there are exciting applications in other scientific fields, and promising industrial / societal applications 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1"/>
                </a:solidFill>
                <a:latin typeface="+mj-lt"/>
              </a:rPr>
              <a:t>In this talk I highlighted those enabled by ERL driven Free Electron Lasers and Inverse Compton Sources</a:t>
            </a:r>
          </a:p>
          <a:p>
            <a:pPr lvl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b="1" dirty="0">
              <a:solidFill>
                <a:schemeClr val="tx1"/>
              </a:solidFill>
              <a:latin typeface="+mj-lt"/>
            </a:endParaRPr>
          </a:p>
          <a:p>
            <a:pPr marL="457200" lvl="1" indent="0">
              <a:lnSpc>
                <a:spcPct val="110000"/>
              </a:lnSpc>
              <a:buNone/>
            </a:pP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Thanks to the other members of the ERL panel, special contributions from Hiroshi </a:t>
            </a:r>
            <a:r>
              <a:rPr lang="en-GB" sz="1600" b="1" dirty="0" err="1" smtClean="0">
                <a:solidFill>
                  <a:schemeClr val="tx1"/>
                </a:solidFill>
                <a:latin typeface="+mj-lt"/>
              </a:rPr>
              <a:t>Kawata</a:t>
            </a: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, George Neil, Andrew Hutton</a:t>
            </a: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, Kevin Jordan, </a:t>
            </a:r>
            <a:r>
              <a:rPr lang="en-GB" sz="1600" b="1" dirty="0" smtClean="0">
                <a:solidFill>
                  <a:schemeClr val="tx1"/>
                </a:solidFill>
                <a:latin typeface="+mj-lt"/>
              </a:rPr>
              <a:t>Dave Douglas, Nikolay Vinokurov</a:t>
            </a:r>
            <a:endParaRPr lang="en-US" sz="1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59978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Conclusions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72931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09" y="1094941"/>
            <a:ext cx="11579974" cy="4755957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Provide (nearly) linac quality/brightness beam at (nearly) storage ring beam powers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P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&gt;&gt; P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RF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beam quality </a:t>
            </a:r>
            <a:r>
              <a:rPr lang="en-US" sz="1800" i="1" dirty="0" smtClean="0">
                <a:solidFill>
                  <a:schemeClr val="tx1"/>
                </a:solidFill>
                <a:latin typeface="+mj-lt"/>
              </a:rPr>
              <a:t>source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limited: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beam</a:t>
            </a: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 &lt; </a:t>
            </a:r>
            <a:r>
              <a:rPr lang="en-US" sz="1800" dirty="0" err="1" smtClean="0">
                <a:solidFill>
                  <a:schemeClr val="tx1"/>
                </a:solidFill>
                <a:latin typeface="+mj-lt"/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  <a:latin typeface="+mj-lt"/>
              </a:rPr>
              <a:t>ring</a:t>
            </a:r>
            <a:r>
              <a:rPr lang="en-US" sz="1800" baseline="-25000" dirty="0" smtClean="0">
                <a:solidFill>
                  <a:schemeClr val="tx1"/>
                </a:solidFill>
                <a:latin typeface="+mj-lt"/>
              </a:rPr>
              <a:t> equilibrium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baseline="-250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tx1"/>
                </a:solidFill>
                <a:latin typeface="+mj-lt"/>
              </a:rPr>
              <a:t>R</a:t>
            </a:r>
            <a:r>
              <a:rPr lang="en-US" sz="2000" u="sng" dirty="0" smtClean="0">
                <a:solidFill>
                  <a:schemeClr val="tx1"/>
                </a:solidFill>
                <a:latin typeface="+mj-lt"/>
              </a:rPr>
              <a:t>adiation control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: allows us to dump beam at low energy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j-lt"/>
              </a:rPr>
              <a:t>can mitigate intractable (i.e. expensive) environmental/safety concerns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High </a:t>
            </a:r>
            <a:r>
              <a:rPr lang="en-US" sz="2000" dirty="0">
                <a:solidFill>
                  <a:schemeClr val="tx1"/>
                </a:solidFill>
              </a:rPr>
              <a:t>power beam with </a:t>
            </a:r>
            <a:r>
              <a:rPr lang="en-US" sz="2000" u="sng" dirty="0">
                <a:solidFill>
                  <a:schemeClr val="tx1"/>
                </a:solidFill>
              </a:rPr>
              <a:t>reduced RF drive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sym typeface="Symbol"/>
              </a:rPr>
              <a:t> </a:t>
            </a:r>
            <a:r>
              <a:rPr lang="en-US" sz="2000" dirty="0" smtClean="0">
                <a:solidFill>
                  <a:schemeClr val="tx1"/>
                </a:solidFill>
              </a:rPr>
              <a:t>allows us to consider higher power applications than would otherwise be unaffordable = </a:t>
            </a:r>
            <a:r>
              <a:rPr lang="en-US" sz="2000" b="1" dirty="0" smtClean="0">
                <a:solidFill>
                  <a:schemeClr val="tx1"/>
                </a:solidFill>
              </a:rPr>
              <a:t>GW class beams</a:t>
            </a:r>
            <a:endParaRPr lang="en-US" sz="2000" b="1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 smtClean="0">
              <a:solidFill>
                <a:schemeClr val="tx1"/>
              </a:solidFill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ERLs Apply Wherever You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Need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A Beam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With Simultaneous </a:t>
            </a:r>
            <a:r>
              <a:rPr lang="en-GB" sz="2000" b="1" u="sng" dirty="0">
                <a:solidFill>
                  <a:schemeClr val="tx1"/>
                </a:solidFill>
                <a:latin typeface="+mj-lt"/>
              </a:rPr>
              <a:t>High Quality AND High Average </a:t>
            </a:r>
            <a:r>
              <a:rPr lang="en-GB" sz="2000" b="1" u="sng" dirty="0" smtClean="0">
                <a:solidFill>
                  <a:schemeClr val="tx1"/>
                </a:solidFill>
                <a:latin typeface="+mj-lt"/>
              </a:rPr>
              <a:t>Power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</a:rPr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2000" b="1" dirty="0" smtClean="0">
              <a:solidFill>
                <a:schemeClr val="tx1"/>
              </a:solidFill>
              <a:latin typeface="+mj-lt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Following examples in </a:t>
            </a:r>
            <a:r>
              <a:rPr lang="en-GB" sz="2000" b="1" dirty="0" smtClean="0">
                <a:solidFill>
                  <a:srgbClr val="C00000"/>
                </a:solidFill>
                <a:latin typeface="+mj-lt"/>
              </a:rPr>
              <a:t>Free Electron Lasers</a:t>
            </a:r>
            <a:r>
              <a:rPr lang="en-GB" sz="2000" dirty="0" smtClean="0">
                <a:solidFill>
                  <a:schemeClr val="tx1"/>
                </a:solidFill>
                <a:latin typeface="+mj-lt"/>
              </a:rPr>
              <a:t> &amp; </a:t>
            </a:r>
            <a:r>
              <a:rPr lang="en-GB" sz="2000" b="1" dirty="0" smtClean="0">
                <a:solidFill>
                  <a:srgbClr val="00B050"/>
                </a:solidFill>
                <a:latin typeface="+mj-lt"/>
              </a:rPr>
              <a:t>Inverse Compton Sources</a:t>
            </a:r>
            <a:endParaRPr lang="en-US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Widen the Applications of Accelerators Because…</a:t>
            </a:r>
            <a:endParaRPr lang="en-GB" sz="2800" u="sng" dirty="0"/>
          </a:p>
        </p:txBody>
      </p:sp>
    </p:spTree>
    <p:extLst>
      <p:ext uri="{BB962C8B-B14F-4D97-AF65-F5344CB8AC3E}">
        <p14:creationId xmlns:p14="http://schemas.microsoft.com/office/powerpoint/2010/main" val="296399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68019"/>
            <a:ext cx="6337527" cy="38258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Free electron lasers offer simultaneous transverse and longitudinal coherence and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peak brightness approaching 10 orders of magnitude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improved with respect to spontaneous SR sources = VERY attractive for chemistry, biology, drug development, materials development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etc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etc.  Hence the new generation of XFEL facilities: LCLS-1 &amp; 2,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-XFEL, SHINE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To date however, FELs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limited in AVERAGE brightness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with respect to “4</a:t>
            </a:r>
            <a:r>
              <a:rPr lang="en-US" sz="1400" baseline="30000" dirty="0" smtClean="0">
                <a:solidFill>
                  <a:schemeClr val="tx1"/>
                </a:solidFill>
                <a:latin typeface="+mj-lt"/>
              </a:rPr>
              <a:t>th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generation” spontaneous SR sources e.g. ESRF-EBS. Why? The lasing process is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too good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at extracting power from the electron beam and putting it into the radiation, so the spent beam is too “screwed up” to store in a storage ring. Answer: don’t store it, throw it away = single use of bunches = repetition rate of radiation limited to repetition rate of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linac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and beam power can only equal RF drive power.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Eg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to reproduce a typical storage ring (Spring-8): 8 GeV and 500 mA current = 4 GW RF drive power required!</a:t>
            </a:r>
            <a:endParaRPr lang="en-US" sz="1400" dirty="0" smtClean="0">
              <a:solidFill>
                <a:schemeClr val="tx1"/>
              </a:solidFill>
              <a:latin typeface="+mj-lt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ERLs free us from that constraint: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Don’t store the beam, instead recover it’s energy and pass it to the next bunch.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Why ERLs for Free Electron Lasers?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727" y="3552188"/>
            <a:ext cx="3914286" cy="32393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745" y="977114"/>
            <a:ext cx="2915178" cy="25750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00952" y="1068019"/>
            <a:ext cx="2245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11 year old comparisons of average (left) and peak (right) brightness of XFELS (red) and 3</a:t>
            </a:r>
            <a:r>
              <a:rPr lang="en-GB" sz="1200" baseline="30000" dirty="0" smtClean="0"/>
              <a:t>rd</a:t>
            </a:r>
            <a:r>
              <a:rPr lang="en-GB" sz="1200" dirty="0" smtClean="0"/>
              <a:t> generation SR sources (blue, black, green) and table top sources (bottom left only) – from CERN Courier, November 2010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289731" y="4159574"/>
            <a:ext cx="18509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upgraded “4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generation” SR sources like ESRF-EBS recapture the crown in terms of average brightness (blue)… but now nearly physics limited (red)</a:t>
            </a:r>
          </a:p>
          <a:p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859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29717"/>
            <a:ext cx="7353631" cy="45668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is in its infancy… some examples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err="1" smtClean="0">
                <a:solidFill>
                  <a:schemeClr val="tx1"/>
                </a:solidFill>
                <a:latin typeface="+mj-lt"/>
              </a:rPr>
              <a:t>JLab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 FELs (1995 – 2013):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10kW IR-FEL, 1kW UV-FEL, broadband THz </a:t>
            </a:r>
            <a:endParaRPr lang="en-US" sz="1400" u="sng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Discoveries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in material synthesis using the FEL has led to the founding BNNT LLC in 2010, which specializes in Boron Nitride Nanotube synthesis.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Initial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discoveries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made on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JLab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FEL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First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BNNT synthesis in 2007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BNNT materials particularly useful for aerospace construction where enhanced radiation shielding needed – e.g. interplanetary spacecraft.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for FELs – Where we are now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381" y="935041"/>
            <a:ext cx="3935224" cy="25808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142" y="3954978"/>
            <a:ext cx="3573210" cy="26799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647" y="3624528"/>
            <a:ext cx="4019958" cy="301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0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29717"/>
            <a:ext cx="6119485" cy="45668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is in its infancy… some examples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u="sng" dirty="0" smtClean="0">
                <a:solidFill>
                  <a:schemeClr val="tx1"/>
                </a:solidFill>
                <a:latin typeface="+mj-lt"/>
              </a:rPr>
              <a:t>Daresbury ALICE (2005 – 2017)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Multiyear user program on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Oesophageal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cancer diagnosis technique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Oesophageal adenocarcinoma often progresses from Barrett's oesophagus: lining of the oesophagus is damaged by stomach acid and changed to a lining similar to that of the stomach.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The challenge is to identify patients with Barrett’s oesophagus who will develop oesophageal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cancer – present diagnosis method subjective – leads to false positives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High intensity and ease of wavelength tune-ability key here – scan across tissue samples at 3 precisely chosen wavelengths – replicating DNA fluoresces differently to benign – differential image analysis identifies which samples are cancerous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Since discontinuation of ALICE work continues at slower pace at FELIX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78094" y="6303743"/>
            <a:ext cx="2743200" cy="365125"/>
          </a:xfrm>
        </p:spPr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for FELs – Where we are now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4" r="3165"/>
          <a:stretch/>
        </p:blipFill>
        <p:spPr bwMode="auto">
          <a:xfrm>
            <a:off x="8302801" y="1084760"/>
            <a:ext cx="3341425" cy="250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6132075" y="3912287"/>
            <a:ext cx="2583904" cy="2727880"/>
            <a:chOff x="5580063" y="973138"/>
            <a:chExt cx="3603795" cy="3608387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973138"/>
              <a:ext cx="2527300" cy="3608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4"/>
            <p:cNvSpPr txBox="1">
              <a:spLocks noChangeArrowheads="1"/>
            </p:cNvSpPr>
            <p:nvPr/>
          </p:nvSpPr>
          <p:spPr bwMode="auto">
            <a:xfrm>
              <a:off x="8031333" y="1018669"/>
              <a:ext cx="1152525" cy="3541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1400" dirty="0"/>
                <a:t>7.0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endParaRPr lang="en-GB" sz="1400" dirty="0"/>
            </a:p>
            <a:p>
              <a:endParaRPr lang="en-GB" sz="1400" dirty="0"/>
            </a:p>
            <a:p>
              <a:endParaRPr lang="en-GB" sz="1400" dirty="0"/>
            </a:p>
            <a:p>
              <a:r>
                <a:rPr lang="en-GB" sz="1400" dirty="0"/>
                <a:t> </a:t>
              </a:r>
            </a:p>
            <a:p>
              <a:r>
                <a:rPr lang="en-GB" sz="1400" dirty="0"/>
                <a:t>7.3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r>
                <a:rPr lang="en-GB" sz="1400" dirty="0"/>
                <a:t>(protein)</a:t>
              </a:r>
            </a:p>
            <a:p>
              <a:r>
                <a:rPr lang="en-GB" sz="1400" dirty="0"/>
                <a:t> </a:t>
              </a:r>
            </a:p>
            <a:p>
              <a:endParaRPr lang="en-GB" sz="1400" dirty="0"/>
            </a:p>
            <a:p>
              <a:endParaRPr lang="en-GB" sz="1400" dirty="0"/>
            </a:p>
            <a:p>
              <a:r>
                <a:rPr lang="en-GB" sz="1400" dirty="0"/>
                <a:t>8.05</a:t>
              </a:r>
              <a:r>
                <a:rPr lang="en-GB" sz="1400" dirty="0">
                  <a:latin typeface="Symbol" pitchFamily="18" charset="2"/>
                </a:rPr>
                <a:t>m</a:t>
              </a:r>
              <a:r>
                <a:rPr lang="en-GB" sz="1400" dirty="0"/>
                <a:t>m</a:t>
              </a:r>
            </a:p>
            <a:p>
              <a:r>
                <a:rPr lang="en-GB" sz="1400" dirty="0"/>
                <a:t>(DNA</a:t>
              </a:r>
              <a:r>
                <a:rPr lang="en-GB" sz="1400" dirty="0" smtClean="0"/>
                <a:t>)</a:t>
              </a:r>
              <a:endParaRPr lang="en-GB" sz="14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200437" y="3591714"/>
            <a:ext cx="704039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Cancer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36275" y="3605614"/>
            <a:ext cx="771365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 smtClean="0">
                <a:solidFill>
                  <a:srgbClr val="C00000"/>
                </a:solidFill>
              </a:rPr>
              <a:t>Barretts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8978094" y="3933034"/>
            <a:ext cx="2267088" cy="2541131"/>
          </a:xfrm>
          <a:prstGeom prst="rect">
            <a:avLst/>
          </a:prstGeom>
          <a:solidFill>
            <a:srgbClr val="00BF00"/>
          </a:solidFill>
          <a:ln w="38100">
            <a:solidFill>
              <a:srgbClr val="FF22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100">
              <a:solidFill>
                <a:srgbClr val="FF2200"/>
              </a:solidFill>
              <a:latin typeface="Times" pitchFamily="18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9283392" y="4537632"/>
            <a:ext cx="6305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err="1" smtClean="0">
                <a:solidFill>
                  <a:schemeClr val="accent2"/>
                </a:solidFill>
                <a:latin typeface="Helvetica" pitchFamily="34" charset="0"/>
              </a:rPr>
              <a:t>Fibre</a:t>
            </a:r>
            <a:r>
              <a:rPr lang="en-US" sz="1100" b="1" dirty="0" smtClean="0">
                <a:solidFill>
                  <a:schemeClr val="accent2"/>
                </a:solidFill>
                <a:latin typeface="Helvetica" pitchFamily="34" charset="0"/>
              </a:rPr>
              <a:t> </a:t>
            </a:r>
            <a:r>
              <a:rPr lang="en-US" sz="1100" b="1" dirty="0">
                <a:solidFill>
                  <a:schemeClr val="accent2"/>
                </a:solidFill>
                <a:latin typeface="Helvetica" pitchFamily="34" charset="0"/>
              </a:rPr>
              <a:t>tip</a:t>
            </a:r>
            <a:endParaRPr lang="en-US" sz="1100" b="1" dirty="0">
              <a:latin typeface="Helvetica" pitchFamily="34" charset="0"/>
            </a:endParaRPr>
          </a:p>
        </p:txBody>
      </p: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9913956" y="4427456"/>
            <a:ext cx="359855" cy="1070195"/>
            <a:chOff x="2640" y="58"/>
            <a:chExt cx="384" cy="1142"/>
          </a:xfrm>
        </p:grpSpPr>
        <p:sp>
          <p:nvSpPr>
            <p:cNvPr id="26" name="AutoShape 32"/>
            <p:cNvSpPr>
              <a:spLocks noChangeArrowheads="1"/>
            </p:cNvSpPr>
            <p:nvPr/>
          </p:nvSpPr>
          <p:spPr bwMode="auto">
            <a:xfrm flipV="1">
              <a:off x="2640" y="816"/>
              <a:ext cx="384" cy="384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2640" y="58"/>
              <a:ext cx="384" cy="75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</p:grp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9527853" y="5497651"/>
            <a:ext cx="1273553" cy="17992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grpSp>
        <p:nvGrpSpPr>
          <p:cNvPr id="29" name="Group 28"/>
          <p:cNvGrpSpPr/>
          <p:nvPr/>
        </p:nvGrpSpPr>
        <p:grpSpPr>
          <a:xfrm>
            <a:off x="9946036" y="4822398"/>
            <a:ext cx="855370" cy="677582"/>
            <a:chOff x="6665742" y="2334956"/>
            <a:chExt cx="1449008" cy="1147833"/>
          </a:xfrm>
        </p:grpSpPr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 rot="10800000">
              <a:off x="6682815" y="2334956"/>
              <a:ext cx="431800" cy="1079500"/>
            </a:xfrm>
            <a:prstGeom prst="triangle">
              <a:avLst>
                <a:gd name="adj" fmla="val 50000"/>
              </a:avLst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t-IT" sz="1100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>
              <a:off x="6665742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6846717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flipH="1">
              <a:off x="7037217" y="3168464"/>
              <a:ext cx="657224" cy="314325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7490861" y="2771569"/>
              <a:ext cx="62388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+mn-lt"/>
                </a:rPr>
                <a:t>IR light</a:t>
              </a:r>
              <a:endParaRPr lang="en-US" sz="11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9771749" y="5450026"/>
            <a:ext cx="8710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+mn-lt"/>
              </a:rPr>
              <a:t>Sample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0060817" y="3972029"/>
            <a:ext cx="709895" cy="1518918"/>
            <a:chOff x="6799195" y="914410"/>
            <a:chExt cx="1202573" cy="2573069"/>
          </a:xfrm>
        </p:grpSpPr>
        <p:sp>
          <p:nvSpPr>
            <p:cNvPr id="37" name="Line 35"/>
            <p:cNvSpPr>
              <a:spLocks noChangeShapeType="1"/>
            </p:cNvSpPr>
            <p:nvPr/>
          </p:nvSpPr>
          <p:spPr bwMode="auto">
            <a:xfrm flipV="1">
              <a:off x="6841565" y="914410"/>
              <a:ext cx="0" cy="2573069"/>
            </a:xfrm>
            <a:prstGeom prst="line">
              <a:avLst/>
            </a:prstGeom>
            <a:noFill/>
            <a:ln w="28575">
              <a:solidFill>
                <a:srgbClr val="FF22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GB" sz="1100"/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6799195" y="954492"/>
              <a:ext cx="120257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+mn-lt"/>
                </a:rPr>
                <a:t>reflected IR light</a:t>
              </a:r>
              <a:endParaRPr lang="en-US" sz="11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9132859" y="5677579"/>
            <a:ext cx="2009653" cy="56670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9348955" y="5830126"/>
            <a:ext cx="150890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n-lt"/>
              </a:rPr>
              <a:t>Scanning Platform</a:t>
            </a:r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12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4" y="1129717"/>
            <a:ext cx="7353631" cy="456689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The application of ERL-FELs to “the real world” is in its infancy… some examples</a:t>
            </a:r>
          </a:p>
          <a:p>
            <a:pPr marL="0" indent="0">
              <a:buNone/>
            </a:pPr>
            <a:r>
              <a:rPr lang="en-US" sz="1400" u="sng" dirty="0" err="1" smtClean="0">
                <a:solidFill>
                  <a:schemeClr val="tx1"/>
                </a:solidFill>
              </a:rPr>
              <a:t>NovoFEL</a:t>
            </a:r>
            <a:r>
              <a:rPr lang="en-US" sz="1400" u="sng" dirty="0" smtClean="0">
                <a:solidFill>
                  <a:schemeClr val="tx1"/>
                </a:solidFill>
              </a:rPr>
              <a:t> </a:t>
            </a:r>
            <a:r>
              <a:rPr lang="en-US" sz="1400" u="sng" dirty="0">
                <a:solidFill>
                  <a:schemeClr val="tx1"/>
                </a:solidFill>
              </a:rPr>
              <a:t>(2003 – present</a:t>
            </a:r>
            <a:r>
              <a:rPr lang="en-US" sz="1400" u="sng" dirty="0" smtClean="0">
                <a:solidFill>
                  <a:schemeClr val="tx1"/>
                </a:solidFill>
              </a:rPr>
              <a:t>)</a:t>
            </a:r>
            <a:endParaRPr lang="en-US" sz="1400" u="sng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THz </a:t>
            </a:r>
            <a:r>
              <a:rPr lang="en-US" sz="1400" dirty="0">
                <a:solidFill>
                  <a:schemeClr val="tx1"/>
                </a:solidFill>
              </a:rPr>
              <a:t>&amp; IR for biological </a:t>
            </a:r>
            <a:r>
              <a:rPr lang="en-US" sz="1400" dirty="0" smtClean="0">
                <a:solidFill>
                  <a:schemeClr val="tx1"/>
                </a:solidFill>
              </a:rPr>
              <a:t>research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400" u="sng" dirty="0" smtClean="0">
                <a:solidFill>
                  <a:schemeClr val="tx1"/>
                </a:solidFill>
              </a:rPr>
              <a:t>KEK </a:t>
            </a:r>
            <a:r>
              <a:rPr lang="en-US" sz="1400" u="sng" dirty="0">
                <a:solidFill>
                  <a:schemeClr val="tx1"/>
                </a:solidFill>
              </a:rPr>
              <a:t>CERL (2010 – present)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In process of converting to FEL research for lithography industry (see later)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 smtClean="0"/>
              <a:t>ERLs for FELs – Where we are now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24" y="2178541"/>
            <a:ext cx="3141538" cy="2352024"/>
          </a:xfrm>
          <a:prstGeom prst="rect">
            <a:avLst/>
          </a:prstGeom>
        </p:spPr>
      </p:pic>
      <p:pic>
        <p:nvPicPr>
          <p:cNvPr id="16" name="Рисунок 21" descr="!+++NovoFEL_Frequences_New_+CORRECT!!!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0908" y="1466295"/>
            <a:ext cx="4549385" cy="27778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920" y="2643447"/>
            <a:ext cx="5531986" cy="4153524"/>
          </a:xfrm>
          <a:prstGeom prst="rect">
            <a:avLst/>
          </a:prstGeom>
        </p:spPr>
      </p:pic>
      <p:pic>
        <p:nvPicPr>
          <p:cNvPr id="9" name="Picture 4" descr="D:\My Pictures\2014\ERL開発棟\2014_04_14_cERL写真(帯名)\DSC0280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7"/>
          <a:stretch/>
        </p:blipFill>
        <p:spPr bwMode="auto">
          <a:xfrm>
            <a:off x="2990771" y="5368393"/>
            <a:ext cx="2994394" cy="126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98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830" y="3159313"/>
            <a:ext cx="3668361" cy="23104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927" y="953303"/>
            <a:ext cx="3493072" cy="18563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112" y="960744"/>
            <a:ext cx="8633503" cy="49181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u="sng" dirty="0" smtClean="0">
                <a:solidFill>
                  <a:schemeClr val="tx1"/>
                </a:solidFill>
                <a:latin typeface="+mj-lt"/>
              </a:rPr>
              <a:t>EUV-FEL for semiconductor lithography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order to keep pace with Moore’s Law (doubling of CPU power every 18 months), industry moving from 193 nm light source to 13.5 nm – enables finer pattern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etching. Potentially shorter wavelengths in future…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major limitation is the power of the EUV light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source. Existing technology is ionization of tin droplets = dirty, inefficient, physics limitation going to shorter wavelengths 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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use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an FEL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? Need high average power 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sym typeface="Symbol" panose="05050102010706020507" pitchFamily="18" charset="2"/>
              </a:rPr>
              <a:t> drive FEL with ERL.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From leading manufacturer of lithography apparatus, ASML Netherlands BV: </a:t>
            </a:r>
          </a:p>
          <a:p>
            <a:pPr marL="457200" lvl="1" indent="0">
              <a:buNone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“FEL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is an interesting potential solution to generating multi-kW powers of EUV 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radiation. Energy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recovery is a necessary condition to make such a light source economically 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viable”</a:t>
            </a:r>
            <a:endParaRPr lang="en-GB" sz="1400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A move from existing laser-plasma sources to FELs will be a big commitment from industry as it will mean reconfiguration of chip fabrication plants from 1 source / scanner to source sharing. CAPEX for FEL ~200M EUR, for FAB ~10B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EUR. In 2020 semiconductor market size is ~400B EUR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number of accelerator laboratories have worked with semiconductor industry to develop ERL based EUV-FEL concepts in the 2010s. One concept, from KEK pictured right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IP developed by ASML, although not applied to FEL yet, is being exploited for medical isotope production by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IRE Belgium </a:t>
            </a:r>
            <a:r>
              <a:rPr lang="en-GB" sz="1400" dirty="0">
                <a:solidFill>
                  <a:schemeClr val="tx1"/>
                </a:solidFill>
                <a:latin typeface="+mj-lt"/>
                <a:hlinkClick r:id="rId4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hlinkClick r:id="rId4"/>
              </a:rPr>
              <a:t>www.ire.eu/en/our-activity/ire/smart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and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Research Instruments </a:t>
            </a:r>
            <a:r>
              <a:rPr lang="en-GB" sz="1400" dirty="0">
                <a:solidFill>
                  <a:schemeClr val="tx1"/>
                </a:solidFill>
                <a:latin typeface="+mj-lt"/>
                <a:hlinkClick r:id="rId5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hlinkClick r:id="rId5"/>
              </a:rPr>
              <a:t>research-instruments.de/news-events/news-detail/10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Industry continues to interact with accelerator laboratories,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Eg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. 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  <a:hlinkClick r:id="rId6"/>
              </a:rPr>
              <a:t>https</a:t>
            </a:r>
            <a:r>
              <a:rPr lang="en-US" sz="1400" u="sng" dirty="0">
                <a:solidFill>
                  <a:schemeClr val="tx1"/>
                </a:solidFill>
                <a:latin typeface="+mj-lt"/>
                <a:hlinkClick r:id="rId6"/>
              </a:rPr>
              <a:t>://conference-indico.kek.jp/event/125</a:t>
            </a:r>
            <a:r>
              <a:rPr lang="en-US" sz="1400" u="sng" dirty="0" smtClean="0">
                <a:solidFill>
                  <a:schemeClr val="tx1"/>
                </a:solidFill>
                <a:latin typeface="+mj-lt"/>
                <a:hlinkClick r:id="rId6"/>
              </a:rPr>
              <a:t>/</a:t>
            </a:r>
            <a:r>
              <a:rPr lang="en-US" sz="1400" dirty="0">
                <a:solidFill>
                  <a:schemeClr val="tx1"/>
                </a:solidFill>
                <a:latin typeface="+mj-lt"/>
              </a:rPr>
              <a:t>  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and publish on relevant topics (see report for references)</a:t>
            </a:r>
            <a:endParaRPr lang="en-US" sz="1400" u="sng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958" y="5818374"/>
            <a:ext cx="4311284" cy="9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3" y="926661"/>
            <a:ext cx="8641817" cy="48816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u="sng" dirty="0" smtClean="0">
                <a:solidFill>
                  <a:schemeClr val="tx1"/>
                </a:solidFill>
                <a:latin typeface="+mj-lt"/>
              </a:rPr>
              <a:t>EUV-FEL for semiconductor lithography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Example of potential impact…From IEEE Spectrum May 2021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“Another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first for these chips was IBM’s application of extreme-ultraviolet lithography (EUV) patterning to the front-end-of-line (FEOL) where the individual devices (transistors, capacitors, resistors, etc.) are patterned in the semiconductor. After a decade of hand-wringing over whether EUV would ever deliver on its promises, it has in the last few years become a keystone for enabling 7-nm chips. Now, in this latest step in its evolution, EUV patterning has made it possible for IBM to produce variable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nanosheet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 widths from 15 nm to 70 nm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The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company anticipates that that 2-nm node could potentially reduce the carbon footprint of data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centers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. It estimates that if every data </a:t>
            </a:r>
            <a:r>
              <a:rPr lang="en-GB" sz="1400" i="1" dirty="0" err="1">
                <a:solidFill>
                  <a:schemeClr val="tx1"/>
                </a:solidFill>
                <a:latin typeface="+mj-lt"/>
              </a:rPr>
              <a:t>center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 changed their servers to 2-nm-based processors, it could save enough energy to power 43 million homes.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Closer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to 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most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of us is what IBM expects this to do our laptops and portable devices’ functions—including quicker processing in applications, easier language translation, and faster 5G or 6G connections.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For </a:t>
            </a:r>
            <a:r>
              <a:rPr lang="en-GB" sz="1400" i="1" dirty="0">
                <a:solidFill>
                  <a:schemeClr val="tx1"/>
                </a:solidFill>
                <a:latin typeface="+mj-lt"/>
              </a:rPr>
              <a:t>those who find daily phone charging annoying, 2-nm node chips will quadruple cell phone battery life vs. 7-nm node chips, which the company says could require users to charge their devices only every third or fourth day, rather than every night</a:t>
            </a:r>
            <a:r>
              <a:rPr lang="en-GB" sz="1400" i="1" dirty="0" smtClean="0">
                <a:solidFill>
                  <a:schemeClr val="tx1"/>
                </a:solidFill>
                <a:latin typeface="+mj-lt"/>
              </a:rPr>
              <a:t>.”</a:t>
            </a:r>
            <a:endParaRPr lang="en-US" sz="14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090" y="1521562"/>
            <a:ext cx="3318545" cy="4191982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8071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459" y="3373281"/>
            <a:ext cx="4498127" cy="3193774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119" y="1169670"/>
            <a:ext cx="4376101" cy="22566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14860" b="-2043"/>
          <a:stretch/>
        </p:blipFill>
        <p:spPr>
          <a:xfrm>
            <a:off x="2854757" y="5429192"/>
            <a:ext cx="4596938" cy="1292283"/>
          </a:xfrm>
          <a:prstGeom prst="snip1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25" y="1072960"/>
            <a:ext cx="7478034" cy="4351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Nm scale EUV radiation likely to be the most important application of ERL-FEL’s, but not the only. This has been recently explored in the context of the UK-XFEL facility proposal, and also at SHINE – Shanghai XFEL project… and also for </a:t>
            </a:r>
            <a:r>
              <a:rPr lang="en-US" sz="1400" dirty="0" err="1" smtClean="0">
                <a:solidFill>
                  <a:schemeClr val="tx1"/>
                </a:solidFill>
                <a:latin typeface="+mj-lt"/>
              </a:rPr>
              <a:t>LHeC</a:t>
            </a:r>
            <a:endParaRPr lang="en-US" sz="14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1400" b="1" u="sng" dirty="0" smtClean="0">
                <a:solidFill>
                  <a:schemeClr val="tx1"/>
                </a:solidFill>
                <a:latin typeface="+mj-lt"/>
              </a:rPr>
              <a:t>UK-XFEL: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Inspired by CEBAF-X concept, initial proposals to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drive hard X-ray FELs with ERL directly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– enables type of oscillator FEL termed </a:t>
            </a:r>
            <a:r>
              <a:rPr lang="en-US" sz="1400" b="1" dirty="0" smtClean="0">
                <a:solidFill>
                  <a:schemeClr val="tx1"/>
                </a:solidFill>
                <a:latin typeface="+mj-lt"/>
              </a:rPr>
              <a:t>XFELO</a:t>
            </a: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 – capable of producing transform limited pulses = single cycle X-rays, also large harmonic powers – potentially extending FEL pulses to MeV photon scales. Deemed too ambitious in the context of the proposal! 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j-lt"/>
              </a:rPr>
              <a:t>…Published 2020 Science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Case </a:t>
            </a:r>
            <a:r>
              <a:rPr lang="en-GB" sz="1400" dirty="0">
                <a:solidFill>
                  <a:schemeClr val="tx1"/>
                </a:solidFill>
                <a:latin typeface="+mj-lt"/>
                <a:hlinkClick r:id="rId5"/>
              </a:rPr>
              <a:t>https://</a:t>
            </a:r>
            <a:r>
              <a:rPr lang="en-GB" sz="1400" dirty="0" smtClean="0">
                <a:solidFill>
                  <a:schemeClr val="tx1"/>
                </a:solidFill>
                <a:latin typeface="+mj-lt"/>
                <a:hlinkClick r:id="rId5"/>
              </a:rPr>
              <a:t>www.clf.stfc.ac.uk/Pages/UK-XFEL-science-case.aspx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 includes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science that could be addressed by incorporating a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~1 GeV ERL into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a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larger UK-XFEL facility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ERL drives soft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X-ray FEL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at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high average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power, enabling 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lithography &amp;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seeding of the hard X-FELs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… providing a high power seed pulse results in superior output compared to the SASE lasing seen in </a:t>
            </a:r>
            <a:r>
              <a:rPr lang="en-GB" sz="1400" dirty="0" err="1" smtClean="0">
                <a:solidFill>
                  <a:schemeClr val="tx1"/>
                </a:solidFill>
                <a:latin typeface="+mj-lt"/>
              </a:rPr>
              <a:t>Eu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-XFEL and LCLS-2 by introducing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longitudinal coherence = eliminating noisy pulses. 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A seeded XFEL can therefore be considered the </a:t>
            </a:r>
            <a:r>
              <a:rPr lang="en-GB" sz="1400" b="1" dirty="0" smtClean="0">
                <a:solidFill>
                  <a:schemeClr val="tx1"/>
                </a:solidFill>
                <a:latin typeface="+mj-lt"/>
              </a:rPr>
              <a:t>second generation of XFEL</a:t>
            </a: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Left: Plot of photon energy vs pulse repetition rate shows potential application areas – ERLs sit at the top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680299" y="297722"/>
            <a:ext cx="10831403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u="sng" dirty="0"/>
              <a:t>ERLs </a:t>
            </a:r>
            <a:r>
              <a:rPr lang="en-GB" sz="2800" u="sng" dirty="0" smtClean="0"/>
              <a:t>for </a:t>
            </a:r>
            <a:r>
              <a:rPr lang="en-GB" sz="2800" u="sng" dirty="0"/>
              <a:t>FELs – Where </a:t>
            </a:r>
            <a:r>
              <a:rPr lang="en-GB" sz="2800" u="sng" dirty="0" smtClean="0"/>
              <a:t>we are going</a:t>
            </a:r>
            <a:endParaRPr lang="en-GB" sz="2800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466" y="141061"/>
            <a:ext cx="1341120" cy="1907221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176438" y="5147495"/>
            <a:ext cx="2506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Concept UK-XFEL facility incorporates ERL for soft X-ray &amp; ICS gammas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545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2" ma:contentTypeDescription="Create a new document." ma:contentTypeScope="" ma:versionID="ce4d36b08ffc93004303da274d805747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ea693cc23b1283c3b13a9b967e1cd472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DF6738-E1C8-4F80-8474-DE2F9F84D0A1}">
  <ds:schemaRefs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e8785e35-4af9-43d1-8745-88b55cf0d46b"/>
    <ds:schemaRef ds:uri="19a5072a-c90b-4bd3-a68a-b7abbd4b55f2"/>
  </ds:schemaRefs>
</ds:datastoreItem>
</file>

<file path=customXml/itemProps2.xml><?xml version="1.0" encoding="utf-8"?>
<ds:datastoreItem xmlns:ds="http://schemas.openxmlformats.org/officeDocument/2006/customXml" ds:itemID="{DE7936A1-A39A-4902-9B94-3A35D2FD0C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E0B0C6-42F1-4D70-AB46-13254F4400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25258</TotalTime>
  <Words>2535</Words>
  <Application>Microsoft Office PowerPoint</Application>
  <PresentationFormat>Widescreen</PresentationFormat>
  <Paragraphs>175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Arial Regular</vt:lpstr>
      <vt:lpstr>Calibri</vt:lpstr>
      <vt:lpstr>Helvetica</vt:lpstr>
      <vt:lpstr>Symbol</vt:lpstr>
      <vt:lpstr>Times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Williams, Peter (STFC,DL,AST)</cp:lastModifiedBy>
  <cp:revision>619</cp:revision>
  <cp:lastPrinted>2019-10-02T08:27:37Z</cp:lastPrinted>
  <dcterms:created xsi:type="dcterms:W3CDTF">2019-09-17T08:04:08Z</dcterms:created>
  <dcterms:modified xsi:type="dcterms:W3CDTF">2021-06-04T10:05:47Z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