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  <p:sldMasterId id="2147483718" r:id="rId4"/>
  </p:sldMasterIdLst>
  <p:notesMasterIdLst>
    <p:notesMasterId r:id="rId14"/>
  </p:notesMasterIdLst>
  <p:handoutMasterIdLst>
    <p:handoutMasterId r:id="rId15"/>
  </p:handoutMasterIdLst>
  <p:sldIdLst>
    <p:sldId id="281" r:id="rId5"/>
    <p:sldId id="279" r:id="rId6"/>
    <p:sldId id="360" r:id="rId7"/>
    <p:sldId id="367" r:id="rId8"/>
    <p:sldId id="368" r:id="rId9"/>
    <p:sldId id="369" r:id="rId10"/>
    <p:sldId id="302" r:id="rId11"/>
    <p:sldId id="370" r:id="rId12"/>
    <p:sldId id="371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386B"/>
    <a:srgbClr val="2C669E"/>
    <a:srgbClr val="F8B13C"/>
    <a:srgbClr val="1F497D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 varScale="1">
        <p:scale>
          <a:sx n="69" d="100"/>
          <a:sy n="69" d="100"/>
        </p:scale>
        <p:origin x="1500" y="-18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17/05/2021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0042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17/05/2021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101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469276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426" y="476823"/>
            <a:ext cx="8425959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425" y="1773238"/>
            <a:ext cx="8425959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DE" noProof="0" dirty="0" smtClean="0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358425" y="404813"/>
            <a:ext cx="8425959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 userDrawn="1"/>
        </p:nvSpPr>
        <p:spPr bwMode="auto">
          <a:xfrm>
            <a:off x="358426" y="2492870"/>
            <a:ext cx="8425959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 </a:t>
            </a:r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58425" y="2636890"/>
            <a:ext cx="8425959" cy="338447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Rechteck 13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 smtClean="0">
                <a:solidFill>
                  <a:srgbClr val="179C7D"/>
                </a:solidFill>
              </a:rPr>
              <a:t>Diesen Kasten nicht löschen (ist für die Funktion der Folie wichtig)</a:t>
            </a:r>
            <a:endParaRPr lang="de-DE" sz="900" dirty="0">
              <a:solidFill>
                <a:srgbClr val="179C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426" y="476823"/>
            <a:ext cx="8316300" cy="1007908"/>
          </a:xfrm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58426" y="1773238"/>
            <a:ext cx="8317575" cy="4248150"/>
          </a:xfrm>
        </p:spPr>
        <p:txBody>
          <a:bodyPr/>
          <a:lstStyle>
            <a:lvl1pPr marL="360000" indent="-360000">
              <a:buFont typeface="Wingdings" pitchFamily="2" charset="2"/>
              <a:buChar char="n"/>
              <a:defRPr/>
            </a:lvl1pPr>
            <a:lvl2pPr marL="720000" indent="-360000">
              <a:buFont typeface="Wingdings" pitchFamily="2" charset="2"/>
              <a:buChar char="n"/>
              <a:defRPr/>
            </a:lvl2pPr>
            <a:lvl3pPr marL="1080000">
              <a:defRPr/>
            </a:lvl3pPr>
            <a:lvl4pPr marL="1440000">
              <a:defRPr/>
            </a:lvl4pPr>
            <a:lvl5pPr marL="1800000" indent="-360000"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Line 12"/>
          <p:cNvSpPr>
            <a:spLocks noChangeShapeType="1"/>
          </p:cNvSpPr>
          <p:nvPr userDrawn="1"/>
        </p:nvSpPr>
        <p:spPr bwMode="auto">
          <a:xfrm flipV="1">
            <a:off x="358425" y="404813"/>
            <a:ext cx="8425959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Line 13"/>
          <p:cNvSpPr>
            <a:spLocks noChangeShapeType="1"/>
          </p:cNvSpPr>
          <p:nvPr userDrawn="1"/>
        </p:nvSpPr>
        <p:spPr bwMode="auto">
          <a:xfrm>
            <a:off x="358426" y="1558800"/>
            <a:ext cx="8425959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1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>
                <a:solidFill>
                  <a:srgbClr val="A8AFAF"/>
                </a:solidFill>
              </a:rPr>
              <a:t> </a:t>
            </a:r>
            <a:endParaRPr dirty="0">
              <a:solidFill>
                <a:srgbClr val="A8AFAF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 smtClean="0">
                <a:solidFill>
                  <a:srgbClr val="179C7D"/>
                </a:solidFill>
              </a:rPr>
              <a:t>Diesen Kasten nicht löschen (ist für die Funktion der Folie wichtig)</a:t>
            </a:r>
            <a:endParaRPr lang="de-DE" sz="900" dirty="0">
              <a:solidFill>
                <a:srgbClr val="179C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8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426" y="334800"/>
            <a:ext cx="8425959" cy="369332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8425" y="1773238"/>
            <a:ext cx="8425959" cy="42481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>
                <a:solidFill>
                  <a:srgbClr val="A8AFAF"/>
                </a:solidFill>
              </a:rPr>
              <a:t> </a:t>
            </a:r>
            <a:endParaRPr dirty="0">
              <a:solidFill>
                <a:srgbClr val="A8AFAF"/>
              </a:solidFill>
            </a:endParaRP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 smtClean="0">
                <a:solidFill>
                  <a:srgbClr val="179C7D"/>
                </a:solidFill>
              </a:rPr>
              <a:t>Diesen Kasten nicht löschen (ist für die Funktion der Folie wichtig)</a:t>
            </a:r>
            <a:endParaRPr lang="de-DE" sz="900" dirty="0">
              <a:solidFill>
                <a:srgbClr val="179C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74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8" y="5728448"/>
            <a:ext cx="1656184" cy="10214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2162175" cy="133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2162175" cy="133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425" y="334800"/>
            <a:ext cx="8435485" cy="12255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426" y="1774800"/>
            <a:ext cx="8425959" cy="4248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58425" y="6349882"/>
            <a:ext cx="13501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de-DE" sz="800" dirty="0" smtClean="0">
              <a:solidFill>
                <a:srgbClr val="A8AFAF"/>
              </a:solidFill>
            </a:endParaRP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de-DE" sz="800" dirty="0" smtClean="0">
                <a:solidFill>
                  <a:srgbClr val="A8AFAF"/>
                </a:solidFill>
              </a:rPr>
              <a:t>© Fraunhofer FEP </a:t>
            </a:r>
            <a:endParaRPr lang="de-DE" sz="800" dirty="0">
              <a:solidFill>
                <a:srgbClr val="A8AFAF"/>
              </a:solidFill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358425" y="6165380"/>
            <a:ext cx="8425959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0" y="6993540"/>
            <a:ext cx="4374682" cy="324000"/>
            <a:chOff x="0" y="7101510"/>
            <a:chExt cx="5832150" cy="324000"/>
          </a:xfrm>
        </p:grpSpPr>
        <p:sp>
          <p:nvSpPr>
            <p:cNvPr id="19" name="Rechteck 18"/>
            <p:cNvSpPr/>
            <p:nvPr userDrawn="1"/>
          </p:nvSpPr>
          <p:spPr>
            <a:xfrm>
              <a:off x="0" y="7101510"/>
              <a:ext cx="180000" cy="324000"/>
            </a:xfrm>
            <a:prstGeom prst="rect">
              <a:avLst/>
            </a:prstGeom>
            <a:solidFill>
              <a:schemeClr val="tx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23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156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125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942025" y="7101510"/>
              <a:ext cx="180000" cy="324000"/>
            </a:xfrm>
            <a:prstGeom prst="rect">
              <a:avLst/>
            </a:prstGeom>
            <a:solidFill>
              <a:srgbClr val="F294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242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148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0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1884050" y="7101510"/>
              <a:ext cx="180000" cy="324000"/>
            </a:xfrm>
            <a:prstGeom prst="rect">
              <a:avLst/>
            </a:prstGeom>
            <a:solidFill>
              <a:srgbClr val="1F82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31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130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192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2" name="Rechteck 21"/>
            <p:cNvSpPr/>
            <p:nvPr userDrawn="1"/>
          </p:nvSpPr>
          <p:spPr>
            <a:xfrm>
              <a:off x="2826075" y="7101510"/>
              <a:ext cx="180000" cy="324000"/>
            </a:xfrm>
            <a:prstGeom prst="rect">
              <a:avLst/>
            </a:prstGeom>
            <a:solidFill>
              <a:srgbClr val="E2001A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226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26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3768100" y="7101510"/>
              <a:ext cx="180000" cy="324000"/>
            </a:xfrm>
            <a:prstGeom prst="rect">
              <a:avLst/>
            </a:prstGeom>
            <a:solidFill>
              <a:srgbClr val="B1C8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95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200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0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4" name="Rechteck 23"/>
            <p:cNvSpPr/>
            <p:nvPr userDrawn="1"/>
          </p:nvSpPr>
          <p:spPr>
            <a:xfrm>
              <a:off x="4710125" y="7101510"/>
              <a:ext cx="180000" cy="324000"/>
            </a:xfrm>
            <a:prstGeom prst="rect">
              <a:avLst/>
            </a:prstGeom>
            <a:solidFill>
              <a:srgbClr val="FEEFD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254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239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214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5652150" y="7101510"/>
              <a:ext cx="180000" cy="324000"/>
            </a:xfrm>
            <a:prstGeom prst="rect">
              <a:avLst/>
            </a:prstGeom>
            <a:solidFill>
              <a:schemeClr val="accent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225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227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227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" name="Grafik 1" descr="Logo_ausgetauscht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019" y="6300001"/>
            <a:ext cx="1063366" cy="38682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6998" y="6237411"/>
            <a:ext cx="528814" cy="54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9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</p:sldLayoutIdLst>
  <p:timing>
    <p:tnLst>
      <p:par>
        <p:cTn id="1" dur="indefinite" restart="never" nodeType="tmRoot"/>
      </p:par>
    </p:tnLst>
  </p:timing>
  <p:hf hdr="0" dt="0"/>
  <p:txStyles>
    <p:titleStyle>
      <a:lvl1pPr marL="0" indent="0" algn="l" defTabSz="504000" rtl="0" eaLnBrk="1" fontAlgn="base" hangingPunct="1">
        <a:spcBef>
          <a:spcPct val="0"/>
        </a:spcBef>
        <a:spcAft>
          <a:spcPct val="0"/>
        </a:spcAft>
        <a:defRPr sz="2400" b="0">
          <a:solidFill>
            <a:schemeClr val="tx1"/>
          </a:solidFill>
          <a:latin typeface="Frutiger LT Com 55 Roman" panose="020B05030305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36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8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44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80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8875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3447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8019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2591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communities/ifast/?page=1&amp;size=20" TargetMode="External"/><Relationship Id="rId2" Type="http://schemas.openxmlformats.org/officeDocument/2006/relationships/hyperlink" Target="https://espace.cern.ch/project-IFAST-Intrane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49141" y="2701116"/>
            <a:ext cx="8640960" cy="3250121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Task 12.1 - A </a:t>
            </a:r>
            <a:r>
              <a:rPr lang="en-GB" dirty="0"/>
              <a:t>Strategy for </a:t>
            </a:r>
            <a:r>
              <a:rPr lang="en-GB" dirty="0" smtClean="0"/>
              <a:t>Implementing Novel </a:t>
            </a:r>
            <a:r>
              <a:rPr lang="en-GB" dirty="0"/>
              <a:t>Societal Applications </a:t>
            </a:r>
            <a:r>
              <a:rPr lang="en-GB" dirty="0" smtClean="0"/>
              <a:t>of </a:t>
            </a:r>
            <a:r>
              <a:rPr lang="en-GB" dirty="0" smtClean="0"/>
              <a:t>Accelerators</a:t>
            </a:r>
          </a:p>
          <a:p>
            <a:r>
              <a:rPr lang="en-GB" dirty="0" smtClean="0"/>
              <a:t>Kick-off Meeting</a:t>
            </a:r>
            <a:r>
              <a:rPr lang="en-GB" dirty="0" smtClean="0"/>
              <a:t> </a:t>
            </a:r>
            <a:r>
              <a:rPr lang="en-GB" b="0" dirty="0"/>
              <a:t>	</a:t>
            </a:r>
          </a:p>
          <a:p>
            <a:r>
              <a:rPr lang="en-GB" dirty="0" smtClean="0"/>
              <a:t>  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90200" y="1556792"/>
            <a:ext cx="8196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 dirty="0"/>
              <a:t>Draft Agenda 18th May 2021</a:t>
            </a:r>
            <a:endParaRPr lang="en-GB" dirty="0"/>
          </a:p>
          <a:p>
            <a:r>
              <a:rPr lang="en-GB" dirty="0" smtClean="0"/>
              <a:t>(0) Introductions										- All</a:t>
            </a:r>
          </a:p>
          <a:p>
            <a:r>
              <a:rPr lang="en-GB" dirty="0" smtClean="0"/>
              <a:t>(1) Introduction</a:t>
            </a:r>
            <a:r>
              <a:rPr lang="en-GB" dirty="0"/>
              <a:t>                                          </a:t>
            </a:r>
            <a:r>
              <a:rPr lang="en-GB" dirty="0" smtClean="0"/>
              <a:t>    			</a:t>
            </a:r>
            <a:r>
              <a:rPr lang="en-GB" dirty="0"/>
              <a:t>                </a:t>
            </a:r>
            <a:r>
              <a:rPr lang="en-GB" dirty="0" smtClean="0"/>
              <a:t>	- </a:t>
            </a:r>
            <a:r>
              <a:rPr lang="en-GB" dirty="0"/>
              <a:t>Rob</a:t>
            </a:r>
          </a:p>
          <a:p>
            <a:r>
              <a:rPr lang="en-GB" dirty="0"/>
              <a:t>(2) Plans for each subtask for the next year and the rest of the </a:t>
            </a:r>
            <a:r>
              <a:rPr lang="en-GB" dirty="0" smtClean="0"/>
              <a:t>project:</a:t>
            </a:r>
            <a:endParaRPr lang="en-GB" dirty="0"/>
          </a:p>
          <a:p>
            <a:r>
              <a:rPr lang="en-GB" dirty="0"/>
              <a:t>     12.1.2  - Novel forms of radiotherapy  </a:t>
            </a:r>
            <a:r>
              <a:rPr lang="en-GB" dirty="0" smtClean="0"/>
              <a:t>			</a:t>
            </a:r>
            <a:r>
              <a:rPr lang="en-GB" dirty="0"/>
              <a:t>                  </a:t>
            </a:r>
            <a:r>
              <a:rPr lang="en-GB" dirty="0" smtClean="0"/>
              <a:t>- </a:t>
            </a:r>
            <a:r>
              <a:rPr lang="en-GB" dirty="0"/>
              <a:t>Angeles</a:t>
            </a:r>
          </a:p>
          <a:p>
            <a:r>
              <a:rPr lang="en-GB" dirty="0"/>
              <a:t>     12.1.3  - Environmental applications                        </a:t>
            </a:r>
            <a:r>
              <a:rPr lang="en-GB" dirty="0" smtClean="0"/>
              <a:t>			- </a:t>
            </a:r>
            <a:r>
              <a:rPr lang="en-GB" dirty="0"/>
              <a:t>Toms and Andrzej</a:t>
            </a:r>
          </a:p>
          <a:p>
            <a:r>
              <a:rPr lang="en-GB" dirty="0"/>
              <a:t>     12.1.4  - Accelerator imaging                                 </a:t>
            </a:r>
            <a:r>
              <a:rPr lang="en-GB" dirty="0" smtClean="0"/>
              <a:t>			- </a:t>
            </a:r>
            <a:r>
              <a:rPr lang="en-GB" dirty="0"/>
              <a:t>Graeme</a:t>
            </a:r>
          </a:p>
          <a:p>
            <a:r>
              <a:rPr lang="en-GB" dirty="0"/>
              <a:t>     12.1.5  - Radioisotopes                                          </a:t>
            </a:r>
            <a:r>
              <a:rPr lang="en-GB" dirty="0" smtClean="0"/>
              <a:t>			- </a:t>
            </a:r>
            <a:r>
              <a:rPr lang="en-GB" dirty="0" err="1"/>
              <a:t>Conchi</a:t>
            </a:r>
            <a:endParaRPr lang="en-GB" dirty="0"/>
          </a:p>
          <a:p>
            <a:r>
              <a:rPr lang="en-GB" dirty="0"/>
              <a:t>     12.1.6  - Barriers to the adoption of accelerators      </a:t>
            </a:r>
            <a:r>
              <a:rPr lang="en-GB" dirty="0" smtClean="0"/>
              <a:t>			- </a:t>
            </a:r>
            <a:r>
              <a:rPr lang="en-GB" dirty="0"/>
              <a:t>Andrzej and Andrea</a:t>
            </a:r>
          </a:p>
          <a:p>
            <a:r>
              <a:rPr lang="en-GB" dirty="0"/>
              <a:t>(3) Next meeting</a:t>
            </a:r>
          </a:p>
          <a:p>
            <a:r>
              <a:rPr lang="en-GB" dirty="0"/>
              <a:t>(4) AOB</a:t>
            </a:r>
          </a:p>
        </p:txBody>
      </p: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Sub-Tasks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531149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1. Coordination and Communication 								</a:t>
            </a:r>
            <a:r>
              <a:rPr lang="en-GB" sz="2000" kern="0" noProof="0" dirty="0">
                <a:solidFill>
                  <a:srgbClr val="006600"/>
                </a:solidFill>
              </a:rPr>
              <a:t>(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Rob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Edgecock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- HUD)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2. </a:t>
            </a:r>
            <a:r>
              <a:rPr lang="en-GB" sz="2000" dirty="0">
                <a:solidFill>
                  <a:srgbClr val="1E386B"/>
                </a:solidFill>
              </a:rPr>
              <a:t>Novel forms of radiotherapy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2000" kern="0" dirty="0" smtClean="0">
                <a:solidFill>
                  <a:srgbClr val="006600"/>
                </a:solidFill>
              </a:rPr>
              <a:t>Angeles </a:t>
            </a:r>
            <a:r>
              <a:rPr lang="en-GB" sz="2000" kern="0" dirty="0" err="1" smtClean="0">
                <a:solidFill>
                  <a:srgbClr val="006600"/>
                </a:solidFill>
              </a:rPr>
              <a:t>Faus-Golfe</a:t>
            </a:r>
            <a:r>
              <a:rPr lang="en-GB" sz="2000" kern="0" dirty="0" smtClean="0">
                <a:solidFill>
                  <a:srgbClr val="006600"/>
                </a:solidFill>
              </a:rPr>
              <a:t> - CNRS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3. </a:t>
            </a:r>
            <a:r>
              <a:rPr lang="en-GB" sz="2000" dirty="0">
                <a:solidFill>
                  <a:srgbClr val="1E386B"/>
                </a:solidFill>
              </a:rPr>
              <a:t>Environmental applications of electron beams </a:t>
            </a:r>
            <a:r>
              <a:rPr lang="en-GB" dirty="0"/>
              <a:t>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2000" kern="0" noProof="0" dirty="0" smtClean="0">
                <a:solidFill>
                  <a:srgbClr val="006600"/>
                </a:solidFill>
              </a:rPr>
              <a:t>Toms </a:t>
            </a:r>
            <a:r>
              <a:rPr lang="en-GB" sz="2000" kern="0" noProof="0" dirty="0" err="1" smtClean="0">
                <a:solidFill>
                  <a:srgbClr val="006600"/>
                </a:solidFill>
              </a:rPr>
              <a:t>Torims</a:t>
            </a:r>
            <a:r>
              <a:rPr lang="en-GB" sz="2000" kern="0" dirty="0" smtClean="0">
                <a:solidFill>
                  <a:srgbClr val="006600"/>
                </a:solidFill>
              </a:rPr>
              <a:t> – RTU							  Andrzej </a:t>
            </a:r>
            <a:r>
              <a:rPr lang="en-GB" sz="2000" kern="0" dirty="0" err="1" smtClean="0">
                <a:solidFill>
                  <a:srgbClr val="006600"/>
                </a:solidFill>
              </a:rPr>
              <a:t>Chmielewski</a:t>
            </a:r>
            <a:r>
              <a:rPr lang="en-GB" sz="2000" kern="0" dirty="0" smtClean="0">
                <a:solidFill>
                  <a:srgbClr val="006600"/>
                </a:solidFill>
              </a:rPr>
              <a:t> - INCT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4. </a:t>
            </a:r>
            <a:r>
              <a:rPr lang="en-GB" sz="2000" dirty="0">
                <a:solidFill>
                  <a:srgbClr val="1E386B"/>
                </a:solidFill>
              </a:rPr>
              <a:t>Accelerator imaging </a:t>
            </a:r>
            <a:r>
              <a:rPr lang="en-GB" dirty="0"/>
              <a:t>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(Graeme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Burt - </a:t>
            </a:r>
            <a:r>
              <a:rPr lang="en-GB" sz="2000" kern="0" dirty="0" smtClean="0">
                <a:solidFill>
                  <a:srgbClr val="006600"/>
                </a:solidFill>
              </a:rPr>
              <a:t>ULANCS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5. </a:t>
            </a:r>
            <a:r>
              <a:rPr lang="en-GB" sz="2000" dirty="0">
                <a:solidFill>
                  <a:srgbClr val="1E386B"/>
                </a:solidFill>
              </a:rPr>
              <a:t>Accelerator production of radioisotopes for imaging and therapy </a:t>
            </a:r>
            <a:r>
              <a:rPr lang="en-GB" dirty="0"/>
              <a:t>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		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Conchi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Oliver - CIEMAT)</a:t>
            </a: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1E386B"/>
                </a:solidFill>
              </a:rPr>
              <a:t>Sub-task 6. </a:t>
            </a:r>
            <a:r>
              <a:rPr lang="en-GB" sz="2000" dirty="0">
                <a:solidFill>
                  <a:srgbClr val="1E386B"/>
                </a:solidFill>
              </a:rPr>
              <a:t>Barriers to accelerator adoption by industry </a:t>
            </a:r>
            <a:r>
              <a:rPr lang="en-GB" sz="2000" dirty="0" smtClean="0">
                <a:solidFill>
                  <a:srgbClr val="1E386B"/>
                </a:solidFill>
              </a:rPr>
              <a:t>							</a:t>
            </a: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</a:rPr>
              <a:t>(Andrzej </a:t>
            </a:r>
            <a:r>
              <a:rPr lang="en-GB" sz="2000" dirty="0" err="1" smtClean="0">
                <a:solidFill>
                  <a:schemeClr val="accent3">
                    <a:lumMod val="50000"/>
                  </a:schemeClr>
                </a:solidFill>
              </a:rPr>
              <a:t>Chmielewski</a:t>
            </a: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</a:rPr>
              <a:t> – INCT						 Andrea </a:t>
            </a:r>
            <a:r>
              <a:rPr lang="en-GB" sz="2000" dirty="0" err="1" smtClean="0">
                <a:solidFill>
                  <a:schemeClr val="accent3">
                    <a:lumMod val="50000"/>
                  </a:schemeClr>
                </a:solidFill>
              </a:rPr>
              <a:t>Sagatova</a:t>
            </a: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</a:rPr>
              <a:t> – STU)</a:t>
            </a:r>
            <a:r>
              <a:rPr lang="en-GB" dirty="0"/>
              <a:t>	</a:t>
            </a: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1566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55728"/>
            <a:ext cx="8531149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 smtClean="0"/>
              <a:t>Study </a:t>
            </a:r>
            <a:r>
              <a:rPr lang="en-GB" dirty="0"/>
              <a:t>some new and important societal applications of accelerators with the aim of developing roadmaps for their innovation: novel forms of radiotherapy for cancer treatment, reduction of environmental pollution, new imaging techniques, improved methods for radioisotope production.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Develop </a:t>
            </a:r>
            <a:r>
              <a:rPr lang="en-GB" dirty="0"/>
              <a:t>a strategy to deliver these roadmaps.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Study </a:t>
            </a:r>
            <a:r>
              <a:rPr lang="en-GB" dirty="0"/>
              <a:t>the barriers which discourage the use of accelerators in industry</a:t>
            </a:r>
            <a:r>
              <a:rPr lang="en-GB" dirty="0" smtClean="0"/>
              <a:t>.</a:t>
            </a:r>
            <a:endParaRPr lang="en-GB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8385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Objectives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55728"/>
            <a:ext cx="8531149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 smtClean="0"/>
              <a:t>Study </a:t>
            </a:r>
            <a:r>
              <a:rPr lang="en-GB" dirty="0"/>
              <a:t>some new and important societal applications of accelerators with the aim of developing </a:t>
            </a:r>
            <a:r>
              <a:rPr lang="en-GB" dirty="0">
                <a:solidFill>
                  <a:srgbClr val="C00000"/>
                </a:solidFill>
              </a:rPr>
              <a:t>roadmaps</a:t>
            </a:r>
            <a:r>
              <a:rPr lang="en-GB" dirty="0"/>
              <a:t> for their innovation: novel forms of radiotherapy for cancer treatment, reduction of environmental pollution, new imaging techniques, improved methods for radioisotope production.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Develop </a:t>
            </a:r>
            <a:r>
              <a:rPr lang="en-GB" dirty="0"/>
              <a:t>a </a:t>
            </a:r>
            <a:r>
              <a:rPr lang="en-GB" dirty="0">
                <a:solidFill>
                  <a:srgbClr val="C00000"/>
                </a:solidFill>
              </a:rPr>
              <a:t>strategy</a:t>
            </a:r>
            <a:r>
              <a:rPr lang="en-GB" dirty="0"/>
              <a:t> to deliver these roadmaps. 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Study </a:t>
            </a:r>
            <a:r>
              <a:rPr lang="en-GB" dirty="0"/>
              <a:t>the barriers which discourage the use of accelerators in industry</a:t>
            </a:r>
            <a:r>
              <a:rPr lang="en-GB" dirty="0" smtClean="0"/>
              <a:t>.</a:t>
            </a:r>
            <a:endParaRPr lang="en-GB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1394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we do this?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855728"/>
            <a:ext cx="8531149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 smtClean="0"/>
              <a:t>A bit different to what we’ve done before, but not too much </a:t>
            </a:r>
            <a:endParaRPr lang="en-GB" dirty="0"/>
          </a:p>
          <a:p>
            <a:pPr>
              <a:spcBef>
                <a:spcPts val="1200"/>
              </a:spcBef>
            </a:pPr>
            <a:r>
              <a:rPr lang="en-GB" dirty="0" smtClean="0"/>
              <a:t>It’s up to you, but……</a:t>
            </a:r>
            <a:endParaRPr lang="en-GB" dirty="0"/>
          </a:p>
          <a:p>
            <a:pPr>
              <a:spcBef>
                <a:spcPts val="1200"/>
              </a:spcBef>
            </a:pPr>
            <a:r>
              <a:rPr lang="en-GB" dirty="0" smtClean="0"/>
              <a:t>Identify/study what we want to achieve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See and document what needs to be done to get there 							-&gt; Roadmap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Determine how to get this done															-&gt; Strategy</a:t>
            </a:r>
          </a:p>
          <a:p>
            <a:pPr>
              <a:spcBef>
                <a:spcPts val="1200"/>
              </a:spcBef>
            </a:pPr>
            <a:r>
              <a:rPr lang="en-GB" dirty="0" smtClean="0"/>
              <a:t>Can be done via workshops and/or actual work</a:t>
            </a:r>
            <a:endParaRPr lang="en-GB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513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Deliverable and Milestones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839975"/>
              </p:ext>
            </p:extLst>
          </p:nvPr>
        </p:nvGraphicFramePr>
        <p:xfrm>
          <a:off x="457200" y="1412776"/>
          <a:ext cx="847642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2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21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52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D12.1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Strategy for Implementing Novel Societal Applications of Accelerators 	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HUD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M28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0334885"/>
              </p:ext>
            </p:extLst>
          </p:nvPr>
        </p:nvGraphicFramePr>
        <p:xfrm>
          <a:off x="457200" y="2708920"/>
          <a:ext cx="847642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82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2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52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MS57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Projects identification for development funding 	</a:t>
                      </a:r>
                    </a:p>
                    <a:p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12.1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M10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Abstract of proposals 	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MS58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Completion of strategy documents for each application area 	</a:t>
                      </a:r>
                    </a:p>
                    <a:p>
                      <a:endParaRPr lang="en-GB" sz="1800" b="0" i="0" u="none" strike="noStrike" baseline="0" dirty="0" smtClean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12.1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M40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baseline="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Report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6700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05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160" y="776408"/>
            <a:ext cx="8531149" cy="428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/>
              <a:t>Website: https://ifast-project.eu/</a:t>
            </a:r>
            <a:endParaRPr lang="en-GB" dirty="0"/>
          </a:p>
          <a:p>
            <a:r>
              <a:rPr lang="en-GB" dirty="0" err="1"/>
              <a:t>Sharepoint</a:t>
            </a:r>
            <a:r>
              <a:rPr lang="en-GB" dirty="0"/>
              <a:t> to share internal documents and information and to follow-up milestones and deliverables: </a:t>
            </a:r>
            <a:r>
              <a:rPr lang="en-GB" dirty="0">
                <a:hlinkClick r:id="rId2"/>
              </a:rPr>
              <a:t>https://espace.cern.ch/project-IFAST-Intranet</a:t>
            </a:r>
            <a:r>
              <a:rPr lang="en-GB" dirty="0"/>
              <a:t> </a:t>
            </a:r>
          </a:p>
          <a:p>
            <a:r>
              <a:rPr lang="en-GB" dirty="0" err="1"/>
              <a:t>Zenodo</a:t>
            </a:r>
            <a:r>
              <a:rPr lang="en-GB" dirty="0"/>
              <a:t> to publish notes, reports, presentations and other documents for an external audience: </a:t>
            </a:r>
            <a:r>
              <a:rPr lang="en-GB" dirty="0">
                <a:hlinkClick r:id="rId3"/>
              </a:rPr>
              <a:t>https://zenodo.org/communities/ifast/?page=1&amp;size=20</a:t>
            </a:r>
            <a:r>
              <a:rPr lang="en-GB" dirty="0"/>
              <a:t>  </a:t>
            </a:r>
            <a:endParaRPr lang="en-GB" dirty="0" smtClean="0"/>
          </a:p>
          <a:p>
            <a:r>
              <a:rPr lang="en-GB" dirty="0" smtClean="0"/>
              <a:t>Don’t </a:t>
            </a:r>
            <a:r>
              <a:rPr lang="en-GB" dirty="0"/>
              <a:t>forget in your publications and presentations the acknowledgement to EU support</a:t>
            </a:r>
            <a:r>
              <a:rPr lang="en-GB" dirty="0" smtClean="0"/>
              <a:t>:</a:t>
            </a:r>
            <a:endParaRPr lang="en-GB" dirty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1F7426-7D74-4798-8DC5-3EB5744AA0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710" y="5096586"/>
            <a:ext cx="912011" cy="60800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3B785BD-6D5A-4F0D-8AC5-4CAF06BF0547}"/>
              </a:ext>
            </a:extLst>
          </p:cNvPr>
          <p:cNvSpPr/>
          <p:nvPr/>
        </p:nvSpPr>
        <p:spPr>
          <a:xfrm>
            <a:off x="2050945" y="5094760"/>
            <a:ext cx="6912768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en-GB" b="0" i="0" kern="1200" dirty="0"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4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2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</a:t>
            </a:r>
            <a:r>
              <a:rPr lang="en-GB" dirty="0" smtClean="0"/>
              <a:t>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88160" y="776408"/>
            <a:ext cx="8531149" cy="494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 smtClean="0"/>
              <a:t>This: every 2 months?</a:t>
            </a:r>
            <a:endParaRPr lang="en-GB" dirty="0"/>
          </a:p>
          <a:p>
            <a:r>
              <a:rPr lang="en-GB" b="1" dirty="0">
                <a:solidFill>
                  <a:schemeClr val="accent1"/>
                </a:solidFill>
              </a:rPr>
              <a:t>24 to 26 November </a:t>
            </a:r>
            <a:r>
              <a:rPr lang="en-GB" b="1" dirty="0" smtClean="0">
                <a:solidFill>
                  <a:schemeClr val="accent1"/>
                </a:solidFill>
              </a:rPr>
              <a:t>2021</a:t>
            </a:r>
            <a:r>
              <a:rPr lang="en-GB" dirty="0" smtClean="0">
                <a:solidFill>
                  <a:srgbClr val="002060"/>
                </a:solidFill>
              </a:rPr>
              <a:t>: large </a:t>
            </a:r>
            <a:r>
              <a:rPr lang="en-GB" dirty="0">
                <a:solidFill>
                  <a:srgbClr val="002060"/>
                </a:solidFill>
              </a:rPr>
              <a:t>meeting in Lisbon “</a:t>
            </a:r>
            <a:r>
              <a:rPr lang="en-GB" dirty="0">
                <a:solidFill>
                  <a:schemeClr val="accent1"/>
                </a:solidFill>
              </a:rPr>
              <a:t>From ARIES to I.FAST to the new Horizon Europe: the strategic role of EU programmes for European particle accelerator research</a:t>
            </a:r>
            <a:r>
              <a:rPr lang="en-GB" dirty="0">
                <a:solidFill>
                  <a:srgbClr val="002060"/>
                </a:solidFill>
              </a:rPr>
              <a:t>”. It will include: a) the final ARIES meeting; b) one day dedicated to I.FAST with a 1</a:t>
            </a:r>
            <a:r>
              <a:rPr lang="en-GB" baseline="30000" dirty="0">
                <a:solidFill>
                  <a:srgbClr val="002060"/>
                </a:solidFill>
              </a:rPr>
              <a:t>st</a:t>
            </a:r>
            <a:r>
              <a:rPr lang="en-GB" dirty="0">
                <a:solidFill>
                  <a:srgbClr val="002060"/>
                </a:solidFill>
              </a:rPr>
              <a:t> in-person meeting of enlarged steering committee, and c) a special session on future EC programmes and accelerator initiatives</a:t>
            </a:r>
            <a:r>
              <a:rPr lang="en-GB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GB" b="1" dirty="0">
                <a:solidFill>
                  <a:schemeClr val="accent1"/>
                </a:solidFill>
              </a:rPr>
              <a:t>May/June 2022</a:t>
            </a:r>
            <a:r>
              <a:rPr lang="en-GB" dirty="0">
                <a:solidFill>
                  <a:srgbClr val="002060"/>
                </a:solidFill>
              </a:rPr>
              <a:t>: 1</a:t>
            </a:r>
            <a:r>
              <a:rPr lang="en-GB" baseline="30000" dirty="0">
                <a:solidFill>
                  <a:srgbClr val="002060"/>
                </a:solidFill>
              </a:rPr>
              <a:t>st</a:t>
            </a:r>
            <a:r>
              <a:rPr lang="en-GB" dirty="0">
                <a:solidFill>
                  <a:srgbClr val="002060"/>
                </a:solidFill>
              </a:rPr>
              <a:t> I.FAST Annual Meeting, possibly at the CERN Globe: presentations and reports on the first year of activity.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6482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raunhofer Master">
  <a:themeElements>
    <a:clrScheme name="Fraunhofer Master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2"/>
          </a:solidFill>
          <a:round/>
          <a:headEnd type="arrow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noFill/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8204</TotalTime>
  <Words>947</Words>
  <Application>Microsoft Office PowerPoint</Application>
  <PresentationFormat>On-screen Show (4:3)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20" baseType="lpstr">
      <vt:lpstr>Arial</vt:lpstr>
      <vt:lpstr>Calibri</vt:lpstr>
      <vt:lpstr>Frutiger LT Com 45 Light</vt:lpstr>
      <vt:lpstr>Frutiger LT Com 55 Roman</vt:lpstr>
      <vt:lpstr>Montserrat</vt:lpstr>
      <vt:lpstr>Times New Roman</vt:lpstr>
      <vt:lpstr>Wingdings</vt:lpstr>
      <vt:lpstr>Thème Office</vt:lpstr>
      <vt:lpstr>Thème ARIES</vt:lpstr>
      <vt:lpstr>Thème Office</vt:lpstr>
      <vt:lpstr>Fraunhofer Master</vt:lpstr>
      <vt:lpstr>PowerPoint Presentation</vt:lpstr>
      <vt:lpstr>Agenda</vt:lpstr>
      <vt:lpstr>Sub-Tasks</vt:lpstr>
      <vt:lpstr>Objectives</vt:lpstr>
      <vt:lpstr>Objectives</vt:lpstr>
      <vt:lpstr>How do we do this?</vt:lpstr>
      <vt:lpstr>Deliverable and Milestones</vt:lpstr>
      <vt:lpstr>Reminders</vt:lpstr>
      <vt:lpstr>Meetings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Edgecock, Rob (STFC,RAL,PPD)</cp:lastModifiedBy>
  <cp:revision>116</cp:revision>
  <dcterms:created xsi:type="dcterms:W3CDTF">2017-04-26T09:15:49Z</dcterms:created>
  <dcterms:modified xsi:type="dcterms:W3CDTF">2021-05-17T12:37:30Z</dcterms:modified>
</cp:coreProperties>
</file>