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  <p:sldMasterId id="2147483718" r:id="rId4"/>
  </p:sldMasterIdLst>
  <p:notesMasterIdLst>
    <p:notesMasterId r:id="rId14"/>
  </p:notesMasterIdLst>
  <p:handoutMasterIdLst>
    <p:handoutMasterId r:id="rId15"/>
  </p:handoutMasterIdLst>
  <p:sldIdLst>
    <p:sldId id="281" r:id="rId5"/>
    <p:sldId id="367" r:id="rId6"/>
    <p:sldId id="376" r:id="rId7"/>
    <p:sldId id="377" r:id="rId8"/>
    <p:sldId id="381" r:id="rId9"/>
    <p:sldId id="382" r:id="rId10"/>
    <p:sldId id="383" r:id="rId11"/>
    <p:sldId id="384" r:id="rId12"/>
    <p:sldId id="373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86B"/>
    <a:srgbClr val="2C669E"/>
    <a:srgbClr val="F8B13C"/>
    <a:srgbClr val="1F497D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>
        <p:scale>
          <a:sx n="100" d="100"/>
          <a:sy n="100" d="100"/>
        </p:scale>
        <p:origin x="516" y="-69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4E4830-D5A3-4E9A-9AFE-8EEFCA16D8AB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A7C1DB5-BEEF-4EBA-BFC9-DD18836C6BFE}">
      <dgm:prSet phldrT="[Texto]"/>
      <dgm:spPr/>
      <dgm:t>
        <a:bodyPr/>
        <a:lstStyle/>
        <a:p>
          <a:r>
            <a:rPr lang="es-ES" dirty="0" err="1" smtClean="0"/>
            <a:t>Users</a:t>
          </a:r>
          <a:endParaRPr lang="es-ES" dirty="0"/>
        </a:p>
      </dgm:t>
    </dgm:pt>
    <dgm:pt modelId="{E0650124-EE07-4400-8111-169E838FCE98}" type="parTrans" cxnId="{40F07DDB-B0D5-471B-8856-1DCCD3A9161E}">
      <dgm:prSet/>
      <dgm:spPr/>
      <dgm:t>
        <a:bodyPr/>
        <a:lstStyle/>
        <a:p>
          <a:endParaRPr lang="es-ES"/>
        </a:p>
      </dgm:t>
    </dgm:pt>
    <dgm:pt modelId="{757B88E1-FAF9-427E-A075-149BD9F44873}" type="sibTrans" cxnId="{40F07DDB-B0D5-471B-8856-1DCCD3A9161E}">
      <dgm:prSet/>
      <dgm:spPr/>
      <dgm:t>
        <a:bodyPr/>
        <a:lstStyle/>
        <a:p>
          <a:endParaRPr lang="es-ES"/>
        </a:p>
      </dgm:t>
    </dgm:pt>
    <dgm:pt modelId="{E9D9A6C3-55FD-46D7-9757-8F99C17B84A8}">
      <dgm:prSet phldrT="[Texto]"/>
      <dgm:spPr/>
      <dgm:t>
        <a:bodyPr/>
        <a:lstStyle/>
        <a:p>
          <a:r>
            <a:rPr lang="es-ES" dirty="0" err="1" smtClean="0"/>
            <a:t>Research</a:t>
          </a:r>
          <a:r>
            <a:rPr lang="es-ES" dirty="0" smtClean="0"/>
            <a:t> Centers</a:t>
          </a:r>
          <a:endParaRPr lang="es-ES" dirty="0"/>
        </a:p>
      </dgm:t>
    </dgm:pt>
    <dgm:pt modelId="{2815B237-92AF-48B6-87CA-392BF944BE8D}" type="parTrans" cxnId="{D321F860-BD22-4E9F-8663-AD1B542047A5}">
      <dgm:prSet/>
      <dgm:spPr/>
      <dgm:t>
        <a:bodyPr/>
        <a:lstStyle/>
        <a:p>
          <a:endParaRPr lang="es-ES"/>
        </a:p>
      </dgm:t>
    </dgm:pt>
    <dgm:pt modelId="{0293BFBE-47A1-413E-8034-4806BEDA2B2D}" type="sibTrans" cxnId="{D321F860-BD22-4E9F-8663-AD1B542047A5}">
      <dgm:prSet/>
      <dgm:spPr/>
      <dgm:t>
        <a:bodyPr/>
        <a:lstStyle/>
        <a:p>
          <a:endParaRPr lang="es-ES"/>
        </a:p>
      </dgm:t>
    </dgm:pt>
    <dgm:pt modelId="{1C5D6FA7-5CC6-4519-90B2-F7CB5AD7DF5D}">
      <dgm:prSet phldrT="[Texto]"/>
      <dgm:spPr/>
      <dgm:t>
        <a:bodyPr/>
        <a:lstStyle/>
        <a:p>
          <a:r>
            <a:rPr lang="es-ES" dirty="0" err="1" smtClean="0"/>
            <a:t>Industry</a:t>
          </a:r>
          <a:endParaRPr lang="es-ES" dirty="0"/>
        </a:p>
      </dgm:t>
    </dgm:pt>
    <dgm:pt modelId="{01C5350C-8A75-4D70-8A91-D7E3AE97384D}" type="parTrans" cxnId="{DEADAC19-A314-41AD-A3A7-A9F0AA9FDDA5}">
      <dgm:prSet/>
      <dgm:spPr/>
      <dgm:t>
        <a:bodyPr/>
        <a:lstStyle/>
        <a:p>
          <a:endParaRPr lang="es-ES"/>
        </a:p>
      </dgm:t>
    </dgm:pt>
    <dgm:pt modelId="{EB60BA94-B252-4AE9-ACBB-34C0941FA3CA}" type="sibTrans" cxnId="{DEADAC19-A314-41AD-A3A7-A9F0AA9FDDA5}">
      <dgm:prSet/>
      <dgm:spPr/>
      <dgm:t>
        <a:bodyPr/>
        <a:lstStyle/>
        <a:p>
          <a:endParaRPr lang="es-ES"/>
        </a:p>
      </dgm:t>
    </dgm:pt>
    <dgm:pt modelId="{C6FF9E01-6A90-40CA-87C0-4C0578199DDD}" type="pres">
      <dgm:prSet presAssocID="{244E4830-D5A3-4E9A-9AFE-8EEFCA16D8AB}" presName="cycle" presStyleCnt="0">
        <dgm:presLayoutVars>
          <dgm:dir/>
          <dgm:resizeHandles val="exact"/>
        </dgm:presLayoutVars>
      </dgm:prSet>
      <dgm:spPr/>
    </dgm:pt>
    <dgm:pt modelId="{A50870CC-BAAB-48F7-9507-E705C028F157}" type="pres">
      <dgm:prSet presAssocID="{5A7C1DB5-BEEF-4EBA-BFC9-DD18836C6BFE}" presName="dummy" presStyleCnt="0"/>
      <dgm:spPr/>
    </dgm:pt>
    <dgm:pt modelId="{74FD4492-9FC9-430A-AEA1-A2FC1540A13F}" type="pres">
      <dgm:prSet presAssocID="{5A7C1DB5-BEEF-4EBA-BFC9-DD18836C6BFE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001E05D-8346-47DC-B20A-87E4FFCC65D2}" type="pres">
      <dgm:prSet presAssocID="{757B88E1-FAF9-427E-A075-149BD9F44873}" presName="sibTrans" presStyleLbl="node1" presStyleIdx="0" presStyleCnt="3"/>
      <dgm:spPr/>
    </dgm:pt>
    <dgm:pt modelId="{C1D150F4-7280-41C0-9478-C85F3BDA97D7}" type="pres">
      <dgm:prSet presAssocID="{E9D9A6C3-55FD-46D7-9757-8F99C17B84A8}" presName="dummy" presStyleCnt="0"/>
      <dgm:spPr/>
    </dgm:pt>
    <dgm:pt modelId="{66DE72C2-7BED-43AE-AE0A-B53487A3FAB6}" type="pres">
      <dgm:prSet presAssocID="{E9D9A6C3-55FD-46D7-9757-8F99C17B84A8}" presName="node" presStyleLbl="revTx" presStyleIdx="1" presStyleCnt="3">
        <dgm:presLayoutVars>
          <dgm:bulletEnabled val="1"/>
        </dgm:presLayoutVars>
      </dgm:prSet>
      <dgm:spPr/>
    </dgm:pt>
    <dgm:pt modelId="{1519A72C-A9BC-4B5D-8FCA-684442F4CA40}" type="pres">
      <dgm:prSet presAssocID="{0293BFBE-47A1-413E-8034-4806BEDA2B2D}" presName="sibTrans" presStyleLbl="node1" presStyleIdx="1" presStyleCnt="3"/>
      <dgm:spPr/>
    </dgm:pt>
    <dgm:pt modelId="{027C178D-6C2A-4426-9D0B-A6C9A94680B4}" type="pres">
      <dgm:prSet presAssocID="{1C5D6FA7-5CC6-4519-90B2-F7CB5AD7DF5D}" presName="dummy" presStyleCnt="0"/>
      <dgm:spPr/>
    </dgm:pt>
    <dgm:pt modelId="{8102962D-06F3-4B96-89FD-7B727F29B750}" type="pres">
      <dgm:prSet presAssocID="{1C5D6FA7-5CC6-4519-90B2-F7CB5AD7DF5D}" presName="node" presStyleLbl="revTx" presStyleIdx="2" presStyleCnt="3">
        <dgm:presLayoutVars>
          <dgm:bulletEnabled val="1"/>
        </dgm:presLayoutVars>
      </dgm:prSet>
      <dgm:spPr/>
    </dgm:pt>
    <dgm:pt modelId="{6A26AC8E-1CEF-4A3D-9017-37194482EE02}" type="pres">
      <dgm:prSet presAssocID="{EB60BA94-B252-4AE9-ACBB-34C0941FA3CA}" presName="sibTrans" presStyleLbl="node1" presStyleIdx="2" presStyleCnt="3"/>
      <dgm:spPr/>
    </dgm:pt>
  </dgm:ptLst>
  <dgm:cxnLst>
    <dgm:cxn modelId="{10CB0D25-16C8-45DF-9906-BF59FD0341D0}" type="presOf" srcId="{757B88E1-FAF9-427E-A075-149BD9F44873}" destId="{9001E05D-8346-47DC-B20A-87E4FFCC65D2}" srcOrd="0" destOrd="0" presId="urn:microsoft.com/office/officeart/2005/8/layout/cycle1"/>
    <dgm:cxn modelId="{3F05D73E-53C3-4404-9130-925A164141F3}" type="presOf" srcId="{EB60BA94-B252-4AE9-ACBB-34C0941FA3CA}" destId="{6A26AC8E-1CEF-4A3D-9017-37194482EE02}" srcOrd="0" destOrd="0" presId="urn:microsoft.com/office/officeart/2005/8/layout/cycle1"/>
    <dgm:cxn modelId="{FA6C7205-0E40-4FA6-A1C5-AA5BD4FFC769}" type="presOf" srcId="{E9D9A6C3-55FD-46D7-9757-8F99C17B84A8}" destId="{66DE72C2-7BED-43AE-AE0A-B53487A3FAB6}" srcOrd="0" destOrd="0" presId="urn:microsoft.com/office/officeart/2005/8/layout/cycle1"/>
    <dgm:cxn modelId="{F7F3014B-695B-47A5-B026-24BB17796456}" type="presOf" srcId="{244E4830-D5A3-4E9A-9AFE-8EEFCA16D8AB}" destId="{C6FF9E01-6A90-40CA-87C0-4C0578199DDD}" srcOrd="0" destOrd="0" presId="urn:microsoft.com/office/officeart/2005/8/layout/cycle1"/>
    <dgm:cxn modelId="{DEADAC19-A314-41AD-A3A7-A9F0AA9FDDA5}" srcId="{244E4830-D5A3-4E9A-9AFE-8EEFCA16D8AB}" destId="{1C5D6FA7-5CC6-4519-90B2-F7CB5AD7DF5D}" srcOrd="2" destOrd="0" parTransId="{01C5350C-8A75-4D70-8A91-D7E3AE97384D}" sibTransId="{EB60BA94-B252-4AE9-ACBB-34C0941FA3CA}"/>
    <dgm:cxn modelId="{B6312494-DB05-464E-A2DB-7E923C7E696A}" type="presOf" srcId="{0293BFBE-47A1-413E-8034-4806BEDA2B2D}" destId="{1519A72C-A9BC-4B5D-8FCA-684442F4CA40}" srcOrd="0" destOrd="0" presId="urn:microsoft.com/office/officeart/2005/8/layout/cycle1"/>
    <dgm:cxn modelId="{D321F860-BD22-4E9F-8663-AD1B542047A5}" srcId="{244E4830-D5A3-4E9A-9AFE-8EEFCA16D8AB}" destId="{E9D9A6C3-55FD-46D7-9757-8F99C17B84A8}" srcOrd="1" destOrd="0" parTransId="{2815B237-92AF-48B6-87CA-392BF944BE8D}" sibTransId="{0293BFBE-47A1-413E-8034-4806BEDA2B2D}"/>
    <dgm:cxn modelId="{FF681CF7-515C-491B-A1B2-BC1931343E41}" type="presOf" srcId="{5A7C1DB5-BEEF-4EBA-BFC9-DD18836C6BFE}" destId="{74FD4492-9FC9-430A-AEA1-A2FC1540A13F}" srcOrd="0" destOrd="0" presId="urn:microsoft.com/office/officeart/2005/8/layout/cycle1"/>
    <dgm:cxn modelId="{40F07DDB-B0D5-471B-8856-1DCCD3A9161E}" srcId="{244E4830-D5A3-4E9A-9AFE-8EEFCA16D8AB}" destId="{5A7C1DB5-BEEF-4EBA-BFC9-DD18836C6BFE}" srcOrd="0" destOrd="0" parTransId="{E0650124-EE07-4400-8111-169E838FCE98}" sibTransId="{757B88E1-FAF9-427E-A075-149BD9F44873}"/>
    <dgm:cxn modelId="{02A47D71-E9EF-4C41-8025-A8C13ADD5CBD}" type="presOf" srcId="{1C5D6FA7-5CC6-4519-90B2-F7CB5AD7DF5D}" destId="{8102962D-06F3-4B96-89FD-7B727F29B750}" srcOrd="0" destOrd="0" presId="urn:microsoft.com/office/officeart/2005/8/layout/cycle1"/>
    <dgm:cxn modelId="{A967033E-6493-4ECD-8826-7D29F395125C}" type="presParOf" srcId="{C6FF9E01-6A90-40CA-87C0-4C0578199DDD}" destId="{A50870CC-BAAB-48F7-9507-E705C028F157}" srcOrd="0" destOrd="0" presId="urn:microsoft.com/office/officeart/2005/8/layout/cycle1"/>
    <dgm:cxn modelId="{A2EB0F26-0C69-4F2A-9510-F784EBA008FE}" type="presParOf" srcId="{C6FF9E01-6A90-40CA-87C0-4C0578199DDD}" destId="{74FD4492-9FC9-430A-AEA1-A2FC1540A13F}" srcOrd="1" destOrd="0" presId="urn:microsoft.com/office/officeart/2005/8/layout/cycle1"/>
    <dgm:cxn modelId="{7571D578-8C3C-41C5-AB17-DF7E6861112D}" type="presParOf" srcId="{C6FF9E01-6A90-40CA-87C0-4C0578199DDD}" destId="{9001E05D-8346-47DC-B20A-87E4FFCC65D2}" srcOrd="2" destOrd="0" presId="urn:microsoft.com/office/officeart/2005/8/layout/cycle1"/>
    <dgm:cxn modelId="{9E567E99-66A9-4BAD-A25D-80DADFE24004}" type="presParOf" srcId="{C6FF9E01-6A90-40CA-87C0-4C0578199DDD}" destId="{C1D150F4-7280-41C0-9478-C85F3BDA97D7}" srcOrd="3" destOrd="0" presId="urn:microsoft.com/office/officeart/2005/8/layout/cycle1"/>
    <dgm:cxn modelId="{31DFA63F-6DB8-493E-9409-A88066623763}" type="presParOf" srcId="{C6FF9E01-6A90-40CA-87C0-4C0578199DDD}" destId="{66DE72C2-7BED-43AE-AE0A-B53487A3FAB6}" srcOrd="4" destOrd="0" presId="urn:microsoft.com/office/officeart/2005/8/layout/cycle1"/>
    <dgm:cxn modelId="{B0D61034-7392-461F-A540-5EAE7EC0F5CB}" type="presParOf" srcId="{C6FF9E01-6A90-40CA-87C0-4C0578199DDD}" destId="{1519A72C-A9BC-4B5D-8FCA-684442F4CA40}" srcOrd="5" destOrd="0" presId="urn:microsoft.com/office/officeart/2005/8/layout/cycle1"/>
    <dgm:cxn modelId="{BF498349-5342-4265-B0A4-53CB50D9FF12}" type="presParOf" srcId="{C6FF9E01-6A90-40CA-87C0-4C0578199DDD}" destId="{027C178D-6C2A-4426-9D0B-A6C9A94680B4}" srcOrd="6" destOrd="0" presId="urn:microsoft.com/office/officeart/2005/8/layout/cycle1"/>
    <dgm:cxn modelId="{BE05E255-C7F0-4DA3-9E8F-C8BE365EE9D2}" type="presParOf" srcId="{C6FF9E01-6A90-40CA-87C0-4C0578199DDD}" destId="{8102962D-06F3-4B96-89FD-7B727F29B750}" srcOrd="7" destOrd="0" presId="urn:microsoft.com/office/officeart/2005/8/layout/cycle1"/>
    <dgm:cxn modelId="{8C1D610F-90A8-4EDF-9A03-7BA671176CA8}" type="presParOf" srcId="{C6FF9E01-6A90-40CA-87C0-4C0578199DDD}" destId="{6A26AC8E-1CEF-4A3D-9017-37194482EE02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FD4492-9FC9-430A-AEA1-A2FC1540A13F}">
      <dsp:nvSpPr>
        <dsp:cNvPr id="0" name=""/>
        <dsp:cNvSpPr/>
      </dsp:nvSpPr>
      <dsp:spPr>
        <a:xfrm>
          <a:off x="4964927" y="412021"/>
          <a:ext cx="2096306" cy="209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err="1" smtClean="0"/>
            <a:t>Users</a:t>
          </a:r>
          <a:endParaRPr lang="es-ES" sz="4200" kern="1200" dirty="0"/>
        </a:p>
      </dsp:txBody>
      <dsp:txXfrm>
        <a:off x="4964927" y="412021"/>
        <a:ext cx="2096306" cy="2096306"/>
      </dsp:txXfrm>
    </dsp:sp>
    <dsp:sp modelId="{9001E05D-8346-47DC-B20A-87E4FFCC65D2}">
      <dsp:nvSpPr>
        <dsp:cNvPr id="0" name=""/>
        <dsp:cNvSpPr/>
      </dsp:nvSpPr>
      <dsp:spPr>
        <a:xfrm>
          <a:off x="1772892" y="-164"/>
          <a:ext cx="4955669" cy="4955669"/>
        </a:xfrm>
        <a:prstGeom prst="circularArrow">
          <a:avLst>
            <a:gd name="adj1" fmla="val 8249"/>
            <a:gd name="adj2" fmla="val 576140"/>
            <a:gd name="adj3" fmla="val 2963751"/>
            <a:gd name="adj4" fmla="val 51793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DE72C2-7BED-43AE-AE0A-B53487A3FAB6}">
      <dsp:nvSpPr>
        <dsp:cNvPr id="0" name=""/>
        <dsp:cNvSpPr/>
      </dsp:nvSpPr>
      <dsp:spPr>
        <a:xfrm>
          <a:off x="3202574" y="3464507"/>
          <a:ext cx="2096306" cy="209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err="1" smtClean="0"/>
            <a:t>Research</a:t>
          </a:r>
          <a:r>
            <a:rPr lang="es-ES" sz="4200" kern="1200" dirty="0" smtClean="0"/>
            <a:t> Centers</a:t>
          </a:r>
          <a:endParaRPr lang="es-ES" sz="4200" kern="1200" dirty="0"/>
        </a:p>
      </dsp:txBody>
      <dsp:txXfrm>
        <a:off x="3202574" y="3464507"/>
        <a:ext cx="2096306" cy="2096306"/>
      </dsp:txXfrm>
    </dsp:sp>
    <dsp:sp modelId="{1519A72C-A9BC-4B5D-8FCA-684442F4CA40}">
      <dsp:nvSpPr>
        <dsp:cNvPr id="0" name=""/>
        <dsp:cNvSpPr/>
      </dsp:nvSpPr>
      <dsp:spPr>
        <a:xfrm>
          <a:off x="1772892" y="-164"/>
          <a:ext cx="4955669" cy="4955669"/>
        </a:xfrm>
        <a:prstGeom prst="circularArrow">
          <a:avLst>
            <a:gd name="adj1" fmla="val 8249"/>
            <a:gd name="adj2" fmla="val 576140"/>
            <a:gd name="adj3" fmla="val 10172067"/>
            <a:gd name="adj4" fmla="val 7260109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2962D-06F3-4B96-89FD-7B727F29B750}">
      <dsp:nvSpPr>
        <dsp:cNvPr id="0" name=""/>
        <dsp:cNvSpPr/>
      </dsp:nvSpPr>
      <dsp:spPr>
        <a:xfrm>
          <a:off x="1440221" y="412021"/>
          <a:ext cx="2096306" cy="20963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200" kern="1200" dirty="0" err="1" smtClean="0"/>
            <a:t>Industry</a:t>
          </a:r>
          <a:endParaRPr lang="es-ES" sz="4200" kern="1200" dirty="0"/>
        </a:p>
      </dsp:txBody>
      <dsp:txXfrm>
        <a:off x="1440221" y="412021"/>
        <a:ext cx="2096306" cy="2096306"/>
      </dsp:txXfrm>
    </dsp:sp>
    <dsp:sp modelId="{6A26AC8E-1CEF-4A3D-9017-37194482EE02}">
      <dsp:nvSpPr>
        <dsp:cNvPr id="0" name=""/>
        <dsp:cNvSpPr/>
      </dsp:nvSpPr>
      <dsp:spPr>
        <a:xfrm>
          <a:off x="1772892" y="-164"/>
          <a:ext cx="4955669" cy="4955669"/>
        </a:xfrm>
        <a:prstGeom prst="circularArrow">
          <a:avLst>
            <a:gd name="adj1" fmla="val 8249"/>
            <a:gd name="adj2" fmla="val 576140"/>
            <a:gd name="adj3" fmla="val 16856623"/>
            <a:gd name="adj4" fmla="val 14967237"/>
            <a:gd name="adj5" fmla="val 9624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17/05/2021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0042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17/05/2021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01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7"/>
          <p:cNvSpPr>
            <a:spLocks noChangeShapeType="1"/>
          </p:cNvSpPr>
          <p:nvPr userDrawn="1"/>
        </p:nvSpPr>
        <p:spPr bwMode="auto">
          <a:xfrm flipV="1">
            <a:off x="469276" y="6165380"/>
            <a:ext cx="8208000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425959" cy="1008140"/>
          </a:xfrm>
          <a:noFill/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425" y="1773238"/>
            <a:ext cx="8425959" cy="6476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DE" noProof="0" dirty="0" smtClean="0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Line 13"/>
          <p:cNvSpPr>
            <a:spLocks noChangeShapeType="1"/>
          </p:cNvSpPr>
          <p:nvPr userDrawn="1"/>
        </p:nvSpPr>
        <p:spPr bwMode="auto">
          <a:xfrm>
            <a:off x="358426" y="249287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 </a:t>
            </a:r>
          </a:p>
        </p:txBody>
      </p:sp>
      <p:sp>
        <p:nvSpPr>
          <p:cNvPr id="1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‹Nº›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11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58425" y="2636890"/>
            <a:ext cx="8425959" cy="3384470"/>
          </a:xfr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Rechteck 13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23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426" y="476823"/>
            <a:ext cx="8316300" cy="1007908"/>
          </a:xfrm>
        </p:spPr>
        <p:txBody>
          <a:bodyPr/>
          <a:lstStyle>
            <a:lvl1pPr marL="0" indent="0">
              <a:defRPr sz="3200" cap="all" baseline="0"/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58426" y="1773238"/>
            <a:ext cx="8317575" cy="4248150"/>
          </a:xfrm>
        </p:spPr>
        <p:txBody>
          <a:bodyPr/>
          <a:lstStyle>
            <a:lvl1pPr marL="360000" indent="-360000">
              <a:buFont typeface="Wingdings" pitchFamily="2" charset="2"/>
              <a:buChar char="n"/>
              <a:defRPr/>
            </a:lvl1pPr>
            <a:lvl2pPr marL="720000" indent="-360000">
              <a:buFont typeface="Wingdings" pitchFamily="2" charset="2"/>
              <a:buChar char="n"/>
              <a:defRPr/>
            </a:lvl2pPr>
            <a:lvl3pPr marL="1080000">
              <a:defRPr/>
            </a:lvl3pPr>
            <a:lvl4pPr marL="1440000">
              <a:defRPr/>
            </a:lvl4pPr>
            <a:lvl5pPr marL="1800000" indent="-360000"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Line 12"/>
          <p:cNvSpPr>
            <a:spLocks noChangeShapeType="1"/>
          </p:cNvSpPr>
          <p:nvPr userDrawn="1"/>
        </p:nvSpPr>
        <p:spPr bwMode="auto">
          <a:xfrm flipV="1">
            <a:off x="358425" y="404813"/>
            <a:ext cx="8425959" cy="0"/>
          </a:xfrm>
          <a:prstGeom prst="line">
            <a:avLst/>
          </a:prstGeom>
          <a:noFill/>
          <a:ln w="508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Line 13"/>
          <p:cNvSpPr>
            <a:spLocks noChangeShapeType="1"/>
          </p:cNvSpPr>
          <p:nvPr userDrawn="1"/>
        </p:nvSpPr>
        <p:spPr bwMode="auto">
          <a:xfrm>
            <a:off x="358426" y="1558800"/>
            <a:ext cx="8425959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‹Nº›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98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426" y="334800"/>
            <a:ext cx="8425959" cy="369332"/>
          </a:xfrm>
        </p:spPr>
        <p:txBody>
          <a:bodyPr wrap="square">
            <a:spAutoFit/>
          </a:bodyPr>
          <a:lstStyle>
            <a:lvl1pPr marL="0" indent="0" defTabSz="504000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425" y="1773238"/>
            <a:ext cx="8425959" cy="42481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709230" y="6349881"/>
            <a:ext cx="2430316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 lang="de-DE" sz="1000" b="1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>
                <a:solidFill>
                  <a:srgbClr val="A8AFAF"/>
                </a:solidFill>
              </a:rPr>
              <a:t> </a:t>
            </a:r>
            <a:endParaRPr dirty="0">
              <a:solidFill>
                <a:srgbClr val="A8AFAF"/>
              </a:solidFill>
            </a:endParaRPr>
          </a:p>
        </p:txBody>
      </p:sp>
      <p:sp>
        <p:nvSpPr>
          <p:cNvPr id="7" name="Foliennummernplatzhalter 2"/>
          <p:cNvSpPr>
            <a:spLocks noGrp="1"/>
          </p:cNvSpPr>
          <p:nvPr>
            <p:ph type="sldNum" sz="quarter" idx="4"/>
          </p:nvPr>
        </p:nvSpPr>
        <p:spPr>
          <a:xfrm>
            <a:off x="358425" y="6349882"/>
            <a:ext cx="1350176" cy="123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lang="de-DE" sz="800" smtClean="0">
                <a:solidFill>
                  <a:schemeClr val="bg2"/>
                </a:solidFill>
              </a:defRPr>
            </a:lvl1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dirty="0">
                <a:solidFill>
                  <a:srgbClr val="A8AFAF"/>
                </a:solidFill>
              </a:rPr>
              <a:t>Seite </a:t>
            </a:r>
            <a:fld id="{A06316EC-39FF-4C97-AA6E-29B761CE3E45}" type="slidenum">
              <a:rPr>
                <a:solidFill>
                  <a:srgbClr val="A8AFAF"/>
                </a:solidFill>
              </a:rPr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t>‹Nº›</a:t>
            </a:fld>
            <a:endParaRPr dirty="0">
              <a:solidFill>
                <a:srgbClr val="A8AFAF"/>
              </a:solidFill>
            </a:endParaRPr>
          </a:p>
        </p:txBody>
      </p:sp>
      <p:sp>
        <p:nvSpPr>
          <p:cNvPr id="8" name="Rechteck 7" descr="valid_FHG_layout"/>
          <p:cNvSpPr/>
          <p:nvPr userDrawn="1"/>
        </p:nvSpPr>
        <p:spPr bwMode="auto">
          <a:xfrm>
            <a:off x="4788058" y="6957491"/>
            <a:ext cx="4355942" cy="396055"/>
          </a:xfrm>
          <a:prstGeom prst="rect">
            <a:avLst/>
          </a:prstGeom>
          <a:noFill/>
          <a:ln w="9525">
            <a:solidFill>
              <a:schemeClr val="tx2"/>
            </a:solidFill>
            <a:round/>
            <a:headEnd type="arrow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r>
              <a:rPr lang="de-DE" sz="900" dirty="0" smtClean="0">
                <a:solidFill>
                  <a:srgbClr val="179C7D"/>
                </a:solidFill>
              </a:rPr>
              <a:t>Diesen Kasten nicht löschen (ist für die Funktion der Folie wichtig)</a:t>
            </a:r>
            <a:endParaRPr lang="de-DE" sz="900" dirty="0">
              <a:solidFill>
                <a:srgbClr val="179C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741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8" y="5728448"/>
            <a:ext cx="1656184" cy="10214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2162175" cy="133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2162175" cy="133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425" y="334800"/>
            <a:ext cx="8435485" cy="122554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426" y="1774800"/>
            <a:ext cx="8425959" cy="4248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58425" y="6349882"/>
            <a:ext cx="1350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de-DE" sz="800" dirty="0" smtClean="0">
              <a:solidFill>
                <a:srgbClr val="A8AFAF"/>
              </a:solidFill>
            </a:endParaRP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de-DE" sz="800" dirty="0" smtClean="0">
                <a:solidFill>
                  <a:srgbClr val="A8AFAF"/>
                </a:solidFill>
              </a:rPr>
              <a:t>© Fraunhofer FEP </a:t>
            </a:r>
            <a:endParaRPr lang="de-DE" sz="800" dirty="0">
              <a:solidFill>
                <a:srgbClr val="A8AFAF"/>
              </a:solidFill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V="1">
            <a:off x="358425" y="6165380"/>
            <a:ext cx="8425959" cy="0"/>
          </a:xfrm>
          <a:prstGeom prst="line">
            <a:avLst/>
          </a:prstGeom>
          <a:noFill/>
          <a:ln w="317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40000"/>
              </a:spcAft>
              <a:buFont typeface="Wingdings" pitchFamily="2" charset="2"/>
              <a:buNone/>
            </a:pPr>
            <a:endParaRPr lang="de-DE">
              <a:solidFill>
                <a:srgbClr val="000000"/>
              </a:solidFill>
            </a:endParaRPr>
          </a:p>
        </p:txBody>
      </p:sp>
      <p:grpSp>
        <p:nvGrpSpPr>
          <p:cNvPr id="18" name="Gruppieren 17"/>
          <p:cNvGrpSpPr/>
          <p:nvPr userDrawn="1"/>
        </p:nvGrpSpPr>
        <p:grpSpPr>
          <a:xfrm>
            <a:off x="0" y="6993540"/>
            <a:ext cx="4374682" cy="324000"/>
            <a:chOff x="0" y="7101510"/>
            <a:chExt cx="5832150" cy="324000"/>
          </a:xfrm>
        </p:grpSpPr>
        <p:sp>
          <p:nvSpPr>
            <p:cNvPr id="19" name="Rechteck 18"/>
            <p:cNvSpPr/>
            <p:nvPr userDrawn="1"/>
          </p:nvSpPr>
          <p:spPr>
            <a:xfrm>
              <a:off x="0" y="7101510"/>
              <a:ext cx="180000" cy="324000"/>
            </a:xfrm>
            <a:prstGeom prst="rect">
              <a:avLst/>
            </a:prstGeom>
            <a:solidFill>
              <a:schemeClr val="tx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23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156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125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0" name="Rechteck 19"/>
            <p:cNvSpPr/>
            <p:nvPr userDrawn="1"/>
          </p:nvSpPr>
          <p:spPr>
            <a:xfrm>
              <a:off x="942025" y="7101510"/>
              <a:ext cx="180000" cy="324000"/>
            </a:xfrm>
            <a:prstGeom prst="rect">
              <a:avLst/>
            </a:prstGeom>
            <a:solidFill>
              <a:srgbClr val="F294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242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148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0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1" name="Rechteck 20"/>
            <p:cNvSpPr/>
            <p:nvPr userDrawn="1"/>
          </p:nvSpPr>
          <p:spPr>
            <a:xfrm>
              <a:off x="1884050" y="7101510"/>
              <a:ext cx="180000" cy="324000"/>
            </a:xfrm>
            <a:prstGeom prst="rect">
              <a:avLst/>
            </a:prstGeom>
            <a:solidFill>
              <a:srgbClr val="1F82C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31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130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192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2" name="Rechteck 21"/>
            <p:cNvSpPr/>
            <p:nvPr userDrawn="1"/>
          </p:nvSpPr>
          <p:spPr>
            <a:xfrm>
              <a:off x="2826075" y="7101510"/>
              <a:ext cx="180000" cy="324000"/>
            </a:xfrm>
            <a:prstGeom prst="rect">
              <a:avLst/>
            </a:prstGeom>
            <a:solidFill>
              <a:srgbClr val="E2001A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226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26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3" name="Rechteck 22"/>
            <p:cNvSpPr/>
            <p:nvPr userDrawn="1"/>
          </p:nvSpPr>
          <p:spPr>
            <a:xfrm>
              <a:off x="3768100" y="7101510"/>
              <a:ext cx="180000" cy="324000"/>
            </a:xfrm>
            <a:prstGeom prst="rect">
              <a:avLst/>
            </a:prstGeom>
            <a:solidFill>
              <a:srgbClr val="B1C8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95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200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0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4" name="Rechteck 23"/>
            <p:cNvSpPr/>
            <p:nvPr userDrawn="1"/>
          </p:nvSpPr>
          <p:spPr>
            <a:xfrm>
              <a:off x="4710125" y="7101510"/>
              <a:ext cx="180000" cy="324000"/>
            </a:xfrm>
            <a:prstGeom prst="rect">
              <a:avLst/>
            </a:prstGeom>
            <a:solidFill>
              <a:srgbClr val="FEEFD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254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239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214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  <p:sp>
          <p:nvSpPr>
            <p:cNvPr id="25" name="Rechteck 24"/>
            <p:cNvSpPr/>
            <p:nvPr userDrawn="1"/>
          </p:nvSpPr>
          <p:spPr>
            <a:xfrm>
              <a:off x="5652150" y="7101510"/>
              <a:ext cx="180000" cy="324000"/>
            </a:xfrm>
            <a:prstGeom prst="rect">
              <a:avLst/>
            </a:prstGeom>
            <a:solidFill>
              <a:schemeClr val="accent6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24000" tIns="36000" rIns="0" bIns="0" rtlCol="0" anchor="ctr" anchorCtr="0"/>
            <a:lstStyle/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R 225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G 227</a:t>
              </a:r>
            </a:p>
            <a:p>
              <a:pPr defTabSz="914400" fontAlgn="base">
                <a:lnSpc>
                  <a:spcPts val="600"/>
                </a:lnSpc>
                <a:spcBef>
                  <a:spcPct val="0"/>
                </a:spcBef>
                <a:spcAft>
                  <a:spcPct val="40000"/>
                </a:spcAft>
                <a:buFont typeface="Wingdings" pitchFamily="2" charset="2"/>
                <a:buNone/>
              </a:pPr>
              <a:r>
                <a:rPr lang="de-DE" sz="900" dirty="0" smtClean="0">
                  <a:solidFill>
                    <a:srgbClr val="000000"/>
                  </a:solidFill>
                </a:rPr>
                <a:t>B 227</a:t>
              </a:r>
              <a:endParaRPr lang="de-DE" sz="900" dirty="0">
                <a:solidFill>
                  <a:srgbClr val="000000"/>
                </a:solidFill>
              </a:endParaRPr>
            </a:p>
          </p:txBody>
        </p:sp>
      </p:grpSp>
      <p:pic>
        <p:nvPicPr>
          <p:cNvPr id="2" name="Grafik 1" descr="Logo_ausgetauscht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019" y="6300001"/>
            <a:ext cx="1063366" cy="386829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 userDrawn="1"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06998" y="6237411"/>
            <a:ext cx="528814" cy="54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90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</p:sldLayoutIdLst>
  <p:timing>
    <p:tnLst>
      <p:par>
        <p:cTn id="1" dur="indefinite" restart="never" nodeType="tmRoot"/>
      </p:par>
    </p:tnLst>
  </p:timing>
  <p:hf hdr="0" dt="0"/>
  <p:txStyles>
    <p:titleStyle>
      <a:lvl1pPr marL="0" indent="0" algn="l" defTabSz="504000" rtl="0" eaLnBrk="1" fontAlgn="base" hangingPunct="1">
        <a:spcBef>
          <a:spcPct val="0"/>
        </a:spcBef>
        <a:spcAft>
          <a:spcPct val="0"/>
        </a:spcAft>
        <a:defRPr sz="2400" b="0">
          <a:solidFill>
            <a:schemeClr val="tx1"/>
          </a:solidFill>
          <a:latin typeface="Frutiger LT Com 55 Roman" panose="020B050303050402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Frutiger LT Com 45 Light" pitchFamily="34" charset="0"/>
        </a:defRPr>
      </a:lvl9pPr>
    </p:titleStyle>
    <p:bodyStyle>
      <a:lvl1pPr marL="36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tx2"/>
        </a:buClr>
        <a:buFont typeface="Wingdings" pitchFamily="2" charset="2"/>
        <a:buChar char="n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8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44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1800000" indent="-360000" algn="l" defTabSz="360000" rtl="0" eaLnBrk="1" fontAlgn="base" hangingPunct="1">
        <a:spcBef>
          <a:spcPct val="0"/>
        </a:spcBef>
        <a:spcAft>
          <a:spcPts val="9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5pPr>
      <a:lvl6pPr marL="18875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6pPr>
      <a:lvl7pPr marL="23447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7pPr>
      <a:lvl8pPr marL="28019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8pPr>
      <a:lvl9pPr marL="3259138" indent="-358775" algn="l" rtl="0" eaLnBrk="1" fontAlgn="base" hangingPunct="1">
        <a:spcBef>
          <a:spcPct val="0"/>
        </a:spcBef>
        <a:spcAft>
          <a:spcPct val="40000"/>
        </a:spcAft>
        <a:buClr>
          <a:schemeClr val="bg2"/>
        </a:buClr>
        <a:buFont typeface="Wingding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476991" y="1680956"/>
            <a:ext cx="8640960" cy="3520964"/>
          </a:xfrm>
        </p:spPr>
        <p:txBody>
          <a:bodyPr/>
          <a:lstStyle/>
          <a:p>
            <a:pPr algn="just"/>
            <a:r>
              <a:rPr lang="en-GB" sz="2000" dirty="0">
                <a:solidFill>
                  <a:srgbClr val="1E386B"/>
                </a:solidFill>
              </a:rPr>
              <a:t>WP12 - Societal Applications</a:t>
            </a:r>
          </a:p>
          <a:p>
            <a:pPr marL="0" indent="11113" algn="just"/>
            <a:r>
              <a:rPr lang="en-GB" sz="2000" dirty="0">
                <a:solidFill>
                  <a:srgbClr val="1E386B"/>
                </a:solidFill>
              </a:rPr>
              <a:t>Task 12.1 - A </a:t>
            </a:r>
            <a:r>
              <a:rPr lang="en-GB" sz="2000" dirty="0">
                <a:solidFill>
                  <a:srgbClr val="1E386B"/>
                </a:solidFill>
              </a:rPr>
              <a:t>Strategy for </a:t>
            </a:r>
            <a:r>
              <a:rPr lang="en-GB" sz="2000" dirty="0">
                <a:solidFill>
                  <a:srgbClr val="1E386B"/>
                </a:solidFill>
              </a:rPr>
              <a:t>Implementing Novel </a:t>
            </a:r>
            <a:r>
              <a:rPr lang="en-GB" sz="2000" dirty="0">
                <a:solidFill>
                  <a:srgbClr val="1E386B"/>
                </a:solidFill>
              </a:rPr>
              <a:t>Societal Applications </a:t>
            </a:r>
            <a:r>
              <a:rPr lang="en-GB" sz="2000" dirty="0">
                <a:solidFill>
                  <a:srgbClr val="1E386B"/>
                </a:solidFill>
              </a:rPr>
              <a:t>of </a:t>
            </a:r>
            <a:r>
              <a:rPr lang="en-GB" sz="2000" dirty="0" smtClean="0">
                <a:solidFill>
                  <a:srgbClr val="1E386B"/>
                </a:solidFill>
              </a:rPr>
              <a:t>Accelerators</a:t>
            </a:r>
          </a:p>
          <a:p>
            <a:pPr marL="0" indent="11113" algn="just"/>
            <a:endParaRPr lang="en-GB" sz="2000" dirty="0">
              <a:solidFill>
                <a:srgbClr val="1E386B"/>
              </a:solidFill>
            </a:endParaRPr>
          </a:p>
          <a:p>
            <a:pPr algn="ctr"/>
            <a:r>
              <a:rPr lang="en-GB" kern="0" dirty="0"/>
              <a:t>Sub-task 5. </a:t>
            </a:r>
            <a:r>
              <a:rPr lang="en-GB" dirty="0"/>
              <a:t>Accelerator production of radioisotopes for imaging and therapy 	 </a:t>
            </a:r>
            <a:r>
              <a:rPr lang="en-GB" b="0" dirty="0"/>
              <a:t>	</a:t>
            </a:r>
          </a:p>
          <a:p>
            <a:r>
              <a:rPr lang="en-GB" dirty="0" smtClean="0"/>
              <a:t>  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09600" y="5109103"/>
            <a:ext cx="7924800" cy="533110"/>
          </a:xfrm>
        </p:spPr>
        <p:txBody>
          <a:bodyPr/>
          <a:lstStyle/>
          <a:p>
            <a:pPr algn="ctr"/>
            <a:r>
              <a:rPr lang="en-GB" dirty="0" smtClean="0"/>
              <a:t>C. </a:t>
            </a:r>
            <a:r>
              <a:rPr lang="en-GB" dirty="0" smtClean="0"/>
              <a:t>Oliver and D. </a:t>
            </a:r>
            <a:r>
              <a:rPr lang="en-GB" dirty="0" err="1" smtClean="0"/>
              <a:t>Obradors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redondeado 2"/>
          <p:cNvSpPr/>
          <p:nvPr/>
        </p:nvSpPr>
        <p:spPr>
          <a:xfrm>
            <a:off x="323528" y="4365104"/>
            <a:ext cx="8496944" cy="1008112"/>
          </a:xfrm>
          <a:prstGeom prst="roundRect">
            <a:avLst/>
          </a:prstGeom>
          <a:ln w="412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Sub-Tasks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052736"/>
            <a:ext cx="8531149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1. Coordination and Communication 								</a:t>
            </a:r>
            <a:r>
              <a:rPr lang="en-GB" sz="2000" kern="0" noProof="0" dirty="0">
                <a:solidFill>
                  <a:srgbClr val="006600"/>
                </a:solidFill>
              </a:rPr>
              <a:t>(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Rob 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Edgecock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- HUD)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2. </a:t>
            </a:r>
            <a:r>
              <a:rPr lang="en-GB" sz="2000" dirty="0">
                <a:solidFill>
                  <a:srgbClr val="1E386B"/>
                </a:solidFill>
              </a:rPr>
              <a:t>Novel forms of radiotherapy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dirty="0" smtClean="0">
                <a:solidFill>
                  <a:srgbClr val="006600"/>
                </a:solidFill>
              </a:rPr>
              <a:t>Angeles </a:t>
            </a:r>
            <a:r>
              <a:rPr lang="en-GB" sz="2000" kern="0" dirty="0" err="1" smtClean="0">
                <a:solidFill>
                  <a:srgbClr val="006600"/>
                </a:solidFill>
              </a:rPr>
              <a:t>Faus-Golfe</a:t>
            </a:r>
            <a:r>
              <a:rPr lang="en-GB" sz="2000" kern="0" dirty="0" smtClean="0">
                <a:solidFill>
                  <a:srgbClr val="006600"/>
                </a:solidFill>
              </a:rPr>
              <a:t> - CNRS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3. </a:t>
            </a:r>
            <a:r>
              <a:rPr lang="en-GB" sz="2000" dirty="0">
                <a:solidFill>
                  <a:srgbClr val="1E386B"/>
                </a:solidFill>
              </a:rPr>
              <a:t>Environmental applications of electron beams </a:t>
            </a:r>
            <a:r>
              <a:rPr lang="en-GB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lang="en-GB" sz="2000" kern="0" noProof="0" dirty="0" smtClean="0">
                <a:solidFill>
                  <a:srgbClr val="006600"/>
                </a:solidFill>
              </a:rPr>
              <a:t>Toms </a:t>
            </a:r>
            <a:r>
              <a:rPr lang="en-GB" sz="2000" kern="0" noProof="0" dirty="0" err="1" smtClean="0">
                <a:solidFill>
                  <a:srgbClr val="006600"/>
                </a:solidFill>
              </a:rPr>
              <a:t>Torims</a:t>
            </a:r>
            <a:r>
              <a:rPr lang="en-GB" sz="2000" kern="0" dirty="0" smtClean="0">
                <a:solidFill>
                  <a:srgbClr val="006600"/>
                </a:solidFill>
              </a:rPr>
              <a:t> – RTU							  Andrzej </a:t>
            </a:r>
            <a:r>
              <a:rPr lang="en-GB" sz="2000" kern="0" dirty="0" err="1" smtClean="0">
                <a:solidFill>
                  <a:srgbClr val="006600"/>
                </a:solidFill>
              </a:rPr>
              <a:t>Chmielewski</a:t>
            </a:r>
            <a:r>
              <a:rPr lang="en-GB" sz="2000" kern="0" dirty="0" smtClean="0">
                <a:solidFill>
                  <a:srgbClr val="006600"/>
                </a:solidFill>
              </a:rPr>
              <a:t> - INCT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4. </a:t>
            </a:r>
            <a:r>
              <a:rPr lang="en-GB" sz="2000" dirty="0">
                <a:solidFill>
                  <a:srgbClr val="1E386B"/>
                </a:solidFill>
              </a:rPr>
              <a:t>Accelerator imaging </a:t>
            </a:r>
            <a:r>
              <a:rPr lang="en-GB" dirty="0"/>
              <a:t>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(Graeme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Burt - </a:t>
            </a:r>
            <a:r>
              <a:rPr lang="en-GB" sz="2000" kern="0" dirty="0" smtClean="0">
                <a:solidFill>
                  <a:srgbClr val="006600"/>
                </a:solidFill>
              </a:rPr>
              <a:t>ULANCS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002060"/>
                </a:solidFill>
              </a:rPr>
              <a:t>Sub-t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ask 5. </a:t>
            </a:r>
            <a:r>
              <a:rPr lang="en-GB" sz="2000" dirty="0">
                <a:solidFill>
                  <a:srgbClr val="1E386B"/>
                </a:solidFill>
              </a:rPr>
              <a:t>Accelerator production of radioisotopes for imaging and therapy </a:t>
            </a:r>
            <a:r>
              <a:rPr lang="en-GB" dirty="0"/>
              <a:t>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rPr>
              <a:t>												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(</a:t>
            </a: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Conchi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</a:rPr>
              <a:t> Oliver - CIEMAT)</a:t>
            </a: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GB" sz="2000" kern="0" dirty="0" smtClean="0">
                <a:solidFill>
                  <a:srgbClr val="1E386B"/>
                </a:solidFill>
              </a:rPr>
              <a:t>Sub-task 6. </a:t>
            </a:r>
            <a:r>
              <a:rPr lang="en-GB" sz="2000" dirty="0">
                <a:solidFill>
                  <a:srgbClr val="1E386B"/>
                </a:solidFill>
              </a:rPr>
              <a:t>Barriers to accelerator adoption by industry </a:t>
            </a:r>
            <a:r>
              <a:rPr lang="en-GB" sz="2000" dirty="0" smtClean="0">
                <a:solidFill>
                  <a:srgbClr val="1E386B"/>
                </a:solidFill>
              </a:rPr>
              <a:t>							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(Andrzej </a:t>
            </a:r>
            <a:r>
              <a:rPr lang="en-GB" sz="2000" dirty="0" err="1" smtClean="0">
                <a:solidFill>
                  <a:schemeClr val="accent3">
                    <a:lumMod val="50000"/>
                  </a:schemeClr>
                </a:solidFill>
              </a:rPr>
              <a:t>Chmielewski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 – INCT						 Andrea </a:t>
            </a:r>
            <a:r>
              <a:rPr lang="en-GB" sz="2000" dirty="0" err="1" smtClean="0">
                <a:solidFill>
                  <a:schemeClr val="accent3">
                    <a:lumMod val="50000"/>
                  </a:schemeClr>
                </a:solidFill>
              </a:rPr>
              <a:t>Sagatova</a:t>
            </a:r>
            <a:r>
              <a:rPr lang="en-GB" sz="2000" dirty="0" smtClean="0">
                <a:solidFill>
                  <a:schemeClr val="accent3">
                    <a:lumMod val="50000"/>
                  </a:schemeClr>
                </a:solidFill>
              </a:rPr>
              <a:t> – STU)</a:t>
            </a:r>
            <a:r>
              <a:rPr lang="en-GB" dirty="0"/>
              <a:t>	</a:t>
            </a:r>
          </a:p>
          <a:p>
            <a:pPr defTabSz="914400"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3078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en-GB" dirty="0" smtClean="0"/>
              <a:t>Task12.1.5: Radioisotope Production </a:t>
            </a:r>
            <a:r>
              <a:rPr lang="en-GB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7347" y="2060848"/>
            <a:ext cx="85311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GB" kern="0" dirty="0" smtClean="0">
                <a:solidFill>
                  <a:srgbClr val="C00000"/>
                </a:solidFill>
              </a:rPr>
              <a:t>The million dollar question: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endParaRPr lang="en-GB" kern="0" dirty="0" smtClean="0">
              <a:solidFill>
                <a:srgbClr val="C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GB" kern="0" dirty="0" smtClean="0">
                <a:solidFill>
                  <a:srgbClr val="002060"/>
                </a:solidFill>
              </a:rPr>
              <a:t>How can particle accelerators contribute to consolidate and improve the production of well-known and emergent radioisotopes?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6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en-GB" dirty="0" smtClean="0"/>
              <a:t>Task12.1.5: Radioisotope Production </a:t>
            </a:r>
            <a:r>
              <a:rPr lang="en-GB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0225" y="1595933"/>
            <a:ext cx="853114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defTabSz="914400">
              <a:spcBef>
                <a:spcPts val="0"/>
              </a:spcBef>
              <a:spcAft>
                <a:spcPts val="600"/>
              </a:spcAft>
              <a:buClrTx/>
              <a:buSzTx/>
              <a:buNone/>
              <a:defRPr/>
            </a:pPr>
            <a:r>
              <a:rPr lang="en-GB" kern="0" dirty="0">
                <a:solidFill>
                  <a:srgbClr val="C00000"/>
                </a:solidFill>
              </a:rPr>
              <a:t>The million dollar question: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endParaRPr lang="en-GB" kern="0" dirty="0" smtClean="0">
              <a:solidFill>
                <a:srgbClr val="C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None/>
              <a:tabLst/>
              <a:defRPr/>
            </a:pPr>
            <a:r>
              <a:rPr lang="en-GB" kern="0" dirty="0" smtClean="0">
                <a:solidFill>
                  <a:srgbClr val="002060"/>
                </a:solidFill>
              </a:rPr>
              <a:t>How can particle accelerators contribute to consolidate and improve the production of well-known and emergent radioisotopes?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511443" y="4237751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000" dirty="0" smtClean="0">
                <a:solidFill>
                  <a:schemeClr val="accent3">
                    <a:lumMod val="50000"/>
                  </a:schemeClr>
                </a:solidFill>
              </a:rPr>
              <a:t>What radioisotopes?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000" dirty="0" smtClean="0">
                <a:solidFill>
                  <a:schemeClr val="accent3">
                    <a:lumMod val="50000"/>
                  </a:schemeClr>
                </a:solidFill>
              </a:rPr>
              <a:t>How is the status of current radioisotope market?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CA" sz="2000" dirty="0" smtClean="0">
                <a:solidFill>
                  <a:schemeClr val="accent3">
                    <a:lumMod val="50000"/>
                  </a:schemeClr>
                </a:solidFill>
              </a:rPr>
              <a:t>Any bottlenecks for the next generation of machines?</a:t>
            </a:r>
            <a:endParaRPr lang="en-CA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3528" y="3732450"/>
            <a:ext cx="3342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914400">
              <a:spcAft>
                <a:spcPts val="600"/>
              </a:spcAft>
              <a:defRPr/>
            </a:pPr>
            <a:r>
              <a:rPr lang="en-GB" b="1" kern="0" dirty="0" smtClean="0">
                <a:solidFill>
                  <a:schemeClr val="accent3">
                    <a:lumMod val="50000"/>
                  </a:schemeClr>
                </a:solidFill>
              </a:rPr>
              <a:t>Three thousand </a:t>
            </a:r>
            <a:r>
              <a:rPr lang="en-GB" b="1" kern="0" dirty="0">
                <a:solidFill>
                  <a:schemeClr val="accent3">
                    <a:lumMod val="50000"/>
                  </a:schemeClr>
                </a:solidFill>
              </a:rPr>
              <a:t>dollar </a:t>
            </a:r>
            <a:r>
              <a:rPr lang="en-GB" b="1" kern="0" dirty="0" smtClean="0">
                <a:solidFill>
                  <a:schemeClr val="accent3">
                    <a:lumMod val="50000"/>
                  </a:schemeClr>
                </a:solidFill>
              </a:rPr>
              <a:t>questions:</a:t>
            </a:r>
            <a:endParaRPr lang="en-GB" b="1" kern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8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en-GB" dirty="0" smtClean="0"/>
              <a:t>Task12.1.5: Radioisotope Production </a:t>
            </a:r>
            <a:r>
              <a:rPr lang="en-GB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CuadroTexto 7"/>
          <p:cNvSpPr txBox="1"/>
          <p:nvPr/>
        </p:nvSpPr>
        <p:spPr>
          <a:xfrm>
            <a:off x="435496" y="1268760"/>
            <a:ext cx="825130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kern="0" dirty="0" smtClean="0">
                <a:solidFill>
                  <a:srgbClr val="002060"/>
                </a:solidFill>
                <a:latin typeface="Arial"/>
                <a:cs typeface="Arial"/>
              </a:rPr>
              <a:t>What radioisotopes?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Both for imaging and therapy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Current radioisotopes under use: does the production match the (increasing) demand? If not, which are the showstoppers? are they only related to accelerators?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New emergent radioisotopes?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Feedback from users, clinicians, etc.</a:t>
            </a:r>
          </a:p>
          <a:p>
            <a:pPr lvl="1"/>
            <a:endParaRPr lang="en-CA" sz="2400" kern="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483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en-GB" dirty="0" smtClean="0"/>
              <a:t>Task12.1.5: Radioisotope Production </a:t>
            </a:r>
            <a:r>
              <a:rPr lang="en-GB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8" name="CuadroTexto 7"/>
          <p:cNvSpPr txBox="1"/>
          <p:nvPr/>
        </p:nvSpPr>
        <p:spPr>
          <a:xfrm>
            <a:off x="435496" y="1268760"/>
            <a:ext cx="82513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kern="0" dirty="0" smtClean="0">
                <a:solidFill>
                  <a:srgbClr val="002060"/>
                </a:solidFill>
                <a:latin typeface="Arial"/>
                <a:cs typeface="Arial"/>
              </a:rPr>
              <a:t>Existing accelerators and on-going developments for radioisotope production</a:t>
            </a:r>
          </a:p>
          <a:p>
            <a:endParaRPr lang="en-CA" sz="2400" b="1" kern="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Current machines (cyclotrons)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Future developments: compact </a:t>
            </a:r>
            <a:r>
              <a:rPr lang="en-CA" sz="2000" kern="0" dirty="0" err="1" smtClean="0">
                <a:solidFill>
                  <a:srgbClr val="002060"/>
                </a:solidFill>
                <a:latin typeface="Arial"/>
                <a:cs typeface="Arial"/>
              </a:rPr>
              <a:t>linacs</a:t>
            </a: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, laser-plasma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>
                <a:solidFill>
                  <a:srgbClr val="002060"/>
                </a:solidFill>
                <a:latin typeface="Arial"/>
                <a:cs typeface="Arial"/>
              </a:rPr>
              <a:t>Devoted accelerators for radioisotope production vs multipurpose </a:t>
            </a: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facilities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Driving force: reductions on space, cost, efficiency, maintenance, …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CA" sz="2000" kern="0" dirty="0" smtClean="0">
                <a:solidFill>
                  <a:srgbClr val="002060"/>
                </a:solidFill>
                <a:latin typeface="Arial"/>
                <a:cs typeface="Arial"/>
              </a:rPr>
              <a:t>Industry and research centres feedback</a:t>
            </a:r>
          </a:p>
          <a:p>
            <a:pPr marL="742950" lvl="1" indent="-285750">
              <a:lnSpc>
                <a:spcPct val="150000"/>
              </a:lnSpc>
              <a:buFontTx/>
              <a:buChar char="-"/>
            </a:pPr>
            <a:endParaRPr lang="en-CA" sz="2000" kern="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206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</p:spPr>
        <p:txBody>
          <a:bodyPr/>
          <a:lstStyle/>
          <a:p>
            <a:r>
              <a:rPr lang="en-GB" dirty="0" smtClean="0"/>
              <a:t>Task12.1.5: Radioisotope Production </a:t>
            </a:r>
            <a:r>
              <a:rPr lang="en-GB" dirty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CuadroTexto 7"/>
          <p:cNvSpPr txBox="1"/>
          <p:nvPr/>
        </p:nvSpPr>
        <p:spPr>
          <a:xfrm>
            <a:off x="494337" y="1309627"/>
            <a:ext cx="82513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0" dirty="0" smtClean="0">
                <a:solidFill>
                  <a:srgbClr val="002060"/>
                </a:solidFill>
                <a:latin typeface="Arial"/>
                <a:cs typeface="Arial"/>
              </a:rPr>
              <a:t>Develop a </a:t>
            </a:r>
            <a:r>
              <a:rPr lang="en-US" sz="2400" b="1" kern="0" dirty="0" smtClean="0">
                <a:solidFill>
                  <a:srgbClr val="C00000"/>
                </a:solidFill>
                <a:latin typeface="Arial"/>
                <a:cs typeface="Arial"/>
              </a:rPr>
              <a:t>strategy</a:t>
            </a:r>
            <a:r>
              <a:rPr lang="en-US" sz="2400" kern="0" dirty="0" smtClean="0">
                <a:solidFill>
                  <a:srgbClr val="002060"/>
                </a:solidFill>
                <a:latin typeface="Arial"/>
                <a:cs typeface="Arial"/>
              </a:rPr>
              <a:t> to deliver the </a:t>
            </a:r>
            <a:r>
              <a:rPr lang="en-US" sz="2400" b="1" kern="0" dirty="0">
                <a:solidFill>
                  <a:srgbClr val="C00000"/>
                </a:solidFill>
                <a:latin typeface="Arial"/>
                <a:cs typeface="Arial"/>
              </a:rPr>
              <a:t>radioisotope roadmap</a:t>
            </a:r>
          </a:p>
          <a:p>
            <a:endParaRPr lang="en-US" sz="2400" kern="0" dirty="0" smtClean="0">
              <a:solidFill>
                <a:srgbClr val="002060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Different type of accelerators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Superconductivity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Cryogenics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Ion sources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Targets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Shielding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Maintenance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000" kern="0" dirty="0" smtClean="0">
                <a:solidFill>
                  <a:srgbClr val="002060"/>
                </a:solidFill>
                <a:latin typeface="Arial"/>
                <a:cs typeface="Arial"/>
              </a:rPr>
              <a:t>…</a:t>
            </a:r>
            <a:endParaRPr lang="en-US" sz="2000" kern="0" dirty="0">
              <a:solidFill>
                <a:srgbClr val="00206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380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48490137"/>
              </p:ext>
            </p:extLst>
          </p:nvPr>
        </p:nvGraphicFramePr>
        <p:xfrm>
          <a:off x="32944" y="1158205"/>
          <a:ext cx="8501455" cy="5563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ángulo redondeado 6"/>
          <p:cNvSpPr/>
          <p:nvPr/>
        </p:nvSpPr>
        <p:spPr>
          <a:xfrm>
            <a:off x="2843808" y="3068960"/>
            <a:ext cx="2952328" cy="13055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anose="05000000000000000000" pitchFamily="2" charset="2"/>
              <a:buChar char="§"/>
            </a:pPr>
            <a:r>
              <a:rPr lang="es-ES" dirty="0" err="1" smtClean="0"/>
              <a:t>Radioisotope</a:t>
            </a:r>
            <a:r>
              <a:rPr lang="es-ES" dirty="0" smtClean="0"/>
              <a:t> Workshop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dirty="0" err="1" smtClean="0"/>
              <a:t>Stakeholders</a:t>
            </a:r>
            <a:r>
              <a:rPr lang="es-ES" dirty="0" smtClean="0"/>
              <a:t> </a:t>
            </a:r>
            <a:r>
              <a:rPr lang="es-ES" dirty="0" err="1" smtClean="0"/>
              <a:t>questionare</a:t>
            </a:r>
            <a:endParaRPr lang="es-E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s-ES" dirty="0" smtClean="0"/>
              <a:t>….</a:t>
            </a:r>
            <a:endParaRPr lang="es-E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53330" y="258297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Task12.1.5: Radioisotope Production 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677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858494"/>
              </p:ext>
            </p:extLst>
          </p:nvPr>
        </p:nvGraphicFramePr>
        <p:xfrm>
          <a:off x="1819194" y="1426468"/>
          <a:ext cx="4824536" cy="3889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870">
                  <a:extLst>
                    <a:ext uri="{9D8B030D-6E8A-4147-A177-3AD203B41FA5}">
                      <a16:colId xmlns:a16="http://schemas.microsoft.com/office/drawing/2014/main" val="4158155963"/>
                    </a:ext>
                  </a:extLst>
                </a:gridCol>
                <a:gridCol w="3990666">
                  <a:extLst>
                    <a:ext uri="{9D8B030D-6E8A-4147-A177-3AD203B41FA5}">
                      <a16:colId xmlns:a16="http://schemas.microsoft.com/office/drawing/2014/main" val="19922807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69792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es-ES" b="1" dirty="0" err="1" smtClean="0"/>
                        <a:t>Research</a:t>
                      </a:r>
                      <a:r>
                        <a:rPr lang="es-ES" b="1" baseline="0" dirty="0" smtClean="0"/>
                        <a:t> </a:t>
                      </a:r>
                      <a:r>
                        <a:rPr lang="es-ES" b="1" baseline="0" dirty="0" err="1" smtClean="0"/>
                        <a:t>Institute</a:t>
                      </a:r>
                      <a:endParaRPr lang="es-ES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CIEMAT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878034"/>
                  </a:ext>
                </a:extLst>
              </a:tr>
              <a:tr h="312783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ITEP (ITEP-NRC </a:t>
                      </a:r>
                      <a:r>
                        <a:rPr lang="es-ES" dirty="0" err="1" smtClean="0"/>
                        <a:t>Kurchatov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Institute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144652"/>
                  </a:ext>
                </a:extLst>
              </a:tr>
              <a:tr h="468124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CERN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428687"/>
                  </a:ext>
                </a:extLst>
              </a:tr>
              <a:tr h="206829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HUD (</a:t>
                      </a:r>
                      <a:r>
                        <a:rPr lang="es-ES" dirty="0" err="1" smtClean="0"/>
                        <a:t>Huddersfield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University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9122490"/>
                  </a:ext>
                </a:extLst>
              </a:tr>
              <a:tr h="0">
                <a:tc rowSpan="5">
                  <a:txBody>
                    <a:bodyPr/>
                    <a:lstStyle/>
                    <a:p>
                      <a:pPr algn="ctr"/>
                      <a:r>
                        <a:rPr lang="es-ES" b="1" dirty="0" err="1" smtClean="0"/>
                        <a:t>Industry</a:t>
                      </a:r>
                      <a:endParaRPr lang="es-ES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CYCLOMED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20374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IBA (Ion </a:t>
                      </a:r>
                      <a:r>
                        <a:rPr lang="es-ES" dirty="0" err="1" smtClean="0"/>
                        <a:t>Beam</a:t>
                      </a:r>
                      <a:r>
                        <a:rPr lang="es-ES" dirty="0" smtClean="0"/>
                        <a:t> </a:t>
                      </a:r>
                      <a:r>
                        <a:rPr lang="es-ES" dirty="0" err="1" smtClean="0"/>
                        <a:t>Applications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76192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PMB</a:t>
                      </a:r>
                      <a:r>
                        <a:rPr lang="es-ES" baseline="0" dirty="0" smtClean="0"/>
                        <a:t> Alcen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649065"/>
                  </a:ext>
                </a:extLst>
              </a:tr>
              <a:tr h="16002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GE</a:t>
                      </a:r>
                      <a:r>
                        <a:rPr lang="es-ES" baseline="0" dirty="0" smtClean="0"/>
                        <a:t> (General Electric)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485937"/>
                  </a:ext>
                </a:extLst>
              </a:tr>
              <a:tr h="48006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RI (</a:t>
                      </a:r>
                      <a:r>
                        <a:rPr lang="es-ES" dirty="0" err="1" smtClean="0"/>
                        <a:t>Research</a:t>
                      </a:r>
                      <a:r>
                        <a:rPr lang="es-ES" dirty="0" smtClean="0"/>
                        <a:t> Instruments </a:t>
                      </a:r>
                      <a:r>
                        <a:rPr lang="es-ES" dirty="0" err="1" smtClean="0"/>
                        <a:t>GmBH</a:t>
                      </a:r>
                      <a:r>
                        <a:rPr lang="es-ES" dirty="0" smtClean="0"/>
                        <a:t>)</a:t>
                      </a:r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6412464"/>
                  </a:ext>
                </a:extLst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553330" y="258297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GB" dirty="0" smtClean="0"/>
              <a:t>Task12.1.5: Radioisotope Production 	</a:t>
            </a:r>
            <a:endParaRPr lang="en-GB" dirty="0"/>
          </a:p>
        </p:txBody>
      </p:sp>
      <p:sp>
        <p:nvSpPr>
          <p:cNvPr id="10" name="CuadroTexto 9"/>
          <p:cNvSpPr txBox="1"/>
          <p:nvPr/>
        </p:nvSpPr>
        <p:spPr>
          <a:xfrm>
            <a:off x="323528" y="95731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To be </a:t>
            </a:r>
            <a:r>
              <a:rPr lang="es-ES" b="1" dirty="0" err="1" smtClean="0">
                <a:solidFill>
                  <a:srgbClr val="FF0000"/>
                </a:solidFill>
              </a:rPr>
              <a:t>updated</a:t>
            </a:r>
            <a:r>
              <a:rPr lang="es-ES" b="1" dirty="0" smtClean="0">
                <a:solidFill>
                  <a:srgbClr val="FF0000"/>
                </a:solidFill>
              </a:rPr>
              <a:t> …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93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Fraunhofer Master">
  <a:themeElements>
    <a:clrScheme name="Fraunhofer Master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F29400"/>
      </a:accent1>
      <a:accent2>
        <a:srgbClr val="1F82C0"/>
      </a:accent2>
      <a:accent3>
        <a:srgbClr val="E2001A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Bullets">
      <a:majorFont>
        <a:latin typeface="Frutiger LT Com 45 Light"/>
        <a:ea typeface=""/>
        <a:cs typeface=""/>
      </a:majorFont>
      <a:minorFont>
        <a:latin typeface="Frutiger LT Com 55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2"/>
          </a:solidFill>
          <a:round/>
          <a:headEnd type="arrow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noFill/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noFill/>
        <a:ln w="9525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llets 13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4">
        <a:dk1>
          <a:srgbClr val="000000"/>
        </a:dk1>
        <a:lt1>
          <a:srgbClr val="FFFFFF"/>
        </a:lt1>
        <a:dk2>
          <a:srgbClr val="000000"/>
        </a:dk2>
        <a:lt2>
          <a:srgbClr val="A8AFAF"/>
        </a:lt2>
        <a:accent1>
          <a:srgbClr val="009475"/>
        </a:accent1>
        <a:accent2>
          <a:srgbClr val="009475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8669"/>
        </a:accent6>
        <a:hlink>
          <a:srgbClr val="009475"/>
        </a:hlink>
        <a:folHlink>
          <a:srgbClr val="00947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5">
        <a:dk1>
          <a:srgbClr val="000000"/>
        </a:dk1>
        <a:lt1>
          <a:srgbClr val="FFFFFF"/>
        </a:lt1>
        <a:dk2>
          <a:srgbClr val="009475"/>
        </a:dk2>
        <a:lt2>
          <a:srgbClr val="A8AFAF"/>
        </a:lt2>
        <a:accent1>
          <a:srgbClr val="25BAE2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CD9EE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llets 16">
        <a:dk1>
          <a:srgbClr val="000000"/>
        </a:dk1>
        <a:lt1>
          <a:srgbClr val="FFFFFF"/>
        </a:lt1>
        <a:dk2>
          <a:srgbClr val="009475"/>
        </a:dk2>
        <a:lt2>
          <a:srgbClr val="25BAE2"/>
        </a:lt2>
        <a:accent1>
          <a:srgbClr val="009475"/>
        </a:accent1>
        <a:accent2>
          <a:srgbClr val="006E92"/>
        </a:accent2>
        <a:accent3>
          <a:srgbClr val="FFFFFF"/>
        </a:accent3>
        <a:accent4>
          <a:srgbClr val="000000"/>
        </a:accent4>
        <a:accent5>
          <a:srgbClr val="AAC8BD"/>
        </a:accent5>
        <a:accent6>
          <a:srgbClr val="006384"/>
        </a:accent6>
        <a:hlink>
          <a:srgbClr val="4C636F"/>
        </a:hlink>
        <a:folHlink>
          <a:srgbClr val="9E1C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9592</TotalTime>
  <Words>474</Words>
  <Application>Microsoft Office PowerPoint</Application>
  <PresentationFormat>Presentación en pantalla (4:3)</PresentationFormat>
  <Paragraphs>81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4</vt:i4>
      </vt:variant>
      <vt:variant>
        <vt:lpstr>Títulos de diapositiva</vt:lpstr>
      </vt:variant>
      <vt:variant>
        <vt:i4>9</vt:i4>
      </vt:variant>
    </vt:vector>
  </HeadingPairs>
  <TitlesOfParts>
    <vt:vector size="18" baseType="lpstr">
      <vt:lpstr>Arial</vt:lpstr>
      <vt:lpstr>Calibri</vt:lpstr>
      <vt:lpstr>Frutiger LT Com 45 Light</vt:lpstr>
      <vt:lpstr>Frutiger LT Com 55 Roman</vt:lpstr>
      <vt:lpstr>Wingdings</vt:lpstr>
      <vt:lpstr>Thème Office</vt:lpstr>
      <vt:lpstr>Thème ARIES</vt:lpstr>
      <vt:lpstr>Thème Office</vt:lpstr>
      <vt:lpstr>Fraunhofer Master</vt:lpstr>
      <vt:lpstr>Presentación de PowerPoint</vt:lpstr>
      <vt:lpstr>Sub-Tasks</vt:lpstr>
      <vt:lpstr>Task12.1.5: Radioisotope Production  </vt:lpstr>
      <vt:lpstr>Task12.1.5: Radioisotope Production  </vt:lpstr>
      <vt:lpstr>Task12.1.5: Radioisotope Production  </vt:lpstr>
      <vt:lpstr>Task12.1.5: Radioisotope Production  </vt:lpstr>
      <vt:lpstr>Task12.1.5: Radioisotope Production  </vt:lpstr>
      <vt:lpstr>Presentación de PowerPoint</vt:lpstr>
      <vt:lpstr>Presentación de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Conchi Oliver</cp:lastModifiedBy>
  <cp:revision>129</cp:revision>
  <dcterms:created xsi:type="dcterms:W3CDTF">2017-04-26T09:15:49Z</dcterms:created>
  <dcterms:modified xsi:type="dcterms:W3CDTF">2021-05-18T09:25:03Z</dcterms:modified>
</cp:coreProperties>
</file>