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92" r:id="rId1"/>
    <p:sldMasterId id="2147483678" r:id="rId2"/>
  </p:sldMasterIdLst>
  <p:notesMasterIdLst>
    <p:notesMasterId r:id="rId10"/>
  </p:notesMasterIdLst>
  <p:handoutMasterIdLst>
    <p:handoutMasterId r:id="rId11"/>
  </p:handoutMasterIdLst>
  <p:sldIdLst>
    <p:sldId id="258" r:id="rId3"/>
    <p:sldId id="292" r:id="rId4"/>
    <p:sldId id="294" r:id="rId5"/>
    <p:sldId id="303" r:id="rId6"/>
    <p:sldId id="305" r:id="rId7"/>
    <p:sldId id="304" r:id="rId8"/>
    <p:sldId id="268" r:id="rId9"/>
  </p:sldIdLst>
  <p:sldSz cx="12192000" cy="6858000"/>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7" userDrawn="1">
          <p15:clr>
            <a:srgbClr val="A4A3A4"/>
          </p15:clr>
        </p15:guide>
        <p15:guide id="2" pos="7015" userDrawn="1">
          <p15:clr>
            <a:srgbClr val="A4A3A4"/>
          </p15:clr>
        </p15:guide>
        <p15:guide id="3" pos="66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53366"/>
    <a:srgbClr val="26211C"/>
    <a:srgbClr val="005DE0"/>
    <a:srgbClr val="FBEA1C"/>
    <a:srgbClr val="E6E6E6"/>
    <a:srgbClr val="F207CA"/>
    <a:srgbClr val="0FE6F8"/>
    <a:srgbClr val="FEFCDE"/>
    <a:srgbClr val="B30505"/>
    <a:srgbClr val="2EAC6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24279" autoAdjust="0"/>
    <p:restoredTop sz="82993" autoAdjust="0"/>
  </p:normalViewPr>
  <p:slideViewPr>
    <p:cSldViewPr snapToObjects="1" showGuides="1">
      <p:cViewPr varScale="1">
        <p:scale>
          <a:sx n="113" d="100"/>
          <a:sy n="113" d="100"/>
        </p:scale>
        <p:origin x="1098" y="96"/>
      </p:cViewPr>
      <p:guideLst>
        <p:guide orient="horz" pos="3067"/>
        <p:guide pos="7015"/>
        <p:guide pos="665"/>
      </p:guideLst>
    </p:cSldViewPr>
  </p:slideViewPr>
  <p:outlineViewPr>
    <p:cViewPr>
      <p:scale>
        <a:sx n="33" d="100"/>
        <a:sy n="33" d="100"/>
      </p:scale>
      <p:origin x="0" y="0"/>
    </p:cViewPr>
  </p:outlineViewPr>
  <p:notesTextViewPr>
    <p:cViewPr>
      <p:scale>
        <a:sx n="100" d="100"/>
        <a:sy n="100" d="100"/>
      </p:scale>
      <p:origin x="0" y="0"/>
    </p:cViewPr>
  </p:notesTextViewPr>
  <p:notesViewPr>
    <p:cSldViewPr snapToObjects="1" showGuides="1">
      <p:cViewPr varScale="1">
        <p:scale>
          <a:sx n="64" d="100"/>
          <a:sy n="64" d="100"/>
        </p:scale>
        <p:origin x="3115"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28C6C0-723B-1144-B0BB-13233DB680E2}" type="datetimeFigureOut">
              <a:rPr lang="fr-FR" smtClean="0"/>
              <a:pPr/>
              <a:t>17/05/2021</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649DF4-BFDC-CE44-88D7-285A08214489}"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25803-7089-5846-80C7-3D9AC85D7E45}" type="datetimeFigureOut">
              <a:rPr lang="fr-FR" smtClean="0"/>
              <a:pPr/>
              <a:t>17/05/2021</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0F73C1-2BD6-684E-AA1B-49165E0DF4BD}" type="slidenum">
              <a:rPr lang="en-GB" smtClean="0"/>
              <a:pPr/>
              <a:t>‹#›</a:t>
            </a:fld>
            <a:endParaRPr lang="en-GB"/>
          </a:p>
        </p:txBody>
      </p:sp>
    </p:spTree>
    <p:extLst>
      <p:ext uri="{BB962C8B-B14F-4D97-AF65-F5344CB8AC3E}">
        <p14:creationId xmlns:p14="http://schemas.microsoft.com/office/powerpoint/2010/main" val="186417662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emf"/><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1" y="0"/>
            <a:ext cx="12240000" cy="6879819"/>
          </a:xfrm>
          <a:prstGeom prst="rect">
            <a:avLst/>
          </a:prstGeom>
        </p:spPr>
      </p:pic>
      <p:sp>
        <p:nvSpPr>
          <p:cNvPr id="12" name="Espace réservé du texte 11"/>
          <p:cNvSpPr>
            <a:spLocks noGrp="1"/>
          </p:cNvSpPr>
          <p:nvPr>
            <p:ph type="body" sz="quarter" idx="13" hasCustomPrompt="1"/>
          </p:nvPr>
        </p:nvSpPr>
        <p:spPr>
          <a:xfrm>
            <a:off x="1066432" y="1997805"/>
            <a:ext cx="7402857" cy="1236236"/>
          </a:xfrm>
          <a:prstGeom prst="rect">
            <a:avLst/>
          </a:prstGeom>
        </p:spPr>
        <p:txBody>
          <a:bodyPr vert="horz" wrap="square" lIns="0" tIns="0" rIns="0" bIns="0" anchor="ctr">
            <a:spAutoFit/>
          </a:bodyPr>
          <a:lstStyle>
            <a:lvl1pPr algn="l">
              <a:buFontTx/>
              <a:buNone/>
              <a:defRPr sz="4000" b="0" baseline="0">
                <a:solidFill>
                  <a:schemeClr val="bg1"/>
                </a:solidFill>
                <a:latin typeface="Montserrat SemiBold" panose="00000700000000000000" pitchFamily="2" charset="0"/>
                <a:ea typeface="Tahoma" panose="020B0604030504040204" pitchFamily="34" charset="0"/>
                <a:cs typeface="Tahoma" panose="020B0604030504040204" pitchFamily="34" charset="0"/>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en-US" dirty="0"/>
              <a:t>Test Presentation</a:t>
            </a:r>
          </a:p>
          <a:p>
            <a:pPr lvl="0"/>
            <a:r>
              <a:rPr lang="en-US" dirty="0"/>
              <a:t>Click to add title</a:t>
            </a:r>
            <a:endParaRPr lang="fr-FR" dirty="0"/>
          </a:p>
        </p:txBody>
      </p:sp>
      <p:sp>
        <p:nvSpPr>
          <p:cNvPr id="15" name="Espace réservé du texte 14"/>
          <p:cNvSpPr>
            <a:spLocks noGrp="1"/>
          </p:cNvSpPr>
          <p:nvPr>
            <p:ph type="body" sz="quarter" idx="14" hasCustomPrompt="1"/>
          </p:nvPr>
        </p:nvSpPr>
        <p:spPr>
          <a:xfrm>
            <a:off x="1066432" y="4275445"/>
            <a:ext cx="7402857" cy="378210"/>
          </a:xfrm>
          <a:prstGeom prst="rect">
            <a:avLst/>
          </a:prstGeom>
        </p:spPr>
        <p:txBody>
          <a:bodyPr vert="horz" lIns="0" tIns="0" rIns="0" bIns="0" anchor="ctr">
            <a:normAutofit/>
          </a:bodyPr>
          <a:lstStyle>
            <a:lvl1pPr algn="l">
              <a:buNone/>
              <a:defRPr sz="2000" baseline="0">
                <a:solidFill>
                  <a:schemeClr val="accent5"/>
                </a:solidFill>
                <a:latin typeface="Montserrat" panose="00000500000000000000" pitchFamily="2" charset="0"/>
                <a:cs typeface="Arial"/>
              </a:defRPr>
            </a:lvl1pPr>
            <a:lvl2pPr algn="r">
              <a:buNone/>
              <a:defRPr/>
            </a:lvl2pPr>
            <a:lvl3pPr algn="r">
              <a:buNone/>
              <a:defRPr/>
            </a:lvl3pPr>
            <a:lvl4pPr algn="r">
              <a:buNone/>
              <a:defRPr/>
            </a:lvl4pPr>
            <a:lvl5pPr algn="r">
              <a:buNone/>
              <a:defRPr/>
            </a:lvl5pPr>
          </a:lstStyle>
          <a:p>
            <a:pPr lvl="0"/>
            <a:r>
              <a:rPr lang="fr-FR" dirty="0"/>
              <a:t>Speaker / Project / Organisation</a:t>
            </a:r>
          </a:p>
        </p:txBody>
      </p:sp>
      <p:sp>
        <p:nvSpPr>
          <p:cNvPr id="5" name="Espace réservé du texte 11"/>
          <p:cNvSpPr>
            <a:spLocks noGrp="1"/>
          </p:cNvSpPr>
          <p:nvPr>
            <p:ph type="body" sz="quarter" idx="15" hasCustomPrompt="1"/>
          </p:nvPr>
        </p:nvSpPr>
        <p:spPr>
          <a:xfrm>
            <a:off x="1066432" y="3547178"/>
            <a:ext cx="7402857" cy="533110"/>
          </a:xfrm>
          <a:prstGeom prst="rect">
            <a:avLst/>
          </a:prstGeom>
        </p:spPr>
        <p:txBody>
          <a:bodyPr vert="horz" lIns="0" tIns="0" rIns="0" bIns="0" anchor="ctr"/>
          <a:lstStyle>
            <a:lvl1pPr algn="l">
              <a:buFontTx/>
              <a:buNone/>
              <a:defRPr sz="3000" b="0">
                <a:solidFill>
                  <a:schemeClr val="accent5"/>
                </a:solidFill>
                <a:latin typeface="Montserrat" panose="00000500000000000000" pitchFamily="2" charset="0"/>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Venue / Date / Event / </a:t>
            </a:r>
            <a:r>
              <a:rPr lang="fr-FR" dirty="0" err="1"/>
              <a:t>Subtitle</a:t>
            </a:r>
            <a:endParaRPr lang="en-GB" dirty="0"/>
          </a:p>
        </p:txBody>
      </p:sp>
      <p:pic>
        <p:nvPicPr>
          <p:cNvPr id="9" name="Picture 8"/>
          <p:cNvPicPr>
            <a:picLocks noChangeAspect="1"/>
          </p:cNvPicPr>
          <p:nvPr userDrawn="1"/>
        </p:nvPicPr>
        <p:blipFill>
          <a:blip r:embed="rId3"/>
          <a:stretch>
            <a:fillRect/>
          </a:stretch>
        </p:blipFill>
        <p:spPr>
          <a:xfrm>
            <a:off x="353752" y="5419756"/>
            <a:ext cx="1562400" cy="891266"/>
          </a:xfrm>
          <a:prstGeom prst="rect">
            <a:avLst/>
          </a:prstGeom>
        </p:spPr>
      </p:pic>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70134" y="558385"/>
            <a:ext cx="648072" cy="432048"/>
          </a:xfrm>
          <a:prstGeom prst="rect">
            <a:avLst/>
          </a:prstGeom>
        </p:spPr>
      </p:pic>
      <p:sp>
        <p:nvSpPr>
          <p:cNvPr id="10" name="Rectangle 9"/>
          <p:cNvSpPr/>
          <p:nvPr userDrawn="1"/>
        </p:nvSpPr>
        <p:spPr>
          <a:xfrm>
            <a:off x="1790214" y="612826"/>
            <a:ext cx="9346346" cy="323165"/>
          </a:xfrm>
          <a:prstGeom prst="rect">
            <a:avLst/>
          </a:prstGeom>
        </p:spPr>
        <p:txBody>
          <a:bodyPr wrap="square" anchor="ctr">
            <a:spAutoFit/>
          </a:bodyPr>
          <a:lstStyle/>
          <a:p>
            <a:pPr algn="l">
              <a:lnSpc>
                <a:spcPct val="150000"/>
              </a:lnSpc>
            </a:pPr>
            <a:r>
              <a:rPr lang="en-GB" sz="1000" b="0" i="0" kern="120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470063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3C9839-AA0F-4FC0-B433-6D4C9F8DFC0C}" type="slidenum">
              <a:rPr lang="en-GB" smtClean="0"/>
              <a:pPr/>
              <a:t>‹#›</a:t>
            </a:fld>
            <a:endParaRPr lang="en-GB"/>
          </a:p>
        </p:txBody>
      </p:sp>
    </p:spTree>
    <p:extLst>
      <p:ext uri="{BB962C8B-B14F-4D97-AF65-F5344CB8AC3E}">
        <p14:creationId xmlns:p14="http://schemas.microsoft.com/office/powerpoint/2010/main" val="3374670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3C9839-AA0F-4FC0-B433-6D4C9F8DFC0C}" type="slidenum">
              <a:rPr lang="en-GB" smtClean="0"/>
              <a:pPr/>
              <a:t>‹#›</a:t>
            </a:fld>
            <a:endParaRPr lang="en-GB"/>
          </a:p>
        </p:txBody>
      </p:sp>
    </p:spTree>
    <p:extLst>
      <p:ext uri="{BB962C8B-B14F-4D97-AF65-F5344CB8AC3E}">
        <p14:creationId xmlns:p14="http://schemas.microsoft.com/office/powerpoint/2010/main" val="30458042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3C9839-AA0F-4FC0-B433-6D4C9F8DFC0C}" type="slidenum">
              <a:rPr lang="en-GB" smtClean="0"/>
              <a:pPr/>
              <a:t>‹#›</a:t>
            </a:fld>
            <a:endParaRPr lang="en-GB"/>
          </a:p>
        </p:txBody>
      </p:sp>
    </p:spTree>
    <p:extLst>
      <p:ext uri="{BB962C8B-B14F-4D97-AF65-F5344CB8AC3E}">
        <p14:creationId xmlns:p14="http://schemas.microsoft.com/office/powerpoint/2010/main" val="31466147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5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825625"/>
            <a:ext cx="515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3C9839-AA0F-4FC0-B433-6D4C9F8DFC0C}" type="slidenum">
              <a:rPr lang="en-GB" smtClean="0"/>
              <a:pPr/>
              <a:t>‹#›</a:t>
            </a:fld>
            <a:endParaRPr lang="en-GB"/>
          </a:p>
        </p:txBody>
      </p:sp>
    </p:spTree>
    <p:extLst>
      <p:ext uri="{BB962C8B-B14F-4D97-AF65-F5344CB8AC3E}">
        <p14:creationId xmlns:p14="http://schemas.microsoft.com/office/powerpoint/2010/main" val="10993772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D3C9839-AA0F-4FC0-B433-6D4C9F8DFC0C}" type="slidenum">
              <a:rPr lang="en-GB" smtClean="0"/>
              <a:pPr/>
              <a:t>‹#›</a:t>
            </a:fld>
            <a:endParaRPr lang="en-GB"/>
          </a:p>
        </p:txBody>
      </p:sp>
    </p:spTree>
    <p:extLst>
      <p:ext uri="{BB962C8B-B14F-4D97-AF65-F5344CB8AC3E}">
        <p14:creationId xmlns:p14="http://schemas.microsoft.com/office/powerpoint/2010/main" val="22359880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D3C9839-AA0F-4FC0-B433-6D4C9F8DFC0C}" type="slidenum">
              <a:rPr lang="en-GB" smtClean="0"/>
              <a:pPr/>
              <a:t>‹#›</a:t>
            </a:fld>
            <a:endParaRPr lang="en-GB"/>
          </a:p>
        </p:txBody>
      </p:sp>
    </p:spTree>
    <p:extLst>
      <p:ext uri="{BB962C8B-B14F-4D97-AF65-F5344CB8AC3E}">
        <p14:creationId xmlns:p14="http://schemas.microsoft.com/office/powerpoint/2010/main" val="14681902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D3C9839-AA0F-4FC0-B433-6D4C9F8DFC0C}" type="slidenum">
              <a:rPr lang="en-GB" smtClean="0"/>
              <a:pPr/>
              <a:t>‹#›</a:t>
            </a:fld>
            <a:endParaRPr lang="en-GB"/>
          </a:p>
        </p:txBody>
      </p:sp>
    </p:spTree>
    <p:extLst>
      <p:ext uri="{BB962C8B-B14F-4D97-AF65-F5344CB8AC3E}">
        <p14:creationId xmlns:p14="http://schemas.microsoft.com/office/powerpoint/2010/main" val="98555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3C9839-AA0F-4FC0-B433-6D4C9F8DFC0C}" type="slidenum">
              <a:rPr lang="en-GB" smtClean="0"/>
              <a:pPr/>
              <a:t>‹#›</a:t>
            </a:fld>
            <a:endParaRPr lang="en-GB"/>
          </a:p>
        </p:txBody>
      </p:sp>
    </p:spTree>
    <p:extLst>
      <p:ext uri="{BB962C8B-B14F-4D97-AF65-F5344CB8AC3E}">
        <p14:creationId xmlns:p14="http://schemas.microsoft.com/office/powerpoint/2010/main" val="37321809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D3C9839-AA0F-4FC0-B433-6D4C9F8DFC0C}" type="slidenum">
              <a:rPr lang="en-GB" smtClean="0"/>
              <a:pPr/>
              <a:t>‹#›</a:t>
            </a:fld>
            <a:endParaRPr lang="en-GB"/>
          </a:p>
        </p:txBody>
      </p:sp>
    </p:spTree>
    <p:extLst>
      <p:ext uri="{BB962C8B-B14F-4D97-AF65-F5344CB8AC3E}">
        <p14:creationId xmlns:p14="http://schemas.microsoft.com/office/powerpoint/2010/main" val="12605134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3C9839-AA0F-4FC0-B433-6D4C9F8DFC0C}" type="slidenum">
              <a:rPr lang="en-GB" smtClean="0"/>
              <a:pPr/>
              <a:t>‹#›</a:t>
            </a:fld>
            <a:endParaRPr lang="en-GB"/>
          </a:p>
        </p:txBody>
      </p:sp>
    </p:spTree>
    <p:extLst>
      <p:ext uri="{BB962C8B-B14F-4D97-AF65-F5344CB8AC3E}">
        <p14:creationId xmlns:p14="http://schemas.microsoft.com/office/powerpoint/2010/main" val="3744984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Cover">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2" y="0"/>
            <a:ext cx="12240000" cy="6879819"/>
          </a:xfrm>
          <a:prstGeom prst="rect">
            <a:avLst/>
          </a:prstGeom>
        </p:spPr>
      </p:pic>
      <p:sp>
        <p:nvSpPr>
          <p:cNvPr id="11" name="Rectangle 10"/>
          <p:cNvSpPr/>
          <p:nvPr userDrawn="1"/>
        </p:nvSpPr>
        <p:spPr>
          <a:xfrm>
            <a:off x="0" y="0"/>
            <a:ext cx="12240000" cy="6879600"/>
          </a:xfrm>
          <a:prstGeom prst="rect">
            <a:avLst/>
          </a:prstGeom>
          <a:blipFill dpi="0" rotWithShape="1">
            <a:blip r:embed="rId3">
              <a:alphaModFix amt="20000"/>
            </a:blip>
            <a:srcRect/>
            <a:stretch>
              <a:fillRect t="-9305" b="-9305"/>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4"/>
          <a:stretch>
            <a:fillRect/>
          </a:stretch>
        </p:blipFill>
        <p:spPr>
          <a:xfrm>
            <a:off x="344787" y="556840"/>
            <a:ext cx="2131621" cy="1215976"/>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64867" y="5816297"/>
            <a:ext cx="648072" cy="432048"/>
          </a:xfrm>
          <a:prstGeom prst="rect">
            <a:avLst/>
          </a:prstGeom>
        </p:spPr>
      </p:pic>
      <p:sp>
        <p:nvSpPr>
          <p:cNvPr id="10" name="Rectangle 9"/>
          <p:cNvSpPr/>
          <p:nvPr userDrawn="1"/>
        </p:nvSpPr>
        <p:spPr>
          <a:xfrm>
            <a:off x="1784947" y="5755322"/>
            <a:ext cx="5031133" cy="553998"/>
          </a:xfrm>
          <a:prstGeom prst="rect">
            <a:avLst/>
          </a:prstGeom>
        </p:spPr>
        <p:txBody>
          <a:bodyPr wrap="square" anchor="ctr">
            <a:spAutoFit/>
          </a:bodyPr>
          <a:lstStyle/>
          <a:p>
            <a:pPr algn="l">
              <a:lnSpc>
                <a:spcPct val="150000"/>
              </a:lnSpc>
            </a:pPr>
            <a:r>
              <a:rPr lang="en-GB" sz="1000" b="0" i="0" kern="120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4426453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1" y="365125"/>
            <a:ext cx="76835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D3C9839-AA0F-4FC0-B433-6D4C9F8DFC0C}" type="slidenum">
              <a:rPr lang="en-GB" smtClean="0"/>
              <a:pPr/>
              <a:t>‹#›</a:t>
            </a:fld>
            <a:endParaRPr lang="en-GB"/>
          </a:p>
        </p:txBody>
      </p:sp>
    </p:spTree>
    <p:extLst>
      <p:ext uri="{BB962C8B-B14F-4D97-AF65-F5344CB8AC3E}">
        <p14:creationId xmlns:p14="http://schemas.microsoft.com/office/powerpoint/2010/main" val="38405673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idx="1"/>
          </p:nvPr>
        </p:nvSpPr>
        <p:spPr>
          <a:xfrm>
            <a:off x="838200" y="1825625"/>
            <a:ext cx="10515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a:p>
        </p:txBody>
      </p:sp>
      <p:sp>
        <p:nvSpPr>
          <p:cNvPr id="11"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455608662"/>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 Two Box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sz="half" idx="1"/>
          </p:nvPr>
        </p:nvSpPr>
        <p:spPr>
          <a:xfrm>
            <a:off x="838200" y="1825625"/>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77759644"/>
      </p:ext>
    </p:extLst>
  </p:cSld>
  <p:clrMapOvr>
    <a:masterClrMapping/>
  </p:clrMapOvr>
  <p:hf hd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5"/>
            <a:ext cx="10515600" cy="1325563"/>
          </a:xfrm>
        </p:spPr>
        <p:txBody>
          <a:bodyPr/>
          <a:lstStyle>
            <a:lvl1pPr>
              <a:defRPr/>
            </a:lvl1pPr>
          </a:lstStyle>
          <a:p>
            <a:r>
              <a:rPr lang="en-US" dirty="0"/>
              <a:t>Click to add title</a:t>
            </a:r>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4" name="Content Placeholder 3"/>
          <p:cNvSpPr>
            <a:spLocks noGrp="1"/>
          </p:cNvSpPr>
          <p:nvPr>
            <p:ph sz="half" idx="2"/>
          </p:nvPr>
        </p:nvSpPr>
        <p:spPr>
          <a:xfrm>
            <a:off x="839788" y="2505075"/>
            <a:ext cx="5157787"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add subtitle</a:t>
            </a:r>
          </a:p>
        </p:txBody>
      </p:sp>
      <p:sp>
        <p:nvSpPr>
          <p:cNvPr id="6" name="Content Placeholder 5"/>
          <p:cNvSpPr>
            <a:spLocks noGrp="1"/>
          </p:cNvSpPr>
          <p:nvPr>
            <p:ph sz="quarter" idx="4"/>
          </p:nvPr>
        </p:nvSpPr>
        <p:spPr>
          <a:xfrm>
            <a:off x="6172200" y="2505075"/>
            <a:ext cx="5183188"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a:p>
        </p:txBody>
      </p:sp>
      <p:sp>
        <p:nvSpPr>
          <p:cNvPr id="16"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7" name="Picture 16"/>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20" name="Pictur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927306780"/>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dirty="0"/>
              <a:t>Click to add title</a:t>
            </a:r>
          </a:p>
        </p:txBody>
      </p:sp>
      <p:sp>
        <p:nvSpPr>
          <p:cNvPr id="3" name="Content Placeholder 2"/>
          <p:cNvSpPr>
            <a:spLocks noGrp="1"/>
          </p:cNvSpPr>
          <p:nvPr>
            <p:ph idx="1"/>
          </p:nvPr>
        </p:nvSpPr>
        <p:spPr>
          <a:xfrm>
            <a:off x="5183188" y="457201"/>
            <a:ext cx="6172200" cy="512819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839788" y="2057399"/>
            <a:ext cx="3932237" cy="352800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1111773478"/>
      </p:ext>
    </p:extLst>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ortrait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78750" y="457200"/>
            <a:ext cx="6175050" cy="5116834"/>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5"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dirty="0"/>
              <a:t>Click to add title</a:t>
            </a:r>
          </a:p>
        </p:txBody>
      </p:sp>
      <p:sp>
        <p:nvSpPr>
          <p:cNvPr id="16" name="Text Placeholder 3"/>
          <p:cNvSpPr>
            <a:spLocks noGrp="1"/>
          </p:cNvSpPr>
          <p:nvPr>
            <p:ph type="body" sz="half" idx="2"/>
          </p:nvPr>
        </p:nvSpPr>
        <p:spPr>
          <a:xfrm>
            <a:off x="839788" y="2057400"/>
            <a:ext cx="3932237" cy="351663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12"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a:p>
        </p:txBody>
      </p:sp>
      <p:sp>
        <p:nvSpPr>
          <p:cNvPr id="1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2946774562"/>
      </p:ext>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775520" y="1268760"/>
            <a:ext cx="9361040" cy="3912840"/>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hasCustomPrompt="1"/>
          </p:nvPr>
        </p:nvSpPr>
        <p:spPr>
          <a:xfrm>
            <a:off x="1069048" y="5390488"/>
            <a:ext cx="6629333" cy="195262"/>
          </a:xfrm>
        </p:spPr>
        <p:txBody>
          <a:bodyPr anchor="ctr"/>
          <a:lstStyle>
            <a:lvl1pPr marL="0" indent="0">
              <a:buNone/>
              <a:defRPr sz="1400" baseline="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Click to </a:t>
            </a:r>
            <a:r>
              <a:rPr lang="fr-FR" dirty="0" err="1"/>
              <a:t>add</a:t>
            </a:r>
            <a:r>
              <a:rPr lang="fr-FR" dirty="0"/>
              <a:t> </a:t>
            </a:r>
            <a:r>
              <a:rPr lang="fr-FR" dirty="0" err="1"/>
              <a:t>caption</a:t>
            </a:r>
            <a:endParaRPr lang="fr-FR" dirty="0"/>
          </a:p>
        </p:txBody>
      </p:sp>
      <p:sp>
        <p:nvSpPr>
          <p:cNvPr id="13" name="Titre 1"/>
          <p:cNvSpPr>
            <a:spLocks noGrp="1"/>
          </p:cNvSpPr>
          <p:nvPr>
            <p:ph type="title" hasCustomPrompt="1"/>
          </p:nvPr>
        </p:nvSpPr>
        <p:spPr>
          <a:xfrm>
            <a:off x="1069049" y="555625"/>
            <a:ext cx="10067512" cy="561974"/>
          </a:xfrm>
        </p:spPr>
        <p:txBody>
          <a:bodyPr/>
          <a:lstStyle>
            <a:lvl1pPr>
              <a:defRPr/>
            </a:lvl1pPr>
          </a:lstStyle>
          <a:p>
            <a:r>
              <a:rPr lang="fr-FR" dirty="0"/>
              <a:t>Click to </a:t>
            </a:r>
            <a:r>
              <a:rPr lang="fr-FR" dirty="0" err="1"/>
              <a:t>add</a:t>
            </a:r>
            <a:r>
              <a:rPr lang="fr-FR" dirty="0"/>
              <a:t> </a:t>
            </a:r>
            <a:r>
              <a:rPr lang="fr-FR" dirty="0" err="1"/>
              <a:t>title</a:t>
            </a:r>
            <a:endParaRPr lang="en-GB" dirty="0"/>
          </a:p>
        </p:txBody>
      </p:sp>
      <p:sp>
        <p:nvSpPr>
          <p:cNvPr id="16"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a:p>
        </p:txBody>
      </p:sp>
      <p:sp>
        <p:nvSpPr>
          <p:cNvPr id="1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1230357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endParaRPr lang="en-US"/>
          </a:p>
        </p:txBody>
      </p:sp>
      <p:sp>
        <p:nvSpPr>
          <p:cNvPr id="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766496101"/>
      </p:ext>
    </p:extLst>
  </p:cSld>
  <p:clrMapOvr>
    <a:masterClrMapping/>
  </p:clrMapOvr>
  <p:hf hd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000">
                <a:solidFill>
                  <a:schemeClr val="tx1">
                    <a:tint val="75000"/>
                  </a:schemeClr>
                </a:solidFill>
                <a:latin typeface="Montserrat" panose="00000500000000000000" pitchFamily="2" charset="0"/>
              </a:defRPr>
            </a:lvl1pPr>
          </a:lstStyle>
          <a:p>
            <a:fld id="{0E0C21EA-FA05-7048-AA70-4DED716611A1}" type="datetimeFigureOut">
              <a:rPr lang="en-US" smtClean="0"/>
              <a:pPr/>
              <a:t>5/17/2021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a:solidFill>
                  <a:schemeClr val="tx1">
                    <a:tint val="75000"/>
                  </a:schemeClr>
                </a:solidFill>
                <a:latin typeface="Montserrat" panose="00000500000000000000" pitchFamily="2" charset="0"/>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00">
                <a:solidFill>
                  <a:schemeClr val="tx1">
                    <a:tint val="75000"/>
                  </a:schemeClr>
                </a:solidFill>
                <a:latin typeface="Montserrat" panose="00000500000000000000" pitchFamily="2" charset="0"/>
              </a:defRPr>
            </a:lvl1pPr>
          </a:lstStyle>
          <a:p>
            <a:fld id="{F7A1A58B-7BA1-7E42-8231-6D1CB1C760B1}" type="slidenum">
              <a:rPr lang="en-US" smtClean="0"/>
              <a:pPr/>
              <a:t>‹#›</a:t>
            </a:fld>
            <a:endParaRPr lang="en-US"/>
          </a:p>
        </p:txBody>
      </p:sp>
    </p:spTree>
    <p:extLst>
      <p:ext uri="{BB962C8B-B14F-4D97-AF65-F5344CB8AC3E}">
        <p14:creationId xmlns:p14="http://schemas.microsoft.com/office/powerpoint/2010/main" val="947968824"/>
      </p:ext>
    </p:extLst>
  </p:cSld>
  <p:clrMap bg1="lt1" tx1="dk1" bg2="lt2" tx2="dk2" accent1="accent1" accent2="accent2" accent3="accent3" accent4="accent4" accent5="accent5" accent6="accent6" hlink="hlink" folHlink="folHlink"/>
  <p:sldLayoutIdLst>
    <p:sldLayoutId id="2147483708" r:id="rId1"/>
    <p:sldLayoutId id="2147483711" r:id="rId2"/>
    <p:sldLayoutId id="2147483694" r:id="rId3"/>
    <p:sldLayoutId id="2147483696" r:id="rId4"/>
    <p:sldLayoutId id="2147483697" r:id="rId5"/>
    <p:sldLayoutId id="2147483700" r:id="rId6"/>
    <p:sldLayoutId id="2147483701" r:id="rId7"/>
    <p:sldLayoutId id="2147483710" r:id="rId8"/>
    <p:sldLayoutId id="2147483699" r:id="rId9"/>
  </p:sldLayoutIdLst>
  <p:hf hdr="0" dt="0"/>
  <p:txStyles>
    <p:title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3C9839-AA0F-4FC0-B433-6D4C9F8DFC0C}" type="slidenum">
              <a:rPr lang="en-GB" smtClean="0"/>
              <a:pPr/>
              <a:t>‹#›</a:t>
            </a:fld>
            <a:endParaRPr lang="en-GB"/>
          </a:p>
        </p:txBody>
      </p:sp>
    </p:spTree>
    <p:extLst>
      <p:ext uri="{BB962C8B-B14F-4D97-AF65-F5344CB8AC3E}">
        <p14:creationId xmlns:p14="http://schemas.microsoft.com/office/powerpoint/2010/main" val="385604113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www.acceleratorsamerica.org/"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1066432" y="697449"/>
            <a:ext cx="9134024" cy="3836948"/>
          </a:xfrm>
        </p:spPr>
        <p:txBody>
          <a:bodyPr/>
          <a:lstStyle/>
          <a:p>
            <a:endParaRPr lang="en-GB" dirty="0"/>
          </a:p>
          <a:p>
            <a:r>
              <a:rPr lang="en-GB" dirty="0"/>
              <a:t>Task 12.1: A Strategy for Implementing Novel Societal Applications of Accelerators</a:t>
            </a:r>
          </a:p>
          <a:p>
            <a:r>
              <a:rPr lang="en-GB" dirty="0"/>
              <a:t>Sub-Task</a:t>
            </a:r>
            <a:r>
              <a:rPr lang="pl-PL" dirty="0"/>
              <a:t> 12.1.6</a:t>
            </a:r>
            <a:endParaRPr lang="en-GB" dirty="0"/>
          </a:p>
          <a:p>
            <a:r>
              <a:rPr lang="en-GB" dirty="0"/>
              <a:t> </a:t>
            </a:r>
          </a:p>
          <a:p>
            <a:endParaRPr lang="en-GB" dirty="0"/>
          </a:p>
        </p:txBody>
      </p:sp>
      <p:sp>
        <p:nvSpPr>
          <p:cNvPr id="3" name="Text Placeholder 2"/>
          <p:cNvSpPr>
            <a:spLocks noGrp="1"/>
          </p:cNvSpPr>
          <p:nvPr>
            <p:ph type="body" sz="quarter" idx="14"/>
          </p:nvPr>
        </p:nvSpPr>
        <p:spPr>
          <a:xfrm>
            <a:off x="1093544" y="3933056"/>
            <a:ext cx="7402857" cy="1624716"/>
          </a:xfrm>
        </p:spPr>
        <p:txBody>
          <a:bodyPr/>
          <a:lstStyle/>
          <a:p>
            <a:r>
              <a:rPr lang="en-GB" b="1" dirty="0">
                <a:solidFill>
                  <a:srgbClr val="FBEA1C"/>
                </a:solidFill>
              </a:rPr>
              <a:t>Prof. Andrzej CHMIELEWSKI / INCT</a:t>
            </a:r>
            <a:endParaRPr lang="pl-PL" b="1" dirty="0">
              <a:solidFill>
                <a:srgbClr val="FBEA1C"/>
              </a:solidFill>
            </a:endParaRPr>
          </a:p>
          <a:p>
            <a:r>
              <a:rPr lang="en-US" b="1" dirty="0">
                <a:solidFill>
                  <a:srgbClr val="FBEA1C"/>
                </a:solidFill>
              </a:rPr>
              <a:t>Assoc. </a:t>
            </a:r>
            <a:r>
              <a:rPr lang="pl-PL" b="1" dirty="0">
                <a:solidFill>
                  <a:srgbClr val="FBEA1C"/>
                </a:solidFill>
              </a:rPr>
              <a:t>Prof. Andrea </a:t>
            </a:r>
            <a:r>
              <a:rPr lang="pl-PL" b="1" dirty="0" smtClean="0">
                <a:solidFill>
                  <a:srgbClr val="FBEA1C"/>
                </a:solidFill>
              </a:rPr>
              <a:t>SAGATOVA / </a:t>
            </a:r>
            <a:r>
              <a:rPr lang="pl-PL" b="1" dirty="0">
                <a:solidFill>
                  <a:srgbClr val="FBEA1C"/>
                </a:solidFill>
              </a:rPr>
              <a:t>STU</a:t>
            </a:r>
            <a:endParaRPr lang="en-GB" b="1" dirty="0">
              <a:solidFill>
                <a:srgbClr val="FBEA1C"/>
              </a:solidFill>
            </a:endParaRPr>
          </a:p>
        </p:txBody>
      </p:sp>
      <p:sp>
        <p:nvSpPr>
          <p:cNvPr id="4" name="Text Placeholder 3"/>
          <p:cNvSpPr>
            <a:spLocks noGrp="1"/>
          </p:cNvSpPr>
          <p:nvPr>
            <p:ph type="body" sz="quarter" idx="15"/>
          </p:nvPr>
        </p:nvSpPr>
        <p:spPr/>
        <p:txBody>
          <a:bodyPr>
            <a:normAutofit fontScale="85000" lnSpcReduction="10000"/>
          </a:bodyPr>
          <a:lstStyle/>
          <a:p>
            <a:r>
              <a:rPr lang="en-GB" b="1" dirty="0">
                <a:solidFill>
                  <a:srgbClr val="FBEA1C"/>
                </a:solidFill>
              </a:rPr>
              <a:t>Kick-off meeting for IFAST Task 12.1</a:t>
            </a:r>
          </a:p>
        </p:txBody>
      </p:sp>
      <p:sp>
        <p:nvSpPr>
          <p:cNvPr id="7" name="Footer Placeholder 3">
            <a:extLst>
              <a:ext uri="{FF2B5EF4-FFF2-40B4-BE49-F238E27FC236}">
                <a16:creationId xmlns:a16="http://schemas.microsoft.com/office/drawing/2014/main" xmlns="" id="{FE68C47D-4141-624C-A336-634E21B53325}"/>
              </a:ext>
            </a:extLst>
          </p:cNvPr>
          <p:cNvSpPr txBox="1">
            <a:spLocks/>
          </p:cNvSpPr>
          <p:nvPr/>
        </p:nvSpPr>
        <p:spPr>
          <a:xfrm>
            <a:off x="3216000" y="6129202"/>
            <a:ext cx="5760000" cy="365125"/>
          </a:xfrm>
          <a:prstGeom prst="rect">
            <a:avLst/>
          </a:prstGeom>
        </p:spPr>
        <p:txBody>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dirty="0"/>
              <a:t>18/05/2021</a:t>
            </a:r>
          </a:p>
        </p:txBody>
      </p:sp>
    </p:spTree>
    <p:extLst>
      <p:ext uri="{BB962C8B-B14F-4D97-AF65-F5344CB8AC3E}">
        <p14:creationId xmlns:p14="http://schemas.microsoft.com/office/powerpoint/2010/main" val="15196288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095EEF2-2600-1B4B-BB1D-1DD66AF30AAD}"/>
              </a:ext>
            </a:extLst>
          </p:cNvPr>
          <p:cNvSpPr>
            <a:spLocks noGrp="1"/>
          </p:cNvSpPr>
          <p:nvPr>
            <p:ph type="title"/>
          </p:nvPr>
        </p:nvSpPr>
        <p:spPr/>
        <p:txBody>
          <a:bodyPr>
            <a:normAutofit/>
          </a:bodyPr>
          <a:lstStyle/>
          <a:p>
            <a:pPr algn="ctr"/>
            <a:r>
              <a:rPr lang="en-GB" sz="2800" b="1" dirty="0">
                <a:latin typeface="Arial" panose="020B0604020202020204" pitchFamily="34" charset="0"/>
                <a:cs typeface="Arial" panose="020B0604020202020204" pitchFamily="34" charset="0"/>
              </a:rPr>
              <a:t>Task 12.1 - Sub-Task </a:t>
            </a:r>
            <a:r>
              <a:rPr lang="pl-PL" sz="2800" b="1" dirty="0">
                <a:latin typeface="Arial" panose="020B0604020202020204" pitchFamily="34" charset="0"/>
                <a:cs typeface="Arial" panose="020B0604020202020204" pitchFamily="34" charset="0"/>
              </a:rPr>
              <a:t>6</a:t>
            </a:r>
            <a:r>
              <a:rPr lang="en-GB" sz="2800" b="1" dirty="0">
                <a:latin typeface="Arial" panose="020B0604020202020204" pitchFamily="34" charset="0"/>
                <a:cs typeface="Arial" panose="020B0604020202020204" pitchFamily="34" charset="0"/>
              </a:rPr>
              <a:t>: </a:t>
            </a:r>
            <a:r>
              <a:rPr lang="en-US" sz="2800" b="1" dirty="0">
                <a:solidFill>
                  <a:srgbClr val="005DE0"/>
                </a:solidFill>
                <a:latin typeface="Arial" panose="020B0604020202020204" pitchFamily="34" charset="0"/>
                <a:cs typeface="Arial" panose="020B0604020202020204" pitchFamily="34" charset="0"/>
              </a:rPr>
              <a:t>Barriers to accelerator adoption by industry</a:t>
            </a:r>
            <a:r>
              <a:rPr lang="en-US" sz="2800" b="1" dirty="0">
                <a:solidFill>
                  <a:srgbClr val="002060"/>
                </a:solidFill>
                <a:latin typeface="Arial" panose="020B0604020202020204" pitchFamily="34" charset="0"/>
                <a:cs typeface="Arial" panose="020B0604020202020204" pitchFamily="34" charset="0"/>
              </a:rPr>
              <a:t> </a:t>
            </a:r>
            <a:r>
              <a:rPr lang="en-GB" sz="2800" b="1" dirty="0">
                <a:latin typeface="Arial" panose="020B0604020202020204" pitchFamily="34" charset="0"/>
                <a:cs typeface="Arial" panose="020B0604020202020204" pitchFamily="34" charset="0"/>
              </a:rPr>
              <a:t>/ M1 – M48 (INCT</a:t>
            </a:r>
            <a:r>
              <a:rPr lang="pl-PL" sz="2800" b="1" dirty="0">
                <a:latin typeface="Arial" panose="020B0604020202020204" pitchFamily="34" charset="0"/>
                <a:cs typeface="Arial" panose="020B0604020202020204" pitchFamily="34" charset="0"/>
              </a:rPr>
              <a:t>, STU</a:t>
            </a:r>
            <a:r>
              <a:rPr lang="en-GB" sz="2800" b="1" dirty="0">
                <a:latin typeface="Arial" panose="020B0604020202020204" pitchFamily="34" charset="0"/>
                <a:cs typeface="Arial" panose="020B0604020202020204" pitchFamily="34" charset="0"/>
              </a:rPr>
              <a:t>) </a:t>
            </a:r>
            <a:endParaRPr lang="x-none" sz="2800"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xmlns="" id="{47C2B7C3-3D6D-E446-A7E8-5554C277C682}"/>
              </a:ext>
            </a:extLst>
          </p:cNvPr>
          <p:cNvSpPr>
            <a:spLocks noGrp="1"/>
          </p:cNvSpPr>
          <p:nvPr>
            <p:ph idx="1"/>
          </p:nvPr>
        </p:nvSpPr>
        <p:spPr>
          <a:xfrm>
            <a:off x="838200" y="1825625"/>
            <a:ext cx="10515600" cy="4303577"/>
          </a:xfrm>
        </p:spPr>
        <p:txBody>
          <a:bodyPr>
            <a:normAutofit/>
          </a:bodyPr>
          <a:lstStyle/>
          <a:p>
            <a:pPr algn="just">
              <a:buNone/>
            </a:pPr>
            <a:r>
              <a:rPr lang="pl-PL" dirty="0">
                <a:solidFill>
                  <a:srgbClr val="002060"/>
                </a:solidFill>
              </a:rPr>
              <a:t>   </a:t>
            </a:r>
            <a:r>
              <a:rPr lang="pl-PL" dirty="0">
                <a:solidFill>
                  <a:srgbClr val="002060"/>
                </a:solidFill>
                <a:latin typeface="Arial" panose="020B0604020202020204" pitchFamily="34" charset="0"/>
                <a:cs typeface="Arial" panose="020B0604020202020204" pitchFamily="34" charset="0"/>
              </a:rPr>
              <a:t>12.1.6 -</a:t>
            </a:r>
            <a:r>
              <a:rPr lang="en-US" dirty="0">
                <a:solidFill>
                  <a:srgbClr val="002060"/>
                </a:solidFill>
                <a:latin typeface="Arial" panose="020B0604020202020204" pitchFamily="34" charset="0"/>
                <a:cs typeface="Arial" panose="020B0604020202020204" pitchFamily="34" charset="0"/>
              </a:rPr>
              <a:t>Barriers to accelerator adoption by industry (INCT, STU): will study the barriers which are discouraging some companies from benefitting from accelerator technologies. These include financial concerns, legal barriers, security concern and lack of specialized knowledge. It will use experience from companies that have successfully introduced their use to address these concerns</a:t>
            </a:r>
          </a:p>
          <a:p>
            <a:pPr algn="just"/>
            <a:r>
              <a:rPr lang="en-GB" dirty="0">
                <a:latin typeface="Arial" panose="020B0604020202020204" pitchFamily="34" charset="0"/>
                <a:cs typeface="Arial" panose="020B0604020202020204" pitchFamily="34" charset="0"/>
              </a:rPr>
              <a:t>Environmental applications of electron beams</a:t>
            </a:r>
          </a:p>
          <a:p>
            <a:pPr algn="just"/>
            <a:r>
              <a:rPr lang="en-GB" dirty="0" smtClean="0">
                <a:solidFill>
                  <a:srgbClr val="002060"/>
                </a:solidFill>
                <a:latin typeface="Arial" panose="020B0604020202020204" pitchFamily="34" charset="0"/>
                <a:cs typeface="Arial" panose="020B0604020202020204" pitchFamily="34" charset="0"/>
              </a:rPr>
              <a:t>Industrial </a:t>
            </a:r>
            <a:r>
              <a:rPr lang="en-GB" dirty="0">
                <a:solidFill>
                  <a:srgbClr val="002060"/>
                </a:solidFill>
                <a:latin typeface="Arial" panose="020B0604020202020204" pitchFamily="34" charset="0"/>
                <a:cs typeface="Arial" panose="020B0604020202020204" pitchFamily="34" charset="0"/>
              </a:rPr>
              <a:t>applications introduced into new countries</a:t>
            </a:r>
          </a:p>
        </p:txBody>
      </p:sp>
      <p:sp>
        <p:nvSpPr>
          <p:cNvPr id="5" name="Slide Number Placeholder 4">
            <a:extLst>
              <a:ext uri="{FF2B5EF4-FFF2-40B4-BE49-F238E27FC236}">
                <a16:creationId xmlns:a16="http://schemas.microsoft.com/office/drawing/2014/main" xmlns="" id="{F6FCE99F-2AF3-B94D-A1B7-D9886F4460EE}"/>
              </a:ext>
            </a:extLst>
          </p:cNvPr>
          <p:cNvSpPr>
            <a:spLocks noGrp="1"/>
          </p:cNvSpPr>
          <p:nvPr>
            <p:ph type="sldNum" sz="quarter" idx="12"/>
          </p:nvPr>
        </p:nvSpPr>
        <p:spPr/>
        <p:txBody>
          <a:bodyPr/>
          <a:lstStyle/>
          <a:p>
            <a:fld id="{F7A1A58B-7BA1-7E42-8231-6D1CB1C760B1}" type="slidenum">
              <a:rPr lang="en-US" smtClean="0"/>
              <a:pPr/>
              <a:t>2</a:t>
            </a:fld>
            <a:endParaRPr lang="en-US" dirty="0"/>
          </a:p>
        </p:txBody>
      </p:sp>
      <p:sp>
        <p:nvSpPr>
          <p:cNvPr id="6" name="Symbol zastępczy stopki 4"/>
          <p:cNvSpPr>
            <a:spLocks noGrp="1"/>
          </p:cNvSpPr>
          <p:nvPr>
            <p:ph type="ftr" sz="quarter" idx="11"/>
          </p:nvPr>
        </p:nvSpPr>
        <p:spPr>
          <a:xfrm>
            <a:off x="3216000" y="6129202"/>
            <a:ext cx="5760000" cy="365125"/>
          </a:xfrm>
        </p:spPr>
        <p:txBody>
          <a:bodyPr/>
          <a:lstStyle/>
          <a:p>
            <a:r>
              <a:rPr lang="en-GB" dirty="0"/>
              <a:t>Kick-off meeting for IFAST Task 12.1</a:t>
            </a:r>
          </a:p>
          <a:p>
            <a:endParaRPr lang="en-US" dirty="0"/>
          </a:p>
        </p:txBody>
      </p:sp>
    </p:spTree>
    <p:extLst>
      <p:ext uri="{BB962C8B-B14F-4D97-AF65-F5344CB8AC3E}">
        <p14:creationId xmlns:p14="http://schemas.microsoft.com/office/powerpoint/2010/main" val="161356783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xmlns="" id="{47C2B7C3-3D6D-E446-A7E8-5554C277C682}"/>
              </a:ext>
            </a:extLst>
          </p:cNvPr>
          <p:cNvSpPr>
            <a:spLocks noGrp="1"/>
          </p:cNvSpPr>
          <p:nvPr>
            <p:ph idx="1"/>
          </p:nvPr>
        </p:nvSpPr>
        <p:spPr>
          <a:xfrm>
            <a:off x="548952" y="1412776"/>
            <a:ext cx="10515600" cy="4555703"/>
          </a:xfrm>
        </p:spPr>
        <p:txBody>
          <a:bodyPr>
            <a:normAutofit/>
          </a:bodyPr>
          <a:lstStyle/>
          <a:p>
            <a:pPr marL="0" indent="0">
              <a:buNone/>
            </a:pPr>
            <a:r>
              <a:rPr lang="en-US" b="1" dirty="0">
                <a:solidFill>
                  <a:srgbClr val="253366"/>
                </a:solidFill>
                <a:latin typeface="Arial" panose="020B0604020202020204" pitchFamily="34" charset="0"/>
                <a:cs typeface="Arial" panose="020B0604020202020204" pitchFamily="34" charset="0"/>
              </a:rPr>
              <a:t>1. Identification of barriers:</a:t>
            </a:r>
            <a:endParaRPr lang="pl-PL" b="1" dirty="0">
              <a:solidFill>
                <a:srgbClr val="253366"/>
              </a:solidFill>
              <a:latin typeface="Arial" panose="020B0604020202020204" pitchFamily="34" charset="0"/>
              <a:cs typeface="Arial" panose="020B0604020202020204" pitchFamily="34" charset="0"/>
            </a:endParaRPr>
          </a:p>
          <a:p>
            <a:r>
              <a:rPr lang="en-US" dirty="0">
                <a:solidFill>
                  <a:srgbClr val="253366"/>
                </a:solidFill>
                <a:latin typeface="Arial" panose="020B0604020202020204" pitchFamily="34" charset="0"/>
                <a:cs typeface="Arial" panose="020B0604020202020204" pitchFamily="34" charset="0"/>
              </a:rPr>
              <a:t>financial</a:t>
            </a:r>
            <a:endParaRPr lang="pl-PL" dirty="0">
              <a:solidFill>
                <a:srgbClr val="253366"/>
              </a:solidFill>
              <a:latin typeface="Arial" panose="020B0604020202020204" pitchFamily="34" charset="0"/>
              <a:cs typeface="Arial" panose="020B0604020202020204" pitchFamily="34" charset="0"/>
            </a:endParaRPr>
          </a:p>
          <a:p>
            <a:r>
              <a:rPr lang="en-US" dirty="0">
                <a:solidFill>
                  <a:srgbClr val="253366"/>
                </a:solidFill>
                <a:latin typeface="Arial" panose="020B0604020202020204" pitchFamily="34" charset="0"/>
                <a:cs typeface="Arial" panose="020B0604020202020204" pitchFamily="34" charset="0"/>
              </a:rPr>
              <a:t>legal</a:t>
            </a:r>
            <a:endParaRPr lang="pl-PL" dirty="0">
              <a:solidFill>
                <a:srgbClr val="253366"/>
              </a:solidFill>
              <a:latin typeface="Arial" panose="020B0604020202020204" pitchFamily="34" charset="0"/>
              <a:cs typeface="Arial" panose="020B0604020202020204" pitchFamily="34" charset="0"/>
            </a:endParaRPr>
          </a:p>
          <a:p>
            <a:r>
              <a:rPr lang="en-US" dirty="0">
                <a:solidFill>
                  <a:srgbClr val="253366"/>
                </a:solidFill>
                <a:latin typeface="Arial" panose="020B0604020202020204" pitchFamily="34" charset="0"/>
                <a:cs typeface="Arial" panose="020B0604020202020204" pitchFamily="34" charset="0"/>
              </a:rPr>
              <a:t>security</a:t>
            </a:r>
            <a:endParaRPr lang="pl-PL" dirty="0">
              <a:solidFill>
                <a:srgbClr val="253366"/>
              </a:solidFill>
              <a:latin typeface="Arial" panose="020B0604020202020204" pitchFamily="34" charset="0"/>
              <a:cs typeface="Arial" panose="020B0604020202020204" pitchFamily="34" charset="0"/>
            </a:endParaRPr>
          </a:p>
          <a:p>
            <a:r>
              <a:rPr lang="en-US" i="1" dirty="0">
                <a:solidFill>
                  <a:srgbClr val="253366"/>
                </a:solidFill>
                <a:latin typeface="Arial" panose="020B0604020202020204" pitchFamily="34" charset="0"/>
                <a:cs typeface="Arial" panose="020B0604020202020204" pitchFamily="34" charset="0"/>
              </a:rPr>
              <a:t>public opinion</a:t>
            </a:r>
          </a:p>
          <a:p>
            <a:r>
              <a:rPr lang="en-US" dirty="0">
                <a:solidFill>
                  <a:srgbClr val="253366"/>
                </a:solidFill>
                <a:latin typeface="Arial" panose="020B0604020202020204" pitchFamily="34" charset="0"/>
                <a:cs typeface="Arial" panose="020B0604020202020204" pitchFamily="34" charset="0"/>
              </a:rPr>
              <a:t>lack of educated staff</a:t>
            </a:r>
          </a:p>
          <a:p>
            <a:pPr marL="0" indent="0">
              <a:buNone/>
            </a:pPr>
            <a:r>
              <a:rPr lang="en-US" dirty="0">
                <a:solidFill>
                  <a:srgbClr val="253366"/>
                </a:solidFill>
                <a:latin typeface="Arial" panose="020B0604020202020204" pitchFamily="34" charset="0"/>
                <a:cs typeface="Arial" panose="020B0604020202020204" pitchFamily="34" charset="0"/>
              </a:rPr>
              <a:t>STU experience from companies that have successfully introduced accelerators </a:t>
            </a:r>
            <a:r>
              <a:rPr lang="en-US" dirty="0" smtClean="0">
                <a:solidFill>
                  <a:srgbClr val="253366"/>
                </a:solidFill>
                <a:latin typeface="Arial" panose="020B0604020202020204" pitchFamily="34" charset="0"/>
                <a:cs typeface="Arial" panose="020B0604020202020204" pitchFamily="34" charset="0"/>
              </a:rPr>
              <a:t>:</a:t>
            </a:r>
            <a:r>
              <a:rPr lang="pl-PL" dirty="0" smtClean="0">
                <a:solidFill>
                  <a:srgbClr val="253366"/>
                </a:solidFill>
                <a:latin typeface="Arial" panose="020B0604020202020204" pitchFamily="34" charset="0"/>
                <a:cs typeface="Arial" panose="020B0604020202020204" pitchFamily="34" charset="0"/>
              </a:rPr>
              <a:t> </a:t>
            </a:r>
            <a:r>
              <a:rPr lang="en-US" b="1" dirty="0" smtClean="0">
                <a:solidFill>
                  <a:srgbClr val="253366"/>
                </a:solidFill>
                <a:latin typeface="Arial" panose="020B0604020202020204" pitchFamily="34" charset="0"/>
                <a:cs typeface="Arial" panose="020B0604020202020204" pitchFamily="34" charset="0"/>
              </a:rPr>
              <a:t>EB </a:t>
            </a:r>
            <a:r>
              <a:rPr lang="en-US" b="1" dirty="0" err="1">
                <a:solidFill>
                  <a:srgbClr val="253366"/>
                </a:solidFill>
                <a:latin typeface="Arial" panose="020B0604020202020204" pitchFamily="34" charset="0"/>
                <a:cs typeface="Arial" panose="020B0604020202020204" pitchFamily="34" charset="0"/>
              </a:rPr>
              <a:t>Trencin</a:t>
            </a:r>
            <a:r>
              <a:rPr lang="en-US" b="1" dirty="0">
                <a:solidFill>
                  <a:srgbClr val="253366"/>
                </a:solidFill>
                <a:latin typeface="Arial" panose="020B0604020202020204" pitchFamily="34" charset="0"/>
                <a:cs typeface="Arial" panose="020B0604020202020204" pitchFamily="34" charset="0"/>
              </a:rPr>
              <a:t> SK </a:t>
            </a:r>
            <a:r>
              <a:rPr lang="en-US" dirty="0">
                <a:solidFill>
                  <a:srgbClr val="253366"/>
                </a:solidFill>
                <a:latin typeface="Arial" panose="020B0604020202020204" pitchFamily="34" charset="0"/>
                <a:cs typeface="Arial" panose="020B0604020202020204" pitchFamily="34" charset="0"/>
              </a:rPr>
              <a:t>for </a:t>
            </a:r>
            <a:r>
              <a:rPr lang="en-US" dirty="0" smtClean="0">
                <a:solidFill>
                  <a:srgbClr val="253366"/>
                </a:solidFill>
                <a:latin typeface="Arial" panose="020B0604020202020204" pitchFamily="34" charset="0"/>
                <a:cs typeface="Arial" panose="020B0604020202020204" pitchFamily="34" charset="0"/>
              </a:rPr>
              <a:t>industry</a:t>
            </a:r>
            <a:endParaRPr lang="en-GB" dirty="0">
              <a:solidFill>
                <a:srgbClr val="253366"/>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xmlns="" id="{F6FCE99F-2AF3-B94D-A1B7-D9886F4460EE}"/>
              </a:ext>
            </a:extLst>
          </p:cNvPr>
          <p:cNvSpPr>
            <a:spLocks noGrp="1"/>
          </p:cNvSpPr>
          <p:nvPr>
            <p:ph type="sldNum" sz="quarter" idx="12"/>
          </p:nvPr>
        </p:nvSpPr>
        <p:spPr/>
        <p:txBody>
          <a:bodyPr/>
          <a:lstStyle/>
          <a:p>
            <a:fld id="{F7A1A58B-7BA1-7E42-8231-6D1CB1C760B1}" type="slidenum">
              <a:rPr lang="en-US" smtClean="0"/>
              <a:pPr/>
              <a:t>3</a:t>
            </a:fld>
            <a:endParaRPr lang="en-US" dirty="0"/>
          </a:p>
        </p:txBody>
      </p:sp>
      <p:sp>
        <p:nvSpPr>
          <p:cNvPr id="8" name="Title 1">
            <a:extLst>
              <a:ext uri="{FF2B5EF4-FFF2-40B4-BE49-F238E27FC236}">
                <a16:creationId xmlns:a16="http://schemas.microsoft.com/office/drawing/2014/main" xmlns="" id="{D6E7A3BD-ECB1-4B7E-B48B-107AEDA182D6}"/>
              </a:ext>
            </a:extLst>
          </p:cNvPr>
          <p:cNvSpPr txBox="1">
            <a:spLocks/>
          </p:cNvSpPr>
          <p:nvPr/>
        </p:nvSpPr>
        <p:spPr>
          <a:xfrm>
            <a:off x="1127448" y="268219"/>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pPr algn="ctr"/>
            <a:r>
              <a:rPr lang="en-GB" sz="2800" b="1" dirty="0">
                <a:latin typeface="Arial" panose="020B0604020202020204" pitchFamily="34" charset="0"/>
                <a:cs typeface="Arial" panose="020B0604020202020204" pitchFamily="34" charset="0"/>
              </a:rPr>
              <a:t>Task 12.1 - Sub-Task </a:t>
            </a:r>
            <a:r>
              <a:rPr lang="pl-PL" sz="2800" b="1" dirty="0">
                <a:latin typeface="Arial" panose="020B0604020202020204" pitchFamily="34" charset="0"/>
                <a:cs typeface="Arial" panose="020B0604020202020204" pitchFamily="34" charset="0"/>
              </a:rPr>
              <a:t>6</a:t>
            </a:r>
            <a:r>
              <a:rPr lang="en-GB" sz="2800" b="1" dirty="0">
                <a:latin typeface="Arial" panose="020B0604020202020204" pitchFamily="34" charset="0"/>
                <a:cs typeface="Arial" panose="020B0604020202020204" pitchFamily="34" charset="0"/>
              </a:rPr>
              <a:t>: </a:t>
            </a:r>
            <a:r>
              <a:rPr lang="en-US" sz="2800" b="1" dirty="0">
                <a:solidFill>
                  <a:srgbClr val="005DE0"/>
                </a:solidFill>
                <a:latin typeface="Arial" panose="020B0604020202020204" pitchFamily="34" charset="0"/>
                <a:cs typeface="Arial" panose="020B0604020202020204" pitchFamily="34" charset="0"/>
              </a:rPr>
              <a:t>Barriers to accelerator adoption by industry</a:t>
            </a:r>
            <a:r>
              <a:rPr lang="en-US" sz="2800" b="1" dirty="0">
                <a:solidFill>
                  <a:srgbClr val="002060"/>
                </a:solidFill>
                <a:latin typeface="Arial" panose="020B0604020202020204" pitchFamily="34" charset="0"/>
                <a:cs typeface="Arial" panose="020B0604020202020204" pitchFamily="34" charset="0"/>
              </a:rPr>
              <a:t> </a:t>
            </a:r>
            <a:r>
              <a:rPr lang="en-GB" sz="2800" b="1" dirty="0">
                <a:latin typeface="Arial" panose="020B0604020202020204" pitchFamily="34" charset="0"/>
                <a:cs typeface="Arial" panose="020B0604020202020204" pitchFamily="34" charset="0"/>
              </a:rPr>
              <a:t>/ M1 – M48 (INCT</a:t>
            </a:r>
            <a:r>
              <a:rPr lang="pl-PL" sz="2800" b="1" dirty="0">
                <a:latin typeface="Arial" panose="020B0604020202020204" pitchFamily="34" charset="0"/>
                <a:cs typeface="Arial" panose="020B0604020202020204" pitchFamily="34" charset="0"/>
              </a:rPr>
              <a:t>, STU</a:t>
            </a:r>
            <a:r>
              <a:rPr lang="en-GB" sz="2800" b="1" dirty="0">
                <a:latin typeface="Arial" panose="020B0604020202020204" pitchFamily="34" charset="0"/>
                <a:cs typeface="Arial" panose="020B0604020202020204" pitchFamily="34" charset="0"/>
              </a:rPr>
              <a:t>) </a:t>
            </a:r>
            <a:endParaRPr lang="x-none" sz="2800" b="1" dirty="0">
              <a:latin typeface="Arial" panose="020B0604020202020204" pitchFamily="34" charset="0"/>
              <a:cs typeface="Arial" panose="020B0604020202020204" pitchFamily="34" charset="0"/>
            </a:endParaRPr>
          </a:p>
        </p:txBody>
      </p:sp>
      <p:sp>
        <p:nvSpPr>
          <p:cNvPr id="6" name="Symbol zastępczy stopki 4"/>
          <p:cNvSpPr>
            <a:spLocks noGrp="1"/>
          </p:cNvSpPr>
          <p:nvPr>
            <p:ph type="ftr" sz="quarter" idx="11"/>
          </p:nvPr>
        </p:nvSpPr>
        <p:spPr>
          <a:xfrm>
            <a:off x="3216000" y="6129202"/>
            <a:ext cx="5760000" cy="365125"/>
          </a:xfrm>
        </p:spPr>
        <p:txBody>
          <a:bodyPr/>
          <a:lstStyle/>
          <a:p>
            <a:r>
              <a:rPr lang="en-GB" dirty="0"/>
              <a:t>Kick-off meeting for IFAST Task 12.1</a:t>
            </a:r>
          </a:p>
          <a:p>
            <a:endParaRPr lang="en-US" dirty="0"/>
          </a:p>
        </p:txBody>
      </p:sp>
    </p:spTree>
    <p:extLst>
      <p:ext uri="{BB962C8B-B14F-4D97-AF65-F5344CB8AC3E}">
        <p14:creationId xmlns:p14="http://schemas.microsoft.com/office/powerpoint/2010/main" val="5478191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p:txBody>
          <a:bodyPr>
            <a:noAutofit/>
          </a:bodyPr>
          <a:lstStyle/>
          <a:p>
            <a:pPr algn="ctr"/>
            <a:r>
              <a:rPr lang="pl-PL" sz="2800" b="1" dirty="0" err="1">
                <a:solidFill>
                  <a:srgbClr val="002060"/>
                </a:solidFill>
              </a:rPr>
              <a:t>Task</a:t>
            </a:r>
            <a:r>
              <a:rPr lang="pl-PL" sz="2800" b="1" dirty="0">
                <a:solidFill>
                  <a:srgbClr val="002060"/>
                </a:solidFill>
              </a:rPr>
              <a:t> 12.1.6</a:t>
            </a:r>
          </a:p>
        </p:txBody>
      </p:sp>
      <p:sp>
        <p:nvSpPr>
          <p:cNvPr id="11" name="Symbol zastępczy zawartości 10"/>
          <p:cNvSpPr>
            <a:spLocks noGrp="1"/>
          </p:cNvSpPr>
          <p:nvPr>
            <p:ph idx="1"/>
          </p:nvPr>
        </p:nvSpPr>
        <p:spPr/>
        <p:txBody>
          <a:bodyPr/>
          <a:lstStyle/>
          <a:p>
            <a:r>
              <a:rPr lang="pl-PL" dirty="0">
                <a:solidFill>
                  <a:srgbClr val="253366"/>
                </a:solidFill>
                <a:latin typeface="Arial" panose="020B0604020202020204" pitchFamily="34" charset="0"/>
                <a:cs typeface="Arial" panose="020B0604020202020204" pitchFamily="34" charset="0"/>
              </a:rPr>
              <a:t>Field of </a:t>
            </a:r>
            <a:r>
              <a:rPr lang="pl-PL" dirty="0" err="1">
                <a:solidFill>
                  <a:srgbClr val="253366"/>
                </a:solidFill>
                <a:latin typeface="Arial" panose="020B0604020202020204" pitchFamily="34" charset="0"/>
                <a:cs typeface="Arial" panose="020B0604020202020204" pitchFamily="34" charset="0"/>
              </a:rPr>
              <a:t>Applications</a:t>
            </a:r>
            <a:r>
              <a:rPr lang="pl-PL" dirty="0">
                <a:solidFill>
                  <a:srgbClr val="253366"/>
                </a:solidFill>
                <a:latin typeface="Arial" panose="020B0604020202020204" pitchFamily="34" charset="0"/>
                <a:cs typeface="Arial" panose="020B0604020202020204" pitchFamily="34" charset="0"/>
              </a:rPr>
              <a:t> </a:t>
            </a:r>
          </a:p>
          <a:p>
            <a:r>
              <a:rPr lang="pl-PL" dirty="0" err="1">
                <a:solidFill>
                  <a:srgbClr val="253366"/>
                </a:solidFill>
                <a:latin typeface="Arial" panose="020B0604020202020204" pitchFamily="34" charset="0"/>
                <a:cs typeface="Arial" panose="020B0604020202020204" pitchFamily="34" charset="0"/>
              </a:rPr>
              <a:t>Economic</a:t>
            </a:r>
            <a:r>
              <a:rPr lang="pl-PL" dirty="0">
                <a:solidFill>
                  <a:srgbClr val="253366"/>
                </a:solidFill>
                <a:latin typeface="Arial" panose="020B0604020202020204" pitchFamily="34" charset="0"/>
                <a:cs typeface="Arial" panose="020B0604020202020204" pitchFamily="34" charset="0"/>
              </a:rPr>
              <a:t> and </a:t>
            </a:r>
            <a:r>
              <a:rPr lang="pl-PL" dirty="0" err="1">
                <a:solidFill>
                  <a:srgbClr val="253366"/>
                </a:solidFill>
                <a:latin typeface="Arial" panose="020B0604020202020204" pitchFamily="34" charset="0"/>
                <a:cs typeface="Arial" panose="020B0604020202020204" pitchFamily="34" charset="0"/>
              </a:rPr>
              <a:t>Environmental</a:t>
            </a:r>
            <a:r>
              <a:rPr lang="pl-PL" dirty="0">
                <a:solidFill>
                  <a:srgbClr val="253366"/>
                </a:solidFill>
                <a:latin typeface="Arial" panose="020B0604020202020204" pitchFamily="34" charset="0"/>
                <a:cs typeface="Arial" panose="020B0604020202020204" pitchFamily="34" charset="0"/>
              </a:rPr>
              <a:t> </a:t>
            </a:r>
            <a:r>
              <a:rPr lang="pl-PL" dirty="0" err="1">
                <a:solidFill>
                  <a:srgbClr val="253366"/>
                </a:solidFill>
                <a:latin typeface="Arial" panose="020B0604020202020204" pitchFamily="34" charset="0"/>
                <a:cs typeface="Arial" panose="020B0604020202020204" pitchFamily="34" charset="0"/>
              </a:rPr>
              <a:t>Impact</a:t>
            </a:r>
            <a:endParaRPr lang="pl-PL" dirty="0">
              <a:solidFill>
                <a:srgbClr val="253366"/>
              </a:solidFill>
              <a:latin typeface="Arial" panose="020B0604020202020204" pitchFamily="34" charset="0"/>
              <a:cs typeface="Arial" panose="020B0604020202020204" pitchFamily="34" charset="0"/>
            </a:endParaRPr>
          </a:p>
          <a:p>
            <a:r>
              <a:rPr lang="pl-PL" dirty="0" err="1">
                <a:solidFill>
                  <a:srgbClr val="253366"/>
                </a:solidFill>
                <a:latin typeface="Arial" panose="020B0604020202020204" pitchFamily="34" charset="0"/>
                <a:cs typeface="Arial" panose="020B0604020202020204" pitchFamily="34" charset="0"/>
              </a:rPr>
              <a:t>Equipment</a:t>
            </a:r>
            <a:r>
              <a:rPr lang="pl-PL" dirty="0">
                <a:solidFill>
                  <a:srgbClr val="253366"/>
                </a:solidFill>
                <a:latin typeface="Arial" panose="020B0604020202020204" pitchFamily="34" charset="0"/>
                <a:cs typeface="Arial" panose="020B0604020202020204" pitchFamily="34" charset="0"/>
              </a:rPr>
              <a:t> </a:t>
            </a:r>
            <a:r>
              <a:rPr lang="pl-PL" dirty="0" err="1">
                <a:solidFill>
                  <a:srgbClr val="253366"/>
                </a:solidFill>
                <a:latin typeface="Arial" panose="020B0604020202020204" pitchFamily="34" charset="0"/>
                <a:cs typeface="Arial" panose="020B0604020202020204" pitchFamily="34" charset="0"/>
              </a:rPr>
              <a:t>Trends</a:t>
            </a:r>
            <a:endParaRPr lang="pl-PL" dirty="0">
              <a:solidFill>
                <a:srgbClr val="253366"/>
              </a:solidFill>
              <a:latin typeface="Arial" panose="020B0604020202020204" pitchFamily="34" charset="0"/>
              <a:cs typeface="Arial" panose="020B0604020202020204" pitchFamily="34" charset="0"/>
            </a:endParaRPr>
          </a:p>
          <a:p>
            <a:r>
              <a:rPr lang="pl-PL" dirty="0">
                <a:solidFill>
                  <a:srgbClr val="253366"/>
                </a:solidFill>
                <a:latin typeface="Arial" panose="020B0604020202020204" pitchFamily="34" charset="0"/>
                <a:cs typeface="Arial" panose="020B0604020202020204" pitchFamily="34" charset="0"/>
              </a:rPr>
              <a:t>Market </a:t>
            </a:r>
            <a:r>
              <a:rPr lang="pl-PL" dirty="0" err="1">
                <a:solidFill>
                  <a:srgbClr val="253366"/>
                </a:solidFill>
                <a:latin typeface="Arial" panose="020B0604020202020204" pitchFamily="34" charset="0"/>
                <a:cs typeface="Arial" panose="020B0604020202020204" pitchFamily="34" charset="0"/>
              </a:rPr>
              <a:t>Prospects</a:t>
            </a:r>
            <a:endParaRPr lang="pl-PL" dirty="0">
              <a:solidFill>
                <a:srgbClr val="253366"/>
              </a:solidFill>
              <a:latin typeface="Arial" panose="020B0604020202020204" pitchFamily="34" charset="0"/>
              <a:cs typeface="Arial" panose="020B0604020202020204" pitchFamily="34" charset="0"/>
            </a:endParaRPr>
          </a:p>
          <a:p>
            <a:r>
              <a:rPr lang="pl-PL" dirty="0">
                <a:solidFill>
                  <a:srgbClr val="253366"/>
                </a:solidFill>
                <a:latin typeface="Arial" panose="020B0604020202020204" pitchFamily="34" charset="0"/>
                <a:cs typeface="Arial" panose="020B0604020202020204" pitchFamily="34" charset="0"/>
              </a:rPr>
              <a:t>Market </a:t>
            </a:r>
            <a:r>
              <a:rPr lang="pl-PL" dirty="0" err="1">
                <a:solidFill>
                  <a:srgbClr val="253366"/>
                </a:solidFill>
                <a:latin typeface="Arial" panose="020B0604020202020204" pitchFamily="34" charset="0"/>
                <a:cs typeface="Arial" panose="020B0604020202020204" pitchFamily="34" charset="0"/>
              </a:rPr>
              <a:t>Challenges</a:t>
            </a:r>
            <a:endParaRPr lang="pl-PL" dirty="0">
              <a:solidFill>
                <a:srgbClr val="253366"/>
              </a:solidFill>
              <a:latin typeface="Arial" panose="020B0604020202020204" pitchFamily="34" charset="0"/>
              <a:cs typeface="Arial" panose="020B0604020202020204" pitchFamily="34" charset="0"/>
            </a:endParaRPr>
          </a:p>
          <a:p>
            <a:pPr>
              <a:buNone/>
            </a:pPr>
            <a:endParaRPr lang="pl-PL" dirty="0"/>
          </a:p>
        </p:txBody>
      </p:sp>
      <p:sp>
        <p:nvSpPr>
          <p:cNvPr id="5" name="Symbol zastępczy stopki 4"/>
          <p:cNvSpPr>
            <a:spLocks noGrp="1"/>
          </p:cNvSpPr>
          <p:nvPr>
            <p:ph type="ftr" sz="quarter" idx="11"/>
          </p:nvPr>
        </p:nvSpPr>
        <p:spPr/>
        <p:txBody>
          <a:bodyPr/>
          <a:lstStyle/>
          <a:p>
            <a:r>
              <a:rPr lang="en-GB" dirty="0"/>
              <a:t>Kick-off meeting for IFAST Task 12.1</a:t>
            </a:r>
          </a:p>
          <a:p>
            <a:endParaRPr lang="en-US" dirty="0"/>
          </a:p>
        </p:txBody>
      </p:sp>
      <p:sp>
        <p:nvSpPr>
          <p:cNvPr id="6" name="Symbol zastępczy numeru slajdu 5"/>
          <p:cNvSpPr>
            <a:spLocks noGrp="1"/>
          </p:cNvSpPr>
          <p:nvPr>
            <p:ph type="sldNum" sz="quarter" idx="12"/>
          </p:nvPr>
        </p:nvSpPr>
        <p:spPr/>
        <p:txBody>
          <a:bodyPr/>
          <a:lstStyle/>
          <a:p>
            <a:fld id="{F7A1A58B-7BA1-7E42-8231-6D1CB1C760B1}" type="slidenum">
              <a:rPr lang="en-US" smtClean="0"/>
              <a:pPr/>
              <a:t>4</a:t>
            </a:fld>
            <a:endParaRPr lang="en-US"/>
          </a:p>
        </p:txBody>
      </p:sp>
      <p:sp>
        <p:nvSpPr>
          <p:cNvPr id="12" name="pole tekstowe 11"/>
          <p:cNvSpPr txBox="1"/>
          <p:nvPr/>
        </p:nvSpPr>
        <p:spPr>
          <a:xfrm>
            <a:off x="1127448" y="5373216"/>
            <a:ext cx="9865096" cy="646331"/>
          </a:xfrm>
          <a:prstGeom prst="rect">
            <a:avLst/>
          </a:prstGeom>
          <a:noFill/>
        </p:spPr>
        <p:txBody>
          <a:bodyPr wrap="square" rtlCol="0">
            <a:spAutoFit/>
          </a:bodyPr>
          <a:lstStyle/>
          <a:p>
            <a:pPr marL="342900" indent="-342900">
              <a:buAutoNum type="alphaUcPeriod"/>
            </a:pPr>
            <a:r>
              <a:rPr lang="pl-PL" dirty="0" smtClean="0"/>
              <a:t>J</a:t>
            </a:r>
            <a:r>
              <a:rPr lang="pl-PL" dirty="0"/>
              <a:t>. </a:t>
            </a:r>
            <a:r>
              <a:rPr lang="pl-PL" dirty="0" err="1"/>
              <a:t>Berejka</a:t>
            </a:r>
            <a:r>
              <a:rPr lang="pl-PL" dirty="0"/>
              <a:t>, </a:t>
            </a:r>
            <a:r>
              <a:rPr lang="en-US" dirty="0"/>
              <a:t>PROSPECTS AND CHALLENGES FOR </a:t>
            </a:r>
            <a:endParaRPr lang="pl-PL" dirty="0" smtClean="0"/>
          </a:p>
          <a:p>
            <a:r>
              <a:rPr lang="en-US" dirty="0" smtClean="0"/>
              <a:t>THE </a:t>
            </a:r>
            <a:r>
              <a:rPr lang="en-US" dirty="0"/>
              <a:t>INDUSTRIAL USE OF ELECTRON BEAM ACCELERATORS </a:t>
            </a:r>
            <a:endParaRPr lang="pl-PL"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095EEF2-2600-1B4B-BB1D-1DD66AF30AAD}"/>
              </a:ext>
            </a:extLst>
          </p:cNvPr>
          <p:cNvSpPr>
            <a:spLocks noGrp="1"/>
          </p:cNvSpPr>
          <p:nvPr>
            <p:ph type="title"/>
          </p:nvPr>
        </p:nvSpPr>
        <p:spPr>
          <a:xfrm>
            <a:off x="838200" y="764704"/>
            <a:ext cx="10515600" cy="925984"/>
          </a:xfrm>
        </p:spPr>
        <p:txBody>
          <a:bodyPr>
            <a:normAutofit fontScale="90000"/>
          </a:bodyPr>
          <a:lstStyle/>
          <a:p>
            <a:pPr algn="ctr"/>
            <a:r>
              <a:rPr lang="pl-PL" dirty="0"/>
              <a:t/>
            </a:r>
            <a:br>
              <a:rPr lang="pl-PL" dirty="0"/>
            </a:br>
            <a:r>
              <a:rPr lang="en-GB" dirty="0"/>
              <a:t> </a:t>
            </a:r>
            <a:r>
              <a:rPr lang="en-GB" sz="3100" b="1" dirty="0"/>
              <a:t>Sub-Task</a:t>
            </a:r>
            <a:r>
              <a:rPr lang="pl-PL" sz="3100" b="1" dirty="0"/>
              <a:t>12.1.</a:t>
            </a:r>
            <a:r>
              <a:rPr lang="en-GB" sz="3100" b="1" dirty="0"/>
              <a:t> </a:t>
            </a:r>
            <a:r>
              <a:rPr lang="pl-PL" sz="3100" b="1" dirty="0"/>
              <a:t>6</a:t>
            </a:r>
            <a:r>
              <a:rPr lang="en-GB" sz="3100" b="1" dirty="0"/>
              <a:t>: Environmental applications of electron </a:t>
            </a:r>
            <a:r>
              <a:rPr lang="en-GB" sz="3100" b="1" dirty="0" smtClean="0"/>
              <a:t>beams</a:t>
            </a:r>
            <a:r>
              <a:rPr lang="pl-PL" sz="3100" b="1" dirty="0"/>
              <a:t> </a:t>
            </a:r>
            <a:r>
              <a:rPr lang="pl-PL" sz="3100" b="1" dirty="0" smtClean="0"/>
              <a:t>(</a:t>
            </a:r>
            <a:r>
              <a:rPr lang="pl-PL" sz="3100" b="1" dirty="0" smtClean="0"/>
              <a:t>Market </a:t>
            </a:r>
            <a:r>
              <a:rPr lang="pl-PL" sz="3100" b="1" dirty="0" err="1" smtClean="0"/>
              <a:t>Challenges</a:t>
            </a:r>
            <a:r>
              <a:rPr lang="pl-PL" sz="3100" b="1" dirty="0" smtClean="0"/>
              <a:t>) </a:t>
            </a:r>
            <a:r>
              <a:rPr lang="pl-PL" dirty="0"/>
              <a:t/>
            </a:r>
            <a:br>
              <a:rPr lang="pl-PL" dirty="0"/>
            </a:br>
            <a:r>
              <a:rPr lang="pl-PL" dirty="0"/>
              <a:t/>
            </a:r>
            <a:br>
              <a:rPr lang="pl-PL" dirty="0"/>
            </a:br>
            <a:endParaRPr lang="x-none" dirty="0"/>
          </a:p>
        </p:txBody>
      </p:sp>
      <p:sp>
        <p:nvSpPr>
          <p:cNvPr id="3" name="Content Placeholder 2">
            <a:extLst>
              <a:ext uri="{FF2B5EF4-FFF2-40B4-BE49-F238E27FC236}">
                <a16:creationId xmlns:a16="http://schemas.microsoft.com/office/drawing/2014/main" xmlns="" id="{47C2B7C3-3D6D-E446-A7E8-5554C277C682}"/>
              </a:ext>
            </a:extLst>
          </p:cNvPr>
          <p:cNvSpPr>
            <a:spLocks noGrp="1"/>
          </p:cNvSpPr>
          <p:nvPr>
            <p:ph idx="1"/>
          </p:nvPr>
        </p:nvSpPr>
        <p:spPr>
          <a:xfrm>
            <a:off x="838200" y="1825625"/>
            <a:ext cx="10515600" cy="4555703"/>
          </a:xfrm>
        </p:spPr>
        <p:txBody>
          <a:bodyPr>
            <a:normAutofit/>
          </a:bodyPr>
          <a:lstStyle/>
          <a:p>
            <a:r>
              <a:rPr lang="en-US" dirty="0" smtClean="0">
                <a:solidFill>
                  <a:srgbClr val="253366"/>
                </a:solidFill>
                <a:latin typeface="Arial" panose="020B0604020202020204" pitchFamily="34" charset="0"/>
                <a:cs typeface="Arial" panose="020B0604020202020204" pitchFamily="34" charset="0"/>
              </a:rPr>
              <a:t>The </a:t>
            </a:r>
            <a:r>
              <a:rPr lang="en-US" dirty="0">
                <a:solidFill>
                  <a:srgbClr val="253366"/>
                </a:solidFill>
                <a:latin typeface="Arial" panose="020B0604020202020204" pitchFamily="34" charset="0"/>
                <a:cs typeface="Arial" panose="020B0604020202020204" pitchFamily="34" charset="0"/>
              </a:rPr>
              <a:t>need to address the market in a coherent manner</a:t>
            </a:r>
            <a:endParaRPr lang="pl-PL" dirty="0">
              <a:solidFill>
                <a:srgbClr val="253366"/>
              </a:solidFill>
              <a:latin typeface="Arial" panose="020B0604020202020204" pitchFamily="34" charset="0"/>
              <a:cs typeface="Arial" panose="020B0604020202020204" pitchFamily="34" charset="0"/>
            </a:endParaRPr>
          </a:p>
          <a:p>
            <a:r>
              <a:rPr lang="en-US" dirty="0">
                <a:solidFill>
                  <a:srgbClr val="253366"/>
                </a:solidFill>
                <a:latin typeface="Arial" panose="020B0604020202020204" pitchFamily="34" charset="0"/>
                <a:cs typeface="Arial" panose="020B0604020202020204" pitchFamily="34" charset="0"/>
              </a:rPr>
              <a:t>The need to be more astute in the selection of areas for applications development</a:t>
            </a:r>
            <a:endParaRPr lang="pl-PL" dirty="0">
              <a:solidFill>
                <a:srgbClr val="253366"/>
              </a:solidFill>
              <a:latin typeface="Arial" panose="020B0604020202020204" pitchFamily="34" charset="0"/>
              <a:cs typeface="Arial" panose="020B0604020202020204" pitchFamily="34" charset="0"/>
            </a:endParaRPr>
          </a:p>
          <a:p>
            <a:r>
              <a:rPr lang="en-US" dirty="0">
                <a:solidFill>
                  <a:srgbClr val="253366"/>
                </a:solidFill>
                <a:latin typeface="Arial" panose="020B0604020202020204" pitchFamily="34" charset="0"/>
                <a:cs typeface="Arial" panose="020B0604020202020204" pitchFamily="34" charset="0"/>
              </a:rPr>
              <a:t>The need to emphasize energy efficiency</a:t>
            </a:r>
            <a:endParaRPr lang="pl-PL" dirty="0">
              <a:solidFill>
                <a:srgbClr val="253366"/>
              </a:solidFill>
              <a:latin typeface="Arial" panose="020B0604020202020204" pitchFamily="34" charset="0"/>
              <a:cs typeface="Arial" panose="020B0604020202020204" pitchFamily="34" charset="0"/>
            </a:endParaRPr>
          </a:p>
          <a:p>
            <a:r>
              <a:rPr lang="en-US" dirty="0">
                <a:solidFill>
                  <a:srgbClr val="253366"/>
                </a:solidFill>
                <a:latin typeface="Arial" panose="020B0604020202020204" pitchFamily="34" charset="0"/>
                <a:cs typeface="Arial" panose="020B0604020202020204" pitchFamily="34" charset="0"/>
              </a:rPr>
              <a:t>The need to develop trained professionals</a:t>
            </a:r>
            <a:endParaRPr lang="pl-PL" dirty="0">
              <a:solidFill>
                <a:srgbClr val="253366"/>
              </a:solidFill>
              <a:latin typeface="Arial" panose="020B0604020202020204" pitchFamily="34" charset="0"/>
              <a:cs typeface="Arial" panose="020B0604020202020204" pitchFamily="34" charset="0"/>
            </a:endParaRPr>
          </a:p>
          <a:p>
            <a:r>
              <a:rPr lang="en-US" dirty="0">
                <a:solidFill>
                  <a:srgbClr val="253366"/>
                </a:solidFill>
                <a:latin typeface="Arial" panose="020B0604020202020204" pitchFamily="34" charset="0"/>
                <a:cs typeface="Arial" panose="020B0604020202020204" pitchFamily="34" charset="0"/>
              </a:rPr>
              <a:t>The need for enhanced industry wide communication</a:t>
            </a:r>
            <a:endParaRPr lang="en-GB" dirty="0">
              <a:solidFill>
                <a:srgbClr val="253366"/>
              </a:solidFill>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xmlns="" id="{F6FCE99F-2AF3-B94D-A1B7-D9886F4460EE}"/>
              </a:ext>
            </a:extLst>
          </p:cNvPr>
          <p:cNvSpPr>
            <a:spLocks noGrp="1"/>
          </p:cNvSpPr>
          <p:nvPr>
            <p:ph type="sldNum" sz="quarter" idx="12"/>
          </p:nvPr>
        </p:nvSpPr>
        <p:spPr/>
        <p:txBody>
          <a:bodyPr/>
          <a:lstStyle/>
          <a:p>
            <a:fld id="{F7A1A58B-7BA1-7E42-8231-6D1CB1C760B1}" type="slidenum">
              <a:rPr lang="en-US" smtClean="0"/>
              <a:pPr/>
              <a:t>5</a:t>
            </a:fld>
            <a:endParaRPr lang="en-US" dirty="0"/>
          </a:p>
        </p:txBody>
      </p:sp>
      <p:sp>
        <p:nvSpPr>
          <p:cNvPr id="7" name="Prostokąt 6"/>
          <p:cNvSpPr/>
          <p:nvPr/>
        </p:nvSpPr>
        <p:spPr>
          <a:xfrm>
            <a:off x="3522219" y="5552657"/>
            <a:ext cx="5310085" cy="369332"/>
          </a:xfrm>
          <a:prstGeom prst="rect">
            <a:avLst/>
          </a:prstGeom>
        </p:spPr>
        <p:txBody>
          <a:bodyPr wrap="square">
            <a:spAutoFit/>
          </a:bodyPr>
          <a:lstStyle/>
          <a:p>
            <a:r>
              <a:rPr lang="en-GB" b="1" dirty="0">
                <a:solidFill>
                  <a:srgbClr val="253366"/>
                </a:solidFill>
              </a:rPr>
              <a:t>Kick-off meeting for IFAST Task 12.1</a:t>
            </a:r>
            <a:endParaRPr lang="en-GB" b="1" dirty="0">
              <a:solidFill>
                <a:srgbClr val="253366"/>
              </a:solidFill>
            </a:endParaRPr>
          </a:p>
        </p:txBody>
      </p:sp>
    </p:spTree>
    <p:extLst>
      <p:ext uri="{BB962C8B-B14F-4D97-AF65-F5344CB8AC3E}">
        <p14:creationId xmlns:p14="http://schemas.microsoft.com/office/powerpoint/2010/main" val="29607549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ytuł 5"/>
          <p:cNvSpPr>
            <a:spLocks noGrp="1"/>
          </p:cNvSpPr>
          <p:nvPr>
            <p:ph type="title"/>
          </p:nvPr>
        </p:nvSpPr>
        <p:spPr>
          <a:xfrm>
            <a:off x="479376" y="548680"/>
            <a:ext cx="11161240" cy="1142008"/>
          </a:xfrm>
        </p:spPr>
        <p:txBody>
          <a:bodyPr>
            <a:normAutofit fontScale="90000"/>
          </a:bodyPr>
          <a:lstStyle/>
          <a:p>
            <a:pPr algn="ctr"/>
            <a:r>
              <a:rPr lang="pl-PL" sz="3100" b="1" dirty="0" smtClean="0">
                <a:latin typeface="Arial" panose="020B0604020202020204" pitchFamily="34" charset="0"/>
                <a:cs typeface="Arial" panose="020B0604020202020204" pitchFamily="34" charset="0"/>
              </a:rPr>
              <a:t/>
            </a:r>
            <a:br>
              <a:rPr lang="pl-PL" sz="3100" b="1" dirty="0" smtClean="0">
                <a:latin typeface="Arial" panose="020B0604020202020204" pitchFamily="34" charset="0"/>
                <a:cs typeface="Arial" panose="020B0604020202020204" pitchFamily="34" charset="0"/>
              </a:rPr>
            </a:br>
            <a:r>
              <a:rPr lang="pl-PL" sz="3100" b="1" dirty="0">
                <a:latin typeface="Arial" panose="020B0604020202020204" pitchFamily="34" charset="0"/>
                <a:cs typeface="Arial" panose="020B0604020202020204" pitchFamily="34" charset="0"/>
              </a:rPr>
              <a:t/>
            </a:r>
            <a:br>
              <a:rPr lang="pl-PL" sz="3100" b="1" dirty="0">
                <a:latin typeface="Arial" panose="020B0604020202020204" pitchFamily="34" charset="0"/>
                <a:cs typeface="Arial" panose="020B0604020202020204" pitchFamily="34" charset="0"/>
              </a:rPr>
            </a:br>
            <a:r>
              <a:rPr lang="pl-PL" sz="3100" b="1" dirty="0" smtClean="0">
                <a:latin typeface="Arial" panose="020B0604020202020204" pitchFamily="34" charset="0"/>
                <a:cs typeface="Arial" panose="020B0604020202020204" pitchFamily="34" charset="0"/>
              </a:rPr>
              <a:t/>
            </a:r>
            <a:br>
              <a:rPr lang="pl-PL" sz="3100" b="1" dirty="0" smtClean="0">
                <a:latin typeface="Arial" panose="020B0604020202020204" pitchFamily="34" charset="0"/>
                <a:cs typeface="Arial" panose="020B0604020202020204" pitchFamily="34" charset="0"/>
              </a:rPr>
            </a:br>
            <a:r>
              <a:rPr lang="en-US" sz="3100" b="1" dirty="0" smtClean="0">
                <a:latin typeface="Arial" panose="020B0604020202020204" pitchFamily="34" charset="0"/>
                <a:cs typeface="Arial" panose="020B0604020202020204" pitchFamily="34" charset="0"/>
              </a:rPr>
              <a:t>Points </a:t>
            </a:r>
            <a:r>
              <a:rPr lang="en-US" sz="3100" b="1" dirty="0">
                <a:latin typeface="Arial" panose="020B0604020202020204" pitchFamily="34" charset="0"/>
                <a:cs typeface="Arial" panose="020B0604020202020204" pitchFamily="34" charset="0"/>
              </a:rPr>
              <a:t>for consideration in developing an </a:t>
            </a:r>
            <a:r>
              <a:rPr lang="en-US" sz="3100" b="1" dirty="0" err="1">
                <a:latin typeface="Arial" panose="020B0604020202020204" pitchFamily="34" charset="0"/>
                <a:cs typeface="Arial" panose="020B0604020202020204" pitchFamily="34" charset="0"/>
              </a:rPr>
              <a:t>iia</a:t>
            </a:r>
            <a:r>
              <a:rPr lang="en-US" sz="3100" b="1" dirty="0">
                <a:latin typeface="Arial" panose="020B0604020202020204" pitchFamily="34" charset="0"/>
                <a:cs typeface="Arial" panose="020B0604020202020204" pitchFamily="34" charset="0"/>
              </a:rPr>
              <a:t> strategy that meets the needs and expectations of the </a:t>
            </a:r>
            <a:r>
              <a:rPr lang="en-US" sz="3100" b="1" dirty="0" smtClean="0">
                <a:latin typeface="Arial" panose="020B0604020202020204" pitchFamily="34" charset="0"/>
                <a:cs typeface="Arial" panose="020B0604020202020204" pitchFamily="34" charset="0"/>
              </a:rPr>
              <a:t>scientific</a:t>
            </a:r>
            <a:r>
              <a:rPr lang="pl-PL" sz="3100" b="1" dirty="0" smtClean="0">
                <a:latin typeface="Arial" panose="020B0604020202020204" pitchFamily="34" charset="0"/>
                <a:cs typeface="Arial" panose="020B0604020202020204" pitchFamily="34" charset="0"/>
              </a:rPr>
              <a:t> </a:t>
            </a:r>
            <a:r>
              <a:rPr lang="en-US" sz="3100" b="1" dirty="0" smtClean="0">
                <a:latin typeface="Arial" panose="020B0604020202020204" pitchFamily="34" charset="0"/>
                <a:cs typeface="Arial" panose="020B0604020202020204" pitchFamily="34" charset="0"/>
              </a:rPr>
              <a:t>community</a:t>
            </a:r>
            <a:r>
              <a:rPr lang="pl-PL" sz="3100" b="1" dirty="0" smtClean="0">
                <a:latin typeface="Arial" panose="020B0604020202020204" pitchFamily="34" charset="0"/>
                <a:cs typeface="Arial" panose="020B0604020202020204" pitchFamily="34" charset="0"/>
              </a:rPr>
              <a:t>.</a:t>
            </a:r>
            <a:r>
              <a:rPr lang="en-US" sz="3100" b="1" dirty="0">
                <a:latin typeface="Arial" panose="020B0604020202020204" pitchFamily="34" charset="0"/>
                <a:cs typeface="Arial" panose="020B0604020202020204" pitchFamily="34" charset="0"/>
              </a:rPr>
              <a:t/>
            </a:r>
            <a:br>
              <a:rPr lang="en-US" sz="3100" b="1" dirty="0">
                <a:latin typeface="Arial" panose="020B0604020202020204" pitchFamily="34" charset="0"/>
                <a:cs typeface="Arial" panose="020B0604020202020204" pitchFamily="34" charset="0"/>
              </a:rPr>
            </a:br>
            <a:r>
              <a:rPr lang="en-US" sz="3100" b="1" dirty="0">
                <a:latin typeface="Arial" panose="020B0604020202020204" pitchFamily="34" charset="0"/>
                <a:cs typeface="Arial" panose="020B0604020202020204" pitchFamily="34" charset="0"/>
              </a:rPr>
              <a:t>Collaboration with </a:t>
            </a:r>
            <a:r>
              <a:rPr lang="en-US" sz="3100" b="1" dirty="0" err="1">
                <a:latin typeface="Arial" panose="020B0604020202020204" pitchFamily="34" charset="0"/>
                <a:cs typeface="Arial" panose="020B0604020202020204" pitchFamily="34" charset="0"/>
              </a:rPr>
              <a:t>iiA</a:t>
            </a:r>
            <a:r>
              <a:rPr lang="en-US" b="1" dirty="0"/>
              <a:t/>
            </a:r>
            <a:br>
              <a:rPr lang="en-US" b="1" dirty="0"/>
            </a:br>
            <a:r>
              <a:rPr lang="pl-PL" b="1" dirty="0"/>
              <a:t/>
            </a:r>
            <a:br>
              <a:rPr lang="pl-PL" b="1" dirty="0"/>
            </a:br>
            <a:r>
              <a:rPr lang="pl-PL" b="1" dirty="0">
                <a:latin typeface="Arial" panose="020B0604020202020204" pitchFamily="34" charset="0"/>
                <a:cs typeface="Arial" panose="020B0604020202020204" pitchFamily="34" charset="0"/>
              </a:rPr>
              <a:t/>
            </a:r>
            <a:br>
              <a:rPr lang="pl-PL" b="1" dirty="0">
                <a:latin typeface="Arial" panose="020B0604020202020204" pitchFamily="34" charset="0"/>
                <a:cs typeface="Arial" panose="020B0604020202020204" pitchFamily="34" charset="0"/>
              </a:rPr>
            </a:br>
            <a:endParaRPr lang="pl-PL" sz="2200" dirty="0"/>
          </a:p>
        </p:txBody>
      </p:sp>
      <p:sp>
        <p:nvSpPr>
          <p:cNvPr id="7" name="Symbol zastępczy zawartości 6"/>
          <p:cNvSpPr>
            <a:spLocks noGrp="1"/>
          </p:cNvSpPr>
          <p:nvPr>
            <p:ph idx="1"/>
          </p:nvPr>
        </p:nvSpPr>
        <p:spPr>
          <a:xfrm>
            <a:off x="838200" y="2132856"/>
            <a:ext cx="10515600" cy="3456384"/>
          </a:xfrm>
        </p:spPr>
        <p:txBody>
          <a:bodyPr>
            <a:noAutofit/>
          </a:bodyPr>
          <a:lstStyle/>
          <a:p>
            <a:pPr algn="just"/>
            <a:r>
              <a:rPr lang="en-GB" sz="2000" dirty="0">
                <a:latin typeface="Arial" panose="020B0604020202020204" pitchFamily="34" charset="0"/>
                <a:cs typeface="Arial" panose="020B0604020202020204" pitchFamily="34" charset="0"/>
              </a:rPr>
              <a:t>“Accelerators for America’s Future”</a:t>
            </a:r>
            <a:r>
              <a:rPr lang="en-GB" sz="2000" dirty="0">
                <a:solidFill>
                  <a:srgbClr val="26211C"/>
                </a:solidFill>
                <a:latin typeface="Arial" panose="020B0604020202020204" pitchFamily="34" charset="0"/>
                <a:cs typeface="Arial" panose="020B0604020202020204" pitchFamily="34" charset="0"/>
              </a:rPr>
              <a:t> </a:t>
            </a:r>
            <a:r>
              <a:rPr lang="en-GB" sz="2000" u="sng" dirty="0">
                <a:solidFill>
                  <a:srgbClr val="26211C"/>
                </a:solidFill>
                <a:latin typeface="Arial" panose="020B0604020202020204" pitchFamily="34" charset="0"/>
                <a:cs typeface="Arial" panose="020B0604020202020204" pitchFamily="34" charset="0"/>
                <a:hlinkClick r:id="rId2"/>
              </a:rPr>
              <a:t>http://www.acceleratorsamerica.org/</a:t>
            </a:r>
            <a:endParaRPr lang="pl-PL" sz="2000" u="sng" dirty="0">
              <a:solidFill>
                <a:srgbClr val="26211C"/>
              </a:solidFill>
              <a:latin typeface="Arial" panose="020B0604020202020204" pitchFamily="34" charset="0"/>
              <a:cs typeface="Arial" panose="020B0604020202020204" pitchFamily="34" charset="0"/>
            </a:endParaRPr>
          </a:p>
          <a:p>
            <a:pPr algn="just"/>
            <a:r>
              <a:rPr lang="en-GB" sz="2000" dirty="0">
                <a:solidFill>
                  <a:srgbClr val="253366"/>
                </a:solidFill>
                <a:latin typeface="Arial" panose="020B0604020202020204" pitchFamily="34" charset="0"/>
                <a:cs typeface="Arial" panose="020B0604020202020204" pitchFamily="34" charset="0"/>
              </a:rPr>
              <a:t>Whilst many companies have their origins in science/engineering most are now owned and managed on a financial basis further supporting the idea that more effort is required to create the required relationships between science and commerce. </a:t>
            </a:r>
            <a:endParaRPr lang="pl-PL" sz="2000" dirty="0">
              <a:solidFill>
                <a:srgbClr val="253366"/>
              </a:solidFill>
              <a:latin typeface="Arial" panose="020B0604020202020204" pitchFamily="34" charset="0"/>
              <a:cs typeface="Arial" panose="020B0604020202020204" pitchFamily="34" charset="0"/>
            </a:endParaRPr>
          </a:p>
          <a:p>
            <a:pPr algn="just"/>
            <a:r>
              <a:rPr lang="en-GB" sz="2000" dirty="0">
                <a:solidFill>
                  <a:srgbClr val="253366"/>
                </a:solidFill>
                <a:latin typeface="Arial" panose="020B0604020202020204" pitchFamily="34" charset="0"/>
                <a:cs typeface="Arial" panose="020B0604020202020204" pitchFamily="34" charset="0"/>
              </a:rPr>
              <a:t>Regulators place a heavy reliance of input from this community. Academia therefore has an important impact on, and is an important influencer of, new laws and regulations. It is therefore in the interests of commercial companies that they share information and knowledge with the scientific community. The </a:t>
            </a:r>
            <a:r>
              <a:rPr lang="en-GB" sz="2000" dirty="0" err="1">
                <a:solidFill>
                  <a:srgbClr val="253366"/>
                </a:solidFill>
                <a:latin typeface="Arial" panose="020B0604020202020204" pitchFamily="34" charset="0"/>
                <a:cs typeface="Arial" panose="020B0604020202020204" pitchFamily="34" charset="0"/>
              </a:rPr>
              <a:t>iia</a:t>
            </a:r>
            <a:r>
              <a:rPr lang="en-GB" sz="2000" dirty="0">
                <a:solidFill>
                  <a:srgbClr val="253366"/>
                </a:solidFill>
                <a:latin typeface="Arial" panose="020B0604020202020204" pitchFamily="34" charset="0"/>
                <a:cs typeface="Arial" panose="020B0604020202020204" pitchFamily="34" charset="0"/>
              </a:rPr>
              <a:t> should recognise the importance of communicating the operational needs, concerns and challenges that commercial organisations face as this could impact on future research, law and on regulations.</a:t>
            </a:r>
            <a:endParaRPr lang="pl-PL" sz="2000" dirty="0">
              <a:solidFill>
                <a:srgbClr val="253366"/>
              </a:solidFill>
              <a:latin typeface="Arial" panose="020B0604020202020204" pitchFamily="34" charset="0"/>
              <a:cs typeface="Arial" panose="020B0604020202020204" pitchFamily="34" charset="0"/>
            </a:endParaRPr>
          </a:p>
        </p:txBody>
      </p:sp>
      <p:sp>
        <p:nvSpPr>
          <p:cNvPr id="4" name="Symbol zastępczy stopki 3"/>
          <p:cNvSpPr>
            <a:spLocks noGrp="1"/>
          </p:cNvSpPr>
          <p:nvPr>
            <p:ph type="ftr" sz="quarter" idx="11"/>
          </p:nvPr>
        </p:nvSpPr>
        <p:spPr/>
        <p:txBody>
          <a:bodyPr/>
          <a:lstStyle/>
          <a:p>
            <a:r>
              <a:rPr lang="en-GB" b="1" dirty="0">
                <a:solidFill>
                  <a:srgbClr val="253366"/>
                </a:solidFill>
              </a:rPr>
              <a:t>Kick-off meeting for IFAST Task 12.1</a:t>
            </a:r>
          </a:p>
        </p:txBody>
      </p:sp>
      <p:sp>
        <p:nvSpPr>
          <p:cNvPr id="5" name="Symbol zastępczy numeru slajdu 4"/>
          <p:cNvSpPr>
            <a:spLocks noGrp="1"/>
          </p:cNvSpPr>
          <p:nvPr>
            <p:ph type="sldNum" sz="quarter" idx="12"/>
          </p:nvPr>
        </p:nvSpPr>
        <p:spPr/>
        <p:txBody>
          <a:bodyPr/>
          <a:lstStyle/>
          <a:p>
            <a:fld id="{1D3C9839-AA0F-4FC0-B433-6D4C9F8DFC0C}" type="slidenum">
              <a:rPr lang="en-GB" smtClean="0"/>
              <a:pPr/>
              <a:t>6</a:t>
            </a:fld>
            <a:endParaRPr lang="en-GB"/>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35720730"/>
      </p:ext>
    </p:extLst>
  </p:cSld>
  <p:clrMapOvr>
    <a:masterClrMapping/>
  </p:clrMapOvr>
</p:sld>
</file>

<file path=ppt/theme/theme1.xml><?xml version="1.0" encoding="utf-8"?>
<a:theme xmlns:a="http://schemas.openxmlformats.org/drawingml/2006/main" name="I.FAST Custom Slides">
  <a:themeElements>
    <a:clrScheme name="I.FAST custom colours">
      <a:dk1>
        <a:srgbClr val="000000"/>
      </a:dk1>
      <a:lt1>
        <a:srgbClr val="FFFFFF"/>
      </a:lt1>
      <a:dk2>
        <a:srgbClr val="000000"/>
      </a:dk2>
      <a:lt2>
        <a:srgbClr val="FFFFFF"/>
      </a:lt2>
      <a:accent1>
        <a:srgbClr val="FA00C8"/>
      </a:accent1>
      <a:accent2>
        <a:srgbClr val="08EDF9"/>
      </a:accent2>
      <a:accent3>
        <a:srgbClr val="A850D9"/>
      </a:accent3>
      <a:accent4>
        <a:srgbClr val="2776BF"/>
      </a:accent4>
      <a:accent5>
        <a:srgbClr val="0035CB"/>
      </a:accent5>
      <a:accent6>
        <a:srgbClr val="6011D6"/>
      </a:accent6>
      <a:hlink>
        <a:srgbClr val="08EDF9"/>
      </a:hlink>
      <a:folHlink>
        <a:srgbClr val="03777D"/>
      </a:folHlink>
    </a:clrScheme>
    <a:fontScheme name="I.FAST custom fonts">
      <a:majorFont>
        <a:latin typeface="Montserrat ExtraBold"/>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fast_theme" id="{7AE54E39-E136-2946-BAAD-9EC2262D7CA6}" vid="{60EF505A-9AB9-5F42-9EF0-EE8A69267E7D}"/>
    </a:ext>
  </a:extLst>
</a:theme>
</file>

<file path=ppt/theme/theme2.xml><?xml version="1.0" encoding="utf-8"?>
<a:theme xmlns:a="http://schemas.openxmlformats.org/drawingml/2006/main" name="Generic">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8007</TotalTime>
  <Words>418</Words>
  <Application>Microsoft Office PowerPoint</Application>
  <PresentationFormat>Panoramiczny</PresentationFormat>
  <Paragraphs>48</Paragraphs>
  <Slides>7</Slides>
  <Notes>0</Notes>
  <HiddenSlides>0</HiddenSlides>
  <MMClips>0</MMClips>
  <ScaleCrop>false</ScaleCrop>
  <HeadingPairs>
    <vt:vector size="6" baseType="variant">
      <vt:variant>
        <vt:lpstr>Używane czcionki</vt:lpstr>
      </vt:variant>
      <vt:variant>
        <vt:i4>7</vt:i4>
      </vt:variant>
      <vt:variant>
        <vt:lpstr>Motyw</vt:lpstr>
      </vt:variant>
      <vt:variant>
        <vt:i4>2</vt:i4>
      </vt:variant>
      <vt:variant>
        <vt:lpstr>Tytuły slajdów</vt:lpstr>
      </vt:variant>
      <vt:variant>
        <vt:i4>7</vt:i4>
      </vt:variant>
    </vt:vector>
  </HeadingPairs>
  <TitlesOfParts>
    <vt:vector size="16" baseType="lpstr">
      <vt:lpstr>Arial</vt:lpstr>
      <vt:lpstr>Calibri</vt:lpstr>
      <vt:lpstr>Calibri Light</vt:lpstr>
      <vt:lpstr>Montserrat</vt:lpstr>
      <vt:lpstr>Montserrat ExtraBold</vt:lpstr>
      <vt:lpstr>Montserrat SemiBold</vt:lpstr>
      <vt:lpstr>Tahoma</vt:lpstr>
      <vt:lpstr>I.FAST Custom Slides</vt:lpstr>
      <vt:lpstr>Generic</vt:lpstr>
      <vt:lpstr>Prezentacja programu PowerPoint</vt:lpstr>
      <vt:lpstr>Task 12.1 - Sub-Task 6: Barriers to accelerator adoption by industry / M1 – M48 (INCT, STU) </vt:lpstr>
      <vt:lpstr>Prezentacja programu PowerPoint</vt:lpstr>
      <vt:lpstr>Task 12.1.6</vt:lpstr>
      <vt:lpstr>  Sub-Task12.1. 6: Environmental applications of electron beams (Market Challenges)   </vt:lpstr>
      <vt:lpstr>   Points for consideration in developing an iia strategy that meets the needs and expectations of the scientific community. Collaboration with iiA   </vt:lpstr>
      <vt:lpstr>Prezentacja programu PowerPoint</vt:lpstr>
    </vt:vector>
  </TitlesOfParts>
  <Company>APO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Andrzej Chmielewski</cp:lastModifiedBy>
  <cp:revision>503</cp:revision>
  <dcterms:created xsi:type="dcterms:W3CDTF">2017-04-26T09:15:49Z</dcterms:created>
  <dcterms:modified xsi:type="dcterms:W3CDTF">2021-05-17T13:30:08Z</dcterms:modified>
</cp:coreProperties>
</file>