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1085" r:id="rId3"/>
    <p:sldId id="1086" r:id="rId4"/>
    <p:sldId id="1087" r:id="rId5"/>
    <p:sldId id="1088" r:id="rId6"/>
    <p:sldId id="1089" r:id="rId7"/>
    <p:sldId id="109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showGuides="1">
      <p:cViewPr varScale="1">
        <p:scale>
          <a:sx n="50" d="100"/>
          <a:sy n="50" d="100"/>
        </p:scale>
        <p:origin x="88"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A54AFC-A600-4985-8762-9D8E72B19D1D}" type="datetimeFigureOut">
              <a:rPr lang="en-GB" smtClean="0"/>
              <a:t>26/05/2021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ABB346-2B1D-412F-BD60-1B7E521D177F}" type="slidenum">
              <a:rPr lang="en-GB" smtClean="0"/>
              <a:t>‹#›</a:t>
            </a:fld>
            <a:endParaRPr lang="en-GB"/>
          </a:p>
        </p:txBody>
      </p:sp>
    </p:spTree>
    <p:extLst>
      <p:ext uri="{BB962C8B-B14F-4D97-AF65-F5344CB8AC3E}">
        <p14:creationId xmlns:p14="http://schemas.microsoft.com/office/powerpoint/2010/main" val="3753776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DF969-4002-415D-984F-B01FB25677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5DFB51D-D648-4037-A1FF-29BB3A7E1F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91271F3-515C-499B-983E-E0716940C384}"/>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5" name="Footer Placeholder 4">
            <a:extLst>
              <a:ext uri="{FF2B5EF4-FFF2-40B4-BE49-F238E27FC236}">
                <a16:creationId xmlns:a16="http://schemas.microsoft.com/office/drawing/2014/main" id="{2FE6F01B-24B1-4FDF-8147-183DAC028B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D77962-2808-4B0F-8B47-E512867471DB}"/>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4109755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9C935-A0A7-4282-AD2C-8CDA7231C6F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F7C7F3E-9085-499C-8C1C-7C85B7EC15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06891D-63A0-4162-A84C-1FCDC8A0515A}"/>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5" name="Footer Placeholder 4">
            <a:extLst>
              <a:ext uri="{FF2B5EF4-FFF2-40B4-BE49-F238E27FC236}">
                <a16:creationId xmlns:a16="http://schemas.microsoft.com/office/drawing/2014/main" id="{D12CC962-E739-4054-85F4-D786D5F648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61B693-A278-462F-ACBC-E7DE2EE14BE4}"/>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779286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B5B9FD-443E-4BE1-A248-461FED60111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F8AB87D-6F47-42EC-9186-48907E946D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CA3721-AAA4-4330-8331-01017DBC1DB8}"/>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5" name="Footer Placeholder 4">
            <a:extLst>
              <a:ext uri="{FF2B5EF4-FFF2-40B4-BE49-F238E27FC236}">
                <a16:creationId xmlns:a16="http://schemas.microsoft.com/office/drawing/2014/main" id="{0A838914-7B32-4EDC-87FF-E4F93FA01B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E19139-EE8D-4D54-A7A8-B16278892D38}"/>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1841252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65331-D778-4572-9F18-C14A7EA8107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7ECA305-1DE5-4587-81AD-69B7C0E6C3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2805569-57DD-430A-8224-995E2EEFBBC0}"/>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5" name="Footer Placeholder 4">
            <a:extLst>
              <a:ext uri="{FF2B5EF4-FFF2-40B4-BE49-F238E27FC236}">
                <a16:creationId xmlns:a16="http://schemas.microsoft.com/office/drawing/2014/main" id="{41F38CF6-92C4-419A-8BA2-CB72BB9937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6F5E5C-91D4-405C-95C4-8BB54B3F27BC}"/>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588368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09118-33A0-4976-9F79-184D8A1E63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27D848A-FFFE-4F73-A5C5-B6797A0ABE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8B2689-4224-441A-8DEA-8F749115F9E6}"/>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5" name="Footer Placeholder 4">
            <a:extLst>
              <a:ext uri="{FF2B5EF4-FFF2-40B4-BE49-F238E27FC236}">
                <a16:creationId xmlns:a16="http://schemas.microsoft.com/office/drawing/2014/main" id="{37D904B8-C90D-4964-9C5C-8BECD75692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03697BD-62D8-46EF-A516-9C506780DBC8}"/>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622815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F5694-8730-42FE-A13B-744F93F23A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F93101-9161-48C3-9428-BF7AFE42B10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5744F63-0353-4324-8137-58B77573C2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E01D07-C976-4EE0-B5E0-AD6B34B831BB}"/>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6" name="Footer Placeholder 5">
            <a:extLst>
              <a:ext uri="{FF2B5EF4-FFF2-40B4-BE49-F238E27FC236}">
                <a16:creationId xmlns:a16="http://schemas.microsoft.com/office/drawing/2014/main" id="{72474B44-D69D-4A61-B850-8915110BE4A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3111369-1385-4F51-A9B1-2EEAE0419FA6}"/>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83249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BF03C-12C8-410B-8331-2717307A368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D2EA9F1-8918-47DC-AD2F-6FEA1EC4DF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D5FA25-3365-434E-9008-BF0F6D2B23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59DAED7-D8A5-4400-B5A4-9C1B3039BCD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2D5C722-625F-4DB0-BF49-03C8F5A2742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019CFF1-23BA-4D57-9715-A53A533204CE}"/>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8" name="Footer Placeholder 7">
            <a:extLst>
              <a:ext uri="{FF2B5EF4-FFF2-40B4-BE49-F238E27FC236}">
                <a16:creationId xmlns:a16="http://schemas.microsoft.com/office/drawing/2014/main" id="{248CBB0A-F117-467B-BB75-2ED2EEB61BA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B4431C-CF29-4D1B-A288-379C4985E049}"/>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1950681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78E2C-7A06-4B3B-A608-3EA8F039000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04675C1-347B-48D4-AF12-9DF16E0D8AD3}"/>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4" name="Footer Placeholder 3">
            <a:extLst>
              <a:ext uri="{FF2B5EF4-FFF2-40B4-BE49-F238E27FC236}">
                <a16:creationId xmlns:a16="http://schemas.microsoft.com/office/drawing/2014/main" id="{EF44A34B-6031-4701-8AE6-49CC0D9CBC7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800525B-1ED4-4EF7-AC02-6912C1455095}"/>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1814124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C0F01B-8ADE-442F-AE4B-8E4FB2CC4CA2}"/>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3" name="Footer Placeholder 2">
            <a:extLst>
              <a:ext uri="{FF2B5EF4-FFF2-40B4-BE49-F238E27FC236}">
                <a16:creationId xmlns:a16="http://schemas.microsoft.com/office/drawing/2014/main" id="{8432D690-5C4F-4CD8-BAF0-1ECA787792A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96E0CA9-9E87-41E2-AA44-119CD90D0648}"/>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111527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3571D-4D56-4EFE-808B-C46F531CCC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3C3CC2F-DE0F-4260-BD82-E5EC0822C9A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8990CDC-5882-493F-A6B2-9AE5205807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7880D5-CA6D-49B6-B781-E2CE9DFF9CD2}"/>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6" name="Footer Placeholder 5">
            <a:extLst>
              <a:ext uri="{FF2B5EF4-FFF2-40B4-BE49-F238E27FC236}">
                <a16:creationId xmlns:a16="http://schemas.microsoft.com/office/drawing/2014/main" id="{65C13304-C90B-40D9-BC0F-3F132CBD7B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327EB13-5CDE-4953-B266-383349F00FA1}"/>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292520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8433F-C785-4987-9C83-F1CD0913C3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48002AA-B920-478F-AC4E-B886B6A08B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35EBD9D-B538-42F0-9360-A517F55FE6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69E937-A170-42AB-BAAF-026711B64B83}"/>
              </a:ext>
            </a:extLst>
          </p:cNvPr>
          <p:cNvSpPr>
            <a:spLocks noGrp="1"/>
          </p:cNvSpPr>
          <p:nvPr>
            <p:ph type="dt" sz="half" idx="10"/>
          </p:nvPr>
        </p:nvSpPr>
        <p:spPr/>
        <p:txBody>
          <a:bodyPr/>
          <a:lstStyle/>
          <a:p>
            <a:fld id="{160B0499-13D9-4B19-89AE-8C8ADAE1760B}" type="datetimeFigureOut">
              <a:rPr lang="en-GB" smtClean="0"/>
              <a:t>26/05/2021</a:t>
            </a:fld>
            <a:endParaRPr lang="en-GB"/>
          </a:p>
        </p:txBody>
      </p:sp>
      <p:sp>
        <p:nvSpPr>
          <p:cNvPr id="6" name="Footer Placeholder 5">
            <a:extLst>
              <a:ext uri="{FF2B5EF4-FFF2-40B4-BE49-F238E27FC236}">
                <a16:creationId xmlns:a16="http://schemas.microsoft.com/office/drawing/2014/main" id="{29960ECD-2F02-477A-9E9A-577768FE737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A011443-4E9A-4E3E-A092-8C93C380F2E4}"/>
              </a:ext>
            </a:extLst>
          </p:cNvPr>
          <p:cNvSpPr>
            <a:spLocks noGrp="1"/>
          </p:cNvSpPr>
          <p:nvPr>
            <p:ph type="sldNum" sz="quarter" idx="12"/>
          </p:nvPr>
        </p:nvSpPr>
        <p:spPr/>
        <p:txBody>
          <a:bodyPr/>
          <a:lstStyle/>
          <a:p>
            <a:fld id="{853BA955-EBDF-41CE-9BE9-88F0504A8ED9}" type="slidenum">
              <a:rPr lang="en-GB" smtClean="0"/>
              <a:t>‹#›</a:t>
            </a:fld>
            <a:endParaRPr lang="en-GB"/>
          </a:p>
        </p:txBody>
      </p:sp>
    </p:spTree>
    <p:extLst>
      <p:ext uri="{BB962C8B-B14F-4D97-AF65-F5344CB8AC3E}">
        <p14:creationId xmlns:p14="http://schemas.microsoft.com/office/powerpoint/2010/main" val="14304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8456EF-F57C-4E6F-9C35-229A130430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69AD5C-225A-4212-9C0B-83A8B24F01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069B353-8E73-4B2B-880D-C4D76A60B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0B0499-13D9-4B19-89AE-8C8ADAE1760B}" type="datetimeFigureOut">
              <a:rPr lang="en-GB" smtClean="0"/>
              <a:t>26/05/2021</a:t>
            </a:fld>
            <a:endParaRPr lang="en-GB"/>
          </a:p>
        </p:txBody>
      </p:sp>
      <p:sp>
        <p:nvSpPr>
          <p:cNvPr id="5" name="Footer Placeholder 4">
            <a:extLst>
              <a:ext uri="{FF2B5EF4-FFF2-40B4-BE49-F238E27FC236}">
                <a16:creationId xmlns:a16="http://schemas.microsoft.com/office/drawing/2014/main" id="{130CF2D4-1FA6-495D-8BD7-3098E8A8962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30C235A-EFE6-455A-BCDC-D8CA30F147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BA955-EBDF-41CE-9BE9-88F0504A8ED9}" type="slidenum">
              <a:rPr lang="en-GB" smtClean="0"/>
              <a:t>‹#›</a:t>
            </a:fld>
            <a:endParaRPr lang="en-GB"/>
          </a:p>
        </p:txBody>
      </p:sp>
    </p:spTree>
    <p:extLst>
      <p:ext uri="{BB962C8B-B14F-4D97-AF65-F5344CB8AC3E}">
        <p14:creationId xmlns:p14="http://schemas.microsoft.com/office/powerpoint/2010/main" val="1496809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hyperlink" Target="https://journals.aps.org/prab/abstract/10.1103/PhysRevAccelBeams.19.111005"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www.sciencedirect.com/science/article/pii/S0168900217311646?via%3Dihub"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02A2AD8-1946-49C5-9F26-A5CBEF6892B3}"/>
              </a:ext>
            </a:extLst>
          </p:cNvPr>
          <p:cNvSpPr/>
          <p:nvPr/>
        </p:nvSpPr>
        <p:spPr>
          <a:xfrm>
            <a:off x="1094014" y="1320730"/>
            <a:ext cx="10646229" cy="3662541"/>
          </a:xfrm>
          <a:prstGeom prst="rect">
            <a:avLst/>
          </a:prstGeom>
        </p:spPr>
        <p:txBody>
          <a:bodyPr wrap="square">
            <a:spAutoFit/>
          </a:bodyPr>
          <a:lstStyle/>
          <a:p>
            <a:pPr algn="ctr"/>
            <a:r>
              <a:rPr lang="en-GB" sz="4400" dirty="0">
                <a:latin typeface="Calibri" panose="020F0502020204030204" pitchFamily="34" charset="0"/>
                <a:ea typeface="Calibri" panose="020F0502020204030204" pitchFamily="34" charset="0"/>
              </a:rPr>
              <a:t>“Relative positioning - considerations </a:t>
            </a:r>
          </a:p>
          <a:p>
            <a:pPr algn="ctr"/>
            <a:r>
              <a:rPr lang="en-GB" sz="4400" dirty="0">
                <a:latin typeface="Calibri" panose="020F0502020204030204" pitchFamily="34" charset="0"/>
                <a:ea typeface="Calibri" panose="020F0502020204030204" pitchFamily="34" charset="0"/>
              </a:rPr>
              <a:t>from optics and beam dynamics”</a:t>
            </a:r>
          </a:p>
          <a:p>
            <a:pPr algn="ctr"/>
            <a:endParaRPr lang="en-GB" sz="3600" dirty="0">
              <a:latin typeface="Calibri" panose="020F0502020204030204" pitchFamily="34" charset="0"/>
            </a:endParaRPr>
          </a:p>
          <a:p>
            <a:pPr algn="ctr"/>
            <a:r>
              <a:rPr lang="en-GB" sz="3600" dirty="0" err="1">
                <a:latin typeface="Calibri" panose="020F0502020204030204" pitchFamily="34" charset="0"/>
              </a:rPr>
              <a:t>Masamitsu</a:t>
            </a:r>
            <a:r>
              <a:rPr lang="en-GB" sz="3600" dirty="0">
                <a:latin typeface="Calibri" panose="020F0502020204030204" pitchFamily="34" charset="0"/>
              </a:rPr>
              <a:t> </a:t>
            </a:r>
            <a:r>
              <a:rPr lang="en-GB" sz="3600" dirty="0" err="1">
                <a:latin typeface="Calibri" panose="020F0502020204030204" pitchFamily="34" charset="0"/>
              </a:rPr>
              <a:t>Aiba</a:t>
            </a:r>
            <a:r>
              <a:rPr lang="en-GB" sz="3600" dirty="0">
                <a:latin typeface="Calibri" panose="020F0502020204030204" pitchFamily="34" charset="0"/>
              </a:rPr>
              <a:t>, Katsunobu Oide, Frank Zimmermann</a:t>
            </a:r>
          </a:p>
          <a:p>
            <a:pPr algn="ctr"/>
            <a:endParaRPr lang="en-GB" sz="3600" dirty="0">
              <a:latin typeface="Calibri" panose="020F0502020204030204" pitchFamily="34" charset="0"/>
            </a:endParaRPr>
          </a:p>
          <a:p>
            <a:pPr algn="ctr"/>
            <a:r>
              <a:rPr lang="en-GB" sz="3600" dirty="0">
                <a:latin typeface="Calibri" panose="020F0502020204030204" pitchFamily="34" charset="0"/>
              </a:rPr>
              <a:t>FCC technologies meeting #3, 27 May 2021</a:t>
            </a:r>
            <a:endParaRPr lang="en-GB" sz="3600" dirty="0"/>
          </a:p>
        </p:txBody>
      </p:sp>
    </p:spTree>
    <p:extLst>
      <p:ext uri="{BB962C8B-B14F-4D97-AF65-F5344CB8AC3E}">
        <p14:creationId xmlns:p14="http://schemas.microsoft.com/office/powerpoint/2010/main" val="1846048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10212C-70FA-4DB5-99AF-DDB9BF687B9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6803"/>
          <a:stretch/>
        </p:blipFill>
        <p:spPr>
          <a:xfrm>
            <a:off x="5942572" y="0"/>
            <a:ext cx="6402856" cy="5651959"/>
          </a:xfrm>
          <a:prstGeom prst="rect">
            <a:avLst/>
          </a:prstGeom>
        </p:spPr>
      </p:pic>
      <p:sp>
        <p:nvSpPr>
          <p:cNvPr id="3" name="TextBox 2">
            <a:extLst>
              <a:ext uri="{FF2B5EF4-FFF2-40B4-BE49-F238E27FC236}">
                <a16:creationId xmlns:a16="http://schemas.microsoft.com/office/drawing/2014/main" id="{D99068D4-9E3A-4450-B7EF-0228508A2D88}"/>
              </a:ext>
            </a:extLst>
          </p:cNvPr>
          <p:cNvSpPr txBox="1"/>
          <p:nvPr/>
        </p:nvSpPr>
        <p:spPr>
          <a:xfrm>
            <a:off x="444500" y="151941"/>
            <a:ext cx="4789581" cy="646331"/>
          </a:xfrm>
          <a:prstGeom prst="rect">
            <a:avLst/>
          </a:prstGeom>
          <a:noFill/>
        </p:spPr>
        <p:txBody>
          <a:bodyPr wrap="none" rtlCol="0">
            <a:spAutoFit/>
          </a:bodyPr>
          <a:lstStyle/>
          <a:p>
            <a:r>
              <a:rPr lang="en-US" sz="3600" dirty="0"/>
              <a:t>1. general consideration </a:t>
            </a:r>
            <a:endParaRPr lang="en-GB" sz="3600"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F24EC7E3-403E-4744-BA37-8281767C37EE}"/>
                  </a:ext>
                </a:extLst>
              </p:cNvPr>
              <p:cNvSpPr txBox="1"/>
              <p:nvPr/>
            </p:nvSpPr>
            <p:spPr>
              <a:xfrm>
                <a:off x="444500" y="798272"/>
                <a:ext cx="5651500" cy="2246769"/>
              </a:xfrm>
              <a:prstGeom prst="rect">
                <a:avLst/>
              </a:prstGeom>
              <a:noFill/>
            </p:spPr>
            <p:txBody>
              <a:bodyPr wrap="square" rtlCol="0">
                <a:spAutoFit/>
              </a:bodyPr>
              <a:lstStyle/>
              <a:p>
                <a:r>
                  <a:rPr lang="en-US" sz="2800" dirty="0"/>
                  <a:t>collider rings are bent less</a:t>
                </a:r>
              </a:p>
              <a:p>
                <a:r>
                  <a:rPr lang="en-US" sz="2800" dirty="0"/>
                  <a:t>on the way towards IP </a:t>
                </a:r>
              </a:p>
              <a:p>
                <a:pPr/>
                <a14:m>
                  <m:oMathPara xmlns:m="http://schemas.openxmlformats.org/officeDocument/2006/math">
                    <m:oMathParaPr>
                      <m:jc m:val="left"/>
                    </m:oMathParaPr>
                    <m:oMath xmlns:m="http://schemas.openxmlformats.org/officeDocument/2006/math">
                      <m:r>
                        <a:rPr lang="en-US" sz="2800" i="1" smtClean="0">
                          <a:latin typeface="Cambria Math" panose="02040503050406030204" pitchFamily="18" charset="0"/>
                          <a:ea typeface="Cambria Math" panose="02040503050406030204" pitchFamily="18" charset="0"/>
                        </a:rPr>
                        <m:t>→</m:t>
                      </m:r>
                    </m:oMath>
                  </m:oMathPara>
                </a14:m>
                <a:endParaRPr lang="en-US" sz="2800" dirty="0"/>
              </a:p>
              <a:p>
                <a:r>
                  <a:rPr lang="en-US" sz="2800" dirty="0"/>
                  <a:t>booster naturally passes</a:t>
                </a:r>
              </a:p>
              <a:p>
                <a:r>
                  <a:rPr lang="en-US" sz="2800" dirty="0"/>
                  <a:t>experiment on the inner side</a:t>
                </a:r>
                <a:endParaRPr lang="en-GB" sz="2800" dirty="0"/>
              </a:p>
            </p:txBody>
          </p:sp>
        </mc:Choice>
        <mc:Fallback>
          <p:sp>
            <p:nvSpPr>
              <p:cNvPr id="4" name="TextBox 3">
                <a:extLst>
                  <a:ext uri="{FF2B5EF4-FFF2-40B4-BE49-F238E27FC236}">
                    <a16:creationId xmlns:a16="http://schemas.microsoft.com/office/drawing/2014/main" id="{F24EC7E3-403E-4744-BA37-8281767C37EE}"/>
                  </a:ext>
                </a:extLst>
              </p:cNvPr>
              <p:cNvSpPr txBox="1">
                <a:spLocks noRot="1" noChangeAspect="1" noMove="1" noResize="1" noEditPoints="1" noAdjustHandles="1" noChangeArrowheads="1" noChangeShapeType="1" noTextEdit="1"/>
              </p:cNvSpPr>
              <p:nvPr/>
            </p:nvSpPr>
            <p:spPr>
              <a:xfrm>
                <a:off x="444500" y="798272"/>
                <a:ext cx="5651500" cy="2246769"/>
              </a:xfrm>
              <a:prstGeom prst="rect">
                <a:avLst/>
              </a:prstGeom>
              <a:blipFill>
                <a:blip r:embed="rId3"/>
                <a:stretch>
                  <a:fillRect l="-2265" t="-2710" b="-6775"/>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590C17CF-94A2-4FEF-B0D6-4F4187992FCF}"/>
              </a:ext>
            </a:extLst>
          </p:cNvPr>
          <p:cNvSpPr txBox="1"/>
          <p:nvPr/>
        </p:nvSpPr>
        <p:spPr>
          <a:xfrm>
            <a:off x="291072" y="3166629"/>
            <a:ext cx="5651500" cy="3539430"/>
          </a:xfrm>
          <a:prstGeom prst="rect">
            <a:avLst/>
          </a:prstGeom>
          <a:noFill/>
        </p:spPr>
        <p:txBody>
          <a:bodyPr wrap="square" rtlCol="0">
            <a:spAutoFit/>
          </a:bodyPr>
          <a:lstStyle/>
          <a:p>
            <a:r>
              <a:rPr lang="en-US" sz="2800" dirty="0"/>
              <a:t>in the arc: </a:t>
            </a:r>
          </a:p>
          <a:p>
            <a:pPr marL="457200" indent="-457200">
              <a:buFont typeface="Arial" panose="020B0604020202020204" pitchFamily="34" charset="0"/>
              <a:buChar char="•"/>
            </a:pPr>
            <a:r>
              <a:rPr lang="en-US" sz="2800" dirty="0"/>
              <a:t>booster would naturally be inside the collider (as in the CDR)</a:t>
            </a:r>
          </a:p>
          <a:p>
            <a:pPr marL="457200" indent="-457200">
              <a:buFont typeface="Arial" panose="020B0604020202020204" pitchFamily="34" charset="0"/>
              <a:buChar char="•"/>
            </a:pPr>
            <a:r>
              <a:rPr lang="en-GB" sz="2800" dirty="0"/>
              <a:t>positioning above or underneath also possibly</a:t>
            </a:r>
          </a:p>
          <a:p>
            <a:pPr marL="457200" indent="-457200">
              <a:buFont typeface="Arial" panose="020B0604020202020204" pitchFamily="34" charset="0"/>
              <a:buChar char="•"/>
            </a:pPr>
            <a:r>
              <a:rPr lang="en-GB" sz="2800" dirty="0"/>
              <a:t>outer side of collider would require several crossings – probably not an option  </a:t>
            </a:r>
          </a:p>
        </p:txBody>
      </p:sp>
      <p:sp>
        <p:nvSpPr>
          <p:cNvPr id="6" name="TextBox 5">
            <a:extLst>
              <a:ext uri="{FF2B5EF4-FFF2-40B4-BE49-F238E27FC236}">
                <a16:creationId xmlns:a16="http://schemas.microsoft.com/office/drawing/2014/main" id="{D2B68588-B13E-4F6B-A62A-6362935A38CB}"/>
              </a:ext>
            </a:extLst>
          </p:cNvPr>
          <p:cNvSpPr txBox="1"/>
          <p:nvPr/>
        </p:nvSpPr>
        <p:spPr>
          <a:xfrm>
            <a:off x="6096000" y="5690396"/>
            <a:ext cx="5764770" cy="1015663"/>
          </a:xfrm>
          <a:prstGeom prst="rect">
            <a:avLst/>
          </a:prstGeom>
          <a:noFill/>
        </p:spPr>
        <p:txBody>
          <a:bodyPr wrap="square" rtlCol="0">
            <a:spAutoFit/>
          </a:bodyPr>
          <a:lstStyle/>
          <a:p>
            <a:r>
              <a:rPr lang="en-US" sz="2000" dirty="0"/>
              <a:t>K. Oide et al., “</a:t>
            </a:r>
            <a:r>
              <a:rPr lang="en-GB" sz="2000" dirty="0">
                <a:hlinkClick r:id="rId4"/>
              </a:rPr>
              <a:t>Design of beam optics for the future circular collider </a:t>
            </a:r>
            <a:r>
              <a:rPr lang="en-GB" sz="2000" dirty="0" err="1">
                <a:hlinkClick r:id="rId4"/>
              </a:rPr>
              <a:t>e</a:t>
            </a:r>
            <a:r>
              <a:rPr lang="en-GB" sz="2000" baseline="30000" dirty="0" err="1">
                <a:hlinkClick r:id="rId4"/>
              </a:rPr>
              <a:t>+</a:t>
            </a:r>
            <a:r>
              <a:rPr lang="en-GB" sz="2000" dirty="0" err="1">
                <a:hlinkClick r:id="rId4"/>
              </a:rPr>
              <a:t>e</a:t>
            </a:r>
            <a:r>
              <a:rPr lang="en-GB" sz="2000" baseline="30000" dirty="0">
                <a:hlinkClick r:id="rId4"/>
              </a:rPr>
              <a:t>−</a:t>
            </a:r>
            <a:r>
              <a:rPr lang="en-GB" sz="2000" dirty="0">
                <a:hlinkClick r:id="rId4"/>
              </a:rPr>
              <a:t> collider rings</a:t>
            </a:r>
            <a:r>
              <a:rPr lang="en-GB" sz="2000" dirty="0"/>
              <a:t>,” </a:t>
            </a:r>
            <a:endParaRPr lang="en-US" sz="2000" dirty="0"/>
          </a:p>
          <a:p>
            <a:r>
              <a:rPr lang="en-GB" sz="2000" dirty="0"/>
              <a:t>Phys. Rev. Accel. Beams 19, 11100 (2016)</a:t>
            </a:r>
          </a:p>
        </p:txBody>
      </p:sp>
    </p:spTree>
    <p:extLst>
      <p:ext uri="{BB962C8B-B14F-4D97-AF65-F5344CB8AC3E}">
        <p14:creationId xmlns:p14="http://schemas.microsoft.com/office/powerpoint/2010/main" val="993110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498E11-AB2A-4D98-9DFF-1CE4EF246130}"/>
              </a:ext>
            </a:extLst>
          </p:cNvPr>
          <p:cNvSpPr txBox="1"/>
          <p:nvPr/>
        </p:nvSpPr>
        <p:spPr>
          <a:xfrm>
            <a:off x="444500" y="151941"/>
            <a:ext cx="10209975" cy="646331"/>
          </a:xfrm>
          <a:prstGeom prst="rect">
            <a:avLst/>
          </a:prstGeom>
          <a:noFill/>
        </p:spPr>
        <p:txBody>
          <a:bodyPr wrap="none" rtlCol="0">
            <a:spAutoFit/>
          </a:bodyPr>
          <a:lstStyle/>
          <a:p>
            <a:r>
              <a:rPr lang="en-US" sz="3600" dirty="0"/>
              <a:t>2. extraction from booster &amp; injection into the collider</a:t>
            </a:r>
            <a:endParaRPr lang="en-GB" sz="3600" dirty="0"/>
          </a:p>
        </p:txBody>
      </p:sp>
      <p:sp>
        <p:nvSpPr>
          <p:cNvPr id="3" name="TextBox 2">
            <a:extLst>
              <a:ext uri="{FF2B5EF4-FFF2-40B4-BE49-F238E27FC236}">
                <a16:creationId xmlns:a16="http://schemas.microsoft.com/office/drawing/2014/main" id="{FD79D081-1B01-48D0-B8CE-0164F709342B}"/>
              </a:ext>
            </a:extLst>
          </p:cNvPr>
          <p:cNvSpPr txBox="1"/>
          <p:nvPr/>
        </p:nvSpPr>
        <p:spPr>
          <a:xfrm>
            <a:off x="863600" y="1117600"/>
            <a:ext cx="10055125" cy="3539430"/>
          </a:xfrm>
          <a:prstGeom prst="rect">
            <a:avLst/>
          </a:prstGeom>
          <a:noFill/>
        </p:spPr>
        <p:txBody>
          <a:bodyPr wrap="none" rtlCol="0">
            <a:spAutoFit/>
          </a:bodyPr>
          <a:lstStyle/>
          <a:p>
            <a:r>
              <a:rPr lang="en-US" sz="3200" dirty="0"/>
              <a:t>injection will be horizontally or longitudinally </a:t>
            </a:r>
          </a:p>
          <a:p>
            <a:r>
              <a:rPr lang="en-US" sz="3200" dirty="0"/>
              <a:t>       (physically also in the horizontal plane)</a:t>
            </a:r>
          </a:p>
          <a:p>
            <a:endParaRPr lang="en-GB" sz="3200" dirty="0"/>
          </a:p>
          <a:p>
            <a:r>
              <a:rPr lang="en-GB" sz="3200" dirty="0"/>
              <a:t>beam jitter at injection of up to 1</a:t>
            </a:r>
            <a:r>
              <a:rPr lang="en-GB" sz="3200" dirty="0">
                <a:latin typeface="Symbol" panose="05050102010706020507" pitchFamily="18" charset="2"/>
              </a:rPr>
              <a:t>s</a:t>
            </a:r>
            <a:r>
              <a:rPr lang="en-GB" sz="3200" baseline="-25000" dirty="0"/>
              <a:t>x</a:t>
            </a:r>
            <a:r>
              <a:rPr lang="en-GB" sz="3200" dirty="0"/>
              <a:t> acceptable</a:t>
            </a:r>
            <a:endParaRPr lang="en-US" sz="3200" dirty="0"/>
          </a:p>
          <a:p>
            <a:endParaRPr lang="en-US" sz="3200" dirty="0"/>
          </a:p>
          <a:p>
            <a:endParaRPr lang="en-US" sz="3200" dirty="0"/>
          </a:p>
          <a:p>
            <a:r>
              <a:rPr lang="en-US" sz="3200" dirty="0"/>
              <a:t>vertical injection has been discarded (too tight tolerances)</a:t>
            </a:r>
            <a:endParaRPr lang="en-GB" sz="3200" dirty="0"/>
          </a:p>
        </p:txBody>
      </p:sp>
      <p:sp>
        <p:nvSpPr>
          <p:cNvPr id="4" name="TextBox 3">
            <a:extLst>
              <a:ext uri="{FF2B5EF4-FFF2-40B4-BE49-F238E27FC236}">
                <a16:creationId xmlns:a16="http://schemas.microsoft.com/office/drawing/2014/main" id="{F19C52C6-9DA5-4440-A5B0-6B72C9C98B2B}"/>
              </a:ext>
            </a:extLst>
          </p:cNvPr>
          <p:cNvSpPr txBox="1"/>
          <p:nvPr/>
        </p:nvSpPr>
        <p:spPr>
          <a:xfrm>
            <a:off x="762000" y="6108700"/>
            <a:ext cx="1151277" cy="461665"/>
          </a:xfrm>
          <a:prstGeom prst="rect">
            <a:avLst/>
          </a:prstGeom>
          <a:noFill/>
        </p:spPr>
        <p:txBody>
          <a:bodyPr wrap="none" rtlCol="0">
            <a:spAutoFit/>
          </a:bodyPr>
          <a:lstStyle/>
          <a:p>
            <a:r>
              <a:rPr lang="en-US" sz="2400" dirty="0"/>
              <a:t>M. </a:t>
            </a:r>
            <a:r>
              <a:rPr lang="en-US" sz="2400" dirty="0" err="1"/>
              <a:t>Aiba</a:t>
            </a:r>
            <a:endParaRPr lang="en-GB" sz="2400" dirty="0"/>
          </a:p>
        </p:txBody>
      </p:sp>
      <p:sp>
        <p:nvSpPr>
          <p:cNvPr id="5" name="Rectangle 4">
            <a:extLst>
              <a:ext uri="{FF2B5EF4-FFF2-40B4-BE49-F238E27FC236}">
                <a16:creationId xmlns:a16="http://schemas.microsoft.com/office/drawing/2014/main" id="{FCF5EEFB-5D56-4D69-BFC7-A55F11A08D3C}"/>
              </a:ext>
            </a:extLst>
          </p:cNvPr>
          <p:cNvSpPr/>
          <p:nvPr/>
        </p:nvSpPr>
        <p:spPr>
          <a:xfrm>
            <a:off x="4558475" y="5862479"/>
            <a:ext cx="6096000" cy="707886"/>
          </a:xfrm>
          <a:prstGeom prst="rect">
            <a:avLst/>
          </a:prstGeom>
        </p:spPr>
        <p:txBody>
          <a:bodyPr>
            <a:spAutoFit/>
          </a:bodyPr>
          <a:lstStyle/>
          <a:p>
            <a:r>
              <a:rPr lang="en-GB" sz="2000" dirty="0"/>
              <a:t>M. </a:t>
            </a:r>
            <a:r>
              <a:rPr lang="en-GB" sz="2000" dirty="0" err="1"/>
              <a:t>Aiba</a:t>
            </a:r>
            <a:r>
              <a:rPr lang="en-GB" sz="2000" dirty="0"/>
              <a:t> et al, “</a:t>
            </a:r>
            <a:r>
              <a:rPr lang="en-GB" sz="2000" dirty="0">
                <a:hlinkClick r:id="rId2"/>
              </a:rPr>
              <a:t>Top-up injection schemes for future circular lepton collider</a:t>
            </a:r>
            <a:r>
              <a:rPr lang="en-GB" sz="2000" dirty="0"/>
              <a:t>” NIM A 880 (2018) 98-106</a:t>
            </a:r>
          </a:p>
        </p:txBody>
      </p:sp>
    </p:spTree>
    <p:extLst>
      <p:ext uri="{BB962C8B-B14F-4D97-AF65-F5344CB8AC3E}">
        <p14:creationId xmlns:p14="http://schemas.microsoft.com/office/powerpoint/2010/main" val="730160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204608-3DE4-43E8-A596-33C303DFB336}"/>
              </a:ext>
            </a:extLst>
          </p:cNvPr>
          <p:cNvSpPr txBox="1"/>
          <p:nvPr/>
        </p:nvSpPr>
        <p:spPr>
          <a:xfrm>
            <a:off x="444500" y="151941"/>
            <a:ext cx="6308458" cy="646331"/>
          </a:xfrm>
          <a:prstGeom prst="rect">
            <a:avLst/>
          </a:prstGeom>
          <a:noFill/>
        </p:spPr>
        <p:txBody>
          <a:bodyPr wrap="none" rtlCol="0">
            <a:spAutoFit/>
          </a:bodyPr>
          <a:lstStyle/>
          <a:p>
            <a:r>
              <a:rPr lang="en-US" sz="3600" dirty="0"/>
              <a:t>3. alignment tolerances - collider</a:t>
            </a:r>
            <a:endParaRPr lang="en-GB" sz="3600" dirty="0"/>
          </a:p>
        </p:txBody>
      </p:sp>
      <p:pic>
        <p:nvPicPr>
          <p:cNvPr id="4" name="Picture 3" descr="Table&#10;&#10;Description automatically generated">
            <a:extLst>
              <a:ext uri="{FF2B5EF4-FFF2-40B4-BE49-F238E27FC236}">
                <a16:creationId xmlns:a16="http://schemas.microsoft.com/office/drawing/2014/main" id="{DF0F4B0F-DA6F-4CF4-A631-EB1F9901DC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500" y="798272"/>
            <a:ext cx="5887473" cy="4394024"/>
          </a:xfrm>
          <a:prstGeom prst="rect">
            <a:avLst/>
          </a:prstGeom>
        </p:spPr>
      </p:pic>
      <p:pic>
        <p:nvPicPr>
          <p:cNvPr id="6" name="Picture 5" descr="Diagram&#10;&#10;Description automatically generated">
            <a:extLst>
              <a:ext uri="{FF2B5EF4-FFF2-40B4-BE49-F238E27FC236}">
                <a16:creationId xmlns:a16="http://schemas.microsoft.com/office/drawing/2014/main" id="{AAA33A2B-2B71-4D76-8BA0-94B22874AB34}"/>
              </a:ext>
            </a:extLst>
          </p:cNvPr>
          <p:cNvPicPr>
            <a:picLocks noChangeAspect="1"/>
          </p:cNvPicPr>
          <p:nvPr/>
        </p:nvPicPr>
        <p:blipFill rotWithShape="1">
          <a:blip r:embed="rId3">
            <a:extLst>
              <a:ext uri="{28A0092B-C50C-407E-A947-70E740481C1C}">
                <a14:useLocalDpi xmlns:a14="http://schemas.microsoft.com/office/drawing/2010/main" val="0"/>
              </a:ext>
            </a:extLst>
          </a:blip>
          <a:srcRect t="7022"/>
          <a:stretch/>
        </p:blipFill>
        <p:spPr>
          <a:xfrm>
            <a:off x="6826754" y="151941"/>
            <a:ext cx="5149346" cy="6683642"/>
          </a:xfrm>
          <a:prstGeom prst="rect">
            <a:avLst/>
          </a:prstGeom>
        </p:spPr>
      </p:pic>
      <p:sp>
        <p:nvSpPr>
          <p:cNvPr id="7" name="TextBox 6">
            <a:extLst>
              <a:ext uri="{FF2B5EF4-FFF2-40B4-BE49-F238E27FC236}">
                <a16:creationId xmlns:a16="http://schemas.microsoft.com/office/drawing/2014/main" id="{9EB13C28-E510-4754-AEDD-60817A8C8EC6}"/>
              </a:ext>
            </a:extLst>
          </p:cNvPr>
          <p:cNvSpPr txBox="1"/>
          <p:nvPr/>
        </p:nvSpPr>
        <p:spPr>
          <a:xfrm>
            <a:off x="262022" y="6059728"/>
            <a:ext cx="5661999" cy="646331"/>
          </a:xfrm>
          <a:prstGeom prst="rect">
            <a:avLst/>
          </a:prstGeom>
          <a:noFill/>
        </p:spPr>
        <p:txBody>
          <a:bodyPr wrap="none" rtlCol="0">
            <a:spAutoFit/>
          </a:bodyPr>
          <a:lstStyle/>
          <a:p>
            <a:r>
              <a:rPr lang="en-US" dirty="0"/>
              <a:t>T.K. Charles et al., “</a:t>
            </a:r>
            <a:r>
              <a:rPr lang="en-GB" dirty="0"/>
              <a:t>Update on the Low Emittance Tuning</a:t>
            </a:r>
          </a:p>
          <a:p>
            <a:r>
              <a:rPr lang="en-GB" dirty="0"/>
              <a:t>Of the e+/e- Future Circular Collider,” IPAC’21 (this week)</a:t>
            </a:r>
          </a:p>
        </p:txBody>
      </p:sp>
      <p:sp>
        <p:nvSpPr>
          <p:cNvPr id="8" name="Rectangle 7">
            <a:extLst>
              <a:ext uri="{FF2B5EF4-FFF2-40B4-BE49-F238E27FC236}">
                <a16:creationId xmlns:a16="http://schemas.microsoft.com/office/drawing/2014/main" id="{BE0FE128-0703-4B87-B2F1-153B8B0F6D6E}"/>
              </a:ext>
            </a:extLst>
          </p:cNvPr>
          <p:cNvSpPr/>
          <p:nvPr/>
        </p:nvSpPr>
        <p:spPr>
          <a:xfrm>
            <a:off x="444500" y="2963445"/>
            <a:ext cx="5651500" cy="628650"/>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438A098-E1F1-493C-9FE3-3BF756ED837C}"/>
              </a:ext>
            </a:extLst>
          </p:cNvPr>
          <p:cNvSpPr txBox="1"/>
          <p:nvPr/>
        </p:nvSpPr>
        <p:spPr>
          <a:xfrm>
            <a:off x="420624" y="5256680"/>
            <a:ext cx="4944623" cy="369332"/>
          </a:xfrm>
          <a:prstGeom prst="rect">
            <a:avLst/>
          </a:prstGeom>
          <a:noFill/>
        </p:spPr>
        <p:txBody>
          <a:bodyPr wrap="none" rtlCol="0">
            <a:spAutoFit/>
          </a:bodyPr>
          <a:lstStyle/>
          <a:p>
            <a:r>
              <a:rPr lang="en-US" dirty="0"/>
              <a:t>alignment for booster more relaxed, factor 1.5 or 2</a:t>
            </a:r>
            <a:endParaRPr lang="en-GB" dirty="0"/>
          </a:p>
        </p:txBody>
      </p:sp>
    </p:spTree>
    <p:extLst>
      <p:ext uri="{BB962C8B-B14F-4D97-AF65-F5344CB8AC3E}">
        <p14:creationId xmlns:p14="http://schemas.microsoft.com/office/powerpoint/2010/main" val="1661420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A39797-9091-41AB-B7A6-CAD1FC12CB6C}"/>
              </a:ext>
            </a:extLst>
          </p:cNvPr>
          <p:cNvSpPr txBox="1"/>
          <p:nvPr/>
        </p:nvSpPr>
        <p:spPr>
          <a:xfrm>
            <a:off x="444500" y="151941"/>
            <a:ext cx="4361579" cy="646331"/>
          </a:xfrm>
          <a:prstGeom prst="rect">
            <a:avLst/>
          </a:prstGeom>
          <a:noFill/>
        </p:spPr>
        <p:txBody>
          <a:bodyPr wrap="none" rtlCol="0">
            <a:spAutoFit/>
          </a:bodyPr>
          <a:lstStyle/>
          <a:p>
            <a:r>
              <a:rPr lang="en-US" sz="3600" dirty="0"/>
              <a:t>4. vibration tolerances</a:t>
            </a:r>
            <a:endParaRPr lang="en-GB" sz="3600" dirty="0"/>
          </a:p>
        </p:txBody>
      </p:sp>
      <p:sp>
        <p:nvSpPr>
          <p:cNvPr id="3" name="TextBox 2">
            <a:extLst>
              <a:ext uri="{FF2B5EF4-FFF2-40B4-BE49-F238E27FC236}">
                <a16:creationId xmlns:a16="http://schemas.microsoft.com/office/drawing/2014/main" id="{260BCE34-89CE-46D0-80EB-68A813C3A51C}"/>
              </a:ext>
            </a:extLst>
          </p:cNvPr>
          <p:cNvSpPr txBox="1"/>
          <p:nvPr/>
        </p:nvSpPr>
        <p:spPr>
          <a:xfrm>
            <a:off x="973222" y="928928"/>
            <a:ext cx="4191084" cy="369332"/>
          </a:xfrm>
          <a:prstGeom prst="rect">
            <a:avLst/>
          </a:prstGeom>
          <a:noFill/>
        </p:spPr>
        <p:txBody>
          <a:bodyPr wrap="none" rtlCol="0">
            <a:spAutoFit/>
          </a:bodyPr>
          <a:lstStyle/>
          <a:p>
            <a:r>
              <a:rPr lang="en-US" dirty="0"/>
              <a:t>K. Oide, FCC-</a:t>
            </a:r>
            <a:r>
              <a:rPr lang="en-US" dirty="0" err="1"/>
              <a:t>ee</a:t>
            </a:r>
            <a:r>
              <a:rPr lang="en-US" dirty="0"/>
              <a:t> optics meeting </a:t>
            </a:r>
            <a:r>
              <a:rPr lang="en-GB" dirty="0"/>
              <a:t>(next week)</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1ADE256B-A25A-40B3-BB79-F72B9E5029E4}"/>
                  </a:ext>
                </a:extLst>
              </p:cNvPr>
              <p:cNvSpPr txBox="1"/>
              <p:nvPr/>
            </p:nvSpPr>
            <p:spPr>
              <a:xfrm>
                <a:off x="553136" y="1587500"/>
                <a:ext cx="11085727" cy="4798108"/>
              </a:xfrm>
              <a:prstGeom prst="rect">
                <a:avLst/>
              </a:prstGeom>
              <a:noFill/>
            </p:spPr>
            <p:txBody>
              <a:bodyPr wrap="none" rtlCol="0">
                <a:spAutoFit/>
              </a:bodyPr>
              <a:lstStyle/>
              <a:p>
                <a:r>
                  <a:rPr lang="en-US" sz="2400" dirty="0"/>
                  <a:t>consider only ground motion in LHC tunnel</a:t>
                </a:r>
              </a:p>
              <a:p>
                <a14:m>
                  <m:oMath xmlns:m="http://schemas.openxmlformats.org/officeDocument/2006/math">
                    <m:r>
                      <a:rPr lang="en-US" sz="2400" b="0" i="1" smtClean="0">
                        <a:latin typeface="Cambria Math" panose="02040503050406030204" pitchFamily="18" charset="0"/>
                      </a:rPr>
                      <m:t>𝑆</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𝑓</m:t>
                        </m:r>
                      </m:e>
                    </m:d>
                    <m:r>
                      <a:rPr lang="en-US" sz="2400" b="0" i="1" smtClean="0">
                        <a:latin typeface="Cambria Math" panose="02040503050406030204" pitchFamily="18" charset="0"/>
                      </a:rPr>
                      <m:t>~1.6</m:t>
                    </m:r>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10</m:t>
                        </m:r>
                      </m:e>
                      <m:sup>
                        <m:r>
                          <a:rPr lang="en-US" sz="2400" b="0" i="1" smtClean="0">
                            <a:latin typeface="Cambria Math" panose="02040503050406030204" pitchFamily="18" charset="0"/>
                            <a:ea typeface="Cambria Math" panose="02040503050406030204" pitchFamily="18" charset="0"/>
                          </a:rPr>
                          <m:t>−12</m:t>
                        </m:r>
                      </m:sup>
                    </m:sSup>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1</m:t>
                        </m:r>
                      </m:num>
                      <m:den>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𝑓</m:t>
                            </m:r>
                          </m:e>
                          <m:sup>
                            <m:r>
                              <a:rPr lang="en-US" sz="2400" b="0" i="1" smtClean="0">
                                <a:latin typeface="Cambria Math" panose="02040503050406030204" pitchFamily="18" charset="0"/>
                                <a:ea typeface="Cambria Math" panose="02040503050406030204" pitchFamily="18" charset="0"/>
                              </a:rPr>
                              <m:t>4</m:t>
                            </m:r>
                          </m:sup>
                        </m:sSup>
                      </m:den>
                    </m:f>
                    <m:sSup>
                      <m:sSupPr>
                        <m:ctrlPr>
                          <a:rPr lang="en-US" sz="2400" b="0" i="1" smtClean="0">
                            <a:latin typeface="Cambria Math" panose="02040503050406030204" pitchFamily="18" charset="0"/>
                            <a:ea typeface="Cambria Math" panose="02040503050406030204" pitchFamily="18" charset="0"/>
                          </a:rPr>
                        </m:ctrlPr>
                      </m:sSupPr>
                      <m:e>
                        <m:r>
                          <m:rPr>
                            <m:nor/>
                          </m:rPr>
                          <a:rPr lang="en-US" sz="2400" b="0" i="0" smtClean="0">
                            <a:latin typeface="Cambria Math" panose="02040503050406030204" pitchFamily="18" charset="0"/>
                            <a:ea typeface="Cambria Math" panose="02040503050406030204" pitchFamily="18" charset="0"/>
                          </a:rPr>
                          <m:t>m</m:t>
                        </m:r>
                      </m:e>
                      <m:sup>
                        <m:r>
                          <a:rPr lang="en-US" sz="2400" b="0" i="1" smtClean="0">
                            <a:latin typeface="Cambria Math" panose="02040503050406030204" pitchFamily="18" charset="0"/>
                            <a:ea typeface="Cambria Math" panose="02040503050406030204" pitchFamily="18" charset="0"/>
                          </a:rPr>
                          <m:t>2</m:t>
                        </m:r>
                      </m:sup>
                    </m:sSup>
                  </m:oMath>
                </a14:m>
                <a:r>
                  <a:rPr lang="en-US" sz="2400" dirty="0"/>
                  <a:t> [probably pessimistic]</a:t>
                </a:r>
              </a:p>
              <a:p>
                <a:r>
                  <a:rPr lang="en-GB" sz="2400" dirty="0">
                    <a:latin typeface="Calibri" panose="020F0502020204030204" pitchFamily="34" charset="0"/>
                    <a:cs typeface="Calibri" panose="020F0502020204030204" pitchFamily="34" charset="0"/>
                  </a:rPr>
                  <a:t>non-resonant beam response dominant</a:t>
                </a:r>
              </a:p>
              <a:p>
                <a:r>
                  <a:rPr lang="en-GB" sz="2400" dirty="0">
                    <a:latin typeface="Calibri" panose="020F0502020204030204" pitchFamily="34" charset="0"/>
                    <a:cs typeface="Calibri" panose="020F0502020204030204" pitchFamily="34" charset="0"/>
                  </a:rPr>
                  <a:t>→  </a:t>
                </a:r>
                <a14:m>
                  <m:oMath xmlns:m="http://schemas.openxmlformats.org/officeDocument/2006/math">
                    <m:rad>
                      <m:radPr>
                        <m:degHide m:val="on"/>
                        <m:ctrlPr>
                          <a:rPr lang="en-GB" sz="2400" i="1" smtClean="0">
                            <a:latin typeface="Cambria Math" panose="02040503050406030204" pitchFamily="18" charset="0"/>
                            <a:cs typeface="Calibri" panose="020F0502020204030204" pitchFamily="34" charset="0"/>
                          </a:rPr>
                        </m:ctrlPr>
                      </m:radPr>
                      <m:deg/>
                      <m:e>
                        <m:sSup>
                          <m:sSupPr>
                            <m:ctrlPr>
                              <a:rPr lang="en-GB" sz="2400" i="1" smtClean="0">
                                <a:latin typeface="Cambria Math" panose="02040503050406030204" pitchFamily="18" charset="0"/>
                                <a:cs typeface="Calibri" panose="020F0502020204030204" pitchFamily="34" charset="0"/>
                              </a:rPr>
                            </m:ctrlPr>
                          </m:sSupPr>
                          <m:e>
                            <m:r>
                              <m:rPr>
                                <m:sty m:val="p"/>
                              </m:rPr>
                              <a:rPr lang="el-GR" sz="2400" i="1" smtClean="0">
                                <a:latin typeface="Cambria Math" panose="02040503050406030204" pitchFamily="18" charset="0"/>
                                <a:ea typeface="Cambria Math" panose="02040503050406030204" pitchFamily="18" charset="0"/>
                                <a:cs typeface="Calibri" panose="020F0502020204030204" pitchFamily="34" charset="0"/>
                              </a:rPr>
                              <m:t>Δ</m:t>
                            </m:r>
                            <m:r>
                              <a:rPr lang="en-US" sz="2400" b="0" i="1" smtClean="0">
                                <a:latin typeface="Cambria Math" panose="02040503050406030204" pitchFamily="18" charset="0"/>
                                <a:cs typeface="Calibri" panose="020F0502020204030204" pitchFamily="34" charset="0"/>
                              </a:rPr>
                              <m:t>𝑦</m:t>
                            </m:r>
                          </m:e>
                          <m:sup>
                            <m:r>
                              <a:rPr lang="en-US" sz="2400" b="0" i="1" smtClean="0">
                                <a:latin typeface="Cambria Math" panose="02040503050406030204" pitchFamily="18" charset="0"/>
                                <a:cs typeface="Calibri" panose="020F0502020204030204" pitchFamily="34" charset="0"/>
                              </a:rPr>
                              <m:t>∗2</m:t>
                            </m:r>
                          </m:sup>
                        </m:sSup>
                      </m:e>
                    </m:rad>
                    <m:r>
                      <a:rPr lang="en-GB" sz="2400" i="1" smtClean="0">
                        <a:latin typeface="Cambria Math" panose="02040503050406030204" pitchFamily="18" charset="0"/>
                        <a:ea typeface="Cambria Math" panose="02040503050406030204" pitchFamily="18" charset="0"/>
                        <a:cs typeface="Calibri" panose="020F0502020204030204" pitchFamily="34" charset="0"/>
                      </a:rPr>
                      <m:t>~</m:t>
                    </m:r>
                    <m:r>
                      <a:rPr lang="en-US" sz="2400" b="0" i="1" smtClean="0">
                        <a:latin typeface="Cambria Math" panose="02040503050406030204" pitchFamily="18" charset="0"/>
                        <a:ea typeface="Cambria Math" panose="02040503050406030204" pitchFamily="18" charset="0"/>
                        <a:cs typeface="Calibri" panose="020F0502020204030204" pitchFamily="34" charset="0"/>
                      </a:rPr>
                      <m:t>4 </m:t>
                    </m:r>
                    <m:r>
                      <m:rPr>
                        <m:nor/>
                      </m:rPr>
                      <a:rPr lang="en-US" sz="2400" b="0" i="0" smtClean="0">
                        <a:latin typeface="Cambria Math" panose="02040503050406030204" pitchFamily="18" charset="0"/>
                        <a:ea typeface="Cambria Math" panose="02040503050406030204" pitchFamily="18" charset="0"/>
                        <a:cs typeface="Calibri" panose="020F0502020204030204" pitchFamily="34" charset="0"/>
                      </a:rPr>
                      <m:t>nm</m:t>
                    </m:r>
                  </m:oMath>
                </a14:m>
                <a:r>
                  <a:rPr lang="en-GB" sz="2400" dirty="0">
                    <a:latin typeface="Calibri" panose="020F0502020204030204" pitchFamily="34" charset="0"/>
                    <a:cs typeface="Calibri" panose="020F0502020204030204" pitchFamily="34" charset="0"/>
                  </a:rPr>
                  <a:t>, above 1 Hz</a:t>
                </a:r>
              </a:p>
              <a:p>
                <a:r>
                  <a:rPr lang="en-GB" sz="2400" dirty="0">
                    <a:latin typeface="Calibri" panose="020F0502020204030204" pitchFamily="34" charset="0"/>
                    <a:cs typeface="Calibri" panose="020F0502020204030204" pitchFamily="34" charset="0"/>
                  </a:rPr>
                  <a:t>[assuming orbit feedback damps effect at lower frequencies)</a:t>
                </a:r>
              </a:p>
              <a:p>
                <a:endParaRPr lang="en-GB" sz="2400" dirty="0"/>
              </a:p>
              <a:p>
                <a:endParaRPr lang="en-GB" sz="2400" dirty="0"/>
              </a:p>
              <a:p>
                <a:r>
                  <a:rPr lang="en-GB" sz="2400" dirty="0">
                    <a:latin typeface="Calibri" panose="020F0502020204030204" pitchFamily="34" charset="0"/>
                    <a:cs typeface="Calibri" panose="020F0502020204030204" pitchFamily="34" charset="0"/>
                  </a:rPr>
                  <a:t>→ if the supports move with the ground it is OK</a:t>
                </a:r>
              </a:p>
              <a:p>
                <a:r>
                  <a:rPr lang="en-GB" sz="2400" dirty="0"/>
                  <a:t>vibrations 5-10x larger than ground motion (support resonances)</a:t>
                </a:r>
              </a:p>
              <a:p>
                <a:r>
                  <a:rPr lang="en-GB" sz="2400" dirty="0"/>
                  <a:t>could be acceptable</a:t>
                </a:r>
              </a:p>
              <a:p>
                <a:endParaRPr lang="en-GB" sz="2400" dirty="0"/>
              </a:p>
              <a:p>
                <a:r>
                  <a:rPr lang="en-GB" sz="2400" dirty="0"/>
                  <a:t>vibration tolerances for the booster probably another factor 10 looser (50-100x ground)</a:t>
                </a:r>
              </a:p>
            </p:txBody>
          </p:sp>
        </mc:Choice>
        <mc:Fallback>
          <p:sp>
            <p:nvSpPr>
              <p:cNvPr id="4" name="TextBox 3">
                <a:extLst>
                  <a:ext uri="{FF2B5EF4-FFF2-40B4-BE49-F238E27FC236}">
                    <a16:creationId xmlns:a16="http://schemas.microsoft.com/office/drawing/2014/main" id="{1ADE256B-A25A-40B3-BB79-F72B9E5029E4}"/>
                  </a:ext>
                </a:extLst>
              </p:cNvPr>
              <p:cNvSpPr txBox="1">
                <a:spLocks noRot="1" noChangeAspect="1" noMove="1" noResize="1" noEditPoints="1" noAdjustHandles="1" noChangeArrowheads="1" noChangeShapeType="1" noTextEdit="1"/>
              </p:cNvSpPr>
              <p:nvPr/>
            </p:nvSpPr>
            <p:spPr>
              <a:xfrm>
                <a:off x="553136" y="1587500"/>
                <a:ext cx="11085727" cy="4798108"/>
              </a:xfrm>
              <a:prstGeom prst="rect">
                <a:avLst/>
              </a:prstGeom>
              <a:blipFill>
                <a:blip r:embed="rId2"/>
                <a:stretch>
                  <a:fillRect l="-880" t="-1015" b="-1777"/>
                </a:stretch>
              </a:blipFill>
            </p:spPr>
            <p:txBody>
              <a:bodyPr/>
              <a:lstStyle/>
              <a:p>
                <a:r>
                  <a:rPr lang="en-GB">
                    <a:noFill/>
                  </a:rPr>
                  <a:t> </a:t>
                </a:r>
              </a:p>
            </p:txBody>
          </p:sp>
        </mc:Fallback>
      </mc:AlternateContent>
    </p:spTree>
    <p:extLst>
      <p:ext uri="{BB962C8B-B14F-4D97-AF65-F5344CB8AC3E}">
        <p14:creationId xmlns:p14="http://schemas.microsoft.com/office/powerpoint/2010/main" val="936411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39D57F-E441-4EDA-8A08-A4B39C7536A6}"/>
              </a:ext>
            </a:extLst>
          </p:cNvPr>
          <p:cNvSpPr txBox="1"/>
          <p:nvPr/>
        </p:nvSpPr>
        <p:spPr>
          <a:xfrm>
            <a:off x="444500" y="151941"/>
            <a:ext cx="5417702" cy="646331"/>
          </a:xfrm>
          <a:prstGeom prst="rect">
            <a:avLst/>
          </a:prstGeom>
          <a:noFill/>
        </p:spPr>
        <p:txBody>
          <a:bodyPr wrap="none" rtlCol="0">
            <a:spAutoFit/>
          </a:bodyPr>
          <a:lstStyle/>
          <a:p>
            <a:r>
              <a:rPr lang="en-US" sz="3600" dirty="0"/>
              <a:t>5. beam loss measurements</a:t>
            </a:r>
            <a:endParaRPr lang="en-GB" sz="3600" dirty="0"/>
          </a:p>
        </p:txBody>
      </p:sp>
      <p:sp>
        <p:nvSpPr>
          <p:cNvPr id="3" name="TextBox 2">
            <a:extLst>
              <a:ext uri="{FF2B5EF4-FFF2-40B4-BE49-F238E27FC236}">
                <a16:creationId xmlns:a16="http://schemas.microsoft.com/office/drawing/2014/main" id="{84539572-F03E-4226-9D48-159B97FA9615}"/>
              </a:ext>
            </a:extLst>
          </p:cNvPr>
          <p:cNvSpPr txBox="1"/>
          <p:nvPr/>
        </p:nvSpPr>
        <p:spPr>
          <a:xfrm>
            <a:off x="863600" y="1231900"/>
            <a:ext cx="13111282" cy="1200329"/>
          </a:xfrm>
          <a:prstGeom prst="rect">
            <a:avLst/>
          </a:prstGeom>
          <a:noFill/>
        </p:spPr>
        <p:txBody>
          <a:bodyPr wrap="none" rtlCol="0">
            <a:spAutoFit/>
          </a:bodyPr>
          <a:lstStyle/>
          <a:p>
            <a:r>
              <a:rPr lang="en-US" sz="2400" dirty="0"/>
              <a:t>discussions with </a:t>
            </a:r>
            <a:r>
              <a:rPr lang="en-US" sz="2400" b="1" dirty="0"/>
              <a:t>Manfred Wendt</a:t>
            </a:r>
            <a:endParaRPr lang="en-US" sz="2400" dirty="0"/>
          </a:p>
          <a:p>
            <a:r>
              <a:rPr lang="en-US" sz="2400" dirty="0"/>
              <a:t>and with the </a:t>
            </a:r>
            <a:r>
              <a:rPr lang="en-US" sz="2400" b="1" dirty="0"/>
              <a:t>“BLM gurus” </a:t>
            </a:r>
          </a:p>
          <a:p>
            <a:r>
              <a:rPr lang="en-GB" sz="2400" b="1" dirty="0"/>
              <a:t>Belen Maria </a:t>
            </a:r>
            <a:r>
              <a:rPr lang="en-GB" sz="2400" b="1" dirty="0" err="1"/>
              <a:t>Salvachua</a:t>
            </a:r>
            <a:r>
              <a:rPr lang="en-GB" sz="2400" b="1" dirty="0"/>
              <a:t> </a:t>
            </a:r>
            <a:r>
              <a:rPr lang="en-GB" sz="2400" b="1" dirty="0" err="1"/>
              <a:t>Ferrando</a:t>
            </a:r>
            <a:r>
              <a:rPr lang="en-GB" sz="2400" b="1" dirty="0"/>
              <a:t>,</a:t>
            </a:r>
            <a:r>
              <a:rPr lang="en-US" sz="2400" b="1" dirty="0"/>
              <a:t> Kay </a:t>
            </a:r>
            <a:r>
              <a:rPr lang="en-US" sz="2400" b="1" dirty="0" err="1"/>
              <a:t>Wittenburg</a:t>
            </a:r>
            <a:r>
              <a:rPr lang="en-US" sz="2400" dirty="0"/>
              <a:t>,</a:t>
            </a:r>
            <a:r>
              <a:rPr lang="en-GB" sz="2400" dirty="0"/>
              <a:t> </a:t>
            </a:r>
            <a:r>
              <a:rPr lang="pt-BR" sz="2400" dirty="0"/>
              <a:t>Christos Zamantzas, Gero Kube </a:t>
            </a:r>
            <a:r>
              <a:rPr lang="en-GB" sz="2400" dirty="0"/>
              <a:t>			</a:t>
            </a:r>
          </a:p>
        </p:txBody>
      </p:sp>
      <p:sp>
        <p:nvSpPr>
          <p:cNvPr id="4" name="Rectangle 3">
            <a:extLst>
              <a:ext uri="{FF2B5EF4-FFF2-40B4-BE49-F238E27FC236}">
                <a16:creationId xmlns:a16="http://schemas.microsoft.com/office/drawing/2014/main" id="{1E2EDF6C-CF14-4B72-A24B-128A4996D6F7}"/>
              </a:ext>
            </a:extLst>
          </p:cNvPr>
          <p:cNvSpPr/>
          <p:nvPr/>
        </p:nvSpPr>
        <p:spPr>
          <a:xfrm>
            <a:off x="863600" y="3086945"/>
            <a:ext cx="5325165" cy="3416320"/>
          </a:xfrm>
          <a:prstGeom prst="rect">
            <a:avLst/>
          </a:prstGeom>
        </p:spPr>
        <p:txBody>
          <a:bodyPr wrap="square">
            <a:spAutoFit/>
          </a:bodyPr>
          <a:lstStyle/>
          <a:p>
            <a:r>
              <a:rPr lang="en-GB" dirty="0"/>
              <a:t>“…</a:t>
            </a:r>
            <a:r>
              <a:rPr lang="en-GB" sz="2400" i="1" dirty="0"/>
              <a:t>at the LHC [it] is already difficult to disentangle the beam loss from B1 and B2, for example, in places close to the collimators the particle showers are so mixed… but in these cases having the beam pipes one on top of each other would not improve it. What we do is to check many consecutive BLM devices to understand the direction of the shower</a:t>
            </a:r>
            <a:r>
              <a:rPr lang="en-GB" dirty="0"/>
              <a:t>.”</a:t>
            </a:r>
          </a:p>
        </p:txBody>
      </p:sp>
      <p:sp>
        <p:nvSpPr>
          <p:cNvPr id="5" name="Oval 4">
            <a:extLst>
              <a:ext uri="{FF2B5EF4-FFF2-40B4-BE49-F238E27FC236}">
                <a16:creationId xmlns:a16="http://schemas.microsoft.com/office/drawing/2014/main" id="{9F87F212-9D61-4DF4-A267-B759B7DF0995}"/>
              </a:ext>
            </a:extLst>
          </p:cNvPr>
          <p:cNvSpPr/>
          <p:nvPr/>
        </p:nvSpPr>
        <p:spPr>
          <a:xfrm>
            <a:off x="8203279" y="5833332"/>
            <a:ext cx="561561" cy="664266"/>
          </a:xfrm>
          <a:prstGeom prst="ellipse">
            <a:avLst/>
          </a:prstGeom>
          <a:noFill/>
          <a:ln w="50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a:extLst>
              <a:ext uri="{FF2B5EF4-FFF2-40B4-BE49-F238E27FC236}">
                <a16:creationId xmlns:a16="http://schemas.microsoft.com/office/drawing/2014/main" id="{049C1C6F-2F6A-4A53-BA4A-41AA522D4144}"/>
              </a:ext>
            </a:extLst>
          </p:cNvPr>
          <p:cNvSpPr/>
          <p:nvPr/>
        </p:nvSpPr>
        <p:spPr>
          <a:xfrm>
            <a:off x="9098629" y="5833332"/>
            <a:ext cx="561561" cy="664266"/>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3258BFF3-3CEF-4008-A74E-4437191BB9F0}"/>
              </a:ext>
            </a:extLst>
          </p:cNvPr>
          <p:cNvSpPr/>
          <p:nvPr/>
        </p:nvSpPr>
        <p:spPr>
          <a:xfrm>
            <a:off x="10679779" y="5833332"/>
            <a:ext cx="561561" cy="664266"/>
          </a:xfrm>
          <a:prstGeom prst="ellipse">
            <a:avLst/>
          </a:prstGeom>
          <a:noFill/>
          <a:ln w="508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62DF0E0F-BEB4-464C-A20E-A7ACE2242436}"/>
              </a:ext>
            </a:extLst>
          </p:cNvPr>
          <p:cNvSpPr/>
          <p:nvPr/>
        </p:nvSpPr>
        <p:spPr>
          <a:xfrm>
            <a:off x="8190028" y="4223815"/>
            <a:ext cx="561561" cy="664266"/>
          </a:xfrm>
          <a:prstGeom prst="ellipse">
            <a:avLst/>
          </a:prstGeom>
          <a:noFill/>
          <a:ln w="508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674AE828-E0B5-427E-8A96-A4004163D6CB}"/>
              </a:ext>
            </a:extLst>
          </p:cNvPr>
          <p:cNvSpPr/>
          <p:nvPr/>
        </p:nvSpPr>
        <p:spPr>
          <a:xfrm>
            <a:off x="9085378" y="4223815"/>
            <a:ext cx="561561" cy="664266"/>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9C57D63F-03FE-43EB-8BFF-D6766CF1D4F2}"/>
              </a:ext>
            </a:extLst>
          </p:cNvPr>
          <p:cNvSpPr/>
          <p:nvPr/>
        </p:nvSpPr>
        <p:spPr>
          <a:xfrm>
            <a:off x="8605816" y="3102179"/>
            <a:ext cx="561561" cy="664266"/>
          </a:xfrm>
          <a:prstGeom prst="ellipse">
            <a:avLst/>
          </a:prstGeom>
          <a:noFill/>
          <a:ln w="508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251EC44A-FDED-4208-ABB5-7C98EAEB600D}"/>
              </a:ext>
            </a:extLst>
          </p:cNvPr>
          <p:cNvSpPr txBox="1"/>
          <p:nvPr/>
        </p:nvSpPr>
        <p:spPr>
          <a:xfrm>
            <a:off x="8164453" y="5906421"/>
            <a:ext cx="439544" cy="523220"/>
          </a:xfrm>
          <a:prstGeom prst="rect">
            <a:avLst/>
          </a:prstGeom>
          <a:noFill/>
        </p:spPr>
        <p:txBody>
          <a:bodyPr wrap="none" rtlCol="0">
            <a:spAutoFit/>
          </a:bodyPr>
          <a:lstStyle/>
          <a:p>
            <a:r>
              <a:rPr lang="en-US" sz="2800" b="1" dirty="0">
                <a:solidFill>
                  <a:srgbClr val="0070C0"/>
                </a:solidFill>
              </a:rPr>
              <a:t>e</a:t>
            </a:r>
            <a:r>
              <a:rPr lang="en-US" sz="2800" b="1" baseline="30000" dirty="0">
                <a:solidFill>
                  <a:srgbClr val="0070C0"/>
                </a:solidFill>
              </a:rPr>
              <a:t>-</a:t>
            </a:r>
            <a:endParaRPr lang="en-GB" sz="2800" b="1" baseline="30000" dirty="0">
              <a:solidFill>
                <a:srgbClr val="0070C0"/>
              </a:solidFill>
            </a:endParaRPr>
          </a:p>
        </p:txBody>
      </p:sp>
      <p:sp>
        <p:nvSpPr>
          <p:cNvPr id="12" name="TextBox 11">
            <a:extLst>
              <a:ext uri="{FF2B5EF4-FFF2-40B4-BE49-F238E27FC236}">
                <a16:creationId xmlns:a16="http://schemas.microsoft.com/office/drawing/2014/main" id="{B03157BC-7CBD-4C63-86EC-464E39492B76}"/>
              </a:ext>
            </a:extLst>
          </p:cNvPr>
          <p:cNvSpPr txBox="1"/>
          <p:nvPr/>
        </p:nvSpPr>
        <p:spPr>
          <a:xfrm>
            <a:off x="9141802" y="5906421"/>
            <a:ext cx="484428" cy="523220"/>
          </a:xfrm>
          <a:prstGeom prst="rect">
            <a:avLst/>
          </a:prstGeom>
          <a:noFill/>
        </p:spPr>
        <p:txBody>
          <a:bodyPr wrap="none" rtlCol="0">
            <a:spAutoFit/>
          </a:bodyPr>
          <a:lstStyle/>
          <a:p>
            <a:r>
              <a:rPr lang="en-US" sz="2800" b="1" dirty="0">
                <a:solidFill>
                  <a:srgbClr val="FF0000"/>
                </a:solidFill>
              </a:rPr>
              <a:t>e</a:t>
            </a:r>
            <a:r>
              <a:rPr lang="en-US" sz="2800" b="1" baseline="30000" dirty="0">
                <a:solidFill>
                  <a:srgbClr val="FF0000"/>
                </a:solidFill>
              </a:rPr>
              <a:t>+</a:t>
            </a:r>
            <a:endParaRPr lang="en-GB" sz="2800" b="1" baseline="30000" dirty="0">
              <a:solidFill>
                <a:srgbClr val="FF0000"/>
              </a:solidFill>
            </a:endParaRPr>
          </a:p>
        </p:txBody>
      </p:sp>
      <p:sp>
        <p:nvSpPr>
          <p:cNvPr id="13" name="TextBox 12">
            <a:extLst>
              <a:ext uri="{FF2B5EF4-FFF2-40B4-BE49-F238E27FC236}">
                <a16:creationId xmlns:a16="http://schemas.microsoft.com/office/drawing/2014/main" id="{59A64836-2AC2-4BE6-A020-61D987A7493E}"/>
              </a:ext>
            </a:extLst>
          </p:cNvPr>
          <p:cNvSpPr txBox="1"/>
          <p:nvPr/>
        </p:nvSpPr>
        <p:spPr>
          <a:xfrm>
            <a:off x="8261096" y="4338393"/>
            <a:ext cx="439544" cy="523220"/>
          </a:xfrm>
          <a:prstGeom prst="rect">
            <a:avLst/>
          </a:prstGeom>
          <a:noFill/>
        </p:spPr>
        <p:txBody>
          <a:bodyPr wrap="none" rtlCol="0">
            <a:spAutoFit/>
          </a:bodyPr>
          <a:lstStyle/>
          <a:p>
            <a:r>
              <a:rPr lang="en-US" sz="2800" b="1" dirty="0">
                <a:solidFill>
                  <a:srgbClr val="0070C0"/>
                </a:solidFill>
              </a:rPr>
              <a:t>e</a:t>
            </a:r>
            <a:r>
              <a:rPr lang="en-US" sz="2800" b="1" baseline="30000" dirty="0">
                <a:solidFill>
                  <a:srgbClr val="0070C0"/>
                </a:solidFill>
              </a:rPr>
              <a:t>-</a:t>
            </a:r>
            <a:endParaRPr lang="en-GB" sz="2800" b="1" baseline="30000" dirty="0">
              <a:solidFill>
                <a:srgbClr val="0070C0"/>
              </a:solidFill>
            </a:endParaRPr>
          </a:p>
        </p:txBody>
      </p:sp>
      <p:sp>
        <p:nvSpPr>
          <p:cNvPr id="14" name="TextBox 13">
            <a:extLst>
              <a:ext uri="{FF2B5EF4-FFF2-40B4-BE49-F238E27FC236}">
                <a16:creationId xmlns:a16="http://schemas.microsoft.com/office/drawing/2014/main" id="{2FED2547-DDF5-439A-ABF8-821BBB16F226}"/>
              </a:ext>
            </a:extLst>
          </p:cNvPr>
          <p:cNvSpPr txBox="1"/>
          <p:nvPr/>
        </p:nvSpPr>
        <p:spPr>
          <a:xfrm>
            <a:off x="9238445" y="4338393"/>
            <a:ext cx="484428" cy="523220"/>
          </a:xfrm>
          <a:prstGeom prst="rect">
            <a:avLst/>
          </a:prstGeom>
          <a:noFill/>
        </p:spPr>
        <p:txBody>
          <a:bodyPr wrap="none" rtlCol="0">
            <a:spAutoFit/>
          </a:bodyPr>
          <a:lstStyle/>
          <a:p>
            <a:r>
              <a:rPr lang="en-US" sz="2800" b="1" dirty="0">
                <a:solidFill>
                  <a:srgbClr val="FF0000"/>
                </a:solidFill>
              </a:rPr>
              <a:t>e</a:t>
            </a:r>
            <a:r>
              <a:rPr lang="en-US" sz="2800" b="1" baseline="30000" dirty="0">
                <a:solidFill>
                  <a:srgbClr val="FF0000"/>
                </a:solidFill>
              </a:rPr>
              <a:t>+</a:t>
            </a:r>
            <a:endParaRPr lang="en-GB" sz="2800" b="1" baseline="30000" dirty="0">
              <a:solidFill>
                <a:srgbClr val="FF0000"/>
              </a:solidFill>
            </a:endParaRPr>
          </a:p>
        </p:txBody>
      </p:sp>
      <p:sp>
        <p:nvSpPr>
          <p:cNvPr id="15" name="TextBox 14">
            <a:extLst>
              <a:ext uri="{FF2B5EF4-FFF2-40B4-BE49-F238E27FC236}">
                <a16:creationId xmlns:a16="http://schemas.microsoft.com/office/drawing/2014/main" id="{A5FE1CE3-40B1-4CAD-87B4-D4FDFF599480}"/>
              </a:ext>
            </a:extLst>
          </p:cNvPr>
          <p:cNvSpPr txBox="1"/>
          <p:nvPr/>
        </p:nvSpPr>
        <p:spPr>
          <a:xfrm>
            <a:off x="8657374" y="3070667"/>
            <a:ext cx="484428" cy="523220"/>
          </a:xfrm>
          <a:prstGeom prst="rect">
            <a:avLst/>
          </a:prstGeom>
          <a:noFill/>
        </p:spPr>
        <p:txBody>
          <a:bodyPr wrap="none" rtlCol="0">
            <a:spAutoFit/>
          </a:bodyPr>
          <a:lstStyle/>
          <a:p>
            <a:r>
              <a:rPr lang="en-US" sz="2800" b="1" dirty="0">
                <a:solidFill>
                  <a:srgbClr val="7030A0"/>
                </a:solidFill>
              </a:rPr>
              <a:t>e</a:t>
            </a:r>
            <a:r>
              <a:rPr lang="en-US" sz="2800" b="1" baseline="30000" dirty="0">
                <a:solidFill>
                  <a:srgbClr val="7030A0"/>
                </a:solidFill>
              </a:rPr>
              <a:t>±</a:t>
            </a:r>
            <a:endParaRPr lang="en-GB" sz="2800" b="1" baseline="30000" dirty="0">
              <a:solidFill>
                <a:srgbClr val="7030A0"/>
              </a:solidFill>
            </a:endParaRPr>
          </a:p>
        </p:txBody>
      </p:sp>
      <p:sp>
        <p:nvSpPr>
          <p:cNvPr id="16" name="TextBox 15">
            <a:extLst>
              <a:ext uri="{FF2B5EF4-FFF2-40B4-BE49-F238E27FC236}">
                <a16:creationId xmlns:a16="http://schemas.microsoft.com/office/drawing/2014/main" id="{2008E726-D7E1-465F-ABFD-7EE10FCAB49A}"/>
              </a:ext>
            </a:extLst>
          </p:cNvPr>
          <p:cNvSpPr txBox="1"/>
          <p:nvPr/>
        </p:nvSpPr>
        <p:spPr>
          <a:xfrm>
            <a:off x="10718345" y="5906421"/>
            <a:ext cx="484428" cy="523220"/>
          </a:xfrm>
          <a:prstGeom prst="rect">
            <a:avLst/>
          </a:prstGeom>
          <a:noFill/>
        </p:spPr>
        <p:txBody>
          <a:bodyPr wrap="none" rtlCol="0">
            <a:spAutoFit/>
          </a:bodyPr>
          <a:lstStyle/>
          <a:p>
            <a:r>
              <a:rPr lang="en-US" sz="2800" b="1" dirty="0">
                <a:solidFill>
                  <a:srgbClr val="7030A0"/>
                </a:solidFill>
              </a:rPr>
              <a:t>e</a:t>
            </a:r>
            <a:r>
              <a:rPr lang="en-US" sz="2800" b="1" baseline="30000" dirty="0">
                <a:solidFill>
                  <a:srgbClr val="7030A0"/>
                </a:solidFill>
              </a:rPr>
              <a:t>±</a:t>
            </a:r>
            <a:endParaRPr lang="en-GB" sz="2800" b="1" baseline="30000" dirty="0">
              <a:solidFill>
                <a:srgbClr val="7030A0"/>
              </a:solidFill>
            </a:endParaRPr>
          </a:p>
        </p:txBody>
      </p:sp>
      <p:sp>
        <p:nvSpPr>
          <p:cNvPr id="17" name="TextBox 16">
            <a:extLst>
              <a:ext uri="{FF2B5EF4-FFF2-40B4-BE49-F238E27FC236}">
                <a16:creationId xmlns:a16="http://schemas.microsoft.com/office/drawing/2014/main" id="{23DCFD76-6451-4F25-BD9E-351C3D1E65DC}"/>
              </a:ext>
            </a:extLst>
          </p:cNvPr>
          <p:cNvSpPr txBox="1"/>
          <p:nvPr/>
        </p:nvSpPr>
        <p:spPr>
          <a:xfrm>
            <a:off x="6240323" y="3104455"/>
            <a:ext cx="1850763" cy="400110"/>
          </a:xfrm>
          <a:prstGeom prst="rect">
            <a:avLst/>
          </a:prstGeom>
          <a:noFill/>
        </p:spPr>
        <p:txBody>
          <a:bodyPr wrap="none" rtlCol="0">
            <a:spAutoFit/>
          </a:bodyPr>
          <a:lstStyle/>
          <a:p>
            <a:r>
              <a:rPr lang="en-US" sz="2000" b="1" dirty="0"/>
              <a:t>configuration 1 </a:t>
            </a:r>
            <a:endParaRPr lang="en-GB" sz="2000" b="1" dirty="0"/>
          </a:p>
        </p:txBody>
      </p:sp>
      <p:sp>
        <p:nvSpPr>
          <p:cNvPr id="18" name="TextBox 17">
            <a:extLst>
              <a:ext uri="{FF2B5EF4-FFF2-40B4-BE49-F238E27FC236}">
                <a16:creationId xmlns:a16="http://schemas.microsoft.com/office/drawing/2014/main" id="{BEB1603B-1F85-4568-8F6E-33EFDB0D89D0}"/>
              </a:ext>
            </a:extLst>
          </p:cNvPr>
          <p:cNvSpPr txBox="1"/>
          <p:nvPr/>
        </p:nvSpPr>
        <p:spPr>
          <a:xfrm>
            <a:off x="6313243" y="5311330"/>
            <a:ext cx="1850763" cy="400110"/>
          </a:xfrm>
          <a:prstGeom prst="rect">
            <a:avLst/>
          </a:prstGeom>
          <a:noFill/>
        </p:spPr>
        <p:txBody>
          <a:bodyPr wrap="none" rtlCol="0">
            <a:spAutoFit/>
          </a:bodyPr>
          <a:lstStyle/>
          <a:p>
            <a:r>
              <a:rPr lang="en-US" sz="2000" b="1" dirty="0"/>
              <a:t>configuration 2 </a:t>
            </a:r>
            <a:endParaRPr lang="en-GB" sz="2000" b="1" dirty="0"/>
          </a:p>
        </p:txBody>
      </p:sp>
    </p:spTree>
    <p:extLst>
      <p:ext uri="{BB962C8B-B14F-4D97-AF65-F5344CB8AC3E}">
        <p14:creationId xmlns:p14="http://schemas.microsoft.com/office/powerpoint/2010/main" val="1620696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C9103B2-9D66-42A6-A611-98228778281A}"/>
              </a:ext>
            </a:extLst>
          </p:cNvPr>
          <p:cNvSpPr txBox="1"/>
          <p:nvPr/>
        </p:nvSpPr>
        <p:spPr>
          <a:xfrm>
            <a:off x="444500" y="151941"/>
            <a:ext cx="1460272" cy="646331"/>
          </a:xfrm>
          <a:prstGeom prst="rect">
            <a:avLst/>
          </a:prstGeom>
          <a:noFill/>
        </p:spPr>
        <p:txBody>
          <a:bodyPr wrap="none" rtlCol="0">
            <a:spAutoFit/>
          </a:bodyPr>
          <a:lstStyle/>
          <a:p>
            <a:r>
              <a:rPr lang="en-US" sz="3600" dirty="0"/>
              <a:t>6. AOB</a:t>
            </a:r>
            <a:endParaRPr lang="en-GB" sz="3600" dirty="0"/>
          </a:p>
        </p:txBody>
      </p:sp>
      <p:sp>
        <p:nvSpPr>
          <p:cNvPr id="3" name="TextBox 2">
            <a:extLst>
              <a:ext uri="{FF2B5EF4-FFF2-40B4-BE49-F238E27FC236}">
                <a16:creationId xmlns:a16="http://schemas.microsoft.com/office/drawing/2014/main" id="{A6F48A51-A553-453C-AFAD-9149777CEA6B}"/>
              </a:ext>
            </a:extLst>
          </p:cNvPr>
          <p:cNvSpPr txBox="1"/>
          <p:nvPr/>
        </p:nvSpPr>
        <p:spPr>
          <a:xfrm>
            <a:off x="571500" y="798272"/>
            <a:ext cx="4777142" cy="369332"/>
          </a:xfrm>
          <a:prstGeom prst="rect">
            <a:avLst/>
          </a:prstGeom>
          <a:noFill/>
        </p:spPr>
        <p:txBody>
          <a:bodyPr wrap="none" rtlCol="0">
            <a:spAutoFit/>
          </a:bodyPr>
          <a:lstStyle/>
          <a:p>
            <a:r>
              <a:rPr lang="en-US" dirty="0"/>
              <a:t>a few examples of beam lines in the same tunnel</a:t>
            </a:r>
            <a:endParaRPr lang="en-GB" dirty="0"/>
          </a:p>
        </p:txBody>
      </p:sp>
      <p:pic>
        <p:nvPicPr>
          <p:cNvPr id="5" name="Picture 4" descr="A picture containing engine&#10;&#10;Description automatically generated">
            <a:extLst>
              <a:ext uri="{FF2B5EF4-FFF2-40B4-BE49-F238E27FC236}">
                <a16:creationId xmlns:a16="http://schemas.microsoft.com/office/drawing/2014/main" id="{9AB3D7A9-A086-45B5-B674-EE100BC189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500" y="1444603"/>
            <a:ext cx="4787900" cy="3811168"/>
          </a:xfrm>
          <a:prstGeom prst="rect">
            <a:avLst/>
          </a:prstGeom>
        </p:spPr>
      </p:pic>
      <p:sp>
        <p:nvSpPr>
          <p:cNvPr id="6" name="TextBox 5">
            <a:extLst>
              <a:ext uri="{FF2B5EF4-FFF2-40B4-BE49-F238E27FC236}">
                <a16:creationId xmlns:a16="http://schemas.microsoft.com/office/drawing/2014/main" id="{24FD89EC-BE36-4C17-89BD-78D8E7CFF4DA}"/>
              </a:ext>
            </a:extLst>
          </p:cNvPr>
          <p:cNvSpPr txBox="1"/>
          <p:nvPr/>
        </p:nvSpPr>
        <p:spPr>
          <a:xfrm>
            <a:off x="3251200" y="4178300"/>
            <a:ext cx="1268809" cy="461665"/>
          </a:xfrm>
          <a:prstGeom prst="rect">
            <a:avLst/>
          </a:prstGeom>
          <a:noFill/>
        </p:spPr>
        <p:txBody>
          <a:bodyPr wrap="none" rtlCol="0">
            <a:spAutoFit/>
          </a:bodyPr>
          <a:lstStyle/>
          <a:p>
            <a:r>
              <a:rPr lang="en-US" sz="2400" dirty="0">
                <a:solidFill>
                  <a:schemeClr val="bg1"/>
                </a:solidFill>
              </a:rPr>
              <a:t>Tevatron</a:t>
            </a:r>
            <a:endParaRPr lang="en-GB" sz="2400" dirty="0">
              <a:solidFill>
                <a:schemeClr val="bg1"/>
              </a:solidFill>
            </a:endParaRPr>
          </a:p>
        </p:txBody>
      </p:sp>
      <p:sp>
        <p:nvSpPr>
          <p:cNvPr id="7" name="TextBox 6">
            <a:extLst>
              <a:ext uri="{FF2B5EF4-FFF2-40B4-BE49-F238E27FC236}">
                <a16:creationId xmlns:a16="http://schemas.microsoft.com/office/drawing/2014/main" id="{8DEF8D1C-A934-48B2-BA76-F138758AEC75}"/>
              </a:ext>
            </a:extLst>
          </p:cNvPr>
          <p:cNvSpPr txBox="1"/>
          <p:nvPr/>
        </p:nvSpPr>
        <p:spPr>
          <a:xfrm>
            <a:off x="2838450" y="2967335"/>
            <a:ext cx="1439818" cy="461665"/>
          </a:xfrm>
          <a:prstGeom prst="rect">
            <a:avLst/>
          </a:prstGeom>
          <a:noFill/>
        </p:spPr>
        <p:txBody>
          <a:bodyPr wrap="none" rtlCol="0">
            <a:spAutoFit/>
          </a:bodyPr>
          <a:lstStyle/>
          <a:p>
            <a:r>
              <a:rPr lang="en-US" sz="2400" dirty="0">
                <a:solidFill>
                  <a:schemeClr val="bg1"/>
                </a:solidFill>
              </a:rPr>
              <a:t>Main Ring</a:t>
            </a:r>
            <a:endParaRPr lang="en-GB" sz="2400" dirty="0">
              <a:solidFill>
                <a:schemeClr val="bg1"/>
              </a:solidFill>
            </a:endParaRPr>
          </a:p>
        </p:txBody>
      </p:sp>
      <p:pic>
        <p:nvPicPr>
          <p:cNvPr id="9" name="Picture 8" descr="A picture containing engine&#10;&#10;Description automatically generated">
            <a:extLst>
              <a:ext uri="{FF2B5EF4-FFF2-40B4-BE49-F238E27FC236}">
                <a16:creationId xmlns:a16="http://schemas.microsoft.com/office/drawing/2014/main" id="{E301D795-F130-4A03-9E6A-B53C44813E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4968" y="357444"/>
            <a:ext cx="4967286" cy="3305503"/>
          </a:xfrm>
          <a:prstGeom prst="rect">
            <a:avLst/>
          </a:prstGeom>
        </p:spPr>
      </p:pic>
      <p:sp>
        <p:nvSpPr>
          <p:cNvPr id="10" name="TextBox 9">
            <a:extLst>
              <a:ext uri="{FF2B5EF4-FFF2-40B4-BE49-F238E27FC236}">
                <a16:creationId xmlns:a16="http://schemas.microsoft.com/office/drawing/2014/main" id="{DC067459-AB0A-44FA-B89F-219A9330818D}"/>
              </a:ext>
            </a:extLst>
          </p:cNvPr>
          <p:cNvSpPr txBox="1"/>
          <p:nvPr/>
        </p:nvSpPr>
        <p:spPr>
          <a:xfrm>
            <a:off x="9008201" y="2237085"/>
            <a:ext cx="1120820" cy="461665"/>
          </a:xfrm>
          <a:prstGeom prst="rect">
            <a:avLst/>
          </a:prstGeom>
          <a:noFill/>
        </p:spPr>
        <p:txBody>
          <a:bodyPr wrap="none" rtlCol="0">
            <a:spAutoFit/>
          </a:bodyPr>
          <a:lstStyle/>
          <a:p>
            <a:r>
              <a:rPr lang="en-US" sz="2400" dirty="0">
                <a:solidFill>
                  <a:schemeClr val="bg1"/>
                </a:solidFill>
              </a:rPr>
              <a:t>HERA-e</a:t>
            </a:r>
            <a:endParaRPr lang="en-GB" sz="2400" dirty="0">
              <a:solidFill>
                <a:schemeClr val="bg1"/>
              </a:solidFill>
            </a:endParaRPr>
          </a:p>
        </p:txBody>
      </p:sp>
      <p:sp>
        <p:nvSpPr>
          <p:cNvPr id="11" name="TextBox 10">
            <a:extLst>
              <a:ext uri="{FF2B5EF4-FFF2-40B4-BE49-F238E27FC236}">
                <a16:creationId xmlns:a16="http://schemas.microsoft.com/office/drawing/2014/main" id="{CFD38D84-79E3-4B5F-B3F1-CBBA8EC63415}"/>
              </a:ext>
            </a:extLst>
          </p:cNvPr>
          <p:cNvSpPr txBox="1"/>
          <p:nvPr/>
        </p:nvSpPr>
        <p:spPr>
          <a:xfrm>
            <a:off x="7490915" y="1085308"/>
            <a:ext cx="1128835" cy="461665"/>
          </a:xfrm>
          <a:prstGeom prst="rect">
            <a:avLst/>
          </a:prstGeom>
          <a:noFill/>
        </p:spPr>
        <p:txBody>
          <a:bodyPr wrap="none" rtlCol="0">
            <a:spAutoFit/>
          </a:bodyPr>
          <a:lstStyle/>
          <a:p>
            <a:r>
              <a:rPr lang="en-US" sz="2400" dirty="0">
                <a:solidFill>
                  <a:schemeClr val="bg1"/>
                </a:solidFill>
              </a:rPr>
              <a:t>HERA-p</a:t>
            </a:r>
            <a:endParaRPr lang="en-GB" sz="2400" dirty="0">
              <a:solidFill>
                <a:schemeClr val="bg1"/>
              </a:solidFill>
            </a:endParaRPr>
          </a:p>
        </p:txBody>
      </p:sp>
      <p:pic>
        <p:nvPicPr>
          <p:cNvPr id="15" name="Picture 14" descr="A picture containing diagram&#10;&#10;Description automatically generated">
            <a:extLst>
              <a:ext uri="{FF2B5EF4-FFF2-40B4-BE49-F238E27FC236}">
                <a16:creationId xmlns:a16="http://schemas.microsoft.com/office/drawing/2014/main" id="{3B2BCBB6-216A-41DD-83A5-F7EA02A8B909}"/>
              </a:ext>
            </a:extLst>
          </p:cNvPr>
          <p:cNvPicPr>
            <a:picLocks noChangeAspect="1"/>
          </p:cNvPicPr>
          <p:nvPr/>
        </p:nvPicPr>
        <p:blipFill rotWithShape="1">
          <a:blip r:embed="rId4">
            <a:extLst>
              <a:ext uri="{28A0092B-C50C-407E-A947-70E740481C1C}">
                <a14:useLocalDpi xmlns:a14="http://schemas.microsoft.com/office/drawing/2010/main" val="0"/>
              </a:ext>
            </a:extLst>
          </a:blip>
          <a:srcRect l="2500" t="18600" r="48773" b="11420"/>
          <a:stretch/>
        </p:blipFill>
        <p:spPr>
          <a:xfrm>
            <a:off x="5001380" y="3214475"/>
            <a:ext cx="3341676" cy="3599463"/>
          </a:xfrm>
          <a:prstGeom prst="rect">
            <a:avLst/>
          </a:prstGeom>
        </p:spPr>
      </p:pic>
      <p:cxnSp>
        <p:nvCxnSpPr>
          <p:cNvPr id="17" name="Straight Arrow Connector 16">
            <a:extLst>
              <a:ext uri="{FF2B5EF4-FFF2-40B4-BE49-F238E27FC236}">
                <a16:creationId xmlns:a16="http://schemas.microsoft.com/office/drawing/2014/main" id="{870E003D-8445-4134-8B78-A03D6284ECFA}"/>
              </a:ext>
            </a:extLst>
          </p:cNvPr>
          <p:cNvCxnSpPr>
            <a:cxnSpLocks/>
          </p:cNvCxnSpPr>
          <p:nvPr/>
        </p:nvCxnSpPr>
        <p:spPr>
          <a:xfrm>
            <a:off x="5784062" y="4662270"/>
            <a:ext cx="342900" cy="480824"/>
          </a:xfrm>
          <a:prstGeom prst="straightConnector1">
            <a:avLst/>
          </a:prstGeom>
          <a:ln w="4445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C1B657A-1A96-4EA4-957F-0D30030965DE}"/>
              </a:ext>
            </a:extLst>
          </p:cNvPr>
          <p:cNvCxnSpPr>
            <a:cxnSpLocks/>
          </p:cNvCxnSpPr>
          <p:nvPr/>
        </p:nvCxnSpPr>
        <p:spPr>
          <a:xfrm flipH="1">
            <a:off x="6949819" y="4714643"/>
            <a:ext cx="270297" cy="615806"/>
          </a:xfrm>
          <a:prstGeom prst="straightConnector1">
            <a:avLst/>
          </a:prstGeom>
          <a:ln w="444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5056560-AB00-4A52-BC2A-F1596695D490}"/>
              </a:ext>
            </a:extLst>
          </p:cNvPr>
          <p:cNvSpPr txBox="1"/>
          <p:nvPr/>
        </p:nvSpPr>
        <p:spPr>
          <a:xfrm>
            <a:off x="5640982" y="5577712"/>
            <a:ext cx="1443985" cy="461665"/>
          </a:xfrm>
          <a:prstGeom prst="rect">
            <a:avLst/>
          </a:prstGeom>
          <a:noFill/>
        </p:spPr>
        <p:txBody>
          <a:bodyPr wrap="none" rtlCol="0">
            <a:spAutoFit/>
          </a:bodyPr>
          <a:lstStyle/>
          <a:p>
            <a:r>
              <a:rPr lang="en-US" sz="2400" dirty="0">
                <a:solidFill>
                  <a:schemeClr val="bg1"/>
                </a:solidFill>
              </a:rPr>
              <a:t>SLAC </a:t>
            </a:r>
            <a:r>
              <a:rPr lang="en-US" sz="2400" dirty="0" err="1">
                <a:solidFill>
                  <a:schemeClr val="bg1"/>
                </a:solidFill>
              </a:rPr>
              <a:t>linac</a:t>
            </a:r>
            <a:endParaRPr lang="en-GB" sz="2400" dirty="0">
              <a:solidFill>
                <a:schemeClr val="bg1"/>
              </a:solidFill>
            </a:endParaRPr>
          </a:p>
        </p:txBody>
      </p:sp>
      <p:sp>
        <p:nvSpPr>
          <p:cNvPr id="24" name="TextBox 23">
            <a:extLst>
              <a:ext uri="{FF2B5EF4-FFF2-40B4-BE49-F238E27FC236}">
                <a16:creationId xmlns:a16="http://schemas.microsoft.com/office/drawing/2014/main" id="{BB129220-E909-418F-866D-8B23FA7F6CE4}"/>
              </a:ext>
            </a:extLst>
          </p:cNvPr>
          <p:cNvSpPr txBox="1"/>
          <p:nvPr/>
        </p:nvSpPr>
        <p:spPr>
          <a:xfrm>
            <a:off x="5441411" y="4178299"/>
            <a:ext cx="433132" cy="461665"/>
          </a:xfrm>
          <a:prstGeom prst="rect">
            <a:avLst/>
          </a:prstGeom>
          <a:noFill/>
        </p:spPr>
        <p:txBody>
          <a:bodyPr wrap="none" rtlCol="0">
            <a:spAutoFit/>
          </a:bodyPr>
          <a:lstStyle/>
          <a:p>
            <a:r>
              <a:rPr lang="en-US" sz="2400" b="1" dirty="0">
                <a:solidFill>
                  <a:srgbClr val="0070C0"/>
                </a:solidFill>
              </a:rPr>
              <a:t>e-</a:t>
            </a:r>
            <a:endParaRPr lang="en-GB" sz="2400" b="1" dirty="0">
              <a:solidFill>
                <a:srgbClr val="0070C0"/>
              </a:solidFill>
            </a:endParaRPr>
          </a:p>
        </p:txBody>
      </p:sp>
      <p:sp>
        <p:nvSpPr>
          <p:cNvPr id="25" name="TextBox 24">
            <a:extLst>
              <a:ext uri="{FF2B5EF4-FFF2-40B4-BE49-F238E27FC236}">
                <a16:creationId xmlns:a16="http://schemas.microsoft.com/office/drawing/2014/main" id="{45722918-A44A-4F52-82F0-FA80FD55A76B}"/>
              </a:ext>
            </a:extLst>
          </p:cNvPr>
          <p:cNvSpPr txBox="1"/>
          <p:nvPr/>
        </p:nvSpPr>
        <p:spPr>
          <a:xfrm>
            <a:off x="7092119" y="4010327"/>
            <a:ext cx="494046" cy="461665"/>
          </a:xfrm>
          <a:prstGeom prst="rect">
            <a:avLst/>
          </a:prstGeom>
          <a:noFill/>
        </p:spPr>
        <p:txBody>
          <a:bodyPr wrap="none" rtlCol="0">
            <a:spAutoFit/>
          </a:bodyPr>
          <a:lstStyle/>
          <a:p>
            <a:r>
              <a:rPr lang="en-US" sz="2400" b="1" dirty="0">
                <a:solidFill>
                  <a:srgbClr val="FF0000"/>
                </a:solidFill>
              </a:rPr>
              <a:t>e+</a:t>
            </a:r>
            <a:endParaRPr lang="en-GB" sz="2400" b="1" dirty="0">
              <a:solidFill>
                <a:srgbClr val="FF0000"/>
              </a:solidFill>
            </a:endParaRPr>
          </a:p>
        </p:txBody>
      </p:sp>
      <p:sp>
        <p:nvSpPr>
          <p:cNvPr id="26" name="TextBox 25">
            <a:extLst>
              <a:ext uri="{FF2B5EF4-FFF2-40B4-BE49-F238E27FC236}">
                <a16:creationId xmlns:a16="http://schemas.microsoft.com/office/drawing/2014/main" id="{D3527CED-1328-4583-B1FB-B513647A5785}"/>
              </a:ext>
            </a:extLst>
          </p:cNvPr>
          <p:cNvSpPr txBox="1"/>
          <p:nvPr/>
        </p:nvSpPr>
        <p:spPr>
          <a:xfrm>
            <a:off x="6036467" y="3461941"/>
            <a:ext cx="1271502" cy="1200329"/>
          </a:xfrm>
          <a:prstGeom prst="rect">
            <a:avLst/>
          </a:prstGeom>
          <a:noFill/>
        </p:spPr>
        <p:txBody>
          <a:bodyPr wrap="none" rtlCol="0">
            <a:spAutoFit/>
          </a:bodyPr>
          <a:lstStyle/>
          <a:p>
            <a:r>
              <a:rPr lang="en-US" sz="2400" dirty="0">
                <a:solidFill>
                  <a:schemeClr val="bg1"/>
                </a:solidFill>
              </a:rPr>
              <a:t>PEP-II</a:t>
            </a:r>
          </a:p>
          <a:p>
            <a:r>
              <a:rPr lang="en-US" sz="2400" dirty="0">
                <a:solidFill>
                  <a:schemeClr val="bg1"/>
                </a:solidFill>
              </a:rPr>
              <a:t>injection</a:t>
            </a:r>
          </a:p>
          <a:p>
            <a:r>
              <a:rPr lang="en-US" sz="2400" dirty="0">
                <a:solidFill>
                  <a:schemeClr val="bg1"/>
                </a:solidFill>
              </a:rPr>
              <a:t>lines</a:t>
            </a:r>
            <a:endParaRPr lang="en-GB" sz="2400" dirty="0">
              <a:solidFill>
                <a:schemeClr val="bg1"/>
              </a:solidFill>
            </a:endParaRPr>
          </a:p>
        </p:txBody>
      </p:sp>
    </p:spTree>
    <p:extLst>
      <p:ext uri="{BB962C8B-B14F-4D97-AF65-F5344CB8AC3E}">
        <p14:creationId xmlns:p14="http://schemas.microsoft.com/office/powerpoint/2010/main" val="41171005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3987</TotalTime>
  <Words>478</Words>
  <Application>Microsoft Office PowerPoint</Application>
  <PresentationFormat>Widescreen</PresentationFormat>
  <Paragraphs>71</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Cambria Math</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128</cp:revision>
  <dcterms:created xsi:type="dcterms:W3CDTF">2021-03-23T21:40:51Z</dcterms:created>
  <dcterms:modified xsi:type="dcterms:W3CDTF">2021-05-27T09:53:57Z</dcterms:modified>
</cp:coreProperties>
</file>