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9" r:id="rId2"/>
    <p:sldId id="314" r:id="rId3"/>
    <p:sldId id="315" r:id="rId4"/>
    <p:sldId id="316" r:id="rId5"/>
    <p:sldId id="318" r:id="rId6"/>
    <p:sldId id="317" r:id="rId7"/>
    <p:sldId id="300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22EDA-C5AB-4AB6-B509-4410D0ABDEC5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C5A6C1-B117-4911-9F04-152A3C1F3C68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12631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809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904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93715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119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9104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8E466B-9CA7-4AE2-89F7-34F8F8684DE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6384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591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0D7A-9F66-4FAC-91EA-F0FA131CFF5E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C5714-816F-4112-8D82-E7EBCED5D37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08240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0D7A-9F66-4FAC-91EA-F0FA131CFF5E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C5714-816F-4112-8D82-E7EBCED5D37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9176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0D7A-9F66-4FAC-91EA-F0FA131CFF5E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C5714-816F-4112-8D82-E7EBCED5D37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08941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0D7A-9F66-4FAC-91EA-F0FA131CFF5E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C5714-816F-4112-8D82-E7EBCED5D37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5184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0D7A-9F66-4FAC-91EA-F0FA131CFF5E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C5714-816F-4112-8D82-E7EBCED5D37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9860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0D7A-9F66-4FAC-91EA-F0FA131CFF5E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C5714-816F-4112-8D82-E7EBCED5D37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94575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0D7A-9F66-4FAC-91EA-F0FA131CFF5E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C5714-816F-4112-8D82-E7EBCED5D37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00625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0D7A-9F66-4FAC-91EA-F0FA131CFF5E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C5714-816F-4112-8D82-E7EBCED5D37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85164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0D7A-9F66-4FAC-91EA-F0FA131CFF5E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C5714-816F-4112-8D82-E7EBCED5D37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25105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0D7A-9F66-4FAC-91EA-F0FA131CFF5E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C5714-816F-4112-8D82-E7EBCED5D37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7732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90D7A-9F66-4FAC-91EA-F0FA131CFF5E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C5714-816F-4112-8D82-E7EBCED5D37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70748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90D7A-9F66-4FAC-91EA-F0FA131CFF5E}" type="datetimeFigureOut">
              <a:rPr lang="de-CH" smtClean="0"/>
              <a:t>27.05.2021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C5714-816F-4112-8D82-E7EBCED5D37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2109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hyperlink" Target="http://cern.ch/fcc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emf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99392"/>
            <a:ext cx="12192000" cy="6957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9" y="56425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rc 6"/>
          <p:cNvSpPr/>
          <p:nvPr/>
        </p:nvSpPr>
        <p:spPr>
          <a:xfrm>
            <a:off x="583469" y="4094589"/>
            <a:ext cx="6030464" cy="1358292"/>
          </a:xfrm>
          <a:prstGeom prst="arc">
            <a:avLst>
              <a:gd name="adj1" fmla="val 11568746"/>
              <a:gd name="adj2" fmla="val 488561"/>
            </a:avLst>
          </a:prstGeom>
          <a:noFill/>
          <a:ln w="381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-600745" y="-99392"/>
            <a:ext cx="12907145" cy="6968641"/>
            <a:chOff x="1000942" y="-54911"/>
            <a:chExt cx="9604660" cy="691744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34218" y="-54911"/>
              <a:ext cx="9171384" cy="6917447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3187800" y="4113292"/>
              <a:ext cx="2884972" cy="617406"/>
            </a:xfrm>
            <a:prstGeom prst="ellipse">
              <a:avLst/>
            </a:prstGeom>
            <a:noFill/>
            <a:ln w="381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33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6072772" y="4196756"/>
              <a:ext cx="381668" cy="107375"/>
            </a:xfrm>
            <a:prstGeom prst="ellipse">
              <a:avLst/>
            </a:prstGeom>
            <a:noFill/>
            <a:ln w="28575" cap="flat" cmpd="sng" algn="ctr">
              <a:solidFill>
                <a:srgbClr val="33FF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33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Arc 12"/>
            <p:cNvSpPr/>
            <p:nvPr/>
          </p:nvSpPr>
          <p:spPr>
            <a:xfrm rot="10800000">
              <a:off x="1000942" y="4073015"/>
              <a:ext cx="5453498" cy="1362322"/>
            </a:xfrm>
            <a:prstGeom prst="arc">
              <a:avLst>
                <a:gd name="adj1" fmla="val 413169"/>
                <a:gd name="adj2" fmla="val 11745777"/>
              </a:avLst>
            </a:prstGeom>
            <a:ln w="28575" cap="rnd" cmpd="sng">
              <a:solidFill>
                <a:schemeClr val="accent6"/>
              </a:solidFill>
              <a:prstDash val="solid"/>
              <a:headEnd type="none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33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678338" y="3969282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33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33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33743" y="4741846"/>
            <a:ext cx="887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603" y="3741747"/>
            <a:ext cx="921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243885"/>
            <a:ext cx="122925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smtClean="0">
                <a:solidFill>
                  <a:schemeClr val="bg1"/>
                </a:solidFill>
              </a:rPr>
              <a:t>Position </a:t>
            </a:r>
            <a:r>
              <a:rPr lang="de-DE" sz="3200" dirty="0" smtClean="0">
                <a:solidFill>
                  <a:schemeClr val="bg1"/>
                </a:solidFill>
              </a:rPr>
              <a:t>of main and booster rings in FCC-ee cross section</a:t>
            </a:r>
          </a:p>
          <a:p>
            <a:pPr algn="ctr"/>
            <a:r>
              <a:rPr lang="de-DE" sz="3200" dirty="0" smtClean="0">
                <a:solidFill>
                  <a:schemeClr val="bg1"/>
                </a:solidFill>
              </a:rPr>
              <a:t>(as introduction</a:t>
            </a:r>
            <a:r>
              <a:rPr lang="de-DE" sz="3200" dirty="0" smtClean="0">
                <a:solidFill>
                  <a:schemeClr val="bg1"/>
                </a:solidFill>
              </a:rPr>
              <a:t>)</a:t>
            </a:r>
          </a:p>
          <a:p>
            <a:pPr algn="ctr"/>
            <a:endParaRPr lang="de-DE" sz="1600" dirty="0" smtClean="0">
              <a:solidFill>
                <a:schemeClr val="bg1"/>
              </a:solidFill>
            </a:endParaRPr>
          </a:p>
          <a:p>
            <a:pPr algn="ctr"/>
            <a:r>
              <a:rPr lang="de-DE" sz="3200" dirty="0" smtClean="0">
                <a:solidFill>
                  <a:schemeClr val="bg1"/>
                </a:solidFill>
              </a:rPr>
              <a:t> </a:t>
            </a:r>
            <a:r>
              <a:rPr lang="de-DE" sz="2400" dirty="0" smtClean="0">
                <a:solidFill>
                  <a:schemeClr val="bg1"/>
                </a:solidFill>
              </a:rPr>
              <a:t>V. Mertens</a:t>
            </a:r>
          </a:p>
          <a:p>
            <a:pPr algn="ctr"/>
            <a:r>
              <a:rPr lang="de-DE" sz="2400" dirty="0">
                <a:solidFill>
                  <a:schemeClr val="bg1"/>
                </a:solidFill>
              </a:rPr>
              <a:t>FCC-ee R&amp;D and </a:t>
            </a:r>
            <a:r>
              <a:rPr lang="de-DE" sz="2400" dirty="0" smtClean="0">
                <a:solidFill>
                  <a:schemeClr val="bg1"/>
                </a:solidFill>
              </a:rPr>
              <a:t>Technology Meeting, 27.5.2021</a:t>
            </a:r>
            <a:endParaRPr lang="de-DE" sz="24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640618" y="6568885"/>
            <a:ext cx="1654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J. Wenninger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Arc 22"/>
          <p:cNvSpPr/>
          <p:nvPr/>
        </p:nvSpPr>
        <p:spPr>
          <a:xfrm>
            <a:off x="1865128" y="2989815"/>
            <a:ext cx="14238689" cy="1419489"/>
          </a:xfrm>
          <a:prstGeom prst="arc">
            <a:avLst>
              <a:gd name="adj1" fmla="val 643113"/>
              <a:gd name="adj2" fmla="val 11392760"/>
            </a:avLst>
          </a:prstGeom>
          <a:ln w="28575" cap="rnd" cmpd="sng">
            <a:solidFill>
              <a:srgbClr val="FFFF00"/>
            </a:solidFill>
            <a:prstDash val="sysDash"/>
            <a:headEnd type="none"/>
            <a:tailEnd type="none"/>
          </a:ln>
          <a:effectLst>
            <a:glow rad="101600">
              <a:srgbClr val="92D050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480376" y="3807919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54A8740-16D4-4760-ABC1-0CB85366A0F7}"/>
              </a:ext>
            </a:extLst>
          </p:cNvPr>
          <p:cNvSpPr/>
          <p:nvPr/>
        </p:nvSpPr>
        <p:spPr>
          <a:xfrm>
            <a:off x="336376" y="625962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Work supported by the </a:t>
            </a:r>
            <a:r>
              <a:rPr kumimoji="0" lang="en-US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European Commission </a:t>
            </a: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under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the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HORIZON 2020 projects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EuroCirCol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grant agreement 654305; </a:t>
            </a:r>
            <a:r>
              <a:rPr kumimoji="0" lang="en-GB" sz="12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EASITrain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grant agreement no. 764879;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ARIES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grant agreement 730871,</a:t>
            </a:r>
            <a:r>
              <a:rPr kumimoji="0" lang="en-GB" sz="1200" b="0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kumimoji="0" lang="en-GB" sz="1200" b="1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FCCIS</a:t>
            </a:r>
            <a:r>
              <a:rPr kumimoji="0" lang="en-GB" sz="1200" b="0" i="1" u="none" strike="noStrike" kern="0" cap="none" spc="0" normalizeH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, </a:t>
            </a:r>
            <a:r>
              <a:rPr lang="en-GB" sz="1200" i="1" kern="0" dirty="0">
                <a:solidFill>
                  <a:srgbClr val="0000CC"/>
                </a:solidFill>
              </a:rPr>
              <a:t>grant agreement 951754,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and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E-JADE,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</a:rPr>
              <a:t> contract no. 645479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D1F60EA-2701-4D84-AA78-272DEA2FD04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2608" y="6158120"/>
            <a:ext cx="2814032" cy="4392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11">
            <a:extLst>
              <a:ext uri="{FF2B5EF4-FFF2-40B4-BE49-F238E27FC236}">
                <a16:creationId xmlns:a16="http://schemas.microsoft.com/office/drawing/2014/main" id="{35D5C610-92BF-4ACA-BD6F-9E763AC912C3}"/>
              </a:ext>
            </a:extLst>
          </p:cNvPr>
          <p:cNvSpPr txBox="1"/>
          <p:nvPr/>
        </p:nvSpPr>
        <p:spPr>
          <a:xfrm>
            <a:off x="390438" y="5517232"/>
            <a:ext cx="11466117" cy="726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6F9B256-6972-4B30-AD3F-FDD6C64A23E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91" y="5572343"/>
            <a:ext cx="1551182" cy="64872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5B25BE4-E4C9-446B-843A-99590BFBDAE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549" y="5560631"/>
            <a:ext cx="1302192" cy="62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A162FAA-1BA1-4CAD-90C8-EA624DFEF9A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283" y="5572343"/>
            <a:ext cx="983594" cy="64008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5B0FEDA-D1C1-463A-95BF-B7DAC8FE278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5" t="11250" r="6225" b="10001"/>
          <a:stretch/>
        </p:blipFill>
        <p:spPr>
          <a:xfrm>
            <a:off x="4972751" y="5565974"/>
            <a:ext cx="993246" cy="6400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245894D-936D-47D6-A2B6-50F540F9724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7" t="16876" r="24262" b="24372"/>
          <a:stretch/>
        </p:blipFill>
        <p:spPr>
          <a:xfrm>
            <a:off x="8205751" y="5545676"/>
            <a:ext cx="424542" cy="64008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786B6B1-4A82-437B-8B0F-4445B9D4CDE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313" y="5550094"/>
            <a:ext cx="1807908" cy="6400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681B5742-71F9-4313-A343-B42421E146D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028209" y="5641821"/>
            <a:ext cx="601024" cy="64008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233FF6E1-7024-4633-94D1-8097A4DFBEE6}"/>
              </a:ext>
            </a:extLst>
          </p:cNvPr>
          <p:cNvSpPr/>
          <p:nvPr/>
        </p:nvSpPr>
        <p:spPr>
          <a:xfrm>
            <a:off x="8902481" y="5736403"/>
            <a:ext cx="2043893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  <a:hlinkClick r:id="rId13"/>
              </a:rPr>
              <a:t>http://cern.ch/fcc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0434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63087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dirty="0" smtClean="0">
                <a:latin typeface="+mn-lt"/>
              </a:rPr>
              <a:t>FCC-</a:t>
            </a:r>
            <a:r>
              <a:rPr lang="en-US" dirty="0" err="1" smtClean="0">
                <a:latin typeface="+mn-lt"/>
              </a:rPr>
              <a:t>ee</a:t>
            </a:r>
            <a:r>
              <a:rPr lang="en-US" dirty="0" smtClean="0">
                <a:latin typeface="+mn-lt"/>
              </a:rPr>
              <a:t> baseline cross section in regular arc</a:t>
            </a:r>
            <a:endParaRPr lang="en-US" b="0" baseline="30000" dirty="0">
              <a:latin typeface="+mn-lt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9" y="-31948"/>
            <a:ext cx="1879678" cy="63543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9080236" y="2502504"/>
            <a:ext cx="2992494" cy="258532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de-DE" b="1" dirty="0" smtClean="0"/>
              <a:t>Main drawback:</a:t>
            </a:r>
          </a:p>
          <a:p>
            <a:pPr algn="just"/>
            <a:r>
              <a:rPr lang="de-DE" dirty="0" smtClean="0"/>
              <a:t>little (to no) space to access to left of main ring and in between main and booster ring during installation, maintenance etc. for pipe connection, cable connection, alignment, ...; need to climb over or crawl under magnets.</a:t>
            </a:r>
            <a:endParaRPr lang="fr-FR" dirty="0"/>
          </a:p>
        </p:txBody>
      </p:sp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34" y="603490"/>
            <a:ext cx="8584602" cy="6212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899262" y="6331265"/>
            <a:ext cx="334581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All graphs: F. Valchkova-Georgieva</a:t>
            </a:r>
            <a:endParaRPr lang="de-CH" dirty="0"/>
          </a:p>
        </p:txBody>
      </p:sp>
      <p:sp>
        <p:nvSpPr>
          <p:cNvPr id="26" name="TextBox 25"/>
          <p:cNvSpPr txBox="1"/>
          <p:nvPr/>
        </p:nvSpPr>
        <p:spPr>
          <a:xfrm>
            <a:off x="628156" y="957796"/>
            <a:ext cx="3279393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Elements and space reservations</a:t>
            </a:r>
            <a:endParaRPr lang="de-CH" dirty="0"/>
          </a:p>
        </p:txBody>
      </p:sp>
      <p:sp>
        <p:nvSpPr>
          <p:cNvPr id="8" name="Rectangular Callout 7"/>
          <p:cNvSpPr/>
          <p:nvPr/>
        </p:nvSpPr>
        <p:spPr>
          <a:xfrm>
            <a:off x="1311964" y="5533627"/>
            <a:ext cx="2194965" cy="549122"/>
          </a:xfrm>
          <a:prstGeom prst="wedgeRectCallout">
            <a:avLst>
              <a:gd name="adj1" fmla="val 69213"/>
              <a:gd name="adj2" fmla="val -261078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Still missing here 2</a:t>
            </a:r>
            <a:r>
              <a:rPr lang="de-DE" baseline="30000" dirty="0">
                <a:solidFill>
                  <a:schemeClr val="tx1"/>
                </a:solidFill>
              </a:rPr>
              <a:t>nd</a:t>
            </a:r>
            <a:r>
              <a:rPr lang="de-DE" dirty="0">
                <a:solidFill>
                  <a:schemeClr val="tx1"/>
                </a:solidFill>
              </a:rPr>
              <a:t> cooling circuit (Cu/Al)</a:t>
            </a:r>
            <a:endParaRPr lang="de-CH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480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63087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>
              <a:defRPr/>
            </a:pPr>
            <a:r>
              <a:rPr lang="en-GB" dirty="0">
                <a:latin typeface="+mn-lt"/>
              </a:rPr>
              <a:t>FCC-</a:t>
            </a:r>
            <a:r>
              <a:rPr lang="en-GB" dirty="0" err="1">
                <a:latin typeface="+mn-lt"/>
              </a:rPr>
              <a:t>ee</a:t>
            </a:r>
            <a:r>
              <a:rPr lang="en-GB" dirty="0">
                <a:latin typeface="+mn-lt"/>
              </a:rPr>
              <a:t> </a:t>
            </a:r>
            <a:r>
              <a:rPr lang="en-GB" dirty="0" smtClean="0">
                <a:latin typeface="+mn-lt"/>
              </a:rPr>
              <a:t>alternative </a:t>
            </a:r>
            <a:r>
              <a:rPr lang="en-GB" dirty="0">
                <a:latin typeface="+mn-lt"/>
              </a:rPr>
              <a:t>cross section in regular </a:t>
            </a:r>
            <a:r>
              <a:rPr lang="en-GB" dirty="0" smtClean="0">
                <a:latin typeface="+mn-lt"/>
              </a:rPr>
              <a:t>arc	</a:t>
            </a:r>
            <a:endParaRPr lang="en-GB" dirty="0">
              <a:latin typeface="+mn-lt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9" y="-31948"/>
            <a:ext cx="1879678" cy="635438"/>
          </a:xfrm>
          <a:prstGeom prst="rect">
            <a:avLst/>
          </a:prstGeom>
        </p:spPr>
      </p:pic>
      <p:pic>
        <p:nvPicPr>
          <p:cNvPr id="1027" name="Picture 1" descr="image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3490"/>
            <a:ext cx="10544346" cy="5994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722428" y="2927134"/>
            <a:ext cx="2992494" cy="175432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de-DE" b="1" dirty="0" smtClean="0"/>
              <a:t>Main (potential) drawbacks:</a:t>
            </a:r>
          </a:p>
          <a:p>
            <a:pPr algn="just"/>
            <a:r>
              <a:rPr lang="de-DE" dirty="0" smtClean="0"/>
              <a:t>Additional metallic structures</a:t>
            </a:r>
          </a:p>
          <a:p>
            <a:pPr algn="just"/>
            <a:r>
              <a:rPr lang="fr-FR" dirty="0" smtClean="0"/>
              <a:t>Stability of booster ring (?)</a:t>
            </a:r>
          </a:p>
          <a:p>
            <a:pPr algn="just"/>
            <a:r>
              <a:rPr lang="fr-FR" dirty="0" err="1" smtClean="0"/>
              <a:t>Deformations</a:t>
            </a:r>
            <a:r>
              <a:rPr lang="fr-FR" dirty="0" smtClean="0"/>
              <a:t> (?)</a:t>
            </a:r>
          </a:p>
          <a:p>
            <a:pPr algn="just"/>
            <a:r>
              <a:rPr lang="fr-FR" dirty="0" err="1" smtClean="0"/>
              <a:t>Magnet</a:t>
            </a:r>
            <a:r>
              <a:rPr lang="fr-FR" dirty="0" smtClean="0"/>
              <a:t> replacement</a:t>
            </a:r>
          </a:p>
          <a:p>
            <a:pPr algn="just"/>
            <a:r>
              <a:rPr lang="fr-FR" dirty="0" err="1" smtClean="0"/>
              <a:t>Other</a:t>
            </a:r>
            <a:r>
              <a:rPr lang="fr-FR" dirty="0" smtClean="0"/>
              <a:t> SR pattern (+ or - ?)</a:t>
            </a:r>
          </a:p>
        </p:txBody>
      </p:sp>
    </p:spTree>
    <p:extLst>
      <p:ext uri="{BB962C8B-B14F-4D97-AF65-F5344CB8AC3E}">
        <p14:creationId xmlns:p14="http://schemas.microsoft.com/office/powerpoint/2010/main" val="779475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63087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>
              <a:defRPr/>
            </a:pPr>
            <a:r>
              <a:rPr lang="en-GB" dirty="0">
                <a:latin typeface="+mn-lt"/>
              </a:rPr>
              <a:t>FCC-</a:t>
            </a:r>
            <a:r>
              <a:rPr lang="en-GB" dirty="0" err="1">
                <a:latin typeface="+mn-lt"/>
              </a:rPr>
              <a:t>ee</a:t>
            </a:r>
            <a:r>
              <a:rPr lang="en-GB" dirty="0">
                <a:latin typeface="+mn-lt"/>
              </a:rPr>
              <a:t> </a:t>
            </a:r>
            <a:r>
              <a:rPr lang="en-GB" dirty="0" smtClean="0">
                <a:latin typeface="+mn-lt"/>
              </a:rPr>
              <a:t>alternative </a:t>
            </a:r>
            <a:r>
              <a:rPr lang="en-GB" dirty="0">
                <a:latin typeface="+mn-lt"/>
              </a:rPr>
              <a:t>cross section in regular </a:t>
            </a:r>
            <a:r>
              <a:rPr lang="en-GB" dirty="0" smtClean="0">
                <a:latin typeface="+mn-lt"/>
              </a:rPr>
              <a:t>arc	</a:t>
            </a:r>
            <a:endParaRPr lang="en-GB" dirty="0">
              <a:latin typeface="+mn-lt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9" y="-31948"/>
            <a:ext cx="1879678" cy="6354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32" y="749643"/>
            <a:ext cx="5941240" cy="59980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308" y="810577"/>
            <a:ext cx="5964596" cy="5926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327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63087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GB" dirty="0" smtClean="0">
                <a:latin typeface="+mn-lt"/>
              </a:rPr>
              <a:t>Aspects of longitudinal integration</a:t>
            </a:r>
            <a:endParaRPr lang="en-GB" dirty="0">
              <a:latin typeface="+mn-lt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9" y="-31948"/>
            <a:ext cx="1879678" cy="6354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7" t="34911" r="389" b="28835"/>
          <a:stretch/>
        </p:blipFill>
        <p:spPr>
          <a:xfrm>
            <a:off x="225286" y="2229610"/>
            <a:ext cx="11577149" cy="266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09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12192000" cy="63087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>
              <a:defRPr/>
            </a:pPr>
            <a:r>
              <a:rPr lang="en-GB" dirty="0">
                <a:latin typeface="+mn-lt"/>
              </a:rPr>
              <a:t>FCC-</a:t>
            </a:r>
            <a:r>
              <a:rPr lang="en-GB" dirty="0" err="1">
                <a:latin typeface="+mn-lt"/>
              </a:rPr>
              <a:t>ee</a:t>
            </a:r>
            <a:r>
              <a:rPr lang="en-GB" dirty="0">
                <a:latin typeface="+mn-lt"/>
              </a:rPr>
              <a:t> </a:t>
            </a:r>
            <a:r>
              <a:rPr lang="en-GB" dirty="0" smtClean="0">
                <a:latin typeface="+mn-lt"/>
              </a:rPr>
              <a:t>alternative </a:t>
            </a:r>
            <a:r>
              <a:rPr lang="en-GB" dirty="0">
                <a:latin typeface="+mn-lt"/>
              </a:rPr>
              <a:t>cross section in </a:t>
            </a:r>
            <a:r>
              <a:rPr lang="en-GB" dirty="0" smtClean="0">
                <a:latin typeface="+mn-lt"/>
              </a:rPr>
              <a:t>RF section	</a:t>
            </a:r>
            <a:endParaRPr lang="en-GB" dirty="0">
              <a:latin typeface="+mn-lt"/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9" y="-31948"/>
            <a:ext cx="1879678" cy="6354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5934670"/>
            <a:ext cx="12085983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de-DE" b="1" dirty="0" smtClean="0"/>
              <a:t>Maybe interesting:</a:t>
            </a:r>
          </a:p>
          <a:p>
            <a:pPr algn="just"/>
            <a:r>
              <a:rPr lang="de-DE" dirty="0" smtClean="0"/>
              <a:t>A possible FCC layout with 8 access points (as currently discussed) may require to stack the transfer lines on top of the FCC-hh over several kilometres, until the beam reaches the next straight injection section.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519615" y="2114918"/>
            <a:ext cx="2400836" cy="230832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de-DE" dirty="0" smtClean="0"/>
              <a:t>Bulky cryostats</a:t>
            </a:r>
          </a:p>
          <a:p>
            <a:pPr algn="just"/>
            <a:endParaRPr lang="de-DE" dirty="0" smtClean="0"/>
          </a:p>
          <a:p>
            <a:pPr algn="just"/>
            <a:r>
              <a:rPr lang="de-DE" dirty="0"/>
              <a:t>D</a:t>
            </a:r>
            <a:r>
              <a:rPr lang="de-DE" dirty="0" smtClean="0"/>
              <a:t>esign in that area not worked out  to greater detail, pending further considerations and evolving </a:t>
            </a:r>
            <a:r>
              <a:rPr lang="de-DE" smtClean="0"/>
              <a:t>equipment de-sign</a:t>
            </a:r>
            <a:endParaRPr lang="fr-FR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0" t="3964" r="31889" b="5359"/>
          <a:stretch/>
        </p:blipFill>
        <p:spPr>
          <a:xfrm>
            <a:off x="111543" y="617907"/>
            <a:ext cx="4641432" cy="51134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2" t="5045" r="28738" b="5044"/>
          <a:stretch/>
        </p:blipFill>
        <p:spPr>
          <a:xfrm>
            <a:off x="4650781" y="508369"/>
            <a:ext cx="4773814" cy="5324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084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99392"/>
            <a:ext cx="12192000" cy="6957392"/>
          </a:xfrm>
          <a:prstGeom prst="rect">
            <a:avLst/>
          </a:prstGeom>
          <a:solidFill>
            <a:srgbClr val="0052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5013176"/>
            <a:ext cx="12192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nl-NL" sz="2700" b="1" dirty="0" smtClean="0">
                <a:solidFill>
                  <a:prstClr val="white"/>
                </a:solidFill>
                <a:latin typeface="Calibri"/>
              </a:rPr>
              <a:t>THANK YOU FOR YOUR ATTENTION !</a:t>
            </a:r>
            <a:endParaRPr lang="nl-NL" sz="28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1" t="2948" r="23685" b="2568"/>
          <a:stretch/>
        </p:blipFill>
        <p:spPr>
          <a:xfrm>
            <a:off x="4188288" y="1089240"/>
            <a:ext cx="3779920" cy="3779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58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283</Words>
  <Application>Microsoft Office PowerPoint</Application>
  <PresentationFormat>Widescreen</PresentationFormat>
  <Paragraphs>41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Volker Mertens</dc:creator>
  <cp:lastModifiedBy>Volker Mertens</cp:lastModifiedBy>
  <cp:revision>99</cp:revision>
  <dcterms:created xsi:type="dcterms:W3CDTF">2021-05-25T10:04:40Z</dcterms:created>
  <dcterms:modified xsi:type="dcterms:W3CDTF">2021-05-27T09:42:58Z</dcterms:modified>
</cp:coreProperties>
</file>