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548" r:id="rId2"/>
    <p:sldId id="549" r:id="rId3"/>
    <p:sldId id="470" r:id="rId4"/>
    <p:sldId id="546" r:id="rId5"/>
    <p:sldId id="471" r:id="rId6"/>
    <p:sldId id="516" r:id="rId7"/>
    <p:sldId id="540" r:id="rId8"/>
    <p:sldId id="544" r:id="rId9"/>
    <p:sldId id="542" r:id="rId10"/>
    <p:sldId id="545" r:id="rId11"/>
    <p:sldId id="543" r:id="rId12"/>
    <p:sldId id="550" r:id="rId13"/>
    <p:sldId id="511" r:id="rId14"/>
    <p:sldId id="512" r:id="rId15"/>
    <p:sldId id="505" r:id="rId16"/>
    <p:sldId id="515" r:id="rId17"/>
    <p:sldId id="508" r:id="rId18"/>
    <p:sldId id="513" r:id="rId19"/>
    <p:sldId id="525" r:id="rId20"/>
    <p:sldId id="547" r:id="rId21"/>
    <p:sldId id="495" r:id="rId22"/>
    <p:sldId id="500" r:id="rId23"/>
    <p:sldId id="494" r:id="rId24"/>
    <p:sldId id="493" r:id="rId25"/>
    <p:sldId id="492" r:id="rId26"/>
    <p:sldId id="489" r:id="rId27"/>
    <p:sldId id="501" r:id="rId28"/>
    <p:sldId id="300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44" autoAdjust="0"/>
    <p:restoredTop sz="84296" autoAdjust="0"/>
  </p:normalViewPr>
  <p:slideViewPr>
    <p:cSldViewPr snapToGrid="0">
      <p:cViewPr>
        <p:scale>
          <a:sx n="100" d="100"/>
          <a:sy n="100" d="100"/>
        </p:scale>
        <p:origin x="389" y="-600"/>
      </p:cViewPr>
      <p:guideLst/>
    </p:cSldViewPr>
  </p:slid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BFF02-CD88-4128-8FC0-87AF7F4D4E97}" type="datetimeFigureOut">
              <a:rPr lang="en-GB" smtClean="0"/>
              <a:t>26/05/2021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D5596-3375-4391-96A2-0636E57D30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101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6074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137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7328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3499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5979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8458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5332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0773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3382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5952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512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365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68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7166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0675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4745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1634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4686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6416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591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166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271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7599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509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1871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8041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803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107B4-077B-4A5C-A2C1-F155D2D1B1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F59C1E-1B4E-4F59-8A04-ECC6157C8F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3647CB-F6D3-49C4-918E-04C489CC6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C964-8475-4236-A8F3-20F61ACCD104}" type="datetimeFigureOut">
              <a:rPr lang="en-GB" smtClean="0"/>
              <a:t>26/05/2021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4A7DD-BEC9-4E4B-AE51-734A5E48F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3BDB68-A1BE-4515-A28C-4B99E0487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467E7-6317-4F3C-B002-19CCC8820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509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4A843-280B-4B68-B548-4DF594F7A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913DF3-A635-424E-95E6-9DCBB11070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94935F-2DF8-47C8-B0A2-3D732ACC5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C964-8475-4236-A8F3-20F61ACCD104}" type="datetimeFigureOut">
              <a:rPr lang="en-GB" smtClean="0"/>
              <a:t>26/05/2021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1C228C-DF93-4A3F-B42D-399F6D1F5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620A20-455D-4AE7-B7D8-967B132FC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467E7-6317-4F3C-B002-19CCC8820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04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597722-1AA3-4D0D-AF42-52D87C8C8A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0D1624-94C5-4B29-808B-C2CA7A4980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3B2AB-8D22-4839-AC7B-3C2D5D8A6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C964-8475-4236-A8F3-20F61ACCD104}" type="datetimeFigureOut">
              <a:rPr lang="en-GB" smtClean="0"/>
              <a:t>26/05/2021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130560-4A2A-4DC6-B499-322DF4CB4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348B67-51D2-4898-A1C8-0483AE0CE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467E7-6317-4F3C-B002-19CCC8820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5075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Title Slide with logo">
    <p:bg>
      <p:bgPr>
        <a:solidFill>
          <a:srgbClr val="002576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grpSp>
        <p:nvGrpSpPr>
          <p:cNvPr id="7" name="Group 38"/>
          <p:cNvGrpSpPr/>
          <p:nvPr userDrawn="1"/>
        </p:nvGrpSpPr>
        <p:grpSpPr bwMode="auto">
          <a:xfrm>
            <a:off x="10271401" y="329905"/>
            <a:ext cx="1657689" cy="572399"/>
            <a:chOff x="4871864" y="2673001"/>
            <a:chExt cx="1657689" cy="572399"/>
          </a:xfrm>
        </p:grpSpPr>
        <p:grpSp>
          <p:nvGrpSpPr>
            <p:cNvPr id="8" name="Group 39"/>
            <p:cNvGrpSpPr>
              <a:grpSpLocks noChangeAspect="1"/>
            </p:cNvGrpSpPr>
            <p:nvPr/>
          </p:nvGrpSpPr>
          <p:grpSpPr bwMode="auto">
            <a:xfrm>
              <a:off x="4871864" y="2673001"/>
              <a:ext cx="432000" cy="572399"/>
              <a:chOff x="6600232" y="1159200"/>
              <a:chExt cx="1584000" cy="2098800"/>
            </a:xfrm>
          </p:grpSpPr>
          <p:grpSp>
            <p:nvGrpSpPr>
              <p:cNvPr id="9" name="Group 41"/>
              <p:cNvGrpSpPr/>
              <p:nvPr/>
            </p:nvGrpSpPr>
            <p:grpSpPr bwMode="auto">
              <a:xfrm>
                <a:off x="6600232" y="1584000"/>
                <a:ext cx="1584000" cy="1674000"/>
                <a:chOff x="6600232" y="1584000"/>
                <a:chExt cx="1584000" cy="1674000"/>
              </a:xfrm>
            </p:grpSpPr>
            <p:sp>
              <p:nvSpPr>
                <p:cNvPr id="10" name="Oval 44"/>
                <p:cNvSpPr/>
                <p:nvPr/>
              </p:nvSpPr>
              <p:spPr bwMode="auto">
                <a:xfrm>
                  <a:off x="6732000" y="1764000"/>
                  <a:ext cx="1332000" cy="1332000"/>
                </a:xfrm>
                <a:prstGeom prst="ellipse">
                  <a:avLst/>
                </a:prstGeom>
                <a:noFill/>
                <a:ln w="31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/>
                </a:p>
              </p:txBody>
            </p:sp>
            <p:cxnSp>
              <p:nvCxnSpPr>
                <p:cNvPr id="11" name="Straight Connector 45"/>
                <p:cNvCxnSpPr>
                  <a:cxnSpLocks/>
                </p:cNvCxnSpPr>
                <p:nvPr/>
              </p:nvCxnSpPr>
              <p:spPr bwMode="auto">
                <a:xfrm>
                  <a:off x="6930000" y="1584000"/>
                  <a:ext cx="0" cy="1674000"/>
                </a:xfrm>
                <a:prstGeom prst="line">
                  <a:avLst/>
                </a:prstGeom>
                <a:ln w="31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46"/>
                <p:cNvCxnSpPr>
                  <a:cxnSpLocks/>
                </p:cNvCxnSpPr>
                <p:nvPr/>
              </p:nvCxnSpPr>
              <p:spPr bwMode="auto">
                <a:xfrm>
                  <a:off x="7866000" y="1584000"/>
                  <a:ext cx="0" cy="1674000"/>
                </a:xfrm>
                <a:prstGeom prst="line">
                  <a:avLst/>
                </a:prstGeom>
                <a:ln w="31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47"/>
                <p:cNvCxnSpPr>
                  <a:cxnSpLocks/>
                </p:cNvCxnSpPr>
                <p:nvPr/>
              </p:nvCxnSpPr>
              <p:spPr bwMode="auto">
                <a:xfrm rot="5400000">
                  <a:off x="7392232" y="1162800"/>
                  <a:ext cx="0" cy="1584000"/>
                </a:xfrm>
                <a:prstGeom prst="line">
                  <a:avLst/>
                </a:prstGeom>
                <a:ln w="31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48"/>
                <p:cNvCxnSpPr>
                  <a:cxnSpLocks/>
                </p:cNvCxnSpPr>
                <p:nvPr/>
              </p:nvCxnSpPr>
              <p:spPr bwMode="auto">
                <a:xfrm rot="5400000">
                  <a:off x="7392232" y="1638000"/>
                  <a:ext cx="0" cy="1584000"/>
                </a:xfrm>
                <a:prstGeom prst="line">
                  <a:avLst/>
                </a:prstGeom>
                <a:ln w="31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49"/>
                <p:cNvCxnSpPr>
                  <a:cxnSpLocks/>
                </p:cNvCxnSpPr>
                <p:nvPr/>
              </p:nvCxnSpPr>
              <p:spPr bwMode="auto">
                <a:xfrm rot="5400000">
                  <a:off x="7392232" y="2113200"/>
                  <a:ext cx="0" cy="1584000"/>
                </a:xfrm>
                <a:prstGeom prst="line">
                  <a:avLst/>
                </a:prstGeom>
                <a:ln w="31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Freeform: Shape 42"/>
              <p:cNvSpPr/>
              <p:nvPr/>
            </p:nvSpPr>
            <p:spPr bwMode="auto">
              <a:xfrm flipV="1">
                <a:off x="6953096" y="1159200"/>
                <a:ext cx="878096" cy="1671336"/>
              </a:xfrm>
              <a:custGeom>
                <a:avLst/>
                <a:gdLst>
                  <a:gd name="connsiteX0" fmla="*/ 437704 w 878096"/>
                  <a:gd name="connsiteY0" fmla="*/ 1371378 h 1671336"/>
                  <a:gd name="connsiteX1" fmla="*/ 304086 w 878096"/>
                  <a:gd name="connsiteY1" fmla="*/ 1237760 h 1671336"/>
                  <a:gd name="connsiteX2" fmla="*/ 437704 w 878096"/>
                  <a:gd name="connsiteY2" fmla="*/ 1104142 h 1671336"/>
                  <a:gd name="connsiteX3" fmla="*/ 571322 w 878096"/>
                  <a:gd name="connsiteY3" fmla="*/ 1237760 h 1671336"/>
                  <a:gd name="connsiteX4" fmla="*/ 437704 w 878096"/>
                  <a:gd name="connsiteY4" fmla="*/ 1371378 h 1671336"/>
                  <a:gd name="connsiteX5" fmla="*/ 438304 w 878096"/>
                  <a:gd name="connsiteY5" fmla="*/ 1671336 h 1671336"/>
                  <a:gd name="connsiteX6" fmla="*/ 475048 w 878096"/>
                  <a:gd name="connsiteY6" fmla="*/ 1619966 h 1671336"/>
                  <a:gd name="connsiteX7" fmla="*/ 441232 w 878096"/>
                  <a:gd name="connsiteY7" fmla="*/ 1417048 h 1671336"/>
                  <a:gd name="connsiteX8" fmla="*/ 507768 w 878096"/>
                  <a:gd name="connsiteY8" fmla="*/ 1403615 h 1671336"/>
                  <a:gd name="connsiteX9" fmla="*/ 617704 w 878096"/>
                  <a:gd name="connsiteY9" fmla="*/ 1237760 h 1671336"/>
                  <a:gd name="connsiteX10" fmla="*/ 564983 w 878096"/>
                  <a:gd name="connsiteY10" fmla="*/ 1110481 h 1671336"/>
                  <a:gd name="connsiteX11" fmla="*/ 533740 w 878096"/>
                  <a:gd name="connsiteY11" fmla="*/ 1089416 h 1671336"/>
                  <a:gd name="connsiteX12" fmla="*/ 878096 w 878096"/>
                  <a:gd name="connsiteY12" fmla="*/ 0 h 1671336"/>
                  <a:gd name="connsiteX13" fmla="*/ 439048 w 878096"/>
                  <a:gd name="connsiteY13" fmla="*/ 965248 h 1671336"/>
                  <a:gd name="connsiteX14" fmla="*/ 0 w 878096"/>
                  <a:gd name="connsiteY14" fmla="*/ 1 h 1671336"/>
                  <a:gd name="connsiteX15" fmla="*/ 343883 w 878096"/>
                  <a:gd name="connsiteY15" fmla="*/ 1087923 h 1671336"/>
                  <a:gd name="connsiteX16" fmla="*/ 310425 w 878096"/>
                  <a:gd name="connsiteY16" fmla="*/ 1110481 h 1671336"/>
                  <a:gd name="connsiteX17" fmla="*/ 257704 w 878096"/>
                  <a:gd name="connsiteY17" fmla="*/ 1237760 h 1671336"/>
                  <a:gd name="connsiteX18" fmla="*/ 367640 w 878096"/>
                  <a:gd name="connsiteY18" fmla="*/ 1403615 h 1671336"/>
                  <a:gd name="connsiteX19" fmla="*/ 436777 w 878096"/>
                  <a:gd name="connsiteY19" fmla="*/ 1417573 h 1671336"/>
                  <a:gd name="connsiteX20" fmla="*/ 403048 w 878096"/>
                  <a:gd name="connsiteY20" fmla="*/ 1619966 h 1671336"/>
                  <a:gd name="connsiteX21" fmla="*/ 438304 w 878096"/>
                  <a:gd name="connsiteY21" fmla="*/ 1671336 h 1671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78096" h="1671336" extrusionOk="0">
                    <a:moveTo>
                      <a:pt x="437704" y="1371378"/>
                    </a:moveTo>
                    <a:cubicBezTo>
                      <a:pt x="363909" y="1371378"/>
                      <a:pt x="304086" y="1311555"/>
                      <a:pt x="304086" y="1237760"/>
                    </a:cubicBezTo>
                    <a:cubicBezTo>
                      <a:pt x="304086" y="1163965"/>
                      <a:pt x="363909" y="1104142"/>
                      <a:pt x="437704" y="1104142"/>
                    </a:cubicBezTo>
                    <a:cubicBezTo>
                      <a:pt x="511499" y="1104142"/>
                      <a:pt x="571322" y="1163965"/>
                      <a:pt x="571322" y="1237760"/>
                    </a:cubicBezTo>
                    <a:cubicBezTo>
                      <a:pt x="571322" y="1311555"/>
                      <a:pt x="511499" y="1371378"/>
                      <a:pt x="437704" y="1371378"/>
                    </a:cubicBezTo>
                    <a:close/>
                    <a:moveTo>
                      <a:pt x="438304" y="1671336"/>
                    </a:moveTo>
                    <a:cubicBezTo>
                      <a:pt x="450304" y="1671336"/>
                      <a:pt x="474924" y="1664532"/>
                      <a:pt x="475048" y="1619966"/>
                    </a:cubicBezTo>
                    <a:lnTo>
                      <a:pt x="441232" y="1417048"/>
                    </a:lnTo>
                    <a:lnTo>
                      <a:pt x="507768" y="1403615"/>
                    </a:lnTo>
                    <a:cubicBezTo>
                      <a:pt x="572373" y="1376289"/>
                      <a:pt x="617704" y="1312318"/>
                      <a:pt x="617704" y="1237760"/>
                    </a:cubicBezTo>
                    <a:cubicBezTo>
                      <a:pt x="617704" y="1188055"/>
                      <a:pt x="597557" y="1143055"/>
                      <a:pt x="564983" y="1110481"/>
                    </a:cubicBezTo>
                    <a:lnTo>
                      <a:pt x="533740" y="1089416"/>
                    </a:lnTo>
                    <a:lnTo>
                      <a:pt x="878096" y="0"/>
                    </a:lnTo>
                    <a:lnTo>
                      <a:pt x="439048" y="965248"/>
                    </a:lnTo>
                    <a:lnTo>
                      <a:pt x="0" y="1"/>
                    </a:lnTo>
                    <a:lnTo>
                      <a:pt x="343883" y="1087923"/>
                    </a:lnTo>
                    <a:lnTo>
                      <a:pt x="310425" y="1110481"/>
                    </a:lnTo>
                    <a:cubicBezTo>
                      <a:pt x="277852" y="1143055"/>
                      <a:pt x="257704" y="1188055"/>
                      <a:pt x="257704" y="1237760"/>
                    </a:cubicBezTo>
                    <a:cubicBezTo>
                      <a:pt x="257704" y="1312318"/>
                      <a:pt x="303036" y="1376289"/>
                      <a:pt x="367640" y="1403615"/>
                    </a:cubicBezTo>
                    <a:lnTo>
                      <a:pt x="436777" y="1417573"/>
                    </a:lnTo>
                    <a:lnTo>
                      <a:pt x="403048" y="1619966"/>
                    </a:lnTo>
                    <a:cubicBezTo>
                      <a:pt x="402924" y="1664532"/>
                      <a:pt x="426304" y="1671336"/>
                      <a:pt x="438304" y="1671336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>
                  <a:defRPr/>
                </a:pPr>
                <a:endParaRPr lang="fr-CH"/>
              </a:p>
            </p:txBody>
          </p:sp>
          <p:sp>
            <p:nvSpPr>
              <p:cNvPr id="17" name="Freeform: Shape 43"/>
              <p:cNvSpPr/>
              <p:nvPr/>
            </p:nvSpPr>
            <p:spPr bwMode="auto">
              <a:xfrm>
                <a:off x="6919200" y="2370584"/>
                <a:ext cx="945888" cy="180000"/>
              </a:xfrm>
              <a:custGeom>
                <a:avLst/>
                <a:gdLst>
                  <a:gd name="connsiteX0" fmla="*/ 496804 w 945888"/>
                  <a:gd name="connsiteY0" fmla="*/ 0 h 180000"/>
                  <a:gd name="connsiteX1" fmla="*/ 529979 w 945888"/>
                  <a:gd name="connsiteY1" fmla="*/ 54968 h 180000"/>
                  <a:gd name="connsiteX2" fmla="*/ 530693 w 945888"/>
                  <a:gd name="connsiteY2" fmla="*/ 63808 h 180000"/>
                  <a:gd name="connsiteX3" fmla="*/ 898992 w 945888"/>
                  <a:gd name="connsiteY3" fmla="*/ 63808 h 180000"/>
                  <a:gd name="connsiteX4" fmla="*/ 899241 w 945888"/>
                  <a:gd name="connsiteY4" fmla="*/ 64057 h 180000"/>
                  <a:gd name="connsiteX5" fmla="*/ 899796 w 945888"/>
                  <a:gd name="connsiteY5" fmla="*/ 62716 h 180000"/>
                  <a:gd name="connsiteX6" fmla="*/ 918888 w 945888"/>
                  <a:gd name="connsiteY6" fmla="*/ 54808 h 180000"/>
                  <a:gd name="connsiteX7" fmla="*/ 945888 w 945888"/>
                  <a:gd name="connsiteY7" fmla="*/ 81808 h 180000"/>
                  <a:gd name="connsiteX8" fmla="*/ 918888 w 945888"/>
                  <a:gd name="connsiteY8" fmla="*/ 108808 h 180000"/>
                  <a:gd name="connsiteX9" fmla="*/ 899796 w 945888"/>
                  <a:gd name="connsiteY9" fmla="*/ 100900 h 180000"/>
                  <a:gd name="connsiteX10" fmla="*/ 899241 w 945888"/>
                  <a:gd name="connsiteY10" fmla="*/ 99559 h 180000"/>
                  <a:gd name="connsiteX11" fmla="*/ 898992 w 945888"/>
                  <a:gd name="connsiteY11" fmla="*/ 99808 h 180000"/>
                  <a:gd name="connsiteX12" fmla="*/ 532016 w 945888"/>
                  <a:gd name="connsiteY12" fmla="*/ 99808 h 180000"/>
                  <a:gd name="connsiteX13" fmla="*/ 529979 w 945888"/>
                  <a:gd name="connsiteY13" fmla="*/ 125032 h 180000"/>
                  <a:gd name="connsiteX14" fmla="*/ 496804 w 945888"/>
                  <a:gd name="connsiteY14" fmla="*/ 180000 h 180000"/>
                  <a:gd name="connsiteX15" fmla="*/ 463630 w 945888"/>
                  <a:gd name="connsiteY15" fmla="*/ 125032 h 180000"/>
                  <a:gd name="connsiteX16" fmla="*/ 461592 w 945888"/>
                  <a:gd name="connsiteY16" fmla="*/ 99808 h 180000"/>
                  <a:gd name="connsiteX17" fmla="*/ 46544 w 945888"/>
                  <a:gd name="connsiteY17" fmla="*/ 99808 h 180000"/>
                  <a:gd name="connsiteX18" fmla="*/ 46092 w 945888"/>
                  <a:gd name="connsiteY18" fmla="*/ 100900 h 180000"/>
                  <a:gd name="connsiteX19" fmla="*/ 27000 w 945888"/>
                  <a:gd name="connsiteY19" fmla="*/ 108808 h 180000"/>
                  <a:gd name="connsiteX20" fmla="*/ 0 w 945888"/>
                  <a:gd name="connsiteY20" fmla="*/ 81808 h 180000"/>
                  <a:gd name="connsiteX21" fmla="*/ 27000 w 945888"/>
                  <a:gd name="connsiteY21" fmla="*/ 54808 h 180000"/>
                  <a:gd name="connsiteX22" fmla="*/ 46092 w 945888"/>
                  <a:gd name="connsiteY22" fmla="*/ 62716 h 180000"/>
                  <a:gd name="connsiteX23" fmla="*/ 46544 w 945888"/>
                  <a:gd name="connsiteY23" fmla="*/ 63808 h 180000"/>
                  <a:gd name="connsiteX24" fmla="*/ 462916 w 945888"/>
                  <a:gd name="connsiteY24" fmla="*/ 63808 h 180000"/>
                  <a:gd name="connsiteX25" fmla="*/ 463630 w 945888"/>
                  <a:gd name="connsiteY25" fmla="*/ 54968 h 180000"/>
                  <a:gd name="connsiteX26" fmla="*/ 496804 w 945888"/>
                  <a:gd name="connsiteY26" fmla="*/ 0 h 1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945888" h="180000" extrusionOk="0">
                    <a:moveTo>
                      <a:pt x="496804" y="0"/>
                    </a:moveTo>
                    <a:cubicBezTo>
                      <a:pt x="511717" y="0"/>
                      <a:pt x="524513" y="22666"/>
                      <a:pt x="529979" y="54968"/>
                    </a:cubicBezTo>
                    <a:lnTo>
                      <a:pt x="530693" y="63808"/>
                    </a:lnTo>
                    <a:lnTo>
                      <a:pt x="898992" y="63808"/>
                    </a:lnTo>
                    <a:lnTo>
                      <a:pt x="899241" y="64057"/>
                    </a:lnTo>
                    <a:lnTo>
                      <a:pt x="899796" y="62716"/>
                    </a:lnTo>
                    <a:cubicBezTo>
                      <a:pt x="904682" y="57830"/>
                      <a:pt x="911432" y="54808"/>
                      <a:pt x="918888" y="54808"/>
                    </a:cubicBezTo>
                    <a:cubicBezTo>
                      <a:pt x="933800" y="54808"/>
                      <a:pt x="945888" y="66896"/>
                      <a:pt x="945888" y="81808"/>
                    </a:cubicBezTo>
                    <a:cubicBezTo>
                      <a:pt x="945888" y="96720"/>
                      <a:pt x="933800" y="108808"/>
                      <a:pt x="918888" y="108808"/>
                    </a:cubicBezTo>
                    <a:cubicBezTo>
                      <a:pt x="911432" y="108808"/>
                      <a:pt x="904682" y="105786"/>
                      <a:pt x="899796" y="100900"/>
                    </a:cubicBezTo>
                    <a:lnTo>
                      <a:pt x="899241" y="99559"/>
                    </a:lnTo>
                    <a:lnTo>
                      <a:pt x="898992" y="99808"/>
                    </a:lnTo>
                    <a:lnTo>
                      <a:pt x="532016" y="99808"/>
                    </a:lnTo>
                    <a:lnTo>
                      <a:pt x="529979" y="125032"/>
                    </a:lnTo>
                    <a:cubicBezTo>
                      <a:pt x="524513" y="157335"/>
                      <a:pt x="511717" y="180000"/>
                      <a:pt x="496804" y="180000"/>
                    </a:cubicBezTo>
                    <a:cubicBezTo>
                      <a:pt x="481891" y="180000"/>
                      <a:pt x="469096" y="157335"/>
                      <a:pt x="463630" y="125032"/>
                    </a:cubicBezTo>
                    <a:lnTo>
                      <a:pt x="461592" y="99808"/>
                    </a:lnTo>
                    <a:lnTo>
                      <a:pt x="46544" y="99808"/>
                    </a:lnTo>
                    <a:lnTo>
                      <a:pt x="46092" y="100900"/>
                    </a:lnTo>
                    <a:cubicBezTo>
                      <a:pt x="41206" y="105786"/>
                      <a:pt x="34456" y="108808"/>
                      <a:pt x="27000" y="108808"/>
                    </a:cubicBezTo>
                    <a:cubicBezTo>
                      <a:pt x="12088" y="108808"/>
                      <a:pt x="0" y="96720"/>
                      <a:pt x="0" y="81808"/>
                    </a:cubicBezTo>
                    <a:cubicBezTo>
                      <a:pt x="0" y="66896"/>
                      <a:pt x="12088" y="54808"/>
                      <a:pt x="27000" y="54808"/>
                    </a:cubicBezTo>
                    <a:cubicBezTo>
                      <a:pt x="34456" y="54808"/>
                      <a:pt x="41206" y="57830"/>
                      <a:pt x="46092" y="62716"/>
                    </a:cubicBezTo>
                    <a:lnTo>
                      <a:pt x="46544" y="63808"/>
                    </a:lnTo>
                    <a:lnTo>
                      <a:pt x="462916" y="63808"/>
                    </a:lnTo>
                    <a:lnTo>
                      <a:pt x="463630" y="54968"/>
                    </a:lnTo>
                    <a:cubicBezTo>
                      <a:pt x="469096" y="22666"/>
                      <a:pt x="481891" y="0"/>
                      <a:pt x="49680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</a:ln>
              <a:effectLst>
                <a:glow rad="6350">
                  <a:schemeClr val="accent4">
                    <a:satMod val="175000"/>
                    <a:alpha val="31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>
                  <a:defRPr/>
                </a:pPr>
                <a:endParaRPr lang="fr-CH"/>
              </a:p>
            </p:txBody>
          </p:sp>
        </p:grpSp>
        <p:sp>
          <p:nvSpPr>
            <p:cNvPr id="18" name="TextBox 40"/>
            <p:cNvSpPr>
              <a:spLocks/>
            </p:cNvSpPr>
            <p:nvPr/>
          </p:nvSpPr>
          <p:spPr bwMode="auto">
            <a:xfrm>
              <a:off x="5298126" y="2697776"/>
              <a:ext cx="123142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fr-CH" sz="1400">
                  <a:solidFill>
                    <a:schemeClr val="bg1"/>
                  </a:solidFill>
                </a:rPr>
                <a:t>ENGINEERING</a:t>
              </a:r>
              <a:endParaRPr/>
            </a:p>
            <a:p>
              <a:pPr>
                <a:defRPr/>
              </a:pPr>
              <a:r>
                <a:rPr lang="fr-CH" sz="1400">
                  <a:solidFill>
                    <a:schemeClr val="bg1"/>
                  </a:solidFill>
                </a:rPr>
                <a:t>DEPARTMENT</a:t>
              </a: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917951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E821A-EA85-408C-8E50-84EC5EBF3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A31AA7-2ED0-4BBD-959A-864333C98E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52F261-B76F-40F5-B32F-957310DA0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C964-8475-4236-A8F3-20F61ACCD104}" type="datetimeFigureOut">
              <a:rPr lang="en-GB" smtClean="0"/>
              <a:t>26/05/2021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FA0A1-39CB-4C99-8A7D-D0C858149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0B5046-4F6A-45A9-B947-CEFE63029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467E7-6317-4F3C-B002-19CCC8820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187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19897-6566-479E-A3F2-88F4512C0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43D17F-D902-49B6-B65F-DCF6315602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08B429-74DF-4794-91FC-4AF5D8EB2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C964-8475-4236-A8F3-20F61ACCD104}" type="datetimeFigureOut">
              <a:rPr lang="en-GB" smtClean="0"/>
              <a:t>26/05/2021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9ED5D5-AA8B-414A-BFC6-84E9F7B2B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410B2-EA10-493D-8B04-AA41BF340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467E7-6317-4F3C-B002-19CCC8820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85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69A81-C6E3-44D2-BF05-E56EDB809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5BC20-AA03-4888-A1BD-631328B300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843A4D-18B9-46B4-AC1F-4BFE40E8D9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6026A9-33C8-44CA-9E0E-CF5FE9762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C964-8475-4236-A8F3-20F61ACCD104}" type="datetimeFigureOut">
              <a:rPr lang="en-GB" smtClean="0"/>
              <a:t>26/05/2021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859CF3-9A93-4E6A-AB95-AA507C075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F9F59D-60A1-4A3D-96AA-63E90DDB6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467E7-6317-4F3C-B002-19CCC8820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04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5BC0E-FE7B-461A-B108-2EC0F9750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FF278E-8ED5-4472-B60B-BF660D60A0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E35FDD-46DA-44FB-B801-87C28AA768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8C5F7A-1949-4AE4-9866-7BA1909106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8BBC99-FBD0-4B3A-A24F-CD57F5FE0C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2E5F34-340A-4595-B6C3-0A0915E74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C964-8475-4236-A8F3-20F61ACCD104}" type="datetimeFigureOut">
              <a:rPr lang="en-GB" smtClean="0"/>
              <a:t>26/05/2021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E6EA15-58E5-41C0-8A0D-F017BCE49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324F4D-3C17-429C-B3E2-FFFCB055A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467E7-6317-4F3C-B002-19CCC8820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9621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73837-3C11-4598-B08B-3CD329A23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D4A02E-B856-4515-B211-C6A239D08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C964-8475-4236-A8F3-20F61ACCD104}" type="datetimeFigureOut">
              <a:rPr lang="en-GB" smtClean="0"/>
              <a:t>26/05/2021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E124AE-2DC6-4D31-A591-CA7743AA5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E29916-FA8B-41DE-9982-79546EEC9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467E7-6317-4F3C-B002-19CCC8820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195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ande-01.eps">
            <a:extLst>
              <a:ext uri="{FF2B5EF4-FFF2-40B4-BE49-F238E27FC236}">
                <a16:creationId xmlns:a16="http://schemas.microsoft.com/office/drawing/2014/main" id="{DBFF0DB3-079F-4AE1-94C8-38C11296E8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53959"/>
            <a:ext cx="12192000" cy="810906"/>
          </a:xfrm>
          <a:prstGeom prst="rect">
            <a:avLst/>
          </a:prstGeom>
          <a:solidFill>
            <a:srgbClr val="0C377B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484DFD-1751-43CF-B377-6123BD31AAF8}"/>
              </a:ext>
            </a:extLst>
          </p:cNvPr>
          <p:cNvSpPr txBox="1"/>
          <p:nvPr userDrawn="1"/>
        </p:nvSpPr>
        <p:spPr>
          <a:xfrm>
            <a:off x="715840" y="6230289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Future</a:t>
            </a:r>
            <a:r>
              <a:rPr lang="en-GB" sz="1000" b="1" baseline="0" dirty="0">
                <a:solidFill>
                  <a:schemeClr val="bg1"/>
                </a:solidFill>
              </a:rPr>
              <a:t> Circular Collider Study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F. Valchkova-Georgieva</a:t>
            </a:r>
          </a:p>
          <a:p>
            <a:r>
              <a:rPr lang="de-DE" sz="1000" dirty="0">
                <a:solidFill>
                  <a:schemeClr val="bg1"/>
                </a:solidFill>
              </a:rPr>
              <a:t>FCC-ee R&amp;D and Technology Meeting, 27.5.2021</a:t>
            </a:r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A0E4EAB1-1AA1-4E07-8E7C-A5C87DF28494}"/>
              </a:ext>
            </a:extLst>
          </p:cNvPr>
          <p:cNvSpPr txBox="1">
            <a:spLocks/>
          </p:cNvSpPr>
          <p:nvPr userDrawn="1"/>
        </p:nvSpPr>
        <p:spPr>
          <a:xfrm>
            <a:off x="9936331" y="63247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7032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F830C-95B6-4658-BF45-88FF1D1F6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1A8FE-CB08-4BB6-8F36-C78ED3E40B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143065-72B9-46A2-886C-8DDDCF6779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D7F49E-4CDD-4866-89CC-6EBF0EAF9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C964-8475-4236-A8F3-20F61ACCD104}" type="datetimeFigureOut">
              <a:rPr lang="en-GB" smtClean="0"/>
              <a:t>26/05/2021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DC425F-DC4D-48E6-BDB2-2B7E8782F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3E667-70A2-4537-9B11-58A97DD90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467E7-6317-4F3C-B002-19CCC8820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645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DA9B7-E5A7-4AD6-A104-C731C23F8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93BAC5-7A80-4D3F-BDE7-CEEF27C3C8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DA59A8-9A0B-4B0E-AF6A-6E9A34EE58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C4B77C-30D0-4992-A1DF-DD5925616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C964-8475-4236-A8F3-20F61ACCD104}" type="datetimeFigureOut">
              <a:rPr lang="en-GB" smtClean="0"/>
              <a:t>26/05/2021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F6BED0-DEB4-4D4F-9A0E-36646E281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30BA6E-E2F6-4C1D-B7E3-23171812E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467E7-6317-4F3C-B002-19CCC8820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610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2B1EF1-A430-4462-91E2-6919B5733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41EE2A-CAB6-4E34-A1A5-CE4B103133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5DC962-2024-4347-BC94-1C6BE2C5D4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4C964-8475-4236-A8F3-20F61ACCD104}" type="datetimeFigureOut">
              <a:rPr lang="en-GB" smtClean="0"/>
              <a:t>26/05/2021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B623CC-300F-4748-A9C4-F6527AC128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530C21-50C7-4F46-A624-82901B84D5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467E7-6317-4F3C-B002-19CCC8820C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377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7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9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6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3.png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7.emf"/><Relationship Id="rId9" Type="http://schemas.openxmlformats.org/officeDocument/2006/relationships/image" Target="../media/image11.png"/><Relationship Id="rId1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199456" y="2890683"/>
            <a:ext cx="10008492" cy="1076633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de-DE" sz="3600" dirty="0"/>
              <a:t>Integration of FCC-ee main and booster rings  </a:t>
            </a:r>
            <a:endParaRPr sz="36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019903"/>
            <a:ext cx="10008492" cy="803787"/>
          </a:xfrm>
        </p:spPr>
        <p:txBody>
          <a:bodyPr/>
          <a:lstStyle/>
          <a:p>
            <a:pPr algn="ctr"/>
            <a:r>
              <a:rPr lang="de-DE" sz="2000" dirty="0">
                <a:solidFill>
                  <a:schemeClr val="bg1"/>
                </a:solidFill>
              </a:rPr>
              <a:t>F. Valchkova-Georgieva</a:t>
            </a:r>
          </a:p>
          <a:p>
            <a:pPr algn="ctr"/>
            <a:r>
              <a:rPr lang="de-DE" sz="2000" dirty="0">
                <a:solidFill>
                  <a:schemeClr val="bg1"/>
                </a:solidFill>
              </a:rPr>
              <a:t>FCC-ee R&amp;D and Technology Meeting, 27.5.2021</a:t>
            </a:r>
          </a:p>
          <a:p>
            <a:pPr algn="l">
              <a:defRPr/>
            </a:pPr>
            <a:endParaRPr b="1" i="1" dirty="0"/>
          </a:p>
        </p:txBody>
      </p:sp>
      <p:pic>
        <p:nvPicPr>
          <p:cNvPr id="6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56A916E3-E3B1-481B-98AC-E07E8CF715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099" y="188640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4560EDCA-970C-4536-8D12-E7773064C9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1" t="5926" r="26077" b="9085"/>
          <a:stretch/>
        </p:blipFill>
        <p:spPr>
          <a:xfrm>
            <a:off x="4435675" y="1054369"/>
            <a:ext cx="5717768" cy="477285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de-DE" sz="3200" i="1" dirty="0"/>
          </a:p>
          <a:p>
            <a:pPr algn="r"/>
            <a:r>
              <a:rPr lang="de-DE" sz="3200" i="1" dirty="0"/>
              <a:t>FCC-ee Transport Tunnel at point A</a:t>
            </a:r>
          </a:p>
          <a:p>
            <a:pPr algn="r"/>
            <a:r>
              <a:rPr lang="de-DE" sz="3200" dirty="0"/>
              <a:t> </a:t>
            </a:r>
            <a:endParaRPr lang="de-DE" sz="3200" i="1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7B4247C-89F4-40AF-9AC8-F0D9D6023A5D}"/>
              </a:ext>
            </a:extLst>
          </p:cNvPr>
          <p:cNvCxnSpPr>
            <a:cxnSpLocks/>
          </p:cNvCxnSpPr>
          <p:nvPr/>
        </p:nvCxnSpPr>
        <p:spPr>
          <a:xfrm flipV="1">
            <a:off x="5014318" y="4896940"/>
            <a:ext cx="1332247" cy="527755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8370C76-CBA9-4B8C-BE70-2DFAA243432A}"/>
              </a:ext>
            </a:extLst>
          </p:cNvPr>
          <p:cNvSpPr txBox="1"/>
          <p:nvPr/>
        </p:nvSpPr>
        <p:spPr>
          <a:xfrm>
            <a:off x="3020057" y="5274053"/>
            <a:ext cx="1994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Ventilation machine area supply 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819D33-EB55-4594-9482-0D95E910CD38}"/>
              </a:ext>
            </a:extLst>
          </p:cNvPr>
          <p:cNvSpPr txBox="1"/>
          <p:nvPr/>
        </p:nvSpPr>
        <p:spPr>
          <a:xfrm>
            <a:off x="9433793" y="4807633"/>
            <a:ext cx="1994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Ventilation machine area extraction 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58A5017-6B3D-4789-81D8-26D80916CF4F}"/>
              </a:ext>
            </a:extLst>
          </p:cNvPr>
          <p:cNvCxnSpPr>
            <a:cxnSpLocks/>
          </p:cNvCxnSpPr>
          <p:nvPr/>
        </p:nvCxnSpPr>
        <p:spPr>
          <a:xfrm flipH="1" flipV="1">
            <a:off x="8313781" y="4729974"/>
            <a:ext cx="1096882" cy="35606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3B4C2D1-88E9-4F83-A896-B08351405F1C}"/>
              </a:ext>
            </a:extLst>
          </p:cNvPr>
          <p:cNvCxnSpPr>
            <a:cxnSpLocks/>
          </p:cNvCxnSpPr>
          <p:nvPr/>
        </p:nvCxnSpPr>
        <p:spPr>
          <a:xfrm flipH="1">
            <a:off x="9070179" y="1897249"/>
            <a:ext cx="726062" cy="342417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6432FBC-68E3-4551-8B60-70FC7CE018FF}"/>
              </a:ext>
            </a:extLst>
          </p:cNvPr>
          <p:cNvSpPr txBox="1"/>
          <p:nvPr/>
        </p:nvSpPr>
        <p:spPr>
          <a:xfrm>
            <a:off x="9828134" y="1647718"/>
            <a:ext cx="186966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dirty="0">
                <a:solidFill>
                  <a:srgbClr val="000000"/>
                </a:solidFill>
                <a:highlight>
                  <a:srgbClr val="C0C0C0"/>
                </a:highlight>
              </a:rPr>
              <a:t>Electrical HV power transmission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976B76E-D028-456D-ABEE-B9F43C1A187C}"/>
              </a:ext>
            </a:extLst>
          </p:cNvPr>
          <p:cNvCxnSpPr>
            <a:cxnSpLocks/>
            <a:stCxn id="26" idx="1"/>
          </p:cNvCxnSpPr>
          <p:nvPr/>
        </p:nvCxnSpPr>
        <p:spPr>
          <a:xfrm flipH="1" flipV="1">
            <a:off x="7464830" y="5078062"/>
            <a:ext cx="885268" cy="72329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B50F00E-FE1A-4E5F-A177-01B50E510084}"/>
              </a:ext>
            </a:extLst>
          </p:cNvPr>
          <p:cNvSpPr txBox="1"/>
          <p:nvPr/>
        </p:nvSpPr>
        <p:spPr>
          <a:xfrm>
            <a:off x="8350098" y="5539742"/>
            <a:ext cx="5774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Drain</a:t>
            </a:r>
          </a:p>
          <a:p>
            <a:r>
              <a:rPr lang="en-US" sz="1400" dirty="0"/>
              <a:t>Ø300</a:t>
            </a:r>
            <a:endParaRPr lang="en-GB" sz="1400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4F0B35A-96D1-424B-85CE-7451CFA55A15}"/>
              </a:ext>
            </a:extLst>
          </p:cNvPr>
          <p:cNvCxnSpPr>
            <a:cxnSpLocks/>
          </p:cNvCxnSpPr>
          <p:nvPr/>
        </p:nvCxnSpPr>
        <p:spPr>
          <a:xfrm>
            <a:off x="4381994" y="1293419"/>
            <a:ext cx="1496304" cy="851012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261782A-BCA6-40C5-B251-2CF9C33999CB}"/>
              </a:ext>
            </a:extLst>
          </p:cNvPr>
          <p:cNvCxnSpPr>
            <a:cxnSpLocks/>
          </p:cNvCxnSpPr>
          <p:nvPr/>
        </p:nvCxnSpPr>
        <p:spPr>
          <a:xfrm>
            <a:off x="6836170" y="1293419"/>
            <a:ext cx="129834" cy="628846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552D0682-574C-4C94-876D-1DCE8D1CC274}"/>
              </a:ext>
            </a:extLst>
          </p:cNvPr>
          <p:cNvSpPr txBox="1"/>
          <p:nvPr/>
        </p:nvSpPr>
        <p:spPr>
          <a:xfrm>
            <a:off x="5756092" y="985643"/>
            <a:ext cx="1708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Smoke/He extraction</a:t>
            </a:r>
            <a:endParaRPr lang="en-GB" sz="1400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23F2C23-E526-4248-977B-2F92BB5C7906}"/>
              </a:ext>
            </a:extLst>
          </p:cNvPr>
          <p:cNvCxnSpPr>
            <a:cxnSpLocks/>
          </p:cNvCxnSpPr>
          <p:nvPr/>
        </p:nvCxnSpPr>
        <p:spPr>
          <a:xfrm>
            <a:off x="4435676" y="1781829"/>
            <a:ext cx="1210143" cy="572742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1F7D941-9AB5-46C1-85AA-AD6F3D3F1904}"/>
              </a:ext>
            </a:extLst>
          </p:cNvPr>
          <p:cNvSpPr txBox="1"/>
          <p:nvPr/>
        </p:nvSpPr>
        <p:spPr>
          <a:xfrm>
            <a:off x="2619620" y="1099182"/>
            <a:ext cx="1524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ighlight>
                  <a:srgbClr val="00FFFF"/>
                </a:highlight>
              </a:rPr>
              <a:t>Water filling DN65</a:t>
            </a:r>
            <a:endParaRPr lang="en-GB" sz="1400" dirty="0">
              <a:highlight>
                <a:srgbClr val="00FFFF"/>
              </a:highlight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D0A4118-CDC3-40A1-823A-D7A3129CB89F}"/>
              </a:ext>
            </a:extLst>
          </p:cNvPr>
          <p:cNvCxnSpPr>
            <a:cxnSpLocks/>
          </p:cNvCxnSpPr>
          <p:nvPr/>
        </p:nvCxnSpPr>
        <p:spPr>
          <a:xfrm flipV="1">
            <a:off x="4562614" y="3502847"/>
            <a:ext cx="835157" cy="474279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47BCFF3D-511F-47EA-ACD3-ABE7C12FC9C8}"/>
              </a:ext>
            </a:extLst>
          </p:cNvPr>
          <p:cNvCxnSpPr>
            <a:cxnSpLocks/>
          </p:cNvCxnSpPr>
          <p:nvPr/>
        </p:nvCxnSpPr>
        <p:spPr>
          <a:xfrm flipV="1">
            <a:off x="4658830" y="2842982"/>
            <a:ext cx="738941" cy="212395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ADD505A6-CABD-42D0-92A1-2CE18A8A9177}"/>
              </a:ext>
            </a:extLst>
          </p:cNvPr>
          <p:cNvCxnSpPr>
            <a:cxnSpLocks/>
          </p:cNvCxnSpPr>
          <p:nvPr/>
        </p:nvCxnSpPr>
        <p:spPr>
          <a:xfrm flipH="1">
            <a:off x="9266767" y="3939596"/>
            <a:ext cx="693498" cy="75061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9B220993-D2BB-4A47-8A7F-E46D26037E73}"/>
              </a:ext>
            </a:extLst>
          </p:cNvPr>
          <p:cNvSpPr txBox="1"/>
          <p:nvPr/>
        </p:nvSpPr>
        <p:spPr>
          <a:xfrm>
            <a:off x="2636906" y="1546202"/>
            <a:ext cx="1767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ighlight>
                  <a:srgbClr val="00FFFF"/>
                </a:highlight>
              </a:rPr>
              <a:t>Compressed air DN80</a:t>
            </a:r>
            <a:endParaRPr lang="en-GB" sz="1400" dirty="0">
              <a:highlight>
                <a:srgbClr val="00FFFF"/>
              </a:highlight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E09078D-08AC-439C-A84C-1B5071261C5A}"/>
              </a:ext>
            </a:extLst>
          </p:cNvPr>
          <p:cNvSpPr txBox="1"/>
          <p:nvPr/>
        </p:nvSpPr>
        <p:spPr>
          <a:xfrm>
            <a:off x="9986567" y="3793185"/>
            <a:ext cx="1552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ighlight>
                  <a:srgbClr val="00FFFF"/>
                </a:highlight>
              </a:rPr>
              <a:t>Firefighting DN200</a:t>
            </a:r>
            <a:endParaRPr lang="en-GB" sz="1400" dirty="0">
              <a:highlight>
                <a:srgbClr val="00FFFF"/>
              </a:highlight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977BBD7-4CBD-41BB-9781-1ED102168492}"/>
              </a:ext>
            </a:extLst>
          </p:cNvPr>
          <p:cNvSpPr txBox="1"/>
          <p:nvPr/>
        </p:nvSpPr>
        <p:spPr>
          <a:xfrm>
            <a:off x="9313460" y="889136"/>
            <a:ext cx="2554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Transport Tunnel Ø 5.5m </a:t>
            </a:r>
            <a:endParaRPr lang="en-GB" dirty="0">
              <a:highlight>
                <a:srgbClr val="FFFF00"/>
              </a:highlight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CD13B2E-1127-4E2E-8203-C81B28A6D1E4}"/>
              </a:ext>
            </a:extLst>
          </p:cNvPr>
          <p:cNvCxnSpPr>
            <a:cxnSpLocks/>
          </p:cNvCxnSpPr>
          <p:nvPr/>
        </p:nvCxnSpPr>
        <p:spPr>
          <a:xfrm flipH="1">
            <a:off x="9410663" y="2574631"/>
            <a:ext cx="853234" cy="334743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39FC76D3-8B00-4E88-B625-1F08220D5B7B}"/>
              </a:ext>
            </a:extLst>
          </p:cNvPr>
          <p:cNvSpPr txBox="1"/>
          <p:nvPr/>
        </p:nvSpPr>
        <p:spPr>
          <a:xfrm>
            <a:off x="10379389" y="2406300"/>
            <a:ext cx="9871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ighlight>
                  <a:srgbClr val="00FF00"/>
                </a:highlight>
              </a:rPr>
              <a:t>Cable trays</a:t>
            </a:r>
            <a:endParaRPr lang="en-GB" sz="1400" dirty="0">
              <a:highlight>
                <a:srgbClr val="00FF00"/>
              </a:highlight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180EDCB-8515-40DF-9D45-FCC92BB1A259}"/>
              </a:ext>
            </a:extLst>
          </p:cNvPr>
          <p:cNvSpPr txBox="1"/>
          <p:nvPr/>
        </p:nvSpPr>
        <p:spPr>
          <a:xfrm>
            <a:off x="2688979" y="3814474"/>
            <a:ext cx="17466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ighlight>
                  <a:srgbClr val="00FFFF"/>
                </a:highlight>
              </a:rPr>
              <a:t>Busbar cooling circuit</a:t>
            </a:r>
          </a:p>
          <a:p>
            <a:r>
              <a:rPr lang="en-US" sz="1400" dirty="0">
                <a:highlight>
                  <a:srgbClr val="00FFFF"/>
                </a:highlight>
              </a:rPr>
              <a:t>DN250</a:t>
            </a:r>
            <a:r>
              <a:rPr lang="en-US" sz="1400" i="1" dirty="0">
                <a:highlight>
                  <a:srgbClr val="00FFFF"/>
                </a:highlight>
              </a:rPr>
              <a:t> </a:t>
            </a:r>
            <a:endParaRPr lang="en-GB" sz="1400" dirty="0">
              <a:highlight>
                <a:srgbClr val="00FFFF"/>
              </a:highlight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A851D-B340-4E5A-9DBF-713696C87077}"/>
              </a:ext>
            </a:extLst>
          </p:cNvPr>
          <p:cNvSpPr txBox="1"/>
          <p:nvPr/>
        </p:nvSpPr>
        <p:spPr>
          <a:xfrm>
            <a:off x="2664832" y="2823086"/>
            <a:ext cx="19125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ighlight>
                  <a:srgbClr val="00FFFF"/>
                </a:highlight>
              </a:rPr>
              <a:t>Absorber cooling circuit</a:t>
            </a:r>
          </a:p>
          <a:p>
            <a:r>
              <a:rPr lang="en-US" sz="1400" dirty="0">
                <a:highlight>
                  <a:srgbClr val="00FFFF"/>
                </a:highlight>
              </a:rPr>
              <a:t>DN500</a:t>
            </a:r>
            <a:endParaRPr lang="en-GB" sz="1400" dirty="0">
              <a:highlight>
                <a:srgbClr val="00FFFF"/>
              </a:highlight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2476056-4D25-45B0-A2FF-0C6E6EB37ED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66" y="2068200"/>
            <a:ext cx="3197366" cy="2057203"/>
          </a:xfrm>
          <a:prstGeom prst="rect">
            <a:avLst/>
          </a:prstGeom>
        </p:spPr>
      </p:pic>
      <p:pic>
        <p:nvPicPr>
          <p:cNvPr id="52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A4F09030-8362-4F5F-9647-3475772ED5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348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 with low confidence">
            <a:extLst>
              <a:ext uri="{FF2B5EF4-FFF2-40B4-BE49-F238E27FC236}">
                <a16:creationId xmlns:a16="http://schemas.microsoft.com/office/drawing/2014/main" id="{81BF61D5-8F19-4CE3-98AD-07B3B53BE2B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662" y="1767994"/>
            <a:ext cx="9515050" cy="456246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3200" i="1" dirty="0"/>
              <a:t>FCC-ee </a:t>
            </a:r>
            <a:r>
              <a:rPr lang="en-US" sz="3200" i="1" dirty="0"/>
              <a:t>Machine Tunnel Section 1 at Point A</a:t>
            </a:r>
            <a:endParaRPr lang="de-DE" sz="3200" i="1" dirty="0"/>
          </a:p>
        </p:txBody>
      </p:sp>
      <p:pic>
        <p:nvPicPr>
          <p:cNvPr id="9" name="Picture 8" descr="A picture containing sky, LEGO, toy&#10;&#10;Description automatically generated">
            <a:extLst>
              <a:ext uri="{FF2B5EF4-FFF2-40B4-BE49-F238E27FC236}">
                <a16:creationId xmlns:a16="http://schemas.microsoft.com/office/drawing/2014/main" id="{161D7354-B641-4E52-B0AC-890817F137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43" y="1006439"/>
            <a:ext cx="5252885" cy="2518758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199563C-FB85-4B1C-AAAB-E6A3E7849AD9}"/>
              </a:ext>
            </a:extLst>
          </p:cNvPr>
          <p:cNvCxnSpPr>
            <a:cxnSpLocks/>
          </p:cNvCxnSpPr>
          <p:nvPr/>
        </p:nvCxnSpPr>
        <p:spPr>
          <a:xfrm flipH="1" flipV="1">
            <a:off x="6439030" y="4073066"/>
            <a:ext cx="4192" cy="86409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C2682A7-9ABB-49CF-809A-027CF9C12445}"/>
              </a:ext>
            </a:extLst>
          </p:cNvPr>
          <p:cNvCxnSpPr>
            <a:cxnSpLocks/>
          </p:cNvCxnSpPr>
          <p:nvPr/>
        </p:nvCxnSpPr>
        <p:spPr>
          <a:xfrm flipV="1">
            <a:off x="6443222" y="3412549"/>
            <a:ext cx="0" cy="6480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DF43C7F-1028-4CD2-BEA3-C3649B67E701}"/>
              </a:ext>
            </a:extLst>
          </p:cNvPr>
          <p:cNvSpPr txBox="1"/>
          <p:nvPr/>
        </p:nvSpPr>
        <p:spPr>
          <a:xfrm rot="16200000">
            <a:off x="6028324" y="4315932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400" dirty="0"/>
              <a:t>2300</a:t>
            </a:r>
            <a:endParaRPr lang="en-GB" sz="14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E2E54E1-B1F9-4026-806F-687492B78A00}"/>
              </a:ext>
            </a:extLst>
          </p:cNvPr>
          <p:cNvSpPr txBox="1"/>
          <p:nvPr/>
        </p:nvSpPr>
        <p:spPr>
          <a:xfrm rot="16200000">
            <a:off x="6032516" y="3533126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400" dirty="0"/>
              <a:t>1700</a:t>
            </a:r>
            <a:endParaRPr lang="en-GB" sz="1400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25C78CE-C0BE-4F74-8255-FA67FC3F9647}"/>
              </a:ext>
            </a:extLst>
          </p:cNvPr>
          <p:cNvCxnSpPr>
            <a:cxnSpLocks/>
          </p:cNvCxnSpPr>
          <p:nvPr/>
        </p:nvCxnSpPr>
        <p:spPr>
          <a:xfrm>
            <a:off x="3494440" y="4903978"/>
            <a:ext cx="0" cy="6957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A8CF86-4AFD-4551-BAD8-289E93EB6BD4}"/>
              </a:ext>
            </a:extLst>
          </p:cNvPr>
          <p:cNvCxnSpPr>
            <a:cxnSpLocks/>
          </p:cNvCxnSpPr>
          <p:nvPr/>
        </p:nvCxnSpPr>
        <p:spPr>
          <a:xfrm>
            <a:off x="3945547" y="4615907"/>
            <a:ext cx="0" cy="6718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23E2B20-6714-495C-9BDC-A550F63FC914}"/>
              </a:ext>
            </a:extLst>
          </p:cNvPr>
          <p:cNvCxnSpPr>
            <a:cxnSpLocks/>
          </p:cNvCxnSpPr>
          <p:nvPr/>
        </p:nvCxnSpPr>
        <p:spPr>
          <a:xfrm>
            <a:off x="6914609" y="4633392"/>
            <a:ext cx="0" cy="673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8FB8983-C1D1-41CC-853A-03D8A9278837}"/>
              </a:ext>
            </a:extLst>
          </p:cNvPr>
          <p:cNvCxnSpPr>
            <a:cxnSpLocks/>
          </p:cNvCxnSpPr>
          <p:nvPr/>
        </p:nvCxnSpPr>
        <p:spPr>
          <a:xfrm flipH="1">
            <a:off x="8675311" y="4662861"/>
            <a:ext cx="12658" cy="6596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49690CE-2D4F-495C-A743-56DEB618698B}"/>
              </a:ext>
            </a:extLst>
          </p:cNvPr>
          <p:cNvCxnSpPr>
            <a:cxnSpLocks/>
          </p:cNvCxnSpPr>
          <p:nvPr/>
        </p:nvCxnSpPr>
        <p:spPr>
          <a:xfrm flipH="1">
            <a:off x="3494442" y="5230767"/>
            <a:ext cx="6315256" cy="48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78251AE-F8F6-40A4-987F-1AD590DA1757}"/>
              </a:ext>
            </a:extLst>
          </p:cNvPr>
          <p:cNvCxnSpPr>
            <a:cxnSpLocks/>
          </p:cNvCxnSpPr>
          <p:nvPr/>
        </p:nvCxnSpPr>
        <p:spPr>
          <a:xfrm flipH="1" flipV="1">
            <a:off x="3494443" y="5576058"/>
            <a:ext cx="6315256" cy="704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303DACC-D0D1-40F8-8FA2-4544EB7FA845}"/>
              </a:ext>
            </a:extLst>
          </p:cNvPr>
          <p:cNvCxnSpPr/>
          <p:nvPr/>
        </p:nvCxnSpPr>
        <p:spPr>
          <a:xfrm flipV="1">
            <a:off x="3440010" y="5193434"/>
            <a:ext cx="126439" cy="841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EFA591B-B0AC-4EB1-A32F-E45EBC89BC34}"/>
              </a:ext>
            </a:extLst>
          </p:cNvPr>
          <p:cNvCxnSpPr/>
          <p:nvPr/>
        </p:nvCxnSpPr>
        <p:spPr>
          <a:xfrm flipV="1">
            <a:off x="3846305" y="5266771"/>
            <a:ext cx="126439" cy="841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BE9C74B4-0B8A-4142-B89B-DCE685B54611}"/>
              </a:ext>
            </a:extLst>
          </p:cNvPr>
          <p:cNvCxnSpPr/>
          <p:nvPr/>
        </p:nvCxnSpPr>
        <p:spPr>
          <a:xfrm flipV="1">
            <a:off x="6859592" y="5194240"/>
            <a:ext cx="126439" cy="841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EAAE864-D6E4-4AD4-AA3F-818C936BCF26}"/>
              </a:ext>
            </a:extLst>
          </p:cNvPr>
          <p:cNvCxnSpPr/>
          <p:nvPr/>
        </p:nvCxnSpPr>
        <p:spPr>
          <a:xfrm flipV="1">
            <a:off x="9734034" y="5194569"/>
            <a:ext cx="126439" cy="841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40B0D60-7AD1-47D7-AF1D-C420FB32C5C9}"/>
              </a:ext>
            </a:extLst>
          </p:cNvPr>
          <p:cNvCxnSpPr/>
          <p:nvPr/>
        </p:nvCxnSpPr>
        <p:spPr>
          <a:xfrm flipV="1">
            <a:off x="3448334" y="5522292"/>
            <a:ext cx="126439" cy="841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ED12065-C155-4954-A391-7435FE6B496D}"/>
              </a:ext>
            </a:extLst>
          </p:cNvPr>
          <p:cNvCxnSpPr/>
          <p:nvPr/>
        </p:nvCxnSpPr>
        <p:spPr>
          <a:xfrm flipV="1">
            <a:off x="9746479" y="5604670"/>
            <a:ext cx="126439" cy="841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DAB1FE09-784A-4524-9178-51C7D23C27EB}"/>
              </a:ext>
            </a:extLst>
          </p:cNvPr>
          <p:cNvSpPr txBox="1"/>
          <p:nvPr/>
        </p:nvSpPr>
        <p:spPr>
          <a:xfrm>
            <a:off x="6226312" y="5322647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400" dirty="0"/>
              <a:t>17800</a:t>
            </a:r>
            <a:endParaRPr lang="en-GB" sz="14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8826DCF-E547-4513-BC41-59B9AE4DD621}"/>
              </a:ext>
            </a:extLst>
          </p:cNvPr>
          <p:cNvSpPr txBox="1"/>
          <p:nvPr/>
        </p:nvSpPr>
        <p:spPr>
          <a:xfrm>
            <a:off x="5143462" y="4965564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400" dirty="0"/>
              <a:t>8500</a:t>
            </a:r>
            <a:endParaRPr lang="en-GB" sz="1400" dirty="0"/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D880AE1-5A46-4665-B010-F0E93CEC6AA6}"/>
              </a:ext>
            </a:extLst>
          </p:cNvPr>
          <p:cNvCxnSpPr>
            <a:cxnSpLocks/>
          </p:cNvCxnSpPr>
          <p:nvPr/>
        </p:nvCxnSpPr>
        <p:spPr>
          <a:xfrm>
            <a:off x="9809699" y="4891826"/>
            <a:ext cx="0" cy="8231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FAB39373-1809-468F-9439-D441784A0FB3}"/>
              </a:ext>
            </a:extLst>
          </p:cNvPr>
          <p:cNvCxnSpPr/>
          <p:nvPr/>
        </p:nvCxnSpPr>
        <p:spPr>
          <a:xfrm flipV="1">
            <a:off x="8612091" y="5181008"/>
            <a:ext cx="126439" cy="841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7AF3D97D-C40F-4A35-8C81-BF29DA6923CA}"/>
              </a:ext>
            </a:extLst>
          </p:cNvPr>
          <p:cNvSpPr txBox="1"/>
          <p:nvPr/>
        </p:nvSpPr>
        <p:spPr>
          <a:xfrm>
            <a:off x="3422593" y="4973166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400" dirty="0"/>
              <a:t>1200</a:t>
            </a:r>
            <a:endParaRPr lang="en-GB" sz="14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CA0FCD0-1F97-4B0C-BF5A-CB6B9B4CEC86}"/>
              </a:ext>
            </a:extLst>
          </p:cNvPr>
          <p:cNvSpPr txBox="1"/>
          <p:nvPr/>
        </p:nvSpPr>
        <p:spPr>
          <a:xfrm>
            <a:off x="7488275" y="4979960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400" dirty="0"/>
              <a:t>5000</a:t>
            </a:r>
            <a:endParaRPr lang="en-GB" sz="140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4337AA5-55CE-4CB6-9E1A-BF8DC93C92F8}"/>
              </a:ext>
            </a:extLst>
          </p:cNvPr>
          <p:cNvSpPr txBox="1"/>
          <p:nvPr/>
        </p:nvSpPr>
        <p:spPr>
          <a:xfrm>
            <a:off x="8988045" y="5009575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400" dirty="0"/>
              <a:t>3100</a:t>
            </a:r>
            <a:endParaRPr lang="en-GB" sz="1400" dirty="0"/>
          </a:p>
        </p:txBody>
      </p:sp>
      <p:pic>
        <p:nvPicPr>
          <p:cNvPr id="29" name="Picture 28" descr="A close-up of a syringe&#10;&#10;Description automatically generated">
            <a:extLst>
              <a:ext uri="{FF2B5EF4-FFF2-40B4-BE49-F238E27FC236}">
                <a16:creationId xmlns:a16="http://schemas.microsoft.com/office/drawing/2014/main" id="{41E95916-0DB7-4E60-A902-627EF9AD386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8" t="10592" r="16926" b="12232"/>
          <a:stretch/>
        </p:blipFill>
        <p:spPr>
          <a:xfrm>
            <a:off x="9175697" y="1016160"/>
            <a:ext cx="2886060" cy="1858148"/>
          </a:xfrm>
          <a:prstGeom prst="rect">
            <a:avLst/>
          </a:prstGeom>
        </p:spPr>
      </p:pic>
      <p:pic>
        <p:nvPicPr>
          <p:cNvPr id="30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D7901E28-8C7B-4B82-90ED-FDAABB2FF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Oval 30">
            <a:extLst>
              <a:ext uri="{FF2B5EF4-FFF2-40B4-BE49-F238E27FC236}">
                <a16:creationId xmlns:a16="http://schemas.microsoft.com/office/drawing/2014/main" id="{7F173A18-2A50-40A7-91F9-3ED5224ACE11}"/>
              </a:ext>
            </a:extLst>
          </p:cNvPr>
          <p:cNvSpPr/>
          <p:nvPr/>
        </p:nvSpPr>
        <p:spPr>
          <a:xfrm>
            <a:off x="8821706" y="1276728"/>
            <a:ext cx="127591" cy="13290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A1F5BB5-8524-4655-A2FA-E70EDC84D382}"/>
              </a:ext>
            </a:extLst>
          </p:cNvPr>
          <p:cNvSpPr txBox="1"/>
          <p:nvPr/>
        </p:nvSpPr>
        <p:spPr>
          <a:xfrm>
            <a:off x="8130815" y="855638"/>
            <a:ext cx="1749056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Collider Centre</a:t>
            </a:r>
            <a:endParaRPr lang="en-GB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C9EBA3E-E7C9-4B76-B4D9-C4FE3108B778}"/>
              </a:ext>
            </a:extLst>
          </p:cNvPr>
          <p:cNvCxnSpPr>
            <a:cxnSpLocks/>
          </p:cNvCxnSpPr>
          <p:nvPr/>
        </p:nvCxnSpPr>
        <p:spPr>
          <a:xfrm flipH="1" flipV="1">
            <a:off x="9045454" y="1425339"/>
            <a:ext cx="406890" cy="190529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3D795AF3-ACBD-4937-8257-908FB3664713}"/>
              </a:ext>
            </a:extLst>
          </p:cNvPr>
          <p:cNvSpPr/>
          <p:nvPr/>
        </p:nvSpPr>
        <p:spPr>
          <a:xfrm>
            <a:off x="3886664" y="4529139"/>
            <a:ext cx="45719" cy="4640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2098DB2-7A4C-44CE-B31B-2716DFFC9A28}"/>
              </a:ext>
            </a:extLst>
          </p:cNvPr>
          <p:cNvSpPr/>
          <p:nvPr/>
        </p:nvSpPr>
        <p:spPr>
          <a:xfrm>
            <a:off x="6899951" y="4536699"/>
            <a:ext cx="45719" cy="46406"/>
          </a:xfrm>
          <a:prstGeom prst="ellips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53F5EEA-B778-4BC5-9DA1-C9A53C9FF47A}"/>
              </a:ext>
            </a:extLst>
          </p:cNvPr>
          <p:cNvSpPr/>
          <p:nvPr/>
        </p:nvSpPr>
        <p:spPr>
          <a:xfrm>
            <a:off x="8664369" y="4526820"/>
            <a:ext cx="45719" cy="46406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92B259-0566-45FA-954D-B689CAE31A0A}"/>
              </a:ext>
            </a:extLst>
          </p:cNvPr>
          <p:cNvSpPr txBox="1"/>
          <p:nvPr/>
        </p:nvSpPr>
        <p:spPr>
          <a:xfrm>
            <a:off x="3647439" y="4219976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ee</a:t>
            </a:r>
            <a:r>
              <a:rPr lang="en-US" sz="1400" dirty="0"/>
              <a:t>+ ring</a:t>
            </a:r>
            <a:endParaRPr lang="en-GB" sz="14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7131A22-1BBC-4EE8-83B7-01FC914A2838}"/>
              </a:ext>
            </a:extLst>
          </p:cNvPr>
          <p:cNvSpPr txBox="1"/>
          <p:nvPr/>
        </p:nvSpPr>
        <p:spPr>
          <a:xfrm>
            <a:off x="6565832" y="4219976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ee</a:t>
            </a:r>
            <a:r>
              <a:rPr lang="en-US" sz="1400" dirty="0"/>
              <a:t>- ring</a:t>
            </a:r>
            <a:endParaRPr lang="en-GB" sz="14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CE2A03F-3EEC-47AD-81C3-31AACAE1354E}"/>
              </a:ext>
            </a:extLst>
          </p:cNvPr>
          <p:cNvSpPr txBox="1"/>
          <p:nvPr/>
        </p:nvSpPr>
        <p:spPr>
          <a:xfrm>
            <a:off x="8103672" y="4206255"/>
            <a:ext cx="10720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booster ring</a:t>
            </a:r>
            <a:endParaRPr lang="en-GB" sz="1400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62503D89-57EE-411D-B27C-1BA2471D6C31}"/>
              </a:ext>
            </a:extLst>
          </p:cNvPr>
          <p:cNvSpPr/>
          <p:nvPr/>
        </p:nvSpPr>
        <p:spPr>
          <a:xfrm>
            <a:off x="11603032" y="4872508"/>
            <a:ext cx="127591" cy="13290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B512C06-527D-4035-8700-3D23DDB3B592}"/>
              </a:ext>
            </a:extLst>
          </p:cNvPr>
          <p:cNvSpPr txBox="1"/>
          <p:nvPr/>
        </p:nvSpPr>
        <p:spPr>
          <a:xfrm>
            <a:off x="10312701" y="4420938"/>
            <a:ext cx="1641578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Collider Centre</a:t>
            </a:r>
            <a:endParaRPr lang="en-GB" dirty="0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8211BDE-1CE0-4F17-8A79-0BDDF20D208C}"/>
              </a:ext>
            </a:extLst>
          </p:cNvPr>
          <p:cNvCxnSpPr>
            <a:cxnSpLocks/>
          </p:cNvCxnSpPr>
          <p:nvPr/>
        </p:nvCxnSpPr>
        <p:spPr>
          <a:xfrm flipV="1">
            <a:off x="11669663" y="5186444"/>
            <a:ext cx="0" cy="47446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>
            <a:extLst>
              <a:ext uri="{FF2B5EF4-FFF2-40B4-BE49-F238E27FC236}">
                <a16:creationId xmlns:a16="http://schemas.microsoft.com/office/drawing/2014/main" id="{788652B2-D1FA-4630-976A-C80E8E91A34A}"/>
              </a:ext>
            </a:extLst>
          </p:cNvPr>
          <p:cNvSpPr/>
          <p:nvPr/>
        </p:nvSpPr>
        <p:spPr>
          <a:xfrm>
            <a:off x="11634388" y="4882811"/>
            <a:ext cx="127591" cy="13290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BAAECF4-13D3-4486-B24D-3BF35C129291}"/>
              </a:ext>
            </a:extLst>
          </p:cNvPr>
          <p:cNvSpPr txBox="1"/>
          <p:nvPr/>
        </p:nvSpPr>
        <p:spPr>
          <a:xfrm>
            <a:off x="10344057" y="4431241"/>
            <a:ext cx="1641578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Collider Centre</a:t>
            </a:r>
            <a:endParaRPr lang="en-GB" dirty="0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F781ADFD-895C-4E88-8C45-978DB0920126}"/>
              </a:ext>
            </a:extLst>
          </p:cNvPr>
          <p:cNvCxnSpPr>
            <a:cxnSpLocks/>
          </p:cNvCxnSpPr>
          <p:nvPr/>
        </p:nvCxnSpPr>
        <p:spPr>
          <a:xfrm flipV="1">
            <a:off x="11701019" y="5196747"/>
            <a:ext cx="0" cy="47446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34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endParaRPr lang="en-US" dirty="0"/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4083051" y="32078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D81837-3A63-4DE4-929B-C97A773F64A9}"/>
              </a:ext>
            </a:extLst>
          </p:cNvPr>
          <p:cNvSpPr txBox="1"/>
          <p:nvPr/>
        </p:nvSpPr>
        <p:spPr>
          <a:xfrm>
            <a:off x="1340286" y="3069322"/>
            <a:ext cx="96872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Integration of FCC-</a:t>
            </a:r>
            <a:r>
              <a:rPr lang="en-US" sz="3600" dirty="0" err="1"/>
              <a:t>ee</a:t>
            </a:r>
            <a:r>
              <a:rPr lang="en-US" sz="3600" dirty="0"/>
              <a:t> machine elements in SSS </a:t>
            </a:r>
            <a:r>
              <a:rPr lang="de-DE" sz="3600" dirty="0"/>
              <a:t>(Short Straight Section)</a:t>
            </a:r>
          </a:p>
          <a:p>
            <a:pPr algn="ctr"/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663100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3200" dirty="0"/>
              <a:t> </a:t>
            </a:r>
            <a:r>
              <a:rPr lang="de-DE" sz="3200" i="1" dirty="0"/>
              <a:t>Integration of FCC-ee machine elements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56103" t="32361" r="24161" b="10749"/>
          <a:stretch/>
        </p:blipFill>
        <p:spPr>
          <a:xfrm>
            <a:off x="3719737" y="1454236"/>
            <a:ext cx="4636091" cy="41760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3999" y="5724391"/>
            <a:ext cx="9144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Table provided by Katsunobu Oide on 24.7.2018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74018" t="41810" r="12004" b="38199"/>
          <a:stretch/>
        </p:blipFill>
        <p:spPr>
          <a:xfrm>
            <a:off x="6240016" y="2060848"/>
            <a:ext cx="2577844" cy="11521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4364" y="990789"/>
            <a:ext cx="1790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FCC-</a:t>
            </a:r>
            <a:r>
              <a:rPr lang="en-US" b="1" u="sng" dirty="0" err="1"/>
              <a:t>ee</a:t>
            </a:r>
            <a:r>
              <a:rPr lang="en-US" b="1" u="sng" dirty="0"/>
              <a:t> main ring</a:t>
            </a:r>
            <a:endParaRPr lang="en-GB" b="1" u="sng" dirty="0"/>
          </a:p>
        </p:txBody>
      </p:sp>
      <p:pic>
        <p:nvPicPr>
          <p:cNvPr id="8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01E0CA46-0B9E-4A18-9905-C945F1AE64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8805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3200" dirty="0"/>
              <a:t> </a:t>
            </a:r>
            <a:r>
              <a:rPr lang="de-DE" sz="3200" i="1" dirty="0"/>
              <a:t>Integration of FCC-ee machine elements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4000" y="5742647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Data and diagram provided by Bastian Harer on 27.7.2018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4363" y="990789"/>
            <a:ext cx="2043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FCC-</a:t>
            </a:r>
            <a:r>
              <a:rPr lang="en-US" b="1" u="sng" dirty="0" err="1"/>
              <a:t>ee</a:t>
            </a:r>
            <a:r>
              <a:rPr lang="en-US" b="1" u="sng" dirty="0"/>
              <a:t> booster ring</a:t>
            </a:r>
            <a:endParaRPr lang="en-GB" b="1" u="sng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71263" t="22911" r="6688" b="21650"/>
          <a:stretch/>
        </p:blipFill>
        <p:spPr>
          <a:xfrm>
            <a:off x="5735960" y="1844824"/>
            <a:ext cx="4464496" cy="35078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66143" t="53780" r="23620" b="5901"/>
          <a:stretch/>
        </p:blipFill>
        <p:spPr>
          <a:xfrm>
            <a:off x="2043727" y="1374194"/>
            <a:ext cx="3476209" cy="4278411"/>
          </a:xfrm>
          <a:prstGeom prst="rect">
            <a:avLst/>
          </a:prstGeom>
        </p:spPr>
      </p:pic>
      <p:pic>
        <p:nvPicPr>
          <p:cNvPr id="10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564B738F-7E4C-4C53-B5B0-DED6E6B64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4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3200" dirty="0"/>
              <a:t> </a:t>
            </a:r>
            <a:r>
              <a:rPr lang="de-DE" sz="3200" i="1" dirty="0"/>
              <a:t>Integration of FCC-ee machine elements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314453" y="4222239"/>
            <a:ext cx="1598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>
                <a:solidFill>
                  <a:srgbClr val="404040"/>
                </a:solidFill>
              </a:rPr>
              <a:t>Metallic structure: </a:t>
            </a:r>
            <a:endParaRPr lang="en-GB" sz="1400" b="1" u="sng" dirty="0">
              <a:solidFill>
                <a:srgbClr val="40404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83404" y="941606"/>
            <a:ext cx="31441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>
                <a:solidFill>
                  <a:srgbClr val="404040"/>
                </a:solidFill>
              </a:rPr>
              <a:t>Booster magnet information</a:t>
            </a:r>
          </a:p>
          <a:p>
            <a:r>
              <a:rPr lang="en-US" sz="1400" b="1" u="sng" dirty="0">
                <a:solidFill>
                  <a:srgbClr val="404040"/>
                </a:solidFill>
              </a:rPr>
              <a:t>(if half-cell length reserved for 2 dipoles</a:t>
            </a:r>
          </a:p>
          <a:p>
            <a:r>
              <a:rPr lang="en-US" sz="1400" b="1" u="sng" dirty="0">
                <a:solidFill>
                  <a:srgbClr val="404040"/>
                </a:solidFill>
              </a:rPr>
              <a:t>is distributed over 3 dipoles):</a:t>
            </a:r>
            <a:endParaRPr lang="en-GB" sz="1400" b="1" u="sng" dirty="0">
              <a:solidFill>
                <a:srgbClr val="40404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79412" y="979206"/>
            <a:ext cx="43005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>
                <a:solidFill>
                  <a:srgbClr val="404040"/>
                </a:solidFill>
              </a:rPr>
              <a:t>Main ring magnet information</a:t>
            </a:r>
          </a:p>
          <a:p>
            <a:r>
              <a:rPr lang="en-US" sz="1400" b="1" u="sng" dirty="0">
                <a:solidFill>
                  <a:srgbClr val="404040"/>
                </a:solidFill>
              </a:rPr>
              <a:t>(if half-cell length reserved for a single – long –  dipole</a:t>
            </a:r>
          </a:p>
          <a:p>
            <a:r>
              <a:rPr lang="en-US" sz="1400" b="1" u="sng" dirty="0">
                <a:solidFill>
                  <a:srgbClr val="404040"/>
                </a:solidFill>
              </a:rPr>
              <a:t>is distributed over 3 – shorter – dipoles):</a:t>
            </a:r>
            <a:endParaRPr lang="en-GB" sz="1400" b="1" u="sng" dirty="0">
              <a:solidFill>
                <a:srgbClr val="40404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89500" y="1784735"/>
            <a:ext cx="974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>
                <a:solidFill>
                  <a:srgbClr val="404040"/>
                </a:solidFill>
              </a:rPr>
              <a:t>Case A:</a:t>
            </a:r>
            <a:endParaRPr lang="en-GB" sz="1400" b="1" u="sng" dirty="0">
              <a:solidFill>
                <a:srgbClr val="40404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89500" y="3144139"/>
            <a:ext cx="974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>
                <a:solidFill>
                  <a:srgbClr val="404040"/>
                </a:solidFill>
              </a:rPr>
              <a:t>Case B:</a:t>
            </a:r>
            <a:endParaRPr lang="en-GB" sz="1400" b="1" u="sng" dirty="0">
              <a:solidFill>
                <a:srgbClr val="40404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0136" y="4544481"/>
            <a:ext cx="3184638" cy="75963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589500" y="4725145"/>
            <a:ext cx="974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>
                <a:solidFill>
                  <a:srgbClr val="404040"/>
                </a:solidFill>
              </a:rPr>
              <a:t>Case C :</a:t>
            </a:r>
            <a:endParaRPr lang="en-GB" sz="1400" b="1" u="sng" dirty="0">
              <a:solidFill>
                <a:srgbClr val="404040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024" y="1680662"/>
            <a:ext cx="3830072" cy="13162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5386" y="3429000"/>
            <a:ext cx="3702314" cy="12848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9500" y="5013176"/>
            <a:ext cx="3724705" cy="12926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79412" y="2064497"/>
            <a:ext cx="3724705" cy="1017876"/>
          </a:xfrm>
          <a:prstGeom prst="rect">
            <a:avLst/>
          </a:prstGeom>
        </p:spPr>
      </p:pic>
      <p:pic>
        <p:nvPicPr>
          <p:cNvPr id="16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2941548C-C664-4380-92BF-229CEC89F1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472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FB22A47-68F0-4BCD-845B-A988D18745B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33731" y="1407090"/>
            <a:ext cx="5252044" cy="485856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3200" dirty="0"/>
              <a:t> </a:t>
            </a:r>
          </a:p>
          <a:p>
            <a:pPr algn="r"/>
            <a:r>
              <a:rPr lang="de-DE" sz="3200" i="1" dirty="0"/>
              <a:t>Integration of FCC-ee machine elements </a:t>
            </a:r>
            <a:r>
              <a:rPr lang="en-GB" sz="3200" i="1" dirty="0"/>
              <a:t>in SSS</a:t>
            </a:r>
            <a:endParaRPr lang="de-DE" sz="3200" i="1" dirty="0"/>
          </a:p>
          <a:p>
            <a:pPr algn="r"/>
            <a:endParaRPr lang="de-DE" sz="3200" i="1" dirty="0"/>
          </a:p>
        </p:txBody>
      </p:sp>
      <p:sp>
        <p:nvSpPr>
          <p:cNvPr id="7" name="Rectangle 6"/>
          <p:cNvSpPr/>
          <p:nvPr/>
        </p:nvSpPr>
        <p:spPr>
          <a:xfrm>
            <a:off x="8886721" y="6369361"/>
            <a:ext cx="56289" cy="267841"/>
          </a:xfrm>
          <a:prstGeom prst="rect">
            <a:avLst/>
          </a:prstGeom>
          <a:ln w="31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962100" y="6343662"/>
            <a:ext cx="2554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Alignment space reservation</a:t>
            </a:r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6455498" y="5742438"/>
            <a:ext cx="1965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Busbar</a:t>
            </a:r>
            <a:r>
              <a:rPr lang="en-US" sz="1600" dirty="0"/>
              <a:t> cooling circuit</a:t>
            </a:r>
          </a:p>
          <a:p>
            <a:r>
              <a:rPr lang="en-US" sz="1200" i="1" dirty="0"/>
              <a:t> </a:t>
            </a:r>
            <a:endParaRPr lang="en-GB" sz="1200" dirty="0"/>
          </a:p>
        </p:txBody>
      </p:sp>
      <p:cxnSp>
        <p:nvCxnSpPr>
          <p:cNvPr id="20" name="Straight Arrow Connector 19"/>
          <p:cNvCxnSpPr>
            <a:cxnSpLocks/>
          </p:cNvCxnSpPr>
          <p:nvPr/>
        </p:nvCxnSpPr>
        <p:spPr>
          <a:xfrm>
            <a:off x="7409360" y="2650996"/>
            <a:ext cx="646593" cy="13881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cxnSpLocks/>
          </p:cNvCxnSpPr>
          <p:nvPr/>
        </p:nvCxnSpPr>
        <p:spPr>
          <a:xfrm flipV="1">
            <a:off x="7630160" y="4836160"/>
            <a:ext cx="558800" cy="8331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243002" y="2197562"/>
            <a:ext cx="21570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Absorber cooling circuit</a:t>
            </a:r>
          </a:p>
          <a:p>
            <a:r>
              <a:rPr lang="en-US" sz="1200" i="1" dirty="0"/>
              <a:t> </a:t>
            </a:r>
            <a:endParaRPr lang="en-GB" sz="12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250964-962E-405A-A7FE-78648C2EC03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1927"/>
          <a:stretch/>
        </p:blipFill>
        <p:spPr>
          <a:xfrm>
            <a:off x="84136" y="1339032"/>
            <a:ext cx="6827256" cy="493869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F7AA7B1-3175-499A-82EC-C6B86857EABD}"/>
              </a:ext>
            </a:extLst>
          </p:cNvPr>
          <p:cNvSpPr txBox="1"/>
          <p:nvPr/>
        </p:nvSpPr>
        <p:spPr>
          <a:xfrm>
            <a:off x="3500887" y="1058426"/>
            <a:ext cx="27421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>
                <a:highlight>
                  <a:srgbClr val="00FFFF"/>
                </a:highlight>
              </a:rPr>
              <a:t>Layout cross section:</a:t>
            </a:r>
            <a:endParaRPr lang="en-GB" sz="2000" u="sng" dirty="0">
              <a:highlight>
                <a:srgbClr val="00FFFF"/>
              </a:highlight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858DD3E-7785-4CDD-9E15-AE17CAA351A0}"/>
              </a:ext>
            </a:extLst>
          </p:cNvPr>
          <p:cNvSpPr txBox="1"/>
          <p:nvPr/>
        </p:nvSpPr>
        <p:spPr>
          <a:xfrm>
            <a:off x="176080" y="1339032"/>
            <a:ext cx="2767343" cy="5847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Space reservations for Survey elements</a:t>
            </a:r>
            <a:endParaRPr lang="de-CH" sz="1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4282453-0071-446C-A098-9632754005E3}"/>
              </a:ext>
            </a:extLst>
          </p:cNvPr>
          <p:cNvSpPr txBox="1"/>
          <p:nvPr/>
        </p:nvSpPr>
        <p:spPr>
          <a:xfrm>
            <a:off x="8389843" y="1006980"/>
            <a:ext cx="27421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u="sng" dirty="0">
                <a:highlight>
                  <a:srgbClr val="C0C0C0"/>
                </a:highlight>
                <a:latin typeface="+mn-lt"/>
              </a:rPr>
              <a:t>Alternative cross section </a:t>
            </a:r>
            <a:endParaRPr lang="en-GB" sz="2000" u="sng" dirty="0">
              <a:highlight>
                <a:srgbClr val="C0C0C0"/>
              </a:highlight>
            </a:endParaRPr>
          </a:p>
        </p:txBody>
      </p:sp>
      <p:pic>
        <p:nvPicPr>
          <p:cNvPr id="31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E4B9F666-5C36-445F-8A7F-D6834D3B0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Oval 31">
            <a:extLst>
              <a:ext uri="{FF2B5EF4-FFF2-40B4-BE49-F238E27FC236}">
                <a16:creationId xmlns:a16="http://schemas.microsoft.com/office/drawing/2014/main" id="{F4581BDC-E452-419A-B348-1CEF60D5CEE8}"/>
              </a:ext>
            </a:extLst>
          </p:cNvPr>
          <p:cNvSpPr/>
          <p:nvPr/>
        </p:nvSpPr>
        <p:spPr>
          <a:xfrm>
            <a:off x="3366463" y="4039112"/>
            <a:ext cx="72697" cy="6922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A87FA6-D787-4AC0-840E-69B5600EB100}"/>
              </a:ext>
            </a:extLst>
          </p:cNvPr>
          <p:cNvSpPr txBox="1"/>
          <p:nvPr/>
        </p:nvSpPr>
        <p:spPr>
          <a:xfrm>
            <a:off x="2899606" y="3676702"/>
            <a:ext cx="6078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solidFill>
                  <a:srgbClr val="FF0000"/>
                </a:solidFill>
              </a:rPr>
              <a:t>ee</a:t>
            </a:r>
            <a:r>
              <a:rPr lang="en-US" sz="1000" dirty="0">
                <a:solidFill>
                  <a:srgbClr val="FF0000"/>
                </a:solidFill>
              </a:rPr>
              <a:t>+ ring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0E34BDA-6243-4D48-A405-FB1E66B570D4}"/>
              </a:ext>
            </a:extLst>
          </p:cNvPr>
          <p:cNvSpPr txBox="1"/>
          <p:nvPr/>
        </p:nvSpPr>
        <p:spPr>
          <a:xfrm>
            <a:off x="3402811" y="3685408"/>
            <a:ext cx="5822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ee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- ring</a:t>
            </a:r>
            <a:endParaRPr lang="en-GB" sz="1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DF79E82-B1C4-4CDB-8A55-2058FDE774E9}"/>
              </a:ext>
            </a:extLst>
          </p:cNvPr>
          <p:cNvSpPr txBox="1"/>
          <p:nvPr/>
        </p:nvSpPr>
        <p:spPr>
          <a:xfrm>
            <a:off x="3813574" y="3743093"/>
            <a:ext cx="8194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B050"/>
                </a:solidFill>
              </a:rPr>
              <a:t>booster ring</a:t>
            </a:r>
            <a:endParaRPr lang="en-GB" sz="1000" dirty="0">
              <a:solidFill>
                <a:srgbClr val="00B050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721FD9A-3FD9-49BF-92FC-8E41DE7AAC4C}"/>
              </a:ext>
            </a:extLst>
          </p:cNvPr>
          <p:cNvSpPr/>
          <p:nvPr/>
        </p:nvSpPr>
        <p:spPr>
          <a:xfrm>
            <a:off x="3538487" y="4039112"/>
            <a:ext cx="72697" cy="6922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4C77D79-FE15-4226-9FCA-B56F002DC241}"/>
              </a:ext>
            </a:extLst>
          </p:cNvPr>
          <p:cNvSpPr/>
          <p:nvPr/>
        </p:nvSpPr>
        <p:spPr>
          <a:xfrm>
            <a:off x="4041407" y="4039112"/>
            <a:ext cx="72697" cy="6922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E10BC82-DD85-4214-A8E2-4559705507F1}"/>
              </a:ext>
            </a:extLst>
          </p:cNvPr>
          <p:cNvSpPr/>
          <p:nvPr/>
        </p:nvSpPr>
        <p:spPr>
          <a:xfrm>
            <a:off x="9348163" y="4073723"/>
            <a:ext cx="72697" cy="6922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5F809B0-069E-4197-A490-5C5607A8E8C8}"/>
              </a:ext>
            </a:extLst>
          </p:cNvPr>
          <p:cNvSpPr/>
          <p:nvPr/>
        </p:nvSpPr>
        <p:spPr>
          <a:xfrm>
            <a:off x="9520187" y="4073723"/>
            <a:ext cx="72697" cy="6922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99D7E01-276F-4D82-868D-A8201801BE49}"/>
              </a:ext>
            </a:extLst>
          </p:cNvPr>
          <p:cNvSpPr/>
          <p:nvPr/>
        </p:nvSpPr>
        <p:spPr>
          <a:xfrm>
            <a:off x="9420860" y="3310443"/>
            <a:ext cx="72697" cy="6922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6E14DCF-758E-42A7-AC1D-5D6A14E487A0}"/>
              </a:ext>
            </a:extLst>
          </p:cNvPr>
          <p:cNvSpPr/>
          <p:nvPr/>
        </p:nvSpPr>
        <p:spPr>
          <a:xfrm>
            <a:off x="11840753" y="2112056"/>
            <a:ext cx="127591" cy="13290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2E30FF-EA7C-4C1C-9078-ACC4056D8CBE}"/>
              </a:ext>
            </a:extLst>
          </p:cNvPr>
          <p:cNvSpPr txBox="1"/>
          <p:nvPr/>
        </p:nvSpPr>
        <p:spPr>
          <a:xfrm>
            <a:off x="10550422" y="1660486"/>
            <a:ext cx="1641578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Collider Centre</a:t>
            </a:r>
            <a:endParaRPr lang="en-GB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42689DA-A0A0-4263-8A16-B617046D1CCD}"/>
              </a:ext>
            </a:extLst>
          </p:cNvPr>
          <p:cNvCxnSpPr>
            <a:cxnSpLocks/>
          </p:cNvCxnSpPr>
          <p:nvPr/>
        </p:nvCxnSpPr>
        <p:spPr>
          <a:xfrm flipV="1">
            <a:off x="11907384" y="2425992"/>
            <a:ext cx="0" cy="47446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0261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3200" i="1" dirty="0"/>
              <a:t>Alternative integration of FCC-ee machine elements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631504" y="1012086"/>
            <a:ext cx="1627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rgbClr val="FF0000"/>
                </a:solidFill>
              </a:rPr>
              <a:t>Isometric view </a:t>
            </a:r>
            <a:endParaRPr lang="en-GB" b="1" u="sng" dirty="0">
              <a:solidFill>
                <a:srgbClr val="FF0000"/>
              </a:solidFill>
            </a:endParaRPr>
          </a:p>
        </p:txBody>
      </p:sp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1FAE5249-5425-43BB-955F-18A37A8CAB1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50" t="208" r="21750" b="3859"/>
          <a:stretch/>
        </p:blipFill>
        <p:spPr>
          <a:xfrm>
            <a:off x="6736080" y="1381417"/>
            <a:ext cx="4864873" cy="4812563"/>
          </a:xfrm>
          <a:prstGeom prst="rect">
            <a:avLst/>
          </a:prstGeom>
        </p:spPr>
      </p:pic>
      <p:pic>
        <p:nvPicPr>
          <p:cNvPr id="8" name="Picture 7" descr="Icon&#10;&#10;Description automatically generated with medium confidence">
            <a:extLst>
              <a:ext uri="{FF2B5EF4-FFF2-40B4-BE49-F238E27FC236}">
                <a16:creationId xmlns:a16="http://schemas.microsoft.com/office/drawing/2014/main" id="{C8E32A14-2BD3-4710-AF47-9B88F839BC4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67" t="6859" r="22999" b="6465"/>
          <a:stretch/>
        </p:blipFill>
        <p:spPr>
          <a:xfrm>
            <a:off x="719322" y="1294048"/>
            <a:ext cx="5080000" cy="4987299"/>
          </a:xfrm>
          <a:prstGeom prst="rect">
            <a:avLst/>
          </a:prstGeom>
        </p:spPr>
      </p:pic>
      <p:pic>
        <p:nvPicPr>
          <p:cNvPr id="11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30EBF1C2-028B-4BB5-88A9-E1204E792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D126C80-9EA6-4B20-89DE-E9C2C4C3FA79}"/>
              </a:ext>
            </a:extLst>
          </p:cNvPr>
          <p:cNvSpPr/>
          <p:nvPr/>
        </p:nvSpPr>
        <p:spPr>
          <a:xfrm>
            <a:off x="2964447" y="3053592"/>
            <a:ext cx="72697" cy="6922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B593D64-7B66-40D2-9B9D-06C3A30C90CE}"/>
              </a:ext>
            </a:extLst>
          </p:cNvPr>
          <p:cNvSpPr/>
          <p:nvPr/>
        </p:nvSpPr>
        <p:spPr>
          <a:xfrm>
            <a:off x="8836927" y="3122814"/>
            <a:ext cx="72697" cy="6922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C6A2308-36C4-48B2-A6AE-BEF2FABA3F0F}"/>
              </a:ext>
            </a:extLst>
          </p:cNvPr>
          <p:cNvSpPr/>
          <p:nvPr/>
        </p:nvSpPr>
        <p:spPr>
          <a:xfrm>
            <a:off x="8737600" y="4063563"/>
            <a:ext cx="72697" cy="6922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67F30F3-A7C0-406D-A365-C004E8DFA676}"/>
              </a:ext>
            </a:extLst>
          </p:cNvPr>
          <p:cNvSpPr/>
          <p:nvPr/>
        </p:nvSpPr>
        <p:spPr>
          <a:xfrm>
            <a:off x="8909624" y="4063563"/>
            <a:ext cx="72697" cy="6922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B1925C7-70D5-4725-BD78-892E449570C6}"/>
              </a:ext>
            </a:extLst>
          </p:cNvPr>
          <p:cNvSpPr/>
          <p:nvPr/>
        </p:nvSpPr>
        <p:spPr>
          <a:xfrm>
            <a:off x="2891750" y="3994341"/>
            <a:ext cx="72697" cy="6922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70D0F7B-BE65-4361-A41F-BB0810CC4E6D}"/>
              </a:ext>
            </a:extLst>
          </p:cNvPr>
          <p:cNvSpPr/>
          <p:nvPr/>
        </p:nvSpPr>
        <p:spPr>
          <a:xfrm>
            <a:off x="3063774" y="3994341"/>
            <a:ext cx="72697" cy="6922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7057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3200" dirty="0"/>
              <a:t> </a:t>
            </a:r>
            <a:r>
              <a:rPr lang="de-DE" sz="3200" i="1" dirty="0"/>
              <a:t>Integration of FCC-ee </a:t>
            </a:r>
            <a:r>
              <a:rPr lang="de-DE" sz="3200" i="1"/>
              <a:t>machine elements</a:t>
            </a:r>
            <a:endParaRPr lang="de-DE" sz="3200" i="1" dirty="0"/>
          </a:p>
        </p:txBody>
      </p:sp>
      <p:sp>
        <p:nvSpPr>
          <p:cNvPr id="72" name="TextBox 71"/>
          <p:cNvSpPr txBox="1"/>
          <p:nvPr/>
        </p:nvSpPr>
        <p:spPr>
          <a:xfrm>
            <a:off x="1631505" y="1012086"/>
            <a:ext cx="7666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rgbClr val="FF0000"/>
                </a:solidFill>
              </a:rPr>
              <a:t>“Case A”: main ring SSS without </a:t>
            </a:r>
            <a:r>
              <a:rPr lang="en-US" b="1" u="sng" dirty="0" err="1">
                <a:solidFill>
                  <a:srgbClr val="FF0000"/>
                </a:solidFill>
              </a:rPr>
              <a:t>sextupole</a:t>
            </a:r>
            <a:r>
              <a:rPr lang="en-US" b="1" u="sng" dirty="0">
                <a:solidFill>
                  <a:srgbClr val="FF0000"/>
                </a:solidFill>
              </a:rPr>
              <a:t>; followed by 24.432 m for dipole(s) </a:t>
            </a:r>
            <a:endParaRPr lang="en-GB" b="1" u="sng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505" y="2790057"/>
            <a:ext cx="10376291" cy="1365622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1883703" y="1934528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1.5 m</a:t>
            </a:r>
            <a:endParaRPr lang="en-GB" sz="1600" dirty="0"/>
          </a:p>
        </p:txBody>
      </p:sp>
      <p:sp>
        <p:nvSpPr>
          <p:cNvPr id="78" name="TextBox 77"/>
          <p:cNvSpPr txBox="1"/>
          <p:nvPr/>
        </p:nvSpPr>
        <p:spPr>
          <a:xfrm>
            <a:off x="4290938" y="1967825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7.4 m</a:t>
            </a:r>
            <a:endParaRPr lang="en-GB" sz="1600" dirty="0"/>
          </a:p>
        </p:txBody>
      </p:sp>
      <p:cxnSp>
        <p:nvCxnSpPr>
          <p:cNvPr id="80" name="Straight Connector 79"/>
          <p:cNvCxnSpPr/>
          <p:nvPr/>
        </p:nvCxnSpPr>
        <p:spPr>
          <a:xfrm>
            <a:off x="1867851" y="2193287"/>
            <a:ext cx="793" cy="84693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1762335" y="2325222"/>
            <a:ext cx="8632606" cy="2365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7651554" y="1981111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7.4 m</a:t>
            </a:r>
            <a:endParaRPr lang="en-GB" sz="1600" dirty="0"/>
          </a:p>
        </p:txBody>
      </p:sp>
      <p:cxnSp>
        <p:nvCxnSpPr>
          <p:cNvPr id="88" name="Straight Connector 87"/>
          <p:cNvCxnSpPr/>
          <p:nvPr/>
        </p:nvCxnSpPr>
        <p:spPr>
          <a:xfrm>
            <a:off x="2464631" y="2198929"/>
            <a:ext cx="793" cy="84693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H="1">
            <a:off x="2404164" y="2248979"/>
            <a:ext cx="100224" cy="145187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2516054" y="2193286"/>
            <a:ext cx="793" cy="84693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>
            <a:off x="2469593" y="2257214"/>
            <a:ext cx="100224" cy="145187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H="1">
            <a:off x="1803170" y="2264457"/>
            <a:ext cx="100224" cy="145187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2730017" y="2198929"/>
            <a:ext cx="793" cy="84693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H="1">
            <a:off x="2668153" y="2264149"/>
            <a:ext cx="100224" cy="145187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3093469" y="2193286"/>
            <a:ext cx="793" cy="84693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6150346" y="2198929"/>
            <a:ext cx="793" cy="84693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6231482" y="2203570"/>
            <a:ext cx="793" cy="84693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9287566" y="2241627"/>
            <a:ext cx="793" cy="84693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9368702" y="2246268"/>
            <a:ext cx="793" cy="84693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H="1">
            <a:off x="3046551" y="2248979"/>
            <a:ext cx="100224" cy="145187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flipH="1">
            <a:off x="6091086" y="2268006"/>
            <a:ext cx="100224" cy="145187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6195630" y="2264149"/>
            <a:ext cx="100224" cy="145187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9241804" y="2261488"/>
            <a:ext cx="100224" cy="145187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flipH="1">
            <a:off x="9342028" y="2266007"/>
            <a:ext cx="100224" cy="145187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2210282" y="174872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0.15 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409493" y="1933147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0.5 m</a:t>
            </a:r>
            <a:endParaRPr lang="en-GB" sz="1600" dirty="0"/>
          </a:p>
        </p:txBody>
      </p:sp>
      <p:sp>
        <p:nvSpPr>
          <p:cNvPr id="109" name="TextBox 108"/>
          <p:cNvSpPr txBox="1"/>
          <p:nvPr/>
        </p:nvSpPr>
        <p:spPr>
          <a:xfrm>
            <a:off x="2791946" y="1768542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0.89 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888278" y="1869885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0.32 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028539" y="1882588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0.32 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64" name="Oval 63"/>
          <p:cNvSpPr/>
          <p:nvPr/>
        </p:nvSpPr>
        <p:spPr>
          <a:xfrm>
            <a:off x="6489201" y="3441662"/>
            <a:ext cx="134297" cy="3925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506" y="3906882"/>
            <a:ext cx="1134679" cy="640301"/>
          </a:xfrm>
          <a:prstGeom prst="rect">
            <a:avLst/>
          </a:prstGeom>
        </p:spPr>
      </p:pic>
      <p:cxnSp>
        <p:nvCxnSpPr>
          <p:cNvPr id="66" name="Straight Arrow Connector 65"/>
          <p:cNvCxnSpPr>
            <a:stCxn id="64" idx="5"/>
          </p:cNvCxnSpPr>
          <p:nvPr/>
        </p:nvCxnSpPr>
        <p:spPr>
          <a:xfrm>
            <a:off x="6603831" y="3776702"/>
            <a:ext cx="320993" cy="3403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082800" y="3643578"/>
            <a:ext cx="0" cy="144016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3225771" y="3643578"/>
            <a:ext cx="0" cy="144016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9796254" y="3645024"/>
            <a:ext cx="0" cy="144016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9940270" y="3645024"/>
            <a:ext cx="0" cy="144016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1729907" y="4775417"/>
            <a:ext cx="205269" cy="23278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2992790" y="4775418"/>
            <a:ext cx="180021" cy="249535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3154808" y="4764701"/>
            <a:ext cx="180021" cy="249535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>
            <a:off x="9702223" y="4835650"/>
            <a:ext cx="180021" cy="249535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9840299" y="4835650"/>
            <a:ext cx="180021" cy="249535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2063552" y="4581232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2.9 m</a:t>
            </a:r>
            <a:endParaRPr lang="en-GB" sz="1600" dirty="0"/>
          </a:p>
        </p:txBody>
      </p:sp>
      <p:sp>
        <p:nvSpPr>
          <p:cNvPr id="81" name="TextBox 80"/>
          <p:cNvSpPr txBox="1"/>
          <p:nvPr/>
        </p:nvSpPr>
        <p:spPr>
          <a:xfrm>
            <a:off x="2868943" y="5085381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0.3 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540180" y="4590751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7.94 m</a:t>
            </a:r>
            <a:endParaRPr lang="en-GB" sz="1600" dirty="0"/>
          </a:p>
        </p:txBody>
      </p:sp>
      <p:sp>
        <p:nvSpPr>
          <p:cNvPr id="83" name="TextBox 82"/>
          <p:cNvSpPr txBox="1"/>
          <p:nvPr/>
        </p:nvSpPr>
        <p:spPr>
          <a:xfrm>
            <a:off x="9663491" y="5038623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0.3 m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>
            <a:off x="1818174" y="3625775"/>
            <a:ext cx="0" cy="144016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6431172" y="3645024"/>
            <a:ext cx="0" cy="144016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6574143" y="3645024"/>
            <a:ext cx="0" cy="144016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H="1">
            <a:off x="6341162" y="4776864"/>
            <a:ext cx="180021" cy="249535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flipH="1">
            <a:off x="6503180" y="4766147"/>
            <a:ext cx="180021" cy="249535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6170368" y="5023871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0.3 m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114" name="Straight Connector 113"/>
          <p:cNvCxnSpPr/>
          <p:nvPr/>
        </p:nvCxnSpPr>
        <p:spPr>
          <a:xfrm>
            <a:off x="1711866" y="4926906"/>
            <a:ext cx="8632606" cy="2365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7877596" y="4609493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7.94 m</a:t>
            </a:r>
            <a:endParaRPr lang="en-GB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9539549" y="1007288"/>
            <a:ext cx="1099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Side view</a:t>
            </a:r>
            <a:endParaRPr lang="de-CH" dirty="0"/>
          </a:p>
        </p:txBody>
      </p:sp>
      <p:pic>
        <p:nvPicPr>
          <p:cNvPr id="58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F140CFDD-CDCE-4031-A294-4F22E17D42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0196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3200" i="1" dirty="0"/>
              <a:t>Robot in FCC-ee Regular tunnel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57561FB-B2C4-4322-9FE1-79D6BCCA08CA}"/>
              </a:ext>
            </a:extLst>
          </p:cNvPr>
          <p:cNvSpPr txBox="1"/>
          <p:nvPr/>
        </p:nvSpPr>
        <p:spPr>
          <a:xfrm>
            <a:off x="4583832" y="5692606"/>
            <a:ext cx="4185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Robot position in the middle of the tunnel </a:t>
            </a:r>
            <a:endParaRPr lang="en-GB" dirty="0"/>
          </a:p>
        </p:txBody>
      </p:sp>
      <p:pic>
        <p:nvPicPr>
          <p:cNvPr id="28" name="Picture 27" descr="A picture containing chart&#10;&#10;Description automatically generated">
            <a:extLst>
              <a:ext uri="{FF2B5EF4-FFF2-40B4-BE49-F238E27FC236}">
                <a16:creationId xmlns:a16="http://schemas.microsoft.com/office/drawing/2014/main" id="{EEBB2CE5-395A-43AB-9D55-5C7A084C2A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8" t="14436" r="33462" b="11049"/>
          <a:stretch/>
        </p:blipFill>
        <p:spPr>
          <a:xfrm>
            <a:off x="6003572" y="1124092"/>
            <a:ext cx="4609816" cy="4609816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BF7E51C5-1EFE-4725-937E-55AA29F6CCB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1" t="9190" r="27163" b="9947"/>
          <a:stretch/>
        </p:blipFill>
        <p:spPr>
          <a:xfrm>
            <a:off x="1600484" y="1124092"/>
            <a:ext cx="4420246" cy="4609815"/>
          </a:xfrm>
          <a:prstGeom prst="rect">
            <a:avLst/>
          </a:prstGeom>
        </p:spPr>
      </p:pic>
      <p:pic>
        <p:nvPicPr>
          <p:cNvPr id="8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45CEF19B-9D97-4BE3-8215-ACAE8E86F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800F7133-EC44-45ED-A37E-E4907684F09E}"/>
              </a:ext>
            </a:extLst>
          </p:cNvPr>
          <p:cNvSpPr/>
          <p:nvPr/>
        </p:nvSpPr>
        <p:spPr>
          <a:xfrm>
            <a:off x="7824163" y="3667323"/>
            <a:ext cx="72697" cy="6922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AA0D4FD-2E5D-43A7-AF0D-EEB24B9FDA87}"/>
              </a:ext>
            </a:extLst>
          </p:cNvPr>
          <p:cNvSpPr/>
          <p:nvPr/>
        </p:nvSpPr>
        <p:spPr>
          <a:xfrm>
            <a:off x="7996187" y="3667323"/>
            <a:ext cx="72697" cy="6922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61CBC82-A443-427D-A524-68220BD3B7F8}"/>
              </a:ext>
            </a:extLst>
          </p:cNvPr>
          <p:cNvSpPr/>
          <p:nvPr/>
        </p:nvSpPr>
        <p:spPr>
          <a:xfrm>
            <a:off x="7896860" y="2904043"/>
            <a:ext cx="72697" cy="6922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83BA874-D68D-462A-BF1B-1E2C903981BC}"/>
              </a:ext>
            </a:extLst>
          </p:cNvPr>
          <p:cNvSpPr/>
          <p:nvPr/>
        </p:nvSpPr>
        <p:spPr>
          <a:xfrm>
            <a:off x="3306281" y="3736545"/>
            <a:ext cx="72697" cy="6922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A715547-A413-43AF-91CE-D1E5BC2F4D62}"/>
              </a:ext>
            </a:extLst>
          </p:cNvPr>
          <p:cNvSpPr/>
          <p:nvPr/>
        </p:nvSpPr>
        <p:spPr>
          <a:xfrm>
            <a:off x="3478305" y="3736545"/>
            <a:ext cx="72697" cy="6922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3AD7AA1-1492-40EC-AC86-A20B55BF99A4}"/>
              </a:ext>
            </a:extLst>
          </p:cNvPr>
          <p:cNvSpPr/>
          <p:nvPr/>
        </p:nvSpPr>
        <p:spPr>
          <a:xfrm>
            <a:off x="3405608" y="2990410"/>
            <a:ext cx="72697" cy="6922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7D4445F-1F7D-47C0-A5E7-92F5C21AF327}"/>
              </a:ext>
            </a:extLst>
          </p:cNvPr>
          <p:cNvSpPr/>
          <p:nvPr/>
        </p:nvSpPr>
        <p:spPr>
          <a:xfrm>
            <a:off x="11840753" y="4118893"/>
            <a:ext cx="127591" cy="13290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95EA9F-1B78-438C-B1B9-0C6B52ABD3CC}"/>
              </a:ext>
            </a:extLst>
          </p:cNvPr>
          <p:cNvSpPr txBox="1"/>
          <p:nvPr/>
        </p:nvSpPr>
        <p:spPr>
          <a:xfrm>
            <a:off x="10550422" y="3667323"/>
            <a:ext cx="1641578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Collider Centre</a:t>
            </a:r>
            <a:endParaRPr lang="en-GB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0056EE8-C204-4D1C-8BC9-8E62AFB9A1D2}"/>
              </a:ext>
            </a:extLst>
          </p:cNvPr>
          <p:cNvCxnSpPr>
            <a:cxnSpLocks/>
          </p:cNvCxnSpPr>
          <p:nvPr/>
        </p:nvCxnSpPr>
        <p:spPr>
          <a:xfrm flipV="1">
            <a:off x="11907384" y="4432829"/>
            <a:ext cx="0" cy="47446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518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>
              <a:defRPr/>
            </a:pPr>
            <a:r>
              <a:rPr lang="en-US" sz="3200" i="1" dirty="0"/>
              <a:t>Future Circular Collider (FCC) - 3D Schematic</a:t>
            </a: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52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7CE79EB-7F7B-47E2-9125-510050E964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8444" y="980727"/>
            <a:ext cx="7097145" cy="501993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1EBC9FE-B5DA-415F-A350-01428FF68F47}"/>
              </a:ext>
            </a:extLst>
          </p:cNvPr>
          <p:cNvSpPr txBox="1"/>
          <p:nvPr/>
        </p:nvSpPr>
        <p:spPr>
          <a:xfrm>
            <a:off x="8513833" y="5265729"/>
            <a:ext cx="18002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Courtesy SMB-SE</a:t>
            </a:r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3CD9967-28C2-4BC4-ACCD-2202349A0431}"/>
              </a:ext>
            </a:extLst>
          </p:cNvPr>
          <p:cNvSpPr/>
          <p:nvPr/>
        </p:nvSpPr>
        <p:spPr>
          <a:xfrm>
            <a:off x="5773706" y="3665424"/>
            <a:ext cx="127591" cy="13290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F79F2AE-1313-4EF7-AF28-C40F38EBF26B}"/>
              </a:ext>
            </a:extLst>
          </p:cNvPr>
          <p:cNvCxnSpPr>
            <a:cxnSpLocks/>
          </p:cNvCxnSpPr>
          <p:nvPr/>
        </p:nvCxnSpPr>
        <p:spPr>
          <a:xfrm flipH="1" flipV="1">
            <a:off x="5603240" y="2014220"/>
            <a:ext cx="226061" cy="1633220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ED0B861-3818-4EE6-BD7C-2CDC7FAB8E9E}"/>
              </a:ext>
            </a:extLst>
          </p:cNvPr>
          <p:cNvCxnSpPr>
            <a:cxnSpLocks/>
          </p:cNvCxnSpPr>
          <p:nvPr/>
        </p:nvCxnSpPr>
        <p:spPr>
          <a:xfrm flipV="1">
            <a:off x="5875020" y="2072640"/>
            <a:ext cx="591820" cy="1592784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8095E25-4CAA-45A7-80B7-412F5B5D176A}"/>
              </a:ext>
            </a:extLst>
          </p:cNvPr>
          <p:cNvCxnSpPr>
            <a:cxnSpLocks/>
          </p:cNvCxnSpPr>
          <p:nvPr/>
        </p:nvCxnSpPr>
        <p:spPr>
          <a:xfrm flipV="1">
            <a:off x="5901297" y="2352040"/>
            <a:ext cx="1378343" cy="1346200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CC99DC8-0FDC-474A-9D19-DE349ADE0430}"/>
              </a:ext>
            </a:extLst>
          </p:cNvPr>
          <p:cNvCxnSpPr>
            <a:cxnSpLocks/>
          </p:cNvCxnSpPr>
          <p:nvPr/>
        </p:nvCxnSpPr>
        <p:spPr>
          <a:xfrm flipV="1">
            <a:off x="5901297" y="2887980"/>
            <a:ext cx="2163203" cy="838200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74F2476-C845-4BCC-B77E-49652DB5C682}"/>
              </a:ext>
            </a:extLst>
          </p:cNvPr>
          <p:cNvCxnSpPr>
            <a:cxnSpLocks/>
          </p:cNvCxnSpPr>
          <p:nvPr/>
        </p:nvCxnSpPr>
        <p:spPr>
          <a:xfrm>
            <a:off x="5901297" y="3751580"/>
            <a:ext cx="2043823" cy="149860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E9BC636-09E7-4730-B9FE-CCEE55600F00}"/>
              </a:ext>
            </a:extLst>
          </p:cNvPr>
          <p:cNvCxnSpPr>
            <a:cxnSpLocks/>
          </p:cNvCxnSpPr>
          <p:nvPr/>
        </p:nvCxnSpPr>
        <p:spPr>
          <a:xfrm>
            <a:off x="5901297" y="3774440"/>
            <a:ext cx="1413903" cy="1236980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F481B6C-3BB6-420B-A020-D177D0F7AC23}"/>
              </a:ext>
            </a:extLst>
          </p:cNvPr>
          <p:cNvCxnSpPr>
            <a:cxnSpLocks/>
          </p:cNvCxnSpPr>
          <p:nvPr/>
        </p:nvCxnSpPr>
        <p:spPr>
          <a:xfrm>
            <a:off x="5875020" y="3814035"/>
            <a:ext cx="178677" cy="1451694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7FAE5D1-EC25-4981-A0BA-A8609612F163}"/>
              </a:ext>
            </a:extLst>
          </p:cNvPr>
          <p:cNvCxnSpPr>
            <a:cxnSpLocks/>
          </p:cNvCxnSpPr>
          <p:nvPr/>
        </p:nvCxnSpPr>
        <p:spPr>
          <a:xfrm flipH="1">
            <a:off x="4857770" y="3814035"/>
            <a:ext cx="941050" cy="1285099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93FAB27-AD3A-418E-B71A-A9AD79C81D89}"/>
              </a:ext>
            </a:extLst>
          </p:cNvPr>
          <p:cNvCxnSpPr>
            <a:cxnSpLocks/>
          </p:cNvCxnSpPr>
          <p:nvPr/>
        </p:nvCxnSpPr>
        <p:spPr>
          <a:xfrm flipH="1">
            <a:off x="3924838" y="3774440"/>
            <a:ext cx="1833658" cy="844634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1B13386-7E58-4692-828C-95F05BF16F57}"/>
              </a:ext>
            </a:extLst>
          </p:cNvPr>
          <p:cNvCxnSpPr>
            <a:cxnSpLocks/>
          </p:cNvCxnSpPr>
          <p:nvPr/>
        </p:nvCxnSpPr>
        <p:spPr>
          <a:xfrm flipH="1">
            <a:off x="3380740" y="3726934"/>
            <a:ext cx="2377756" cy="215146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A9412AD-11C7-4244-92AF-8BD19FF890BE}"/>
              </a:ext>
            </a:extLst>
          </p:cNvPr>
          <p:cNvCxnSpPr>
            <a:cxnSpLocks/>
          </p:cNvCxnSpPr>
          <p:nvPr/>
        </p:nvCxnSpPr>
        <p:spPr>
          <a:xfrm flipH="1" flipV="1">
            <a:off x="3881920" y="2958584"/>
            <a:ext cx="1876576" cy="735569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81B12F72-A6F7-410C-B89F-D3446E17E8DC}"/>
              </a:ext>
            </a:extLst>
          </p:cNvPr>
          <p:cNvCxnSpPr>
            <a:cxnSpLocks/>
          </p:cNvCxnSpPr>
          <p:nvPr/>
        </p:nvCxnSpPr>
        <p:spPr>
          <a:xfrm flipH="1" flipV="1">
            <a:off x="4686300" y="2212340"/>
            <a:ext cx="1098473" cy="1458457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AAF27120-5112-4895-B4FB-0E20B54406CA}"/>
              </a:ext>
            </a:extLst>
          </p:cNvPr>
          <p:cNvSpPr txBox="1"/>
          <p:nvPr/>
        </p:nvSpPr>
        <p:spPr>
          <a:xfrm>
            <a:off x="5082815" y="3244334"/>
            <a:ext cx="1749056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Collider Centre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1845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endParaRPr lang="en-US" dirty="0"/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4083051" y="32078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D81837-3A63-4DE4-929B-C97A773F64A9}"/>
              </a:ext>
            </a:extLst>
          </p:cNvPr>
          <p:cNvSpPr txBox="1"/>
          <p:nvPr/>
        </p:nvSpPr>
        <p:spPr>
          <a:xfrm>
            <a:off x="951978" y="3069322"/>
            <a:ext cx="104467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Integration of FCC-</a:t>
            </a:r>
            <a:r>
              <a:rPr lang="en-US" sz="3600" dirty="0" err="1"/>
              <a:t>ee</a:t>
            </a:r>
            <a:r>
              <a:rPr lang="en-US" sz="3600" dirty="0"/>
              <a:t> RF machine elements at point D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82828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2900" i="1" dirty="0"/>
              <a:t>RF layout and installation/modification works</a:t>
            </a:r>
            <a:endParaRPr lang="de-CH" sz="2900" i="1" dirty="0"/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00" y="608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image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029" y="4071686"/>
            <a:ext cx="5595323" cy="196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" name="Picture 18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55570" y="4059747"/>
            <a:ext cx="327363" cy="188388"/>
          </a:xfrm>
          <a:prstGeom prst="rect">
            <a:avLst/>
          </a:prstGeom>
        </p:spPr>
      </p:pic>
      <p:pic>
        <p:nvPicPr>
          <p:cNvPr id="193" name="Picture 19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55570" y="4367984"/>
            <a:ext cx="383575" cy="154034"/>
          </a:xfrm>
          <a:prstGeom prst="rect">
            <a:avLst/>
          </a:prstGeom>
        </p:spPr>
      </p:pic>
      <p:sp>
        <p:nvSpPr>
          <p:cNvPr id="209" name="TextBox 208"/>
          <p:cNvSpPr txBox="1"/>
          <p:nvPr/>
        </p:nvSpPr>
        <p:spPr>
          <a:xfrm>
            <a:off x="11157558" y="395762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400 MHz</a:t>
            </a:r>
            <a:endParaRPr lang="de-CH" dirty="0"/>
          </a:p>
        </p:txBody>
      </p:sp>
      <p:sp>
        <p:nvSpPr>
          <p:cNvPr id="214" name="TextBox 213"/>
          <p:cNvSpPr txBox="1"/>
          <p:nvPr/>
        </p:nvSpPr>
        <p:spPr>
          <a:xfrm>
            <a:off x="11157558" y="4248135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800 MHz</a:t>
            </a:r>
            <a:endParaRPr lang="de-CH" dirty="0"/>
          </a:p>
        </p:txBody>
      </p:sp>
      <p:pic>
        <p:nvPicPr>
          <p:cNvPr id="1027" name="Picture 1" descr="image00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48" y="1051330"/>
            <a:ext cx="5912115" cy="4936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" name="TextBox 214"/>
          <p:cNvSpPr txBox="1"/>
          <p:nvPr/>
        </p:nvSpPr>
        <p:spPr>
          <a:xfrm>
            <a:off x="9192343" y="866665"/>
            <a:ext cx="2131185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 </a:t>
            </a:r>
            <a:r>
              <a:rPr lang="de-DE" sz="1800" dirty="0"/>
              <a:t>Courtesy </a:t>
            </a:r>
            <a:r>
              <a:rPr lang="de-DE" dirty="0"/>
              <a:t>O. Brunner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85953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097F0BA8-D7DC-430F-AF46-C1884D937D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7" t="25023" r="1170" b="21247"/>
          <a:stretch/>
        </p:blipFill>
        <p:spPr>
          <a:xfrm>
            <a:off x="259069" y="3589226"/>
            <a:ext cx="10698758" cy="3141112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04" t="51395" r="15319" b="38840"/>
          <a:stretch/>
        </p:blipFill>
        <p:spPr>
          <a:xfrm>
            <a:off x="1559496" y="2861137"/>
            <a:ext cx="2160240" cy="46196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2" t="8149" r="1176" b="50000"/>
          <a:stretch/>
        </p:blipFill>
        <p:spPr>
          <a:xfrm>
            <a:off x="4007768" y="1640772"/>
            <a:ext cx="5858840" cy="1540276"/>
          </a:xfrm>
          <a:prstGeom prst="rect">
            <a:avLst/>
          </a:prstGeom>
        </p:spPr>
      </p:pic>
      <p:sp>
        <p:nvSpPr>
          <p:cNvPr id="115" name="Rectangle 114"/>
          <p:cNvSpPr/>
          <p:nvPr/>
        </p:nvSpPr>
        <p:spPr>
          <a:xfrm>
            <a:off x="6067366" y="1030979"/>
            <a:ext cx="16850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Bunker</a:t>
            </a:r>
          </a:p>
          <a:p>
            <a:r>
              <a:rPr lang="en-US" sz="1600" dirty="0"/>
              <a:t>(</a:t>
            </a:r>
            <a:r>
              <a:rPr lang="en-US" sz="1600" dirty="0" err="1"/>
              <a:t>LxWxH</a:t>
            </a:r>
            <a:r>
              <a:rPr lang="en-US" sz="1600" dirty="0"/>
              <a:t>=8x3x3 m)</a:t>
            </a:r>
            <a:endParaRPr lang="en-GB" sz="1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n-US" i="1" dirty="0"/>
              <a:t>FCC-</a:t>
            </a:r>
            <a:r>
              <a:rPr lang="en-US" i="1" dirty="0" err="1"/>
              <a:t>ee</a:t>
            </a:r>
            <a:r>
              <a:rPr lang="en-US" i="1" dirty="0"/>
              <a:t> RF machine elements </a:t>
            </a:r>
            <a:r>
              <a:rPr lang="en-US" sz="1800" i="1" dirty="0"/>
              <a:t>(H)</a:t>
            </a:r>
          </a:p>
        </p:txBody>
      </p:sp>
      <p:sp>
        <p:nvSpPr>
          <p:cNvPr id="7" name="Rectangle 6"/>
          <p:cNvSpPr/>
          <p:nvPr/>
        </p:nvSpPr>
        <p:spPr>
          <a:xfrm>
            <a:off x="193213" y="1029081"/>
            <a:ext cx="53285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/>
              <a:t>400 MHz </a:t>
            </a:r>
            <a:r>
              <a:rPr lang="en-US" sz="1400" u="sng" dirty="0" err="1"/>
              <a:t>cryomodules</a:t>
            </a:r>
            <a:r>
              <a:rPr lang="en-US" sz="1400" u="sng" dirty="0"/>
              <a:t> (ø 1.14 m x 12 m), half LSS 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400" dirty="0"/>
              <a:t> 17 </a:t>
            </a:r>
            <a:r>
              <a:rPr lang="de-DE" sz="1400" dirty="0">
                <a:solidFill>
                  <a:srgbClr val="FF0000"/>
                </a:solidFill>
              </a:rPr>
              <a:t>e</a:t>
            </a:r>
            <a:r>
              <a:rPr lang="de-DE" sz="1400" baseline="30000" dirty="0">
                <a:solidFill>
                  <a:srgbClr val="FF0000"/>
                </a:solidFill>
              </a:rPr>
              <a:t>+</a:t>
            </a:r>
            <a:r>
              <a:rPr lang="de-DE" sz="1400" dirty="0">
                <a:solidFill>
                  <a:srgbClr val="FF0000"/>
                </a:solidFill>
              </a:rPr>
              <a:t>e</a:t>
            </a:r>
            <a:r>
              <a:rPr lang="de-DE" sz="1400" baseline="30000" dirty="0">
                <a:solidFill>
                  <a:srgbClr val="FF0000"/>
                </a:solidFill>
              </a:rPr>
              <a:t>-</a:t>
            </a:r>
            <a:r>
              <a:rPr lang="en-US" sz="1400" dirty="0"/>
              <a:t> CM + 9 </a:t>
            </a:r>
            <a:r>
              <a:rPr lang="en-US" sz="1400" dirty="0">
                <a:solidFill>
                  <a:srgbClr val="00B050"/>
                </a:solidFill>
              </a:rPr>
              <a:t>booster</a:t>
            </a:r>
            <a:r>
              <a:rPr lang="en-US" sz="1400" dirty="0"/>
              <a:t> CM = 26 CM (476.2 m)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400" dirty="0"/>
              <a:t> 68 klystrons</a:t>
            </a:r>
            <a:endParaRPr lang="en-US" sz="1400" u="sng" dirty="0"/>
          </a:p>
        </p:txBody>
      </p:sp>
      <p:cxnSp>
        <p:nvCxnSpPr>
          <p:cNvPr id="12" name="Straight Connector 11"/>
          <p:cNvCxnSpPr/>
          <p:nvPr/>
        </p:nvCxnSpPr>
        <p:spPr>
          <a:xfrm flipH="1" flipV="1">
            <a:off x="2524182" y="3065939"/>
            <a:ext cx="7521051" cy="2346"/>
          </a:xfrm>
          <a:prstGeom prst="line">
            <a:avLst/>
          </a:prstGeom>
          <a:ln w="6350">
            <a:solidFill>
              <a:srgbClr val="06B15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029126" y="2958731"/>
            <a:ext cx="13889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400" dirty="0">
                <a:solidFill>
                  <a:schemeClr val="accent1">
                    <a:lumMod val="75000"/>
                  </a:schemeClr>
                </a:solidFill>
              </a:rPr>
              <a:t>е</a:t>
            </a:r>
            <a:r>
              <a:rPr lang="bg-BG" sz="1400" baseline="30000" dirty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de-DE" sz="1400" dirty="0">
                <a:solidFill>
                  <a:schemeClr val="accent1">
                    <a:lumMod val="75000"/>
                  </a:schemeClr>
                </a:solidFill>
              </a:rPr>
              <a:t> ring</a:t>
            </a:r>
            <a:endParaRPr lang="de-CH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H="1" flipV="1">
            <a:off x="2526917" y="3101798"/>
            <a:ext cx="7518315" cy="720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634439" y="2715086"/>
            <a:ext cx="13889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00B050"/>
                </a:solidFill>
              </a:rPr>
              <a:t>booster ring</a:t>
            </a:r>
            <a:endParaRPr lang="de-CH" sz="1400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29634" y="3100053"/>
            <a:ext cx="689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FF0000"/>
                </a:solidFill>
              </a:rPr>
              <a:t>e</a:t>
            </a:r>
            <a:r>
              <a:rPr lang="bg-BG" sz="1400" baseline="30000" dirty="0">
                <a:solidFill>
                  <a:srgbClr val="FF0000"/>
                </a:solidFill>
              </a:rPr>
              <a:t>+</a:t>
            </a:r>
            <a:r>
              <a:rPr lang="de-DE" sz="1400" dirty="0">
                <a:solidFill>
                  <a:srgbClr val="FF0000"/>
                </a:solidFill>
              </a:rPr>
              <a:t> ring</a:t>
            </a:r>
            <a:endParaRPr lang="de-CH" sz="1400" dirty="0">
              <a:solidFill>
                <a:srgbClr val="FF0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2500074" y="3128710"/>
            <a:ext cx="7556367" cy="4"/>
          </a:xfrm>
          <a:prstGeom prst="line">
            <a:avLst/>
          </a:prstGeom>
          <a:ln w="63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9441356" y="2154704"/>
            <a:ext cx="7856" cy="722596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9302780" y="2161834"/>
            <a:ext cx="7856" cy="722596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9158531" y="2161834"/>
            <a:ext cx="7856" cy="722596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9041187" y="2161834"/>
            <a:ext cx="7856" cy="722596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7" name="Rectangle 116"/>
          <p:cNvSpPr/>
          <p:nvPr/>
        </p:nvSpPr>
        <p:spPr>
          <a:xfrm>
            <a:off x="7850841" y="951624"/>
            <a:ext cx="21254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Faraday cage </a:t>
            </a:r>
          </a:p>
          <a:p>
            <a:r>
              <a:rPr lang="en-US" sz="1600" dirty="0"/>
              <a:t>(</a:t>
            </a:r>
            <a:r>
              <a:rPr lang="en-US" sz="1600" dirty="0" err="1"/>
              <a:t>LxWxH</a:t>
            </a:r>
            <a:r>
              <a:rPr lang="en-US" sz="1600" dirty="0"/>
              <a:t>=10x2x2.5m)</a:t>
            </a:r>
            <a:endParaRPr lang="en-GB" sz="1600" dirty="0"/>
          </a:p>
        </p:txBody>
      </p:sp>
      <p:cxnSp>
        <p:nvCxnSpPr>
          <p:cNvPr id="118" name="Straight Arrow Connector 117"/>
          <p:cNvCxnSpPr/>
          <p:nvPr/>
        </p:nvCxnSpPr>
        <p:spPr>
          <a:xfrm flipH="1">
            <a:off x="8558996" y="1467217"/>
            <a:ext cx="176537" cy="255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cxnSpLocks/>
          </p:cNvCxnSpPr>
          <p:nvPr/>
        </p:nvCxnSpPr>
        <p:spPr>
          <a:xfrm flipH="1">
            <a:off x="9448684" y="1627768"/>
            <a:ext cx="257665" cy="229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3" name="Rectangle 122"/>
          <p:cNvSpPr/>
          <p:nvPr/>
        </p:nvSpPr>
        <p:spPr>
          <a:xfrm>
            <a:off x="9635721" y="1361716"/>
            <a:ext cx="16850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Klystron, </a:t>
            </a:r>
            <a:r>
              <a:rPr lang="en-US" sz="1600" dirty="0" err="1"/>
              <a:t>circulator&amp;rack</a:t>
            </a:r>
            <a:endParaRPr lang="en-US" sz="1600" dirty="0"/>
          </a:p>
        </p:txBody>
      </p:sp>
      <p:cxnSp>
        <p:nvCxnSpPr>
          <p:cNvPr id="126" name="Straight Connector 125"/>
          <p:cNvCxnSpPr/>
          <p:nvPr/>
        </p:nvCxnSpPr>
        <p:spPr>
          <a:xfrm>
            <a:off x="9463207" y="3032441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8896092" y="3043364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8806581" y="3032441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8248020" y="3032441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8104004" y="3037250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/>
          <p:nvPr/>
        </p:nvCxnSpPr>
        <p:spPr>
          <a:xfrm flipH="1">
            <a:off x="2961814" y="3245463"/>
            <a:ext cx="694239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>
            <a:off x="7488329" y="3043364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7547040" y="3037250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6954608" y="3020698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6882600" y="3020698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>
            <a:off x="6231796" y="3032441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>
            <a:off x="5655732" y="3037250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>
            <a:off x="5518913" y="3037250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>
            <a:off x="4791636" y="3029439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4693012" y="3043364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>
            <a:off x="4143564" y="3037250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8" name="Rectangle 177"/>
          <p:cNvSpPr/>
          <p:nvPr/>
        </p:nvSpPr>
        <p:spPr>
          <a:xfrm>
            <a:off x="9059028" y="3207960"/>
            <a:ext cx="4029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8328978" y="3207960"/>
            <a:ext cx="4029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180" name="Rectangle 179"/>
          <p:cNvSpPr/>
          <p:nvPr/>
        </p:nvSpPr>
        <p:spPr>
          <a:xfrm>
            <a:off x="4885944" y="3223379"/>
            <a:ext cx="4029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181" name="Rectangle 180"/>
          <p:cNvSpPr/>
          <p:nvPr/>
        </p:nvSpPr>
        <p:spPr>
          <a:xfrm>
            <a:off x="4247330" y="3229920"/>
            <a:ext cx="4456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182" name="Rectangle 181"/>
          <p:cNvSpPr/>
          <p:nvPr/>
        </p:nvSpPr>
        <p:spPr>
          <a:xfrm>
            <a:off x="7850840" y="3188900"/>
            <a:ext cx="5164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1.5</a:t>
            </a:r>
          </a:p>
        </p:txBody>
      </p:sp>
      <p:sp>
        <p:nvSpPr>
          <p:cNvPr id="183" name="Rectangle 182"/>
          <p:cNvSpPr/>
          <p:nvPr/>
        </p:nvSpPr>
        <p:spPr>
          <a:xfrm>
            <a:off x="5708732" y="3389373"/>
            <a:ext cx="5496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11.2</a:t>
            </a:r>
          </a:p>
        </p:txBody>
      </p:sp>
      <p:sp>
        <p:nvSpPr>
          <p:cNvPr id="185" name="Rectangle 184"/>
          <p:cNvSpPr/>
          <p:nvPr/>
        </p:nvSpPr>
        <p:spPr>
          <a:xfrm>
            <a:off x="7011245" y="3227393"/>
            <a:ext cx="4029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186" name="Rectangle 185"/>
          <p:cNvSpPr/>
          <p:nvPr/>
        </p:nvSpPr>
        <p:spPr>
          <a:xfrm>
            <a:off x="6287359" y="3220130"/>
            <a:ext cx="4029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188" name="Rectangle 187"/>
          <p:cNvSpPr/>
          <p:nvPr/>
        </p:nvSpPr>
        <p:spPr>
          <a:xfrm>
            <a:off x="8688196" y="3397191"/>
            <a:ext cx="5081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0.6</a:t>
            </a:r>
          </a:p>
        </p:txBody>
      </p:sp>
      <p:sp>
        <p:nvSpPr>
          <p:cNvPr id="189" name="Rectangle 188"/>
          <p:cNvSpPr/>
          <p:nvPr/>
        </p:nvSpPr>
        <p:spPr>
          <a:xfrm>
            <a:off x="6667740" y="3398692"/>
            <a:ext cx="5081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0.6</a:t>
            </a:r>
          </a:p>
        </p:txBody>
      </p:sp>
      <p:sp>
        <p:nvSpPr>
          <p:cNvPr id="190" name="Rectangle 189"/>
          <p:cNvSpPr/>
          <p:nvPr/>
        </p:nvSpPr>
        <p:spPr>
          <a:xfrm>
            <a:off x="4515475" y="3366452"/>
            <a:ext cx="5081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0.6</a:t>
            </a:r>
          </a:p>
        </p:txBody>
      </p:sp>
      <p:sp>
        <p:nvSpPr>
          <p:cNvPr id="191" name="Rectangle 190"/>
          <p:cNvSpPr/>
          <p:nvPr/>
        </p:nvSpPr>
        <p:spPr>
          <a:xfrm>
            <a:off x="7301766" y="3405315"/>
            <a:ext cx="5081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0.3</a:t>
            </a:r>
          </a:p>
        </p:txBody>
      </p:sp>
      <p:sp>
        <p:nvSpPr>
          <p:cNvPr id="194" name="Rectangle 193"/>
          <p:cNvSpPr/>
          <p:nvPr/>
        </p:nvSpPr>
        <p:spPr>
          <a:xfrm>
            <a:off x="7978831" y="3400566"/>
            <a:ext cx="5081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2.7</a:t>
            </a:r>
          </a:p>
        </p:txBody>
      </p:sp>
      <p:sp>
        <p:nvSpPr>
          <p:cNvPr id="195" name="Rectangle 194"/>
          <p:cNvSpPr/>
          <p:nvPr/>
        </p:nvSpPr>
        <p:spPr>
          <a:xfrm>
            <a:off x="5223684" y="3384884"/>
            <a:ext cx="5081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2.2</a:t>
            </a:r>
          </a:p>
        </p:txBody>
      </p:sp>
      <p:sp>
        <p:nvSpPr>
          <p:cNvPr id="196" name="Rectangle 195"/>
          <p:cNvSpPr/>
          <p:nvPr/>
        </p:nvSpPr>
        <p:spPr>
          <a:xfrm>
            <a:off x="2624781" y="1527978"/>
            <a:ext cx="16850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Booster rack</a:t>
            </a:r>
          </a:p>
        </p:txBody>
      </p:sp>
      <p:cxnSp>
        <p:nvCxnSpPr>
          <p:cNvPr id="197" name="Straight Arrow Connector 196"/>
          <p:cNvCxnSpPr/>
          <p:nvPr/>
        </p:nvCxnSpPr>
        <p:spPr>
          <a:xfrm>
            <a:off x="7649878" y="1593541"/>
            <a:ext cx="203155" cy="3533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8" name="TextBox 197"/>
          <p:cNvSpPr txBox="1"/>
          <p:nvPr/>
        </p:nvSpPr>
        <p:spPr>
          <a:xfrm>
            <a:off x="99181" y="3414280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Machine tunnel</a:t>
            </a:r>
            <a:endParaRPr lang="en-GB" dirty="0"/>
          </a:p>
        </p:txBody>
      </p:sp>
      <p:cxnSp>
        <p:nvCxnSpPr>
          <p:cNvPr id="199" name="Straight Arrow Connector 198"/>
          <p:cNvCxnSpPr>
            <a:cxnSpLocks/>
          </p:cNvCxnSpPr>
          <p:nvPr/>
        </p:nvCxnSpPr>
        <p:spPr>
          <a:xfrm>
            <a:off x="780287" y="3737654"/>
            <a:ext cx="281890" cy="6459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0" name="TextBox 199"/>
          <p:cNvSpPr txBox="1"/>
          <p:nvPr/>
        </p:nvSpPr>
        <p:spPr>
          <a:xfrm>
            <a:off x="4825187" y="3818439"/>
            <a:ext cx="2589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Transport/klystron gallery</a:t>
            </a:r>
            <a:endParaRPr lang="en-GB" dirty="0"/>
          </a:p>
        </p:txBody>
      </p:sp>
      <p:cxnSp>
        <p:nvCxnSpPr>
          <p:cNvPr id="201" name="Straight Arrow Connector 200"/>
          <p:cNvCxnSpPr/>
          <p:nvPr/>
        </p:nvCxnSpPr>
        <p:spPr>
          <a:xfrm>
            <a:off x="6312966" y="4164102"/>
            <a:ext cx="702494" cy="240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2" name="Straight Arrow Connector 201"/>
          <p:cNvCxnSpPr>
            <a:cxnSpLocks/>
          </p:cNvCxnSpPr>
          <p:nvPr/>
        </p:nvCxnSpPr>
        <p:spPr>
          <a:xfrm flipH="1" flipV="1">
            <a:off x="9499116" y="5651242"/>
            <a:ext cx="1060325" cy="7787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3" name="TextBox 202"/>
          <p:cNvSpPr txBox="1"/>
          <p:nvPr/>
        </p:nvSpPr>
        <p:spPr>
          <a:xfrm>
            <a:off x="10436248" y="6403535"/>
            <a:ext cx="1395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Faraday cage</a:t>
            </a:r>
            <a:endParaRPr lang="en-GB" dirty="0"/>
          </a:p>
        </p:txBody>
      </p:sp>
      <p:cxnSp>
        <p:nvCxnSpPr>
          <p:cNvPr id="206" name="Straight Arrow Connector 205"/>
          <p:cNvCxnSpPr>
            <a:cxnSpLocks/>
          </p:cNvCxnSpPr>
          <p:nvPr/>
        </p:nvCxnSpPr>
        <p:spPr>
          <a:xfrm flipV="1">
            <a:off x="5909461" y="5564105"/>
            <a:ext cx="1597754" cy="5653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7" name="TextBox 206"/>
          <p:cNvSpPr txBox="1"/>
          <p:nvPr/>
        </p:nvSpPr>
        <p:spPr>
          <a:xfrm>
            <a:off x="3387929" y="5972850"/>
            <a:ext cx="2643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Klystron, circulator &amp; rack </a:t>
            </a:r>
            <a:endParaRPr lang="en-GB" dirty="0"/>
          </a:p>
        </p:txBody>
      </p:sp>
      <p:sp>
        <p:nvSpPr>
          <p:cNvPr id="210" name="TextBox 209"/>
          <p:cNvSpPr txBox="1"/>
          <p:nvPr/>
        </p:nvSpPr>
        <p:spPr>
          <a:xfrm>
            <a:off x="10228895" y="3507869"/>
            <a:ext cx="1792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Transport vehicle</a:t>
            </a:r>
            <a:endParaRPr lang="en-GB" dirty="0"/>
          </a:p>
        </p:txBody>
      </p:sp>
      <p:cxnSp>
        <p:nvCxnSpPr>
          <p:cNvPr id="211" name="Straight Arrow Connector 210"/>
          <p:cNvCxnSpPr>
            <a:cxnSpLocks/>
          </p:cNvCxnSpPr>
          <p:nvPr/>
        </p:nvCxnSpPr>
        <p:spPr>
          <a:xfrm flipH="1">
            <a:off x="8802548" y="3812310"/>
            <a:ext cx="1526365" cy="12266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8792205" y="2166225"/>
            <a:ext cx="7856" cy="722596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8653629" y="2173355"/>
            <a:ext cx="7856" cy="722596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8509380" y="2173355"/>
            <a:ext cx="7856" cy="722596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8392036" y="2173355"/>
            <a:ext cx="7856" cy="722596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7424053" y="2175871"/>
            <a:ext cx="7856" cy="72259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7285477" y="2183001"/>
            <a:ext cx="7856" cy="72259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7141228" y="2183001"/>
            <a:ext cx="7856" cy="72259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7023884" y="2183001"/>
            <a:ext cx="7856" cy="72259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6775981" y="2166225"/>
            <a:ext cx="7856" cy="72259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6637405" y="2173355"/>
            <a:ext cx="7856" cy="72259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6493156" y="2173355"/>
            <a:ext cx="7856" cy="72259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6375812" y="2173355"/>
            <a:ext cx="7856" cy="72259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5215828" y="2175871"/>
            <a:ext cx="7856" cy="722596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5077252" y="2183001"/>
            <a:ext cx="7856" cy="722596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4933003" y="2183001"/>
            <a:ext cx="7856" cy="722596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4815659" y="2183001"/>
            <a:ext cx="7856" cy="722596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4543733" y="2175871"/>
            <a:ext cx="7856" cy="722596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4405157" y="2183001"/>
            <a:ext cx="7856" cy="722596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4260908" y="2183001"/>
            <a:ext cx="7856" cy="722596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4143564" y="2183001"/>
            <a:ext cx="7856" cy="722596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>
            <a:off x="2533214" y="3927780"/>
            <a:ext cx="1226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Waveguide</a:t>
            </a:r>
            <a:endParaRPr lang="en-GB" dirty="0"/>
          </a:p>
        </p:txBody>
      </p:sp>
      <p:cxnSp>
        <p:nvCxnSpPr>
          <p:cNvPr id="159" name="Straight Arrow Connector 158"/>
          <p:cNvCxnSpPr>
            <a:cxnSpLocks/>
          </p:cNvCxnSpPr>
          <p:nvPr/>
        </p:nvCxnSpPr>
        <p:spPr>
          <a:xfrm flipH="1">
            <a:off x="3158417" y="4310695"/>
            <a:ext cx="1" cy="3433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9616172" y="3035147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9" name="Rectangle 118"/>
          <p:cNvSpPr/>
          <p:nvPr/>
        </p:nvSpPr>
        <p:spPr>
          <a:xfrm>
            <a:off x="9340252" y="3403458"/>
            <a:ext cx="5081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2.3</a:t>
            </a:r>
          </a:p>
        </p:txBody>
      </p:sp>
      <p:cxnSp>
        <p:nvCxnSpPr>
          <p:cNvPr id="120" name="Straight Connector 119"/>
          <p:cNvCxnSpPr/>
          <p:nvPr/>
        </p:nvCxnSpPr>
        <p:spPr>
          <a:xfrm>
            <a:off x="9812736" y="3037916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1" name="Rectangle 120"/>
          <p:cNvSpPr/>
          <p:nvPr/>
        </p:nvSpPr>
        <p:spPr>
          <a:xfrm>
            <a:off x="9499116" y="3183521"/>
            <a:ext cx="4853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3.5</a:t>
            </a:r>
          </a:p>
        </p:txBody>
      </p:sp>
      <p:cxnSp>
        <p:nvCxnSpPr>
          <p:cNvPr id="124" name="Straight Connector 123"/>
          <p:cNvCxnSpPr/>
          <p:nvPr/>
        </p:nvCxnSpPr>
        <p:spPr>
          <a:xfrm>
            <a:off x="8031996" y="3037250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7748240" y="3037250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8" name="Rectangle 147"/>
          <p:cNvSpPr/>
          <p:nvPr/>
        </p:nvSpPr>
        <p:spPr>
          <a:xfrm>
            <a:off x="7649877" y="3405315"/>
            <a:ext cx="5081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5.4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7428540" y="3182325"/>
            <a:ext cx="4853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3.5</a:t>
            </a:r>
          </a:p>
        </p:txBody>
      </p:sp>
      <p:cxnSp>
        <p:nvCxnSpPr>
          <p:cNvPr id="150" name="Straight Connector 149"/>
          <p:cNvCxnSpPr/>
          <p:nvPr/>
        </p:nvCxnSpPr>
        <p:spPr>
          <a:xfrm>
            <a:off x="5407358" y="3043926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1" name="Rectangle 150"/>
          <p:cNvSpPr/>
          <p:nvPr/>
        </p:nvSpPr>
        <p:spPr>
          <a:xfrm>
            <a:off x="5365442" y="3180374"/>
            <a:ext cx="4853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3.5</a:t>
            </a:r>
          </a:p>
        </p:txBody>
      </p:sp>
      <p:cxnSp>
        <p:nvCxnSpPr>
          <p:cNvPr id="41" name="Straight Connector 40"/>
          <p:cNvCxnSpPr/>
          <p:nvPr/>
        </p:nvCxnSpPr>
        <p:spPr>
          <a:xfrm flipH="1">
            <a:off x="3569114" y="1580681"/>
            <a:ext cx="631144" cy="1827149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25" t="38840" r="43700" b="58370"/>
          <a:stretch/>
        </p:blipFill>
        <p:spPr>
          <a:xfrm>
            <a:off x="3119343" y="1931046"/>
            <a:ext cx="514797" cy="102959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25" t="38840" r="43700" b="58370"/>
          <a:stretch/>
        </p:blipFill>
        <p:spPr>
          <a:xfrm>
            <a:off x="2463657" y="1935797"/>
            <a:ext cx="514797" cy="102959"/>
          </a:xfrm>
          <a:prstGeom prst="rect">
            <a:avLst/>
          </a:prstGeom>
        </p:spPr>
      </p:pic>
      <p:cxnSp>
        <p:nvCxnSpPr>
          <p:cNvPr id="114" name="Straight Arrow Connector 113"/>
          <p:cNvCxnSpPr/>
          <p:nvPr/>
        </p:nvCxnSpPr>
        <p:spPr>
          <a:xfrm flipH="1">
            <a:off x="2939877" y="1789614"/>
            <a:ext cx="75718" cy="1598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3" name="Picture 15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90" t="38840" r="43700" b="57711"/>
          <a:stretch/>
        </p:blipFill>
        <p:spPr>
          <a:xfrm>
            <a:off x="1526982" y="1936809"/>
            <a:ext cx="288285" cy="127288"/>
          </a:xfrm>
          <a:prstGeom prst="rect">
            <a:avLst/>
          </a:prstGeom>
        </p:spPr>
      </p:pic>
      <p:cxnSp>
        <p:nvCxnSpPr>
          <p:cNvPr id="155" name="Straight Connector 154"/>
          <p:cNvCxnSpPr/>
          <p:nvPr/>
        </p:nvCxnSpPr>
        <p:spPr>
          <a:xfrm>
            <a:off x="3513435" y="2180786"/>
            <a:ext cx="7856" cy="72259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3235690" y="2180135"/>
            <a:ext cx="7856" cy="72259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2847187" y="2176302"/>
            <a:ext cx="7856" cy="72259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>
            <a:off x="2569442" y="2175651"/>
            <a:ext cx="7856" cy="72259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>
            <a:off x="1694292" y="2168310"/>
            <a:ext cx="7856" cy="72259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1991544" y="1744363"/>
            <a:ext cx="288032" cy="127851"/>
          </a:xfrm>
          <a:prstGeom prst="rect">
            <a:avLst/>
          </a:prstGeom>
          <a:solidFill>
            <a:srgbClr val="0065C9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7F4CC31F-E865-4B9F-BC81-A1F5D207A1C7}"/>
              </a:ext>
            </a:extLst>
          </p:cNvPr>
          <p:cNvSpPr txBox="1"/>
          <p:nvPr/>
        </p:nvSpPr>
        <p:spPr>
          <a:xfrm>
            <a:off x="10636601" y="5815364"/>
            <a:ext cx="1610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Safety passage</a:t>
            </a:r>
            <a:endParaRPr lang="en-GB" dirty="0"/>
          </a:p>
        </p:txBody>
      </p: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CEC3AD81-607F-4441-8691-D2A7ECA47C9A}"/>
              </a:ext>
            </a:extLst>
          </p:cNvPr>
          <p:cNvCxnSpPr>
            <a:cxnSpLocks/>
            <a:stCxn id="154" idx="1"/>
          </p:cNvCxnSpPr>
          <p:nvPr/>
        </p:nvCxnSpPr>
        <p:spPr>
          <a:xfrm flipH="1" flipV="1">
            <a:off x="10035644" y="5589053"/>
            <a:ext cx="600957" cy="410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7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9F64035B-81FB-4A76-94CD-12DEDB964B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00" y="608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" name="Oval 183">
            <a:extLst>
              <a:ext uri="{FF2B5EF4-FFF2-40B4-BE49-F238E27FC236}">
                <a16:creationId xmlns:a16="http://schemas.microsoft.com/office/drawing/2014/main" id="{6B84298B-AB01-4268-BAB8-19345432899F}"/>
              </a:ext>
            </a:extLst>
          </p:cNvPr>
          <p:cNvSpPr/>
          <p:nvPr/>
        </p:nvSpPr>
        <p:spPr>
          <a:xfrm>
            <a:off x="990239" y="5405402"/>
            <a:ext cx="72697" cy="6922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2F39C5C8-22BF-478B-9051-9FC765607C60}"/>
              </a:ext>
            </a:extLst>
          </p:cNvPr>
          <p:cNvSpPr/>
          <p:nvPr/>
        </p:nvSpPr>
        <p:spPr>
          <a:xfrm>
            <a:off x="1086275" y="5396433"/>
            <a:ext cx="72697" cy="6922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1FADC9A0-51F3-43D9-99CF-1ACFB1DD0A4D}"/>
              </a:ext>
            </a:extLst>
          </p:cNvPr>
          <p:cNvSpPr/>
          <p:nvPr/>
        </p:nvSpPr>
        <p:spPr>
          <a:xfrm>
            <a:off x="1243696" y="5403670"/>
            <a:ext cx="72697" cy="6922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C3B58F28-7B56-47E7-9D4E-1CD88D1394DB}"/>
              </a:ext>
            </a:extLst>
          </p:cNvPr>
          <p:cNvSpPr/>
          <p:nvPr/>
        </p:nvSpPr>
        <p:spPr>
          <a:xfrm>
            <a:off x="11790340" y="4856342"/>
            <a:ext cx="127591" cy="13290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D139C12F-0DFB-467D-B3B8-62005AB8C4E5}"/>
              </a:ext>
            </a:extLst>
          </p:cNvPr>
          <p:cNvSpPr txBox="1"/>
          <p:nvPr/>
        </p:nvSpPr>
        <p:spPr>
          <a:xfrm>
            <a:off x="10500009" y="4404772"/>
            <a:ext cx="1641578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Collider Centre</a:t>
            </a:r>
            <a:endParaRPr lang="en-GB" dirty="0"/>
          </a:p>
        </p:txBody>
      </p:sp>
      <p:cxnSp>
        <p:nvCxnSpPr>
          <p:cNvPr id="209" name="Straight Arrow Connector 208">
            <a:extLst>
              <a:ext uri="{FF2B5EF4-FFF2-40B4-BE49-F238E27FC236}">
                <a16:creationId xmlns:a16="http://schemas.microsoft.com/office/drawing/2014/main" id="{D39C6942-82B2-41FE-AE50-727BA75A2B27}"/>
              </a:ext>
            </a:extLst>
          </p:cNvPr>
          <p:cNvCxnSpPr>
            <a:cxnSpLocks/>
          </p:cNvCxnSpPr>
          <p:nvPr/>
        </p:nvCxnSpPr>
        <p:spPr>
          <a:xfrm flipV="1">
            <a:off x="11856971" y="5170278"/>
            <a:ext cx="0" cy="47446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932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0" t="3964" r="31889" b="5359"/>
          <a:stretch/>
        </p:blipFill>
        <p:spPr>
          <a:xfrm>
            <a:off x="6389549" y="980728"/>
            <a:ext cx="4608512" cy="5077174"/>
          </a:xfrm>
          <a:prstGeom prst="rect">
            <a:avLst/>
          </a:prstGeom>
        </p:spPr>
      </p:pic>
      <p:sp>
        <p:nvSpPr>
          <p:cNvPr id="157" name="TextBox 156"/>
          <p:cNvSpPr txBox="1"/>
          <p:nvPr/>
        </p:nvSpPr>
        <p:spPr>
          <a:xfrm>
            <a:off x="819830" y="1256940"/>
            <a:ext cx="63372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1400" dirty="0"/>
          </a:p>
          <a:p>
            <a:endParaRPr lang="de-DE" sz="1400" dirty="0"/>
          </a:p>
          <a:p>
            <a:r>
              <a:rPr lang="de-DE" sz="1400" dirty="0"/>
              <a:t>QRL Ø along 400 MHz section 0.65 m.</a:t>
            </a:r>
          </a:p>
          <a:p>
            <a:endParaRPr lang="de-DE" sz="1400" dirty="0"/>
          </a:p>
          <a:p>
            <a:r>
              <a:rPr lang="de-DE" sz="1400" dirty="0"/>
              <a:t>Preliminary length of half LSS 400 MHz</a:t>
            </a:r>
            <a:r>
              <a:rPr lang="en-US" sz="1400" dirty="0"/>
              <a:t> 476.2 m</a:t>
            </a:r>
            <a:r>
              <a:rPr lang="de-DE" sz="1400" dirty="0"/>
              <a:t> (H machine)</a:t>
            </a:r>
          </a:p>
          <a:p>
            <a:r>
              <a:rPr lang="de-DE" sz="1400" dirty="0"/>
              <a:t>            (nota: inner 2 x 645.7 m left empty for later ttbar installation)</a:t>
            </a:r>
          </a:p>
          <a:p>
            <a:r>
              <a:rPr lang="de-DE" sz="1400" dirty="0">
                <a:solidFill>
                  <a:srgbClr val="FF0000"/>
                </a:solidFill>
              </a:rPr>
              <a:t>         </a:t>
            </a:r>
            <a:endParaRPr lang="de-DE" sz="1400" dirty="0"/>
          </a:p>
          <a:p>
            <a:r>
              <a:rPr lang="de-DE" sz="1400" dirty="0"/>
              <a:t>Distance between e</a:t>
            </a:r>
            <a:r>
              <a:rPr lang="de-DE" sz="1400" baseline="30000" dirty="0"/>
              <a:t>+</a:t>
            </a:r>
            <a:r>
              <a:rPr lang="de-DE" sz="1400" dirty="0"/>
              <a:t>e</a:t>
            </a:r>
            <a:r>
              <a:rPr lang="de-DE" sz="1400" baseline="30000" dirty="0"/>
              <a:t>-</a:t>
            </a:r>
            <a:r>
              <a:rPr lang="de-DE" sz="1400" dirty="0"/>
              <a:t> quadrupoles 40 m, length 3.5 m.</a:t>
            </a:r>
          </a:p>
          <a:p>
            <a:endParaRPr lang="de-DE" sz="1400" dirty="0"/>
          </a:p>
          <a:p>
            <a:r>
              <a:rPr lang="de-DE" sz="1400" dirty="0"/>
              <a:t>Distance between booster quadrupoles 50 m, length 1.5 m.</a:t>
            </a:r>
            <a:endParaRPr lang="de-CH" sz="1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n-US" i="1" dirty="0"/>
              <a:t>FCC-</a:t>
            </a:r>
            <a:r>
              <a:rPr lang="en-US" i="1" dirty="0" err="1"/>
              <a:t>ee</a:t>
            </a:r>
            <a:r>
              <a:rPr lang="en-US" i="1" dirty="0"/>
              <a:t> RF cross section </a:t>
            </a:r>
            <a:r>
              <a:rPr lang="en-US" sz="1800" i="1" dirty="0"/>
              <a:t>(H)</a:t>
            </a:r>
          </a:p>
        </p:txBody>
      </p:sp>
      <p:pic>
        <p:nvPicPr>
          <p:cNvPr id="7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948C5A3A-BB56-4F66-936B-36061A7C8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00" y="608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A4DD94A5-A07D-47C1-B195-B54A8F2D9858}"/>
              </a:ext>
            </a:extLst>
          </p:cNvPr>
          <p:cNvSpPr/>
          <p:nvPr/>
        </p:nvSpPr>
        <p:spPr>
          <a:xfrm>
            <a:off x="7756164" y="3871408"/>
            <a:ext cx="72697" cy="6922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78516A2-2930-451B-A8C8-446A8631EA46}"/>
              </a:ext>
            </a:extLst>
          </p:cNvPr>
          <p:cNvSpPr/>
          <p:nvPr/>
        </p:nvSpPr>
        <p:spPr>
          <a:xfrm>
            <a:off x="8000790" y="3873202"/>
            <a:ext cx="72697" cy="6922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60E0C44-D967-482B-B856-1D818023B8B8}"/>
              </a:ext>
            </a:extLst>
          </p:cNvPr>
          <p:cNvSpPr/>
          <p:nvPr/>
        </p:nvSpPr>
        <p:spPr>
          <a:xfrm>
            <a:off x="8262986" y="3871408"/>
            <a:ext cx="72697" cy="6922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4770098-5F6E-40E8-8B16-0E72005E080C}"/>
              </a:ext>
            </a:extLst>
          </p:cNvPr>
          <p:cNvSpPr/>
          <p:nvPr/>
        </p:nvSpPr>
        <p:spPr>
          <a:xfrm>
            <a:off x="11840753" y="4118893"/>
            <a:ext cx="127591" cy="13290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B0315F-A7B6-4DC0-B0AC-29ED72128737}"/>
              </a:ext>
            </a:extLst>
          </p:cNvPr>
          <p:cNvSpPr txBox="1"/>
          <p:nvPr/>
        </p:nvSpPr>
        <p:spPr>
          <a:xfrm>
            <a:off x="10550422" y="3667323"/>
            <a:ext cx="1641578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Collider Centre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B3229C1-FCFE-4CD0-AB52-CC3948422E99}"/>
              </a:ext>
            </a:extLst>
          </p:cNvPr>
          <p:cNvCxnSpPr>
            <a:cxnSpLocks/>
          </p:cNvCxnSpPr>
          <p:nvPr/>
        </p:nvCxnSpPr>
        <p:spPr>
          <a:xfrm flipV="1">
            <a:off x="11907384" y="4432829"/>
            <a:ext cx="0" cy="47446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467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890"/>
          <a:stretch/>
        </p:blipFill>
        <p:spPr>
          <a:xfrm>
            <a:off x="3327482" y="1512409"/>
            <a:ext cx="4064662" cy="1723408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57" t="15125" b="41630"/>
          <a:stretch/>
        </p:blipFill>
        <p:spPr>
          <a:xfrm>
            <a:off x="1559496" y="2117562"/>
            <a:ext cx="1449974" cy="1108150"/>
          </a:xfrm>
          <a:prstGeom prst="rect">
            <a:avLst/>
          </a:prstGeom>
        </p:spPr>
      </p:pic>
      <p:pic>
        <p:nvPicPr>
          <p:cNvPr id="248" name="Picture 24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34" b="27680"/>
          <a:stretch/>
        </p:blipFill>
        <p:spPr>
          <a:xfrm>
            <a:off x="3748092" y="4058355"/>
            <a:ext cx="5001028" cy="1693450"/>
          </a:xfrm>
          <a:prstGeom prst="rect">
            <a:avLst/>
          </a:prstGeom>
        </p:spPr>
      </p:pic>
      <p:pic>
        <p:nvPicPr>
          <p:cNvPr id="124" name="Picture 1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2689" y="1365149"/>
            <a:ext cx="3088846" cy="174304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n-US" i="1" dirty="0"/>
              <a:t>FCC-</a:t>
            </a:r>
            <a:r>
              <a:rPr lang="en-US" i="1" dirty="0" err="1"/>
              <a:t>ee</a:t>
            </a:r>
            <a:r>
              <a:rPr lang="en-US" i="1" dirty="0"/>
              <a:t> RF cross section </a:t>
            </a:r>
            <a:r>
              <a:rPr lang="en-US" sz="1800" i="1" dirty="0"/>
              <a:t>(ttbar2)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791493" y="2574402"/>
            <a:ext cx="16658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Machine tunnel</a:t>
            </a:r>
            <a:endParaRPr lang="en-GB" sz="1600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9742936" y="2427795"/>
            <a:ext cx="333665" cy="2139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298670" y="951261"/>
            <a:ext cx="23214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Transport/klystron gallery</a:t>
            </a:r>
            <a:endParaRPr lang="en-GB" sz="1600" dirty="0"/>
          </a:p>
        </p:txBody>
      </p:sp>
      <p:cxnSp>
        <p:nvCxnSpPr>
          <p:cNvPr id="16" name="Straight Arrow Connector 15"/>
          <p:cNvCxnSpPr>
            <a:cxnSpLocks/>
            <a:stCxn id="15" idx="2"/>
          </p:cNvCxnSpPr>
          <p:nvPr/>
        </p:nvCxnSpPr>
        <p:spPr>
          <a:xfrm flipH="1">
            <a:off x="9187065" y="1289815"/>
            <a:ext cx="272340" cy="2945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776195" y="3430256"/>
            <a:ext cx="19976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Service cavern</a:t>
            </a:r>
          </a:p>
          <a:p>
            <a:r>
              <a:rPr lang="en-US" sz="1600" dirty="0"/>
              <a:t>(</a:t>
            </a:r>
            <a:r>
              <a:rPr lang="en-US" sz="1600" dirty="0" err="1"/>
              <a:t>LxWxH</a:t>
            </a:r>
            <a:r>
              <a:rPr lang="en-US" sz="1600" dirty="0"/>
              <a:t>=15x25x15 m)</a:t>
            </a:r>
            <a:endParaRPr lang="en-GB" sz="1600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0941242" y="2862922"/>
            <a:ext cx="184949" cy="5825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362849" y="1231115"/>
            <a:ext cx="12350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Shaft ø 12 m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0941242" y="1584403"/>
            <a:ext cx="332430" cy="350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027538" y="4734820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803598" y="4728577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350278" y="363786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u="sng" dirty="0"/>
              <a:t>400 MHz </a:t>
            </a:r>
            <a:r>
              <a:rPr lang="en-US" sz="1600" u="sng" dirty="0" err="1"/>
              <a:t>cryomodules</a:t>
            </a:r>
            <a:r>
              <a:rPr lang="en-US" sz="1600" u="sng" dirty="0"/>
              <a:t> (ø 1.14 m x 12 m), half LSS 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600" dirty="0"/>
              <a:t> 17 </a:t>
            </a:r>
            <a:r>
              <a:rPr lang="de-DE" sz="1600" dirty="0">
                <a:solidFill>
                  <a:srgbClr val="FF0000"/>
                </a:solidFill>
              </a:rPr>
              <a:t>e</a:t>
            </a:r>
            <a:r>
              <a:rPr lang="de-DE" sz="1600" baseline="30000" dirty="0">
                <a:solidFill>
                  <a:srgbClr val="FF0000"/>
                </a:solidFill>
              </a:rPr>
              <a:t>+</a:t>
            </a:r>
            <a:r>
              <a:rPr lang="de-DE" sz="1600" dirty="0">
                <a:solidFill>
                  <a:srgbClr val="FF0000"/>
                </a:solidFill>
              </a:rPr>
              <a:t>e</a:t>
            </a:r>
            <a:r>
              <a:rPr lang="de-DE" sz="1600" baseline="30000" dirty="0">
                <a:solidFill>
                  <a:srgbClr val="FF0000"/>
                </a:solidFill>
              </a:rPr>
              <a:t>-</a:t>
            </a:r>
            <a:r>
              <a:rPr lang="en-US" sz="1600" dirty="0"/>
              <a:t> CM + 9 </a:t>
            </a:r>
            <a:r>
              <a:rPr lang="en-US" sz="1600" dirty="0">
                <a:solidFill>
                  <a:srgbClr val="00B050"/>
                </a:solidFill>
              </a:rPr>
              <a:t>booster</a:t>
            </a:r>
            <a:r>
              <a:rPr lang="en-US" sz="1600" dirty="0"/>
              <a:t> CM = 26 CM (476.2 m)</a:t>
            </a:r>
          </a:p>
        </p:txBody>
      </p:sp>
      <p:sp>
        <p:nvSpPr>
          <p:cNvPr id="70" name="Rectangle 69"/>
          <p:cNvSpPr/>
          <p:nvPr/>
        </p:nvSpPr>
        <p:spPr>
          <a:xfrm>
            <a:off x="370908" y="98167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u="sng" dirty="0"/>
              <a:t>800 MHz </a:t>
            </a:r>
            <a:r>
              <a:rPr lang="en-US" sz="1600" u="sng" dirty="0" err="1"/>
              <a:t>cryomodule</a:t>
            </a:r>
            <a:r>
              <a:rPr lang="en-US" sz="1600" u="sng" dirty="0"/>
              <a:t> (ø 1.09 m x 9 m), half LSS </a:t>
            </a:r>
            <a:endParaRPr lang="de-DE" sz="1600" u="sng" dirty="0"/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600" dirty="0"/>
              <a:t> 24 </a:t>
            </a:r>
            <a:r>
              <a:rPr lang="de-DE" sz="1600" dirty="0">
                <a:solidFill>
                  <a:srgbClr val="FF0000"/>
                </a:solidFill>
              </a:rPr>
              <a:t>e</a:t>
            </a:r>
            <a:r>
              <a:rPr lang="de-DE" sz="1600" baseline="30000" dirty="0">
                <a:solidFill>
                  <a:srgbClr val="FF0000"/>
                </a:solidFill>
              </a:rPr>
              <a:t>+</a:t>
            </a:r>
            <a:r>
              <a:rPr lang="de-DE" sz="1600" dirty="0">
                <a:solidFill>
                  <a:srgbClr val="FF0000"/>
                </a:solidFill>
              </a:rPr>
              <a:t>e</a:t>
            </a:r>
            <a:r>
              <a:rPr lang="de-DE" sz="1600" baseline="30000" dirty="0">
                <a:solidFill>
                  <a:srgbClr val="FF0000"/>
                </a:solidFill>
              </a:rPr>
              <a:t>-</a:t>
            </a:r>
            <a:r>
              <a:rPr lang="en-US" sz="1600" dirty="0"/>
              <a:t> CM + 30 </a:t>
            </a:r>
            <a:r>
              <a:rPr lang="en-US" sz="1600" dirty="0">
                <a:solidFill>
                  <a:srgbClr val="00B050"/>
                </a:solidFill>
              </a:rPr>
              <a:t>booster</a:t>
            </a:r>
            <a:r>
              <a:rPr lang="en-US" sz="1600" dirty="0"/>
              <a:t> CM = 54 CM </a:t>
            </a:r>
            <a:r>
              <a:rPr lang="de-DE" sz="1600" dirty="0"/>
              <a:t>(</a:t>
            </a:r>
            <a:r>
              <a:rPr lang="en-US" sz="1600" dirty="0"/>
              <a:t>645.7 </a:t>
            </a:r>
            <a:r>
              <a:rPr lang="de-DE" sz="1600" dirty="0"/>
              <a:t>m)</a:t>
            </a:r>
          </a:p>
        </p:txBody>
      </p:sp>
      <p:cxnSp>
        <p:nvCxnSpPr>
          <p:cNvPr id="73" name="Straight Arrow Connector 72"/>
          <p:cNvCxnSpPr>
            <a:stCxn id="74" idx="1"/>
          </p:cNvCxnSpPr>
          <p:nvPr/>
        </p:nvCxnSpPr>
        <p:spPr>
          <a:xfrm flipH="1">
            <a:off x="6557739" y="3896350"/>
            <a:ext cx="365898" cy="4320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6923638" y="3603962"/>
            <a:ext cx="16850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Bunker</a:t>
            </a:r>
          </a:p>
          <a:p>
            <a:r>
              <a:rPr lang="en-US" sz="1600" dirty="0"/>
              <a:t>(</a:t>
            </a:r>
            <a:r>
              <a:rPr lang="en-US" sz="1600" dirty="0" err="1"/>
              <a:t>LxWxH</a:t>
            </a:r>
            <a:r>
              <a:rPr lang="en-US" sz="1600" dirty="0"/>
              <a:t>=8x3x3 m)</a:t>
            </a:r>
            <a:endParaRPr lang="en-GB" sz="1600" dirty="0"/>
          </a:p>
        </p:txBody>
      </p:sp>
      <p:cxnSp>
        <p:nvCxnSpPr>
          <p:cNvPr id="79" name="Straight Arrow Connector 78"/>
          <p:cNvCxnSpPr/>
          <p:nvPr/>
        </p:nvCxnSpPr>
        <p:spPr>
          <a:xfrm flipH="1" flipV="1">
            <a:off x="8152149" y="4543557"/>
            <a:ext cx="457444" cy="312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8531129" y="4803454"/>
            <a:ext cx="659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Racks</a:t>
            </a:r>
            <a:endParaRPr lang="en-GB" sz="1600" dirty="0"/>
          </a:p>
        </p:txBody>
      </p:sp>
      <p:cxnSp>
        <p:nvCxnSpPr>
          <p:cNvPr id="82" name="Straight Connector 81"/>
          <p:cNvCxnSpPr/>
          <p:nvPr/>
        </p:nvCxnSpPr>
        <p:spPr>
          <a:xfrm>
            <a:off x="6596980" y="2359505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452365" y="2357812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/>
          <p:nvPr/>
        </p:nvCxnSpPr>
        <p:spPr>
          <a:xfrm>
            <a:off x="5066359" y="1854781"/>
            <a:ext cx="218440" cy="2393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3" name="Rectangle 122"/>
          <p:cNvSpPr/>
          <p:nvPr/>
        </p:nvSpPr>
        <p:spPr>
          <a:xfrm>
            <a:off x="3434108" y="1497184"/>
            <a:ext cx="16850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Bunker</a:t>
            </a:r>
          </a:p>
          <a:p>
            <a:r>
              <a:rPr lang="en-US" sz="1600" dirty="0"/>
              <a:t>(</a:t>
            </a:r>
            <a:r>
              <a:rPr lang="en-US" sz="1600" dirty="0" err="1"/>
              <a:t>LxWxH</a:t>
            </a:r>
            <a:r>
              <a:rPr lang="en-US" sz="1600" dirty="0"/>
              <a:t>=8x3x3 m)</a:t>
            </a:r>
            <a:endParaRPr lang="en-GB" sz="1600" dirty="0"/>
          </a:p>
        </p:txBody>
      </p:sp>
      <p:cxnSp>
        <p:nvCxnSpPr>
          <p:cNvPr id="126" name="Straight Connector 125"/>
          <p:cNvCxnSpPr/>
          <p:nvPr/>
        </p:nvCxnSpPr>
        <p:spPr>
          <a:xfrm>
            <a:off x="8200877" y="5637903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596239" y="5644853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7482165" y="5644853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6839107" y="5637320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6672064" y="5629581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6060275" y="5644853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5447928" y="5644853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5358506" y="5644853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4727848" y="5644853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/>
          <p:nvPr/>
        </p:nvCxnSpPr>
        <p:spPr>
          <a:xfrm flipH="1">
            <a:off x="1847731" y="5860877"/>
            <a:ext cx="676186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6744072" y="3146927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6352851" y="3146927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6266552" y="3146927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5879976" y="3146927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5807968" y="3146927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5519936" y="3146927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>
            <a:off x="5447928" y="3146927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 flipH="1">
            <a:off x="1671567" y="3380491"/>
            <a:ext cx="5465321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7136887" y="3176670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8" name="TextBox 177"/>
          <p:cNvSpPr txBox="1"/>
          <p:nvPr/>
        </p:nvSpPr>
        <p:spPr>
          <a:xfrm>
            <a:off x="6412932" y="3348533"/>
            <a:ext cx="381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9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6716446" y="3392363"/>
            <a:ext cx="448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9.8</a:t>
            </a:r>
            <a:endParaRPr lang="en-GB" sz="1400" dirty="0"/>
          </a:p>
        </p:txBody>
      </p:sp>
      <p:sp>
        <p:nvSpPr>
          <p:cNvPr id="180" name="TextBox 179"/>
          <p:cNvSpPr txBox="1"/>
          <p:nvPr/>
        </p:nvSpPr>
        <p:spPr>
          <a:xfrm>
            <a:off x="6101663" y="3390348"/>
            <a:ext cx="446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0.6</a:t>
            </a:r>
            <a:endParaRPr lang="en-GB" sz="1400" dirty="0"/>
          </a:p>
        </p:txBody>
      </p:sp>
      <p:sp>
        <p:nvSpPr>
          <p:cNvPr id="181" name="TextBox 180"/>
          <p:cNvSpPr txBox="1"/>
          <p:nvPr/>
        </p:nvSpPr>
        <p:spPr>
          <a:xfrm>
            <a:off x="5921525" y="3342632"/>
            <a:ext cx="381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9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5602404" y="3390348"/>
            <a:ext cx="446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0.6</a:t>
            </a:r>
            <a:endParaRPr lang="en-GB" sz="1400" dirty="0"/>
          </a:p>
        </p:txBody>
      </p:sp>
      <p:sp>
        <p:nvSpPr>
          <p:cNvPr id="183" name="TextBox 182"/>
          <p:cNvSpPr txBox="1"/>
          <p:nvPr/>
        </p:nvSpPr>
        <p:spPr>
          <a:xfrm>
            <a:off x="5498970" y="3347059"/>
            <a:ext cx="381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9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5253219" y="3392695"/>
            <a:ext cx="446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0.3</a:t>
            </a:r>
            <a:endParaRPr lang="en-GB" sz="1400" dirty="0"/>
          </a:p>
        </p:txBody>
      </p:sp>
      <p:sp>
        <p:nvSpPr>
          <p:cNvPr id="185" name="TextBox 184"/>
          <p:cNvSpPr txBox="1"/>
          <p:nvPr/>
        </p:nvSpPr>
        <p:spPr>
          <a:xfrm>
            <a:off x="5015880" y="3347059"/>
            <a:ext cx="4589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6B151"/>
                </a:solidFill>
              </a:rPr>
              <a:t>9.3</a:t>
            </a:r>
            <a:endParaRPr lang="en-GB" sz="1400" dirty="0">
              <a:solidFill>
                <a:srgbClr val="06B151"/>
              </a:solidFill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7716029" y="5829746"/>
            <a:ext cx="381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12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7326684" y="5844984"/>
            <a:ext cx="446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0.6</a:t>
            </a:r>
            <a:endParaRPr lang="en-GB" sz="1400" dirty="0"/>
          </a:p>
        </p:txBody>
      </p:sp>
      <p:sp>
        <p:nvSpPr>
          <p:cNvPr id="190" name="TextBox 189"/>
          <p:cNvSpPr txBox="1"/>
          <p:nvPr/>
        </p:nvSpPr>
        <p:spPr>
          <a:xfrm>
            <a:off x="6993618" y="5829609"/>
            <a:ext cx="381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12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6135082" y="5845385"/>
            <a:ext cx="5365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11.1</a:t>
            </a:r>
            <a:endParaRPr lang="en-GB" sz="1400" dirty="0"/>
          </a:p>
        </p:txBody>
      </p:sp>
      <p:sp>
        <p:nvSpPr>
          <p:cNvPr id="192" name="TextBox 191"/>
          <p:cNvSpPr txBox="1"/>
          <p:nvPr/>
        </p:nvSpPr>
        <p:spPr>
          <a:xfrm>
            <a:off x="5507774" y="5824255"/>
            <a:ext cx="381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12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4793154" y="5822571"/>
            <a:ext cx="381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12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5217428" y="5831525"/>
            <a:ext cx="446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0.6</a:t>
            </a:r>
            <a:endParaRPr lang="en-GB" sz="1400" dirty="0"/>
          </a:p>
        </p:txBody>
      </p:sp>
      <p:sp>
        <p:nvSpPr>
          <p:cNvPr id="195" name="TextBox 194"/>
          <p:cNvSpPr txBox="1"/>
          <p:nvPr/>
        </p:nvSpPr>
        <p:spPr>
          <a:xfrm>
            <a:off x="6558632" y="5852589"/>
            <a:ext cx="446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2.7</a:t>
            </a:r>
            <a:endParaRPr lang="en-GB" sz="1400" dirty="0"/>
          </a:p>
        </p:txBody>
      </p:sp>
      <p:sp>
        <p:nvSpPr>
          <p:cNvPr id="196" name="TextBox 195"/>
          <p:cNvSpPr txBox="1"/>
          <p:nvPr/>
        </p:nvSpPr>
        <p:spPr>
          <a:xfrm>
            <a:off x="7005956" y="2933452"/>
            <a:ext cx="5656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IP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9481206" y="5580905"/>
            <a:ext cx="13889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FF0000"/>
                </a:solidFill>
              </a:rPr>
              <a:t>e</a:t>
            </a:r>
            <a:r>
              <a:rPr lang="de-DE" sz="1400" baseline="30000" dirty="0">
                <a:solidFill>
                  <a:srgbClr val="FF0000"/>
                </a:solidFill>
              </a:rPr>
              <a:t>+</a:t>
            </a:r>
            <a:r>
              <a:rPr lang="de-DE" sz="1400" dirty="0">
                <a:solidFill>
                  <a:srgbClr val="FF0000"/>
                </a:solidFill>
              </a:rPr>
              <a:t>e</a:t>
            </a:r>
            <a:r>
              <a:rPr lang="de-DE" sz="1400" baseline="30000" dirty="0">
                <a:solidFill>
                  <a:srgbClr val="FF0000"/>
                </a:solidFill>
              </a:rPr>
              <a:t>-</a:t>
            </a:r>
            <a:r>
              <a:rPr lang="de-DE" sz="1400" dirty="0">
                <a:solidFill>
                  <a:srgbClr val="FF0000"/>
                </a:solidFill>
              </a:rPr>
              <a:t> ring</a:t>
            </a:r>
            <a:endParaRPr lang="de-CH" sz="1400" dirty="0">
              <a:solidFill>
                <a:srgbClr val="FF0000"/>
              </a:solidFill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9469118" y="5392595"/>
            <a:ext cx="13889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00B050"/>
                </a:solidFill>
              </a:rPr>
              <a:t>booster ring</a:t>
            </a:r>
            <a:endParaRPr lang="de-CH" sz="1400" dirty="0">
              <a:solidFill>
                <a:srgbClr val="00B050"/>
              </a:solidFill>
            </a:endParaRPr>
          </a:p>
        </p:txBody>
      </p:sp>
      <p:cxnSp>
        <p:nvCxnSpPr>
          <p:cNvPr id="153" name="Straight Connector 152"/>
          <p:cNvCxnSpPr/>
          <p:nvPr/>
        </p:nvCxnSpPr>
        <p:spPr>
          <a:xfrm>
            <a:off x="6193430" y="2352419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6048815" y="2350726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5748433" y="2356704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5603818" y="2355011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>
            <a:off x="4905467" y="2359470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>
            <a:off x="4760852" y="2357777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4446111" y="2363443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4301496" y="2361750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3994919" y="2359713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>
            <a:off x="3850304" y="2358020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7252049" y="3063334"/>
            <a:ext cx="13889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FF0000"/>
                </a:solidFill>
              </a:rPr>
              <a:t>e</a:t>
            </a:r>
            <a:r>
              <a:rPr lang="de-DE" sz="1400" baseline="30000" dirty="0">
                <a:solidFill>
                  <a:srgbClr val="FF0000"/>
                </a:solidFill>
              </a:rPr>
              <a:t>+</a:t>
            </a:r>
            <a:r>
              <a:rPr lang="de-DE" sz="1400" dirty="0">
                <a:solidFill>
                  <a:srgbClr val="FF0000"/>
                </a:solidFill>
              </a:rPr>
              <a:t>e</a:t>
            </a:r>
            <a:r>
              <a:rPr lang="de-DE" sz="1400" baseline="30000" dirty="0">
                <a:solidFill>
                  <a:srgbClr val="FF0000"/>
                </a:solidFill>
              </a:rPr>
              <a:t>-</a:t>
            </a:r>
            <a:r>
              <a:rPr lang="de-DE" sz="1400" dirty="0">
                <a:solidFill>
                  <a:srgbClr val="FF0000"/>
                </a:solidFill>
              </a:rPr>
              <a:t> ring</a:t>
            </a:r>
            <a:endParaRPr lang="de-CH" sz="1400" dirty="0">
              <a:solidFill>
                <a:srgbClr val="FF0000"/>
              </a:solidFill>
            </a:endParaRPr>
          </a:p>
        </p:txBody>
      </p:sp>
      <p:cxnSp>
        <p:nvCxnSpPr>
          <p:cNvPr id="170" name="Straight Connector 169"/>
          <p:cNvCxnSpPr/>
          <p:nvPr/>
        </p:nvCxnSpPr>
        <p:spPr>
          <a:xfrm flipH="1" flipV="1">
            <a:off x="6792453" y="3207086"/>
            <a:ext cx="501534" cy="4928"/>
          </a:xfrm>
          <a:prstGeom prst="line">
            <a:avLst/>
          </a:prstGeom>
          <a:ln w="15875">
            <a:solidFill>
              <a:srgbClr val="FF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/>
          <p:nvPr/>
        </p:nvCxnSpPr>
        <p:spPr>
          <a:xfrm flipH="1" flipV="1">
            <a:off x="8152150" y="4451303"/>
            <a:ext cx="710891" cy="1619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2" name="TextBox 211"/>
          <p:cNvSpPr txBox="1"/>
          <p:nvPr/>
        </p:nvSpPr>
        <p:spPr>
          <a:xfrm>
            <a:off x="8849629" y="4468931"/>
            <a:ext cx="11488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RF Power</a:t>
            </a:r>
            <a:endParaRPr lang="en-GB" sz="1600" dirty="0"/>
          </a:p>
        </p:txBody>
      </p:sp>
      <p:cxnSp>
        <p:nvCxnSpPr>
          <p:cNvPr id="213" name="Straight Connector 212"/>
          <p:cNvCxnSpPr/>
          <p:nvPr/>
        </p:nvCxnSpPr>
        <p:spPr>
          <a:xfrm>
            <a:off x="7921526" y="4728524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/>
          <p:nvPr/>
        </p:nvCxnSpPr>
        <p:spPr>
          <a:xfrm>
            <a:off x="7691336" y="4737488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>
            <a:off x="7177973" y="4759387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>
            <a:off x="6954033" y="4753144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>
          <a:xfrm>
            <a:off x="7071961" y="4753091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8" name="Straight Connector 217"/>
          <p:cNvCxnSpPr/>
          <p:nvPr/>
        </p:nvCxnSpPr>
        <p:spPr>
          <a:xfrm>
            <a:off x="6841771" y="4762055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>
            <a:off x="5817954" y="4750903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/>
          <p:nvPr/>
        </p:nvCxnSpPr>
        <p:spPr>
          <a:xfrm>
            <a:off x="5594014" y="4744660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/>
        </p:nvCxnSpPr>
        <p:spPr>
          <a:xfrm>
            <a:off x="5711942" y="4744607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>
            <a:off x="5468857" y="4744607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3" name="Straight Connector 222"/>
          <p:cNvCxnSpPr/>
          <p:nvPr/>
        </p:nvCxnSpPr>
        <p:spPr>
          <a:xfrm>
            <a:off x="5112880" y="4728817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4" name="Straight Connector 223"/>
          <p:cNvCxnSpPr/>
          <p:nvPr/>
        </p:nvCxnSpPr>
        <p:spPr>
          <a:xfrm>
            <a:off x="4888940" y="4722574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>
            <a:off x="5006868" y="4722521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>
            <a:off x="4776678" y="4731485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5027649" y="3160012"/>
            <a:ext cx="0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2123925" y="3370081"/>
            <a:ext cx="13889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00B050"/>
                </a:solidFill>
              </a:rPr>
              <a:t>booster ring</a:t>
            </a:r>
            <a:endParaRPr lang="de-CH" sz="1400" dirty="0">
              <a:solidFill>
                <a:srgbClr val="00B050"/>
              </a:solidFill>
            </a:endParaRPr>
          </a:p>
        </p:txBody>
      </p:sp>
      <p:cxnSp>
        <p:nvCxnSpPr>
          <p:cNvPr id="140" name="Straight Connector 139"/>
          <p:cNvCxnSpPr/>
          <p:nvPr/>
        </p:nvCxnSpPr>
        <p:spPr>
          <a:xfrm flipH="1">
            <a:off x="3081654" y="1551070"/>
            <a:ext cx="350050" cy="20472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2856239" y="2360554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2711624" y="2358861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2464747" y="2349500"/>
            <a:ext cx="9846" cy="700051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>
            <a:off x="2391163" y="2349500"/>
            <a:ext cx="9846" cy="700051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>
            <a:off x="2323696" y="2349500"/>
            <a:ext cx="9846" cy="700051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>
            <a:off x="2258947" y="2348709"/>
            <a:ext cx="9846" cy="700051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>
            <a:off x="1801076" y="2356704"/>
            <a:ext cx="9846" cy="700051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/>
          <p:nvPr/>
        </p:nvCxnSpPr>
        <p:spPr>
          <a:xfrm>
            <a:off x="1727492" y="2356704"/>
            <a:ext cx="9846" cy="700051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/>
          <p:nvPr/>
        </p:nvCxnSpPr>
        <p:spPr>
          <a:xfrm>
            <a:off x="1660025" y="2356704"/>
            <a:ext cx="9846" cy="700051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>
            <a:off x="1595276" y="2355913"/>
            <a:ext cx="9846" cy="700051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04" name="Picture 20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12" t="19540" r="12777" b="73828"/>
          <a:stretch/>
        </p:blipFill>
        <p:spPr>
          <a:xfrm>
            <a:off x="2148322" y="2178036"/>
            <a:ext cx="450105" cy="116137"/>
          </a:xfrm>
          <a:prstGeom prst="rect">
            <a:avLst/>
          </a:prstGeom>
        </p:spPr>
      </p:pic>
      <p:pic>
        <p:nvPicPr>
          <p:cNvPr id="205" name="Picture 20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86" t="19789" r="12777" b="73828"/>
          <a:stretch/>
        </p:blipFill>
        <p:spPr>
          <a:xfrm>
            <a:off x="1521147" y="2178852"/>
            <a:ext cx="450916" cy="111771"/>
          </a:xfrm>
          <a:prstGeom prst="rect">
            <a:avLst/>
          </a:prstGeom>
        </p:spPr>
      </p:pic>
      <p:cxnSp>
        <p:nvCxnSpPr>
          <p:cNvPr id="236" name="Straight Connector 235"/>
          <p:cNvCxnSpPr/>
          <p:nvPr/>
        </p:nvCxnSpPr>
        <p:spPr>
          <a:xfrm flipH="1" flipV="1">
            <a:off x="1847731" y="3241230"/>
            <a:ext cx="267468" cy="259717"/>
          </a:xfrm>
          <a:prstGeom prst="line">
            <a:avLst/>
          </a:prstGeom>
          <a:ln w="15875">
            <a:solidFill>
              <a:srgbClr val="06B1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67" t="33260" b="33259"/>
          <a:stretch/>
        </p:blipFill>
        <p:spPr>
          <a:xfrm>
            <a:off x="1559497" y="4327402"/>
            <a:ext cx="2677486" cy="1385129"/>
          </a:xfrm>
          <a:prstGeom prst="rect">
            <a:avLst/>
          </a:prstGeom>
        </p:spPr>
      </p:pic>
      <p:cxnSp>
        <p:nvCxnSpPr>
          <p:cNvPr id="256" name="Straight Connector 255"/>
          <p:cNvCxnSpPr/>
          <p:nvPr/>
        </p:nvCxnSpPr>
        <p:spPr>
          <a:xfrm flipH="1">
            <a:off x="4148168" y="4128355"/>
            <a:ext cx="350050" cy="20472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257" name="Picture 25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54" r="96909" b="67644"/>
          <a:stretch/>
        </p:blipFill>
        <p:spPr>
          <a:xfrm>
            <a:off x="4285228" y="4377880"/>
            <a:ext cx="154589" cy="271065"/>
          </a:xfrm>
          <a:prstGeom prst="rect">
            <a:avLst/>
          </a:prstGeom>
        </p:spPr>
      </p:pic>
      <p:pic>
        <p:nvPicPr>
          <p:cNvPr id="258" name="Picture 25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88" t="33260" r="21578" b="60912"/>
          <a:stretch/>
        </p:blipFill>
        <p:spPr>
          <a:xfrm>
            <a:off x="1559496" y="4320452"/>
            <a:ext cx="361630" cy="241151"/>
          </a:xfrm>
          <a:prstGeom prst="rect">
            <a:avLst/>
          </a:prstGeom>
        </p:spPr>
      </p:pic>
      <p:cxnSp>
        <p:nvCxnSpPr>
          <p:cNvPr id="259" name="Straight Connector 258"/>
          <p:cNvCxnSpPr/>
          <p:nvPr/>
        </p:nvCxnSpPr>
        <p:spPr>
          <a:xfrm>
            <a:off x="3900862" y="4744607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0" name="Straight Connector 259"/>
          <p:cNvCxnSpPr/>
          <p:nvPr/>
        </p:nvCxnSpPr>
        <p:spPr>
          <a:xfrm>
            <a:off x="3676922" y="4738364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1" name="Straight Connector 260"/>
          <p:cNvCxnSpPr/>
          <p:nvPr/>
        </p:nvCxnSpPr>
        <p:spPr>
          <a:xfrm>
            <a:off x="3794850" y="4738311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2" name="Straight Connector 261"/>
          <p:cNvCxnSpPr/>
          <p:nvPr/>
        </p:nvCxnSpPr>
        <p:spPr>
          <a:xfrm>
            <a:off x="3551765" y="4738311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3" name="Straight Connector 262"/>
          <p:cNvCxnSpPr/>
          <p:nvPr/>
        </p:nvCxnSpPr>
        <p:spPr>
          <a:xfrm>
            <a:off x="3195788" y="4722521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4" name="Straight Connector 263"/>
          <p:cNvCxnSpPr/>
          <p:nvPr/>
        </p:nvCxnSpPr>
        <p:spPr>
          <a:xfrm>
            <a:off x="2971848" y="4716278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5" name="Straight Connector 264"/>
          <p:cNvCxnSpPr/>
          <p:nvPr/>
        </p:nvCxnSpPr>
        <p:spPr>
          <a:xfrm>
            <a:off x="3089776" y="4716225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6" name="Straight Connector 265"/>
          <p:cNvCxnSpPr/>
          <p:nvPr/>
        </p:nvCxnSpPr>
        <p:spPr>
          <a:xfrm>
            <a:off x="2859586" y="4725189"/>
            <a:ext cx="9846" cy="70005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7" name="Straight Connector 266"/>
          <p:cNvCxnSpPr/>
          <p:nvPr/>
        </p:nvCxnSpPr>
        <p:spPr>
          <a:xfrm>
            <a:off x="2569943" y="4716844"/>
            <a:ext cx="9846" cy="700051"/>
          </a:xfrm>
          <a:prstGeom prst="line">
            <a:avLst/>
          </a:prstGeom>
          <a:ln w="19050">
            <a:solidFill>
              <a:srgbClr val="55555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8" name="Straight Connector 267"/>
          <p:cNvCxnSpPr/>
          <p:nvPr/>
        </p:nvCxnSpPr>
        <p:spPr>
          <a:xfrm>
            <a:off x="2346003" y="4710601"/>
            <a:ext cx="9846" cy="700051"/>
          </a:xfrm>
          <a:prstGeom prst="line">
            <a:avLst/>
          </a:prstGeom>
          <a:ln w="19050">
            <a:solidFill>
              <a:srgbClr val="55555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9" name="Straight Connector 268"/>
          <p:cNvCxnSpPr/>
          <p:nvPr/>
        </p:nvCxnSpPr>
        <p:spPr>
          <a:xfrm>
            <a:off x="2463931" y="4710548"/>
            <a:ext cx="9846" cy="700051"/>
          </a:xfrm>
          <a:prstGeom prst="line">
            <a:avLst/>
          </a:prstGeom>
          <a:ln w="19050">
            <a:solidFill>
              <a:srgbClr val="55555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>
            <a:off x="2233741" y="4719512"/>
            <a:ext cx="9846" cy="700051"/>
          </a:xfrm>
          <a:prstGeom prst="line">
            <a:avLst/>
          </a:prstGeom>
          <a:ln w="19050">
            <a:solidFill>
              <a:srgbClr val="55555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1" name="Straight Connector 270"/>
          <p:cNvCxnSpPr/>
          <p:nvPr/>
        </p:nvCxnSpPr>
        <p:spPr>
          <a:xfrm>
            <a:off x="1878116" y="4721450"/>
            <a:ext cx="9846" cy="700051"/>
          </a:xfrm>
          <a:prstGeom prst="line">
            <a:avLst/>
          </a:prstGeom>
          <a:ln w="19050">
            <a:solidFill>
              <a:srgbClr val="55555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2" name="Straight Connector 271"/>
          <p:cNvCxnSpPr/>
          <p:nvPr/>
        </p:nvCxnSpPr>
        <p:spPr>
          <a:xfrm>
            <a:off x="1654176" y="4715207"/>
            <a:ext cx="9846" cy="700051"/>
          </a:xfrm>
          <a:prstGeom prst="line">
            <a:avLst/>
          </a:prstGeom>
          <a:ln w="19050">
            <a:solidFill>
              <a:srgbClr val="55555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3" name="Straight Connector 272"/>
          <p:cNvCxnSpPr/>
          <p:nvPr/>
        </p:nvCxnSpPr>
        <p:spPr>
          <a:xfrm>
            <a:off x="1772104" y="4715154"/>
            <a:ext cx="9846" cy="700051"/>
          </a:xfrm>
          <a:prstGeom prst="line">
            <a:avLst/>
          </a:prstGeom>
          <a:ln w="19050">
            <a:solidFill>
              <a:srgbClr val="55555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256241" y="5462105"/>
            <a:ext cx="593389" cy="2382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1" name="Straight Connector 150"/>
          <p:cNvCxnSpPr/>
          <p:nvPr/>
        </p:nvCxnSpPr>
        <p:spPr>
          <a:xfrm flipH="1">
            <a:off x="8179047" y="5585048"/>
            <a:ext cx="1238912" cy="11354"/>
          </a:xfrm>
          <a:prstGeom prst="line">
            <a:avLst/>
          </a:prstGeom>
          <a:ln w="15875">
            <a:solidFill>
              <a:srgbClr val="06B1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flipH="1">
            <a:off x="8272886" y="5640864"/>
            <a:ext cx="1196233" cy="3986"/>
          </a:xfrm>
          <a:prstGeom prst="line">
            <a:avLst/>
          </a:prstGeom>
          <a:ln w="15875">
            <a:solidFill>
              <a:srgbClr val="FF02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4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62906A8F-E51E-496D-850C-32D86913B4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00" y="608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3263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7" t="2922" r="26375" b="2922"/>
          <a:stretch/>
        </p:blipFill>
        <p:spPr>
          <a:xfrm>
            <a:off x="6423069" y="911362"/>
            <a:ext cx="4770875" cy="5161930"/>
          </a:xfrm>
          <a:prstGeom prst="rect">
            <a:avLst/>
          </a:prstGeom>
        </p:spPr>
      </p:pic>
      <p:sp>
        <p:nvSpPr>
          <p:cNvPr id="78" name="TextBox 77"/>
          <p:cNvSpPr txBox="1"/>
          <p:nvPr/>
        </p:nvSpPr>
        <p:spPr>
          <a:xfrm>
            <a:off x="831939" y="1120676"/>
            <a:ext cx="559113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1400" dirty="0"/>
          </a:p>
          <a:p>
            <a:r>
              <a:rPr lang="de-DE" sz="1400" dirty="0"/>
              <a:t>QRL Ø along 400 MHz section 0.65 m.</a:t>
            </a:r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r>
              <a:rPr lang="de-DE" sz="1400" dirty="0"/>
              <a:t>Preliminary length of 400 MHz section 476.2  m.</a:t>
            </a:r>
          </a:p>
          <a:p>
            <a:endParaRPr lang="de-DE" sz="1400" dirty="0"/>
          </a:p>
          <a:p>
            <a:r>
              <a:rPr lang="de-DE" sz="1400" dirty="0"/>
              <a:t>Distance between e</a:t>
            </a:r>
            <a:r>
              <a:rPr lang="de-DE" sz="1400" baseline="30000" dirty="0"/>
              <a:t>+</a:t>
            </a:r>
            <a:r>
              <a:rPr lang="de-DE" sz="1400" dirty="0"/>
              <a:t>e</a:t>
            </a:r>
            <a:r>
              <a:rPr lang="de-DE" sz="1400" baseline="30000" dirty="0"/>
              <a:t>-</a:t>
            </a:r>
            <a:r>
              <a:rPr lang="de-DE" sz="1400" dirty="0"/>
              <a:t> quadrupoles 40 m, length 3.5 m.</a:t>
            </a:r>
          </a:p>
          <a:p>
            <a:endParaRPr lang="de-DE" sz="1400" dirty="0"/>
          </a:p>
          <a:p>
            <a:r>
              <a:rPr lang="de-DE" sz="1400" dirty="0"/>
              <a:t>Distance between booster quadrupoles 50 m, length 1.5 m.</a:t>
            </a:r>
            <a:endParaRPr lang="de-CH" sz="1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n-US" i="1" dirty="0"/>
              <a:t>FCC-</a:t>
            </a:r>
            <a:r>
              <a:rPr lang="en-US" i="1" dirty="0" err="1"/>
              <a:t>ee</a:t>
            </a:r>
            <a:r>
              <a:rPr lang="en-US" i="1" dirty="0"/>
              <a:t> RF cross section </a:t>
            </a:r>
            <a:r>
              <a:rPr lang="en-US" sz="1800" i="1" dirty="0"/>
              <a:t>(ttbar2, 400 MHz)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565" y="1823626"/>
            <a:ext cx="4104456" cy="2316965"/>
          </a:xfrm>
          <a:prstGeom prst="rect">
            <a:avLst/>
          </a:prstGeom>
        </p:spPr>
      </p:pic>
      <p:pic>
        <p:nvPicPr>
          <p:cNvPr id="7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F7BC61DF-3A96-499D-A630-635E13797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00" y="608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681A223B-C1BF-4D73-B7EE-403D4CAEE5EC}"/>
              </a:ext>
            </a:extLst>
          </p:cNvPr>
          <p:cNvSpPr/>
          <p:nvPr/>
        </p:nvSpPr>
        <p:spPr>
          <a:xfrm>
            <a:off x="7756164" y="3871408"/>
            <a:ext cx="72697" cy="6922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B4B9885-4EE2-428A-998C-9FAEB42CD6A2}"/>
              </a:ext>
            </a:extLst>
          </p:cNvPr>
          <p:cNvSpPr/>
          <p:nvPr/>
        </p:nvSpPr>
        <p:spPr>
          <a:xfrm>
            <a:off x="8262986" y="3871408"/>
            <a:ext cx="72697" cy="6922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6A2A6C6-8C3F-42B3-98D5-3E1748003350}"/>
              </a:ext>
            </a:extLst>
          </p:cNvPr>
          <p:cNvSpPr/>
          <p:nvPr/>
        </p:nvSpPr>
        <p:spPr>
          <a:xfrm>
            <a:off x="11840753" y="4118893"/>
            <a:ext cx="127591" cy="13290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B074A2-CFE7-48B7-B894-D4A5A801BE47}"/>
              </a:ext>
            </a:extLst>
          </p:cNvPr>
          <p:cNvSpPr txBox="1"/>
          <p:nvPr/>
        </p:nvSpPr>
        <p:spPr>
          <a:xfrm>
            <a:off x="10550422" y="3667323"/>
            <a:ext cx="1641578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Collider Centre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07405CC-4822-4F31-A07B-0440062DE57F}"/>
              </a:ext>
            </a:extLst>
          </p:cNvPr>
          <p:cNvCxnSpPr>
            <a:cxnSpLocks/>
          </p:cNvCxnSpPr>
          <p:nvPr/>
        </p:nvCxnSpPr>
        <p:spPr>
          <a:xfrm flipV="1">
            <a:off x="11907384" y="4432829"/>
            <a:ext cx="0" cy="47446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5628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04870" y="965426"/>
            <a:ext cx="559113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1400" dirty="0"/>
          </a:p>
          <a:p>
            <a:endParaRPr lang="de-DE" sz="1400" dirty="0"/>
          </a:p>
          <a:p>
            <a:r>
              <a:rPr lang="de-DE" sz="1400" dirty="0"/>
              <a:t>QRL Ø along 800 MHz section 0.85 m.</a:t>
            </a:r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r>
              <a:rPr lang="de-DE" sz="1400" dirty="0"/>
              <a:t>Preliminary length of 800 MHz section </a:t>
            </a:r>
            <a:r>
              <a:rPr lang="en-US" sz="1400" dirty="0"/>
              <a:t>645.7 </a:t>
            </a:r>
            <a:r>
              <a:rPr lang="de-DE" sz="1400" dirty="0"/>
              <a:t>m.</a:t>
            </a:r>
          </a:p>
          <a:p>
            <a:endParaRPr lang="de-DE" sz="1400" dirty="0"/>
          </a:p>
          <a:p>
            <a:r>
              <a:rPr lang="de-DE" sz="1400" dirty="0"/>
              <a:t>Distance between e</a:t>
            </a:r>
            <a:r>
              <a:rPr lang="de-DE" sz="1400" baseline="30000" dirty="0"/>
              <a:t>+</a:t>
            </a:r>
            <a:r>
              <a:rPr lang="de-DE" sz="1400" dirty="0"/>
              <a:t>e</a:t>
            </a:r>
            <a:r>
              <a:rPr lang="de-DE" sz="1400" baseline="30000" dirty="0"/>
              <a:t>-</a:t>
            </a:r>
            <a:r>
              <a:rPr lang="de-DE" sz="1400" dirty="0"/>
              <a:t> quadrupoles 40 m, length 3.5 m.</a:t>
            </a:r>
          </a:p>
          <a:p>
            <a:endParaRPr lang="de-DE" sz="1400" dirty="0"/>
          </a:p>
          <a:p>
            <a:r>
              <a:rPr lang="de-DE" sz="1400" dirty="0"/>
              <a:t>Distance between booster quadrupoles 50 m, length 1.5 m.</a:t>
            </a:r>
            <a:endParaRPr lang="de-CH" sz="1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n-US" i="1" dirty="0"/>
              <a:t>FCC-</a:t>
            </a:r>
            <a:r>
              <a:rPr lang="en-US" i="1" dirty="0" err="1"/>
              <a:t>ee</a:t>
            </a:r>
            <a:r>
              <a:rPr lang="en-US" i="1" dirty="0"/>
              <a:t> RF cross section </a:t>
            </a:r>
            <a:r>
              <a:rPr lang="en-US" sz="1800" i="1" dirty="0"/>
              <a:t>(ttbar2, 800 MHz)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46" b="7007"/>
          <a:stretch/>
        </p:blipFill>
        <p:spPr>
          <a:xfrm>
            <a:off x="911424" y="2123949"/>
            <a:ext cx="3713810" cy="224461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3" t="1495" r="25528" b="4348"/>
          <a:stretch/>
        </p:blipFill>
        <p:spPr>
          <a:xfrm>
            <a:off x="6302713" y="965426"/>
            <a:ext cx="4680520" cy="5142080"/>
          </a:xfrm>
          <a:prstGeom prst="rect">
            <a:avLst/>
          </a:prstGeom>
        </p:spPr>
      </p:pic>
      <p:pic>
        <p:nvPicPr>
          <p:cNvPr id="7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B41853E0-F26B-40FF-8AF5-6DFD690C18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00" y="608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BE28BD13-476D-4CBA-B891-F469E66A55F3}"/>
              </a:ext>
            </a:extLst>
          </p:cNvPr>
          <p:cNvSpPr/>
          <p:nvPr/>
        </p:nvSpPr>
        <p:spPr>
          <a:xfrm>
            <a:off x="7719588" y="3962848"/>
            <a:ext cx="72697" cy="6922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7776974-DDB0-4C78-B936-5B5BA153214E}"/>
              </a:ext>
            </a:extLst>
          </p:cNvPr>
          <p:cNvSpPr/>
          <p:nvPr/>
        </p:nvSpPr>
        <p:spPr>
          <a:xfrm>
            <a:off x="8226410" y="3962848"/>
            <a:ext cx="72697" cy="6922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6AA3C47-7F85-48C3-9A6D-A1290A73BE76}"/>
              </a:ext>
            </a:extLst>
          </p:cNvPr>
          <p:cNvSpPr/>
          <p:nvPr/>
        </p:nvSpPr>
        <p:spPr>
          <a:xfrm>
            <a:off x="11840753" y="4118893"/>
            <a:ext cx="127591" cy="13290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9E2366D-7F43-43BA-8CF4-3BE988ADEB39}"/>
              </a:ext>
            </a:extLst>
          </p:cNvPr>
          <p:cNvSpPr txBox="1"/>
          <p:nvPr/>
        </p:nvSpPr>
        <p:spPr>
          <a:xfrm>
            <a:off x="10550422" y="3667323"/>
            <a:ext cx="1641578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Collider Centre</a:t>
            </a:r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76126EF-ED37-417E-AE3A-2381103CBCC9}"/>
              </a:ext>
            </a:extLst>
          </p:cNvPr>
          <p:cNvCxnSpPr>
            <a:cxnSpLocks/>
          </p:cNvCxnSpPr>
          <p:nvPr/>
        </p:nvCxnSpPr>
        <p:spPr>
          <a:xfrm flipV="1">
            <a:off x="11907384" y="4432829"/>
            <a:ext cx="0" cy="47446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4589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19249" y="-30257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>
              <a:defRPr/>
            </a:pPr>
            <a:r>
              <a:rPr lang="en-US" sz="3200" i="1" dirty="0"/>
              <a:t>FCC-</a:t>
            </a:r>
            <a:r>
              <a:rPr lang="en-US" sz="3200" i="1" dirty="0" err="1"/>
              <a:t>ee</a:t>
            </a:r>
            <a:r>
              <a:rPr lang="en-US" sz="3200" i="1" dirty="0"/>
              <a:t> RF/cryogenic layout (points D, J)</a:t>
            </a:r>
            <a:endParaRPr lang="en-US" sz="3200" i="1" kern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15" name="TextBox 214"/>
          <p:cNvSpPr txBox="1"/>
          <p:nvPr/>
        </p:nvSpPr>
        <p:spPr>
          <a:xfrm>
            <a:off x="9192344" y="866665"/>
            <a:ext cx="147565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L. Tavian</a:t>
            </a:r>
            <a:endParaRPr lang="de-CH" dirty="0"/>
          </a:p>
        </p:txBody>
      </p:sp>
      <p:pic>
        <p:nvPicPr>
          <p:cNvPr id="2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184" y="931073"/>
            <a:ext cx="5832648" cy="5007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30064" y="3863730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17 CMs 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11625" y="4784626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9 CMs 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76200" y="4616503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8 CMs 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0964" y="3888126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17 CMs 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29350" y="4016356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332.4 m</a:t>
            </a:r>
            <a:endParaRPr lang="en-GB" sz="14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269362" y="4130502"/>
            <a:ext cx="216153" cy="1671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3359697" y="4696945"/>
            <a:ext cx="169653" cy="1039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8317761" y="4642658"/>
            <a:ext cx="190387" cy="1118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360778" y="4159172"/>
            <a:ext cx="187049" cy="1720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466082" y="4053121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332.4 m</a:t>
            </a:r>
            <a:endParaRPr lang="en-GB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3287689" y="482437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143.8 m</a:t>
            </a:r>
            <a:endParaRPr lang="en-GB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7788322" y="4798840"/>
            <a:ext cx="737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121.9m</a:t>
            </a:r>
            <a:endParaRPr lang="en-GB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5134272" y="5929036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24 CMs 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5303914" y="5862802"/>
            <a:ext cx="216023" cy="1584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317317" y="5975961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30 CMs 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H="1" flipV="1">
            <a:off x="7209306" y="5909727"/>
            <a:ext cx="216023" cy="1584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378733" y="5969378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30 CMs 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H="1" flipV="1">
            <a:off x="4270722" y="5903144"/>
            <a:ext cx="216023" cy="1584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087788" y="5929036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23 CMs 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6324511" y="5849793"/>
            <a:ext cx="188232" cy="1584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049028" y="5279032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311.3 m</a:t>
            </a:r>
            <a:endParaRPr lang="en-GB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6049938" y="5300839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301.7 m</a:t>
            </a:r>
            <a:endParaRPr lang="en-GB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4307127" y="5279031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334.4 m</a:t>
            </a:r>
            <a:endParaRPr lang="en-GB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6829099" y="5282698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334.4 m</a:t>
            </a:r>
            <a:endParaRPr lang="en-GB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8508148" y="5215622"/>
            <a:ext cx="22404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6B151"/>
                </a:solidFill>
              </a:rPr>
              <a:t>Total length without kickers:</a:t>
            </a:r>
          </a:p>
          <a:p>
            <a:pPr algn="r"/>
            <a:r>
              <a:rPr lang="en-US" sz="1400" dirty="0">
                <a:solidFill>
                  <a:srgbClr val="06B151"/>
                </a:solidFill>
              </a:rPr>
              <a:t> 2212.3 m</a:t>
            </a:r>
            <a:endParaRPr lang="en-GB" sz="1400" dirty="0">
              <a:solidFill>
                <a:srgbClr val="06B151"/>
              </a:solidFill>
            </a:endParaRPr>
          </a:p>
        </p:txBody>
      </p:sp>
      <p:pic>
        <p:nvPicPr>
          <p:cNvPr id="35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6D679267-49D7-4DD7-88D9-5F7BAE02F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00" y="608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897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99392"/>
            <a:ext cx="12192000" cy="6957392"/>
          </a:xfrm>
          <a:prstGeom prst="rect">
            <a:avLst/>
          </a:prstGeom>
          <a:solidFill>
            <a:srgbClr val="005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5013176"/>
            <a:ext cx="12192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nl-NL" sz="2700" b="1" dirty="0">
                <a:solidFill>
                  <a:prstClr val="white"/>
                </a:solidFill>
                <a:latin typeface="Calibri"/>
              </a:rPr>
              <a:t>THANK YOU FOR YOUR ATTENTION !</a:t>
            </a:r>
            <a:endParaRPr lang="nl-NL" sz="28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1" t="2948" r="23685" b="2568"/>
          <a:stretch/>
        </p:blipFill>
        <p:spPr>
          <a:xfrm>
            <a:off x="4188288" y="1089240"/>
            <a:ext cx="3779920" cy="377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58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n-US" sz="3200" i="1" dirty="0"/>
              <a:t>FCC - </a:t>
            </a:r>
            <a:r>
              <a:rPr lang="en-US" sz="3200" i="1" dirty="0" err="1"/>
              <a:t>ee</a:t>
            </a:r>
            <a:r>
              <a:rPr lang="en-US" sz="3200" i="1" dirty="0"/>
              <a:t> </a:t>
            </a:r>
            <a:r>
              <a:rPr lang="de-DE" sz="3200" i="1" dirty="0"/>
              <a:t>main and booster rings </a:t>
            </a:r>
            <a:r>
              <a:rPr lang="en-US" sz="3200" i="1" dirty="0"/>
              <a:t>layout</a:t>
            </a: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4083051" y="32078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392" y="1111596"/>
            <a:ext cx="6187215" cy="4634807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9311728" y="5346293"/>
            <a:ext cx="2575472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Courtesy </a:t>
            </a:r>
            <a:r>
              <a:rPr lang="en-GB" sz="2000" dirty="0"/>
              <a:t>K. Oide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CC8F2E6-3726-440B-BCDC-7604BE0C3374}"/>
              </a:ext>
            </a:extLst>
          </p:cNvPr>
          <p:cNvSpPr/>
          <p:nvPr/>
        </p:nvSpPr>
        <p:spPr>
          <a:xfrm>
            <a:off x="7010411" y="3337326"/>
            <a:ext cx="127591" cy="13290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2BD4C2-CEA7-42B1-8F27-94BE9561A405}"/>
              </a:ext>
            </a:extLst>
          </p:cNvPr>
          <p:cNvSpPr txBox="1"/>
          <p:nvPr/>
        </p:nvSpPr>
        <p:spPr>
          <a:xfrm>
            <a:off x="6319520" y="2916236"/>
            <a:ext cx="1749056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Collider Centre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A7CE2D7-E98B-4B78-A491-26807130CB92}"/>
              </a:ext>
            </a:extLst>
          </p:cNvPr>
          <p:cNvCxnSpPr>
            <a:cxnSpLocks/>
          </p:cNvCxnSpPr>
          <p:nvPr/>
        </p:nvCxnSpPr>
        <p:spPr>
          <a:xfrm flipH="1" flipV="1">
            <a:off x="7234159" y="3485937"/>
            <a:ext cx="406890" cy="190529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9552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endParaRPr lang="en-US" dirty="0"/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4083051" y="32078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D81837-3A63-4DE4-929B-C97A773F64A9}"/>
              </a:ext>
            </a:extLst>
          </p:cNvPr>
          <p:cNvSpPr txBox="1"/>
          <p:nvPr/>
        </p:nvSpPr>
        <p:spPr>
          <a:xfrm>
            <a:off x="1340286" y="3069322"/>
            <a:ext cx="9687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Integration of FCC-</a:t>
            </a:r>
            <a:r>
              <a:rPr lang="en-US" sz="3600" dirty="0" err="1"/>
              <a:t>ee</a:t>
            </a:r>
            <a:r>
              <a:rPr lang="en-US" sz="3600" dirty="0"/>
              <a:t> machine elements at point A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554814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6998" y="1052777"/>
            <a:ext cx="7759797" cy="49945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97856" y="6538071"/>
            <a:ext cx="7935797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Data: K. Oide (FCC-</a:t>
            </a:r>
            <a:r>
              <a:rPr lang="en-GB" sz="1400" dirty="0" err="1"/>
              <a:t>ee</a:t>
            </a:r>
            <a:r>
              <a:rPr lang="en-GB" sz="1400" dirty="0"/>
              <a:t>), A. Langner (FCC-hh = FCC-</a:t>
            </a:r>
            <a:r>
              <a:rPr lang="en-GB" sz="1400" dirty="0" err="1"/>
              <a:t>ee</a:t>
            </a:r>
            <a:r>
              <a:rPr lang="en-GB" sz="1400" dirty="0"/>
              <a:t> booster); e</a:t>
            </a:r>
            <a:r>
              <a:rPr lang="de-DE" sz="1400" dirty="0"/>
              <a:t>nlargement steps: M. J. Stuart</a:t>
            </a:r>
            <a:endParaRPr lang="en-GB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7413"/>
          <a:stretch/>
        </p:blipFill>
        <p:spPr>
          <a:xfrm>
            <a:off x="3105061" y="2043417"/>
            <a:ext cx="720080" cy="426548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5443"/>
          <a:stretch/>
        </p:blipFill>
        <p:spPr>
          <a:xfrm>
            <a:off x="3496242" y="4914952"/>
            <a:ext cx="1266384" cy="1165925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946320">
            <a:off x="7017328" y="5187834"/>
            <a:ext cx="522841" cy="503234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4102011" y="2558826"/>
            <a:ext cx="1746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solidFill>
                  <a:schemeClr val="accent4">
                    <a:lumMod val="75000"/>
                  </a:schemeClr>
                </a:solidFill>
              </a:rPr>
              <a:t>Cross sec  1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851534" y="2027074"/>
            <a:ext cx="1605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solidFill>
                  <a:schemeClr val="accent4">
                    <a:lumMod val="75000"/>
                  </a:schemeClr>
                </a:solidFill>
              </a:rPr>
              <a:t>Cross sec 2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972456" y="1964413"/>
            <a:ext cx="1605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solidFill>
                  <a:schemeClr val="accent4">
                    <a:lumMod val="75000"/>
                  </a:schemeClr>
                </a:solidFill>
              </a:rPr>
              <a:t>Cross sec 3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204481" y="5394663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Section 2</a:t>
            </a:r>
          </a:p>
          <a:p>
            <a:pPr algn="ctr"/>
            <a:r>
              <a:rPr lang="de-DE" dirty="0">
                <a:solidFill>
                  <a:srgbClr val="FF0000"/>
                </a:solidFill>
              </a:rPr>
              <a:t>200 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310719" y="5379178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Section 3</a:t>
            </a:r>
          </a:p>
          <a:p>
            <a:pPr algn="ctr"/>
            <a:r>
              <a:rPr lang="de-DE" dirty="0">
                <a:solidFill>
                  <a:srgbClr val="FF0000"/>
                </a:solidFill>
              </a:rPr>
              <a:t>200 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431475" y="5390953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Section 4</a:t>
            </a:r>
          </a:p>
          <a:p>
            <a:pPr algn="ctr"/>
            <a:r>
              <a:rPr lang="de-DE" dirty="0">
                <a:solidFill>
                  <a:srgbClr val="FF0000"/>
                </a:solidFill>
              </a:rPr>
              <a:t>200 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10755921" y="3591378"/>
            <a:ext cx="12336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Regular arc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257"/>
          <a:stretch/>
        </p:blipFill>
        <p:spPr>
          <a:xfrm rot="10800000">
            <a:off x="3523978" y="2663248"/>
            <a:ext cx="1137013" cy="895071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955"/>
          <a:stretch/>
        </p:blipFill>
        <p:spPr>
          <a:xfrm rot="10800000">
            <a:off x="4367131" y="2659354"/>
            <a:ext cx="1170073" cy="895071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300"/>
          <a:stretch/>
        </p:blipFill>
        <p:spPr>
          <a:xfrm rot="9068343">
            <a:off x="9816134" y="1871061"/>
            <a:ext cx="315242" cy="895071"/>
          </a:xfrm>
          <a:prstGeom prst="rect">
            <a:avLst/>
          </a:prstGeom>
        </p:spPr>
      </p:pic>
      <p:pic>
        <p:nvPicPr>
          <p:cNvPr id="79" name="Picture 78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705"/>
          <a:stretch/>
        </p:blipFill>
        <p:spPr>
          <a:xfrm rot="10166494">
            <a:off x="7409952" y="2607209"/>
            <a:ext cx="419335" cy="895071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596"/>
          <a:stretch/>
        </p:blipFill>
        <p:spPr>
          <a:xfrm rot="9968187">
            <a:off x="7711119" y="2539224"/>
            <a:ext cx="438864" cy="895071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590"/>
          <a:stretch/>
        </p:blipFill>
        <p:spPr>
          <a:xfrm rot="9939365">
            <a:off x="8047259" y="2463949"/>
            <a:ext cx="401885" cy="895071"/>
          </a:xfrm>
          <a:prstGeom prst="rect">
            <a:avLst/>
          </a:prstGeom>
        </p:spPr>
      </p:pic>
      <p:sp>
        <p:nvSpPr>
          <p:cNvPr id="82" name="TextBox 81"/>
          <p:cNvSpPr txBox="1"/>
          <p:nvPr/>
        </p:nvSpPr>
        <p:spPr>
          <a:xfrm>
            <a:off x="8396093" y="6103107"/>
            <a:ext cx="561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arc</a:t>
            </a:r>
            <a:endParaRPr lang="en-GB" dirty="0"/>
          </a:p>
        </p:txBody>
      </p:sp>
      <p:cxnSp>
        <p:nvCxnSpPr>
          <p:cNvPr id="83" name="Straight Arrow Connector 82"/>
          <p:cNvCxnSpPr/>
          <p:nvPr/>
        </p:nvCxnSpPr>
        <p:spPr>
          <a:xfrm flipV="1">
            <a:off x="9025655" y="6328344"/>
            <a:ext cx="2006508" cy="4752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2817196" y="1704022"/>
            <a:ext cx="564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[m]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073476" y="6248168"/>
            <a:ext cx="1893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interaction point</a:t>
            </a:r>
            <a:endParaRPr lang="en-GB" dirty="0"/>
          </a:p>
        </p:txBody>
      </p:sp>
      <p:pic>
        <p:nvPicPr>
          <p:cNvPr id="94" name="Picture 93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955"/>
          <a:stretch/>
        </p:blipFill>
        <p:spPr>
          <a:xfrm rot="10800000">
            <a:off x="5232344" y="2650434"/>
            <a:ext cx="1170073" cy="895071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590"/>
          <a:stretch/>
        </p:blipFill>
        <p:spPr>
          <a:xfrm rot="9743562">
            <a:off x="8316791" y="2393093"/>
            <a:ext cx="401885" cy="895071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590"/>
          <a:stretch/>
        </p:blipFill>
        <p:spPr>
          <a:xfrm rot="9643928">
            <a:off x="8686857" y="2281690"/>
            <a:ext cx="401885" cy="895071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590"/>
          <a:stretch/>
        </p:blipFill>
        <p:spPr>
          <a:xfrm rot="9643928">
            <a:off x="8968000" y="2194744"/>
            <a:ext cx="401885" cy="895071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590"/>
          <a:stretch/>
        </p:blipFill>
        <p:spPr>
          <a:xfrm rot="9474409">
            <a:off x="9267856" y="2093140"/>
            <a:ext cx="401885" cy="895071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590"/>
          <a:stretch/>
        </p:blipFill>
        <p:spPr>
          <a:xfrm rot="9251697">
            <a:off x="9531309" y="1980504"/>
            <a:ext cx="401885" cy="895071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300"/>
          <a:stretch/>
        </p:blipFill>
        <p:spPr>
          <a:xfrm rot="8915165">
            <a:off x="10015755" y="1762817"/>
            <a:ext cx="315242" cy="895071"/>
          </a:xfrm>
          <a:prstGeom prst="rect">
            <a:avLst/>
          </a:prstGeom>
        </p:spPr>
      </p:pic>
      <p:pic>
        <p:nvPicPr>
          <p:cNvPr id="103" name="Picture 10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300"/>
          <a:stretch/>
        </p:blipFill>
        <p:spPr>
          <a:xfrm rot="8546433">
            <a:off x="10201095" y="1647823"/>
            <a:ext cx="315242" cy="895071"/>
          </a:xfrm>
          <a:prstGeom prst="rect">
            <a:avLst/>
          </a:prstGeom>
        </p:spPr>
      </p:pic>
      <p:pic>
        <p:nvPicPr>
          <p:cNvPr id="104" name="Picture 103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5443"/>
          <a:stretch/>
        </p:blipFill>
        <p:spPr>
          <a:xfrm>
            <a:off x="4552350" y="4914952"/>
            <a:ext cx="1132268" cy="1165925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5443"/>
          <a:stretch/>
        </p:blipFill>
        <p:spPr>
          <a:xfrm>
            <a:off x="4727960" y="4923433"/>
            <a:ext cx="1192241" cy="1165925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705"/>
          <a:stretch/>
        </p:blipFill>
        <p:spPr>
          <a:xfrm rot="20007793">
            <a:off x="7385944" y="4632013"/>
            <a:ext cx="499098" cy="908446"/>
          </a:xfrm>
          <a:prstGeom prst="rect">
            <a:avLst/>
          </a:prstGeom>
        </p:spPr>
      </p:pic>
      <p:pic>
        <p:nvPicPr>
          <p:cNvPr id="109" name="Picture 108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596"/>
          <a:stretch/>
        </p:blipFill>
        <p:spPr>
          <a:xfrm rot="19814537">
            <a:off x="7715026" y="4477683"/>
            <a:ext cx="438864" cy="895071"/>
          </a:xfrm>
          <a:prstGeom prst="rect">
            <a:avLst/>
          </a:prstGeom>
        </p:spPr>
      </p:pic>
      <p:pic>
        <p:nvPicPr>
          <p:cNvPr id="118" name="Picture 117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705"/>
          <a:stretch/>
        </p:blipFill>
        <p:spPr>
          <a:xfrm rot="19434470">
            <a:off x="8469264" y="3983313"/>
            <a:ext cx="460045" cy="740532"/>
          </a:xfrm>
          <a:prstGeom prst="rect">
            <a:avLst/>
          </a:prstGeom>
        </p:spPr>
      </p:pic>
      <p:pic>
        <p:nvPicPr>
          <p:cNvPr id="124" name="Picture 123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590"/>
          <a:stretch/>
        </p:blipFill>
        <p:spPr>
          <a:xfrm rot="19607793">
            <a:off x="9851418" y="3079135"/>
            <a:ext cx="366653" cy="619657"/>
          </a:xfrm>
          <a:prstGeom prst="rect">
            <a:avLst/>
          </a:prstGeom>
        </p:spPr>
      </p:pic>
      <p:pic>
        <p:nvPicPr>
          <p:cNvPr id="123" name="Picture 12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596"/>
          <a:stretch/>
        </p:blipFill>
        <p:spPr>
          <a:xfrm rot="19674371">
            <a:off x="9554940" y="3244092"/>
            <a:ext cx="460852" cy="600838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590"/>
          <a:stretch/>
        </p:blipFill>
        <p:spPr>
          <a:xfrm rot="18584402">
            <a:off x="10450137" y="2526571"/>
            <a:ext cx="538321" cy="531169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734823">
            <a:off x="9353406" y="3609583"/>
            <a:ext cx="427046" cy="415471"/>
          </a:xfrm>
          <a:prstGeom prst="rect">
            <a:avLst/>
          </a:prstGeom>
        </p:spPr>
      </p:pic>
      <p:sp>
        <p:nvSpPr>
          <p:cNvPr id="128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r>
              <a:rPr lang="en-US" sz="3200" i="1" dirty="0"/>
              <a:t>FCC-</a:t>
            </a:r>
            <a:r>
              <a:rPr lang="en-US" sz="3200" i="1" dirty="0" err="1"/>
              <a:t>ee</a:t>
            </a:r>
            <a:r>
              <a:rPr lang="en-US" sz="3200" i="1" dirty="0"/>
              <a:t> enlargement </a:t>
            </a:r>
          </a:p>
        </p:txBody>
      </p:sp>
      <p:pic>
        <p:nvPicPr>
          <p:cNvPr id="12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7" y="96757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66507" y="1111917"/>
            <a:ext cx="1469039" cy="907760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107972" y="1086988"/>
            <a:ext cx="996258" cy="75309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2" name="TextBox 91"/>
          <p:cNvSpPr txBox="1"/>
          <p:nvPr/>
        </p:nvSpPr>
        <p:spPr>
          <a:xfrm rot="16200000">
            <a:off x="9683164" y="1414386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5100</a:t>
            </a:r>
          </a:p>
        </p:txBody>
      </p:sp>
      <p:sp>
        <p:nvSpPr>
          <p:cNvPr id="93" name="TextBox 92"/>
          <p:cNvSpPr txBox="1"/>
          <p:nvPr/>
        </p:nvSpPr>
        <p:spPr>
          <a:xfrm rot="16200000">
            <a:off x="10782736" y="1267107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4500</a:t>
            </a: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72546" y="2810574"/>
            <a:ext cx="1485841" cy="789790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94299" y="1040965"/>
            <a:ext cx="1789453" cy="1070569"/>
          </a:xfrm>
          <a:prstGeom prst="rect">
            <a:avLst/>
          </a:prstGeom>
        </p:spPr>
      </p:pic>
      <p:sp>
        <p:nvSpPr>
          <p:cNvPr id="91" name="TextBox 90"/>
          <p:cNvSpPr txBox="1"/>
          <p:nvPr/>
        </p:nvSpPr>
        <p:spPr>
          <a:xfrm rot="16200000">
            <a:off x="8153094" y="1414992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6500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956620" y="5501441"/>
            <a:ext cx="1951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Section 1</a:t>
            </a:r>
          </a:p>
          <a:p>
            <a:pPr algn="ctr"/>
            <a:r>
              <a:rPr lang="de-DE" dirty="0">
                <a:solidFill>
                  <a:srgbClr val="FF0000"/>
                </a:solidFill>
              </a:rPr>
              <a:t>700 m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02010" y="1209251"/>
            <a:ext cx="2282878" cy="1345733"/>
          </a:xfrm>
          <a:prstGeom prst="rect">
            <a:avLst/>
          </a:prstGeom>
        </p:spPr>
      </p:pic>
      <p:sp>
        <p:nvSpPr>
          <p:cNvPr id="90" name="TextBox 89"/>
          <p:cNvSpPr txBox="1"/>
          <p:nvPr/>
        </p:nvSpPr>
        <p:spPr>
          <a:xfrm rot="16200000">
            <a:off x="6018374" y="1884153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8000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7055"/>
          <a:stretch/>
        </p:blipFill>
        <p:spPr>
          <a:xfrm rot="10633021">
            <a:off x="6962076" y="2637028"/>
            <a:ext cx="568819" cy="895071"/>
          </a:xfrm>
          <a:prstGeom prst="rect">
            <a:avLst/>
          </a:prstGeom>
        </p:spPr>
      </p:pic>
      <p:cxnSp>
        <p:nvCxnSpPr>
          <p:cNvPr id="53" name="Straight Arrow Connector 52"/>
          <p:cNvCxnSpPr/>
          <p:nvPr/>
        </p:nvCxnSpPr>
        <p:spPr>
          <a:xfrm flipH="1" flipV="1">
            <a:off x="10481724" y="2122141"/>
            <a:ext cx="28999" cy="3882702"/>
          </a:xfrm>
          <a:prstGeom prst="straightConnector1">
            <a:avLst/>
          </a:prstGeom>
          <a:ln w="38100">
            <a:prstDash val="dash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4756754" y="2343424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17800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284933" y="1895104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15300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8969487" y="1802313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10900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0257066" y="1623159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6500</a:t>
            </a:r>
          </a:p>
        </p:txBody>
      </p:sp>
      <p:pic>
        <p:nvPicPr>
          <p:cNvPr id="111" name="Picture 110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5443"/>
          <a:stretch/>
        </p:blipFill>
        <p:spPr>
          <a:xfrm>
            <a:off x="5654435" y="4930586"/>
            <a:ext cx="1192241" cy="1165925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5443"/>
          <a:stretch/>
        </p:blipFill>
        <p:spPr>
          <a:xfrm>
            <a:off x="5934795" y="4930586"/>
            <a:ext cx="1192241" cy="1165925"/>
          </a:xfrm>
          <a:prstGeom prst="rect">
            <a:avLst/>
          </a:prstGeom>
        </p:spPr>
      </p:pic>
      <p:pic>
        <p:nvPicPr>
          <p:cNvPr id="113" name="Picture 1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955"/>
          <a:stretch/>
        </p:blipFill>
        <p:spPr>
          <a:xfrm rot="10800000">
            <a:off x="5939070" y="2648756"/>
            <a:ext cx="1170073" cy="895071"/>
          </a:xfrm>
          <a:prstGeom prst="rect">
            <a:avLst/>
          </a:prstGeom>
        </p:spPr>
      </p:pic>
      <p:cxnSp>
        <p:nvCxnSpPr>
          <p:cNvPr id="49" name="Straight Arrow Connector 48"/>
          <p:cNvCxnSpPr/>
          <p:nvPr/>
        </p:nvCxnSpPr>
        <p:spPr>
          <a:xfrm flipV="1">
            <a:off x="7054338" y="2159994"/>
            <a:ext cx="0" cy="3777345"/>
          </a:xfrm>
          <a:prstGeom prst="straightConnector1">
            <a:avLst/>
          </a:prstGeom>
          <a:ln w="38100">
            <a:prstDash val="dash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8289402" y="2269785"/>
            <a:ext cx="11403" cy="3754180"/>
          </a:xfrm>
          <a:prstGeom prst="straightConnector1">
            <a:avLst/>
          </a:prstGeom>
          <a:ln w="38100">
            <a:prstDash val="dash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9424216" y="2230155"/>
            <a:ext cx="6386" cy="3720901"/>
          </a:xfrm>
          <a:prstGeom prst="straightConnector1">
            <a:avLst/>
          </a:prstGeom>
          <a:ln w="38100">
            <a:prstDash val="dash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9576076" y="1721223"/>
            <a:ext cx="1605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solidFill>
                  <a:schemeClr val="accent4">
                    <a:lumMod val="75000"/>
                  </a:schemeClr>
                </a:solidFill>
              </a:rPr>
              <a:t>Cross sec 4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247726">
            <a:off x="10404752" y="2850626"/>
            <a:ext cx="415708" cy="345300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599880" y="4853233"/>
            <a:ext cx="1380718" cy="1163249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590"/>
          <a:stretch/>
        </p:blipFill>
        <p:spPr>
          <a:xfrm rot="19706654">
            <a:off x="8001098" y="4318404"/>
            <a:ext cx="401885" cy="895071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777461">
            <a:off x="8232009" y="4436630"/>
            <a:ext cx="445180" cy="43736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 rot="19503362">
            <a:off x="8233042" y="4714528"/>
            <a:ext cx="93269" cy="50947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ectangle 94"/>
          <p:cNvSpPr/>
          <p:nvPr/>
        </p:nvSpPr>
        <p:spPr>
          <a:xfrm>
            <a:off x="3577801" y="5503580"/>
            <a:ext cx="3291645" cy="45719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5" name="Picture 114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596"/>
          <a:stretch/>
        </p:blipFill>
        <p:spPr>
          <a:xfrm rot="19632299">
            <a:off x="8711567" y="3659705"/>
            <a:ext cx="975040" cy="727424"/>
          </a:xfrm>
          <a:prstGeom prst="rect">
            <a:avLst/>
          </a:prstGeom>
        </p:spPr>
      </p:pic>
      <p:pic>
        <p:nvPicPr>
          <p:cNvPr id="116" name="Picture 115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590"/>
          <a:stretch/>
        </p:blipFill>
        <p:spPr>
          <a:xfrm rot="19607793">
            <a:off x="10037063" y="2864888"/>
            <a:ext cx="645004" cy="619657"/>
          </a:xfrm>
          <a:prstGeom prst="rect">
            <a:avLst/>
          </a:prstGeom>
        </p:spPr>
      </p:pic>
      <p:sp>
        <p:nvSpPr>
          <p:cNvPr id="11" name="Freeform 10"/>
          <p:cNvSpPr/>
          <p:nvPr/>
        </p:nvSpPr>
        <p:spPr>
          <a:xfrm>
            <a:off x="10340583" y="2329165"/>
            <a:ext cx="588169" cy="683418"/>
          </a:xfrm>
          <a:custGeom>
            <a:avLst/>
            <a:gdLst>
              <a:gd name="connsiteX0" fmla="*/ 0 w 588169"/>
              <a:gd name="connsiteY0" fmla="*/ 683418 h 683418"/>
              <a:gd name="connsiteX1" fmla="*/ 85725 w 588169"/>
              <a:gd name="connsiteY1" fmla="*/ 623887 h 683418"/>
              <a:gd name="connsiteX2" fmla="*/ 178594 w 588169"/>
              <a:gd name="connsiteY2" fmla="*/ 535781 h 683418"/>
              <a:gd name="connsiteX3" fmla="*/ 278606 w 588169"/>
              <a:gd name="connsiteY3" fmla="*/ 426243 h 683418"/>
              <a:gd name="connsiteX4" fmla="*/ 471487 w 588169"/>
              <a:gd name="connsiteY4" fmla="*/ 197643 h 683418"/>
              <a:gd name="connsiteX5" fmla="*/ 588169 w 588169"/>
              <a:gd name="connsiteY5" fmla="*/ 0 h 68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8169" h="683418">
                <a:moveTo>
                  <a:pt x="0" y="683418"/>
                </a:moveTo>
                <a:cubicBezTo>
                  <a:pt x="27979" y="665955"/>
                  <a:pt x="55959" y="648493"/>
                  <a:pt x="85725" y="623887"/>
                </a:cubicBezTo>
                <a:cubicBezTo>
                  <a:pt x="115491" y="599281"/>
                  <a:pt x="146447" y="568722"/>
                  <a:pt x="178594" y="535781"/>
                </a:cubicBezTo>
                <a:cubicBezTo>
                  <a:pt x="210741" y="502840"/>
                  <a:pt x="229791" y="482599"/>
                  <a:pt x="278606" y="426243"/>
                </a:cubicBezTo>
                <a:cubicBezTo>
                  <a:pt x="327421" y="369887"/>
                  <a:pt x="419893" y="268683"/>
                  <a:pt x="471487" y="197643"/>
                </a:cubicBezTo>
                <a:cubicBezTo>
                  <a:pt x="523081" y="126603"/>
                  <a:pt x="555625" y="63301"/>
                  <a:pt x="588169" y="0"/>
                </a:cubicBezTo>
              </a:path>
            </a:pathLst>
          </a:custGeom>
          <a:noFill/>
          <a:ln w="12700">
            <a:solidFill>
              <a:srgbClr val="FF02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Freeform 121"/>
          <p:cNvSpPr/>
          <p:nvPr/>
        </p:nvSpPr>
        <p:spPr>
          <a:xfrm>
            <a:off x="10316996" y="2305449"/>
            <a:ext cx="588169" cy="683418"/>
          </a:xfrm>
          <a:custGeom>
            <a:avLst/>
            <a:gdLst>
              <a:gd name="connsiteX0" fmla="*/ 0 w 588169"/>
              <a:gd name="connsiteY0" fmla="*/ 683418 h 683418"/>
              <a:gd name="connsiteX1" fmla="*/ 85725 w 588169"/>
              <a:gd name="connsiteY1" fmla="*/ 623887 h 683418"/>
              <a:gd name="connsiteX2" fmla="*/ 178594 w 588169"/>
              <a:gd name="connsiteY2" fmla="*/ 535781 h 683418"/>
              <a:gd name="connsiteX3" fmla="*/ 278606 w 588169"/>
              <a:gd name="connsiteY3" fmla="*/ 426243 h 683418"/>
              <a:gd name="connsiteX4" fmla="*/ 471487 w 588169"/>
              <a:gd name="connsiteY4" fmla="*/ 197643 h 683418"/>
              <a:gd name="connsiteX5" fmla="*/ 588169 w 588169"/>
              <a:gd name="connsiteY5" fmla="*/ 0 h 68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8169" h="683418">
                <a:moveTo>
                  <a:pt x="0" y="683418"/>
                </a:moveTo>
                <a:cubicBezTo>
                  <a:pt x="27979" y="665955"/>
                  <a:pt x="55959" y="648493"/>
                  <a:pt x="85725" y="623887"/>
                </a:cubicBezTo>
                <a:cubicBezTo>
                  <a:pt x="115491" y="599281"/>
                  <a:pt x="146447" y="568722"/>
                  <a:pt x="178594" y="535781"/>
                </a:cubicBezTo>
                <a:cubicBezTo>
                  <a:pt x="210741" y="502840"/>
                  <a:pt x="229791" y="482599"/>
                  <a:pt x="278606" y="426243"/>
                </a:cubicBezTo>
                <a:cubicBezTo>
                  <a:pt x="327421" y="369887"/>
                  <a:pt x="419893" y="268683"/>
                  <a:pt x="471487" y="197643"/>
                </a:cubicBezTo>
                <a:cubicBezTo>
                  <a:pt x="523081" y="126603"/>
                  <a:pt x="555625" y="63301"/>
                  <a:pt x="588169" y="0"/>
                </a:cubicBezTo>
              </a:path>
            </a:pathLst>
          </a:custGeom>
          <a:noFill/>
          <a:ln w="12700">
            <a:solidFill>
              <a:srgbClr val="01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Freeform 129"/>
          <p:cNvSpPr/>
          <p:nvPr/>
        </p:nvSpPr>
        <p:spPr>
          <a:xfrm>
            <a:off x="10265573" y="2266376"/>
            <a:ext cx="588169" cy="683418"/>
          </a:xfrm>
          <a:custGeom>
            <a:avLst/>
            <a:gdLst>
              <a:gd name="connsiteX0" fmla="*/ 0 w 588169"/>
              <a:gd name="connsiteY0" fmla="*/ 683418 h 683418"/>
              <a:gd name="connsiteX1" fmla="*/ 85725 w 588169"/>
              <a:gd name="connsiteY1" fmla="*/ 623887 h 683418"/>
              <a:gd name="connsiteX2" fmla="*/ 178594 w 588169"/>
              <a:gd name="connsiteY2" fmla="*/ 535781 h 683418"/>
              <a:gd name="connsiteX3" fmla="*/ 278606 w 588169"/>
              <a:gd name="connsiteY3" fmla="*/ 426243 h 683418"/>
              <a:gd name="connsiteX4" fmla="*/ 471487 w 588169"/>
              <a:gd name="connsiteY4" fmla="*/ 197643 h 683418"/>
              <a:gd name="connsiteX5" fmla="*/ 588169 w 588169"/>
              <a:gd name="connsiteY5" fmla="*/ 0 h 68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8169" h="683418">
                <a:moveTo>
                  <a:pt x="0" y="683418"/>
                </a:moveTo>
                <a:cubicBezTo>
                  <a:pt x="27979" y="665955"/>
                  <a:pt x="55959" y="648493"/>
                  <a:pt x="85725" y="623887"/>
                </a:cubicBezTo>
                <a:cubicBezTo>
                  <a:pt x="115491" y="599281"/>
                  <a:pt x="146447" y="568722"/>
                  <a:pt x="178594" y="535781"/>
                </a:cubicBezTo>
                <a:cubicBezTo>
                  <a:pt x="210741" y="502840"/>
                  <a:pt x="229791" y="482599"/>
                  <a:pt x="278606" y="426243"/>
                </a:cubicBezTo>
                <a:cubicBezTo>
                  <a:pt x="327421" y="369887"/>
                  <a:pt x="419893" y="268683"/>
                  <a:pt x="471487" y="197643"/>
                </a:cubicBezTo>
                <a:cubicBezTo>
                  <a:pt x="523081" y="126603"/>
                  <a:pt x="555625" y="63301"/>
                  <a:pt x="588169" y="0"/>
                </a:cubicBezTo>
              </a:path>
            </a:pathLst>
          </a:custGeom>
          <a:noFill/>
          <a:ln w="12700">
            <a:solidFill>
              <a:srgbClr val="06B1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1" name="Picture 130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590"/>
          <a:stretch/>
        </p:blipFill>
        <p:spPr>
          <a:xfrm rot="18142596">
            <a:off x="10692221" y="2270330"/>
            <a:ext cx="430803" cy="514272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3364656" y="3077756"/>
            <a:ext cx="3727212" cy="27194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32" name="Picture 131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6590"/>
          <a:stretch/>
        </p:blipFill>
        <p:spPr>
          <a:xfrm rot="9743562">
            <a:off x="8482383" y="2343957"/>
            <a:ext cx="401885" cy="895071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75EBB4B-0094-4EE2-882C-D323C58B0F9B}"/>
              </a:ext>
            </a:extLst>
          </p:cNvPr>
          <p:cNvCxnSpPr/>
          <p:nvPr/>
        </p:nvCxnSpPr>
        <p:spPr>
          <a:xfrm flipH="1" flipV="1">
            <a:off x="1978396" y="6060548"/>
            <a:ext cx="1306243" cy="68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60A8536C-9B03-46F1-A7F5-40DCE318EBE2}"/>
              </a:ext>
            </a:extLst>
          </p:cNvPr>
          <p:cNvCxnSpPr/>
          <p:nvPr/>
        </p:nvCxnSpPr>
        <p:spPr>
          <a:xfrm flipH="1" flipV="1">
            <a:off x="1931458" y="2389517"/>
            <a:ext cx="1306243" cy="68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Picture 95">
            <a:extLst>
              <a:ext uri="{FF2B5EF4-FFF2-40B4-BE49-F238E27FC236}">
                <a16:creationId xmlns:a16="http://schemas.microsoft.com/office/drawing/2014/main" id="{44E6AEA3-1EA4-47CB-A8CF-4C15F7063E16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t="24474" r="64244" b="4390"/>
          <a:stretch/>
        </p:blipFill>
        <p:spPr>
          <a:xfrm rot="16200000">
            <a:off x="132205" y="3078460"/>
            <a:ext cx="3190799" cy="3168264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13B4AE09-2325-4A33-BDED-C8E0EE65B9C1}"/>
              </a:ext>
            </a:extLst>
          </p:cNvPr>
          <p:cNvSpPr txBox="1"/>
          <p:nvPr/>
        </p:nvSpPr>
        <p:spPr>
          <a:xfrm>
            <a:off x="431745" y="1949264"/>
            <a:ext cx="214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u="sng" dirty="0">
                <a:solidFill>
                  <a:srgbClr val="FF0000"/>
                </a:solidFill>
              </a:rPr>
              <a:t>Experiment Cavern</a:t>
            </a: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E1AC9CB8-1C09-4EA7-9AE0-EC38B431E78A}"/>
              </a:ext>
            </a:extLst>
          </p:cNvPr>
          <p:cNvSpPr/>
          <p:nvPr/>
        </p:nvSpPr>
        <p:spPr>
          <a:xfrm>
            <a:off x="5819864" y="699258"/>
            <a:ext cx="127591" cy="13290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E04E4978-E029-4D8A-BC2E-A8695AA07590}"/>
              </a:ext>
            </a:extLst>
          </p:cNvPr>
          <p:cNvSpPr txBox="1"/>
          <p:nvPr/>
        </p:nvSpPr>
        <p:spPr>
          <a:xfrm>
            <a:off x="5128973" y="278168"/>
            <a:ext cx="1749056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Collider Centre</a:t>
            </a:r>
            <a:endParaRPr lang="en-GB" dirty="0"/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0A10495B-3784-47D0-B9E2-A12CA498CAE9}"/>
              </a:ext>
            </a:extLst>
          </p:cNvPr>
          <p:cNvCxnSpPr>
            <a:cxnSpLocks/>
          </p:cNvCxnSpPr>
          <p:nvPr/>
        </p:nvCxnSpPr>
        <p:spPr>
          <a:xfrm flipH="1" flipV="1">
            <a:off x="6043612" y="847869"/>
            <a:ext cx="406890" cy="190529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3076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1" y="-27384"/>
            <a:ext cx="12192001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3200" i="1" dirty="0"/>
              <a:t>FCC-ee </a:t>
            </a:r>
            <a:r>
              <a:rPr lang="en-US" sz="3200" i="1" dirty="0"/>
              <a:t>Underground Structure at Point A</a:t>
            </a:r>
            <a:endParaRPr lang="de-DE" sz="3200" i="1" dirty="0"/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A close-up of a syringe&#10;&#10;Description automatically generated">
            <a:extLst>
              <a:ext uri="{FF2B5EF4-FFF2-40B4-BE49-F238E27FC236}">
                <a16:creationId xmlns:a16="http://schemas.microsoft.com/office/drawing/2014/main" id="{45E12628-2C8E-4B88-BA42-98E99E50F75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8" t="10592" r="16926" b="12232"/>
          <a:stretch/>
        </p:blipFill>
        <p:spPr>
          <a:xfrm>
            <a:off x="2270947" y="980729"/>
            <a:ext cx="7837557" cy="5046098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881BEEC-53A7-4310-AC94-64BF06C19A08}"/>
              </a:ext>
            </a:extLst>
          </p:cNvPr>
          <p:cNvCxnSpPr>
            <a:cxnSpLocks/>
          </p:cNvCxnSpPr>
          <p:nvPr/>
        </p:nvCxnSpPr>
        <p:spPr>
          <a:xfrm>
            <a:off x="5080742" y="1817141"/>
            <a:ext cx="144016" cy="86409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BF38F84-04DC-483A-95CF-D0F61747F3FF}"/>
              </a:ext>
            </a:extLst>
          </p:cNvPr>
          <p:cNvSpPr txBox="1"/>
          <p:nvPr/>
        </p:nvSpPr>
        <p:spPr>
          <a:xfrm>
            <a:off x="4557457" y="1396379"/>
            <a:ext cx="1747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Service Cavern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7FD2E8-22C2-4C00-A881-1B9E61CE9CF4}"/>
              </a:ext>
            </a:extLst>
          </p:cNvPr>
          <p:cNvSpPr txBox="1"/>
          <p:nvPr/>
        </p:nvSpPr>
        <p:spPr>
          <a:xfrm>
            <a:off x="6175615" y="440121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Experiment Cavern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337E887-6B3B-449C-8AF0-416A3E121D52}"/>
              </a:ext>
            </a:extLst>
          </p:cNvPr>
          <p:cNvCxnSpPr>
            <a:cxnSpLocks/>
          </p:cNvCxnSpPr>
          <p:nvPr/>
        </p:nvCxnSpPr>
        <p:spPr>
          <a:xfrm flipH="1" flipV="1">
            <a:off x="6507546" y="3693350"/>
            <a:ext cx="470905" cy="70785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B034AAC-D62A-4DAD-89B7-2636D1C17FA5}"/>
              </a:ext>
            </a:extLst>
          </p:cNvPr>
          <p:cNvSpPr txBox="1"/>
          <p:nvPr/>
        </p:nvSpPr>
        <p:spPr>
          <a:xfrm>
            <a:off x="1649312" y="3901282"/>
            <a:ext cx="2034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Transport Tunnel</a:t>
            </a:r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15A848E-95DB-4101-9BAD-97FA81138BEF}"/>
              </a:ext>
            </a:extLst>
          </p:cNvPr>
          <p:cNvCxnSpPr>
            <a:cxnSpLocks/>
          </p:cNvCxnSpPr>
          <p:nvPr/>
        </p:nvCxnSpPr>
        <p:spPr>
          <a:xfrm>
            <a:off x="2860032" y="4309638"/>
            <a:ext cx="754756" cy="44221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7464F78-760F-4079-881C-5C6E5F7EF6D3}"/>
              </a:ext>
            </a:extLst>
          </p:cNvPr>
          <p:cNvSpPr txBox="1"/>
          <p:nvPr/>
        </p:nvSpPr>
        <p:spPr>
          <a:xfrm>
            <a:off x="6492329" y="1116334"/>
            <a:ext cx="2034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Transport Tunnel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7221814-DE65-4CED-B29C-3710C35A5E2E}"/>
              </a:ext>
            </a:extLst>
          </p:cNvPr>
          <p:cNvCxnSpPr>
            <a:cxnSpLocks/>
          </p:cNvCxnSpPr>
          <p:nvPr/>
        </p:nvCxnSpPr>
        <p:spPr>
          <a:xfrm>
            <a:off x="7428433" y="1476538"/>
            <a:ext cx="60807" cy="41494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953AE3D-4ADF-4ECA-9B87-3A4569956CCC}"/>
              </a:ext>
            </a:extLst>
          </p:cNvPr>
          <p:cNvSpPr txBox="1"/>
          <p:nvPr/>
        </p:nvSpPr>
        <p:spPr>
          <a:xfrm>
            <a:off x="4355430" y="5421318"/>
            <a:ext cx="2034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Machine Tunnel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7240CC2-0C0D-46C6-B0C5-57AA300C56CB}"/>
              </a:ext>
            </a:extLst>
          </p:cNvPr>
          <p:cNvCxnSpPr>
            <a:cxnSpLocks/>
          </p:cNvCxnSpPr>
          <p:nvPr/>
        </p:nvCxnSpPr>
        <p:spPr>
          <a:xfrm flipH="1" flipV="1">
            <a:off x="4831774" y="4680660"/>
            <a:ext cx="438061" cy="82326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D41A0A6-733F-48E5-AAD4-AF4C83D80284}"/>
              </a:ext>
            </a:extLst>
          </p:cNvPr>
          <p:cNvSpPr txBox="1"/>
          <p:nvPr/>
        </p:nvSpPr>
        <p:spPr>
          <a:xfrm>
            <a:off x="8159220" y="2695591"/>
            <a:ext cx="2034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Machine Tunnel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572C0ED-6F43-4D14-891D-253371C1C77B}"/>
              </a:ext>
            </a:extLst>
          </p:cNvPr>
          <p:cNvCxnSpPr>
            <a:cxnSpLocks/>
          </p:cNvCxnSpPr>
          <p:nvPr/>
        </p:nvCxnSpPr>
        <p:spPr>
          <a:xfrm flipH="1" flipV="1">
            <a:off x="8635564" y="1954933"/>
            <a:ext cx="438061" cy="82326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C9BF9C3-E3DF-4D56-AB4A-6ED7B83F42C3}"/>
              </a:ext>
            </a:extLst>
          </p:cNvPr>
          <p:cNvCxnSpPr>
            <a:cxnSpLocks/>
          </p:cNvCxnSpPr>
          <p:nvPr/>
        </p:nvCxnSpPr>
        <p:spPr>
          <a:xfrm flipH="1" flipV="1">
            <a:off x="5628614" y="4263103"/>
            <a:ext cx="438061" cy="82326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ED5BACD-CEAA-4734-BBA3-FAB8FB8D8932}"/>
              </a:ext>
            </a:extLst>
          </p:cNvPr>
          <p:cNvSpPr txBox="1"/>
          <p:nvPr/>
        </p:nvSpPr>
        <p:spPr>
          <a:xfrm>
            <a:off x="5796581" y="4998753"/>
            <a:ext cx="2034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Survey Gallery</a:t>
            </a:r>
            <a:endParaRPr lang="en-GB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1B1F5BC-C91B-4EF6-883D-65AAB2BEC490}"/>
              </a:ext>
            </a:extLst>
          </p:cNvPr>
          <p:cNvCxnSpPr>
            <a:cxnSpLocks/>
          </p:cNvCxnSpPr>
          <p:nvPr/>
        </p:nvCxnSpPr>
        <p:spPr>
          <a:xfrm flipH="1" flipV="1">
            <a:off x="7129920" y="3204656"/>
            <a:ext cx="438061" cy="82326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5726578C-D143-4A55-BB97-914C94870430}"/>
              </a:ext>
            </a:extLst>
          </p:cNvPr>
          <p:cNvSpPr txBox="1"/>
          <p:nvPr/>
        </p:nvSpPr>
        <p:spPr>
          <a:xfrm>
            <a:off x="7297887" y="3940306"/>
            <a:ext cx="2034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Survey Gallery</a:t>
            </a:r>
            <a:endParaRPr lang="en-GB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1FC7E7B-2FFE-41E4-BE4E-F7A6CF081E97}"/>
              </a:ext>
            </a:extLst>
          </p:cNvPr>
          <p:cNvCxnSpPr>
            <a:cxnSpLocks/>
          </p:cNvCxnSpPr>
          <p:nvPr/>
        </p:nvCxnSpPr>
        <p:spPr>
          <a:xfrm>
            <a:off x="3674929" y="3478859"/>
            <a:ext cx="1361002" cy="20209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E557411-8883-428F-91F8-17BB0DADB8C4}"/>
              </a:ext>
            </a:extLst>
          </p:cNvPr>
          <p:cNvSpPr txBox="1"/>
          <p:nvPr/>
        </p:nvSpPr>
        <p:spPr>
          <a:xfrm>
            <a:off x="2026561" y="3103077"/>
            <a:ext cx="2034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Connection Tunnel</a:t>
            </a:r>
            <a:endParaRPr lang="en-GB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CF5B61E-F677-47B0-9345-4E7BB4FAAB74}"/>
              </a:ext>
            </a:extLst>
          </p:cNvPr>
          <p:cNvSpPr/>
          <p:nvPr/>
        </p:nvSpPr>
        <p:spPr>
          <a:xfrm>
            <a:off x="1522927" y="1567249"/>
            <a:ext cx="127591" cy="13290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4E45D5-7146-417A-981A-513625E0828D}"/>
              </a:ext>
            </a:extLst>
          </p:cNvPr>
          <p:cNvSpPr txBox="1"/>
          <p:nvPr/>
        </p:nvSpPr>
        <p:spPr>
          <a:xfrm>
            <a:off x="832036" y="1146159"/>
            <a:ext cx="1749056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Collider Centre</a:t>
            </a:r>
            <a:endParaRPr lang="en-GB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EFF879B-D605-48C7-9785-E6F521B22C40}"/>
              </a:ext>
            </a:extLst>
          </p:cNvPr>
          <p:cNvCxnSpPr>
            <a:cxnSpLocks/>
          </p:cNvCxnSpPr>
          <p:nvPr/>
        </p:nvCxnSpPr>
        <p:spPr>
          <a:xfrm flipH="1" flipV="1">
            <a:off x="1746675" y="1715860"/>
            <a:ext cx="406890" cy="190529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2181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3200" i="1" dirty="0"/>
              <a:t>FCC-ee </a:t>
            </a:r>
            <a:r>
              <a:rPr lang="en-US" sz="3200" i="1" dirty="0"/>
              <a:t>Experiment Cavern at Point A</a:t>
            </a:r>
            <a:endParaRPr lang="de-DE" sz="3200" i="1" dirty="0"/>
          </a:p>
        </p:txBody>
      </p:sp>
      <p:pic>
        <p:nvPicPr>
          <p:cNvPr id="3" name="Picture 2" descr="A group of colored pencils&#10;&#10;Description automatically generated with medium confidence">
            <a:extLst>
              <a:ext uri="{FF2B5EF4-FFF2-40B4-BE49-F238E27FC236}">
                <a16:creationId xmlns:a16="http://schemas.microsoft.com/office/drawing/2014/main" id="{22641316-42A9-41CE-A166-E0F3103D16D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51"/>
          <a:stretch/>
        </p:blipFill>
        <p:spPr>
          <a:xfrm>
            <a:off x="1524000" y="1087903"/>
            <a:ext cx="9144000" cy="4820864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D5CD242-0267-401A-8C6B-8FCA0750FC62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5268600" y="2723342"/>
            <a:ext cx="1080608" cy="188055"/>
          </a:xfrm>
          <a:prstGeom prst="straightConnector1">
            <a:avLst/>
          </a:prstGeom>
          <a:ln w="28575">
            <a:solidFill>
              <a:srgbClr val="505082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FBD433E-8D8D-4A7F-88EA-3715FAD2EE04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7699134" y="2955438"/>
            <a:ext cx="766626" cy="795935"/>
          </a:xfrm>
          <a:prstGeom prst="straightConnector1">
            <a:avLst/>
          </a:prstGeom>
          <a:ln w="28575">
            <a:solidFill>
              <a:srgbClr val="505082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83E9444-D1B5-4276-9DE8-C041208435AE}"/>
              </a:ext>
            </a:extLst>
          </p:cNvPr>
          <p:cNvSpPr txBox="1"/>
          <p:nvPr/>
        </p:nvSpPr>
        <p:spPr>
          <a:xfrm rot="585339">
            <a:off x="6339304" y="2654723"/>
            <a:ext cx="1369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Safe Passage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5E8D4A1-E5D1-4D5C-8E7C-E85AEB353C11}"/>
              </a:ext>
            </a:extLst>
          </p:cNvPr>
          <p:cNvCxnSpPr>
            <a:cxnSpLocks/>
          </p:cNvCxnSpPr>
          <p:nvPr/>
        </p:nvCxnSpPr>
        <p:spPr>
          <a:xfrm flipH="1">
            <a:off x="4943873" y="3140968"/>
            <a:ext cx="1152127" cy="38240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B9AB3F3-5A63-4ED5-8E7B-EE37C36D1E9B}"/>
              </a:ext>
            </a:extLst>
          </p:cNvPr>
          <p:cNvCxnSpPr>
            <a:cxnSpLocks/>
          </p:cNvCxnSpPr>
          <p:nvPr/>
        </p:nvCxnSpPr>
        <p:spPr>
          <a:xfrm>
            <a:off x="7608168" y="3498335"/>
            <a:ext cx="577526" cy="65881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0F87C55-0550-4487-8984-D7D238611E95}"/>
              </a:ext>
            </a:extLst>
          </p:cNvPr>
          <p:cNvSpPr txBox="1"/>
          <p:nvPr/>
        </p:nvSpPr>
        <p:spPr>
          <a:xfrm rot="585339">
            <a:off x="6426961" y="3039973"/>
            <a:ext cx="1069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Safe Area</a:t>
            </a:r>
            <a:endParaRPr lang="en-GB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CD69CEB-905B-45DA-820D-EB78751DAAB3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5735972" y="2233767"/>
            <a:ext cx="1027011" cy="121516"/>
          </a:xfrm>
          <a:prstGeom prst="straightConnector1">
            <a:avLst/>
          </a:prstGeom>
          <a:ln w="28575">
            <a:solidFill>
              <a:srgbClr val="00EBEB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CD14793-9ECB-46EF-B53C-71DC106351BF}"/>
              </a:ext>
            </a:extLst>
          </p:cNvPr>
          <p:cNvCxnSpPr>
            <a:cxnSpLocks/>
            <a:stCxn id="26" idx="3"/>
          </p:cNvCxnSpPr>
          <p:nvPr/>
        </p:nvCxnSpPr>
        <p:spPr>
          <a:xfrm>
            <a:off x="7857674" y="2421982"/>
            <a:ext cx="902623" cy="790995"/>
          </a:xfrm>
          <a:prstGeom prst="straightConnector1">
            <a:avLst/>
          </a:prstGeom>
          <a:ln w="28575">
            <a:solidFill>
              <a:srgbClr val="00EBEB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E9343AC-1334-4E72-AE9D-4E8E6F1DF5BF}"/>
              </a:ext>
            </a:extLst>
          </p:cNvPr>
          <p:cNvSpPr txBox="1"/>
          <p:nvPr/>
        </p:nvSpPr>
        <p:spPr>
          <a:xfrm rot="585339">
            <a:off x="6754952" y="2143208"/>
            <a:ext cx="1110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 Gallery</a:t>
            </a:r>
            <a:endParaRPr lang="en-GB" dirty="0"/>
          </a:p>
        </p:txBody>
      </p:sp>
      <p:pic>
        <p:nvPicPr>
          <p:cNvPr id="15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E6CAD364-D99D-487B-94FE-985AA1F143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190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3200" i="1" dirty="0"/>
              <a:t>FCC-ee </a:t>
            </a:r>
            <a:r>
              <a:rPr lang="en-US" sz="3200" i="1" dirty="0"/>
              <a:t>Service Cavern at Point A</a:t>
            </a:r>
            <a:endParaRPr lang="de-DE" sz="3200" i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4A68A9-08B6-482C-9FA9-2626E30759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8"/>
          <a:stretch/>
        </p:blipFill>
        <p:spPr>
          <a:xfrm>
            <a:off x="1016900" y="1196753"/>
            <a:ext cx="8172400" cy="4855117"/>
          </a:xfrm>
          <a:prstGeom prst="rect">
            <a:avLst/>
          </a:prstGeom>
        </p:spPr>
      </p:pic>
      <p:pic>
        <p:nvPicPr>
          <p:cNvPr id="12" name="Picture 11" descr="A group of colored pencils&#10;&#10;Description automatically generated with medium confidence">
            <a:extLst>
              <a:ext uri="{FF2B5EF4-FFF2-40B4-BE49-F238E27FC236}">
                <a16:creationId xmlns:a16="http://schemas.microsoft.com/office/drawing/2014/main" id="{EC2FCF82-CD8D-4BEE-AB3D-753AE90FE5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7" r="17645"/>
          <a:stretch/>
        </p:blipFill>
        <p:spPr>
          <a:xfrm>
            <a:off x="9049634" y="1080937"/>
            <a:ext cx="2620448" cy="2006943"/>
          </a:xfrm>
          <a:prstGeom prst="rect">
            <a:avLst/>
          </a:prstGeom>
        </p:spPr>
      </p:pic>
      <p:pic>
        <p:nvPicPr>
          <p:cNvPr id="7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B3184078-1400-4CF5-932E-B734E0B50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BCBF6E9-B214-4BF6-939D-651DD84F03F9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3654168" y="3623009"/>
            <a:ext cx="1221079" cy="6791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FA78C19-0AC0-49B8-9EFE-EA8CBCCAD840}"/>
              </a:ext>
            </a:extLst>
          </p:cNvPr>
          <p:cNvSpPr txBox="1"/>
          <p:nvPr/>
        </p:nvSpPr>
        <p:spPr>
          <a:xfrm rot="21573640">
            <a:off x="4875231" y="3434245"/>
            <a:ext cx="1069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Safe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5386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de-DE" sz="3200" i="1" dirty="0"/>
              <a:t>FCC-ee/hh </a:t>
            </a:r>
            <a:r>
              <a:rPr lang="en-US" sz="3200" i="1" dirty="0"/>
              <a:t>Connection Tunnel at Point A</a:t>
            </a:r>
            <a:endParaRPr lang="de-DE" sz="3200" i="1" dirty="0"/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61" y="72347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lose-up of several colored pencils&#10;&#10;Description automatically generated with medium confidence">
            <a:extLst>
              <a:ext uri="{FF2B5EF4-FFF2-40B4-BE49-F238E27FC236}">
                <a16:creationId xmlns:a16="http://schemas.microsoft.com/office/drawing/2014/main" id="{E13B50A8-D7BE-404F-AAA6-144ACB641D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176" y="1063847"/>
            <a:ext cx="5103183" cy="2446976"/>
          </a:xfrm>
          <a:prstGeom prst="rect">
            <a:avLst/>
          </a:prstGeom>
        </p:spPr>
      </p:pic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59918E65-07F4-40D3-87E9-ED717CC7AFD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5" t="23609" r="32904" b="16055"/>
          <a:stretch/>
        </p:blipFill>
        <p:spPr>
          <a:xfrm>
            <a:off x="5677261" y="3284751"/>
            <a:ext cx="4321844" cy="3550086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A865D9B-7F49-4CEA-9A87-A3C796EAF4A2}"/>
              </a:ext>
            </a:extLst>
          </p:cNvPr>
          <p:cNvCxnSpPr>
            <a:cxnSpLocks/>
          </p:cNvCxnSpPr>
          <p:nvPr/>
        </p:nvCxnSpPr>
        <p:spPr>
          <a:xfrm flipH="1">
            <a:off x="7612768" y="2816144"/>
            <a:ext cx="355441" cy="910694"/>
          </a:xfrm>
          <a:prstGeom prst="straightConnector1">
            <a:avLst/>
          </a:prstGeom>
          <a:ln w="38100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EF8809AF-D3AB-48E3-971E-22685B07018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50" t="22081" r="26375" b="10584"/>
          <a:stretch/>
        </p:blipFill>
        <p:spPr>
          <a:xfrm>
            <a:off x="1631504" y="959820"/>
            <a:ext cx="3697704" cy="3609663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CCE70CC-7670-45AA-913C-810F37BE7224}"/>
              </a:ext>
            </a:extLst>
          </p:cNvPr>
          <p:cNvCxnSpPr>
            <a:cxnSpLocks/>
          </p:cNvCxnSpPr>
          <p:nvPr/>
        </p:nvCxnSpPr>
        <p:spPr>
          <a:xfrm flipH="1">
            <a:off x="4524668" y="1708380"/>
            <a:ext cx="1841060" cy="78451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A630F36-F2B5-49AE-A587-BABA5D73805A}"/>
              </a:ext>
            </a:extLst>
          </p:cNvPr>
          <p:cNvSpPr txBox="1"/>
          <p:nvPr/>
        </p:nvSpPr>
        <p:spPr>
          <a:xfrm>
            <a:off x="4273855" y="1400604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QRL Ø1000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E4BD9B7-1009-40A3-838C-996F45A61E89}"/>
              </a:ext>
            </a:extLst>
          </p:cNvPr>
          <p:cNvCxnSpPr>
            <a:cxnSpLocks/>
          </p:cNvCxnSpPr>
          <p:nvPr/>
        </p:nvCxnSpPr>
        <p:spPr>
          <a:xfrm flipH="1">
            <a:off x="4278500" y="1785083"/>
            <a:ext cx="456096" cy="4108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77A2F4E-A7F1-482C-A378-E7F609A396DC}"/>
              </a:ext>
            </a:extLst>
          </p:cNvPr>
          <p:cNvSpPr txBox="1"/>
          <p:nvPr/>
        </p:nvSpPr>
        <p:spPr>
          <a:xfrm>
            <a:off x="1603316" y="4065565"/>
            <a:ext cx="16380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Ventilation machine area supply 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CC789CD-5C9C-4D7E-B0D2-A646ECF5C1B2}"/>
              </a:ext>
            </a:extLst>
          </p:cNvPr>
          <p:cNvSpPr txBox="1"/>
          <p:nvPr/>
        </p:nvSpPr>
        <p:spPr>
          <a:xfrm>
            <a:off x="3691140" y="3969560"/>
            <a:ext cx="16380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Ventilation machine area extraction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93A2745-1FDE-4F43-BDF5-910F22058E34}"/>
              </a:ext>
            </a:extLst>
          </p:cNvPr>
          <p:cNvSpPr txBox="1"/>
          <p:nvPr/>
        </p:nvSpPr>
        <p:spPr>
          <a:xfrm>
            <a:off x="3164380" y="4504999"/>
            <a:ext cx="5774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Drain</a:t>
            </a:r>
          </a:p>
          <a:p>
            <a:r>
              <a:rPr lang="en-US" sz="1400" dirty="0"/>
              <a:t>Ø300</a:t>
            </a:r>
            <a:endParaRPr lang="en-GB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8BF3C9A-F489-415E-AB7B-03B25DFD661A}"/>
              </a:ext>
            </a:extLst>
          </p:cNvPr>
          <p:cNvSpPr txBox="1"/>
          <p:nvPr/>
        </p:nvSpPr>
        <p:spPr>
          <a:xfrm>
            <a:off x="2315917" y="1014363"/>
            <a:ext cx="1708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Smoke/He extraction</a:t>
            </a:r>
            <a:endParaRPr lang="en-GB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53070CE-B4FB-4770-BAE7-BABDE8DF0336}"/>
              </a:ext>
            </a:extLst>
          </p:cNvPr>
          <p:cNvSpPr txBox="1"/>
          <p:nvPr/>
        </p:nvSpPr>
        <p:spPr>
          <a:xfrm>
            <a:off x="4414536" y="3247300"/>
            <a:ext cx="9871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Cable trays</a:t>
            </a:r>
            <a:endParaRPr lang="en-GB" sz="1400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FE69271-78F1-474E-9CF4-9657B64B5B58}"/>
              </a:ext>
            </a:extLst>
          </p:cNvPr>
          <p:cNvCxnSpPr>
            <a:cxnSpLocks/>
          </p:cNvCxnSpPr>
          <p:nvPr/>
        </p:nvCxnSpPr>
        <p:spPr>
          <a:xfrm flipH="1">
            <a:off x="3196840" y="1322140"/>
            <a:ext cx="18841" cy="53964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F706B76-590E-4C8D-98A6-2FC4EFC49B86}"/>
              </a:ext>
            </a:extLst>
          </p:cNvPr>
          <p:cNvCxnSpPr>
            <a:cxnSpLocks/>
          </p:cNvCxnSpPr>
          <p:nvPr/>
        </p:nvCxnSpPr>
        <p:spPr>
          <a:xfrm flipV="1">
            <a:off x="2259085" y="3536911"/>
            <a:ext cx="452130" cy="37985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FBEE78F-4B13-4593-98D9-BBA574E883D1}"/>
              </a:ext>
            </a:extLst>
          </p:cNvPr>
          <p:cNvCxnSpPr>
            <a:cxnSpLocks/>
          </p:cNvCxnSpPr>
          <p:nvPr/>
        </p:nvCxnSpPr>
        <p:spPr>
          <a:xfrm flipH="1" flipV="1">
            <a:off x="3843262" y="3628150"/>
            <a:ext cx="323059" cy="38776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0BD0740-F2A3-4C0F-B70F-A674792FF50A}"/>
              </a:ext>
            </a:extLst>
          </p:cNvPr>
          <p:cNvCxnSpPr>
            <a:cxnSpLocks/>
          </p:cNvCxnSpPr>
          <p:nvPr/>
        </p:nvCxnSpPr>
        <p:spPr>
          <a:xfrm flipH="1" flipV="1">
            <a:off x="3338796" y="3916766"/>
            <a:ext cx="87050" cy="56893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61C27DAA-F357-4BBA-A3B5-C6F996C2DCD5}"/>
              </a:ext>
            </a:extLst>
          </p:cNvPr>
          <p:cNvSpPr txBox="1"/>
          <p:nvPr/>
        </p:nvSpPr>
        <p:spPr>
          <a:xfrm>
            <a:off x="3687514" y="5082776"/>
            <a:ext cx="1638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Mobile Wall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17CBCB3-424D-4B37-AB41-50AB0BB57270}"/>
              </a:ext>
            </a:extLst>
          </p:cNvPr>
          <p:cNvCxnSpPr>
            <a:cxnSpLocks/>
          </p:cNvCxnSpPr>
          <p:nvPr/>
        </p:nvCxnSpPr>
        <p:spPr>
          <a:xfrm flipV="1">
            <a:off x="4734381" y="4951518"/>
            <a:ext cx="1427921" cy="33019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75D1EE83-518B-4D33-93F4-9B662C44C945}"/>
              </a:ext>
            </a:extLst>
          </p:cNvPr>
          <p:cNvCxnSpPr>
            <a:cxnSpLocks/>
            <a:stCxn id="34" idx="0"/>
          </p:cNvCxnSpPr>
          <p:nvPr/>
        </p:nvCxnSpPr>
        <p:spPr>
          <a:xfrm flipH="1" flipV="1">
            <a:off x="4467159" y="2816145"/>
            <a:ext cx="440942" cy="43115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F61B66BD-FE35-44E9-8658-4661299F7D5D}"/>
              </a:ext>
            </a:extLst>
          </p:cNvPr>
          <p:cNvSpPr txBox="1"/>
          <p:nvPr/>
        </p:nvSpPr>
        <p:spPr>
          <a:xfrm>
            <a:off x="4243124" y="911321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Tunnel Ø5500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586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1698</TotalTime>
  <Words>1034</Words>
  <Application>Microsoft Office PowerPoint</Application>
  <PresentationFormat>Widescreen</PresentationFormat>
  <Paragraphs>341</Paragraphs>
  <Slides>28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Integration of FCC-ee main and booster rings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Fani Valchkova-Georgieva</dc:creator>
  <cp:lastModifiedBy>Fani Valchkova-Georgieva</cp:lastModifiedBy>
  <cp:revision>166</cp:revision>
  <dcterms:created xsi:type="dcterms:W3CDTF">2021-05-05T14:28:11Z</dcterms:created>
  <dcterms:modified xsi:type="dcterms:W3CDTF">2021-05-27T12:02:21Z</dcterms:modified>
</cp:coreProperties>
</file>