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handoutMasterIdLst>
    <p:handoutMasterId r:id="rId8"/>
  </p:handoutMasterIdLst>
  <p:sldIdLst>
    <p:sldId id="259" r:id="rId2"/>
    <p:sldId id="291" r:id="rId3"/>
    <p:sldId id="299" r:id="rId4"/>
    <p:sldId id="297" r:id="rId5"/>
    <p:sldId id="288"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86"/>
  </p:normalViewPr>
  <p:slideViewPr>
    <p:cSldViewPr snapToGrid="0" snapToObjects="1">
      <p:cViewPr varScale="1">
        <p:scale>
          <a:sx n="116" d="100"/>
          <a:sy n="116" d="100"/>
        </p:scale>
        <p:origin x="102" y="20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5/27/2021</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5/27/2021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5/27/2021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pic>
        <p:nvPicPr>
          <p:cNvPr id="11" name="Picture 10">
            <a:extLst>
              <a:ext uri="{FF2B5EF4-FFF2-40B4-BE49-F238E27FC236}">
                <a16:creationId xmlns:a16="http://schemas.microsoft.com/office/drawing/2014/main" id="{AF7AEEF8-31F0-4ED3-A581-FCD7AC3C64A4}"/>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5/27/2021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9" name="Picture 8">
            <a:extLst>
              <a:ext uri="{FF2B5EF4-FFF2-40B4-BE49-F238E27FC236}">
                <a16:creationId xmlns:a16="http://schemas.microsoft.com/office/drawing/2014/main" id="{8B8B6C94-F942-48ED-A436-8969EE978F3A}"/>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5/27/2021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11" name="Picture 10">
            <a:extLst>
              <a:ext uri="{FF2B5EF4-FFF2-40B4-BE49-F238E27FC236}">
                <a16:creationId xmlns:a16="http://schemas.microsoft.com/office/drawing/2014/main" id="{102BDF18-8D91-4CC4-87D2-20A5B0B2E1F9}"/>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5/27/2021</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pic>
        <p:nvPicPr>
          <p:cNvPr id="12" name="Picture 11">
            <a:extLst>
              <a:ext uri="{FF2B5EF4-FFF2-40B4-BE49-F238E27FC236}">
                <a16:creationId xmlns:a16="http://schemas.microsoft.com/office/drawing/2014/main" id="{7CBB88D3-793C-4AB4-BFF0-19AA0379BC88}"/>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5/27/2021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pic>
        <p:nvPicPr>
          <p:cNvPr id="15" name="Picture 14">
            <a:extLst>
              <a:ext uri="{FF2B5EF4-FFF2-40B4-BE49-F238E27FC236}">
                <a16:creationId xmlns:a16="http://schemas.microsoft.com/office/drawing/2014/main" id="{FBA90D9E-5F23-495E-8CB1-8ED651487C29}"/>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5/27/2021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13" name="Picture 12">
            <a:extLst>
              <a:ext uri="{FF2B5EF4-FFF2-40B4-BE49-F238E27FC236}">
                <a16:creationId xmlns:a16="http://schemas.microsoft.com/office/drawing/2014/main" id="{569E14A3-5BBD-4175-801B-343D5ED22333}"/>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5/27/2021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pic>
        <p:nvPicPr>
          <p:cNvPr id="10" name="Picture 9">
            <a:extLst>
              <a:ext uri="{FF2B5EF4-FFF2-40B4-BE49-F238E27FC236}">
                <a16:creationId xmlns:a16="http://schemas.microsoft.com/office/drawing/2014/main" id="{7C473097-FE74-4662-B5CE-1C100E1C1CB1}"/>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5/27/2021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pic>
        <p:nvPicPr>
          <p:cNvPr id="10" name="Picture 9">
            <a:extLst>
              <a:ext uri="{FF2B5EF4-FFF2-40B4-BE49-F238E27FC236}">
                <a16:creationId xmlns:a16="http://schemas.microsoft.com/office/drawing/2014/main" id="{93A03016-B64C-486E-887F-4ABFB9B2F19E}"/>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5/27/2021</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0" name="Picture 9">
            <a:extLst>
              <a:ext uri="{FF2B5EF4-FFF2-40B4-BE49-F238E27FC236}">
                <a16:creationId xmlns:a16="http://schemas.microsoft.com/office/drawing/2014/main" id="{74417BB1-0566-4378-9FBF-4A9B85413F2C}"/>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5/27/2021</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9" name="Picture 8">
            <a:extLst>
              <a:ext uri="{FF2B5EF4-FFF2-40B4-BE49-F238E27FC236}">
                <a16:creationId xmlns:a16="http://schemas.microsoft.com/office/drawing/2014/main" id="{24ED2B5C-1508-4BA5-B757-7B3B52A3A2E3}"/>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5/27/2021</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5/27/2021</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8" name="Picture 7">
            <a:extLst>
              <a:ext uri="{FF2B5EF4-FFF2-40B4-BE49-F238E27FC236}">
                <a16:creationId xmlns:a16="http://schemas.microsoft.com/office/drawing/2014/main" id="{E6CE8CA7-E0C3-4CB2-853D-659E8F7DDF66}"/>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pic>
        <p:nvPicPr>
          <p:cNvPr id="6" name="Picture 5">
            <a:extLst>
              <a:ext uri="{FF2B5EF4-FFF2-40B4-BE49-F238E27FC236}">
                <a16:creationId xmlns:a16="http://schemas.microsoft.com/office/drawing/2014/main" id="{B277E501-DDA3-414C-B7D0-38E927001D88}"/>
              </a:ext>
            </a:extLst>
          </p:cNvPr>
          <p:cNvPicPr>
            <a:picLocks noChangeAspect="1"/>
          </p:cNvPicPr>
          <p:nvPr userDrawn="1"/>
        </p:nvPicPr>
        <p:blipFill>
          <a:blip r:embed="rId3"/>
          <a:stretch>
            <a:fillRect/>
          </a:stretch>
        </p:blipFill>
        <p:spPr>
          <a:xfrm>
            <a:off x="5231905" y="4162655"/>
            <a:ext cx="1728191" cy="1353859"/>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6" name="Picture 5">
            <a:extLst>
              <a:ext uri="{FF2B5EF4-FFF2-40B4-BE49-F238E27FC236}">
                <a16:creationId xmlns:a16="http://schemas.microsoft.com/office/drawing/2014/main" id="{0222D224-6FC0-47C9-874D-DF86F1091B50}"/>
              </a:ext>
            </a:extLst>
          </p:cNvPr>
          <p:cNvPicPr>
            <a:picLocks noChangeAspect="1"/>
          </p:cNvPicPr>
          <p:nvPr userDrawn="1"/>
        </p:nvPicPr>
        <p:blipFill>
          <a:blip r:embed="rId2"/>
          <a:stretch>
            <a:fillRect/>
          </a:stretch>
        </p:blipFill>
        <p:spPr>
          <a:xfrm>
            <a:off x="4214193" y="353961"/>
            <a:ext cx="3763612" cy="2948399"/>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5/27/2021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8" name="Picture 7">
            <a:extLst>
              <a:ext uri="{FF2B5EF4-FFF2-40B4-BE49-F238E27FC236}">
                <a16:creationId xmlns:a16="http://schemas.microsoft.com/office/drawing/2014/main" id="{0222D224-6FC0-47C9-874D-DF86F1091B50}"/>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5/27/2021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8" name="Picture 7">
            <a:extLst>
              <a:ext uri="{FF2B5EF4-FFF2-40B4-BE49-F238E27FC236}">
                <a16:creationId xmlns:a16="http://schemas.microsoft.com/office/drawing/2014/main" id="{58B9DAE2-C015-4124-9A6D-C222D8172C81}"/>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5/27/2021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8" name="Picture 7">
            <a:extLst>
              <a:ext uri="{FF2B5EF4-FFF2-40B4-BE49-F238E27FC236}">
                <a16:creationId xmlns:a16="http://schemas.microsoft.com/office/drawing/2014/main" id="{8B45DD51-6A9A-43B9-8443-DFDE6EE3B4BB}"/>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5/27/2021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7" name="Picture 6">
            <a:extLst>
              <a:ext uri="{FF2B5EF4-FFF2-40B4-BE49-F238E27FC236}">
                <a16:creationId xmlns:a16="http://schemas.microsoft.com/office/drawing/2014/main" id="{0613E9E7-05EC-4595-98DE-F218FDA4E2A0}"/>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5/27/2021</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1" name="Picture 10">
            <a:extLst>
              <a:ext uri="{FF2B5EF4-FFF2-40B4-BE49-F238E27FC236}">
                <a16:creationId xmlns:a16="http://schemas.microsoft.com/office/drawing/2014/main" id="{528B4973-7B69-4094-9264-3457113EDF02}"/>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5/27/2021</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3" name="Picture 12">
            <a:extLst>
              <a:ext uri="{FF2B5EF4-FFF2-40B4-BE49-F238E27FC236}">
                <a16:creationId xmlns:a16="http://schemas.microsoft.com/office/drawing/2014/main" id="{5B0F9A9C-E969-41DB-B084-45B4F44C86CC}"/>
              </a:ext>
            </a:extLst>
          </p:cNvPr>
          <p:cNvPicPr>
            <a:picLocks noChangeAspect="1"/>
          </p:cNvPicPr>
          <p:nvPr userDrawn="1"/>
        </p:nvPicPr>
        <p:blipFill>
          <a:blip r:embed="rId2"/>
          <a:stretch>
            <a:fillRect/>
          </a:stretch>
        </p:blipFill>
        <p:spPr>
          <a:xfrm>
            <a:off x="1019890" y="6324308"/>
            <a:ext cx="681254" cy="533692"/>
          </a:xfrm>
          <a:prstGeom prst="rect">
            <a:avLst/>
          </a:prstGeom>
        </p:spPr>
      </p:pic>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5/27/2021</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pPr algn="ctr"/>
            <a:r>
              <a:rPr lang="en-US" sz="4000" dirty="0"/>
              <a:t>Position of the Booster and the collider in the FCC-</a:t>
            </a:r>
            <a:r>
              <a:rPr lang="en-US" sz="4000" dirty="0" err="1"/>
              <a:t>ee</a:t>
            </a:r>
            <a:r>
              <a:rPr lang="en-US" sz="4000" dirty="0"/>
              <a:t> tunnel</a:t>
            </a:r>
            <a:br>
              <a:rPr lang="en-US" sz="4000" dirty="0"/>
            </a:br>
            <a:r>
              <a:rPr lang="en-US" sz="4000" dirty="0"/>
              <a:t>Alignment considerations</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H. Mainaud Durand</a:t>
            </a:r>
          </a:p>
          <a:p>
            <a:pPr algn="l"/>
            <a:r>
              <a:rPr lang="en-US" sz="1800" dirty="0"/>
              <a:t>27 May 2021</a:t>
            </a:r>
          </a:p>
        </p:txBody>
      </p:sp>
    </p:spTree>
    <p:extLst>
      <p:ext uri="{BB962C8B-B14F-4D97-AF65-F5344CB8AC3E}">
        <p14:creationId xmlns:p14="http://schemas.microsoft.com/office/powerpoint/2010/main" val="2159943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21E1EB3-FCF3-4C6B-846A-9A237CB566FB}"/>
              </a:ext>
            </a:extLst>
          </p:cNvPr>
          <p:cNvSpPr/>
          <p:nvPr/>
        </p:nvSpPr>
        <p:spPr>
          <a:xfrm>
            <a:off x="4440490" y="5357166"/>
            <a:ext cx="3039763" cy="78449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5149C2A-664A-4891-8535-5A7024AFDC1B}"/>
              </a:ext>
            </a:extLst>
          </p:cNvPr>
          <p:cNvSpPr/>
          <p:nvPr/>
        </p:nvSpPr>
        <p:spPr>
          <a:xfrm>
            <a:off x="202905" y="3326460"/>
            <a:ext cx="3771852" cy="1343204"/>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8954E02-8EF1-4112-90A3-4E154C483A75}"/>
              </a:ext>
            </a:extLst>
          </p:cNvPr>
          <p:cNvSpPr/>
          <p:nvPr/>
        </p:nvSpPr>
        <p:spPr>
          <a:xfrm>
            <a:off x="8173013" y="3332962"/>
            <a:ext cx="3928824" cy="1863642"/>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5E8572-6D68-43E4-AFDF-4BDFDD1CF0E9}"/>
              </a:ext>
            </a:extLst>
          </p:cNvPr>
          <p:cNvSpPr/>
          <p:nvPr/>
        </p:nvSpPr>
        <p:spPr>
          <a:xfrm>
            <a:off x="6236667" y="463512"/>
            <a:ext cx="4085344" cy="1697463"/>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F731E6B7-6A35-42D5-A1B5-93402973BCF0}"/>
              </a:ext>
            </a:extLst>
          </p:cNvPr>
          <p:cNvSpPr/>
          <p:nvPr/>
        </p:nvSpPr>
        <p:spPr>
          <a:xfrm>
            <a:off x="330437" y="518984"/>
            <a:ext cx="5263822" cy="1832408"/>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8B121CC9-3924-42FF-918F-977386DFB52D}"/>
              </a:ext>
            </a:extLst>
          </p:cNvPr>
          <p:cNvSpPr/>
          <p:nvPr/>
        </p:nvSpPr>
        <p:spPr>
          <a:xfrm>
            <a:off x="4366053" y="2878090"/>
            <a:ext cx="2907957" cy="1540475"/>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b="1"/>
          </a:p>
        </p:txBody>
      </p:sp>
      <p:sp>
        <p:nvSpPr>
          <p:cNvPr id="4" name="Date Placeholder 3">
            <a:extLst>
              <a:ext uri="{FF2B5EF4-FFF2-40B4-BE49-F238E27FC236}">
                <a16:creationId xmlns:a16="http://schemas.microsoft.com/office/drawing/2014/main" id="{D4288A25-551D-4EDE-BA03-6C80D3A6DE0E}"/>
              </a:ext>
            </a:extLst>
          </p:cNvPr>
          <p:cNvSpPr>
            <a:spLocks noGrp="1"/>
          </p:cNvSpPr>
          <p:nvPr>
            <p:ph type="dt" sz="half" idx="10"/>
          </p:nvPr>
        </p:nvSpPr>
        <p:spPr/>
        <p:txBody>
          <a:bodyPr/>
          <a:lstStyle/>
          <a:p>
            <a:fld id="{23793A62-AA7E-5A4D-A43E-DF1B3593C4E5}" type="datetime1">
              <a:rPr lang="en-US" smtClean="0"/>
              <a:t>5/27/2021</a:t>
            </a:fld>
            <a:endParaRPr lang="en-US" dirty="0"/>
          </a:p>
        </p:txBody>
      </p:sp>
      <p:sp>
        <p:nvSpPr>
          <p:cNvPr id="5" name="Footer Placeholder 4">
            <a:extLst>
              <a:ext uri="{FF2B5EF4-FFF2-40B4-BE49-F238E27FC236}">
                <a16:creationId xmlns:a16="http://schemas.microsoft.com/office/drawing/2014/main" id="{BA3C4187-C9B5-4231-80F5-B1C67463AF87}"/>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21FE82AB-B574-4751-A0E5-F8A36BDDDB9E}"/>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7" name="TextBox 6">
            <a:extLst>
              <a:ext uri="{FF2B5EF4-FFF2-40B4-BE49-F238E27FC236}">
                <a16:creationId xmlns:a16="http://schemas.microsoft.com/office/drawing/2014/main" id="{FE191362-6F35-4AD8-BC19-A79749178268}"/>
              </a:ext>
            </a:extLst>
          </p:cNvPr>
          <p:cNvSpPr txBox="1"/>
          <p:nvPr/>
        </p:nvSpPr>
        <p:spPr>
          <a:xfrm>
            <a:off x="4679091" y="3259090"/>
            <a:ext cx="2232454" cy="830997"/>
          </a:xfrm>
          <a:prstGeom prst="rect">
            <a:avLst/>
          </a:prstGeom>
          <a:noFill/>
        </p:spPr>
        <p:txBody>
          <a:bodyPr wrap="square" lIns="0" tIns="0" rIns="0" bIns="0" rtlCol="0">
            <a:spAutoFit/>
          </a:bodyPr>
          <a:lstStyle/>
          <a:p>
            <a:pPr algn="ctr"/>
            <a:r>
              <a:rPr lang="en-US" b="1" dirty="0"/>
              <a:t>Alignment of a component inside a tunnel</a:t>
            </a:r>
          </a:p>
        </p:txBody>
      </p:sp>
      <p:sp>
        <p:nvSpPr>
          <p:cNvPr id="8" name="TextBox 7">
            <a:extLst>
              <a:ext uri="{FF2B5EF4-FFF2-40B4-BE49-F238E27FC236}">
                <a16:creationId xmlns:a16="http://schemas.microsoft.com/office/drawing/2014/main" id="{5A823607-1B3E-4A59-81DE-DE193DCD9E1F}"/>
              </a:ext>
            </a:extLst>
          </p:cNvPr>
          <p:cNvSpPr txBox="1"/>
          <p:nvPr/>
        </p:nvSpPr>
        <p:spPr>
          <a:xfrm>
            <a:off x="465756" y="593704"/>
            <a:ext cx="5128503" cy="1661993"/>
          </a:xfrm>
          <a:prstGeom prst="rect">
            <a:avLst/>
          </a:prstGeom>
          <a:noFill/>
        </p:spPr>
        <p:txBody>
          <a:bodyPr wrap="square" lIns="0" tIns="0" rIns="0" bIns="0" rtlCol="0">
            <a:spAutoFit/>
          </a:bodyPr>
          <a:lstStyle/>
          <a:p>
            <a:pPr algn="l"/>
            <a:r>
              <a:rPr lang="en-US" b="1" dirty="0"/>
              <a:t>General constraints</a:t>
            </a:r>
          </a:p>
          <a:p>
            <a:pPr lvl="1"/>
            <a:r>
              <a:rPr lang="en-US" dirty="0"/>
              <a:t>Access (installation, alignment, maintenance)</a:t>
            </a:r>
          </a:p>
          <a:p>
            <a:pPr lvl="1"/>
            <a:r>
              <a:rPr lang="en-US" dirty="0"/>
              <a:t>Space</a:t>
            </a:r>
          </a:p>
          <a:p>
            <a:pPr lvl="1"/>
            <a:r>
              <a:rPr lang="en-US" dirty="0"/>
              <a:t>Radiation level</a:t>
            </a:r>
          </a:p>
          <a:p>
            <a:pPr lvl="1"/>
            <a:r>
              <a:rPr lang="en-US" dirty="0"/>
              <a:t>Thermal stability</a:t>
            </a:r>
          </a:p>
          <a:p>
            <a:pPr lvl="1"/>
            <a:r>
              <a:rPr lang="en-US" dirty="0"/>
              <a:t>Stability of the tunnel floor, ground motion</a:t>
            </a:r>
          </a:p>
        </p:txBody>
      </p:sp>
      <p:sp>
        <p:nvSpPr>
          <p:cNvPr id="9" name="TextBox 8">
            <a:extLst>
              <a:ext uri="{FF2B5EF4-FFF2-40B4-BE49-F238E27FC236}">
                <a16:creationId xmlns:a16="http://schemas.microsoft.com/office/drawing/2014/main" id="{EDD9D6E2-AF6D-406C-AD04-C50FF4CD1659}"/>
              </a:ext>
            </a:extLst>
          </p:cNvPr>
          <p:cNvSpPr txBox="1"/>
          <p:nvPr/>
        </p:nvSpPr>
        <p:spPr>
          <a:xfrm>
            <a:off x="6393186" y="642551"/>
            <a:ext cx="3928825" cy="1384995"/>
          </a:xfrm>
          <a:prstGeom prst="rect">
            <a:avLst/>
          </a:prstGeom>
          <a:noFill/>
        </p:spPr>
        <p:txBody>
          <a:bodyPr wrap="square" lIns="0" tIns="0" rIns="0" bIns="0" rtlCol="0">
            <a:spAutoFit/>
          </a:bodyPr>
          <a:lstStyle/>
          <a:p>
            <a:pPr algn="l"/>
            <a:r>
              <a:rPr lang="en-US" b="1"/>
              <a:t>Component &amp; support design</a:t>
            </a:r>
          </a:p>
          <a:p>
            <a:pPr lvl="1"/>
            <a:r>
              <a:rPr lang="en-US"/>
              <a:t>Impact of vibrations</a:t>
            </a:r>
          </a:p>
          <a:p>
            <a:pPr lvl="1"/>
            <a:r>
              <a:rPr lang="en-US"/>
              <a:t>Eigen frequencies</a:t>
            </a:r>
          </a:p>
          <a:p>
            <a:pPr lvl="1"/>
            <a:r>
              <a:rPr lang="en-US"/>
              <a:t>Rigidity of component &amp; support</a:t>
            </a:r>
          </a:p>
          <a:p>
            <a:pPr lvl="1"/>
            <a:r>
              <a:rPr lang="en-US"/>
              <a:t>Weight</a:t>
            </a:r>
          </a:p>
        </p:txBody>
      </p:sp>
      <p:sp>
        <p:nvSpPr>
          <p:cNvPr id="10" name="TextBox 9">
            <a:extLst>
              <a:ext uri="{FF2B5EF4-FFF2-40B4-BE49-F238E27FC236}">
                <a16:creationId xmlns:a16="http://schemas.microsoft.com/office/drawing/2014/main" id="{86CFBC00-A691-4802-875B-AA0DE3204485}"/>
              </a:ext>
            </a:extLst>
          </p:cNvPr>
          <p:cNvSpPr txBox="1"/>
          <p:nvPr/>
        </p:nvSpPr>
        <p:spPr>
          <a:xfrm>
            <a:off x="8329532" y="3373820"/>
            <a:ext cx="3928825" cy="1661993"/>
          </a:xfrm>
          <a:prstGeom prst="rect">
            <a:avLst/>
          </a:prstGeom>
          <a:noFill/>
        </p:spPr>
        <p:txBody>
          <a:bodyPr wrap="square" lIns="0" tIns="0" rIns="0" bIns="0" rtlCol="0">
            <a:spAutoFit/>
          </a:bodyPr>
          <a:lstStyle/>
          <a:p>
            <a:pPr algn="l"/>
            <a:r>
              <a:rPr lang="en-US" b="1" dirty="0"/>
              <a:t>Beam requirements</a:t>
            </a:r>
          </a:p>
          <a:p>
            <a:pPr lvl="1"/>
            <a:r>
              <a:rPr lang="en-US" dirty="0"/>
              <a:t>Fiducialisation requirements</a:t>
            </a:r>
          </a:p>
          <a:p>
            <a:pPr lvl="1"/>
            <a:r>
              <a:rPr lang="en-US" dirty="0"/>
              <a:t>Component assembly on girder</a:t>
            </a:r>
          </a:p>
          <a:p>
            <a:pPr lvl="1"/>
            <a:r>
              <a:rPr lang="en-US" dirty="0"/>
              <a:t>Girder alignment in the tunnel</a:t>
            </a:r>
          </a:p>
          <a:p>
            <a:pPr lvl="1"/>
            <a:r>
              <a:rPr lang="en-US" dirty="0"/>
              <a:t>Relative / absolute alignment requirements</a:t>
            </a:r>
          </a:p>
        </p:txBody>
      </p:sp>
      <p:sp>
        <p:nvSpPr>
          <p:cNvPr id="11" name="TextBox 10">
            <a:extLst>
              <a:ext uri="{FF2B5EF4-FFF2-40B4-BE49-F238E27FC236}">
                <a16:creationId xmlns:a16="http://schemas.microsoft.com/office/drawing/2014/main" id="{63B24D85-75B3-4510-A464-35EE2BE89FED}"/>
              </a:ext>
            </a:extLst>
          </p:cNvPr>
          <p:cNvSpPr txBox="1"/>
          <p:nvPr/>
        </p:nvSpPr>
        <p:spPr>
          <a:xfrm>
            <a:off x="330437" y="3419720"/>
            <a:ext cx="3928825" cy="1107996"/>
          </a:xfrm>
          <a:prstGeom prst="rect">
            <a:avLst/>
          </a:prstGeom>
          <a:noFill/>
        </p:spPr>
        <p:txBody>
          <a:bodyPr wrap="square" lIns="0" tIns="0" rIns="0" bIns="0" rtlCol="0">
            <a:spAutoFit/>
          </a:bodyPr>
          <a:lstStyle/>
          <a:p>
            <a:pPr algn="l"/>
            <a:r>
              <a:rPr lang="en-US" b="1" dirty="0"/>
              <a:t>Project constraints</a:t>
            </a:r>
          </a:p>
          <a:p>
            <a:pPr lvl="1"/>
            <a:r>
              <a:rPr lang="en-US" dirty="0"/>
              <a:t>Cost</a:t>
            </a:r>
          </a:p>
          <a:p>
            <a:pPr lvl="1"/>
            <a:r>
              <a:rPr lang="en-US" dirty="0"/>
              <a:t>Manpower available</a:t>
            </a:r>
          </a:p>
          <a:p>
            <a:pPr lvl="1"/>
            <a:r>
              <a:rPr lang="en-US" dirty="0"/>
              <a:t>Operation / maintenance time</a:t>
            </a:r>
          </a:p>
        </p:txBody>
      </p:sp>
      <p:sp>
        <p:nvSpPr>
          <p:cNvPr id="12" name="TextBox 11">
            <a:extLst>
              <a:ext uri="{FF2B5EF4-FFF2-40B4-BE49-F238E27FC236}">
                <a16:creationId xmlns:a16="http://schemas.microsoft.com/office/drawing/2014/main" id="{6B39C21F-D2A2-4CF6-A69B-4F362FF1DE0B}"/>
              </a:ext>
            </a:extLst>
          </p:cNvPr>
          <p:cNvSpPr txBox="1"/>
          <p:nvPr/>
        </p:nvSpPr>
        <p:spPr>
          <a:xfrm>
            <a:off x="4005587" y="5502784"/>
            <a:ext cx="3928825" cy="553998"/>
          </a:xfrm>
          <a:prstGeom prst="rect">
            <a:avLst/>
          </a:prstGeom>
          <a:noFill/>
        </p:spPr>
        <p:txBody>
          <a:bodyPr wrap="square" lIns="0" tIns="0" rIns="0" bIns="0" rtlCol="0">
            <a:spAutoFit/>
          </a:bodyPr>
          <a:lstStyle/>
          <a:p>
            <a:pPr algn="ctr"/>
            <a:r>
              <a:rPr lang="en-US" b="1" dirty="0"/>
              <a:t>Alignment methods &amp; instrumentation available</a:t>
            </a:r>
          </a:p>
        </p:txBody>
      </p:sp>
      <p:sp>
        <p:nvSpPr>
          <p:cNvPr id="17" name="Arrow: Right 16">
            <a:extLst>
              <a:ext uri="{FF2B5EF4-FFF2-40B4-BE49-F238E27FC236}">
                <a16:creationId xmlns:a16="http://schemas.microsoft.com/office/drawing/2014/main" id="{B95AF10A-AAC5-4987-8BD3-4FB221E8CA6F}"/>
              </a:ext>
            </a:extLst>
          </p:cNvPr>
          <p:cNvSpPr/>
          <p:nvPr/>
        </p:nvSpPr>
        <p:spPr>
          <a:xfrm rot="2419055">
            <a:off x="3671561" y="2684503"/>
            <a:ext cx="762000" cy="2806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Right 17">
            <a:extLst>
              <a:ext uri="{FF2B5EF4-FFF2-40B4-BE49-F238E27FC236}">
                <a16:creationId xmlns:a16="http://schemas.microsoft.com/office/drawing/2014/main" id="{EE455D44-2006-484C-9B24-4D0F21BF952C}"/>
              </a:ext>
            </a:extLst>
          </p:cNvPr>
          <p:cNvSpPr/>
          <p:nvPr/>
        </p:nvSpPr>
        <p:spPr>
          <a:xfrm rot="6762011">
            <a:off x="6493244" y="2494144"/>
            <a:ext cx="762000" cy="2806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A86AF7D4-F7D5-43B5-9D56-2B07F39EFCE7}"/>
              </a:ext>
            </a:extLst>
          </p:cNvPr>
          <p:cNvSpPr/>
          <p:nvPr/>
        </p:nvSpPr>
        <p:spPr>
          <a:xfrm rot="12351211">
            <a:off x="7256142" y="3914312"/>
            <a:ext cx="762000" cy="2806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Right 19">
            <a:extLst>
              <a:ext uri="{FF2B5EF4-FFF2-40B4-BE49-F238E27FC236}">
                <a16:creationId xmlns:a16="http://schemas.microsoft.com/office/drawing/2014/main" id="{DADF1DA8-9FD5-4258-A619-BF18C98D0CF0}"/>
              </a:ext>
            </a:extLst>
          </p:cNvPr>
          <p:cNvSpPr/>
          <p:nvPr/>
        </p:nvSpPr>
        <p:spPr>
          <a:xfrm rot="16200000">
            <a:off x="5448658" y="4758947"/>
            <a:ext cx="762000" cy="2806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Right 20">
            <a:extLst>
              <a:ext uri="{FF2B5EF4-FFF2-40B4-BE49-F238E27FC236}">
                <a16:creationId xmlns:a16="http://schemas.microsoft.com/office/drawing/2014/main" id="{9BA9E6B0-CBAE-4591-BC3F-3F35FD468D2B}"/>
              </a:ext>
            </a:extLst>
          </p:cNvPr>
          <p:cNvSpPr/>
          <p:nvPr/>
        </p:nvSpPr>
        <p:spPr>
          <a:xfrm rot="20037490">
            <a:off x="4065479" y="4319987"/>
            <a:ext cx="762000" cy="2806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30635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79955FA-B321-46B7-A86B-7ED3497AB50E}"/>
              </a:ext>
            </a:extLst>
          </p:cNvPr>
          <p:cNvSpPr>
            <a:spLocks noGrp="1"/>
          </p:cNvSpPr>
          <p:nvPr>
            <p:ph type="title"/>
          </p:nvPr>
        </p:nvSpPr>
        <p:spPr/>
        <p:txBody>
          <a:bodyPr/>
          <a:lstStyle/>
          <a:p>
            <a:r>
              <a:rPr lang="en-US"/>
              <a:t>Alignment considerations</a:t>
            </a:r>
          </a:p>
        </p:txBody>
      </p:sp>
      <p:sp>
        <p:nvSpPr>
          <p:cNvPr id="4" name="Date Placeholder 3">
            <a:extLst>
              <a:ext uri="{FF2B5EF4-FFF2-40B4-BE49-F238E27FC236}">
                <a16:creationId xmlns:a16="http://schemas.microsoft.com/office/drawing/2014/main" id="{28B9D48D-CC11-4688-AD2C-F0BBFD0B388E}"/>
              </a:ext>
            </a:extLst>
          </p:cNvPr>
          <p:cNvSpPr>
            <a:spLocks noGrp="1"/>
          </p:cNvSpPr>
          <p:nvPr>
            <p:ph type="dt" sz="half" idx="10"/>
          </p:nvPr>
        </p:nvSpPr>
        <p:spPr/>
        <p:txBody>
          <a:bodyPr/>
          <a:lstStyle/>
          <a:p>
            <a:fld id="{23793A62-AA7E-5A4D-A43E-DF1B3593C4E5}" type="datetime1">
              <a:rPr lang="en-US" smtClean="0"/>
              <a:t>5/27/2021</a:t>
            </a:fld>
            <a:endParaRPr lang="en-US" dirty="0"/>
          </a:p>
        </p:txBody>
      </p:sp>
      <p:sp>
        <p:nvSpPr>
          <p:cNvPr id="5" name="Footer Placeholder 4">
            <a:extLst>
              <a:ext uri="{FF2B5EF4-FFF2-40B4-BE49-F238E27FC236}">
                <a16:creationId xmlns:a16="http://schemas.microsoft.com/office/drawing/2014/main" id="{BF0BF6AE-5C42-4E8B-9B02-9A78AB688DAB}"/>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D7C91EC8-9063-44E0-B063-9BAA5946C82F}"/>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7" name="Picture 6">
            <a:extLst>
              <a:ext uri="{FF2B5EF4-FFF2-40B4-BE49-F238E27FC236}">
                <a16:creationId xmlns:a16="http://schemas.microsoft.com/office/drawing/2014/main" id="{4A0B2A2D-734E-4009-BFF2-F30C43E0F4AF}"/>
              </a:ext>
            </a:extLst>
          </p:cNvPr>
          <p:cNvPicPr>
            <a:picLocks noChangeAspect="1"/>
          </p:cNvPicPr>
          <p:nvPr/>
        </p:nvPicPr>
        <p:blipFill>
          <a:blip r:embed="rId2"/>
          <a:stretch>
            <a:fillRect/>
          </a:stretch>
        </p:blipFill>
        <p:spPr>
          <a:xfrm>
            <a:off x="159058" y="1389751"/>
            <a:ext cx="5710115" cy="4129600"/>
          </a:xfrm>
          <a:prstGeom prst="rect">
            <a:avLst/>
          </a:prstGeom>
        </p:spPr>
      </p:pic>
      <p:cxnSp>
        <p:nvCxnSpPr>
          <p:cNvPr id="9" name="Straight Arrow Connector 8">
            <a:extLst>
              <a:ext uri="{FF2B5EF4-FFF2-40B4-BE49-F238E27FC236}">
                <a16:creationId xmlns:a16="http://schemas.microsoft.com/office/drawing/2014/main" id="{A78B3CD2-9387-44EA-A6F5-8FE120E7E44B}"/>
              </a:ext>
            </a:extLst>
          </p:cNvPr>
          <p:cNvCxnSpPr>
            <a:cxnSpLocks/>
          </p:cNvCxnSpPr>
          <p:nvPr/>
        </p:nvCxnSpPr>
        <p:spPr>
          <a:xfrm flipH="1" flipV="1">
            <a:off x="4116389" y="4497859"/>
            <a:ext cx="2292649" cy="128510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 name="Content Placeholder 1">
            <a:extLst>
              <a:ext uri="{FF2B5EF4-FFF2-40B4-BE49-F238E27FC236}">
                <a16:creationId xmlns:a16="http://schemas.microsoft.com/office/drawing/2014/main" id="{BA930E87-2F6F-4749-96B9-B9553A98C090}"/>
              </a:ext>
            </a:extLst>
          </p:cNvPr>
          <p:cNvSpPr>
            <a:spLocks noGrp="1"/>
          </p:cNvSpPr>
          <p:nvPr>
            <p:ph idx="1"/>
          </p:nvPr>
        </p:nvSpPr>
        <p:spPr>
          <a:xfrm>
            <a:off x="6322827" y="375953"/>
            <a:ext cx="5710115" cy="4608512"/>
          </a:xfrm>
        </p:spPr>
        <p:txBody>
          <a:bodyPr/>
          <a:lstStyle/>
          <a:p>
            <a:pPr algn="just"/>
            <a:r>
              <a:rPr lang="en-US" b="0" dirty="0"/>
              <a:t>A solution similar to the HL-LHC Full Remote Alignment System (FRAS) solution was integrated in the cross section. This solution developed for linear collider or LSS is not applicable for circular collider as all the available space is booked by alignment systems.</a:t>
            </a:r>
          </a:p>
          <a:p>
            <a:pPr algn="just">
              <a:spcBef>
                <a:spcPts val="600"/>
              </a:spcBef>
            </a:pPr>
            <a:r>
              <a:rPr lang="en-US" b="0" dirty="0"/>
              <a:t>Access very difficult towards the non-transport area</a:t>
            </a:r>
          </a:p>
          <a:p>
            <a:pPr algn="just">
              <a:spcBef>
                <a:spcPts val="600"/>
              </a:spcBef>
            </a:pPr>
            <a:r>
              <a:rPr lang="en-US" b="0" dirty="0"/>
              <a:t>Position determination should be performed from the top (monorail?), more difficult to use robots?</a:t>
            </a:r>
          </a:p>
          <a:p>
            <a:pPr algn="just">
              <a:spcBef>
                <a:spcPts val="600"/>
              </a:spcBef>
            </a:pPr>
            <a:r>
              <a:rPr lang="en-US" b="0" dirty="0"/>
              <a:t>Better configuration than second option from the vibrations and thermal stability point of view</a:t>
            </a:r>
          </a:p>
          <a:p>
            <a:pPr algn="just">
              <a:spcBef>
                <a:spcPts val="600"/>
              </a:spcBef>
            </a:pPr>
            <a:r>
              <a:rPr lang="en-US" b="0" dirty="0"/>
              <a:t>The only place for the references of the underground geodetic network is on the tunnel floor (the transport area), but slab not very thick.</a:t>
            </a:r>
          </a:p>
          <a:p>
            <a:pPr algn="just">
              <a:spcBef>
                <a:spcPts val="600"/>
              </a:spcBef>
            </a:pPr>
            <a:endParaRPr lang="en-US" b="0" dirty="0"/>
          </a:p>
        </p:txBody>
      </p:sp>
    </p:spTree>
    <p:extLst>
      <p:ext uri="{BB962C8B-B14F-4D97-AF65-F5344CB8AC3E}">
        <p14:creationId xmlns:p14="http://schemas.microsoft.com/office/powerpoint/2010/main" val="11828414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8058F1-B539-4313-B799-56358B2AF30E}"/>
              </a:ext>
            </a:extLst>
          </p:cNvPr>
          <p:cNvSpPr>
            <a:spLocks noGrp="1"/>
          </p:cNvSpPr>
          <p:nvPr>
            <p:ph type="title"/>
          </p:nvPr>
        </p:nvSpPr>
        <p:spPr/>
        <p:txBody>
          <a:bodyPr/>
          <a:lstStyle/>
          <a:p>
            <a:r>
              <a:rPr lang="en-US"/>
              <a:t>Alignment considerations</a:t>
            </a:r>
          </a:p>
        </p:txBody>
      </p:sp>
      <p:sp>
        <p:nvSpPr>
          <p:cNvPr id="4" name="Date Placeholder 3">
            <a:extLst>
              <a:ext uri="{FF2B5EF4-FFF2-40B4-BE49-F238E27FC236}">
                <a16:creationId xmlns:a16="http://schemas.microsoft.com/office/drawing/2014/main" id="{626FEF6C-C42A-4336-A803-4AD640252A5A}"/>
              </a:ext>
            </a:extLst>
          </p:cNvPr>
          <p:cNvSpPr>
            <a:spLocks noGrp="1"/>
          </p:cNvSpPr>
          <p:nvPr>
            <p:ph type="dt" sz="half" idx="10"/>
          </p:nvPr>
        </p:nvSpPr>
        <p:spPr/>
        <p:txBody>
          <a:bodyPr/>
          <a:lstStyle/>
          <a:p>
            <a:fld id="{23793A62-AA7E-5A4D-A43E-DF1B3593C4E5}" type="datetime1">
              <a:rPr lang="en-US" smtClean="0"/>
              <a:t>5/27/2021</a:t>
            </a:fld>
            <a:endParaRPr lang="en-US" dirty="0"/>
          </a:p>
        </p:txBody>
      </p:sp>
      <p:sp>
        <p:nvSpPr>
          <p:cNvPr id="5" name="Footer Placeholder 4">
            <a:extLst>
              <a:ext uri="{FF2B5EF4-FFF2-40B4-BE49-F238E27FC236}">
                <a16:creationId xmlns:a16="http://schemas.microsoft.com/office/drawing/2014/main" id="{43C63B9E-A514-4435-B9EE-1798F8C5F5EE}"/>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D7FF23A7-9D9B-4F69-9872-4ABE9F5165CD}"/>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7" name="Picture 6">
            <a:extLst>
              <a:ext uri="{FF2B5EF4-FFF2-40B4-BE49-F238E27FC236}">
                <a16:creationId xmlns:a16="http://schemas.microsoft.com/office/drawing/2014/main" id="{EF55840C-6990-4FEE-9F4A-9333BAD6A15D}"/>
              </a:ext>
            </a:extLst>
          </p:cNvPr>
          <p:cNvPicPr>
            <a:picLocks noChangeAspect="1"/>
          </p:cNvPicPr>
          <p:nvPr/>
        </p:nvPicPr>
        <p:blipFill>
          <a:blip r:embed="rId2"/>
          <a:stretch>
            <a:fillRect/>
          </a:stretch>
        </p:blipFill>
        <p:spPr>
          <a:xfrm>
            <a:off x="480320" y="1881801"/>
            <a:ext cx="5183968" cy="2945572"/>
          </a:xfrm>
          <a:prstGeom prst="rect">
            <a:avLst/>
          </a:prstGeom>
        </p:spPr>
      </p:pic>
      <p:sp>
        <p:nvSpPr>
          <p:cNvPr id="9" name="Content Placeholder 1">
            <a:extLst>
              <a:ext uri="{FF2B5EF4-FFF2-40B4-BE49-F238E27FC236}">
                <a16:creationId xmlns:a16="http://schemas.microsoft.com/office/drawing/2014/main" id="{D7BD19BA-4C9A-4071-BDE3-67A98785F84D}"/>
              </a:ext>
            </a:extLst>
          </p:cNvPr>
          <p:cNvSpPr txBox="1">
            <a:spLocks/>
          </p:cNvSpPr>
          <p:nvPr/>
        </p:nvSpPr>
        <p:spPr>
          <a:xfrm>
            <a:off x="5824151" y="843150"/>
            <a:ext cx="6145339" cy="4608512"/>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r>
              <a:rPr lang="en-US" b="0" dirty="0"/>
              <a:t>One of the drawback of the second option: </a:t>
            </a:r>
            <a:r>
              <a:rPr lang="en-US" dirty="0"/>
              <a:t>long-term alignment stability</a:t>
            </a:r>
            <a:r>
              <a:rPr lang="en-US" b="0" dirty="0"/>
              <a:t> of w.r.t. variation of temperature (between installation and operation), according to the longitudinal position of the component, with a higher risk of lack of rigidity of the support and of the component, amplification of vibrations and lower eigen frequencies for the support and component.</a:t>
            </a:r>
          </a:p>
          <a:p>
            <a:pPr algn="just">
              <a:spcBef>
                <a:spcPts val="600"/>
              </a:spcBef>
            </a:pPr>
            <a:r>
              <a:rPr lang="en-US" b="0" dirty="0"/>
              <a:t>Tight alignment requirements </a:t>
            </a:r>
            <a:r>
              <a:rPr lang="en-US" b="0" dirty="0">
                <a:sym typeface="Wingdings" panose="05000000000000000000" pitchFamily="2" charset="2"/>
              </a:rPr>
              <a:t> all budget error impacted by thermal drifts. 1 additional reason to install a FRAS system to correct.</a:t>
            </a:r>
            <a:endParaRPr lang="en-US" b="0" dirty="0"/>
          </a:p>
          <a:p>
            <a:pPr algn="just">
              <a:spcBef>
                <a:spcPts val="600"/>
              </a:spcBef>
            </a:pPr>
            <a:r>
              <a:rPr lang="en-US" b="0" dirty="0"/>
              <a:t>Once cables, alignment systems and other services or systems will be integrated: far less space to circulate around.</a:t>
            </a:r>
          </a:p>
          <a:p>
            <a:pPr algn="just">
              <a:spcBef>
                <a:spcPts val="600"/>
              </a:spcBef>
            </a:pPr>
            <a:r>
              <a:rPr lang="en-US" b="0" dirty="0"/>
              <a:t>Only 1 side to perform standard alignment measurements</a:t>
            </a:r>
          </a:p>
          <a:p>
            <a:pPr algn="just">
              <a:spcBef>
                <a:spcPts val="600"/>
              </a:spcBef>
            </a:pPr>
            <a:r>
              <a:rPr lang="en-US" b="0" dirty="0"/>
              <a:t>Limited space for the adjustment system on top.</a:t>
            </a:r>
          </a:p>
          <a:p>
            <a:pPr algn="just">
              <a:spcBef>
                <a:spcPts val="600"/>
              </a:spcBef>
            </a:pPr>
            <a:endParaRPr lang="en-US" b="0" dirty="0"/>
          </a:p>
        </p:txBody>
      </p:sp>
    </p:spTree>
    <p:extLst>
      <p:ext uri="{BB962C8B-B14F-4D97-AF65-F5344CB8AC3E}">
        <p14:creationId xmlns:p14="http://schemas.microsoft.com/office/powerpoint/2010/main" val="63405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 16x9_PPT_Arial</Template>
  <TotalTime>1288</TotalTime>
  <Words>358</Words>
  <Application>Microsoft Office PowerPoint</Application>
  <PresentationFormat>Widescreen</PresentationFormat>
  <Paragraphs>46</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Position of the Booster and the collider in the FCC-ee tunnel Alignment considerations</vt:lpstr>
      <vt:lpstr>PowerPoint Presentation</vt:lpstr>
      <vt:lpstr>Alignment considerations</vt:lpstr>
      <vt:lpstr>Alignment considerations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Jeanette Kotzian</dc:creator>
  <cp:lastModifiedBy>Helene Mainaud Durand</cp:lastModifiedBy>
  <cp:revision>58</cp:revision>
  <dcterms:created xsi:type="dcterms:W3CDTF">2021-01-15T14:19:07Z</dcterms:created>
  <dcterms:modified xsi:type="dcterms:W3CDTF">2021-05-27T12:40:25Z</dcterms:modified>
</cp:coreProperties>
</file>