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Props/core0.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metadata/core-properties" Target="docProps/core0.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40"/>
  </p:notesMasterIdLst>
  <p:sldIdLst>
    <p:sldId id="256" r:id="rId4"/>
    <p:sldId id="257" r:id="rId5"/>
    <p:sldId id="258" r:id="rId6"/>
    <p:sldId id="297" r:id="rId7"/>
    <p:sldId id="291" r:id="rId8"/>
    <p:sldId id="293" r:id="rId9"/>
    <p:sldId id="292" r:id="rId10"/>
    <p:sldId id="294" r:id="rId11"/>
    <p:sldId id="295" r:id="rId12"/>
    <p:sldId id="298" r:id="rId13"/>
    <p:sldId id="299" r:id="rId14"/>
    <p:sldId id="272" r:id="rId15"/>
    <p:sldId id="271" r:id="rId16"/>
    <p:sldId id="300" r:id="rId17"/>
    <p:sldId id="296" r:id="rId18"/>
    <p:sldId id="259" r:id="rId19"/>
    <p:sldId id="260" r:id="rId20"/>
    <p:sldId id="288" r:id="rId21"/>
    <p:sldId id="261" r:id="rId22"/>
    <p:sldId id="262" r:id="rId23"/>
    <p:sldId id="263"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29" autoAdjust="0"/>
    <p:restoredTop sz="94674"/>
  </p:normalViewPr>
  <p:slideViewPr>
    <p:cSldViewPr snapToGrid="0" showGuides="1">
      <p:cViewPr varScale="1">
        <p:scale>
          <a:sx n="68" d="100"/>
          <a:sy n="68" d="100"/>
        </p:scale>
        <p:origin x="1805" y="370"/>
      </p:cViewPr>
      <p:guideLst>
        <p:guide orient="horz" pos="2160"/>
        <p:guide pos="2880"/>
      </p:guideLst>
    </p:cSldViewPr>
  </p:slideViewPr>
  <p:notesTextViewPr>
    <p:cViewPr>
      <p:scale>
        <a:sx n="1" d="1"/>
        <a:sy n="1" d="1"/>
      </p:scale>
      <p:origin x="0" y="0"/>
    </p:cViewPr>
  </p:notesTextViewPr>
  <p:sorterViewPr>
    <p:cViewPr>
      <p:scale>
        <a:sx n="200" d="100"/>
        <a:sy n="200" d="100"/>
      </p:scale>
      <p:origin x="0" y="-443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2"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n-US" sz="1800" b="0" strike="noStrike" spc="-1">
                <a:solidFill>
                  <a:srgbClr val="000000"/>
                </a:solidFill>
                <a:latin typeface="Arial"/>
              </a:rPr>
              <a:t>Click to move the slide</a:t>
            </a:r>
          </a:p>
        </p:txBody>
      </p:sp>
      <p:sp>
        <p:nvSpPr>
          <p:cNvPr id="133" name="PlaceHolder 2"/>
          <p:cNvSpPr>
            <a:spLocks noGrp="1"/>
          </p:cNvSpPr>
          <p:nvPr>
            <p:ph type="body"/>
          </p:nvPr>
        </p:nvSpPr>
        <p:spPr>
          <a:xfrm>
            <a:off x="756000" y="5078520"/>
            <a:ext cx="6047640" cy="4811040"/>
          </a:xfrm>
          <a:prstGeom prst="rect">
            <a:avLst/>
          </a:prstGeom>
        </p:spPr>
        <p:txBody>
          <a:bodyPr lIns="0" tIns="0" rIns="0" bIns="0">
            <a:noAutofit/>
          </a:bodyPr>
          <a:lstStyle/>
          <a:p>
            <a:r>
              <a:rPr lang="de-DE" sz="2000" b="0" strike="noStrike" spc="-1">
                <a:latin typeface="Arial"/>
              </a:rPr>
              <a:t>Click to edit the notes format</a:t>
            </a:r>
          </a:p>
        </p:txBody>
      </p:sp>
      <p:sp>
        <p:nvSpPr>
          <p:cNvPr id="134" name="PlaceHolder 3"/>
          <p:cNvSpPr>
            <a:spLocks noGrp="1"/>
          </p:cNvSpPr>
          <p:nvPr>
            <p:ph type="hdr"/>
          </p:nvPr>
        </p:nvSpPr>
        <p:spPr>
          <a:xfrm>
            <a:off x="0" y="0"/>
            <a:ext cx="3280680" cy="534240"/>
          </a:xfrm>
          <a:prstGeom prst="rect">
            <a:avLst/>
          </a:prstGeom>
        </p:spPr>
        <p:txBody>
          <a:bodyPr lIns="0" tIns="0" rIns="0" bIns="0">
            <a:noAutofit/>
          </a:bodyPr>
          <a:lstStyle/>
          <a:p>
            <a:r>
              <a:rPr lang="de-DE" sz="1400" b="0" strike="noStrike" spc="-1">
                <a:latin typeface="Times New Roman"/>
              </a:rPr>
              <a:t>&lt;header&gt;</a:t>
            </a:r>
          </a:p>
        </p:txBody>
      </p:sp>
      <p:sp>
        <p:nvSpPr>
          <p:cNvPr id="135"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de-DE" sz="1400" b="0" strike="noStrike" spc="-1">
                <a:latin typeface="Times New Roman"/>
              </a:rPr>
              <a:t>&lt;date/time&gt;</a:t>
            </a:r>
          </a:p>
        </p:txBody>
      </p:sp>
      <p:sp>
        <p:nvSpPr>
          <p:cNvPr id="136" name="PlaceHolder 5"/>
          <p:cNvSpPr>
            <a:spLocks noGrp="1"/>
          </p:cNvSpPr>
          <p:nvPr>
            <p:ph type="ftr"/>
          </p:nvPr>
        </p:nvSpPr>
        <p:spPr>
          <a:xfrm>
            <a:off x="0" y="10157400"/>
            <a:ext cx="3280680" cy="534240"/>
          </a:xfrm>
          <a:prstGeom prst="rect">
            <a:avLst/>
          </a:prstGeom>
        </p:spPr>
        <p:txBody>
          <a:bodyPr lIns="0" tIns="0" rIns="0" bIns="0" anchor="b">
            <a:noAutofit/>
          </a:bodyPr>
          <a:lstStyle/>
          <a:p>
            <a:r>
              <a:rPr lang="de-DE" sz="1400" b="0" strike="noStrike" spc="-1">
                <a:latin typeface="Times New Roman"/>
              </a:rPr>
              <a:t>&lt;footer&gt;</a:t>
            </a:r>
          </a:p>
        </p:txBody>
      </p:sp>
      <p:sp>
        <p:nvSpPr>
          <p:cNvPr id="137"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053F36DB-1EE3-4E2A-9FAC-C868F30F3090}" type="slidenum">
              <a:rPr lang="de-DE" sz="1400" b="0" strike="noStrike" spc="-1">
                <a:latin typeface="Times New Roman"/>
              </a:rPr>
              <a:t>‹Nr.›</a:t>
            </a:fld>
            <a:endParaRPr lang="de-DE"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PlaceHolder 1"/>
          <p:cNvSpPr>
            <a:spLocks noGrp="1" noRot="1" noChangeAspect="1"/>
          </p:cNvSpPr>
          <p:nvPr>
            <p:ph type="sldImg"/>
          </p:nvPr>
        </p:nvSpPr>
        <p:spPr>
          <a:xfrm>
            <a:off x="1371600" y="1143000"/>
            <a:ext cx="4114800" cy="3086100"/>
          </a:xfrm>
          <a:prstGeom prst="rect">
            <a:avLst/>
          </a:prstGeom>
        </p:spPr>
      </p:sp>
      <p:sp>
        <p:nvSpPr>
          <p:cNvPr id="313" name="PlaceHolder 2"/>
          <p:cNvSpPr>
            <a:spLocks noGrp="1"/>
          </p:cNvSpPr>
          <p:nvPr>
            <p:ph type="body"/>
          </p:nvPr>
        </p:nvSpPr>
        <p:spPr>
          <a:xfrm>
            <a:off x="685800" y="4400640"/>
            <a:ext cx="5486040" cy="3600000"/>
          </a:xfrm>
          <a:prstGeom prst="rect">
            <a:avLst/>
          </a:prstGeom>
        </p:spPr>
        <p:txBody>
          <a:bodyPr>
            <a:noAutofit/>
          </a:bodyPr>
          <a:lstStyle/>
          <a:p>
            <a:endParaRPr lang="de-DE" sz="2000" b="0" strike="noStrike" spc="-1">
              <a:latin typeface="Arial"/>
            </a:endParaRPr>
          </a:p>
        </p:txBody>
      </p:sp>
      <p:sp>
        <p:nvSpPr>
          <p:cNvPr id="31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837B7819-B67B-437D-B009-8C20E7DAE464}" type="slidenum">
              <a:rPr lang="de-DE" sz="1200" b="0" strike="noStrike" spc="-1">
                <a:solidFill>
                  <a:srgbClr val="000000"/>
                </a:solidFill>
                <a:latin typeface="+mn-lt"/>
                <a:ea typeface="+mn-ea"/>
              </a:rPr>
              <a:t>1</a:t>
            </a:fld>
            <a:endParaRPr lang="de-DE" sz="12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PlaceHolder 1"/>
          <p:cNvSpPr>
            <a:spLocks noGrp="1" noRot="1" noChangeAspect="1"/>
          </p:cNvSpPr>
          <p:nvPr>
            <p:ph type="sldImg"/>
          </p:nvPr>
        </p:nvSpPr>
        <p:spPr>
          <a:xfrm>
            <a:off x="1371600" y="1143000"/>
            <a:ext cx="4114440" cy="3085920"/>
          </a:xfrm>
          <a:prstGeom prst="rect">
            <a:avLst/>
          </a:prstGeom>
        </p:spPr>
      </p:sp>
      <p:sp>
        <p:nvSpPr>
          <p:cNvPr id="337"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Early stage researchers, senior experts and technical staff and engineers can be supported in education and training.</a:t>
            </a:r>
          </a:p>
          <a:p>
            <a:pPr marL="216000" indent="-216000">
              <a:lnSpc>
                <a:spcPct val="100000"/>
              </a:lnSpc>
            </a:pPr>
            <a:r>
              <a:rPr lang="de-DE" sz="2000" b="0" strike="noStrike" spc="-1">
                <a:latin typeface="Arial"/>
              </a:rPr>
              <a:t>International Organisations JEFF IAEA TSOs participate as hosts for E &amp; T of  students, researchers, experts ...</a:t>
            </a:r>
          </a:p>
          <a:p>
            <a:pPr marL="216000" indent="-216000">
              <a:lnSpc>
                <a:spcPct val="100000"/>
              </a:lnSpc>
            </a:pPr>
            <a:endParaRPr lang="de-DE" sz="2000" b="0" strike="noStrike" spc="-1">
              <a:latin typeface="Arial"/>
            </a:endParaRPr>
          </a:p>
          <a:p>
            <a:pPr marL="216000" indent="-216000">
              <a:lnSpc>
                <a:spcPct val="100000"/>
              </a:lnSpc>
            </a:pPr>
            <a:r>
              <a:rPr lang="de-DE" sz="2000" b="0" strike="noStrike" spc="-1">
                <a:latin typeface="Arial"/>
              </a:rPr>
              <a:t> </a:t>
            </a:r>
          </a:p>
        </p:txBody>
      </p:sp>
      <p:sp>
        <p:nvSpPr>
          <p:cNvPr id="338"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0D4248A1-637D-47C9-9405-FC3692534082}" type="slidenum">
              <a:rPr lang="de-DE" sz="1200" b="0" strike="noStrike" spc="-1">
                <a:solidFill>
                  <a:srgbClr val="000000"/>
                </a:solidFill>
                <a:latin typeface="+mn-lt"/>
                <a:ea typeface="+mn-ea"/>
              </a:rPr>
              <a:t>30</a:t>
            </a:fld>
            <a:endParaRPr lang="de-DE" sz="1200" b="0" strike="noStrike" spc="-1">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PlaceHolder 1"/>
          <p:cNvSpPr>
            <a:spLocks noGrp="1" noRot="1" noChangeAspect="1"/>
          </p:cNvSpPr>
          <p:nvPr>
            <p:ph type="sldImg"/>
          </p:nvPr>
        </p:nvSpPr>
        <p:spPr>
          <a:xfrm>
            <a:off x="1371600" y="1143000"/>
            <a:ext cx="4114440" cy="3085920"/>
          </a:xfrm>
          <a:prstGeom prst="rect">
            <a:avLst/>
          </a:prstGeom>
        </p:spPr>
      </p:sp>
      <p:sp>
        <p:nvSpPr>
          <p:cNvPr id="340"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Summer schools will have up to 80 participants to attract new students to the field. </a:t>
            </a:r>
          </a:p>
          <a:p>
            <a:pPr marL="216000" indent="-216000">
              <a:lnSpc>
                <a:spcPct val="100000"/>
              </a:lnSpc>
            </a:pPr>
            <a:r>
              <a:rPr lang="de-DE" sz="2000" b="0" strike="noStrike" spc="-1">
                <a:latin typeface="Arial"/>
              </a:rPr>
              <a:t>Organisation will be done by the hosting institutes with advise and help from the PAC and ENEN</a:t>
            </a:r>
          </a:p>
          <a:p>
            <a:pPr marL="216000" indent="-216000">
              <a:lnSpc>
                <a:spcPct val="100000"/>
              </a:lnSpc>
            </a:pPr>
            <a:endParaRPr lang="de-DE" sz="2000" b="0" strike="noStrike" spc="-1">
              <a:latin typeface="Arial"/>
            </a:endParaRPr>
          </a:p>
        </p:txBody>
      </p:sp>
      <p:sp>
        <p:nvSpPr>
          <p:cNvPr id="34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36FDC150-7203-4A55-94A4-D3644F856423}" type="slidenum">
              <a:rPr lang="de-DE" sz="1200" b="0" strike="noStrike" spc="-1">
                <a:solidFill>
                  <a:srgbClr val="000000"/>
                </a:solidFill>
                <a:latin typeface="+mn-lt"/>
                <a:ea typeface="+mn-ea"/>
              </a:rPr>
              <a:t>31</a:t>
            </a:fld>
            <a:endParaRPr lang="de-DE"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PlaceHolder 1"/>
          <p:cNvSpPr>
            <a:spLocks noGrp="1" noRot="1" noChangeAspect="1"/>
          </p:cNvSpPr>
          <p:nvPr>
            <p:ph type="sldImg"/>
          </p:nvPr>
        </p:nvSpPr>
        <p:spPr>
          <a:xfrm>
            <a:off x="1371600" y="1143000"/>
            <a:ext cx="4114800" cy="3086100"/>
          </a:xfrm>
          <a:prstGeom prst="rect">
            <a:avLst/>
          </a:prstGeom>
        </p:spPr>
      </p:sp>
      <p:sp>
        <p:nvSpPr>
          <p:cNvPr id="372"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pPr>
            <a:r>
              <a:rPr lang="de-DE" sz="2000" b="0" strike="noStrike" spc="-1">
                <a:latin typeface="Arial"/>
              </a:rPr>
              <a:t>Summer schools will have up to 80 participants to attract new students to the field. </a:t>
            </a:r>
          </a:p>
          <a:p>
            <a:pPr marL="216000" indent="-215640">
              <a:lnSpc>
                <a:spcPct val="100000"/>
              </a:lnSpc>
            </a:pPr>
            <a:r>
              <a:rPr lang="de-DE" sz="2000" b="0" strike="noStrike" spc="-1">
                <a:latin typeface="Arial"/>
              </a:rPr>
              <a:t>Organisation will be done by the hosting institutes with advise and help from the PAC and ENEN</a:t>
            </a:r>
          </a:p>
          <a:p>
            <a:pPr marL="216000" indent="-215640">
              <a:lnSpc>
                <a:spcPct val="100000"/>
              </a:lnSpc>
            </a:pPr>
            <a:endParaRPr lang="de-DE" sz="2000" b="0" strike="noStrike" spc="-1">
              <a:latin typeface="Arial"/>
            </a:endParaRPr>
          </a:p>
        </p:txBody>
      </p:sp>
      <p:sp>
        <p:nvSpPr>
          <p:cNvPr id="373"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9BCF6167-6789-4CBD-A1FA-8EBC4DF9BAAC}" type="slidenum">
              <a:rPr lang="de-DE" sz="1200" b="0" strike="noStrike" spc="-1">
                <a:solidFill>
                  <a:srgbClr val="000000"/>
                </a:solidFill>
                <a:latin typeface="+mn-lt"/>
                <a:ea typeface="+mn-ea"/>
              </a:rPr>
              <a:t>10</a:t>
            </a:fld>
            <a:endParaRPr lang="de-DE" sz="12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PlaceHolder 1"/>
          <p:cNvSpPr>
            <a:spLocks noGrp="1" noRot="1" noChangeAspect="1"/>
          </p:cNvSpPr>
          <p:nvPr>
            <p:ph type="sldImg"/>
          </p:nvPr>
        </p:nvSpPr>
        <p:spPr>
          <a:xfrm>
            <a:off x="1371600" y="1143000"/>
            <a:ext cx="4114440" cy="3085920"/>
          </a:xfrm>
          <a:prstGeom prst="rect">
            <a:avLst/>
          </a:prstGeom>
        </p:spPr>
      </p:sp>
      <p:sp>
        <p:nvSpPr>
          <p:cNvPr id="316"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ARIEL proposal to EURATOM Nuclear Fission, Fusion and Radiation Protection Research (NFRP)</a:t>
            </a:r>
          </a:p>
          <a:p>
            <a:pPr marL="216000" indent="-216000">
              <a:lnSpc>
                <a:spcPct val="100000"/>
              </a:lnSpc>
            </a:pPr>
            <a:r>
              <a:rPr lang="de-DE" sz="2000" b="0" strike="noStrike" spc="-1">
                <a:latin typeface="Arial"/>
              </a:rPr>
              <a:t>Grant agreement has been signed by EC, </a:t>
            </a:r>
          </a:p>
          <a:p>
            <a:pPr marL="216000" indent="-216000">
              <a:lnSpc>
                <a:spcPct val="100000"/>
              </a:lnSpc>
            </a:pPr>
            <a:endParaRPr lang="de-DE" sz="2000" b="0" strike="noStrike" spc="-1">
              <a:latin typeface="Arial"/>
            </a:endParaRPr>
          </a:p>
        </p:txBody>
      </p:sp>
      <p:sp>
        <p:nvSpPr>
          <p:cNvPr id="317"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DCFB93A9-21B0-4D63-9DC1-0CD65D1D2F14}" type="slidenum">
              <a:rPr lang="de-DE" sz="1200" b="0" strike="noStrike" spc="-1">
                <a:solidFill>
                  <a:srgbClr val="000000"/>
                </a:solidFill>
                <a:latin typeface="+mn-lt"/>
                <a:ea typeface="+mn-ea"/>
              </a:rPr>
              <a:t>22</a:t>
            </a:fld>
            <a:endParaRPr lang="de-DE"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PlaceHolder 1"/>
          <p:cNvSpPr>
            <a:spLocks noGrp="1" noRot="1" noChangeAspect="1"/>
          </p:cNvSpPr>
          <p:nvPr>
            <p:ph type="sldImg"/>
          </p:nvPr>
        </p:nvSpPr>
        <p:spPr>
          <a:xfrm>
            <a:off x="1371600" y="1143000"/>
            <a:ext cx="4114440" cy="3085920"/>
          </a:xfrm>
          <a:prstGeom prst="rect">
            <a:avLst/>
          </a:prstGeom>
        </p:spPr>
      </p:sp>
      <p:sp>
        <p:nvSpPr>
          <p:cNvPr id="319"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23 Partners from 14 countries</a:t>
            </a:r>
          </a:p>
        </p:txBody>
      </p:sp>
      <p:sp>
        <p:nvSpPr>
          <p:cNvPr id="320"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412C3D93-BE90-4E3E-9E53-0604B9CBADD2}" type="slidenum">
              <a:rPr lang="de-DE" sz="1200" b="0" strike="noStrike" spc="-1">
                <a:solidFill>
                  <a:srgbClr val="000000"/>
                </a:solidFill>
                <a:latin typeface="+mn-lt"/>
                <a:ea typeface="+mn-ea"/>
              </a:rPr>
              <a:t>23</a:t>
            </a:fld>
            <a:endParaRPr lang="de-DE"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laceHolder 1"/>
          <p:cNvSpPr>
            <a:spLocks noGrp="1" noRot="1" noChangeAspect="1"/>
          </p:cNvSpPr>
          <p:nvPr>
            <p:ph type="sldImg"/>
          </p:nvPr>
        </p:nvSpPr>
        <p:spPr>
          <a:xfrm>
            <a:off x="1371600" y="1143000"/>
            <a:ext cx="4114440" cy="3085920"/>
          </a:xfrm>
          <a:prstGeom prst="rect">
            <a:avLst/>
          </a:prstGeom>
        </p:spPr>
      </p:sp>
      <p:sp>
        <p:nvSpPr>
          <p:cNvPr id="322"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Excerpt from the EURATOM call NFRP-7 to which ARIEL was a proposal. </a:t>
            </a:r>
          </a:p>
          <a:p>
            <a:pPr marL="216000" indent="-216000">
              <a:lnSpc>
                <a:spcPct val="100000"/>
              </a:lnSpc>
            </a:pPr>
            <a:r>
              <a:rPr lang="de-DE" sz="2000" b="0" strike="noStrike" spc="-1">
                <a:latin typeface="Arial"/>
              </a:rPr>
              <a:t>GOAL is development and maintenance of multi-disciplinary nuclear competences in many fields by providing access to nuclear research facilties. </a:t>
            </a:r>
          </a:p>
          <a:p>
            <a:pPr marL="216000" indent="-216000">
              <a:lnSpc>
                <a:spcPct val="100000"/>
              </a:lnSpc>
            </a:pPr>
            <a:r>
              <a:rPr lang="de-DE" sz="2000" b="0" strike="noStrike" spc="-1">
                <a:latin typeface="Arial"/>
              </a:rPr>
              <a:t>New conditions of the call :</a:t>
            </a:r>
          </a:p>
          <a:p>
            <a:pPr marL="216000" indent="-216000">
              <a:lnSpc>
                <a:spcPct val="100000"/>
              </a:lnSpc>
            </a:pPr>
            <a:r>
              <a:rPr lang="de-DE" sz="2000" b="0" strike="noStrike" spc="-1">
                <a:latin typeface="Arial"/>
              </a:rPr>
              <a:t>International cooperation with NEA, IAEA.</a:t>
            </a:r>
          </a:p>
          <a:p>
            <a:pPr marL="216000" indent="-216000">
              <a:lnSpc>
                <a:spcPct val="100000"/>
              </a:lnSpc>
            </a:pPr>
            <a:r>
              <a:rPr lang="en-US" sz="2000" b="0" strike="noStrike" spc="-1">
                <a:latin typeface="Arial"/>
              </a:rPr>
              <a:t>Quantified information on the expected number of people benefitting from the proposed scheme. </a:t>
            </a:r>
            <a:endParaRPr lang="de-DE" sz="2000" b="0" strike="noStrike" spc="-1">
              <a:latin typeface="Arial"/>
            </a:endParaRPr>
          </a:p>
          <a:p>
            <a:pPr marL="171360" indent="-171000">
              <a:lnSpc>
                <a:spcPct val="100000"/>
              </a:lnSpc>
              <a:buClr>
                <a:srgbClr val="000000"/>
              </a:buClr>
              <a:buFont typeface="Wingdings" charset="2"/>
              <a:buChar char=""/>
            </a:pPr>
            <a:r>
              <a:rPr lang="en-US" sz="2000" b="0" strike="noStrike" spc="-1">
                <a:latin typeface="Arial"/>
              </a:rPr>
              <a:t>Reduction of beam time support, increase of user support, number of scientific visitors </a:t>
            </a:r>
            <a:endParaRPr lang="de-DE" sz="2000" b="0" strike="noStrike" spc="-1">
              <a:latin typeface="Arial"/>
            </a:endParaRPr>
          </a:p>
          <a:p>
            <a:pPr marL="171360" indent="-171000">
              <a:lnSpc>
                <a:spcPct val="100000"/>
              </a:lnSpc>
              <a:buClr>
                <a:srgbClr val="000000"/>
              </a:buClr>
              <a:buFont typeface="Wingdings" charset="2"/>
              <a:buChar char=""/>
            </a:pPr>
            <a:r>
              <a:rPr lang="en-US" sz="2000" b="0" strike="noStrike" spc="-1">
                <a:latin typeface="Arial"/>
              </a:rPr>
              <a:t>broadening of research spectrum</a:t>
            </a:r>
            <a:endParaRPr lang="de-DE" sz="2000" b="0" strike="noStrike" spc="-1">
              <a:latin typeface="Arial"/>
            </a:endParaRPr>
          </a:p>
          <a:p>
            <a:pPr marL="171360" indent="-171000">
              <a:lnSpc>
                <a:spcPct val="100000"/>
              </a:lnSpc>
              <a:buClr>
                <a:srgbClr val="000000"/>
              </a:buClr>
              <a:buFont typeface="Wingdings" charset="2"/>
              <a:buChar char=""/>
            </a:pPr>
            <a:r>
              <a:rPr lang="en-US" sz="2000" b="0" strike="noStrike" spc="-1">
                <a:latin typeface="Arial"/>
              </a:rPr>
              <a:t>Summer schools to attract physics and engineering students to the field. </a:t>
            </a:r>
            <a:endParaRPr lang="de-DE" sz="2000" b="0" strike="noStrike" spc="-1">
              <a:latin typeface="Arial"/>
            </a:endParaRPr>
          </a:p>
        </p:txBody>
      </p:sp>
      <p:sp>
        <p:nvSpPr>
          <p:cNvPr id="323"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30EB73D3-4EDA-4F09-B6D1-F90369F27706}" type="slidenum">
              <a:rPr lang="de-DE" sz="1200" b="0" strike="noStrike" spc="-1">
                <a:solidFill>
                  <a:srgbClr val="000000"/>
                </a:solidFill>
                <a:latin typeface="+mn-lt"/>
                <a:ea typeface="+mn-ea"/>
              </a:rPr>
              <a:t>24</a:t>
            </a:fld>
            <a:endParaRPr lang="de-DE"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PlaceHolder 1"/>
          <p:cNvSpPr>
            <a:spLocks noGrp="1" noRot="1" noChangeAspect="1"/>
          </p:cNvSpPr>
          <p:nvPr>
            <p:ph type="sldImg"/>
          </p:nvPr>
        </p:nvSpPr>
        <p:spPr>
          <a:xfrm>
            <a:off x="1371600" y="1143000"/>
            <a:ext cx="4114440" cy="3085920"/>
          </a:xfrm>
          <a:prstGeom prst="rect">
            <a:avLst/>
          </a:prstGeom>
        </p:spPr>
      </p:sp>
      <p:sp>
        <p:nvSpPr>
          <p:cNvPr id="325"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Education and Training for young scientists (Early stage researcher is defined for Marie Curie fellowships)</a:t>
            </a:r>
          </a:p>
          <a:p>
            <a:pPr marL="216000" indent="-216000">
              <a:lnSpc>
                <a:spcPct val="100000"/>
              </a:lnSpc>
            </a:pPr>
            <a:r>
              <a:rPr lang="de-DE" sz="2000" b="0" strike="noStrike" spc="-1">
                <a:latin typeface="Arial"/>
              </a:rPr>
              <a:t>Here it is meant differently, as students or young scientists until 6 years after PhD. </a:t>
            </a:r>
          </a:p>
          <a:p>
            <a:pPr marL="216000" indent="-216000">
              <a:lnSpc>
                <a:spcPct val="100000"/>
              </a:lnSpc>
            </a:pPr>
            <a:endParaRPr lang="de-DE" sz="2000" b="0" strike="noStrike" spc="-1">
              <a:latin typeface="Arial"/>
            </a:endParaRPr>
          </a:p>
        </p:txBody>
      </p:sp>
      <p:sp>
        <p:nvSpPr>
          <p:cNvPr id="326"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F1E3630E-3AEA-4653-8028-72A527ECC3E4}" type="slidenum">
              <a:rPr lang="de-DE" sz="1200" b="0" strike="noStrike" spc="-1">
                <a:solidFill>
                  <a:srgbClr val="000000"/>
                </a:solidFill>
                <a:latin typeface="+mn-lt"/>
                <a:ea typeface="+mn-ea"/>
              </a:rPr>
              <a:t>25</a:t>
            </a:fld>
            <a:endParaRPr lang="de-DE" sz="12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PlaceHolder 1"/>
          <p:cNvSpPr>
            <a:spLocks noGrp="1" noRot="1" noChangeAspect="1"/>
          </p:cNvSpPr>
          <p:nvPr>
            <p:ph type="sldImg"/>
          </p:nvPr>
        </p:nvSpPr>
        <p:spPr>
          <a:xfrm>
            <a:off x="1371600" y="1143000"/>
            <a:ext cx="4114440" cy="3085920"/>
          </a:xfrm>
          <a:prstGeom prst="rect">
            <a:avLst/>
          </a:prstGeom>
        </p:spPr>
      </p:sp>
      <p:sp>
        <p:nvSpPr>
          <p:cNvPr id="328"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Structure of ARIEL</a:t>
            </a:r>
          </a:p>
          <a:p>
            <a:pPr marL="216000" indent="-216000">
              <a:lnSpc>
                <a:spcPct val="100000"/>
              </a:lnSpc>
            </a:pPr>
            <a:r>
              <a:rPr lang="de-DE" sz="2000" b="0" strike="noStrike" spc="-1">
                <a:latin typeface="Arial"/>
              </a:rPr>
              <a:t>Items correspond to the work packages. </a:t>
            </a:r>
          </a:p>
          <a:p>
            <a:pPr marL="216000" indent="-216000">
              <a:lnSpc>
                <a:spcPct val="100000"/>
              </a:lnSpc>
            </a:pPr>
            <a:endParaRPr lang="de-DE" sz="2000" b="0" strike="noStrike" spc="-1">
              <a:latin typeface="Arial"/>
            </a:endParaRPr>
          </a:p>
        </p:txBody>
      </p:sp>
      <p:sp>
        <p:nvSpPr>
          <p:cNvPr id="329"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C0772DDB-8F76-4CA2-B7EB-EC543CB42697}" type="slidenum">
              <a:rPr lang="de-DE" sz="1200" b="0" strike="noStrike" spc="-1">
                <a:solidFill>
                  <a:srgbClr val="000000"/>
                </a:solidFill>
                <a:latin typeface="+mn-lt"/>
                <a:ea typeface="+mn-ea"/>
              </a:rPr>
              <a:t>26</a:t>
            </a:fld>
            <a:endParaRPr lang="de-DE" sz="1200" b="0" strike="noStrike" spc="-1">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PlaceHolder 1"/>
          <p:cNvSpPr>
            <a:spLocks noGrp="1" noRot="1" noChangeAspect="1"/>
          </p:cNvSpPr>
          <p:nvPr>
            <p:ph type="sldImg"/>
          </p:nvPr>
        </p:nvSpPr>
        <p:spPr>
          <a:xfrm>
            <a:off x="1371600" y="1143000"/>
            <a:ext cx="4114440" cy="3085920"/>
          </a:xfrm>
          <a:prstGeom prst="rect">
            <a:avLst/>
          </a:prstGeom>
        </p:spPr>
      </p:sp>
      <p:sp>
        <p:nvSpPr>
          <p:cNvPr id="331"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de-DE" sz="2000" b="0" strike="noStrike" spc="-1">
                <a:latin typeface="Arial"/>
              </a:rPr>
              <a:t>TAA should support all suitable activities for EURATOM fission research from the current call.</a:t>
            </a:r>
          </a:p>
          <a:p>
            <a:pPr marL="216000" indent="-216000">
              <a:lnSpc>
                <a:spcPct val="100000"/>
              </a:lnSpc>
            </a:pPr>
            <a:endParaRPr lang="de-DE" sz="2000" b="0" strike="noStrike" spc="-1">
              <a:latin typeface="Arial"/>
            </a:endParaRPr>
          </a:p>
          <a:p>
            <a:pPr marL="216000" indent="-216000">
              <a:lnSpc>
                <a:spcPct val="100000"/>
              </a:lnSpc>
            </a:pPr>
            <a:r>
              <a:rPr lang="de-DE" sz="2000" b="0" strike="noStrike" spc="-1">
                <a:latin typeface="Arial"/>
              </a:rPr>
              <a:t>The TAA pooling scheme has been successful from EFNUDAT onwards. </a:t>
            </a:r>
          </a:p>
          <a:p>
            <a:pPr marL="216000" indent="-216000">
              <a:lnSpc>
                <a:spcPct val="100000"/>
              </a:lnSpc>
            </a:pPr>
            <a:r>
              <a:rPr lang="de-DE" sz="2000" b="0" strike="noStrike" spc="-1">
                <a:latin typeface="Arial"/>
              </a:rPr>
              <a:t>It is also kept here in ARIEL. </a:t>
            </a:r>
          </a:p>
          <a:p>
            <a:pPr marL="216000" indent="-216000">
              <a:lnSpc>
                <a:spcPct val="100000"/>
              </a:lnSpc>
            </a:pPr>
            <a:r>
              <a:rPr lang="de-DE" sz="2000" b="0" strike="noStrike" spc="-1">
                <a:latin typeface="Arial"/>
              </a:rPr>
              <a:t>A Project Advisory Committee of 5 external experts decides about proposed activities. </a:t>
            </a:r>
          </a:p>
          <a:p>
            <a:pPr marL="216000" indent="-216000">
              <a:lnSpc>
                <a:spcPct val="100000"/>
              </a:lnSpc>
            </a:pPr>
            <a:r>
              <a:rPr lang="de-DE" sz="2000" b="0" strike="noStrike" spc="-1">
                <a:latin typeface="Arial"/>
              </a:rPr>
              <a:t>All Support is distributed along the recommendations  of the ARIEL PAC. </a:t>
            </a:r>
          </a:p>
          <a:p>
            <a:pPr marL="216000" indent="-216000">
              <a:lnSpc>
                <a:spcPct val="100000"/>
              </a:lnSpc>
            </a:pPr>
            <a:r>
              <a:rPr lang="de-DE" sz="2000" b="0" strike="noStrike" spc="-1">
                <a:latin typeface="Arial"/>
              </a:rPr>
              <a:t> </a:t>
            </a:r>
          </a:p>
          <a:p>
            <a:pPr marL="216000" indent="-216000">
              <a:lnSpc>
                <a:spcPct val="100000"/>
              </a:lnSpc>
            </a:pPr>
            <a:endParaRPr lang="de-DE" sz="2000" b="0" strike="noStrike" spc="-1">
              <a:latin typeface="Arial"/>
            </a:endParaRPr>
          </a:p>
        </p:txBody>
      </p:sp>
      <p:sp>
        <p:nvSpPr>
          <p:cNvPr id="332"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D37DC990-0DCC-4E06-A1B8-DE0F383FFDC8}" type="slidenum">
              <a:rPr lang="de-DE" sz="1200" b="0" strike="noStrike" spc="-1">
                <a:solidFill>
                  <a:srgbClr val="000000"/>
                </a:solidFill>
                <a:latin typeface="+mn-lt"/>
                <a:ea typeface="+mn-ea"/>
              </a:rPr>
              <a:t>27</a:t>
            </a:fld>
            <a:endParaRPr lang="de-DE" sz="1200" b="0" strike="noStrike" spc="-1">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PlaceHolder 1"/>
          <p:cNvSpPr>
            <a:spLocks noGrp="1" noRot="1" noChangeAspect="1"/>
          </p:cNvSpPr>
          <p:nvPr>
            <p:ph type="sldImg"/>
          </p:nvPr>
        </p:nvSpPr>
        <p:spPr>
          <a:xfrm>
            <a:off x="1371600" y="1143000"/>
            <a:ext cx="4114440" cy="3085920"/>
          </a:xfrm>
          <a:prstGeom prst="rect">
            <a:avLst/>
          </a:prstGeom>
        </p:spPr>
      </p:sp>
      <p:sp>
        <p:nvSpPr>
          <p:cNvPr id="334" name="PlaceHolder 2"/>
          <p:cNvSpPr>
            <a:spLocks noGrp="1"/>
          </p:cNvSpPr>
          <p:nvPr>
            <p:ph type="body"/>
          </p:nvPr>
        </p:nvSpPr>
        <p:spPr>
          <a:xfrm>
            <a:off x="685800" y="4400640"/>
            <a:ext cx="5486040" cy="3600000"/>
          </a:xfrm>
          <a:prstGeom prst="rect">
            <a:avLst/>
          </a:prstGeom>
        </p:spPr>
        <p:txBody>
          <a:bodyPr>
            <a:noAutofit/>
          </a:bodyPr>
          <a:lstStyle/>
          <a:p>
            <a:pPr>
              <a:lnSpc>
                <a:spcPct val="100000"/>
              </a:lnSpc>
            </a:pPr>
            <a:r>
              <a:rPr lang="en-US" sz="2000" b="1" strike="noStrike" spc="-1">
                <a:latin typeface="Arial"/>
              </a:rPr>
              <a:t>Nuclear Education, Skills and Technology (NEST) Framework of OECD/NEA</a:t>
            </a:r>
            <a:endParaRPr lang="de-DE" sz="2000" b="0" strike="noStrike" spc="-1">
              <a:latin typeface="Arial"/>
            </a:endParaRPr>
          </a:p>
          <a:p>
            <a:pPr>
              <a:lnSpc>
                <a:spcPct val="100000"/>
              </a:lnSpc>
            </a:pPr>
            <a:endParaRPr lang="de-DE" sz="2000" b="0" strike="noStrike" spc="-1">
              <a:latin typeface="Arial"/>
            </a:endParaRPr>
          </a:p>
        </p:txBody>
      </p:sp>
      <p:sp>
        <p:nvSpPr>
          <p:cNvPr id="335"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67164D7C-3B15-419D-978A-0AA328B12916}" type="slidenum">
              <a:rPr lang="de-DE" sz="1200" b="0" strike="noStrike" spc="-1">
                <a:solidFill>
                  <a:srgbClr val="000000"/>
                </a:solidFill>
                <a:latin typeface="+mn-lt"/>
                <a:ea typeface="+mn-ea"/>
              </a:rPr>
              <a:t>28</a:t>
            </a:fld>
            <a:endParaRPr lang="de-DE"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0"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1"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3"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4"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5"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6"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8"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9"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0"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1"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2"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3"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3"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5"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7"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58"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2"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3"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4"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6"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7"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8"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0"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2"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4"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5"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7"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8"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9"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0"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82"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3"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4"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5"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6"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7"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7"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9"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01"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02"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06"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07"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08"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1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12"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4"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15"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16"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8"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19"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21"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22"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23"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24"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26"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27"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28"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29"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30"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31"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3"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4"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8"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9"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0"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22"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3"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4"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26"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7"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8"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3.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Line 1"/>
          <p:cNvSpPr/>
          <p:nvPr/>
        </p:nvSpPr>
        <p:spPr>
          <a:xfrm>
            <a:off x="0" y="466560"/>
            <a:ext cx="9142200" cy="1440"/>
          </a:xfrm>
          <a:prstGeom prst="line">
            <a:avLst/>
          </a:prstGeom>
          <a:ln w="19080" cap="rnd">
            <a:solidFill>
              <a:srgbClr val="FFFFFF"/>
            </a:solidFill>
            <a:prstDash val="sysDot"/>
            <a:round/>
          </a:ln>
        </p:spPr>
        <p:style>
          <a:lnRef idx="0">
            <a:scrgbClr r="0" g="0" b="0"/>
          </a:lnRef>
          <a:fillRef idx="0">
            <a:scrgbClr r="0" g="0" b="0"/>
          </a:fillRef>
          <a:effectRef idx="0">
            <a:scrgbClr r="0" g="0" b="0"/>
          </a:effectRef>
          <a:fontRef idx="minor"/>
        </p:style>
      </p:sp>
      <p:pic>
        <p:nvPicPr>
          <p:cNvPr id="9" name="Picture 18" descr="FZD-Bildmarke_Preussel_wtransparent"/>
          <p:cNvPicPr/>
          <p:nvPr/>
        </p:nvPicPr>
        <p:blipFill>
          <a:blip r:embed="rId14"/>
          <a:stretch/>
        </p:blipFill>
        <p:spPr>
          <a:xfrm>
            <a:off x="8532720" y="44280"/>
            <a:ext cx="325080" cy="360000"/>
          </a:xfrm>
          <a:prstGeom prst="rect">
            <a:avLst/>
          </a:prstGeom>
          <a:ln>
            <a:noFill/>
          </a:ln>
        </p:spPr>
      </p:pic>
      <p:pic>
        <p:nvPicPr>
          <p:cNvPr id="2" name="Picture 20" descr="Folgefolie"/>
          <p:cNvPicPr/>
          <p:nvPr/>
        </p:nvPicPr>
        <p:blipFill>
          <a:blip r:embed="rId15"/>
          <a:stretch/>
        </p:blipFill>
        <p:spPr>
          <a:xfrm>
            <a:off x="0" y="0"/>
            <a:ext cx="9143640" cy="6857640"/>
          </a:xfrm>
          <a:prstGeom prst="rect">
            <a:avLst/>
          </a:prstGeom>
          <a:ln>
            <a:noFill/>
          </a:ln>
        </p:spPr>
      </p:pic>
      <p:sp>
        <p:nvSpPr>
          <p:cNvPr id="3" name="CustomShape 2"/>
          <p:cNvSpPr/>
          <p:nvPr/>
        </p:nvSpPr>
        <p:spPr>
          <a:xfrm>
            <a:off x="0" y="0"/>
            <a:ext cx="286920" cy="286920"/>
          </a:xfrm>
          <a:prstGeom prst="rect">
            <a:avLst/>
          </a:prstGeom>
          <a:solidFill>
            <a:srgbClr val="CF6800"/>
          </a:solidFill>
          <a:ln>
            <a:noFill/>
          </a:ln>
        </p:spPr>
        <p:style>
          <a:lnRef idx="0">
            <a:scrgbClr r="0" g="0" b="0"/>
          </a:lnRef>
          <a:fillRef idx="0">
            <a:scrgbClr r="0" g="0" b="0"/>
          </a:fillRef>
          <a:effectRef idx="0">
            <a:scrgbClr r="0" g="0" b="0"/>
          </a:effectRef>
          <a:fontRef idx="minor"/>
        </p:style>
      </p:sp>
      <p:sp>
        <p:nvSpPr>
          <p:cNvPr id="4" name="CustomShape 3"/>
          <p:cNvSpPr/>
          <p:nvPr/>
        </p:nvSpPr>
        <p:spPr>
          <a:xfrm>
            <a:off x="287280" y="6620040"/>
            <a:ext cx="2437920" cy="1220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spcBef>
                <a:spcPts val="400"/>
              </a:spcBef>
            </a:pPr>
            <a:r>
              <a:rPr lang="de-DE" sz="800" b="0" strike="noStrike" spc="-1">
                <a:solidFill>
                  <a:srgbClr val="FFFFFF"/>
                </a:solidFill>
                <a:latin typeface="Arial"/>
              </a:rPr>
              <a:t>Seite </a:t>
            </a:r>
            <a:fld id="{0185A618-3889-4050-BB52-EE2DBFB01971}" type="slidenum">
              <a:rPr lang="de-DE" sz="800" b="0" strike="noStrike" spc="-1">
                <a:solidFill>
                  <a:srgbClr val="FFFFFF"/>
                </a:solidFill>
                <a:latin typeface="Arial"/>
              </a:rPr>
              <a:t>‹Nr.›</a:t>
            </a:fld>
            <a:endParaRPr lang="de-DE" sz="800" b="0" strike="noStrike" spc="-1">
              <a:latin typeface="Arial"/>
            </a:endParaRPr>
          </a:p>
        </p:txBody>
      </p:sp>
      <p:pic>
        <p:nvPicPr>
          <p:cNvPr id="5" name="Bild 5" descr="DDC_Logo_110x50_4C.eps"/>
          <p:cNvPicPr/>
          <p:nvPr/>
        </p:nvPicPr>
        <p:blipFill>
          <a:blip r:embed="rId16"/>
          <a:stretch/>
        </p:blipFill>
        <p:spPr>
          <a:xfrm>
            <a:off x="6589800" y="6124680"/>
            <a:ext cx="718920" cy="328320"/>
          </a:xfrm>
          <a:prstGeom prst="rect">
            <a:avLst/>
          </a:prstGeom>
          <a:ln w="9360">
            <a:noFill/>
          </a:ln>
        </p:spPr>
      </p:pic>
      <p:sp>
        <p:nvSpPr>
          <p:cNvPr id="6" name="PlaceHolder 4"/>
          <p:cNvSpPr>
            <a:spLocks noGrp="1"/>
          </p:cNvSpPr>
          <p:nvPr>
            <p:ph type="title"/>
          </p:nvPr>
        </p:nvSpPr>
        <p:spPr>
          <a:xfrm>
            <a:off x="685800" y="2130480"/>
            <a:ext cx="7772040" cy="1469520"/>
          </a:xfrm>
          <a:prstGeom prst="rect">
            <a:avLst/>
          </a:prstGeom>
        </p:spPr>
        <p:txBody>
          <a:bodyPr lIns="90000" tIns="45000" rIns="90000" bIns="45000">
            <a:noAutofit/>
          </a:bodyPr>
          <a:lstStyle/>
          <a:p>
            <a:pPr>
              <a:lnSpc>
                <a:spcPct val="100000"/>
              </a:lnSpc>
            </a:pPr>
            <a:r>
              <a:rPr lang="de-DE" sz="3000" b="0" strike="noStrike" spc="-1">
                <a:solidFill>
                  <a:srgbClr val="003E89"/>
                </a:solidFill>
                <a:latin typeface="Arial"/>
              </a:rPr>
              <a:t>Titelmasterformat durch Klicken bearbeiten</a:t>
            </a:r>
            <a:endParaRPr lang="en-US" sz="3000" b="0" strike="noStrike" spc="-1">
              <a:solidFill>
                <a:srgbClr val="000000"/>
              </a:solidFill>
              <a:latin typeface="Arial"/>
            </a:endParaRPr>
          </a:p>
        </p:txBody>
      </p:sp>
      <p:sp>
        <p:nvSpPr>
          <p:cNvPr id="7"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Line 1"/>
          <p:cNvSpPr/>
          <p:nvPr/>
        </p:nvSpPr>
        <p:spPr>
          <a:xfrm>
            <a:off x="0" y="466560"/>
            <a:ext cx="9142200" cy="1440"/>
          </a:xfrm>
          <a:prstGeom prst="line">
            <a:avLst/>
          </a:prstGeom>
          <a:ln w="19080" cap="rnd">
            <a:solidFill>
              <a:srgbClr val="FFFFFF"/>
            </a:solidFill>
            <a:prstDash val="sysDot"/>
            <a:round/>
          </a:ln>
        </p:spPr>
        <p:style>
          <a:lnRef idx="0">
            <a:scrgbClr r="0" g="0" b="0"/>
          </a:lnRef>
          <a:fillRef idx="0">
            <a:scrgbClr r="0" g="0" b="0"/>
          </a:fillRef>
          <a:effectRef idx="0">
            <a:scrgbClr r="0" g="0" b="0"/>
          </a:effectRef>
          <a:fontRef idx="minor"/>
        </p:style>
      </p:sp>
      <p:pic>
        <p:nvPicPr>
          <p:cNvPr id="45" name="Picture 18" descr="FZD-Bildmarke_Preussel_wtransparent"/>
          <p:cNvPicPr/>
          <p:nvPr/>
        </p:nvPicPr>
        <p:blipFill>
          <a:blip r:embed="rId14"/>
          <a:stretch/>
        </p:blipFill>
        <p:spPr>
          <a:xfrm>
            <a:off x="8532720" y="44280"/>
            <a:ext cx="325080" cy="360000"/>
          </a:xfrm>
          <a:prstGeom prst="rect">
            <a:avLst/>
          </a:prstGeom>
          <a:ln>
            <a:noFill/>
          </a:ln>
        </p:spPr>
      </p:pic>
      <p:pic>
        <p:nvPicPr>
          <p:cNvPr id="46" name="Picture 20" descr="Folgefolie"/>
          <p:cNvPicPr/>
          <p:nvPr/>
        </p:nvPicPr>
        <p:blipFill>
          <a:blip r:embed="rId15"/>
          <a:stretch/>
        </p:blipFill>
        <p:spPr>
          <a:xfrm>
            <a:off x="0" y="0"/>
            <a:ext cx="9143640" cy="6857640"/>
          </a:xfrm>
          <a:prstGeom prst="rect">
            <a:avLst/>
          </a:prstGeom>
          <a:ln>
            <a:noFill/>
          </a:ln>
        </p:spPr>
      </p:pic>
      <p:sp>
        <p:nvSpPr>
          <p:cNvPr id="47" name="CustomShape 2"/>
          <p:cNvSpPr/>
          <p:nvPr/>
        </p:nvSpPr>
        <p:spPr>
          <a:xfrm>
            <a:off x="0" y="0"/>
            <a:ext cx="286920" cy="286920"/>
          </a:xfrm>
          <a:prstGeom prst="rect">
            <a:avLst/>
          </a:prstGeom>
          <a:solidFill>
            <a:srgbClr val="CF6800"/>
          </a:solidFill>
          <a:ln>
            <a:noFill/>
          </a:ln>
        </p:spPr>
        <p:style>
          <a:lnRef idx="0">
            <a:scrgbClr r="0" g="0" b="0"/>
          </a:lnRef>
          <a:fillRef idx="0">
            <a:scrgbClr r="0" g="0" b="0"/>
          </a:fillRef>
          <a:effectRef idx="0">
            <a:scrgbClr r="0" g="0" b="0"/>
          </a:effectRef>
          <a:fontRef idx="minor"/>
        </p:style>
      </p:sp>
      <p:sp>
        <p:nvSpPr>
          <p:cNvPr id="48" name="CustomShape 3"/>
          <p:cNvSpPr/>
          <p:nvPr/>
        </p:nvSpPr>
        <p:spPr>
          <a:xfrm>
            <a:off x="287280" y="6620040"/>
            <a:ext cx="2437920" cy="1220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spcBef>
                <a:spcPts val="400"/>
              </a:spcBef>
            </a:pPr>
            <a:r>
              <a:rPr lang="de-DE" sz="800" b="0" strike="noStrike" spc="-1">
                <a:solidFill>
                  <a:srgbClr val="FFFFFF"/>
                </a:solidFill>
                <a:latin typeface="Arial"/>
              </a:rPr>
              <a:t>Seite </a:t>
            </a:r>
            <a:fld id="{D8D81F2B-068F-41A9-AFA9-30A03DF26DFA}" type="slidenum">
              <a:rPr lang="de-DE" sz="800" b="0" strike="noStrike" spc="-1">
                <a:solidFill>
                  <a:srgbClr val="FFFFFF"/>
                </a:solidFill>
                <a:latin typeface="Arial"/>
              </a:rPr>
              <a:t>‹Nr.›</a:t>
            </a:fld>
            <a:endParaRPr lang="de-DE" sz="800" b="0" strike="noStrike" spc="-1">
              <a:latin typeface="Arial"/>
            </a:endParaRPr>
          </a:p>
        </p:txBody>
      </p:sp>
      <p:pic>
        <p:nvPicPr>
          <p:cNvPr id="49" name="Bild 5" descr="DDC_Logo_110x50_4C.eps"/>
          <p:cNvPicPr/>
          <p:nvPr/>
        </p:nvPicPr>
        <p:blipFill>
          <a:blip r:embed="rId16"/>
          <a:stretch/>
        </p:blipFill>
        <p:spPr>
          <a:xfrm>
            <a:off x="6589800" y="6124680"/>
            <a:ext cx="718920" cy="328320"/>
          </a:xfrm>
          <a:prstGeom prst="rect">
            <a:avLst/>
          </a:prstGeom>
          <a:ln w="9360">
            <a:noFill/>
          </a:ln>
        </p:spPr>
      </p:pic>
      <p:sp>
        <p:nvSpPr>
          <p:cNvPr id="50" name="PlaceHolder 4"/>
          <p:cNvSpPr>
            <a:spLocks noGrp="1"/>
          </p:cNvSpPr>
          <p:nvPr>
            <p:ph type="title"/>
          </p:nvPr>
        </p:nvSpPr>
        <p:spPr>
          <a:xfrm>
            <a:off x="457200" y="274680"/>
            <a:ext cx="8229240" cy="1142640"/>
          </a:xfrm>
          <a:prstGeom prst="rect">
            <a:avLst/>
          </a:prstGeom>
        </p:spPr>
        <p:txBody>
          <a:bodyPr lIns="90000" tIns="45000" rIns="90000" bIns="45000">
            <a:noAutofit/>
          </a:bodyPr>
          <a:lstStyle/>
          <a:p>
            <a:pPr>
              <a:lnSpc>
                <a:spcPct val="100000"/>
              </a:lnSpc>
            </a:pPr>
            <a:r>
              <a:rPr lang="de-DE" sz="3000" b="0" strike="noStrike" spc="-1">
                <a:solidFill>
                  <a:srgbClr val="003E89"/>
                </a:solidFill>
                <a:latin typeface="Arial"/>
              </a:rPr>
              <a:t>Titelmasterformat durch Klicken bearbeiten</a:t>
            </a:r>
            <a:endParaRPr lang="en-US" sz="3000" b="0" strike="noStrike" spc="-1">
              <a:solidFill>
                <a:srgbClr val="000000"/>
              </a:solidFill>
              <a:latin typeface="Arial"/>
            </a:endParaRPr>
          </a:p>
        </p:txBody>
      </p:sp>
      <p:sp>
        <p:nvSpPr>
          <p:cNvPr id="51" name="PlaceHolder 5"/>
          <p:cNvSpPr>
            <a:spLocks noGrp="1"/>
          </p:cNvSpPr>
          <p:nvPr>
            <p:ph type="body"/>
          </p:nvPr>
        </p:nvSpPr>
        <p:spPr>
          <a:xfrm>
            <a:off x="457200" y="1600200"/>
            <a:ext cx="8229240" cy="4525560"/>
          </a:xfrm>
          <a:prstGeom prst="rect">
            <a:avLst/>
          </a:prstGeom>
        </p:spPr>
        <p:txBody>
          <a:bodyPr lIns="90000" tIns="45000" rIns="90000" bIns="45000">
            <a:noAutofit/>
          </a:bodyPr>
          <a:lstStyle/>
          <a:p>
            <a:pPr marL="432000" indent="-324000">
              <a:lnSpc>
                <a:spcPct val="100000"/>
              </a:lnSpc>
              <a:spcBef>
                <a:spcPts val="479"/>
              </a:spcBef>
              <a:buClr>
                <a:srgbClr val="000000"/>
              </a:buClr>
              <a:buSzPct val="45000"/>
              <a:buFont typeface="Wingdings" charset="2"/>
              <a:buChar char=""/>
            </a:pPr>
            <a:r>
              <a:rPr lang="de-DE" sz="2400" b="0" strike="noStrike" spc="-1">
                <a:solidFill>
                  <a:srgbClr val="000000"/>
                </a:solidFill>
                <a:latin typeface="Arial"/>
              </a:rPr>
              <a:t>Textmasterformate durch Klicken bearbeiten</a:t>
            </a:r>
            <a:endParaRPr lang="en-US" sz="2400" b="0" strike="noStrike" spc="-1">
              <a:solidFill>
                <a:srgbClr val="000000"/>
              </a:solidFill>
              <a:latin typeface="Arial"/>
            </a:endParaRPr>
          </a:p>
          <a:p>
            <a:pPr marL="864000" lvl="1" indent="-324000">
              <a:lnSpc>
                <a:spcPct val="100000"/>
              </a:lnSpc>
              <a:spcBef>
                <a:spcPts val="360"/>
              </a:spcBef>
              <a:buClr>
                <a:srgbClr val="000000"/>
              </a:buClr>
              <a:buSzPct val="75000"/>
              <a:buFont typeface="Symbol" charset="2"/>
              <a:buChar char=""/>
            </a:pPr>
            <a:r>
              <a:rPr lang="de-DE" sz="1800" b="0" strike="noStrike" spc="-1">
                <a:solidFill>
                  <a:srgbClr val="000000"/>
                </a:solidFill>
                <a:latin typeface="Arial"/>
              </a:rPr>
              <a:t>Zweite Ebene</a:t>
            </a:r>
            <a:endParaRPr lang="en-US" sz="1800" b="0" strike="noStrike" spc="-1">
              <a:solidFill>
                <a:srgbClr val="000000"/>
              </a:solidFill>
              <a:latin typeface="Arial"/>
            </a:endParaRPr>
          </a:p>
          <a:p>
            <a:pPr marL="1296000" lvl="2" indent="-288000">
              <a:lnSpc>
                <a:spcPct val="100000"/>
              </a:lnSpc>
              <a:spcBef>
                <a:spcPts val="320"/>
              </a:spcBef>
              <a:buClr>
                <a:srgbClr val="000000"/>
              </a:buClr>
              <a:buSzPct val="45000"/>
              <a:buFont typeface="Wingdings" charset="2"/>
              <a:buChar char=""/>
            </a:pPr>
            <a:r>
              <a:rPr lang="de-DE" sz="1600" b="0" strike="noStrike" spc="-1">
                <a:solidFill>
                  <a:srgbClr val="000000"/>
                </a:solidFill>
                <a:latin typeface="Arial"/>
              </a:rPr>
              <a:t>Dritte Ebene</a:t>
            </a:r>
            <a:endParaRPr lang="en-US" sz="1600" b="0" strike="noStrike" spc="-1">
              <a:solidFill>
                <a:srgbClr val="000000"/>
              </a:solidFill>
              <a:latin typeface="Arial"/>
            </a:endParaRPr>
          </a:p>
          <a:p>
            <a:pPr marL="1728000" lvl="3" indent="-216000">
              <a:lnSpc>
                <a:spcPct val="100000"/>
              </a:lnSpc>
              <a:spcBef>
                <a:spcPts val="400"/>
              </a:spcBef>
              <a:buClr>
                <a:srgbClr val="000000"/>
              </a:buClr>
              <a:buSzPct val="75000"/>
              <a:buFont typeface="Symbol" charset="2"/>
              <a:buChar char=""/>
            </a:pPr>
            <a:r>
              <a:rPr lang="de-DE" sz="2000" b="0" strike="noStrike" spc="-1">
                <a:solidFill>
                  <a:srgbClr val="000000"/>
                </a:solidFill>
                <a:latin typeface="Arial"/>
              </a:rPr>
              <a:t>Vierte Ebene</a:t>
            </a:r>
            <a:endParaRPr lang="en-US" sz="2000" b="0" strike="noStrike" spc="-1">
              <a:solidFill>
                <a:srgbClr val="000000"/>
              </a:solidFill>
              <a:latin typeface="Arial"/>
            </a:endParaRPr>
          </a:p>
          <a:p>
            <a:pPr marL="2160000" lvl="4" indent="-216000">
              <a:lnSpc>
                <a:spcPct val="100000"/>
              </a:lnSpc>
              <a:spcBef>
                <a:spcPts val="400"/>
              </a:spcBef>
              <a:buClr>
                <a:srgbClr val="000000"/>
              </a:buClr>
              <a:buSzPct val="45000"/>
              <a:buFont typeface="Wingdings" charset="2"/>
              <a:buChar char=""/>
            </a:pPr>
            <a:r>
              <a:rPr lang="de-DE" sz="2000" b="0" strike="noStrike" spc="-1">
                <a:solidFill>
                  <a:srgbClr val="000000"/>
                </a:solidFill>
                <a:latin typeface="Arial"/>
              </a:rPr>
              <a:t>Fünfte Ebene</a:t>
            </a:r>
            <a:endParaRPr lang="en-US" sz="20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 name="Line 1"/>
          <p:cNvSpPr/>
          <p:nvPr/>
        </p:nvSpPr>
        <p:spPr>
          <a:xfrm>
            <a:off x="0" y="466560"/>
            <a:ext cx="9142200" cy="1440"/>
          </a:xfrm>
          <a:prstGeom prst="line">
            <a:avLst/>
          </a:prstGeom>
          <a:ln w="19080" cap="rnd">
            <a:solidFill>
              <a:srgbClr val="FFFFFF"/>
            </a:solidFill>
            <a:prstDash val="sysDot"/>
            <a:round/>
          </a:ln>
        </p:spPr>
        <p:style>
          <a:lnRef idx="0">
            <a:scrgbClr r="0" g="0" b="0"/>
          </a:lnRef>
          <a:fillRef idx="0">
            <a:scrgbClr r="0" g="0" b="0"/>
          </a:fillRef>
          <a:effectRef idx="0">
            <a:scrgbClr r="0" g="0" b="0"/>
          </a:effectRef>
          <a:fontRef idx="minor"/>
        </p:style>
      </p:sp>
      <p:pic>
        <p:nvPicPr>
          <p:cNvPr id="89" name="Picture 18" descr="FZD-Bildmarke_Preussel_wtransparent"/>
          <p:cNvPicPr/>
          <p:nvPr/>
        </p:nvPicPr>
        <p:blipFill>
          <a:blip r:embed="rId14"/>
          <a:stretch/>
        </p:blipFill>
        <p:spPr>
          <a:xfrm>
            <a:off x="8532720" y="44280"/>
            <a:ext cx="325080" cy="360000"/>
          </a:xfrm>
          <a:prstGeom prst="rect">
            <a:avLst/>
          </a:prstGeom>
          <a:ln>
            <a:noFill/>
          </a:ln>
        </p:spPr>
      </p:pic>
      <p:pic>
        <p:nvPicPr>
          <p:cNvPr id="90" name="Picture 20" descr="Folgefolie"/>
          <p:cNvPicPr/>
          <p:nvPr/>
        </p:nvPicPr>
        <p:blipFill>
          <a:blip r:embed="rId15"/>
          <a:stretch/>
        </p:blipFill>
        <p:spPr>
          <a:xfrm>
            <a:off x="0" y="0"/>
            <a:ext cx="9143640" cy="6857640"/>
          </a:xfrm>
          <a:prstGeom prst="rect">
            <a:avLst/>
          </a:prstGeom>
          <a:ln>
            <a:noFill/>
          </a:ln>
        </p:spPr>
      </p:pic>
      <p:sp>
        <p:nvSpPr>
          <p:cNvPr id="91" name="CustomShape 2"/>
          <p:cNvSpPr/>
          <p:nvPr/>
        </p:nvSpPr>
        <p:spPr>
          <a:xfrm>
            <a:off x="0" y="0"/>
            <a:ext cx="286920" cy="286920"/>
          </a:xfrm>
          <a:prstGeom prst="rect">
            <a:avLst/>
          </a:prstGeom>
          <a:solidFill>
            <a:srgbClr val="CF6800"/>
          </a:solidFill>
          <a:ln>
            <a:noFill/>
          </a:ln>
        </p:spPr>
        <p:style>
          <a:lnRef idx="0">
            <a:scrgbClr r="0" g="0" b="0"/>
          </a:lnRef>
          <a:fillRef idx="0">
            <a:scrgbClr r="0" g="0" b="0"/>
          </a:fillRef>
          <a:effectRef idx="0">
            <a:scrgbClr r="0" g="0" b="0"/>
          </a:effectRef>
          <a:fontRef idx="minor"/>
        </p:style>
      </p:sp>
      <p:sp>
        <p:nvSpPr>
          <p:cNvPr id="92" name="CustomShape 3"/>
          <p:cNvSpPr/>
          <p:nvPr/>
        </p:nvSpPr>
        <p:spPr>
          <a:xfrm>
            <a:off x="287280" y="6620040"/>
            <a:ext cx="2437920" cy="1220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spcBef>
                <a:spcPts val="400"/>
              </a:spcBef>
            </a:pPr>
            <a:r>
              <a:rPr lang="de-DE" sz="800" b="0" strike="noStrike" spc="-1">
                <a:solidFill>
                  <a:srgbClr val="FFFFFF"/>
                </a:solidFill>
                <a:latin typeface="Arial"/>
              </a:rPr>
              <a:t>Seite </a:t>
            </a:r>
            <a:fld id="{8E81660C-7DD4-4DB7-BDCE-6543286BB320}" type="slidenum">
              <a:rPr lang="de-DE" sz="800" b="0" strike="noStrike" spc="-1">
                <a:solidFill>
                  <a:srgbClr val="FFFFFF"/>
                </a:solidFill>
                <a:latin typeface="Arial"/>
              </a:rPr>
              <a:t>‹Nr.›</a:t>
            </a:fld>
            <a:endParaRPr lang="de-DE" sz="800" b="0" strike="noStrike" spc="-1">
              <a:latin typeface="Arial"/>
            </a:endParaRPr>
          </a:p>
        </p:txBody>
      </p:sp>
      <p:pic>
        <p:nvPicPr>
          <p:cNvPr id="93" name="Bild 5" descr="DDC_Logo_110x50_4C.eps"/>
          <p:cNvPicPr/>
          <p:nvPr/>
        </p:nvPicPr>
        <p:blipFill>
          <a:blip r:embed="rId16"/>
          <a:stretch/>
        </p:blipFill>
        <p:spPr>
          <a:xfrm>
            <a:off x="6589800" y="6124680"/>
            <a:ext cx="718920" cy="328320"/>
          </a:xfrm>
          <a:prstGeom prst="rect">
            <a:avLst/>
          </a:prstGeom>
          <a:ln w="9360">
            <a:noFill/>
          </a:ln>
        </p:spPr>
      </p:pic>
      <p:sp>
        <p:nvSpPr>
          <p:cNvPr id="94" name="PlaceHolder 4"/>
          <p:cNvSpPr>
            <a:spLocks noGrp="1"/>
          </p:cNvSpPr>
          <p:nvPr>
            <p:ph type="title"/>
          </p:nvPr>
        </p:nvSpPr>
        <p:spPr>
          <a:xfrm>
            <a:off x="457200" y="274680"/>
            <a:ext cx="8229240" cy="1142640"/>
          </a:xfrm>
          <a:prstGeom prst="rect">
            <a:avLst/>
          </a:prstGeom>
        </p:spPr>
        <p:txBody>
          <a:bodyPr lIns="90000" tIns="45000" rIns="90000" bIns="45000">
            <a:noAutofit/>
          </a:bodyPr>
          <a:lstStyle/>
          <a:p>
            <a:pPr>
              <a:lnSpc>
                <a:spcPct val="100000"/>
              </a:lnSpc>
            </a:pPr>
            <a:r>
              <a:rPr lang="de-DE" sz="3000" b="0" strike="noStrike" spc="-1">
                <a:solidFill>
                  <a:srgbClr val="003E89"/>
                </a:solidFill>
                <a:latin typeface="Arial"/>
              </a:rPr>
              <a:t>Titelmasterformat durch Klicken bearbeiten</a:t>
            </a:r>
            <a:endParaRPr lang="en-US" sz="3000" b="0" strike="noStrike" spc="-1">
              <a:solidFill>
                <a:srgbClr val="000000"/>
              </a:solidFill>
              <a:latin typeface="Arial"/>
            </a:endParaRPr>
          </a:p>
        </p:txBody>
      </p:sp>
      <p:sp>
        <p:nvSpPr>
          <p:cNvPr id="95"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ariel-h2020.e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 Type="http://schemas.openxmlformats.org/officeDocument/2006/relationships/image" Target="../media/image9.png"/><Relationship Id="rId21" Type="http://schemas.openxmlformats.org/officeDocument/2006/relationships/image" Target="../media/image27.gif"/><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jpeg"/><Relationship Id="rId25" Type="http://schemas.openxmlformats.org/officeDocument/2006/relationships/image" Target="../media/image31.jpeg"/><Relationship Id="rId2" Type="http://schemas.openxmlformats.org/officeDocument/2006/relationships/notesSlide" Target="../notesSlides/notesSlide4.xml"/><Relationship Id="rId16" Type="http://schemas.openxmlformats.org/officeDocument/2006/relationships/image" Target="../media/image22.gif"/><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jpeg"/><Relationship Id="rId22" Type="http://schemas.openxmlformats.org/officeDocument/2006/relationships/image" Target="../media/image28.png"/><Relationship Id="rId27"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s://cern.zoom.us/j/62251997301?pwd=QlRsTGNHZk9TVC9CeTM3MjNtZXpnQT09" TargetMode="Externa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Shape 1"/>
          <p:cNvSpPr txBox="1"/>
          <p:nvPr/>
        </p:nvSpPr>
        <p:spPr>
          <a:xfrm>
            <a:off x="505440" y="1328400"/>
            <a:ext cx="7772040" cy="1469520"/>
          </a:xfrm>
          <a:prstGeom prst="rect">
            <a:avLst/>
          </a:prstGeom>
          <a:noFill/>
          <a:ln>
            <a:noFill/>
          </a:ln>
        </p:spPr>
        <p:txBody>
          <a:bodyPr lIns="90000" tIns="45000" rIns="90000" bIns="45000">
            <a:noAutofit/>
          </a:bodyPr>
          <a:lstStyle/>
          <a:p>
            <a:pPr>
              <a:lnSpc>
                <a:spcPct val="100000"/>
              </a:lnSpc>
            </a:pPr>
            <a:r>
              <a:rPr lang="en-US" sz="3000" b="1" strike="noStrike" spc="-1" dirty="0">
                <a:solidFill>
                  <a:srgbClr val="003E89"/>
                </a:solidFill>
                <a:latin typeface="Arial"/>
              </a:rPr>
              <a:t> Third ARIEL Management Board and </a:t>
            </a:r>
            <a:br>
              <a:rPr dirty="0"/>
            </a:br>
            <a:r>
              <a:rPr lang="en-US" sz="3000" b="1" strike="noStrike" spc="-1" dirty="0">
                <a:solidFill>
                  <a:srgbClr val="003E89"/>
                </a:solidFill>
                <a:latin typeface="Arial"/>
              </a:rPr>
              <a:t> PAC meeting </a:t>
            </a:r>
            <a:endParaRPr lang="en-US" sz="3000" b="0" strike="noStrike" spc="-1" dirty="0">
              <a:solidFill>
                <a:srgbClr val="000000"/>
              </a:solidFill>
              <a:latin typeface="Arial"/>
            </a:endParaRPr>
          </a:p>
        </p:txBody>
      </p:sp>
      <p:sp>
        <p:nvSpPr>
          <p:cNvPr id="139" name="TextShape 2"/>
          <p:cNvSpPr txBox="1"/>
          <p:nvPr/>
        </p:nvSpPr>
        <p:spPr>
          <a:xfrm>
            <a:off x="1445400" y="3012120"/>
            <a:ext cx="6400440" cy="1752120"/>
          </a:xfrm>
          <a:prstGeom prst="rect">
            <a:avLst/>
          </a:prstGeom>
          <a:noFill/>
          <a:ln>
            <a:noFill/>
          </a:ln>
        </p:spPr>
        <p:txBody>
          <a:bodyPr lIns="90000" tIns="45000" rIns="90000" bIns="45000">
            <a:noAutofit/>
          </a:bodyPr>
          <a:lstStyle/>
          <a:p>
            <a:pPr algn="ctr">
              <a:lnSpc>
                <a:spcPct val="100000"/>
              </a:lnSpc>
            </a:pPr>
            <a:r>
              <a:rPr lang="de-DE" sz="2000" b="0" strike="noStrike" spc="-1">
                <a:latin typeface="Arial"/>
              </a:rPr>
              <a:t> </a:t>
            </a:r>
            <a:br/>
            <a:r>
              <a:rPr lang="de-DE" sz="2000" b="0" strike="noStrike" spc="-1">
                <a:latin typeface="Arial"/>
              </a:rPr>
              <a:t>Arnd Junghans, </a:t>
            </a:r>
            <a:br/>
            <a:r>
              <a:rPr lang="de-DE" sz="2000" b="0" strike="noStrike" spc="-1">
                <a:latin typeface="Arial"/>
              </a:rPr>
              <a:t>Helmholtz-Zentrum Dresden-Rossendorf</a:t>
            </a:r>
          </a:p>
        </p:txBody>
      </p:sp>
      <p:grpSp>
        <p:nvGrpSpPr>
          <p:cNvPr id="140" name="Group 3"/>
          <p:cNvGrpSpPr/>
          <p:nvPr/>
        </p:nvGrpSpPr>
        <p:grpSpPr>
          <a:xfrm>
            <a:off x="640440" y="5257800"/>
            <a:ext cx="7902360" cy="913320"/>
            <a:chOff x="640440" y="5257800"/>
            <a:chExt cx="7902360" cy="913320"/>
          </a:xfrm>
        </p:grpSpPr>
        <p:pic>
          <p:nvPicPr>
            <p:cNvPr id="141" name="Picture 2"/>
            <p:cNvPicPr/>
            <p:nvPr/>
          </p:nvPicPr>
          <p:blipFill>
            <a:blip r:embed="rId3"/>
            <a:stretch/>
          </p:blipFill>
          <p:spPr>
            <a:xfrm>
              <a:off x="640440" y="5313600"/>
              <a:ext cx="804600" cy="534600"/>
            </a:xfrm>
            <a:prstGeom prst="rect">
              <a:avLst/>
            </a:prstGeom>
            <a:ln>
              <a:noFill/>
            </a:ln>
          </p:spPr>
        </p:pic>
        <p:sp>
          <p:nvSpPr>
            <p:cNvPr id="142" name="CustomShape 4"/>
            <p:cNvSpPr/>
            <p:nvPr/>
          </p:nvSpPr>
          <p:spPr>
            <a:xfrm>
              <a:off x="1671480" y="5257800"/>
              <a:ext cx="6871320" cy="913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800" b="0" strike="noStrike" spc="-1">
                  <a:solidFill>
                    <a:srgbClr val="000000"/>
                  </a:solidFill>
                  <a:latin typeface="Arial"/>
                </a:rPr>
                <a:t>This project has received funding from the Euratom research and </a:t>
              </a:r>
              <a:endParaRPr lang="de-DE" sz="1800" b="0" strike="noStrike" spc="-1">
                <a:latin typeface="Arial"/>
              </a:endParaRPr>
            </a:p>
            <a:p>
              <a:pPr>
                <a:lnSpc>
                  <a:spcPct val="100000"/>
                </a:lnSpc>
              </a:pPr>
              <a:r>
                <a:rPr lang="de-DE" sz="1800" b="0" strike="noStrike" spc="-1">
                  <a:solidFill>
                    <a:srgbClr val="000000"/>
                  </a:solidFill>
                  <a:latin typeface="Arial"/>
                </a:rPr>
                <a:t>training programme 2014-2018 under grant agreement No 847594</a:t>
              </a:r>
              <a:br/>
              <a:r>
                <a:rPr lang="de-DE" sz="1800" b="0" strike="noStrike" spc="-1">
                  <a:solidFill>
                    <a:srgbClr val="000000"/>
                  </a:solidFill>
                  <a:latin typeface="Arial"/>
                </a:rPr>
                <a:t>(ARIEL).   </a:t>
              </a:r>
              <a:endParaRPr lang="de-DE" sz="1800" b="0" strike="noStrike" spc="-1">
                <a:latin typeface="Arial"/>
              </a:endParaRPr>
            </a:p>
          </p:txBody>
        </p:sp>
      </p:grpSp>
      <p:sp>
        <p:nvSpPr>
          <p:cNvPr id="143" name="CustomShape 5"/>
          <p:cNvSpPr/>
          <p:nvPr/>
        </p:nvSpPr>
        <p:spPr>
          <a:xfrm>
            <a:off x="2910240" y="6211800"/>
            <a:ext cx="2181960" cy="913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800" b="0" u="sng" strike="noStrike" spc="-1">
                <a:solidFill>
                  <a:srgbClr val="009999"/>
                </a:solidFill>
                <a:uFillTx/>
                <a:latin typeface="Arial"/>
                <a:hlinkClick r:id="rId4"/>
              </a:rPr>
              <a:t>www.ariel-h2020.eu</a:t>
            </a:r>
            <a:endParaRPr lang="de-DE" sz="1800" b="0" strike="noStrike" spc="-1">
              <a:latin typeface="Arial"/>
            </a:endParaRPr>
          </a:p>
          <a:p>
            <a:pPr>
              <a:lnSpc>
                <a:spcPct val="100000"/>
              </a:lnSpc>
            </a:pPr>
            <a:endParaRPr lang="de-DE" sz="1800" b="0" strike="noStrike" spc="-1">
              <a:latin typeface="Arial"/>
            </a:endParaRPr>
          </a:p>
          <a:p>
            <a:pPr>
              <a:lnSpc>
                <a:spcPct val="100000"/>
              </a:lnSpc>
            </a:pPr>
            <a:endParaRPr lang="de-DE" sz="1800" b="0" strike="noStrike" spc="-1">
              <a:latin typeface="Arial"/>
            </a:endParaRPr>
          </a:p>
        </p:txBody>
      </p:sp>
      <p:grpSp>
        <p:nvGrpSpPr>
          <p:cNvPr id="144" name="Group 6"/>
          <p:cNvGrpSpPr/>
          <p:nvPr/>
        </p:nvGrpSpPr>
        <p:grpSpPr>
          <a:xfrm>
            <a:off x="248760" y="54000"/>
            <a:ext cx="8737200" cy="762480"/>
            <a:chOff x="248760" y="54000"/>
            <a:chExt cx="8737200" cy="762480"/>
          </a:xfrm>
        </p:grpSpPr>
        <p:sp>
          <p:nvSpPr>
            <p:cNvPr id="145" name="CustomShape 7"/>
            <p:cNvSpPr/>
            <p:nvPr/>
          </p:nvSpPr>
          <p:spPr>
            <a:xfrm>
              <a:off x="248760" y="54000"/>
              <a:ext cx="8737200" cy="762480"/>
            </a:xfrm>
            <a:prstGeom prst="rect">
              <a:avLst/>
            </a:prstGeom>
            <a:gradFill rotWithShape="0">
              <a:gsLst>
                <a:gs pos="0">
                  <a:srgbClr val="007FD9">
                    <a:alpha val="6274"/>
                  </a:srgbClr>
                </a:gs>
                <a:gs pos="100000">
                  <a:srgbClr val="0070C0"/>
                </a:gs>
              </a:gsLst>
              <a:lin ang="0"/>
            </a:gradFill>
            <a:ln>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pPr>
              <a:r>
                <a:rPr lang="de-DE" sz="2000" b="0" strike="noStrike" spc="-1">
                  <a:solidFill>
                    <a:srgbClr val="002060"/>
                  </a:solidFill>
                  <a:latin typeface="Arial"/>
                </a:rPr>
                <a:t>    Accelerator and Research reactor Infrastructures for </a:t>
              </a:r>
              <a:endParaRPr lang="de-DE" sz="2000" b="0" strike="noStrike" spc="-1">
                <a:latin typeface="Arial"/>
              </a:endParaRPr>
            </a:p>
            <a:p>
              <a:pPr>
                <a:lnSpc>
                  <a:spcPct val="100000"/>
                </a:lnSpc>
              </a:pPr>
              <a:r>
                <a:rPr lang="de-DE" sz="2000" b="0" strike="noStrike" spc="-1">
                  <a:solidFill>
                    <a:srgbClr val="002060"/>
                  </a:solidFill>
                  <a:latin typeface="Arial"/>
                </a:rPr>
                <a:t>    Education and Learning </a:t>
              </a:r>
              <a:endParaRPr lang="de-DE" sz="2000" b="0" strike="noStrike" spc="-1">
                <a:latin typeface="Arial"/>
              </a:endParaRPr>
            </a:p>
            <a:p>
              <a:pPr algn="ctr">
                <a:lnSpc>
                  <a:spcPct val="100000"/>
                </a:lnSpc>
              </a:pPr>
              <a:endParaRPr lang="de-DE" sz="2000" b="0" strike="noStrike" spc="-1">
                <a:latin typeface="Arial"/>
              </a:endParaRPr>
            </a:p>
          </p:txBody>
        </p:sp>
        <p:grpSp>
          <p:nvGrpSpPr>
            <p:cNvPr id="146" name="Group 8"/>
            <p:cNvGrpSpPr/>
            <p:nvPr/>
          </p:nvGrpSpPr>
          <p:grpSpPr>
            <a:xfrm>
              <a:off x="6727320" y="156960"/>
              <a:ext cx="2089800" cy="516960"/>
              <a:chOff x="6727320" y="156960"/>
              <a:chExt cx="2089800" cy="516960"/>
            </a:xfrm>
          </p:grpSpPr>
          <p:pic>
            <p:nvPicPr>
              <p:cNvPr id="147" name="Grafik 11"/>
              <p:cNvPicPr/>
              <p:nvPr/>
            </p:nvPicPr>
            <p:blipFill>
              <a:blip r:embed="rId5"/>
              <a:stretch/>
            </p:blipFill>
            <p:spPr>
              <a:xfrm>
                <a:off x="8277840" y="238680"/>
                <a:ext cx="539280" cy="359640"/>
              </a:xfrm>
              <a:prstGeom prst="rect">
                <a:avLst/>
              </a:prstGeom>
              <a:ln>
                <a:noFill/>
              </a:ln>
            </p:spPr>
          </p:pic>
          <p:sp>
            <p:nvSpPr>
              <p:cNvPr id="148" name="CustomShape 9"/>
              <p:cNvSpPr/>
              <p:nvPr/>
            </p:nvSpPr>
            <p:spPr>
              <a:xfrm>
                <a:off x="6727320" y="156960"/>
                <a:ext cx="1244880" cy="516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de-DE" sz="2800" b="1" i="1" strike="noStrike" spc="-1">
                    <a:solidFill>
                      <a:srgbClr val="FFC000"/>
                    </a:solidFill>
                    <a:latin typeface="Arial"/>
                  </a:rPr>
                  <a:t>ARIEL</a:t>
                </a:r>
                <a:endParaRPr lang="de-DE" sz="2800" b="0" strike="noStrike" spc="-1">
                  <a:latin typeface="Arial"/>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457200" y="274680"/>
            <a:ext cx="8228880" cy="5936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de-DE" sz="3000" b="0" strike="noStrike" spc="-1" dirty="0">
                <a:solidFill>
                  <a:srgbClr val="003E89"/>
                </a:solidFill>
                <a:latin typeface="Arial"/>
                <a:ea typeface="DejaVu Sans"/>
              </a:rPr>
              <a:t>Summer </a:t>
            </a:r>
            <a:r>
              <a:rPr lang="de-DE" sz="3000" b="0" strike="noStrike" spc="-1" dirty="0" err="1">
                <a:solidFill>
                  <a:srgbClr val="003E89"/>
                </a:solidFill>
                <a:latin typeface="Arial"/>
                <a:ea typeface="DejaVu Sans"/>
              </a:rPr>
              <a:t>schools</a:t>
            </a:r>
            <a:endParaRPr lang="de-DE" sz="3000" b="0" strike="noStrike" spc="-1" dirty="0">
              <a:latin typeface="Arial"/>
            </a:endParaRPr>
          </a:p>
        </p:txBody>
      </p:sp>
      <p:sp>
        <p:nvSpPr>
          <p:cNvPr id="196" name="CustomShape 2"/>
          <p:cNvSpPr/>
          <p:nvPr/>
        </p:nvSpPr>
        <p:spPr>
          <a:xfrm>
            <a:off x="340560" y="977759"/>
            <a:ext cx="8228880" cy="47082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343080" indent="-342360">
              <a:lnSpc>
                <a:spcPct val="100000"/>
              </a:lnSpc>
              <a:spcBef>
                <a:spcPts val="479"/>
              </a:spcBef>
              <a:buClr>
                <a:srgbClr val="000000"/>
              </a:buClr>
              <a:buFont typeface="Symbol"/>
              <a:buChar char=""/>
            </a:pPr>
            <a:r>
              <a:rPr lang="de-DE" sz="2400" b="0" strike="noStrike" spc="-1" dirty="0">
                <a:solidFill>
                  <a:srgbClr val="000000"/>
                </a:solidFill>
                <a:latin typeface="Arial"/>
                <a:ea typeface="DejaVu Sans"/>
              </a:rPr>
              <a:t>Hands-on </a:t>
            </a:r>
            <a:r>
              <a:rPr lang="de-DE" sz="2400" b="0" strike="noStrike" spc="-1" dirty="0" err="1">
                <a:solidFill>
                  <a:srgbClr val="000000"/>
                </a:solidFill>
                <a:latin typeface="Arial"/>
                <a:ea typeface="DejaVu Sans"/>
              </a:rPr>
              <a:t>school</a:t>
            </a:r>
            <a:r>
              <a:rPr lang="de-DE" sz="2400" b="0" strike="noStrike" spc="-1" dirty="0">
                <a:solidFill>
                  <a:srgbClr val="000000"/>
                </a:solidFill>
                <a:latin typeface="Arial"/>
                <a:ea typeface="DejaVu Sans"/>
              </a:rPr>
              <a:t> on </a:t>
            </a:r>
            <a:r>
              <a:rPr lang="de-DE" sz="2400" b="0" strike="noStrike" spc="-1" dirty="0" err="1">
                <a:solidFill>
                  <a:srgbClr val="000000"/>
                </a:solidFill>
                <a:latin typeface="Arial"/>
                <a:ea typeface="DejaVu Sans"/>
              </a:rPr>
              <a:t>the</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production</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detection</a:t>
            </a:r>
            <a:r>
              <a:rPr lang="de-DE" sz="2400" b="0" strike="noStrike" spc="-1" dirty="0">
                <a:solidFill>
                  <a:srgbClr val="000000"/>
                </a:solidFill>
                <a:latin typeface="Arial"/>
                <a:ea typeface="DejaVu Sans"/>
              </a:rPr>
              <a:t> and </a:t>
            </a:r>
            <a:r>
              <a:rPr lang="de-DE" sz="2400" b="0" strike="noStrike" spc="-1" dirty="0" err="1">
                <a:solidFill>
                  <a:srgbClr val="000000"/>
                </a:solidFill>
                <a:latin typeface="Arial"/>
                <a:ea typeface="DejaVu Sans"/>
              </a:rPr>
              <a:t>use</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of</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neutron</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beams</a:t>
            </a:r>
            <a:r>
              <a:rPr lang="de-DE" sz="2400" b="0" strike="noStrike" spc="-1" dirty="0">
                <a:solidFill>
                  <a:srgbClr val="000000"/>
                </a:solidFill>
                <a:latin typeface="Arial"/>
                <a:ea typeface="DejaVu Sans"/>
              </a:rPr>
              <a:t>, University </a:t>
            </a:r>
            <a:r>
              <a:rPr lang="de-DE" sz="2400" b="0" strike="noStrike" spc="-1" dirty="0" err="1">
                <a:solidFill>
                  <a:srgbClr val="000000"/>
                </a:solidFill>
                <a:latin typeface="Arial"/>
                <a:ea typeface="DejaVu Sans"/>
              </a:rPr>
              <a:t>of</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Seville</a:t>
            </a:r>
            <a:r>
              <a:rPr lang="de-DE" sz="2400" b="0" strike="noStrike" spc="-1" dirty="0">
                <a:solidFill>
                  <a:srgbClr val="000000"/>
                </a:solidFill>
                <a:latin typeface="Arial"/>
                <a:ea typeface="DejaVu Sans"/>
              </a:rPr>
              <a:t> (18-24 </a:t>
            </a:r>
            <a:r>
              <a:rPr lang="de-DE" sz="2400" b="0" strike="noStrike" spc="-1" dirty="0" err="1">
                <a:solidFill>
                  <a:srgbClr val="000000"/>
                </a:solidFill>
                <a:latin typeface="Arial"/>
                <a:ea typeface="DejaVu Sans"/>
              </a:rPr>
              <a:t>participants</a:t>
            </a:r>
            <a:r>
              <a:rPr lang="de-DE" sz="2400" b="0" strike="noStrike" spc="-1" dirty="0">
                <a:solidFill>
                  <a:srgbClr val="000000"/>
                </a:solidFill>
                <a:latin typeface="Arial"/>
                <a:ea typeface="DejaVu Sans"/>
              </a:rPr>
              <a:t>)  September 2022  </a:t>
            </a:r>
            <a:endParaRPr lang="de-DE" sz="2400" b="0" strike="noStrike" spc="-1" dirty="0">
              <a:latin typeface="Arial"/>
            </a:endParaRPr>
          </a:p>
          <a:p>
            <a:pPr marL="343080" indent="-342360">
              <a:lnSpc>
                <a:spcPct val="100000"/>
              </a:lnSpc>
              <a:spcBef>
                <a:spcPts val="479"/>
              </a:spcBef>
              <a:buClr>
                <a:srgbClr val="000000"/>
              </a:buClr>
              <a:buFont typeface="Symbol"/>
              <a:buChar char=""/>
            </a:pPr>
            <a:r>
              <a:rPr lang="de-DE" sz="2400" b="0" strike="noStrike" spc="-1" dirty="0">
                <a:solidFill>
                  <a:srgbClr val="000000"/>
                </a:solidFill>
                <a:latin typeface="Arial"/>
                <a:ea typeface="DejaVu Sans"/>
              </a:rPr>
              <a:t>Lab </a:t>
            </a:r>
            <a:r>
              <a:rPr lang="de-DE" sz="2400" b="0" strike="noStrike" spc="-1" dirty="0" err="1">
                <a:solidFill>
                  <a:srgbClr val="000000"/>
                </a:solidFill>
                <a:latin typeface="Arial"/>
                <a:ea typeface="DejaVu Sans"/>
              </a:rPr>
              <a:t>course</a:t>
            </a:r>
            <a:r>
              <a:rPr lang="de-DE" sz="2400" b="0" strike="noStrike" spc="-1" dirty="0">
                <a:solidFill>
                  <a:srgbClr val="000000"/>
                </a:solidFill>
                <a:latin typeface="Arial"/>
                <a:ea typeface="DejaVu Sans"/>
              </a:rPr>
              <a:t> in </a:t>
            </a:r>
            <a:r>
              <a:rPr lang="de-DE" sz="2400" b="0" strike="noStrike" spc="-1" dirty="0" err="1">
                <a:solidFill>
                  <a:srgbClr val="000000"/>
                </a:solidFill>
                <a:latin typeface="Arial"/>
                <a:ea typeface="DejaVu Sans"/>
              </a:rPr>
              <a:t>Reactor</a:t>
            </a:r>
            <a:r>
              <a:rPr lang="de-DE" sz="2400" b="0" strike="noStrike" spc="-1" dirty="0">
                <a:solidFill>
                  <a:srgbClr val="000000"/>
                </a:solidFill>
                <a:latin typeface="Arial"/>
                <a:ea typeface="DejaVu Sans"/>
              </a:rPr>
              <a:t> Operation and </a:t>
            </a:r>
            <a:r>
              <a:rPr lang="de-DE" sz="2400" b="0" strike="noStrike" spc="-1" dirty="0" err="1">
                <a:solidFill>
                  <a:srgbClr val="000000"/>
                </a:solidFill>
                <a:latin typeface="Arial"/>
                <a:ea typeface="DejaVu Sans"/>
              </a:rPr>
              <a:t>Nuclear</a:t>
            </a:r>
            <a:r>
              <a:rPr lang="de-DE" sz="2400" b="0" strike="noStrike" spc="-1" dirty="0">
                <a:solidFill>
                  <a:srgbClr val="000000"/>
                </a:solidFill>
                <a:latin typeface="Arial"/>
                <a:ea typeface="DejaVu Sans"/>
              </a:rPr>
              <a:t> Chemistry, University </a:t>
            </a:r>
            <a:r>
              <a:rPr lang="de-DE" sz="2400" b="0" strike="noStrike" spc="-1" dirty="0" err="1">
                <a:solidFill>
                  <a:srgbClr val="000000"/>
                </a:solidFill>
                <a:latin typeface="Arial"/>
                <a:ea typeface="DejaVu Sans"/>
              </a:rPr>
              <a:t>of</a:t>
            </a:r>
            <a:r>
              <a:rPr lang="de-DE" sz="2400" b="0" strike="noStrike" spc="-1" dirty="0">
                <a:solidFill>
                  <a:srgbClr val="000000"/>
                </a:solidFill>
                <a:latin typeface="Arial"/>
                <a:ea typeface="DejaVu Sans"/>
              </a:rPr>
              <a:t> Mainz (10 </a:t>
            </a:r>
            <a:r>
              <a:rPr lang="de-DE" sz="2400" b="0" strike="noStrike" spc="-1" dirty="0" err="1">
                <a:solidFill>
                  <a:srgbClr val="000000"/>
                </a:solidFill>
                <a:latin typeface="Arial"/>
                <a:ea typeface="DejaVu Sans"/>
              </a:rPr>
              <a:t>participants</a:t>
            </a:r>
            <a:r>
              <a:rPr lang="de-DE" sz="2400" b="0" strike="noStrike" spc="-1" dirty="0">
                <a:solidFill>
                  <a:srgbClr val="000000"/>
                </a:solidFill>
                <a:latin typeface="Arial"/>
                <a:ea typeface="DejaVu Sans"/>
              </a:rPr>
              <a:t>)</a:t>
            </a:r>
            <a:br>
              <a:rPr dirty="0"/>
            </a:br>
            <a:r>
              <a:rPr lang="de-DE" sz="2400" b="0" strike="noStrike" spc="-1" dirty="0" err="1">
                <a:solidFill>
                  <a:srgbClr val="000000"/>
                </a:solidFill>
                <a:latin typeface="Arial"/>
                <a:ea typeface="DejaVu Sans"/>
              </a:rPr>
              <a:t>October</a:t>
            </a:r>
            <a:r>
              <a:rPr lang="de-DE" sz="2400" b="0" strike="noStrike" spc="-1" dirty="0">
                <a:solidFill>
                  <a:srgbClr val="000000"/>
                </a:solidFill>
                <a:latin typeface="Arial"/>
                <a:ea typeface="DejaVu Sans"/>
              </a:rPr>
              <a:t> 2023</a:t>
            </a:r>
            <a:endParaRPr lang="de-DE" sz="2400" b="0" strike="noStrike" spc="-1" dirty="0">
              <a:latin typeface="Arial"/>
            </a:endParaRPr>
          </a:p>
          <a:p>
            <a:pPr marL="343080" indent="-342360">
              <a:lnSpc>
                <a:spcPct val="100000"/>
              </a:lnSpc>
              <a:spcBef>
                <a:spcPts val="479"/>
              </a:spcBef>
              <a:buClr>
                <a:srgbClr val="000000"/>
              </a:buClr>
              <a:buFont typeface="Symbol"/>
              <a:buChar char=""/>
            </a:pPr>
            <a:r>
              <a:rPr lang="de-DE" sz="2400" b="0" strike="noStrike" spc="-1" dirty="0" err="1">
                <a:solidFill>
                  <a:srgbClr val="000000"/>
                </a:solidFill>
                <a:latin typeface="Arial"/>
                <a:ea typeface="DejaVu Sans"/>
              </a:rPr>
              <a:t>Nuclear</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data</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the</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path</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from</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the</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detector</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to</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the</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reactor</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calculation</a:t>
            </a:r>
            <a:r>
              <a:rPr lang="de-DE" sz="2400" b="0" strike="noStrike" spc="-1" dirty="0">
                <a:solidFill>
                  <a:srgbClr val="000000"/>
                </a:solidFill>
                <a:latin typeface="Arial"/>
                <a:ea typeface="DejaVu Sans"/>
              </a:rPr>
              <a:t>, CIEMAT, Madrid (20 </a:t>
            </a:r>
            <a:r>
              <a:rPr lang="de-DE" sz="2400" b="0" strike="noStrike" spc="-1" dirty="0" err="1">
                <a:solidFill>
                  <a:srgbClr val="000000"/>
                </a:solidFill>
                <a:latin typeface="Arial"/>
                <a:ea typeface="DejaVu Sans"/>
              </a:rPr>
              <a:t>participants</a:t>
            </a:r>
            <a:r>
              <a:rPr lang="de-DE" sz="2400" b="0" strike="noStrike" spc="-1" dirty="0">
                <a:solidFill>
                  <a:srgbClr val="000000"/>
                </a:solidFill>
                <a:latin typeface="Arial"/>
                <a:ea typeface="DejaVu Sans"/>
              </a:rPr>
              <a:t>)</a:t>
            </a:r>
            <a:br>
              <a:rPr lang="de-DE" sz="2400" spc="-1" dirty="0">
                <a:latin typeface="Arial"/>
              </a:rPr>
            </a:br>
            <a:r>
              <a:rPr lang="de-DE" sz="2400" b="0" strike="noStrike" spc="-1" dirty="0">
                <a:solidFill>
                  <a:srgbClr val="000000"/>
                </a:solidFill>
                <a:latin typeface="Arial"/>
                <a:ea typeface="DejaVu Sans"/>
              </a:rPr>
              <a:t>Jan /Feb 2022 (virtual </a:t>
            </a:r>
            <a:r>
              <a:rPr lang="de-DE" sz="2400" b="0" strike="noStrike" spc="-1" dirty="0" err="1">
                <a:solidFill>
                  <a:srgbClr val="000000"/>
                </a:solidFill>
                <a:latin typeface="Arial"/>
                <a:ea typeface="DejaVu Sans"/>
              </a:rPr>
              <a:t>course</a:t>
            </a:r>
            <a:r>
              <a:rPr lang="de-DE" sz="2400" b="0" strike="noStrike" spc="-1" dirty="0">
                <a:solidFill>
                  <a:srgbClr val="000000"/>
                </a:solidFill>
                <a:latin typeface="Arial"/>
                <a:ea typeface="DejaVu Sans"/>
              </a:rPr>
              <a:t>)</a:t>
            </a:r>
            <a:endParaRPr lang="de-DE" sz="2400" b="0" strike="noStrike" spc="-1" dirty="0">
              <a:latin typeface="Arial"/>
            </a:endParaRPr>
          </a:p>
          <a:p>
            <a:pPr marL="343080" indent="-342360">
              <a:lnSpc>
                <a:spcPct val="100000"/>
              </a:lnSpc>
              <a:spcBef>
                <a:spcPts val="479"/>
              </a:spcBef>
              <a:buClr>
                <a:srgbClr val="000000"/>
              </a:buClr>
              <a:buFont typeface="Symbol"/>
              <a:buChar char=""/>
            </a:pPr>
            <a:r>
              <a:rPr lang="de-DE" sz="2400" b="0" strike="noStrike" spc="-1" dirty="0">
                <a:solidFill>
                  <a:srgbClr val="000000"/>
                </a:solidFill>
                <a:latin typeface="Arial"/>
                <a:ea typeface="DejaVu Sans"/>
              </a:rPr>
              <a:t>EXTEND’2023 </a:t>
            </a:r>
            <a:r>
              <a:rPr lang="de-DE" sz="2400" b="0" strike="noStrike" spc="-1" dirty="0" err="1">
                <a:solidFill>
                  <a:srgbClr val="000000"/>
                </a:solidFill>
                <a:latin typeface="Arial"/>
                <a:ea typeface="DejaVu Sans"/>
              </a:rPr>
              <a:t>summer</a:t>
            </a:r>
            <a:r>
              <a:rPr lang="de-DE" sz="2400" b="0" strike="noStrike" spc="-1" dirty="0">
                <a:solidFill>
                  <a:srgbClr val="000000"/>
                </a:solidFill>
                <a:latin typeface="Arial"/>
                <a:ea typeface="DejaVu Sans"/>
              </a:rPr>
              <a:t> </a:t>
            </a:r>
            <a:r>
              <a:rPr lang="de-DE" sz="2400" b="0" strike="noStrike" spc="-1" dirty="0" err="1">
                <a:solidFill>
                  <a:srgbClr val="000000"/>
                </a:solidFill>
                <a:latin typeface="Arial"/>
                <a:ea typeface="DejaVu Sans"/>
              </a:rPr>
              <a:t>school</a:t>
            </a:r>
            <a:r>
              <a:rPr lang="de-DE" sz="2400" b="0" strike="noStrike" spc="-1" dirty="0">
                <a:solidFill>
                  <a:srgbClr val="000000"/>
                </a:solidFill>
                <a:latin typeface="Arial"/>
                <a:ea typeface="DejaVu Sans"/>
              </a:rPr>
              <a:t> at Uppsala University</a:t>
            </a:r>
            <a:br>
              <a:rPr dirty="0"/>
            </a:br>
            <a:r>
              <a:rPr lang="de-DE" sz="2400" b="0" strike="noStrike" spc="-1" dirty="0">
                <a:solidFill>
                  <a:srgbClr val="000000"/>
                </a:solidFill>
                <a:latin typeface="Arial"/>
                <a:ea typeface="DejaVu Sans"/>
              </a:rPr>
              <a:t>(20-25 </a:t>
            </a:r>
            <a:r>
              <a:rPr lang="de-DE" sz="2400" b="0" strike="noStrike" spc="-1" dirty="0" err="1">
                <a:solidFill>
                  <a:srgbClr val="000000"/>
                </a:solidFill>
                <a:latin typeface="Arial"/>
                <a:ea typeface="DejaVu Sans"/>
              </a:rPr>
              <a:t>participants</a:t>
            </a:r>
            <a:r>
              <a:rPr lang="de-DE" sz="2400" b="0" strike="noStrike" spc="-1" dirty="0">
                <a:solidFill>
                  <a:srgbClr val="000000"/>
                </a:solidFill>
                <a:latin typeface="Arial"/>
                <a:ea typeface="DejaVu Sans"/>
              </a:rPr>
              <a:t>)</a:t>
            </a:r>
            <a:br>
              <a:rPr lang="de-DE" sz="2400" spc="-1" dirty="0">
                <a:latin typeface="Arial"/>
              </a:rPr>
            </a:br>
            <a:r>
              <a:rPr lang="de-DE" sz="2400" b="0" strike="noStrike" spc="-1" dirty="0">
                <a:solidFill>
                  <a:srgbClr val="000000"/>
                </a:solidFill>
                <a:latin typeface="Arial"/>
                <a:ea typeface="DejaVu Sans"/>
              </a:rPr>
              <a:t>June 2023</a:t>
            </a:r>
            <a:endParaRPr lang="de-DE" sz="2400" b="0" strike="noStrike" spc="-1" dirty="0">
              <a:latin typeface="Arial"/>
            </a:endParaRPr>
          </a:p>
          <a:p>
            <a:pPr marL="360">
              <a:lnSpc>
                <a:spcPct val="100000"/>
              </a:lnSpc>
              <a:spcBef>
                <a:spcPts val="479"/>
              </a:spcBef>
            </a:pPr>
            <a:br>
              <a:rPr dirty="0"/>
            </a:br>
            <a:r>
              <a:rPr lang="de-DE" sz="2400" b="0" strike="noStrike" spc="-1" dirty="0">
                <a:solidFill>
                  <a:srgbClr val="000000"/>
                </a:solidFill>
                <a:latin typeface="Arial"/>
                <a:ea typeface="DejaVu Sans"/>
              </a:rPr>
              <a:t> </a:t>
            </a:r>
            <a:endParaRPr lang="de-DE" sz="2400" b="0" strike="noStrike" spc="-1" dirty="0">
              <a:latin typeface="Arial"/>
            </a:endParaRPr>
          </a:p>
          <a:p>
            <a:pPr>
              <a:lnSpc>
                <a:spcPct val="100000"/>
              </a:lnSpc>
              <a:spcBef>
                <a:spcPts val="479"/>
              </a:spcBef>
            </a:pPr>
            <a:endParaRPr lang="de-DE" sz="2400" b="0" strike="noStrike" spc="-1" dirty="0">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5FB2E-39C6-41A7-A625-00D6591B327D}"/>
              </a:ext>
            </a:extLst>
          </p:cNvPr>
          <p:cNvSpPr>
            <a:spLocks noGrp="1"/>
          </p:cNvSpPr>
          <p:nvPr>
            <p:ph type="title"/>
          </p:nvPr>
        </p:nvSpPr>
        <p:spPr>
          <a:xfrm>
            <a:off x="457200" y="274680"/>
            <a:ext cx="8229240" cy="457560"/>
          </a:xfrm>
        </p:spPr>
        <p:txBody>
          <a:bodyPr/>
          <a:lstStyle/>
          <a:p>
            <a:r>
              <a:rPr lang="de-DE" dirty="0"/>
              <a:t>Scientific </a:t>
            </a:r>
            <a:r>
              <a:rPr lang="de-DE" dirty="0" err="1"/>
              <a:t>meetings</a:t>
            </a:r>
            <a:endParaRPr lang="de-DE" dirty="0"/>
          </a:p>
        </p:txBody>
      </p:sp>
      <p:sp>
        <p:nvSpPr>
          <p:cNvPr id="3" name="Untertitel 2">
            <a:extLst>
              <a:ext uri="{FF2B5EF4-FFF2-40B4-BE49-F238E27FC236}">
                <a16:creationId xmlns:a16="http://schemas.microsoft.com/office/drawing/2014/main" id="{866928A3-0CAC-4681-86DC-1BC468A65403}"/>
              </a:ext>
            </a:extLst>
          </p:cNvPr>
          <p:cNvSpPr>
            <a:spLocks noGrp="1"/>
          </p:cNvSpPr>
          <p:nvPr>
            <p:ph type="subTitle"/>
          </p:nvPr>
        </p:nvSpPr>
        <p:spPr>
          <a:xfrm>
            <a:off x="373488" y="1166220"/>
            <a:ext cx="8229240" cy="4525560"/>
          </a:xfrm>
        </p:spPr>
        <p:txBody>
          <a:bodyPr/>
          <a:lstStyle/>
          <a:p>
            <a:r>
              <a:rPr lang="en-US" sz="2000" dirty="0"/>
              <a:t>Month 26 October 2021 </a:t>
            </a:r>
            <a:br>
              <a:rPr lang="en-US" sz="2000" dirty="0"/>
            </a:br>
            <a:r>
              <a:rPr lang="en-US" sz="2000" dirty="0"/>
              <a:t>First Progress meeting JRC (Virtual meeting ?)</a:t>
            </a:r>
          </a:p>
          <a:p>
            <a:r>
              <a:rPr lang="en-US" sz="2000" dirty="0"/>
              <a:t>Month 38 October 2022 </a:t>
            </a:r>
            <a:br>
              <a:rPr lang="en-US" sz="2000" dirty="0"/>
            </a:br>
            <a:r>
              <a:rPr lang="en-US" sz="2000" dirty="0"/>
              <a:t>Second progress meeting NPL (new contact: Michael Bunce) </a:t>
            </a:r>
          </a:p>
          <a:p>
            <a:r>
              <a:rPr lang="en-US" sz="2000" dirty="0"/>
              <a:t>Month 51 November 2023 </a:t>
            </a:r>
            <a:br>
              <a:rPr lang="en-US" sz="2000" dirty="0"/>
            </a:br>
            <a:r>
              <a:rPr lang="en-US" sz="2000" dirty="0"/>
              <a:t>Final meeting IPN Orsay </a:t>
            </a:r>
            <a:endParaRPr lang="de-DE" sz="2000" dirty="0"/>
          </a:p>
        </p:txBody>
      </p:sp>
    </p:spTree>
    <p:extLst>
      <p:ext uri="{BB962C8B-B14F-4D97-AF65-F5344CB8AC3E}">
        <p14:creationId xmlns:p14="http://schemas.microsoft.com/office/powerpoint/2010/main" val="3105266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TextShape 1"/>
          <p:cNvSpPr txBox="1"/>
          <p:nvPr/>
        </p:nvSpPr>
        <p:spPr>
          <a:xfrm>
            <a:off x="6088680" y="274680"/>
            <a:ext cx="3054960" cy="1619280"/>
          </a:xfrm>
          <a:prstGeom prst="rect">
            <a:avLst/>
          </a:prstGeom>
          <a:noFill/>
          <a:ln w="9360">
            <a:noFill/>
          </a:ln>
        </p:spPr>
        <p:txBody>
          <a:bodyPr lIns="90000" tIns="45000" rIns="90000" bIns="45000">
            <a:noAutofit/>
          </a:bodyPr>
          <a:lstStyle/>
          <a:p>
            <a:pPr>
              <a:lnSpc>
                <a:spcPct val="100000"/>
              </a:lnSpc>
            </a:pPr>
            <a:r>
              <a:rPr lang="de-DE" sz="2400" b="0" strike="noStrike" spc="-1">
                <a:solidFill>
                  <a:srgbClr val="003E89"/>
                </a:solidFill>
                <a:latin typeface="Arial"/>
              </a:rPr>
              <a:t>Unit cost estimate for Transnational Access</a:t>
            </a:r>
            <a:endParaRPr lang="en-US" sz="2400" b="0" strike="noStrike" spc="-1">
              <a:solidFill>
                <a:srgbClr val="000000"/>
              </a:solidFill>
              <a:latin typeface="Arial"/>
            </a:endParaRPr>
          </a:p>
        </p:txBody>
      </p:sp>
      <p:sp>
        <p:nvSpPr>
          <p:cNvPr id="182" name="TextShape 2"/>
          <p:cNvSpPr txBox="1"/>
          <p:nvPr/>
        </p:nvSpPr>
        <p:spPr>
          <a:xfrm>
            <a:off x="6255720" y="2198880"/>
            <a:ext cx="2887920" cy="3926880"/>
          </a:xfrm>
          <a:prstGeom prst="rect">
            <a:avLst/>
          </a:prstGeom>
          <a:noFill/>
          <a:ln>
            <a:noFill/>
          </a:ln>
        </p:spPr>
        <p:txBody>
          <a:bodyPr lIns="90000" tIns="45000" rIns="90000" bIns="45000">
            <a:noAutofit/>
          </a:bodyPr>
          <a:lstStyle/>
          <a:p>
            <a:pPr marL="343080" indent="-342720">
              <a:lnSpc>
                <a:spcPct val="100000"/>
              </a:lnSpc>
              <a:spcBef>
                <a:spcPts val="281"/>
              </a:spcBef>
              <a:buClr>
                <a:srgbClr val="000000"/>
              </a:buClr>
              <a:buFont typeface="Arial"/>
              <a:buChar char="•"/>
            </a:pPr>
            <a:r>
              <a:rPr lang="de-DE" sz="1400" b="0" strike="noStrike" spc="-1">
                <a:solidFill>
                  <a:srgbClr val="000000"/>
                </a:solidFill>
                <a:latin typeface="Arial"/>
              </a:rPr>
              <a:t>Transnational Access to ILL will be subcontracted to HZDR. ILL will participate in all activities.</a:t>
            </a:r>
            <a:endParaRPr lang="en-US" sz="1400" b="0" strike="noStrike" spc="-1">
              <a:solidFill>
                <a:srgbClr val="000000"/>
              </a:solidFill>
              <a:latin typeface="Arial"/>
            </a:endParaRPr>
          </a:p>
          <a:p>
            <a:pPr marL="343080" indent="-342720">
              <a:lnSpc>
                <a:spcPct val="100000"/>
              </a:lnSpc>
              <a:spcBef>
                <a:spcPts val="281"/>
              </a:spcBef>
              <a:buClr>
                <a:srgbClr val="000000"/>
              </a:buClr>
              <a:buFont typeface="Arial"/>
              <a:buChar char="•"/>
            </a:pPr>
            <a:r>
              <a:rPr lang="de-DE" sz="1400" b="0" strike="noStrike" spc="-1">
                <a:solidFill>
                  <a:srgbClr val="000000"/>
                </a:solidFill>
                <a:latin typeface="Arial"/>
              </a:rPr>
              <a:t>The ILL unit cost depends on the origin of the experimen-ters. If all users are from ILL  asscociated or member countries no beam time cost will occur</a:t>
            </a:r>
            <a:endParaRPr lang="en-US" sz="1400" b="0" strike="noStrike" spc="-1">
              <a:solidFill>
                <a:srgbClr val="000000"/>
              </a:solidFill>
              <a:latin typeface="Arial"/>
            </a:endParaRPr>
          </a:p>
        </p:txBody>
      </p:sp>
      <p:pic>
        <p:nvPicPr>
          <p:cNvPr id="2" name="Grafik 1">
            <a:extLst>
              <a:ext uri="{FF2B5EF4-FFF2-40B4-BE49-F238E27FC236}">
                <a16:creationId xmlns:a16="http://schemas.microsoft.com/office/drawing/2014/main" id="{E5C72116-0D2A-4D81-9C89-E15EC507FDC6}"/>
              </a:ext>
            </a:extLst>
          </p:cNvPr>
          <p:cNvPicPr>
            <a:picLocks noChangeAspect="1"/>
          </p:cNvPicPr>
          <p:nvPr/>
        </p:nvPicPr>
        <p:blipFill>
          <a:blip r:embed="rId2"/>
          <a:stretch>
            <a:fillRect/>
          </a:stretch>
        </p:blipFill>
        <p:spPr>
          <a:xfrm>
            <a:off x="758492" y="154545"/>
            <a:ext cx="4866666" cy="618829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558720" y="165960"/>
            <a:ext cx="8229240" cy="63216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Budget available for each PAC meeting</a:t>
            </a:r>
            <a:endParaRPr lang="en-US" sz="3000" b="0" strike="noStrike" spc="-1">
              <a:solidFill>
                <a:srgbClr val="000000"/>
              </a:solidFill>
              <a:latin typeface="Arial"/>
            </a:endParaRPr>
          </a:p>
        </p:txBody>
      </p:sp>
      <p:graphicFrame>
        <p:nvGraphicFramePr>
          <p:cNvPr id="178" name="Table 2"/>
          <p:cNvGraphicFramePr/>
          <p:nvPr/>
        </p:nvGraphicFramePr>
        <p:xfrm>
          <a:off x="646920" y="1045080"/>
          <a:ext cx="3888720" cy="2377440"/>
        </p:xfrm>
        <a:graphic>
          <a:graphicData uri="http://schemas.openxmlformats.org/drawingml/2006/table">
            <a:tbl>
              <a:tblPr/>
              <a:tblGrid>
                <a:gridCol w="692640">
                  <a:extLst>
                    <a:ext uri="{9D8B030D-6E8A-4147-A177-3AD203B41FA5}">
                      <a16:colId xmlns:a16="http://schemas.microsoft.com/office/drawing/2014/main" val="20000"/>
                    </a:ext>
                  </a:extLst>
                </a:gridCol>
                <a:gridCol w="1189080">
                  <a:extLst>
                    <a:ext uri="{9D8B030D-6E8A-4147-A177-3AD203B41FA5}">
                      <a16:colId xmlns:a16="http://schemas.microsoft.com/office/drawing/2014/main" val="20001"/>
                    </a:ext>
                  </a:extLst>
                </a:gridCol>
                <a:gridCol w="2007000">
                  <a:extLst>
                    <a:ext uri="{9D8B030D-6E8A-4147-A177-3AD203B41FA5}">
                      <a16:colId xmlns:a16="http://schemas.microsoft.com/office/drawing/2014/main" val="20002"/>
                    </a:ext>
                  </a:extLst>
                </a:gridCol>
              </a:tblGrid>
              <a:tr h="259560">
                <a:tc gridSpan="2">
                  <a:txBody>
                    <a:bodyPr/>
                    <a:lstStyle/>
                    <a:p>
                      <a:pPr>
                        <a:lnSpc>
                          <a:spcPct val="100000"/>
                        </a:lnSpc>
                      </a:pPr>
                      <a:r>
                        <a:rPr lang="de-DE" sz="1800" b="0" strike="noStrike" spc="-1">
                          <a:solidFill>
                            <a:srgbClr val="000000"/>
                          </a:solidFill>
                          <a:latin typeface="Times New Roman"/>
                        </a:rPr>
                        <a:t>Support budget:</a:t>
                      </a:r>
                      <a:endParaRPr lang="de-DE" sz="1800" b="0" strike="noStrike" spc="-1">
                        <a:latin typeface="Arial"/>
                      </a:endParaRPr>
                    </a:p>
                  </a:txBody>
                  <a:tcPr marL="6120" marR="6120">
                    <a:noFill/>
                  </a:tcPr>
                </a:tc>
                <a:tc hMerge="1">
                  <a:txBody>
                    <a:bodyPr/>
                    <a:lstStyle/>
                    <a:p>
                      <a:endParaRPr lang="de-DE"/>
                    </a:p>
                  </a:txBody>
                  <a:tcPr marL="90000" marR="90000">
                    <a:solidFill>
                      <a:srgbClr val="729FCF"/>
                    </a:solidFill>
                  </a:tcPr>
                </a:tc>
                <a:tc>
                  <a:txBody>
                    <a:bodyPr/>
                    <a:lstStyle/>
                    <a:p>
                      <a:pPr>
                        <a:lnSpc>
                          <a:spcPct val="100000"/>
                        </a:lnSpc>
                      </a:pPr>
                      <a:r>
                        <a:rPr lang="de-DE" sz="1800" b="0" strike="noStrike" spc="-1">
                          <a:solidFill>
                            <a:srgbClr val="000000"/>
                          </a:solidFill>
                          <a:latin typeface="Times New Roman"/>
                        </a:rPr>
                        <a:t>Total for ARIEL (€)</a:t>
                      </a:r>
                      <a:endParaRPr lang="de-DE" sz="1800" b="0" strike="noStrike" spc="-1">
                        <a:latin typeface="Arial"/>
                      </a:endParaRPr>
                    </a:p>
                  </a:txBody>
                  <a:tcPr marL="6120" marR="6120">
                    <a:noFill/>
                  </a:tcPr>
                </a:tc>
                <a:extLst>
                  <a:ext uri="{0D108BD9-81ED-4DB2-BD59-A6C34878D82A}">
                    <a16:rowId xmlns:a16="http://schemas.microsoft.com/office/drawing/2014/main" val="10000"/>
                  </a:ext>
                </a:extLst>
              </a:tr>
              <a:tr h="512640">
                <a:tc gridSpan="2">
                  <a:txBody>
                    <a:bodyPr/>
                    <a:lstStyle/>
                    <a:p>
                      <a:pPr>
                        <a:lnSpc>
                          <a:spcPct val="100000"/>
                        </a:lnSpc>
                      </a:pPr>
                      <a:r>
                        <a:rPr lang="de-DE" sz="1800" b="0" strike="noStrike" spc="-1">
                          <a:solidFill>
                            <a:srgbClr val="000000"/>
                          </a:solidFill>
                          <a:latin typeface="Times New Roman"/>
                        </a:rPr>
                        <a:t>User support for experiments </a:t>
                      </a:r>
                      <a:endParaRPr lang="de-DE" sz="1800" b="0" strike="noStrike" spc="-1">
                        <a:latin typeface="Arial"/>
                      </a:endParaRPr>
                    </a:p>
                  </a:txBody>
                  <a:tcPr marL="6120" marR="6120">
                    <a:noFill/>
                  </a:tcPr>
                </a:tc>
                <a:tc hMerge="1">
                  <a:txBody>
                    <a:bodyPr/>
                    <a:lstStyle/>
                    <a:p>
                      <a:endParaRPr lang="de-DE"/>
                    </a:p>
                  </a:txBody>
                  <a:tcPr marL="90000" marR="90000">
                    <a:solidFill>
                      <a:srgbClr val="729FCF"/>
                    </a:solidFill>
                  </a:tcPr>
                </a:tc>
                <a:tc>
                  <a:txBody>
                    <a:bodyPr/>
                    <a:lstStyle/>
                    <a:p>
                      <a:pPr algn="ctr">
                        <a:lnSpc>
                          <a:spcPct val="100000"/>
                        </a:lnSpc>
                      </a:pPr>
                      <a:r>
                        <a:rPr lang="de-DE" sz="1800" b="0" strike="noStrike" spc="-1">
                          <a:solidFill>
                            <a:srgbClr val="000000"/>
                          </a:solidFill>
                          <a:latin typeface="Times New Roman"/>
                        </a:rPr>
                        <a:t>203 000.00  </a:t>
                      </a:r>
                      <a:endParaRPr lang="de-DE" sz="1800" b="0" strike="noStrike" spc="-1">
                        <a:latin typeface="Arial"/>
                      </a:endParaRPr>
                    </a:p>
                  </a:txBody>
                  <a:tcPr marL="6120" marR="6120">
                    <a:noFill/>
                  </a:tcPr>
                </a:tc>
                <a:extLst>
                  <a:ext uri="{0D108BD9-81ED-4DB2-BD59-A6C34878D82A}">
                    <a16:rowId xmlns:a16="http://schemas.microsoft.com/office/drawing/2014/main" val="10001"/>
                  </a:ext>
                </a:extLst>
              </a:tr>
              <a:tr h="259560">
                <a:tc gridSpan="2">
                  <a:txBody>
                    <a:bodyPr/>
                    <a:lstStyle/>
                    <a:p>
                      <a:pPr>
                        <a:lnSpc>
                          <a:spcPct val="100000"/>
                        </a:lnSpc>
                      </a:pPr>
                      <a:r>
                        <a:rPr lang="de-DE" sz="1800" b="0" strike="noStrike" spc="-1">
                          <a:solidFill>
                            <a:srgbClr val="000000"/>
                          </a:solidFill>
                          <a:latin typeface="Times New Roman"/>
                        </a:rPr>
                        <a:t>Facility support</a:t>
                      </a:r>
                      <a:endParaRPr lang="de-DE" sz="1800" b="0" strike="noStrike" spc="-1">
                        <a:latin typeface="Arial"/>
                      </a:endParaRPr>
                    </a:p>
                  </a:txBody>
                  <a:tcPr marL="6120" marR="6120">
                    <a:noFill/>
                  </a:tcPr>
                </a:tc>
                <a:tc hMerge="1">
                  <a:txBody>
                    <a:bodyPr/>
                    <a:lstStyle/>
                    <a:p>
                      <a:endParaRPr lang="de-DE"/>
                    </a:p>
                  </a:txBody>
                  <a:tcPr marL="90000" marR="90000">
                    <a:solidFill>
                      <a:srgbClr val="729FCF"/>
                    </a:solidFill>
                  </a:tcPr>
                </a:tc>
                <a:tc>
                  <a:txBody>
                    <a:bodyPr/>
                    <a:lstStyle/>
                    <a:p>
                      <a:pPr algn="ctr">
                        <a:lnSpc>
                          <a:spcPct val="100000"/>
                        </a:lnSpc>
                      </a:pPr>
                      <a:r>
                        <a:rPr lang="de-DE" sz="1800" b="0" strike="noStrike" spc="-1" dirty="0">
                          <a:solidFill>
                            <a:srgbClr val="000000"/>
                          </a:solidFill>
                          <a:latin typeface="Times New Roman"/>
                        </a:rPr>
                        <a:t>640 450.00  </a:t>
                      </a:r>
                      <a:endParaRPr lang="de-DE" sz="1800" b="0" strike="noStrike" spc="-1" dirty="0">
                        <a:latin typeface="Arial"/>
                      </a:endParaRPr>
                    </a:p>
                  </a:txBody>
                  <a:tcPr marL="6120" marR="6120">
                    <a:noFill/>
                  </a:tcPr>
                </a:tc>
                <a:extLst>
                  <a:ext uri="{0D108BD9-81ED-4DB2-BD59-A6C34878D82A}">
                    <a16:rowId xmlns:a16="http://schemas.microsoft.com/office/drawing/2014/main" val="10002"/>
                  </a:ext>
                </a:extLst>
              </a:tr>
              <a:tr h="262440">
                <a:tc>
                  <a:txBody>
                    <a:bodyPr/>
                    <a:lstStyle/>
                    <a:p>
                      <a:endParaRPr lang="de-DE"/>
                    </a:p>
                  </a:txBody>
                  <a:tcPr marL="6120" marR="6120">
                    <a:noFill/>
                  </a:tcPr>
                </a:tc>
                <a:tc>
                  <a:txBody>
                    <a:bodyPr/>
                    <a:lstStyle/>
                    <a:p>
                      <a:endParaRPr lang="de-DE"/>
                    </a:p>
                  </a:txBody>
                  <a:tcPr marL="6120" marR="6120">
                    <a:noFill/>
                  </a:tcPr>
                </a:tc>
                <a:tc>
                  <a:txBody>
                    <a:bodyPr/>
                    <a:lstStyle/>
                    <a:p>
                      <a:endParaRPr lang="de-DE"/>
                    </a:p>
                  </a:txBody>
                  <a:tcPr marL="6120" marR="6120">
                    <a:noFill/>
                  </a:tcPr>
                </a:tc>
                <a:extLst>
                  <a:ext uri="{0D108BD9-81ED-4DB2-BD59-A6C34878D82A}">
                    <a16:rowId xmlns:a16="http://schemas.microsoft.com/office/drawing/2014/main" val="10003"/>
                  </a:ext>
                </a:extLst>
              </a:tr>
              <a:tr h="512640">
                <a:tc gridSpan="2">
                  <a:txBody>
                    <a:bodyPr/>
                    <a:lstStyle/>
                    <a:p>
                      <a:pPr>
                        <a:lnSpc>
                          <a:spcPct val="100000"/>
                        </a:lnSpc>
                      </a:pPr>
                      <a:r>
                        <a:rPr lang="de-DE" sz="1800" b="0" strike="noStrike" spc="-1">
                          <a:solidFill>
                            <a:srgbClr val="000000"/>
                          </a:solidFill>
                          <a:latin typeface="Times New Roman"/>
                        </a:rPr>
                        <a:t>Education &amp; Training budget</a:t>
                      </a:r>
                      <a:endParaRPr lang="de-DE" sz="1800" b="0" strike="noStrike" spc="-1">
                        <a:latin typeface="Arial"/>
                      </a:endParaRPr>
                    </a:p>
                  </a:txBody>
                  <a:tcPr marL="6120" marR="6120">
                    <a:noFill/>
                  </a:tcPr>
                </a:tc>
                <a:tc hMerge="1">
                  <a:txBody>
                    <a:bodyPr/>
                    <a:lstStyle/>
                    <a:p>
                      <a:endParaRPr lang="de-DE"/>
                    </a:p>
                  </a:txBody>
                  <a:tcPr marL="90000" marR="90000">
                    <a:solidFill>
                      <a:srgbClr val="729FCF"/>
                    </a:solidFill>
                  </a:tcPr>
                </a:tc>
                <a:tc>
                  <a:txBody>
                    <a:bodyPr/>
                    <a:lstStyle/>
                    <a:p>
                      <a:pPr algn="ctr">
                        <a:lnSpc>
                          <a:spcPct val="100000"/>
                        </a:lnSpc>
                      </a:pPr>
                      <a:r>
                        <a:rPr lang="de-DE" sz="1800" b="0" strike="noStrike" spc="-1" dirty="0">
                          <a:solidFill>
                            <a:srgbClr val="000000"/>
                          </a:solidFill>
                          <a:latin typeface="Times New Roman"/>
                        </a:rPr>
                        <a:t>264 000.00  </a:t>
                      </a:r>
                      <a:endParaRPr lang="de-DE" sz="1800" b="0" strike="noStrike" spc="-1" dirty="0">
                        <a:latin typeface="Arial"/>
                      </a:endParaRPr>
                    </a:p>
                  </a:txBody>
                  <a:tcPr marL="6120" marR="6120">
                    <a:noFill/>
                  </a:tcPr>
                </a:tc>
                <a:extLst>
                  <a:ext uri="{0D108BD9-81ED-4DB2-BD59-A6C34878D82A}">
                    <a16:rowId xmlns:a16="http://schemas.microsoft.com/office/drawing/2014/main" val="10004"/>
                  </a:ext>
                </a:extLst>
              </a:tr>
            </a:tbl>
          </a:graphicData>
        </a:graphic>
      </p:graphicFrame>
      <p:graphicFrame>
        <p:nvGraphicFramePr>
          <p:cNvPr id="179" name="Table 3"/>
          <p:cNvGraphicFramePr/>
          <p:nvPr>
            <p:extLst>
              <p:ext uri="{D42A27DB-BD31-4B8C-83A1-F6EECF244321}">
                <p14:modId xmlns:p14="http://schemas.microsoft.com/office/powerpoint/2010/main" val="2936499436"/>
              </p:ext>
            </p:extLst>
          </p:nvPr>
        </p:nvGraphicFramePr>
        <p:xfrm>
          <a:off x="4535640" y="1045080"/>
          <a:ext cx="4608360" cy="2103120"/>
        </p:xfrm>
        <a:graphic>
          <a:graphicData uri="http://schemas.openxmlformats.org/drawingml/2006/table">
            <a:tbl>
              <a:tblPr/>
              <a:tblGrid>
                <a:gridCol w="4608360">
                  <a:extLst>
                    <a:ext uri="{9D8B030D-6E8A-4147-A177-3AD203B41FA5}">
                      <a16:colId xmlns:a16="http://schemas.microsoft.com/office/drawing/2014/main" val="20000"/>
                    </a:ext>
                  </a:extLst>
                </a:gridCol>
              </a:tblGrid>
              <a:tr h="262440">
                <a:tc>
                  <a:txBody>
                    <a:bodyPr/>
                    <a:lstStyle/>
                    <a:p>
                      <a:endParaRPr lang="de-DE"/>
                    </a:p>
                  </a:txBody>
                  <a:tcPr marL="6120" marR="6120">
                    <a:noFill/>
                  </a:tcPr>
                </a:tc>
                <a:extLst>
                  <a:ext uri="{0D108BD9-81ED-4DB2-BD59-A6C34878D82A}">
                    <a16:rowId xmlns:a16="http://schemas.microsoft.com/office/drawing/2014/main" val="10000"/>
                  </a:ext>
                </a:extLst>
              </a:tr>
              <a:tr h="512640">
                <a:tc>
                  <a:txBody>
                    <a:bodyPr/>
                    <a:lstStyle/>
                    <a:p>
                      <a:pPr>
                        <a:lnSpc>
                          <a:spcPct val="100000"/>
                        </a:lnSpc>
                      </a:pPr>
                      <a:r>
                        <a:rPr lang="en-US" sz="1800" b="1" strike="noStrike" spc="-1">
                          <a:solidFill>
                            <a:srgbClr val="000000"/>
                          </a:solidFill>
                          <a:latin typeface="Times New Roman"/>
                        </a:rPr>
                        <a:t> 35 typical experiments of 5800 € each</a:t>
                      </a:r>
                      <a:br/>
                      <a:r>
                        <a:rPr lang="en-US" sz="1800" b="1" strike="noStrike" spc="-1">
                          <a:solidFill>
                            <a:srgbClr val="000000"/>
                          </a:solidFill>
                          <a:latin typeface="Times New Roman"/>
                        </a:rPr>
                        <a:t> (4 user , 7days,  150 € per diem, 400 € travel)</a:t>
                      </a:r>
                      <a:endParaRPr lang="de-DE" sz="1800" b="0" strike="noStrike" spc="-1">
                        <a:latin typeface="Arial"/>
                      </a:endParaRPr>
                    </a:p>
                  </a:txBody>
                  <a:tcPr marL="6120" marR="6120">
                    <a:noFill/>
                  </a:tcPr>
                </a:tc>
                <a:extLst>
                  <a:ext uri="{0D108BD9-81ED-4DB2-BD59-A6C34878D82A}">
                    <a16:rowId xmlns:a16="http://schemas.microsoft.com/office/drawing/2014/main" val="10001"/>
                  </a:ext>
                </a:extLst>
              </a:tr>
              <a:tr h="262440">
                <a:tc>
                  <a:txBody>
                    <a:bodyPr/>
                    <a:lstStyle/>
                    <a:p>
                      <a:endParaRPr lang="de-DE"/>
                    </a:p>
                  </a:txBody>
                  <a:tcPr marL="6120" marR="6120">
                    <a:noFill/>
                  </a:tcPr>
                </a:tc>
                <a:extLst>
                  <a:ext uri="{0D108BD9-81ED-4DB2-BD59-A6C34878D82A}">
                    <a16:rowId xmlns:a16="http://schemas.microsoft.com/office/drawing/2014/main" val="10002"/>
                  </a:ext>
                </a:extLst>
              </a:tr>
              <a:tr h="262440">
                <a:tc>
                  <a:txBody>
                    <a:bodyPr/>
                    <a:lstStyle/>
                    <a:p>
                      <a:endParaRPr lang="de-DE" dirty="0"/>
                    </a:p>
                  </a:txBody>
                  <a:tcPr marL="6120" marR="6120">
                    <a:noFill/>
                  </a:tcPr>
                </a:tc>
                <a:extLst>
                  <a:ext uri="{0D108BD9-81ED-4DB2-BD59-A6C34878D82A}">
                    <a16:rowId xmlns:a16="http://schemas.microsoft.com/office/drawing/2014/main" val="10003"/>
                  </a:ext>
                </a:extLst>
              </a:tr>
              <a:tr h="259560">
                <a:tc>
                  <a:txBody>
                    <a:bodyPr/>
                    <a:lstStyle/>
                    <a:p>
                      <a:pPr>
                        <a:lnSpc>
                          <a:spcPct val="100000"/>
                        </a:lnSpc>
                      </a:pPr>
                      <a:r>
                        <a:rPr lang="en-US" sz="1800" b="1" strike="noStrike" spc="-1" dirty="0">
                          <a:solidFill>
                            <a:srgbClr val="000000"/>
                          </a:solidFill>
                          <a:latin typeface="Times New Roman"/>
                        </a:rPr>
                        <a:t>30 scientific visits of typically 8 weeks</a:t>
                      </a:r>
                      <a:endParaRPr lang="de-DE" sz="1800" b="0" strike="noStrike" spc="-1" dirty="0">
                        <a:latin typeface="Arial"/>
                      </a:endParaRPr>
                    </a:p>
                  </a:txBody>
                  <a:tcPr marL="6120" marR="6120">
                    <a:noFill/>
                  </a:tcPr>
                </a:tc>
                <a:extLst>
                  <a:ext uri="{0D108BD9-81ED-4DB2-BD59-A6C34878D82A}">
                    <a16:rowId xmlns:a16="http://schemas.microsoft.com/office/drawing/2014/main" val="10004"/>
                  </a:ext>
                </a:extLst>
              </a:tr>
            </a:tbl>
          </a:graphicData>
        </a:graphic>
      </p:graphicFrame>
      <p:sp>
        <p:nvSpPr>
          <p:cNvPr id="180" name="CustomShape 4"/>
          <p:cNvSpPr/>
          <p:nvPr/>
        </p:nvSpPr>
        <p:spPr>
          <a:xfrm>
            <a:off x="869040" y="3490560"/>
            <a:ext cx="7602840" cy="11876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800" b="0" strike="noStrike" spc="-1" dirty="0">
                <a:solidFill>
                  <a:srgbClr val="000000"/>
                </a:solidFill>
                <a:latin typeface="Arial"/>
              </a:rPr>
              <a:t>Budget per </a:t>
            </a:r>
            <a:r>
              <a:rPr lang="de-DE" sz="1800" b="0" strike="noStrike" spc="-1" dirty="0" err="1">
                <a:solidFill>
                  <a:srgbClr val="000000"/>
                </a:solidFill>
                <a:latin typeface="Arial"/>
              </a:rPr>
              <a:t>meeting</a:t>
            </a:r>
            <a:r>
              <a:rPr lang="de-DE" sz="1800" b="0" strike="noStrike" spc="-1" dirty="0">
                <a:solidFill>
                  <a:srgbClr val="000000"/>
                </a:solidFill>
                <a:latin typeface="Arial"/>
              </a:rPr>
              <a:t>:</a:t>
            </a:r>
            <a:endParaRPr lang="de-DE" sz="1800" b="0" strike="noStrike" spc="-1" dirty="0">
              <a:latin typeface="Arial"/>
            </a:endParaRPr>
          </a:p>
          <a:p>
            <a:pPr>
              <a:lnSpc>
                <a:spcPct val="100000"/>
              </a:lnSpc>
            </a:pPr>
            <a:r>
              <a:rPr lang="de-DE" sz="1800" b="0" strike="noStrike" spc="-1" dirty="0">
                <a:solidFill>
                  <a:srgbClr val="000000"/>
                </a:solidFill>
                <a:latin typeface="Arial"/>
              </a:rPr>
              <a:t>29 000 € </a:t>
            </a:r>
            <a:r>
              <a:rPr lang="de-DE" sz="1800" b="0" strike="noStrike" spc="-1" dirty="0" err="1">
                <a:solidFill>
                  <a:srgbClr val="000000"/>
                </a:solidFill>
                <a:latin typeface="Arial"/>
              </a:rPr>
              <a:t>user</a:t>
            </a:r>
            <a:r>
              <a:rPr lang="de-DE" sz="1800" b="0" strike="noStrike" spc="-1" dirty="0">
                <a:solidFill>
                  <a:srgbClr val="000000"/>
                </a:solidFill>
                <a:latin typeface="Arial"/>
              </a:rPr>
              <a:t> </a:t>
            </a:r>
            <a:r>
              <a:rPr lang="de-DE" sz="1800" b="0" strike="noStrike" spc="-1" dirty="0" err="1">
                <a:solidFill>
                  <a:srgbClr val="000000"/>
                </a:solidFill>
                <a:latin typeface="Arial"/>
              </a:rPr>
              <a:t>support</a:t>
            </a:r>
            <a:r>
              <a:rPr lang="de-DE" sz="1800" b="0" strike="noStrike" spc="-1" dirty="0">
                <a:solidFill>
                  <a:srgbClr val="000000"/>
                </a:solidFill>
                <a:latin typeface="Arial"/>
              </a:rPr>
              <a:t>  (20 </a:t>
            </a:r>
            <a:r>
              <a:rPr lang="de-DE" sz="1800" b="0" strike="noStrike" spc="-1" dirty="0" err="1">
                <a:solidFill>
                  <a:srgbClr val="000000"/>
                </a:solidFill>
                <a:latin typeface="Arial"/>
              </a:rPr>
              <a:t>users</a:t>
            </a:r>
            <a:r>
              <a:rPr lang="de-DE" sz="1800" b="0" strike="noStrike" spc="-1" dirty="0">
                <a:solidFill>
                  <a:srgbClr val="000000"/>
                </a:solidFill>
                <a:latin typeface="Arial"/>
              </a:rPr>
              <a:t>, 4 </a:t>
            </a:r>
            <a:r>
              <a:rPr lang="de-DE" sz="1800" b="0" strike="noStrike" spc="-1" dirty="0" err="1">
                <a:solidFill>
                  <a:srgbClr val="000000"/>
                </a:solidFill>
                <a:latin typeface="Arial"/>
              </a:rPr>
              <a:t>early</a:t>
            </a:r>
            <a:r>
              <a:rPr lang="de-DE" sz="1800" b="0" strike="noStrike" spc="-1" dirty="0">
                <a:solidFill>
                  <a:srgbClr val="000000"/>
                </a:solidFill>
                <a:latin typeface="Arial"/>
              </a:rPr>
              <a:t> </a:t>
            </a:r>
            <a:r>
              <a:rPr lang="de-DE" sz="1800" b="0" strike="noStrike" spc="-1" dirty="0" err="1">
                <a:solidFill>
                  <a:srgbClr val="000000"/>
                </a:solidFill>
                <a:latin typeface="Arial"/>
              </a:rPr>
              <a:t>stage</a:t>
            </a:r>
            <a:r>
              <a:rPr lang="de-DE" sz="1800" b="0" strike="noStrike" spc="-1" dirty="0">
                <a:solidFill>
                  <a:srgbClr val="000000"/>
                </a:solidFill>
                <a:latin typeface="Arial"/>
              </a:rPr>
              <a:t> </a:t>
            </a:r>
            <a:r>
              <a:rPr lang="de-DE" sz="1800" b="0" strike="noStrike" spc="-1" dirty="0" err="1">
                <a:solidFill>
                  <a:srgbClr val="000000"/>
                </a:solidFill>
                <a:latin typeface="Arial"/>
              </a:rPr>
              <a:t>researcher</a:t>
            </a:r>
            <a:r>
              <a:rPr lang="de-DE" sz="1800" b="0" strike="noStrike" spc="-1" dirty="0">
                <a:solidFill>
                  <a:srgbClr val="000000"/>
                </a:solidFill>
                <a:latin typeface="Arial"/>
              </a:rPr>
              <a:t> </a:t>
            </a:r>
            <a:r>
              <a:rPr lang="de-DE" sz="1800" b="0" strike="noStrike" spc="-1" dirty="0" err="1">
                <a:solidFill>
                  <a:srgbClr val="000000"/>
                </a:solidFill>
                <a:latin typeface="Arial"/>
              </a:rPr>
              <a:t>or</a:t>
            </a:r>
            <a:r>
              <a:rPr lang="de-DE" sz="1800" b="0" strike="noStrike" spc="-1" dirty="0">
                <a:solidFill>
                  <a:srgbClr val="000000"/>
                </a:solidFill>
                <a:latin typeface="Arial"/>
              </a:rPr>
              <a:t> 2 </a:t>
            </a:r>
            <a:r>
              <a:rPr lang="de-DE" sz="1800" b="0" strike="noStrike" spc="-1" dirty="0" err="1">
                <a:solidFill>
                  <a:srgbClr val="000000"/>
                </a:solidFill>
                <a:latin typeface="Arial"/>
              </a:rPr>
              <a:t>scientists</a:t>
            </a:r>
            <a:r>
              <a:rPr lang="de-DE" sz="1800" b="0" strike="noStrike" spc="-1" dirty="0">
                <a:solidFill>
                  <a:srgbClr val="000000"/>
                </a:solidFill>
                <a:latin typeface="Arial"/>
              </a:rPr>
              <a:t>)</a:t>
            </a:r>
            <a:endParaRPr lang="de-DE" sz="1800" b="0" strike="noStrike" spc="-1" dirty="0">
              <a:latin typeface="Arial"/>
            </a:endParaRPr>
          </a:p>
          <a:p>
            <a:pPr>
              <a:lnSpc>
                <a:spcPct val="100000"/>
              </a:lnSpc>
            </a:pPr>
            <a:r>
              <a:rPr lang="de-DE" sz="1800" b="0" strike="noStrike" spc="-1" dirty="0">
                <a:solidFill>
                  <a:srgbClr val="000000"/>
                </a:solidFill>
                <a:latin typeface="Arial"/>
              </a:rPr>
              <a:t>91 500 € beam time     (430 beam time </a:t>
            </a:r>
            <a:r>
              <a:rPr lang="de-DE" sz="1800" b="0" strike="noStrike" spc="-1" dirty="0" err="1">
                <a:solidFill>
                  <a:srgbClr val="000000"/>
                </a:solidFill>
                <a:latin typeface="Arial"/>
              </a:rPr>
              <a:t>hours</a:t>
            </a:r>
            <a:r>
              <a:rPr lang="de-DE" sz="1800" b="0" strike="noStrike" spc="-1" dirty="0">
                <a:solidFill>
                  <a:srgbClr val="000000"/>
                </a:solidFill>
                <a:latin typeface="Arial"/>
              </a:rPr>
              <a:t>, 5 </a:t>
            </a:r>
            <a:r>
              <a:rPr lang="de-DE" sz="1800" b="0" strike="noStrike" spc="-1" dirty="0" err="1">
                <a:solidFill>
                  <a:srgbClr val="000000"/>
                </a:solidFill>
                <a:latin typeface="Arial"/>
              </a:rPr>
              <a:t>experiments</a:t>
            </a:r>
            <a:r>
              <a:rPr lang="de-DE" sz="1800" b="0" strike="noStrike" spc="-1" dirty="0">
                <a:solidFill>
                  <a:srgbClr val="000000"/>
                </a:solidFill>
                <a:latin typeface="Arial"/>
              </a:rPr>
              <a:t>)</a:t>
            </a:r>
            <a:endParaRPr lang="de-DE" sz="1800" b="0" strike="noStrike" spc="-1" dirty="0">
              <a:latin typeface="Arial"/>
            </a:endParaRPr>
          </a:p>
          <a:p>
            <a:pPr>
              <a:lnSpc>
                <a:spcPct val="100000"/>
              </a:lnSpc>
            </a:pPr>
            <a:r>
              <a:rPr lang="de-DE" sz="1800" b="0" strike="noStrike" spc="-1" dirty="0">
                <a:solidFill>
                  <a:srgbClr val="000000"/>
                </a:solidFill>
                <a:latin typeface="Arial"/>
              </a:rPr>
              <a:t>37 700 € E &amp; T	        (34 </a:t>
            </a:r>
            <a:r>
              <a:rPr lang="de-DE" sz="1800" b="0" strike="noStrike" spc="-1" dirty="0" err="1">
                <a:solidFill>
                  <a:srgbClr val="000000"/>
                </a:solidFill>
                <a:latin typeface="Arial"/>
              </a:rPr>
              <a:t>weeks</a:t>
            </a:r>
            <a:r>
              <a:rPr lang="de-DE" sz="1800" b="0" strike="noStrike" spc="-1" dirty="0">
                <a:solidFill>
                  <a:srgbClr val="000000"/>
                </a:solidFill>
                <a:latin typeface="Arial"/>
              </a:rPr>
              <a:t> </a:t>
            </a:r>
            <a:r>
              <a:rPr lang="de-DE" sz="1800" b="0" strike="noStrike" spc="-1" dirty="0" err="1">
                <a:solidFill>
                  <a:srgbClr val="000000"/>
                </a:solidFill>
                <a:latin typeface="Arial"/>
              </a:rPr>
              <a:t>of</a:t>
            </a:r>
            <a:r>
              <a:rPr lang="de-DE" sz="1800" b="0" strike="noStrike" spc="-1" dirty="0">
                <a:solidFill>
                  <a:srgbClr val="000000"/>
                </a:solidFill>
                <a:latin typeface="Arial"/>
              </a:rPr>
              <a:t> </a:t>
            </a:r>
            <a:r>
              <a:rPr lang="de-DE" sz="1800" b="0" strike="noStrike" spc="-1" dirty="0" err="1">
                <a:solidFill>
                  <a:srgbClr val="000000"/>
                </a:solidFill>
                <a:latin typeface="Arial"/>
              </a:rPr>
              <a:t>scientific</a:t>
            </a:r>
            <a:r>
              <a:rPr lang="de-DE" sz="1800" b="0" strike="noStrike" spc="-1" dirty="0">
                <a:solidFill>
                  <a:srgbClr val="000000"/>
                </a:solidFill>
                <a:latin typeface="Arial"/>
              </a:rPr>
              <a:t> </a:t>
            </a:r>
            <a:r>
              <a:rPr lang="de-DE" sz="1800" b="0" strike="noStrike" spc="-1" dirty="0" err="1">
                <a:solidFill>
                  <a:srgbClr val="000000"/>
                </a:solidFill>
                <a:latin typeface="Arial"/>
              </a:rPr>
              <a:t>visits</a:t>
            </a:r>
            <a:r>
              <a:rPr lang="de-DE" sz="1800" b="0" strike="noStrike" spc="-1" dirty="0">
                <a:solidFill>
                  <a:srgbClr val="000000"/>
                </a:solidFill>
                <a:latin typeface="Arial"/>
              </a:rPr>
              <a:t>)</a:t>
            </a:r>
            <a:endParaRPr lang="de-DE" sz="1800" b="0" strike="noStrike" spc="-1" dirty="0">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5F1440-BFC6-44F0-B796-2F0DA63A3894}"/>
              </a:ext>
            </a:extLst>
          </p:cNvPr>
          <p:cNvSpPr>
            <a:spLocks noGrp="1"/>
          </p:cNvSpPr>
          <p:nvPr>
            <p:ph type="title"/>
          </p:nvPr>
        </p:nvSpPr>
        <p:spPr/>
        <p:txBody>
          <a:bodyPr/>
          <a:lstStyle/>
          <a:p>
            <a:r>
              <a:rPr lang="de-DE" dirty="0"/>
              <a:t>End </a:t>
            </a:r>
            <a:r>
              <a:rPr lang="de-DE" dirty="0" err="1"/>
              <a:t>of</a:t>
            </a:r>
            <a:r>
              <a:rPr lang="de-DE" dirty="0"/>
              <a:t> </a:t>
            </a:r>
            <a:r>
              <a:rPr lang="de-DE" dirty="0" err="1"/>
              <a:t>presentation</a:t>
            </a:r>
            <a:endParaRPr lang="de-DE" dirty="0"/>
          </a:p>
        </p:txBody>
      </p:sp>
      <p:sp>
        <p:nvSpPr>
          <p:cNvPr id="3" name="Untertitel 2">
            <a:extLst>
              <a:ext uri="{FF2B5EF4-FFF2-40B4-BE49-F238E27FC236}">
                <a16:creationId xmlns:a16="http://schemas.microsoft.com/office/drawing/2014/main" id="{11B88B3B-838D-4D76-BC0D-643B11D7A2F1}"/>
              </a:ext>
            </a:extLst>
          </p:cNvPr>
          <p:cNvSpPr>
            <a:spLocks noGrp="1"/>
          </p:cNvSpPr>
          <p:nvPr>
            <p:ph type="subTitle"/>
          </p:nvPr>
        </p:nvSpPr>
        <p:spPr/>
        <p:txBody>
          <a:bodyPr/>
          <a:lstStyle/>
          <a:p>
            <a:endParaRPr lang="de-DE"/>
          </a:p>
        </p:txBody>
      </p:sp>
    </p:spTree>
    <p:extLst>
      <p:ext uri="{BB962C8B-B14F-4D97-AF65-F5344CB8AC3E}">
        <p14:creationId xmlns:p14="http://schemas.microsoft.com/office/powerpoint/2010/main" val="735022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DFE914-DFD3-4F33-9618-B00C840BF423}"/>
              </a:ext>
            </a:extLst>
          </p:cNvPr>
          <p:cNvSpPr>
            <a:spLocks noGrp="1"/>
          </p:cNvSpPr>
          <p:nvPr>
            <p:ph type="title"/>
          </p:nvPr>
        </p:nvSpPr>
        <p:spPr/>
        <p:txBody>
          <a:bodyPr/>
          <a:lstStyle/>
          <a:p>
            <a:endParaRPr lang="de-DE"/>
          </a:p>
        </p:txBody>
      </p:sp>
      <p:sp>
        <p:nvSpPr>
          <p:cNvPr id="3" name="Untertitel 2">
            <a:extLst>
              <a:ext uri="{FF2B5EF4-FFF2-40B4-BE49-F238E27FC236}">
                <a16:creationId xmlns:a16="http://schemas.microsoft.com/office/drawing/2014/main" id="{654ECC93-1D32-4BE8-B77A-641A95526F3F}"/>
              </a:ext>
            </a:extLst>
          </p:cNvPr>
          <p:cNvSpPr>
            <a:spLocks noGrp="1"/>
          </p:cNvSpPr>
          <p:nvPr>
            <p:ph type="subTitle"/>
          </p:nvPr>
        </p:nvSpPr>
        <p:spPr/>
        <p:txBody>
          <a:bodyPr/>
          <a:lstStyle/>
          <a:p>
            <a:endParaRPr lang="de-DE"/>
          </a:p>
        </p:txBody>
      </p:sp>
      <p:pic>
        <p:nvPicPr>
          <p:cNvPr id="4" name="Grafik 3">
            <a:extLst>
              <a:ext uri="{FF2B5EF4-FFF2-40B4-BE49-F238E27FC236}">
                <a16:creationId xmlns:a16="http://schemas.microsoft.com/office/drawing/2014/main" id="{BA856160-0BA0-471F-A409-3954B8447464}"/>
              </a:ext>
            </a:extLst>
          </p:cNvPr>
          <p:cNvPicPr>
            <a:picLocks noChangeAspect="1"/>
          </p:cNvPicPr>
          <p:nvPr/>
        </p:nvPicPr>
        <p:blipFill>
          <a:blip r:embed="rId2"/>
          <a:stretch>
            <a:fillRect/>
          </a:stretch>
        </p:blipFill>
        <p:spPr>
          <a:xfrm>
            <a:off x="296085" y="162589"/>
            <a:ext cx="8551469" cy="5963171"/>
          </a:xfrm>
          <a:prstGeom prst="rect">
            <a:avLst/>
          </a:prstGeom>
        </p:spPr>
      </p:pic>
    </p:spTree>
    <p:extLst>
      <p:ext uri="{BB962C8B-B14F-4D97-AF65-F5344CB8AC3E}">
        <p14:creationId xmlns:p14="http://schemas.microsoft.com/office/powerpoint/2010/main" val="855911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extShape 1"/>
          <p:cNvSpPr txBox="1"/>
          <p:nvPr/>
        </p:nvSpPr>
        <p:spPr>
          <a:xfrm>
            <a:off x="410760" y="72000"/>
            <a:ext cx="8229240" cy="48708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Date ordered List of Deliverables 1</a:t>
            </a:r>
            <a:endParaRPr lang="en-US" sz="3000" b="0" strike="noStrike" spc="-1">
              <a:solidFill>
                <a:srgbClr val="000000"/>
              </a:solidFill>
              <a:latin typeface="Arial"/>
            </a:endParaRPr>
          </a:p>
        </p:txBody>
      </p:sp>
      <p:graphicFrame>
        <p:nvGraphicFramePr>
          <p:cNvPr id="154" name="Table 2"/>
          <p:cNvGraphicFramePr/>
          <p:nvPr>
            <p:extLst/>
          </p:nvPr>
        </p:nvGraphicFramePr>
        <p:xfrm>
          <a:off x="119160" y="668520"/>
          <a:ext cx="8786160" cy="5730480"/>
        </p:xfrm>
        <a:graphic>
          <a:graphicData uri="http://schemas.openxmlformats.org/drawingml/2006/table">
            <a:tbl>
              <a:tblPr/>
              <a:tblGrid>
                <a:gridCol w="1078575">
                  <a:extLst>
                    <a:ext uri="{9D8B030D-6E8A-4147-A177-3AD203B41FA5}">
                      <a16:colId xmlns:a16="http://schemas.microsoft.com/office/drawing/2014/main" val="20000"/>
                    </a:ext>
                  </a:extLst>
                </a:gridCol>
                <a:gridCol w="2285265">
                  <a:extLst>
                    <a:ext uri="{9D8B030D-6E8A-4147-A177-3AD203B41FA5}">
                      <a16:colId xmlns:a16="http://schemas.microsoft.com/office/drawing/2014/main" val="20001"/>
                    </a:ext>
                  </a:extLst>
                </a:gridCol>
                <a:gridCol w="831240">
                  <a:extLst>
                    <a:ext uri="{9D8B030D-6E8A-4147-A177-3AD203B41FA5}">
                      <a16:colId xmlns:a16="http://schemas.microsoft.com/office/drawing/2014/main" val="20002"/>
                    </a:ext>
                  </a:extLst>
                </a:gridCol>
                <a:gridCol w="1242000">
                  <a:extLst>
                    <a:ext uri="{9D8B030D-6E8A-4147-A177-3AD203B41FA5}">
                      <a16:colId xmlns:a16="http://schemas.microsoft.com/office/drawing/2014/main" val="20003"/>
                    </a:ext>
                  </a:extLst>
                </a:gridCol>
                <a:gridCol w="560160">
                  <a:extLst>
                    <a:ext uri="{9D8B030D-6E8A-4147-A177-3AD203B41FA5}">
                      <a16:colId xmlns:a16="http://schemas.microsoft.com/office/drawing/2014/main" val="20004"/>
                    </a:ext>
                  </a:extLst>
                </a:gridCol>
                <a:gridCol w="1961280">
                  <a:extLst>
                    <a:ext uri="{9D8B030D-6E8A-4147-A177-3AD203B41FA5}">
                      <a16:colId xmlns:a16="http://schemas.microsoft.com/office/drawing/2014/main" val="20005"/>
                    </a:ext>
                  </a:extLst>
                </a:gridCol>
                <a:gridCol w="827640">
                  <a:extLst>
                    <a:ext uri="{9D8B030D-6E8A-4147-A177-3AD203B41FA5}">
                      <a16:colId xmlns:a16="http://schemas.microsoft.com/office/drawing/2014/main" val="20006"/>
                    </a:ext>
                  </a:extLst>
                </a:gridCol>
              </a:tblGrid>
              <a:tr h="593640">
                <a:tc>
                  <a:txBody>
                    <a:bodyPr/>
                    <a:lstStyle/>
                    <a:p>
                      <a:pPr>
                        <a:lnSpc>
                          <a:spcPct val="100000"/>
                        </a:lnSpc>
                      </a:pPr>
                      <a:r>
                        <a:rPr lang="de-DE" sz="1400" b="1" strike="noStrike" spc="-1">
                          <a:solidFill>
                            <a:srgbClr val="000000"/>
                          </a:solidFill>
                          <a:latin typeface="Times New Roman"/>
                        </a:rPr>
                        <a:t>Deliverable (number)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de-DE" sz="1400" b="1" strike="noStrike" spc="-1" dirty="0" err="1">
                          <a:solidFill>
                            <a:srgbClr val="000000"/>
                          </a:solidFill>
                          <a:latin typeface="Times New Roman"/>
                        </a:rPr>
                        <a:t>Deliverable</a:t>
                      </a:r>
                      <a:r>
                        <a:rPr lang="de-DE" sz="1400" b="1" strike="noStrike" spc="-1" dirty="0">
                          <a:solidFill>
                            <a:srgbClr val="000000"/>
                          </a:solidFill>
                          <a:latin typeface="Times New Roman"/>
                        </a:rPr>
                        <a:t> </a:t>
                      </a:r>
                      <a:r>
                        <a:rPr lang="de-DE" sz="1400" b="1" strike="noStrike" spc="-1" dirty="0" err="1">
                          <a:solidFill>
                            <a:srgbClr val="000000"/>
                          </a:solidFill>
                          <a:latin typeface="Times New Roman"/>
                        </a:rPr>
                        <a:t>name</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de-DE" sz="1400" b="1" strike="noStrike" spc="-1">
                          <a:solidFill>
                            <a:srgbClr val="000000"/>
                          </a:solidFill>
                          <a:latin typeface="Times New Roman"/>
                        </a:rPr>
                        <a:t>Work package number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en-US" sz="1400" b="1" strike="noStrike" spc="-1">
                          <a:solidFill>
                            <a:srgbClr val="000000"/>
                          </a:solidFill>
                          <a:latin typeface="Times New Roman"/>
                        </a:rPr>
                        <a:t>Short name of lead participant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de-DE" sz="1400" b="1" strike="noStrike" spc="-1">
                          <a:solidFill>
                            <a:srgbClr val="000000"/>
                          </a:solidFill>
                          <a:latin typeface="Times New Roman"/>
                        </a:rPr>
                        <a:t>Type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de-DE" sz="1400" b="1" strike="noStrike" spc="-1">
                          <a:solidFill>
                            <a:srgbClr val="000000"/>
                          </a:solidFill>
                          <a:latin typeface="Times New Roman"/>
                        </a:rPr>
                        <a:t>Dissemination level</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de-DE" sz="1400" b="1" strike="noStrike" spc="-1">
                          <a:solidFill>
                            <a:srgbClr val="000000"/>
                          </a:solidFill>
                          <a:latin typeface="Times New Roman"/>
                        </a:rPr>
                        <a:t>Delivery date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469080">
                <a:tc>
                  <a:txBody>
                    <a:bodyPr/>
                    <a:lstStyle/>
                    <a:p>
                      <a:pPr>
                        <a:lnSpc>
                          <a:spcPct val="100000"/>
                        </a:lnSpc>
                      </a:pPr>
                      <a:r>
                        <a:rPr lang="de-DE" sz="1400" b="0" strike="noStrike" spc="-1">
                          <a:solidFill>
                            <a:srgbClr val="000000"/>
                          </a:solidFill>
                          <a:latin typeface="Times New Roman"/>
                        </a:rPr>
                        <a:t>D5.1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A933"/>
                    </a:solidFill>
                  </a:tcPr>
                </a:tc>
                <a:tc>
                  <a:txBody>
                    <a:bodyPr/>
                    <a:lstStyle/>
                    <a:p>
                      <a:pPr>
                        <a:lnSpc>
                          <a:spcPct val="100000"/>
                        </a:lnSpc>
                      </a:pPr>
                      <a:r>
                        <a:rPr lang="en-US" sz="1400" b="0" strike="noStrike" spc="-1">
                          <a:solidFill>
                            <a:srgbClr val="000000"/>
                          </a:solidFill>
                          <a:latin typeface="Times New Roman"/>
                        </a:rPr>
                        <a:t>presentation of the kick off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200520">
                <a:tc>
                  <a:txBody>
                    <a:bodyPr/>
                    <a:lstStyle/>
                    <a:p>
                      <a:pPr>
                        <a:lnSpc>
                          <a:spcPct val="100000"/>
                        </a:lnSpc>
                      </a:pPr>
                      <a:r>
                        <a:rPr lang="de-DE" sz="1400" b="0" strike="noStrike" spc="-1">
                          <a:solidFill>
                            <a:srgbClr val="000000"/>
                          </a:solidFill>
                          <a:latin typeface="Times New Roman"/>
                        </a:rPr>
                        <a:t>D5.2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A933"/>
                    </a:solidFill>
                  </a:tcPr>
                </a:tc>
                <a:tc>
                  <a:txBody>
                    <a:bodyPr/>
                    <a:lstStyle/>
                    <a:p>
                      <a:pPr>
                        <a:lnSpc>
                          <a:spcPct val="100000"/>
                        </a:lnSpc>
                      </a:pPr>
                      <a:r>
                        <a:rPr lang="de-DE" sz="1400" b="0" strike="noStrike" spc="-1">
                          <a:solidFill>
                            <a:srgbClr val="000000"/>
                          </a:solidFill>
                          <a:latin typeface="Times New Roman"/>
                        </a:rPr>
                        <a:t>project website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DEC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97080">
                <a:tc>
                  <a:txBody>
                    <a:bodyPr/>
                    <a:lstStyle/>
                    <a:p>
                      <a:pPr>
                        <a:lnSpc>
                          <a:spcPct val="100000"/>
                        </a:lnSpc>
                      </a:pPr>
                      <a:r>
                        <a:rPr lang="de-DE" sz="1400" b="0" strike="noStrike" spc="-1">
                          <a:solidFill>
                            <a:srgbClr val="000000"/>
                          </a:solidFill>
                          <a:latin typeface="Times New Roman"/>
                        </a:rPr>
                        <a:t>D2.1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A933"/>
                    </a:solidFill>
                  </a:tcPr>
                </a:tc>
                <a:tc>
                  <a:txBody>
                    <a:bodyPr/>
                    <a:lstStyle/>
                    <a:p>
                      <a:pPr>
                        <a:lnSpc>
                          <a:spcPct val="100000"/>
                        </a:lnSpc>
                      </a:pPr>
                      <a:r>
                        <a:rPr lang="en-US" sz="1400" b="0" strike="noStrike" spc="-1" dirty="0">
                          <a:solidFill>
                            <a:srgbClr val="000000"/>
                          </a:solidFill>
                          <a:latin typeface="Times New Roman"/>
                        </a:rPr>
                        <a:t>Minutes of PAC 1 meeting</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dirty="0">
                          <a:solidFill>
                            <a:srgbClr val="000000"/>
                          </a:solidFill>
                          <a:latin typeface="Times New Roman"/>
                        </a:rPr>
                        <a:t>2</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397080">
                <a:tc>
                  <a:txBody>
                    <a:bodyPr/>
                    <a:lstStyle/>
                    <a:p>
                      <a:pPr>
                        <a:lnSpc>
                          <a:spcPct val="100000"/>
                        </a:lnSpc>
                      </a:pPr>
                      <a:r>
                        <a:rPr lang="de-DE" sz="1400" b="0" strike="noStrike" spc="-1" dirty="0">
                          <a:solidFill>
                            <a:srgbClr val="000000"/>
                          </a:solidFill>
                          <a:latin typeface="Times New Roman"/>
                        </a:rPr>
                        <a:t>D5.3</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de-DE" sz="1400" b="0" strike="noStrike" spc="-1" dirty="0">
                          <a:solidFill>
                            <a:srgbClr val="000000"/>
                          </a:solidFill>
                          <a:latin typeface="Times New Roman"/>
                        </a:rPr>
                        <a:t>Communication Action Plan</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876960">
                <a:tc>
                  <a:txBody>
                    <a:bodyPr/>
                    <a:lstStyle/>
                    <a:p>
                      <a:pPr>
                        <a:lnSpc>
                          <a:spcPct val="100000"/>
                        </a:lnSpc>
                      </a:pPr>
                      <a:r>
                        <a:rPr lang="de-DE" sz="1400" b="0" strike="noStrike" spc="-1" dirty="0">
                          <a:solidFill>
                            <a:srgbClr val="000000"/>
                          </a:solidFill>
                          <a:latin typeface="Times New Roman"/>
                        </a:rPr>
                        <a:t>D6.1</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de-DE" sz="1400" b="0" strike="noStrike" spc="-1" dirty="0">
                          <a:solidFill>
                            <a:srgbClr val="000000"/>
                          </a:solidFill>
                          <a:latin typeface="Times New Roman"/>
                        </a:rPr>
                        <a:t>EPQ-</a:t>
                      </a:r>
                      <a:r>
                        <a:rPr lang="de-DE" sz="1400" b="0" strike="noStrike" spc="-1" dirty="0" err="1">
                          <a:solidFill>
                            <a:srgbClr val="000000"/>
                          </a:solidFill>
                          <a:latin typeface="Times New Roman"/>
                        </a:rPr>
                        <a:t>Requirement</a:t>
                      </a:r>
                      <a:r>
                        <a:rPr lang="de-DE" sz="1400" b="0" strike="noStrike" spc="-1" dirty="0">
                          <a:solidFill>
                            <a:srgbClr val="000000"/>
                          </a:solidFill>
                          <a:latin typeface="Times New Roman"/>
                        </a:rPr>
                        <a:t> No.1 </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6</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ETHICS</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Confidential (only for members of the consortium including commission services)</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457560">
                <a:tc>
                  <a:txBody>
                    <a:bodyPr/>
                    <a:lstStyle/>
                    <a:p>
                      <a:pPr>
                        <a:lnSpc>
                          <a:spcPct val="100000"/>
                        </a:lnSpc>
                      </a:pPr>
                      <a:r>
                        <a:rPr lang="de-DE" sz="1400" b="0" strike="noStrike" spc="-1" dirty="0">
                          <a:solidFill>
                            <a:srgbClr val="000000"/>
                          </a:solidFill>
                          <a:latin typeface="Times New Roman"/>
                        </a:rPr>
                        <a:t>D5.4</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en-US" sz="1400" b="0" strike="noStrike" spc="-1" dirty="0">
                          <a:solidFill>
                            <a:srgbClr val="000000"/>
                          </a:solidFill>
                          <a:latin typeface="Times New Roman"/>
                        </a:rPr>
                        <a:t>project presentation, leaflet </a:t>
                      </a:r>
                      <a:r>
                        <a:rPr lang="en-US" sz="1400" b="0" strike="noStrike" spc="-1" dirty="0">
                          <a:solidFill>
                            <a:schemeClr val="tx1"/>
                          </a:solidFill>
                          <a:latin typeface="Times New Roman"/>
                        </a:rPr>
                        <a:t>and poster</a:t>
                      </a:r>
                      <a:endParaRPr lang="de-DE" sz="1400" b="0" strike="noStrike" spc="-1" dirty="0">
                        <a:solidFill>
                          <a:schemeClr val="tx1"/>
                        </a:solid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704880">
                <a:tc>
                  <a:txBody>
                    <a:bodyPr/>
                    <a:lstStyle/>
                    <a:p>
                      <a:pPr>
                        <a:lnSpc>
                          <a:spcPct val="100000"/>
                        </a:lnSpc>
                      </a:pPr>
                      <a:r>
                        <a:rPr lang="de-DE" sz="1400" b="0" strike="noStrike" spc="-1" dirty="0">
                          <a:solidFill>
                            <a:srgbClr val="000000"/>
                          </a:solidFill>
                          <a:latin typeface="Times New Roman"/>
                        </a:rPr>
                        <a:t>D1.1</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en-US" sz="1400" b="0" strike="noStrike" spc="-1" dirty="0">
                          <a:solidFill>
                            <a:srgbClr val="000000"/>
                          </a:solidFill>
                          <a:latin typeface="Times New Roman"/>
                        </a:rPr>
                        <a:t>Report on Terms of Reference and PAC composition</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r h="364320">
                <a:tc>
                  <a:txBody>
                    <a:bodyPr/>
                    <a:lstStyle/>
                    <a:p>
                      <a:pPr>
                        <a:lnSpc>
                          <a:spcPct val="100000"/>
                        </a:lnSpc>
                      </a:pPr>
                      <a:r>
                        <a:rPr lang="de-DE" sz="1400" b="0" strike="noStrike" spc="-1" dirty="0">
                          <a:solidFill>
                            <a:srgbClr val="000000"/>
                          </a:solidFill>
                          <a:latin typeface="Times New Roman"/>
                        </a:rPr>
                        <a:t>D5.5</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dirty="0">
                          <a:solidFill>
                            <a:srgbClr val="000000"/>
                          </a:solidFill>
                          <a:latin typeface="Times New Roman"/>
                        </a:rPr>
                        <a:t>Data Management Plan</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HZDR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8"/>
                  </a:ext>
                </a:extLst>
              </a:tr>
              <a:tr h="485280">
                <a:tc>
                  <a:txBody>
                    <a:bodyPr/>
                    <a:lstStyle/>
                    <a:p>
                      <a:pPr>
                        <a:lnSpc>
                          <a:spcPct val="100000"/>
                        </a:lnSpc>
                      </a:pPr>
                      <a:r>
                        <a:rPr lang="de-DE" sz="1400" b="0" strike="noStrike" spc="-1" dirty="0">
                          <a:solidFill>
                            <a:srgbClr val="000000"/>
                          </a:solidFill>
                          <a:latin typeface="Times New Roman"/>
                        </a:rPr>
                        <a:t>D5.6</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report on the summer school in Seville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USE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7</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9"/>
                  </a:ext>
                </a:extLst>
              </a:tr>
              <a:tr h="216000">
                <a:tc>
                  <a:txBody>
                    <a:bodyPr/>
                    <a:lstStyle/>
                    <a:p>
                      <a:pPr>
                        <a:lnSpc>
                          <a:spcPct val="100000"/>
                        </a:lnSpc>
                      </a:pPr>
                      <a:r>
                        <a:rPr lang="de-DE" sz="1400" b="0" strike="noStrike" spc="-1" dirty="0">
                          <a:solidFill>
                            <a:srgbClr val="000000"/>
                          </a:solidFill>
                          <a:latin typeface="Times New Roman"/>
                        </a:rPr>
                        <a:t>D2.2</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en-US" sz="1400" b="0" strike="noStrike" spc="-1">
                          <a:solidFill>
                            <a:srgbClr val="000000"/>
                          </a:solidFill>
                          <a:latin typeface="Times New Roman"/>
                        </a:rPr>
                        <a:t>Minutes of PAC 2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dirty="0">
                          <a:solidFill>
                            <a:srgbClr val="000000"/>
                          </a:solidFill>
                          <a:latin typeface="Times New Roman"/>
                        </a:rPr>
                        <a:t>9</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795498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544320" y="0"/>
            <a:ext cx="8229240" cy="48708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Date ordered List of Deliverables 2</a:t>
            </a:r>
            <a:endParaRPr lang="en-US" sz="3000" b="0" strike="noStrike" spc="-1">
              <a:solidFill>
                <a:srgbClr val="000000"/>
              </a:solidFill>
              <a:latin typeface="Arial"/>
            </a:endParaRPr>
          </a:p>
        </p:txBody>
      </p:sp>
      <p:graphicFrame>
        <p:nvGraphicFramePr>
          <p:cNvPr id="156" name="Table 2"/>
          <p:cNvGraphicFramePr/>
          <p:nvPr/>
        </p:nvGraphicFramePr>
        <p:xfrm>
          <a:off x="203760" y="674280"/>
          <a:ext cx="8672040" cy="7787760"/>
        </p:xfrm>
        <a:graphic>
          <a:graphicData uri="http://schemas.openxmlformats.org/drawingml/2006/table">
            <a:tbl>
              <a:tblPr/>
              <a:tblGrid>
                <a:gridCol w="1204560">
                  <a:extLst>
                    <a:ext uri="{9D8B030D-6E8A-4147-A177-3AD203B41FA5}">
                      <a16:colId xmlns:a16="http://schemas.microsoft.com/office/drawing/2014/main" val="20000"/>
                    </a:ext>
                  </a:extLst>
                </a:gridCol>
                <a:gridCol w="3381840">
                  <a:extLst>
                    <a:ext uri="{9D8B030D-6E8A-4147-A177-3AD203B41FA5}">
                      <a16:colId xmlns:a16="http://schemas.microsoft.com/office/drawing/2014/main" val="20001"/>
                    </a:ext>
                  </a:extLst>
                </a:gridCol>
                <a:gridCol w="999000">
                  <a:extLst>
                    <a:ext uri="{9D8B030D-6E8A-4147-A177-3AD203B41FA5}">
                      <a16:colId xmlns:a16="http://schemas.microsoft.com/office/drawing/2014/main" val="20002"/>
                    </a:ext>
                  </a:extLst>
                </a:gridCol>
                <a:gridCol w="1064520">
                  <a:extLst>
                    <a:ext uri="{9D8B030D-6E8A-4147-A177-3AD203B41FA5}">
                      <a16:colId xmlns:a16="http://schemas.microsoft.com/office/drawing/2014/main" val="20003"/>
                    </a:ext>
                  </a:extLst>
                </a:gridCol>
                <a:gridCol w="653760">
                  <a:extLst>
                    <a:ext uri="{9D8B030D-6E8A-4147-A177-3AD203B41FA5}">
                      <a16:colId xmlns:a16="http://schemas.microsoft.com/office/drawing/2014/main" val="20004"/>
                    </a:ext>
                  </a:extLst>
                </a:gridCol>
                <a:gridCol w="694440">
                  <a:extLst>
                    <a:ext uri="{9D8B030D-6E8A-4147-A177-3AD203B41FA5}">
                      <a16:colId xmlns:a16="http://schemas.microsoft.com/office/drawing/2014/main" val="20005"/>
                    </a:ext>
                  </a:extLst>
                </a:gridCol>
                <a:gridCol w="673920">
                  <a:extLst>
                    <a:ext uri="{9D8B030D-6E8A-4147-A177-3AD203B41FA5}">
                      <a16:colId xmlns:a16="http://schemas.microsoft.com/office/drawing/2014/main" val="20006"/>
                    </a:ext>
                  </a:extLst>
                </a:gridCol>
              </a:tblGrid>
              <a:tr h="593640">
                <a:tc>
                  <a:txBody>
                    <a:bodyPr/>
                    <a:lstStyle/>
                    <a:p>
                      <a:pPr>
                        <a:lnSpc>
                          <a:spcPct val="100000"/>
                        </a:lnSpc>
                      </a:pPr>
                      <a:r>
                        <a:rPr lang="de-DE" sz="1400" b="1" strike="noStrike" spc="-1">
                          <a:solidFill>
                            <a:srgbClr val="000000"/>
                          </a:solidFill>
                          <a:latin typeface="Times New Roman"/>
                        </a:rPr>
                        <a:t>Deliverable (number)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de-DE" sz="1400" b="1" strike="noStrike" spc="-1">
                          <a:solidFill>
                            <a:srgbClr val="000000"/>
                          </a:solidFill>
                          <a:latin typeface="Times New Roman"/>
                        </a:rPr>
                        <a:t>Deliverable name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de-DE" sz="1400" b="1" strike="noStrike" spc="-1">
                          <a:solidFill>
                            <a:srgbClr val="000000"/>
                          </a:solidFill>
                          <a:latin typeface="Times New Roman"/>
                        </a:rPr>
                        <a:t>Work package number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en-US" sz="1400" b="1" strike="noStrike" spc="-1">
                          <a:solidFill>
                            <a:srgbClr val="000000"/>
                          </a:solidFill>
                          <a:latin typeface="Times New Roman"/>
                        </a:rPr>
                        <a:t>Short name of lead participant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de-DE" sz="1400" b="1" strike="noStrike" spc="-1">
                          <a:solidFill>
                            <a:srgbClr val="000000"/>
                          </a:solidFill>
                          <a:latin typeface="Times New Roman"/>
                        </a:rPr>
                        <a:t>Type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de-DE" sz="1400" b="1" strike="noStrike" spc="-1">
                          <a:solidFill>
                            <a:srgbClr val="000000"/>
                          </a:solidFill>
                          <a:latin typeface="Times New Roman"/>
                        </a:rPr>
                        <a:t>Dissemination level</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gn="ctr">
                        <a:lnSpc>
                          <a:spcPct val="100000"/>
                        </a:lnSpc>
                      </a:pPr>
                      <a:r>
                        <a:rPr lang="de-DE" sz="1400" b="1" strike="noStrike" spc="-1">
                          <a:solidFill>
                            <a:srgbClr val="000000"/>
                          </a:solidFill>
                          <a:latin typeface="Times New Roman"/>
                        </a:rPr>
                        <a:t>Delivery date</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93640">
                <a:tc>
                  <a:txBody>
                    <a:bodyPr/>
                    <a:lstStyle/>
                    <a:p>
                      <a:pPr>
                        <a:lnSpc>
                          <a:spcPct val="100000"/>
                        </a:lnSpc>
                      </a:pPr>
                      <a:r>
                        <a:rPr lang="de-DE" sz="1400" b="0" strike="noStrike" spc="-1">
                          <a:solidFill>
                            <a:srgbClr val="000000"/>
                          </a:solidFill>
                          <a:latin typeface="Times New Roman"/>
                        </a:rPr>
                        <a:t>D5.8</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report on the course on reactor operation and radiochemistry at University of Mainz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JGU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13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97080">
                <a:tc>
                  <a:txBody>
                    <a:bodyPr/>
                    <a:lstStyle/>
                    <a:p>
                      <a:pPr>
                        <a:lnSpc>
                          <a:spcPct val="100000"/>
                        </a:lnSpc>
                      </a:pPr>
                      <a:r>
                        <a:rPr lang="de-DE" sz="1400" b="0" strike="noStrike" spc="-1">
                          <a:solidFill>
                            <a:srgbClr val="000000"/>
                          </a:solidFill>
                          <a:latin typeface="Times New Roman"/>
                        </a:rPr>
                        <a:t>D5.7</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Times New Roman"/>
                        </a:rPr>
                        <a:t>presentations of the first progress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14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200520">
                <a:tc>
                  <a:txBody>
                    <a:bodyPr/>
                    <a:lstStyle/>
                    <a:p>
                      <a:pPr>
                        <a:lnSpc>
                          <a:spcPct val="100000"/>
                        </a:lnSpc>
                      </a:pPr>
                      <a:r>
                        <a:rPr lang="de-DE" sz="1400" b="0" strike="noStrike" spc="-1">
                          <a:solidFill>
                            <a:srgbClr val="000000"/>
                          </a:solidFill>
                          <a:latin typeface="Times New Roman"/>
                        </a:rPr>
                        <a:t>D2.3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Minutes of PAC 3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15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200520">
                <a:tc>
                  <a:txBody>
                    <a:bodyPr/>
                    <a:lstStyle/>
                    <a:p>
                      <a:pPr>
                        <a:lnSpc>
                          <a:spcPct val="100000"/>
                        </a:lnSpc>
                      </a:pPr>
                      <a:r>
                        <a:rPr lang="de-DE" sz="1400" b="0" strike="noStrike" spc="-1">
                          <a:solidFill>
                            <a:srgbClr val="000000"/>
                          </a:solidFill>
                          <a:latin typeface="Times New Roman"/>
                        </a:rPr>
                        <a:t>D2.4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Times New Roman"/>
                        </a:rPr>
                        <a:t>Minutes of PAC 4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200520">
                <a:tc>
                  <a:txBody>
                    <a:bodyPr/>
                    <a:lstStyle/>
                    <a:p>
                      <a:pPr>
                        <a:lnSpc>
                          <a:spcPct val="100000"/>
                        </a:lnSpc>
                      </a:pPr>
                      <a:r>
                        <a:rPr lang="de-DE" sz="1400" b="0" strike="noStrike" spc="-1">
                          <a:solidFill>
                            <a:srgbClr val="000000"/>
                          </a:solidFill>
                          <a:latin typeface="Times New Roman"/>
                        </a:rPr>
                        <a:t>D3.1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First User status report</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PTB</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24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200520">
                <a:tc>
                  <a:txBody>
                    <a:bodyPr/>
                    <a:lstStyle/>
                    <a:p>
                      <a:pPr>
                        <a:lnSpc>
                          <a:spcPct val="100000"/>
                        </a:lnSpc>
                      </a:pPr>
                      <a:r>
                        <a:rPr lang="de-DE" sz="1400" b="0" strike="noStrike" spc="-1">
                          <a:solidFill>
                            <a:srgbClr val="000000"/>
                          </a:solidFill>
                          <a:latin typeface="Times New Roman"/>
                        </a:rPr>
                        <a:t>D4.1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First training status report</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JYU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397080">
                <a:tc>
                  <a:txBody>
                    <a:bodyPr/>
                    <a:lstStyle/>
                    <a:p>
                      <a:pPr>
                        <a:lnSpc>
                          <a:spcPct val="100000"/>
                        </a:lnSpc>
                      </a:pPr>
                      <a:r>
                        <a:rPr lang="de-DE" sz="1400" b="0" strike="noStrike" spc="-1">
                          <a:solidFill>
                            <a:srgbClr val="000000"/>
                          </a:solidFill>
                          <a:latin typeface="Times New Roman"/>
                        </a:rPr>
                        <a:t>D5.11</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report on the  nuclear data school at CIEMAT, Madrid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CIEMAT</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25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r h="487800">
                <a:tc>
                  <a:txBody>
                    <a:bodyPr/>
                    <a:lstStyle/>
                    <a:p>
                      <a:pPr>
                        <a:lnSpc>
                          <a:spcPct val="100000"/>
                        </a:lnSpc>
                      </a:pPr>
                      <a:r>
                        <a:rPr lang="de-DE" sz="1400" b="0" strike="noStrike" spc="-1">
                          <a:solidFill>
                            <a:srgbClr val="000000"/>
                          </a:solidFill>
                          <a:latin typeface="Times New Roman"/>
                        </a:rPr>
                        <a:t>D5.9</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Times New Roman"/>
                        </a:rPr>
                        <a:t>presentations of the second progress meeting and scientific workshop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NPL</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26</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8"/>
                  </a:ext>
                </a:extLst>
              </a:tr>
              <a:tr h="200520">
                <a:tc>
                  <a:txBody>
                    <a:bodyPr/>
                    <a:lstStyle/>
                    <a:p>
                      <a:pPr>
                        <a:lnSpc>
                          <a:spcPct val="100000"/>
                        </a:lnSpc>
                      </a:pPr>
                      <a:r>
                        <a:rPr lang="de-DE" sz="1400" b="0" strike="noStrike" spc="-1">
                          <a:solidFill>
                            <a:srgbClr val="000000"/>
                          </a:solidFill>
                          <a:latin typeface="Times New Roman"/>
                        </a:rPr>
                        <a:t>D2.5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Minutes of PAC 5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27</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9"/>
                  </a:ext>
                </a:extLst>
              </a:tr>
              <a:tr h="200520">
                <a:tc>
                  <a:txBody>
                    <a:bodyPr/>
                    <a:lstStyle/>
                    <a:p>
                      <a:pPr>
                        <a:lnSpc>
                          <a:spcPct val="100000"/>
                        </a:lnSpc>
                      </a:pPr>
                      <a:r>
                        <a:rPr lang="de-DE" sz="1400" b="0" strike="noStrike" spc="-1">
                          <a:solidFill>
                            <a:srgbClr val="000000"/>
                          </a:solidFill>
                          <a:latin typeface="Times New Roman"/>
                        </a:rPr>
                        <a:t>D2.6</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Times New Roman"/>
                        </a:rPr>
                        <a:t>Minutes of PAC 6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33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0"/>
                  </a:ext>
                </a:extLst>
              </a:tr>
              <a:tr h="397080">
                <a:tc>
                  <a:txBody>
                    <a:bodyPr/>
                    <a:lstStyle/>
                    <a:p>
                      <a:pPr>
                        <a:lnSpc>
                          <a:spcPct val="100000"/>
                        </a:lnSpc>
                      </a:pPr>
                      <a:r>
                        <a:rPr lang="de-DE" sz="1400" b="0" strike="noStrike" spc="-1">
                          <a:solidFill>
                            <a:srgbClr val="000000"/>
                          </a:solidFill>
                          <a:latin typeface="Times New Roman"/>
                        </a:rPr>
                        <a:t>D5.10</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report on the EXTEND summer school at Uppsala University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UU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37</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1"/>
                  </a:ext>
                </a:extLst>
              </a:tr>
              <a:tr h="200520">
                <a:tc>
                  <a:txBody>
                    <a:bodyPr/>
                    <a:lstStyle/>
                    <a:p>
                      <a:pPr>
                        <a:lnSpc>
                          <a:spcPct val="100000"/>
                        </a:lnSpc>
                      </a:pPr>
                      <a:r>
                        <a:rPr lang="de-DE" sz="1400" b="0" strike="noStrike" spc="-1">
                          <a:solidFill>
                            <a:srgbClr val="000000"/>
                          </a:solidFill>
                          <a:latin typeface="Times New Roman"/>
                        </a:rPr>
                        <a:t>D2.7</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Times New Roman"/>
                        </a:rPr>
                        <a:t>Minutes of PAC 7 meeting</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JRC</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PP</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39</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2"/>
                  </a:ext>
                </a:extLst>
              </a:tr>
              <a:tr h="397080">
                <a:tc>
                  <a:txBody>
                    <a:bodyPr/>
                    <a:lstStyle/>
                    <a:p>
                      <a:pPr>
                        <a:lnSpc>
                          <a:spcPct val="100000"/>
                        </a:lnSpc>
                      </a:pPr>
                      <a:r>
                        <a:rPr lang="de-DE" sz="1400" b="0" strike="noStrike" spc="-1">
                          <a:solidFill>
                            <a:srgbClr val="000000"/>
                          </a:solidFill>
                          <a:latin typeface="Times New Roman"/>
                        </a:rPr>
                        <a:t>D5.12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rPr>
                        <a:t>presentations of the final scientific workshop </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IPNO</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46</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3"/>
                  </a:ext>
                </a:extLst>
              </a:tr>
              <a:tr h="200520">
                <a:tc>
                  <a:txBody>
                    <a:bodyPr/>
                    <a:lstStyle/>
                    <a:p>
                      <a:pPr>
                        <a:lnSpc>
                          <a:spcPct val="100000"/>
                        </a:lnSpc>
                      </a:pPr>
                      <a:r>
                        <a:rPr lang="de-DE" sz="1400" b="0" strike="noStrike" spc="-1">
                          <a:solidFill>
                            <a:srgbClr val="000000"/>
                          </a:solidFill>
                          <a:latin typeface="Times New Roman"/>
                        </a:rPr>
                        <a:t>D3.2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Second User Status report</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PTB</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48</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4"/>
                  </a:ext>
                </a:extLst>
              </a:tr>
              <a:tr h="200520">
                <a:tc>
                  <a:txBody>
                    <a:bodyPr/>
                    <a:lstStyle/>
                    <a:p>
                      <a:pPr>
                        <a:lnSpc>
                          <a:spcPct val="100000"/>
                        </a:lnSpc>
                      </a:pPr>
                      <a:r>
                        <a:rPr lang="de-DE" sz="1400" b="0" strike="noStrike" spc="-1">
                          <a:solidFill>
                            <a:srgbClr val="000000"/>
                          </a:solidFill>
                          <a:latin typeface="Times New Roman"/>
                        </a:rPr>
                        <a:t>D3.3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Experimental Results</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PTB</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OTHER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48</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5"/>
                  </a:ext>
                </a:extLst>
              </a:tr>
              <a:tr h="200520">
                <a:tc>
                  <a:txBody>
                    <a:bodyPr/>
                    <a:lstStyle/>
                    <a:p>
                      <a:pPr>
                        <a:lnSpc>
                          <a:spcPct val="100000"/>
                        </a:lnSpc>
                      </a:pPr>
                      <a:r>
                        <a:rPr lang="de-DE" sz="1400" b="0" strike="noStrike" spc="-1">
                          <a:solidFill>
                            <a:srgbClr val="000000"/>
                          </a:solidFill>
                          <a:latin typeface="Times New Roman"/>
                        </a:rPr>
                        <a:t>D4.2</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Second training status report</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JYU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lnSpc>
                          <a:spcPct val="100000"/>
                        </a:lnSpc>
                      </a:pPr>
                      <a:r>
                        <a:rPr lang="de-DE" sz="1400" b="0" strike="noStrike" spc="-1">
                          <a:solidFill>
                            <a:srgbClr val="000000"/>
                          </a:solidFill>
                          <a:latin typeface="Times New Roman"/>
                        </a:rPr>
                        <a:t>48</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6"/>
                  </a:ext>
                </a:extLst>
              </a:tr>
              <a:tr h="200520">
                <a:tc>
                  <a:txBody>
                    <a:bodyPr/>
                    <a:lstStyle/>
                    <a:p>
                      <a:pPr>
                        <a:lnSpc>
                          <a:spcPct val="100000"/>
                        </a:lnSpc>
                      </a:pPr>
                      <a:r>
                        <a:rPr lang="de-DE" sz="1400" b="0" strike="noStrike" spc="-1">
                          <a:solidFill>
                            <a:srgbClr val="000000"/>
                          </a:solidFill>
                          <a:latin typeface="Times New Roman"/>
                        </a:rPr>
                        <a:t>D4.3</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Results from training activities</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4</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JYU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OTHER</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de-DE" sz="1400" b="0" strike="noStrike" spc="-1">
                          <a:solidFill>
                            <a:srgbClr val="000000"/>
                          </a:solidFill>
                          <a:latin typeface="Times New Roman"/>
                        </a:rPr>
                        <a:t>PU</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lnSpc>
                          <a:spcPct val="100000"/>
                        </a:lnSpc>
                      </a:pPr>
                      <a:r>
                        <a:rPr lang="de-DE" sz="1400" b="0" strike="noStrike" spc="-1">
                          <a:solidFill>
                            <a:srgbClr val="000000"/>
                          </a:solidFill>
                          <a:latin typeface="Times New Roman"/>
                        </a:rPr>
                        <a:t>48</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2934047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80"/>
            <a:ext cx="8229240" cy="496285"/>
          </a:xfrm>
        </p:spPr>
        <p:txBody>
          <a:bodyPr/>
          <a:lstStyle/>
          <a:p>
            <a:r>
              <a:rPr lang="de-DE" sz="2400" dirty="0" err="1"/>
              <a:t>Deliverables</a:t>
            </a:r>
            <a:r>
              <a:rPr lang="de-DE" sz="2400" dirty="0"/>
              <a:t> </a:t>
            </a:r>
            <a:r>
              <a:rPr lang="de-DE" sz="2400" dirty="0" err="1"/>
              <a:t>under</a:t>
            </a:r>
            <a:r>
              <a:rPr lang="de-DE" sz="2400" dirty="0"/>
              <a:t> </a:t>
            </a:r>
            <a:r>
              <a:rPr lang="de-DE" sz="2400" dirty="0" err="1"/>
              <a:t>preparation</a:t>
            </a:r>
            <a:endParaRPr lang="de-DE" sz="2400" dirty="0"/>
          </a:p>
        </p:txBody>
      </p:sp>
      <p:graphicFrame>
        <p:nvGraphicFramePr>
          <p:cNvPr id="5" name="Tabelle 4"/>
          <p:cNvGraphicFramePr>
            <a:graphicFrameLocks noGrp="1"/>
          </p:cNvGraphicFramePr>
          <p:nvPr>
            <p:extLst/>
          </p:nvPr>
        </p:nvGraphicFramePr>
        <p:xfrm>
          <a:off x="457200" y="918883"/>
          <a:ext cx="3363840" cy="2416595"/>
        </p:xfrm>
        <a:graphic>
          <a:graphicData uri="http://schemas.openxmlformats.org/drawingml/2006/table">
            <a:tbl>
              <a:tblPr/>
              <a:tblGrid>
                <a:gridCol w="1029600">
                  <a:extLst>
                    <a:ext uri="{9D8B030D-6E8A-4147-A177-3AD203B41FA5}">
                      <a16:colId xmlns:a16="http://schemas.microsoft.com/office/drawing/2014/main" val="1351432765"/>
                    </a:ext>
                  </a:extLst>
                </a:gridCol>
                <a:gridCol w="2334240">
                  <a:extLst>
                    <a:ext uri="{9D8B030D-6E8A-4147-A177-3AD203B41FA5}">
                      <a16:colId xmlns:a16="http://schemas.microsoft.com/office/drawing/2014/main" val="4102889310"/>
                    </a:ext>
                  </a:extLst>
                </a:gridCol>
              </a:tblGrid>
              <a:tr h="397080">
                <a:tc>
                  <a:txBody>
                    <a:bodyPr/>
                    <a:lstStyle/>
                    <a:p>
                      <a:pPr>
                        <a:lnSpc>
                          <a:spcPct val="100000"/>
                        </a:lnSpc>
                      </a:pPr>
                      <a:r>
                        <a:rPr lang="de-DE" sz="1400" b="0" strike="noStrike" spc="-1" dirty="0">
                          <a:solidFill>
                            <a:srgbClr val="000000"/>
                          </a:solidFill>
                          <a:latin typeface="Times New Roman"/>
                        </a:rPr>
                        <a:t>D5.3</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de-DE" sz="1400" b="0" strike="noStrike" spc="-1" dirty="0">
                          <a:solidFill>
                            <a:srgbClr val="000000"/>
                          </a:solidFill>
                          <a:latin typeface="Times New Roman"/>
                        </a:rPr>
                        <a:t>Communication Action Plan</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2189397954"/>
                  </a:ext>
                </a:extLst>
              </a:tr>
              <a:tr h="432155">
                <a:tc>
                  <a:txBody>
                    <a:bodyPr/>
                    <a:lstStyle/>
                    <a:p>
                      <a:pPr>
                        <a:lnSpc>
                          <a:spcPct val="100000"/>
                        </a:lnSpc>
                      </a:pPr>
                      <a:r>
                        <a:rPr lang="de-DE" sz="1400" b="0" strike="noStrike" spc="-1" dirty="0">
                          <a:solidFill>
                            <a:srgbClr val="000000"/>
                          </a:solidFill>
                          <a:latin typeface="Times New Roman"/>
                        </a:rPr>
                        <a:t>D6.1</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de-DE" sz="1400" b="0" strike="noStrike" spc="-1" dirty="0">
                          <a:solidFill>
                            <a:srgbClr val="000000"/>
                          </a:solidFill>
                          <a:latin typeface="Times New Roman"/>
                        </a:rPr>
                        <a:t>EPQ-</a:t>
                      </a:r>
                      <a:r>
                        <a:rPr lang="de-DE" sz="1400" b="0" strike="noStrike" spc="-1" dirty="0" err="1">
                          <a:solidFill>
                            <a:srgbClr val="000000"/>
                          </a:solidFill>
                          <a:latin typeface="Times New Roman"/>
                        </a:rPr>
                        <a:t>Requirement</a:t>
                      </a:r>
                      <a:r>
                        <a:rPr lang="de-DE" sz="1400" b="0" strike="noStrike" spc="-1" dirty="0">
                          <a:solidFill>
                            <a:srgbClr val="000000"/>
                          </a:solidFill>
                          <a:latin typeface="Times New Roman"/>
                        </a:rPr>
                        <a:t> No.1 </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44806865"/>
                  </a:ext>
                </a:extLst>
              </a:tr>
              <a:tr h="457560">
                <a:tc>
                  <a:txBody>
                    <a:bodyPr/>
                    <a:lstStyle/>
                    <a:p>
                      <a:pPr>
                        <a:lnSpc>
                          <a:spcPct val="100000"/>
                        </a:lnSpc>
                      </a:pPr>
                      <a:r>
                        <a:rPr lang="de-DE" sz="1400" b="0" strike="noStrike" spc="-1" dirty="0">
                          <a:solidFill>
                            <a:srgbClr val="000000"/>
                          </a:solidFill>
                          <a:latin typeface="Times New Roman"/>
                        </a:rPr>
                        <a:t>D5.4</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en-US" sz="1400" b="0" strike="noStrike" spc="-1" dirty="0">
                          <a:solidFill>
                            <a:schemeClr val="tx1"/>
                          </a:solidFill>
                          <a:latin typeface="Times New Roman"/>
                        </a:rPr>
                        <a:t>project presentation, leaflet and poster</a:t>
                      </a:r>
                      <a:endParaRPr lang="de-DE" sz="1400" b="0" strike="noStrike" spc="-1" dirty="0">
                        <a:solidFill>
                          <a:schemeClr val="tx1"/>
                        </a:solid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2928733401"/>
                  </a:ext>
                </a:extLst>
              </a:tr>
              <a:tr h="704880">
                <a:tc>
                  <a:txBody>
                    <a:bodyPr/>
                    <a:lstStyle/>
                    <a:p>
                      <a:pPr>
                        <a:lnSpc>
                          <a:spcPct val="100000"/>
                        </a:lnSpc>
                      </a:pPr>
                      <a:r>
                        <a:rPr lang="de-DE" sz="1400" b="0" strike="noStrike" spc="-1" dirty="0">
                          <a:solidFill>
                            <a:srgbClr val="000000"/>
                          </a:solidFill>
                          <a:latin typeface="Times New Roman"/>
                        </a:rPr>
                        <a:t>D1.1</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B050"/>
                    </a:solidFill>
                  </a:tcPr>
                </a:tc>
                <a:tc>
                  <a:txBody>
                    <a:bodyPr/>
                    <a:lstStyle/>
                    <a:p>
                      <a:pPr>
                        <a:lnSpc>
                          <a:spcPct val="100000"/>
                        </a:lnSpc>
                      </a:pPr>
                      <a:r>
                        <a:rPr lang="en-US" sz="1400" b="0" strike="noStrike" spc="-1" dirty="0">
                          <a:solidFill>
                            <a:srgbClr val="000000"/>
                          </a:solidFill>
                          <a:latin typeface="Times New Roman"/>
                        </a:rPr>
                        <a:t>Report on Terms of Reference and PAC composition</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52697272"/>
                  </a:ext>
                </a:extLst>
              </a:tr>
              <a:tr h="364320">
                <a:tc>
                  <a:txBody>
                    <a:bodyPr/>
                    <a:lstStyle/>
                    <a:p>
                      <a:pPr>
                        <a:lnSpc>
                          <a:spcPct val="100000"/>
                        </a:lnSpc>
                      </a:pPr>
                      <a:r>
                        <a:rPr lang="de-DE" sz="1400" b="0" strike="noStrike" spc="-1">
                          <a:solidFill>
                            <a:srgbClr val="000000"/>
                          </a:solidFill>
                          <a:latin typeface="Times New Roman"/>
                        </a:rPr>
                        <a:t>D5.5</a:t>
                      </a:r>
                      <a:endParaRPr lang="de-DE" sz="14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de-DE" sz="1400" b="0" strike="noStrike" spc="-1" dirty="0">
                          <a:solidFill>
                            <a:srgbClr val="000000"/>
                          </a:solidFill>
                          <a:latin typeface="Times New Roman"/>
                        </a:rPr>
                        <a:t>Data Management Plan</a:t>
                      </a:r>
                      <a:endParaRPr lang="de-DE"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3456561665"/>
                  </a:ext>
                </a:extLst>
              </a:tr>
            </a:tbl>
          </a:graphicData>
        </a:graphic>
      </p:graphicFrame>
    </p:spTree>
    <p:extLst>
      <p:ext uri="{BB962C8B-B14F-4D97-AF65-F5344CB8AC3E}">
        <p14:creationId xmlns:p14="http://schemas.microsoft.com/office/powerpoint/2010/main" val="1756602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extShape 1"/>
          <p:cNvSpPr txBox="1"/>
          <p:nvPr/>
        </p:nvSpPr>
        <p:spPr>
          <a:xfrm>
            <a:off x="457200" y="274680"/>
            <a:ext cx="8229240" cy="68292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D6.1 EPQ-Requirement No.1 </a:t>
            </a:r>
            <a:br/>
            <a:endParaRPr lang="en-US" sz="3000" b="0" strike="noStrike" spc="-1">
              <a:solidFill>
                <a:srgbClr val="000000"/>
              </a:solidFill>
              <a:latin typeface="Arial"/>
            </a:endParaRPr>
          </a:p>
        </p:txBody>
      </p:sp>
      <p:sp>
        <p:nvSpPr>
          <p:cNvPr id="158" name="TextShape 2"/>
          <p:cNvSpPr txBox="1"/>
          <p:nvPr/>
        </p:nvSpPr>
        <p:spPr>
          <a:xfrm>
            <a:off x="261360" y="1208160"/>
            <a:ext cx="8229240" cy="4525560"/>
          </a:xfrm>
          <a:prstGeom prst="rect">
            <a:avLst/>
          </a:prstGeom>
          <a:noFill/>
          <a:ln>
            <a:noFill/>
          </a:ln>
        </p:spPr>
        <p:txBody>
          <a:bodyPr lIns="90000" tIns="45000" rIns="90000" bIns="45000">
            <a:noAutofit/>
          </a:bodyPr>
          <a:lstStyle/>
          <a:p>
            <a:pPr marL="343080" indent="-342720">
              <a:lnSpc>
                <a:spcPct val="100000"/>
              </a:lnSpc>
              <a:spcBef>
                <a:spcPts val="320"/>
              </a:spcBef>
              <a:buClr>
                <a:srgbClr val="000000"/>
              </a:buClr>
              <a:buFont typeface="Symbol" charset="2"/>
              <a:buChar char=""/>
            </a:pPr>
            <a:r>
              <a:rPr lang="en-US" sz="1600" b="0" strike="noStrike" spc="-1">
                <a:solidFill>
                  <a:srgbClr val="000000"/>
                </a:solidFill>
                <a:latin typeface="Times New Roman"/>
              </a:rPr>
              <a:t>7.1.	Further information about the possible harm to the environment caused by the research and the measures that will be taken to mitigate the risks must be included in the grant agreement, kept on file, specified in the grant agreement, and submitted as a deliverable.</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0" strike="noStrike" spc="-1">
                <a:solidFill>
                  <a:srgbClr val="000000"/>
                </a:solidFill>
                <a:latin typeface="Times New Roman"/>
              </a:rPr>
              <a:t>7.2.	Copies of authorisations for relevant facilities (e.g., security classification of laboratory, GMO authorisation) must be kept on file and specified in the grant agreement.</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0" strike="noStrike" spc="-1">
                <a:solidFill>
                  <a:srgbClr val="000000"/>
                </a:solidFill>
                <a:latin typeface="Times New Roman"/>
              </a:rPr>
              <a:t>7.3.	The applicant must demonstrate that appropriate health and safety procedures conforming to relevant local/national guidelines/legislation are followed for staff involved in this project. This must be confirmed in the grant agreement.</a:t>
            </a:r>
            <a:endParaRPr lang="en-US" sz="1600" b="0" strike="noStrike" spc="-1">
              <a:solidFill>
                <a:srgbClr val="000000"/>
              </a:solidFill>
              <a:latin typeface="Arial"/>
            </a:endParaRPr>
          </a:p>
          <a:p>
            <a:pPr>
              <a:lnSpc>
                <a:spcPct val="100000"/>
              </a:lnSpc>
              <a:spcBef>
                <a:spcPts val="320"/>
              </a:spcBef>
            </a:pP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0" strike="noStrike" spc="-1">
                <a:solidFill>
                  <a:srgbClr val="000000"/>
                </a:solidFill>
                <a:latin typeface="Wingdings"/>
              </a:rPr>
              <a:t></a:t>
            </a:r>
            <a:r>
              <a:rPr lang="en-US" sz="1600" b="0" strike="noStrike" spc="-1">
                <a:solidFill>
                  <a:srgbClr val="000000"/>
                </a:solidFill>
                <a:latin typeface="Times New Roman"/>
              </a:rPr>
              <a:t>Collection of all radiation safety permissions or licences by the coordinator</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0" strike="noStrike" spc="-1">
                <a:solidFill>
                  <a:srgbClr val="000000"/>
                </a:solidFill>
                <a:latin typeface="Wingdings"/>
              </a:rPr>
              <a:t></a:t>
            </a:r>
            <a:r>
              <a:rPr lang="en-US" sz="1600" b="0" strike="noStrike" spc="-1">
                <a:solidFill>
                  <a:srgbClr val="000000"/>
                </a:solidFill>
                <a:latin typeface="Times New Roman"/>
              </a:rPr>
              <a:t>All partners confirm in writing that they keep the appropriate work safety regulations of their respective home countries.</a:t>
            </a:r>
            <a:endParaRPr lang="en-US" sz="1600" b="0" strike="noStrike" spc="-1">
              <a:solidFill>
                <a:srgbClr val="000000"/>
              </a:solidFill>
              <a:latin typeface="Arial"/>
            </a:endParaRPr>
          </a:p>
          <a:p>
            <a:pPr>
              <a:lnSpc>
                <a:spcPct val="100000"/>
              </a:lnSpc>
              <a:spcBef>
                <a:spcPts val="320"/>
              </a:spcBef>
            </a:pPr>
            <a:endParaRPr lang="en-US" sz="1600" b="0" strike="noStrike" spc="-1">
              <a:solidFill>
                <a:srgbClr val="000000"/>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Shape 1"/>
          <p:cNvSpPr txBox="1"/>
          <p:nvPr/>
        </p:nvSpPr>
        <p:spPr>
          <a:xfrm>
            <a:off x="457200" y="274680"/>
            <a:ext cx="8229240" cy="58140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Agenda 1</a:t>
            </a:r>
            <a:endParaRPr lang="en-US" sz="3000" b="0" strike="noStrike" spc="-1">
              <a:solidFill>
                <a:srgbClr val="000000"/>
              </a:solidFill>
              <a:latin typeface="Arial"/>
            </a:endParaRPr>
          </a:p>
        </p:txBody>
      </p:sp>
      <p:sp>
        <p:nvSpPr>
          <p:cNvPr id="150" name="TextShape 2"/>
          <p:cNvSpPr txBox="1"/>
          <p:nvPr/>
        </p:nvSpPr>
        <p:spPr>
          <a:xfrm>
            <a:off x="457200" y="997920"/>
            <a:ext cx="8229240" cy="4525560"/>
          </a:xfrm>
          <a:prstGeom prst="rect">
            <a:avLst/>
          </a:prstGeom>
          <a:noFill/>
          <a:ln>
            <a:noFill/>
          </a:ln>
        </p:spPr>
        <p:txBody>
          <a:bodyPr lIns="90000" tIns="45000" rIns="90000" bIns="45000">
            <a:noAutofit/>
          </a:bodyPr>
          <a:lstStyle/>
          <a:p>
            <a:pPr>
              <a:spcBef>
                <a:spcPts val="480"/>
              </a:spcBef>
              <a:spcAft>
                <a:spcPts val="1200"/>
              </a:spcAft>
            </a:pPr>
            <a:r>
              <a:rPr lang="en-US" sz="2400" b="1"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Wednesday, May 19:</a:t>
            </a:r>
            <a:endParaRPr lang="de-DE" sz="44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480"/>
              </a:spcBef>
              <a:spcAft>
                <a:spcPts val="1200"/>
              </a:spcAft>
            </a:pPr>
            <a:r>
              <a:rPr lang="en-US" sz="2400" b="1"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Management board meeting:</a:t>
            </a:r>
            <a:endParaRPr lang="de-DE" sz="44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480"/>
              </a:spcBef>
              <a:spcAft>
                <a:spcPts val="1200"/>
              </a:spcAft>
            </a:pP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9h00	Status of ARIEL project</a:t>
            </a:r>
            <a:endParaRPr lang="de-DE" sz="44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480"/>
              </a:spcBef>
              <a:spcAft>
                <a:spcPts val="1200"/>
              </a:spcAft>
            </a:pP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Experiments (R. Nolte)</a:t>
            </a:r>
            <a:b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b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Education and Training (H. </a:t>
            </a:r>
            <a:r>
              <a:rPr lang="en-US" sz="2400" kern="150" dirty="0" err="1">
                <a:solidFill>
                  <a:srgbClr val="000000"/>
                </a:solidFill>
                <a:latin typeface="Times New Roman" panose="02020603050405020304" pitchFamily="18" charset="0"/>
                <a:ea typeface="Tahoma" panose="020B0604030504040204" pitchFamily="34" charset="0"/>
                <a:cs typeface="Times New Roman" panose="02020603050405020304" pitchFamily="18" charset="0"/>
              </a:rPr>
              <a:t>Pentillä</a:t>
            </a: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a:t>
            </a:r>
            <a:b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b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Schools (C. Guerrero)</a:t>
            </a:r>
            <a:endParaRPr lang="de-DE" sz="44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480"/>
              </a:spcBef>
              <a:spcAft>
                <a:spcPts val="1200"/>
              </a:spcAft>
            </a:pP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Scientific workshop (A. </a:t>
            </a:r>
            <a:r>
              <a:rPr lang="en-US" sz="2400" kern="150" dirty="0" err="1">
                <a:solidFill>
                  <a:srgbClr val="000000"/>
                </a:solidFill>
                <a:latin typeface="Times New Roman" panose="02020603050405020304" pitchFamily="18" charset="0"/>
                <a:ea typeface="Tahoma" panose="020B0604030504040204" pitchFamily="34" charset="0"/>
                <a:cs typeface="Times New Roman" panose="02020603050405020304" pitchFamily="18" charset="0"/>
              </a:rPr>
              <a:t>Plompen</a:t>
            </a: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a:t>
            </a:r>
            <a:b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b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Project status and Deliverables (A. </a:t>
            </a:r>
            <a:r>
              <a:rPr lang="en-US" sz="2400" kern="150" dirty="0" err="1">
                <a:solidFill>
                  <a:srgbClr val="000000"/>
                </a:solidFill>
                <a:latin typeface="Times New Roman" panose="02020603050405020304" pitchFamily="18" charset="0"/>
                <a:ea typeface="Tahoma" panose="020B0604030504040204" pitchFamily="34" charset="0"/>
                <a:cs typeface="Times New Roman" panose="02020603050405020304" pitchFamily="18" charset="0"/>
              </a:rPr>
              <a:t>Junghans</a:t>
            </a: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a:t>
            </a:r>
            <a:b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b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a:t>
            </a:r>
            <a:b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b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a:t>
            </a:r>
            <a:r>
              <a:rPr lang="en-US" sz="2400" kern="150" dirty="0" err="1">
                <a:solidFill>
                  <a:srgbClr val="000000"/>
                </a:solidFill>
                <a:latin typeface="Times New Roman" panose="02020603050405020304" pitchFamily="18" charset="0"/>
                <a:ea typeface="Tahoma" panose="020B0604030504040204" pitchFamily="34" charset="0"/>
                <a:cs typeface="Times New Roman" panose="02020603050405020304" pitchFamily="18" charset="0"/>
              </a:rPr>
              <a:t>a.o.b</a:t>
            </a: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a:t>
            </a:r>
            <a:endParaRPr lang="de-DE" sz="2400" dirty="0">
              <a:latin typeface="Times New Roman" panose="02020603050405020304" pitchFamily="18" charset="0"/>
              <a:ea typeface="Times New Roman" panose="02020603050405020304" pitchFamily="18" charset="0"/>
            </a:endParaRPr>
          </a:p>
          <a:p>
            <a:pPr>
              <a:spcBef>
                <a:spcPts val="480"/>
              </a:spcBef>
              <a:spcAft>
                <a:spcPts val="1200"/>
              </a:spcAft>
            </a:pPr>
            <a:r>
              <a:rPr lang="en-US" sz="2400"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12h30 	end of Management board meeting</a:t>
            </a:r>
            <a:endParaRPr lang="de-DE" sz="4400" kern="150" dirty="0">
              <a:solidFill>
                <a:srgbClr val="000000"/>
              </a:solidFill>
              <a:latin typeface="Arial Unicode MS"/>
              <a:ea typeface="Tahoma" panose="020B0604030504040204" pitchFamily="34" charset="0"/>
              <a:cs typeface="Times New Roman" panose="02020603050405020304" pitchFamily="18" charset="0"/>
            </a:endParaRPr>
          </a:p>
          <a:p>
            <a:pPr>
              <a:lnSpc>
                <a:spcPct val="100000"/>
              </a:lnSpc>
              <a:spcBef>
                <a:spcPts val="479"/>
              </a:spcBef>
              <a:spcAft>
                <a:spcPts val="1199"/>
              </a:spcAft>
            </a:pPr>
            <a:r>
              <a:rPr lang="de-DE" sz="2400" b="0" strike="noStrike" spc="-1" dirty="0">
                <a:solidFill>
                  <a:srgbClr val="000000"/>
                </a:solidFill>
                <a:latin typeface="Times New Roman"/>
                <a:ea typeface="Times New Roman"/>
              </a:rPr>
              <a:t> </a:t>
            </a:r>
            <a:endParaRPr lang="en-US" sz="2400" b="0" strike="noStrike" spc="-1" dirty="0">
              <a:solidFill>
                <a:srgbClr val="000000"/>
              </a:solidFill>
              <a:latin typeface="Arial"/>
            </a:endParaRPr>
          </a:p>
          <a:p>
            <a:pPr>
              <a:lnSpc>
                <a:spcPct val="100000"/>
              </a:lnSpc>
              <a:spcBef>
                <a:spcPts val="479"/>
              </a:spcBef>
            </a:pPr>
            <a:endParaRPr lang="en-US" sz="2400" b="0" strike="noStrike" spc="-1" dirty="0">
              <a:solidFill>
                <a:srgbClr val="000000"/>
              </a:solidFill>
              <a:latin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Shape 1"/>
          <p:cNvSpPr txBox="1"/>
          <p:nvPr/>
        </p:nvSpPr>
        <p:spPr>
          <a:xfrm>
            <a:off x="457200" y="274680"/>
            <a:ext cx="8229240" cy="63936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Communication Action Plan for ARIEL 1</a:t>
            </a:r>
            <a:endParaRPr lang="en-US" sz="3000" b="0" strike="noStrike" spc="-1">
              <a:solidFill>
                <a:srgbClr val="000000"/>
              </a:solidFill>
              <a:latin typeface="Arial"/>
            </a:endParaRPr>
          </a:p>
        </p:txBody>
      </p:sp>
      <p:sp>
        <p:nvSpPr>
          <p:cNvPr id="160" name="TextShape 2"/>
          <p:cNvSpPr txBox="1"/>
          <p:nvPr/>
        </p:nvSpPr>
        <p:spPr>
          <a:xfrm>
            <a:off x="288000" y="936000"/>
            <a:ext cx="8229240" cy="5616720"/>
          </a:xfrm>
          <a:prstGeom prst="rect">
            <a:avLst/>
          </a:prstGeom>
          <a:noFill/>
          <a:ln>
            <a:noFill/>
          </a:ln>
        </p:spPr>
        <p:txBody>
          <a:bodyPr lIns="90000" tIns="45000" rIns="90000" bIns="45000">
            <a:noAutofit/>
          </a:bodyPr>
          <a:lstStyle/>
          <a:p>
            <a:pPr>
              <a:lnSpc>
                <a:spcPct val="100000"/>
              </a:lnSpc>
              <a:spcBef>
                <a:spcPts val="281"/>
              </a:spcBef>
            </a:pPr>
            <a:r>
              <a:rPr lang="en-US" sz="1400" b="0" strike="noStrike" spc="-1">
                <a:solidFill>
                  <a:srgbClr val="000000"/>
                </a:solidFill>
                <a:latin typeface="Arial"/>
              </a:rPr>
              <a:t>ARIEL activities will result in the generation of new knowledge. The dissemination of the results from the various experiments supported by ARIEL will be promoted by a series of communication actions. </a:t>
            </a:r>
          </a:p>
          <a:p>
            <a:pPr>
              <a:lnSpc>
                <a:spcPct val="100000"/>
              </a:lnSpc>
              <a:spcBef>
                <a:spcPts val="281"/>
              </a:spcBef>
            </a:pPr>
            <a:r>
              <a:rPr lang="en-US" sz="1400" b="0" strike="noStrike" spc="-1">
                <a:solidFill>
                  <a:srgbClr val="000000"/>
                </a:solidFill>
                <a:latin typeface="Arial"/>
              </a:rPr>
              <a:t>This Communication and Dissemination Action Plan (CAP) gives a scheme for the communication of information during the whole lifetime of the project. Before its implementation by the Consortium the CAP is submitted to the Programme Advisory Committee (PAC) for approval. </a:t>
            </a:r>
          </a:p>
          <a:p>
            <a:pPr>
              <a:lnSpc>
                <a:spcPct val="100000"/>
              </a:lnSpc>
              <a:spcBef>
                <a:spcPts val="281"/>
              </a:spcBef>
            </a:pPr>
            <a:r>
              <a:rPr lang="en-US" sz="1400" b="0" strike="noStrike" spc="-1">
                <a:solidFill>
                  <a:srgbClr val="000000"/>
                </a:solidFill>
                <a:latin typeface="Arial"/>
              </a:rPr>
              <a:t>The Communication Manager, who is one of the members of the Management Board, supervises all questions of communication and publication of results. The Management Board assists the Communication Manager with the implementation of this CAP and steers its execution.</a:t>
            </a:r>
          </a:p>
          <a:p>
            <a:pPr>
              <a:lnSpc>
                <a:spcPct val="100000"/>
              </a:lnSpc>
              <a:spcBef>
                <a:spcPts val="281"/>
              </a:spcBef>
            </a:pPr>
            <a:endParaRPr lang="en-US" sz="1400" b="0" strike="noStrike" spc="-1">
              <a:solidFill>
                <a:srgbClr val="000000"/>
              </a:solidFill>
              <a:latin typeface="Arial"/>
            </a:endParaRPr>
          </a:p>
          <a:p>
            <a:pPr>
              <a:lnSpc>
                <a:spcPct val="100000"/>
              </a:lnSpc>
              <a:spcBef>
                <a:spcPts val="281"/>
              </a:spcBef>
            </a:pPr>
            <a:r>
              <a:rPr lang="en-US" sz="1400" b="0" strike="noStrike" spc="-1">
                <a:solidFill>
                  <a:srgbClr val="000000"/>
                </a:solidFill>
                <a:latin typeface="Arial"/>
              </a:rPr>
              <a:t>One of the intrinsic objectives of ARIEL is to communicate the knowledge as fast and as widely as possible. The communication actions target four different groups:</a:t>
            </a:r>
          </a:p>
          <a:p>
            <a:pPr>
              <a:lnSpc>
                <a:spcPct val="100000"/>
              </a:lnSpc>
              <a:spcBef>
                <a:spcPts val="281"/>
              </a:spcBef>
            </a:pPr>
            <a:r>
              <a:rPr lang="en-US" sz="1400" b="0" strike="noStrike" spc="-1">
                <a:solidFill>
                  <a:srgbClr val="000000"/>
                </a:solidFill>
                <a:latin typeface="Arial"/>
              </a:rPr>
              <a:t>•	the Consortium members,</a:t>
            </a:r>
          </a:p>
          <a:p>
            <a:pPr>
              <a:lnSpc>
                <a:spcPct val="100000"/>
              </a:lnSpc>
              <a:spcBef>
                <a:spcPts val="281"/>
              </a:spcBef>
            </a:pPr>
            <a:r>
              <a:rPr lang="en-US" sz="1400" b="0" strike="noStrike" spc="-1">
                <a:solidFill>
                  <a:srgbClr val="000000"/>
                </a:solidFill>
                <a:latin typeface="Arial"/>
              </a:rPr>
              <a:t>•	the neutron data community, </a:t>
            </a:r>
          </a:p>
          <a:p>
            <a:pPr>
              <a:lnSpc>
                <a:spcPct val="100000"/>
              </a:lnSpc>
              <a:spcBef>
                <a:spcPts val="281"/>
              </a:spcBef>
            </a:pPr>
            <a:r>
              <a:rPr lang="en-US" sz="1400" b="0" strike="noStrike" spc="-1">
                <a:solidFill>
                  <a:srgbClr val="000000"/>
                </a:solidFill>
                <a:latin typeface="Arial"/>
              </a:rPr>
              <a:t>•	the wider scientific community,</a:t>
            </a:r>
          </a:p>
          <a:p>
            <a:pPr>
              <a:lnSpc>
                <a:spcPct val="100000"/>
              </a:lnSpc>
              <a:spcBef>
                <a:spcPts val="281"/>
              </a:spcBef>
            </a:pPr>
            <a:r>
              <a:rPr lang="en-US" sz="1400" b="0" strike="noStrike" spc="-1">
                <a:solidFill>
                  <a:srgbClr val="000000"/>
                </a:solidFill>
                <a:latin typeface="Arial"/>
              </a:rPr>
              <a:t>•	the public at large.</a:t>
            </a:r>
          </a:p>
          <a:p>
            <a:pPr>
              <a:lnSpc>
                <a:spcPct val="100000"/>
              </a:lnSpc>
              <a:spcBef>
                <a:spcPts val="281"/>
              </a:spcBef>
            </a:pPr>
            <a:endParaRPr lang="en-US" sz="1400" b="0" strike="noStrike" spc="-1">
              <a:solidFill>
                <a:srgbClr val="000000"/>
              </a:solidFill>
              <a:latin typeface="Arial"/>
            </a:endParaRPr>
          </a:p>
          <a:p>
            <a:pPr>
              <a:lnSpc>
                <a:spcPct val="100000"/>
              </a:lnSpc>
              <a:spcBef>
                <a:spcPts val="281"/>
              </a:spcBef>
            </a:pPr>
            <a:r>
              <a:rPr lang="en-US" sz="1400" b="0" strike="noStrike" spc="-1">
                <a:solidFill>
                  <a:srgbClr val="000000"/>
                </a:solidFill>
                <a:latin typeface="Arial"/>
              </a:rPr>
              <a:t>It is understood that this Plan cannot foresee from the beginning all communication activities during the whole duration of the four-year project. The present version of the CAP is a guideline and will be updated periodically following a review at each Management Board meeting (each six months). The regular update of the CAP will be discussed as a separate item in the Periodic Activity Report.  </a:t>
            </a:r>
          </a:p>
          <a:p>
            <a:pPr>
              <a:lnSpc>
                <a:spcPct val="100000"/>
              </a:lnSpc>
              <a:spcBef>
                <a:spcPts val="479"/>
              </a:spcBef>
            </a:pPr>
            <a:endParaRPr lang="en-US" sz="1400" b="0" strike="noStrike" spc="-1">
              <a:solidFill>
                <a:srgbClr val="000000"/>
              </a:solidFill>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Shape 1"/>
          <p:cNvSpPr txBox="1"/>
          <p:nvPr/>
        </p:nvSpPr>
        <p:spPr>
          <a:xfrm>
            <a:off x="457200" y="274680"/>
            <a:ext cx="8229240" cy="63936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Communication Action Plan for ARIEL 2</a:t>
            </a:r>
            <a:endParaRPr lang="en-US" sz="3000" b="0" strike="noStrike" spc="-1">
              <a:solidFill>
                <a:srgbClr val="000000"/>
              </a:solidFill>
              <a:latin typeface="Arial"/>
            </a:endParaRPr>
          </a:p>
        </p:txBody>
      </p:sp>
      <p:sp>
        <p:nvSpPr>
          <p:cNvPr id="162" name="TextShape 2"/>
          <p:cNvSpPr txBox="1"/>
          <p:nvPr/>
        </p:nvSpPr>
        <p:spPr>
          <a:xfrm>
            <a:off x="377280" y="914400"/>
            <a:ext cx="8635680" cy="4525560"/>
          </a:xfrm>
          <a:prstGeom prst="rect">
            <a:avLst/>
          </a:prstGeom>
          <a:noFill/>
          <a:ln>
            <a:noFill/>
          </a:ln>
        </p:spPr>
        <p:txBody>
          <a:bodyPr lIns="90000" tIns="45000" rIns="90000" bIns="45000">
            <a:noAutofit/>
          </a:bodyPr>
          <a:lstStyle/>
          <a:p>
            <a:pPr>
              <a:lnSpc>
                <a:spcPct val="100000"/>
              </a:lnSpc>
              <a:spcBef>
                <a:spcPts val="281"/>
              </a:spcBef>
            </a:pPr>
            <a:r>
              <a:rPr lang="en-US" sz="1400" b="0" strike="noStrike" spc="-1">
                <a:solidFill>
                  <a:srgbClr val="000000"/>
                </a:solidFill>
                <a:latin typeface="Arial"/>
              </a:rPr>
              <a:t>Each of the four groups must be addressed in a specific and appropriate way. Therefore the Consortium uses seven different communication channels:</a:t>
            </a:r>
          </a:p>
          <a:p>
            <a:pPr>
              <a:lnSpc>
                <a:spcPct val="100000"/>
              </a:lnSpc>
              <a:spcBef>
                <a:spcPts val="281"/>
              </a:spcBef>
            </a:pPr>
            <a:r>
              <a:rPr lang="en-US" sz="1400" b="0" strike="noStrike" spc="-1">
                <a:solidFill>
                  <a:srgbClr val="000000"/>
                </a:solidFill>
                <a:latin typeface="Arial"/>
              </a:rPr>
              <a:t>1.	Web-based activities,</a:t>
            </a:r>
          </a:p>
          <a:p>
            <a:pPr>
              <a:lnSpc>
                <a:spcPct val="100000"/>
              </a:lnSpc>
              <a:spcBef>
                <a:spcPts val="281"/>
              </a:spcBef>
            </a:pPr>
            <a:r>
              <a:rPr lang="en-US" sz="1400" b="0" strike="noStrike" spc="-1">
                <a:solidFill>
                  <a:srgbClr val="000000"/>
                </a:solidFill>
                <a:latin typeface="Arial"/>
              </a:rPr>
              <a:t>2.	Publicity,</a:t>
            </a:r>
          </a:p>
          <a:p>
            <a:pPr>
              <a:lnSpc>
                <a:spcPct val="100000"/>
              </a:lnSpc>
              <a:spcBef>
                <a:spcPts val="281"/>
              </a:spcBef>
            </a:pPr>
            <a:r>
              <a:rPr lang="en-US" sz="1400" b="0" strike="noStrike" spc="-1">
                <a:solidFill>
                  <a:srgbClr val="000000"/>
                </a:solidFill>
                <a:latin typeface="Arial"/>
              </a:rPr>
              <a:t>3.	Active participation in international cooperation and interaction with other relevant projects,</a:t>
            </a:r>
          </a:p>
          <a:p>
            <a:pPr>
              <a:lnSpc>
                <a:spcPct val="100000"/>
              </a:lnSpc>
              <a:spcBef>
                <a:spcPts val="281"/>
              </a:spcBef>
            </a:pPr>
            <a:r>
              <a:rPr lang="en-US" sz="1400" b="0" strike="noStrike" spc="-1">
                <a:solidFill>
                  <a:srgbClr val="000000"/>
                </a:solidFill>
                <a:latin typeface="Arial"/>
              </a:rPr>
              <a:t>4.	Scientific publications, talks and contributions to conferences,</a:t>
            </a:r>
          </a:p>
          <a:p>
            <a:pPr>
              <a:lnSpc>
                <a:spcPct val="100000"/>
              </a:lnSpc>
              <a:spcBef>
                <a:spcPts val="281"/>
              </a:spcBef>
            </a:pPr>
            <a:r>
              <a:rPr lang="en-US" sz="1400" b="0" strike="noStrike" spc="-1">
                <a:solidFill>
                  <a:srgbClr val="000000"/>
                </a:solidFill>
                <a:latin typeface="Arial"/>
              </a:rPr>
              <a:t>5.	Organisation of meetings and workshops,</a:t>
            </a:r>
          </a:p>
          <a:p>
            <a:pPr>
              <a:lnSpc>
                <a:spcPct val="100000"/>
              </a:lnSpc>
              <a:spcBef>
                <a:spcPts val="281"/>
              </a:spcBef>
            </a:pPr>
            <a:r>
              <a:rPr lang="en-US" sz="1400" b="0" strike="noStrike" spc="-1">
                <a:solidFill>
                  <a:srgbClr val="000000"/>
                </a:solidFill>
                <a:latin typeface="Arial"/>
              </a:rPr>
              <a:t>6.	Contribution to databanks, and creation and maintenance of specific databases,</a:t>
            </a:r>
          </a:p>
          <a:p>
            <a:pPr>
              <a:lnSpc>
                <a:spcPct val="100000"/>
              </a:lnSpc>
              <a:spcBef>
                <a:spcPts val="281"/>
              </a:spcBef>
            </a:pPr>
            <a:r>
              <a:rPr lang="en-US" sz="1400" b="0" strike="noStrike" spc="-1">
                <a:solidFill>
                  <a:srgbClr val="000000"/>
                </a:solidFill>
                <a:latin typeface="Arial"/>
              </a:rPr>
              <a:t>7.	Organisation of education and training activities including summer schools.</a:t>
            </a:r>
          </a:p>
          <a:p>
            <a:pPr>
              <a:lnSpc>
                <a:spcPct val="100000"/>
              </a:lnSpc>
              <a:spcBef>
                <a:spcPts val="281"/>
              </a:spcBef>
            </a:pPr>
            <a:endParaRPr lang="en-US" sz="1400" b="0" strike="noStrike" spc="-1">
              <a:solidFill>
                <a:srgbClr val="000000"/>
              </a:solidFill>
              <a:latin typeface="Arial"/>
            </a:endParaRPr>
          </a:p>
          <a:p>
            <a:pPr>
              <a:lnSpc>
                <a:spcPct val="100000"/>
              </a:lnSpc>
              <a:spcBef>
                <a:spcPts val="281"/>
              </a:spcBef>
            </a:pPr>
            <a:r>
              <a:rPr lang="de-DE" sz="1400" b="0" strike="noStrike" spc="-1">
                <a:solidFill>
                  <a:srgbClr val="000000"/>
                </a:solidFill>
                <a:latin typeface="Arial"/>
              </a:rPr>
              <a:t> </a:t>
            </a:r>
            <a:endParaRPr lang="en-US" sz="1400" b="0" strike="noStrike" spc="-1">
              <a:solidFill>
                <a:srgbClr val="000000"/>
              </a:solidFill>
              <a:latin typeface="Arial"/>
            </a:endParaRPr>
          </a:p>
          <a:p>
            <a:pPr>
              <a:lnSpc>
                <a:spcPct val="100000"/>
              </a:lnSpc>
              <a:spcBef>
                <a:spcPts val="360"/>
              </a:spcBef>
            </a:pPr>
            <a:r>
              <a:rPr lang="de-DE" sz="1800" b="0" strike="noStrike" spc="-1">
                <a:solidFill>
                  <a:srgbClr val="000000"/>
                </a:solidFill>
                <a:latin typeface="Arial"/>
              </a:rPr>
              <a:t>The CAP will then list and update the activities in all </a:t>
            </a:r>
            <a:endParaRPr lang="en-US" sz="1800" b="0" strike="noStrike" spc="-1">
              <a:solidFill>
                <a:srgbClr val="000000"/>
              </a:solidFill>
              <a:latin typeface="Arial"/>
            </a:endParaRPr>
          </a:p>
          <a:p>
            <a:pPr>
              <a:lnSpc>
                <a:spcPct val="100000"/>
              </a:lnSpc>
              <a:spcBef>
                <a:spcPts val="360"/>
              </a:spcBef>
            </a:pPr>
            <a:r>
              <a:rPr lang="de-DE" sz="1800" b="0" strike="noStrike" spc="-1">
                <a:solidFill>
                  <a:srgbClr val="000000"/>
                </a:solidFill>
                <a:latin typeface="Arial"/>
              </a:rPr>
              <a:t>seven communication channels</a:t>
            </a:r>
            <a:endParaRPr lang="en-US" sz="1800" b="0" strike="noStrike" spc="-1">
              <a:solidFill>
                <a:srgbClr val="000000"/>
              </a:solidFill>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extShape 1"/>
          <p:cNvSpPr txBox="1"/>
          <p:nvPr/>
        </p:nvSpPr>
        <p:spPr>
          <a:xfrm>
            <a:off x="457200" y="274680"/>
            <a:ext cx="8229240" cy="1142640"/>
          </a:xfrm>
          <a:prstGeom prst="rect">
            <a:avLst/>
          </a:prstGeom>
          <a:noFill/>
          <a:ln w="9360">
            <a:noFill/>
          </a:ln>
        </p:spPr>
        <p:txBody>
          <a:bodyPr lIns="90000" tIns="45000" rIns="90000" bIns="45000">
            <a:noAutofit/>
          </a:bodyPr>
          <a:lstStyle/>
          <a:p>
            <a:pPr>
              <a:lnSpc>
                <a:spcPct val="100000"/>
              </a:lnSpc>
            </a:pPr>
            <a:r>
              <a:rPr lang="de-DE" sz="2800" b="0" strike="noStrike" spc="-1">
                <a:solidFill>
                  <a:srgbClr val="003E89"/>
                </a:solidFill>
                <a:latin typeface="Arial"/>
              </a:rPr>
              <a:t>Accelerator and Research Reactor Infrastructures  for Education and Learning (ARIEL)</a:t>
            </a:r>
            <a:endParaRPr lang="en-US" sz="2800" b="0" strike="noStrike" spc="-1">
              <a:solidFill>
                <a:srgbClr val="000000"/>
              </a:solidFill>
              <a:latin typeface="Arial"/>
            </a:endParaRPr>
          </a:p>
        </p:txBody>
      </p:sp>
      <p:sp>
        <p:nvSpPr>
          <p:cNvPr id="185" name="TextShape 2"/>
          <p:cNvSpPr txBox="1"/>
          <p:nvPr/>
        </p:nvSpPr>
        <p:spPr>
          <a:xfrm>
            <a:off x="457200" y="1417680"/>
            <a:ext cx="8229240" cy="4525560"/>
          </a:xfrm>
          <a:prstGeom prst="rect">
            <a:avLst/>
          </a:prstGeom>
          <a:noFill/>
          <a:ln>
            <a:noFill/>
          </a:ln>
        </p:spPr>
        <p:txBody>
          <a:bodyPr lIns="90000" tIns="45000" rIns="90000" bIns="45000">
            <a:noAutofit/>
          </a:bodyPr>
          <a:lstStyle/>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EURATOM Workprogramme 2018</a:t>
            </a:r>
            <a:br/>
            <a:r>
              <a:rPr lang="de-DE" sz="2400" b="0" strike="noStrike" spc="-1">
                <a:solidFill>
                  <a:srgbClr val="000000"/>
                </a:solidFill>
                <a:latin typeface="Arial"/>
              </a:rPr>
              <a:t>Education and Training:</a:t>
            </a:r>
            <a:br/>
            <a:r>
              <a:rPr lang="de-DE" sz="2400" b="1" strike="noStrike" spc="-1">
                <a:solidFill>
                  <a:srgbClr val="000000"/>
                </a:solidFill>
                <a:latin typeface="Arial"/>
              </a:rPr>
              <a:t>NFRP-2018-7 </a:t>
            </a:r>
            <a:r>
              <a:rPr lang="de-DE" sz="2400" b="0" strike="noStrike" spc="-1">
                <a:solidFill>
                  <a:srgbClr val="000000"/>
                </a:solidFill>
                <a:latin typeface="Arial"/>
              </a:rPr>
              <a:t>Availability and use of research infrastructures for education, training and competence building</a:t>
            </a:r>
            <a:endParaRPr lang="en-US" sz="2400" b="0" strike="noStrike" spc="-1">
              <a:solidFill>
                <a:srgbClr val="000000"/>
              </a:solidFill>
              <a:latin typeface="Arial"/>
            </a:endParaRPr>
          </a:p>
          <a:p>
            <a:pPr>
              <a:lnSpc>
                <a:spcPct val="100000"/>
              </a:lnSpc>
              <a:spcBef>
                <a:spcPts val="479"/>
              </a:spcBef>
            </a:pP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EC contribution:  2 Mio. EUR  </a:t>
            </a:r>
            <a:br/>
            <a:r>
              <a:rPr lang="de-DE" sz="2400" b="0" strike="noStrike" spc="-1">
                <a:solidFill>
                  <a:srgbClr val="000000"/>
                </a:solidFill>
                <a:latin typeface="Arial"/>
              </a:rPr>
              <a:t>Coordination and Support Action</a:t>
            </a:r>
            <a:endParaRPr lang="en-US" sz="2400" b="0" strike="noStrike" spc="-1">
              <a:solidFill>
                <a:srgbClr val="000000"/>
              </a:solidFill>
              <a:latin typeface="Arial"/>
            </a:endParaRPr>
          </a:p>
          <a:p>
            <a:pPr>
              <a:lnSpc>
                <a:spcPct val="100000"/>
              </a:lnSpc>
              <a:spcBef>
                <a:spcPts val="479"/>
              </a:spcBef>
            </a:pP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Project duration: 48 months starting September 1, 2019</a:t>
            </a:r>
            <a:endParaRPr lang="en-US" sz="2400" b="0" strike="noStrike" spc="-1">
              <a:solidFill>
                <a:srgbClr val="000000"/>
              </a:solidFill>
              <a:latin typeface="Arial"/>
            </a:endParaRPr>
          </a:p>
          <a:p>
            <a:pPr>
              <a:lnSpc>
                <a:spcPct val="100000"/>
              </a:lnSpc>
              <a:spcBef>
                <a:spcPts val="479"/>
              </a:spcBef>
            </a:pPr>
            <a:endParaRPr lang="en-US" sz="2400" b="0" strike="noStrike" spc="-1">
              <a:solidFill>
                <a:srgbClr val="000000"/>
              </a:solidFill>
              <a:latin typeface="Arial"/>
            </a:endParaRPr>
          </a:p>
          <a:p>
            <a:pPr>
              <a:lnSpc>
                <a:spcPct val="100000"/>
              </a:lnSpc>
              <a:spcBef>
                <a:spcPts val="479"/>
              </a:spcBef>
            </a:pPr>
            <a:endParaRPr lang="en-US" sz="2400" b="0" strike="noStrike" spc="-1">
              <a:solidFill>
                <a:srgbClr val="000000"/>
              </a:solidFill>
              <a:latin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extShape 1"/>
          <p:cNvSpPr txBox="1"/>
          <p:nvPr/>
        </p:nvSpPr>
        <p:spPr>
          <a:xfrm>
            <a:off x="457200" y="274680"/>
            <a:ext cx="8229240" cy="1142640"/>
          </a:xfrm>
          <a:prstGeom prst="rect">
            <a:avLst/>
          </a:prstGeom>
          <a:noFill/>
          <a:ln w="9360">
            <a:noFill/>
          </a:ln>
        </p:spPr>
        <p:txBody>
          <a:bodyPr lIns="90000" tIns="45000" rIns="90000" bIns="45000">
            <a:noAutofit/>
          </a:bodyPr>
          <a:lstStyle/>
          <a:p>
            <a:pPr>
              <a:lnSpc>
                <a:spcPct val="100000"/>
              </a:lnSpc>
            </a:pPr>
            <a:r>
              <a:rPr lang="de-DE" sz="2800" b="0" strike="noStrike" spc="-1">
                <a:solidFill>
                  <a:srgbClr val="003E89"/>
                </a:solidFill>
                <a:latin typeface="Arial"/>
              </a:rPr>
              <a:t>Accelerator and Research Reactor Infrastructures for Education and Learning: ARIEL</a:t>
            </a:r>
            <a:endParaRPr lang="en-US" sz="2800" b="0" strike="noStrike" spc="-1">
              <a:solidFill>
                <a:srgbClr val="000000"/>
              </a:solidFill>
              <a:latin typeface="Arial"/>
            </a:endParaRPr>
          </a:p>
        </p:txBody>
      </p:sp>
      <p:pic>
        <p:nvPicPr>
          <p:cNvPr id="187" name="Inhaltsplatzhalter 4"/>
          <p:cNvPicPr/>
          <p:nvPr/>
        </p:nvPicPr>
        <p:blipFill>
          <a:blip r:embed="rId3"/>
          <a:stretch/>
        </p:blipFill>
        <p:spPr>
          <a:xfrm>
            <a:off x="179640" y="2178360"/>
            <a:ext cx="1080720" cy="894960"/>
          </a:xfrm>
          <a:prstGeom prst="rect">
            <a:avLst/>
          </a:prstGeom>
          <a:ln>
            <a:noFill/>
          </a:ln>
        </p:spPr>
      </p:pic>
      <p:pic>
        <p:nvPicPr>
          <p:cNvPr id="188" name="Grafik 3"/>
          <p:cNvPicPr/>
          <p:nvPr/>
        </p:nvPicPr>
        <p:blipFill>
          <a:blip r:embed="rId4"/>
          <a:stretch/>
        </p:blipFill>
        <p:spPr>
          <a:xfrm>
            <a:off x="0" y="1268640"/>
            <a:ext cx="1833120" cy="909360"/>
          </a:xfrm>
          <a:prstGeom prst="rect">
            <a:avLst/>
          </a:prstGeom>
          <a:ln>
            <a:noFill/>
          </a:ln>
        </p:spPr>
      </p:pic>
      <p:pic>
        <p:nvPicPr>
          <p:cNvPr id="189" name="Grafik 5"/>
          <p:cNvPicPr/>
          <p:nvPr/>
        </p:nvPicPr>
        <p:blipFill>
          <a:blip r:embed="rId5"/>
          <a:stretch/>
        </p:blipFill>
        <p:spPr>
          <a:xfrm>
            <a:off x="13320" y="5949360"/>
            <a:ext cx="3556800" cy="658080"/>
          </a:xfrm>
          <a:prstGeom prst="rect">
            <a:avLst/>
          </a:prstGeom>
          <a:ln>
            <a:noFill/>
          </a:ln>
        </p:spPr>
      </p:pic>
      <p:pic>
        <p:nvPicPr>
          <p:cNvPr id="190" name="Grafik 6"/>
          <p:cNvPicPr/>
          <p:nvPr/>
        </p:nvPicPr>
        <p:blipFill>
          <a:blip r:embed="rId6"/>
          <a:stretch/>
        </p:blipFill>
        <p:spPr>
          <a:xfrm>
            <a:off x="177120" y="3133080"/>
            <a:ext cx="1037520" cy="1037520"/>
          </a:xfrm>
          <a:prstGeom prst="rect">
            <a:avLst/>
          </a:prstGeom>
          <a:ln>
            <a:noFill/>
          </a:ln>
        </p:spPr>
      </p:pic>
      <p:pic>
        <p:nvPicPr>
          <p:cNvPr id="191" name="Grafik 7"/>
          <p:cNvPicPr/>
          <p:nvPr/>
        </p:nvPicPr>
        <p:blipFill>
          <a:blip r:embed="rId7"/>
          <a:stretch/>
        </p:blipFill>
        <p:spPr>
          <a:xfrm>
            <a:off x="181440" y="4230360"/>
            <a:ext cx="3168000" cy="704880"/>
          </a:xfrm>
          <a:prstGeom prst="rect">
            <a:avLst/>
          </a:prstGeom>
          <a:ln>
            <a:noFill/>
          </a:ln>
        </p:spPr>
      </p:pic>
      <p:pic>
        <p:nvPicPr>
          <p:cNvPr id="192" name="Grafik 8"/>
          <p:cNvPicPr/>
          <p:nvPr/>
        </p:nvPicPr>
        <p:blipFill>
          <a:blip r:embed="rId8"/>
          <a:stretch/>
        </p:blipFill>
        <p:spPr>
          <a:xfrm>
            <a:off x="79560" y="4935960"/>
            <a:ext cx="1183680" cy="839160"/>
          </a:xfrm>
          <a:prstGeom prst="rect">
            <a:avLst/>
          </a:prstGeom>
          <a:ln>
            <a:noFill/>
          </a:ln>
        </p:spPr>
      </p:pic>
      <p:pic>
        <p:nvPicPr>
          <p:cNvPr id="193" name="Grafik 9"/>
          <p:cNvPicPr/>
          <p:nvPr/>
        </p:nvPicPr>
        <p:blipFill>
          <a:blip r:embed="rId9"/>
          <a:stretch/>
        </p:blipFill>
        <p:spPr>
          <a:xfrm>
            <a:off x="1837440" y="1289520"/>
            <a:ext cx="2069640" cy="634680"/>
          </a:xfrm>
          <a:prstGeom prst="rect">
            <a:avLst/>
          </a:prstGeom>
          <a:ln>
            <a:noFill/>
          </a:ln>
        </p:spPr>
      </p:pic>
      <p:pic>
        <p:nvPicPr>
          <p:cNvPr id="194" name="Grafik 10"/>
          <p:cNvPicPr/>
          <p:nvPr/>
        </p:nvPicPr>
        <p:blipFill>
          <a:blip r:embed="rId10"/>
          <a:stretch/>
        </p:blipFill>
        <p:spPr>
          <a:xfrm>
            <a:off x="1842840" y="2064960"/>
            <a:ext cx="1811520" cy="682560"/>
          </a:xfrm>
          <a:prstGeom prst="rect">
            <a:avLst/>
          </a:prstGeom>
          <a:ln>
            <a:noFill/>
          </a:ln>
        </p:spPr>
      </p:pic>
      <p:pic>
        <p:nvPicPr>
          <p:cNvPr id="195" name="Grafik 11"/>
          <p:cNvPicPr/>
          <p:nvPr/>
        </p:nvPicPr>
        <p:blipFill>
          <a:blip r:embed="rId11"/>
          <a:stretch/>
        </p:blipFill>
        <p:spPr>
          <a:xfrm>
            <a:off x="1408680" y="2671560"/>
            <a:ext cx="761760" cy="952200"/>
          </a:xfrm>
          <a:prstGeom prst="rect">
            <a:avLst/>
          </a:prstGeom>
          <a:ln>
            <a:noFill/>
          </a:ln>
        </p:spPr>
      </p:pic>
      <p:pic>
        <p:nvPicPr>
          <p:cNvPr id="196" name="Grafik 13"/>
          <p:cNvPicPr/>
          <p:nvPr/>
        </p:nvPicPr>
        <p:blipFill>
          <a:blip r:embed="rId12"/>
          <a:stretch/>
        </p:blipFill>
        <p:spPr>
          <a:xfrm>
            <a:off x="2342880" y="2934000"/>
            <a:ext cx="2088360" cy="885240"/>
          </a:xfrm>
          <a:prstGeom prst="rect">
            <a:avLst/>
          </a:prstGeom>
          <a:ln>
            <a:noFill/>
          </a:ln>
        </p:spPr>
      </p:pic>
      <p:pic>
        <p:nvPicPr>
          <p:cNvPr id="197" name="Grafik 12"/>
          <p:cNvPicPr/>
          <p:nvPr/>
        </p:nvPicPr>
        <p:blipFill>
          <a:blip r:embed="rId13"/>
          <a:stretch/>
        </p:blipFill>
        <p:spPr>
          <a:xfrm>
            <a:off x="3681000" y="2217960"/>
            <a:ext cx="2030400" cy="1135440"/>
          </a:xfrm>
          <a:prstGeom prst="rect">
            <a:avLst/>
          </a:prstGeom>
          <a:ln>
            <a:noFill/>
          </a:ln>
        </p:spPr>
      </p:pic>
      <p:pic>
        <p:nvPicPr>
          <p:cNvPr id="198" name="Grafik 14"/>
          <p:cNvPicPr/>
          <p:nvPr/>
        </p:nvPicPr>
        <p:blipFill>
          <a:blip r:embed="rId14"/>
          <a:stretch/>
        </p:blipFill>
        <p:spPr>
          <a:xfrm>
            <a:off x="3723480" y="5583600"/>
            <a:ext cx="989280" cy="989280"/>
          </a:xfrm>
          <a:prstGeom prst="rect">
            <a:avLst/>
          </a:prstGeom>
          <a:ln>
            <a:noFill/>
          </a:ln>
        </p:spPr>
      </p:pic>
      <p:pic>
        <p:nvPicPr>
          <p:cNvPr id="199" name="Grafik 15"/>
          <p:cNvPicPr/>
          <p:nvPr/>
        </p:nvPicPr>
        <p:blipFill>
          <a:blip r:embed="rId15"/>
          <a:stretch/>
        </p:blipFill>
        <p:spPr>
          <a:xfrm>
            <a:off x="6063840" y="2385360"/>
            <a:ext cx="1733040" cy="637920"/>
          </a:xfrm>
          <a:prstGeom prst="rect">
            <a:avLst/>
          </a:prstGeom>
          <a:ln>
            <a:noFill/>
          </a:ln>
        </p:spPr>
      </p:pic>
      <p:pic>
        <p:nvPicPr>
          <p:cNvPr id="200" name="Grafik 16"/>
          <p:cNvPicPr/>
          <p:nvPr/>
        </p:nvPicPr>
        <p:blipFill>
          <a:blip r:embed="rId16"/>
          <a:stretch/>
        </p:blipFill>
        <p:spPr>
          <a:xfrm>
            <a:off x="3257280" y="3982320"/>
            <a:ext cx="3190680" cy="247320"/>
          </a:xfrm>
          <a:prstGeom prst="rect">
            <a:avLst/>
          </a:prstGeom>
          <a:ln>
            <a:noFill/>
          </a:ln>
        </p:spPr>
      </p:pic>
      <p:pic>
        <p:nvPicPr>
          <p:cNvPr id="201" name="Grafik 18"/>
          <p:cNvPicPr/>
          <p:nvPr/>
        </p:nvPicPr>
        <p:blipFill>
          <a:blip r:embed="rId17"/>
          <a:stretch/>
        </p:blipFill>
        <p:spPr>
          <a:xfrm>
            <a:off x="4218480" y="1305360"/>
            <a:ext cx="1657080" cy="856800"/>
          </a:xfrm>
          <a:prstGeom prst="rect">
            <a:avLst/>
          </a:prstGeom>
          <a:ln>
            <a:noFill/>
          </a:ln>
        </p:spPr>
      </p:pic>
      <p:pic>
        <p:nvPicPr>
          <p:cNvPr id="202" name="Grafik 20"/>
          <p:cNvPicPr/>
          <p:nvPr/>
        </p:nvPicPr>
        <p:blipFill>
          <a:blip r:embed="rId18"/>
          <a:srcRect t="21619" b="17815"/>
          <a:stretch/>
        </p:blipFill>
        <p:spPr>
          <a:xfrm>
            <a:off x="5968080" y="1268640"/>
            <a:ext cx="2067480" cy="935640"/>
          </a:xfrm>
          <a:prstGeom prst="rect">
            <a:avLst/>
          </a:prstGeom>
          <a:ln>
            <a:noFill/>
          </a:ln>
        </p:spPr>
      </p:pic>
      <p:pic>
        <p:nvPicPr>
          <p:cNvPr id="203" name="Grafik 19"/>
          <p:cNvPicPr/>
          <p:nvPr/>
        </p:nvPicPr>
        <p:blipFill>
          <a:blip r:embed="rId19"/>
          <a:stretch/>
        </p:blipFill>
        <p:spPr>
          <a:xfrm>
            <a:off x="7963200" y="1417680"/>
            <a:ext cx="1259640" cy="1199880"/>
          </a:xfrm>
          <a:prstGeom prst="rect">
            <a:avLst/>
          </a:prstGeom>
          <a:ln>
            <a:noFill/>
          </a:ln>
        </p:spPr>
      </p:pic>
      <p:pic>
        <p:nvPicPr>
          <p:cNvPr id="204" name="Grafik 21"/>
          <p:cNvPicPr/>
          <p:nvPr/>
        </p:nvPicPr>
        <p:blipFill>
          <a:blip r:embed="rId20"/>
          <a:stretch/>
        </p:blipFill>
        <p:spPr>
          <a:xfrm>
            <a:off x="7972920" y="2612160"/>
            <a:ext cx="1161720" cy="1190160"/>
          </a:xfrm>
          <a:prstGeom prst="rect">
            <a:avLst/>
          </a:prstGeom>
          <a:ln>
            <a:noFill/>
          </a:ln>
        </p:spPr>
      </p:pic>
      <p:pic>
        <p:nvPicPr>
          <p:cNvPr id="205" name="Grafik 22"/>
          <p:cNvPicPr/>
          <p:nvPr/>
        </p:nvPicPr>
        <p:blipFill>
          <a:blip r:embed="rId21"/>
          <a:stretch/>
        </p:blipFill>
        <p:spPr>
          <a:xfrm>
            <a:off x="6873120" y="3877560"/>
            <a:ext cx="2304720" cy="1037880"/>
          </a:xfrm>
          <a:prstGeom prst="rect">
            <a:avLst/>
          </a:prstGeom>
          <a:ln>
            <a:noFill/>
          </a:ln>
        </p:spPr>
      </p:pic>
      <p:pic>
        <p:nvPicPr>
          <p:cNvPr id="206" name="Grafik 23"/>
          <p:cNvPicPr/>
          <p:nvPr/>
        </p:nvPicPr>
        <p:blipFill>
          <a:blip r:embed="rId22"/>
          <a:stretch/>
        </p:blipFill>
        <p:spPr>
          <a:xfrm>
            <a:off x="1389600" y="5117760"/>
            <a:ext cx="2031120" cy="577080"/>
          </a:xfrm>
          <a:prstGeom prst="rect">
            <a:avLst/>
          </a:prstGeom>
          <a:ln>
            <a:noFill/>
          </a:ln>
        </p:spPr>
      </p:pic>
      <p:pic>
        <p:nvPicPr>
          <p:cNvPr id="207" name="Grafik 24"/>
          <p:cNvPicPr/>
          <p:nvPr/>
        </p:nvPicPr>
        <p:blipFill>
          <a:blip r:embed="rId23"/>
          <a:stretch/>
        </p:blipFill>
        <p:spPr>
          <a:xfrm>
            <a:off x="2674440" y="4456800"/>
            <a:ext cx="3838320" cy="790200"/>
          </a:xfrm>
          <a:prstGeom prst="rect">
            <a:avLst/>
          </a:prstGeom>
          <a:ln>
            <a:noFill/>
          </a:ln>
        </p:spPr>
      </p:pic>
      <p:pic>
        <p:nvPicPr>
          <p:cNvPr id="208" name="Grafik 25"/>
          <p:cNvPicPr/>
          <p:nvPr/>
        </p:nvPicPr>
        <p:blipFill>
          <a:blip r:embed="rId24"/>
          <a:stretch/>
        </p:blipFill>
        <p:spPr>
          <a:xfrm>
            <a:off x="7233840" y="5246280"/>
            <a:ext cx="1582920" cy="674640"/>
          </a:xfrm>
          <a:prstGeom prst="rect">
            <a:avLst/>
          </a:prstGeom>
          <a:ln>
            <a:noFill/>
          </a:ln>
        </p:spPr>
      </p:pic>
      <p:pic>
        <p:nvPicPr>
          <p:cNvPr id="209" name="Grafik 27"/>
          <p:cNvPicPr/>
          <p:nvPr/>
        </p:nvPicPr>
        <p:blipFill>
          <a:blip r:embed="rId25"/>
          <a:stretch/>
        </p:blipFill>
        <p:spPr>
          <a:xfrm>
            <a:off x="5551920" y="3192480"/>
            <a:ext cx="2244960" cy="539640"/>
          </a:xfrm>
          <a:prstGeom prst="rect">
            <a:avLst/>
          </a:prstGeom>
          <a:ln>
            <a:noFill/>
          </a:ln>
        </p:spPr>
      </p:pic>
      <p:pic>
        <p:nvPicPr>
          <p:cNvPr id="210" name="Grafik 2"/>
          <p:cNvPicPr/>
          <p:nvPr/>
        </p:nvPicPr>
        <p:blipFill>
          <a:blip r:embed="rId26"/>
          <a:stretch/>
        </p:blipFill>
        <p:spPr>
          <a:xfrm>
            <a:off x="4750560" y="5128560"/>
            <a:ext cx="853920" cy="853920"/>
          </a:xfrm>
          <a:prstGeom prst="rect">
            <a:avLst/>
          </a:prstGeom>
          <a:ln>
            <a:noFill/>
          </a:ln>
        </p:spPr>
      </p:pic>
      <p:pic>
        <p:nvPicPr>
          <p:cNvPr id="211" name="Grafik 28"/>
          <p:cNvPicPr/>
          <p:nvPr/>
        </p:nvPicPr>
        <p:blipFill>
          <a:blip r:embed="rId27"/>
          <a:stretch/>
        </p:blipFill>
        <p:spPr>
          <a:xfrm>
            <a:off x="5871600" y="5142240"/>
            <a:ext cx="1095120" cy="971280"/>
          </a:xfrm>
          <a:prstGeom prst="rect">
            <a:avLst/>
          </a:prstGeom>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extShape 1"/>
          <p:cNvSpPr txBox="1"/>
          <p:nvPr/>
        </p:nvSpPr>
        <p:spPr>
          <a:xfrm>
            <a:off x="450360" y="44640"/>
            <a:ext cx="8229240" cy="1142640"/>
          </a:xfrm>
          <a:prstGeom prst="rect">
            <a:avLst/>
          </a:prstGeom>
          <a:noFill/>
          <a:ln w="9360">
            <a:noFill/>
          </a:ln>
        </p:spPr>
        <p:txBody>
          <a:bodyPr lIns="90000" tIns="45000" rIns="90000" bIns="45000">
            <a:noAutofit/>
          </a:bodyPr>
          <a:lstStyle/>
          <a:p>
            <a:pPr>
              <a:lnSpc>
                <a:spcPct val="100000"/>
              </a:lnSpc>
            </a:pPr>
            <a:r>
              <a:rPr lang="en-US" sz="1800" b="1" strike="noStrike" spc="-1">
                <a:solidFill>
                  <a:srgbClr val="003E89"/>
                </a:solidFill>
                <a:latin typeface="Arial"/>
              </a:rPr>
              <a:t>CALL NFRP-2018-7: EDUCATION AND TRAINING</a:t>
            </a:r>
            <a:br/>
            <a:r>
              <a:rPr lang="en-US" sz="1800" b="1" strike="noStrike" spc="-1">
                <a:solidFill>
                  <a:srgbClr val="003E89"/>
                </a:solidFill>
                <a:latin typeface="Arial"/>
              </a:rPr>
              <a:t>Availability and use of research infrastructures for education, training and competence building </a:t>
            </a:r>
            <a:br/>
            <a:endParaRPr lang="en-US" sz="1800" b="0" strike="noStrike" spc="-1">
              <a:solidFill>
                <a:srgbClr val="000000"/>
              </a:solidFill>
              <a:latin typeface="Arial"/>
            </a:endParaRPr>
          </a:p>
        </p:txBody>
      </p:sp>
      <p:sp>
        <p:nvSpPr>
          <p:cNvPr id="213" name="TextShape 2"/>
          <p:cNvSpPr txBox="1"/>
          <p:nvPr/>
        </p:nvSpPr>
        <p:spPr>
          <a:xfrm>
            <a:off x="457200" y="980640"/>
            <a:ext cx="8485560" cy="5145120"/>
          </a:xfrm>
          <a:prstGeom prst="rect">
            <a:avLst/>
          </a:prstGeom>
          <a:noFill/>
          <a:ln>
            <a:noFill/>
          </a:ln>
        </p:spPr>
        <p:txBody>
          <a:bodyPr lIns="90000" tIns="45000" rIns="90000" bIns="45000">
            <a:noAutofit/>
          </a:bodyPr>
          <a:lstStyle/>
          <a:p>
            <a:pPr>
              <a:lnSpc>
                <a:spcPct val="100000"/>
              </a:lnSpc>
              <a:spcBef>
                <a:spcPts val="241"/>
              </a:spcBef>
            </a:pPr>
            <a:endParaRPr lang="en-US" sz="24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1" strike="noStrike" spc="-1">
                <a:solidFill>
                  <a:srgbClr val="000000"/>
                </a:solidFill>
                <a:latin typeface="Arial"/>
              </a:rPr>
              <a:t>Specific Challenge:  </a:t>
            </a:r>
            <a:br/>
            <a:r>
              <a:rPr lang="en-US" sz="1600" b="0" strike="noStrike" spc="-1">
                <a:solidFill>
                  <a:srgbClr val="000000"/>
                </a:solidFill>
                <a:latin typeface="Arial"/>
              </a:rPr>
              <a:t>education and training  to maintain nuclear competences </a:t>
            </a:r>
            <a:br/>
            <a:r>
              <a:rPr lang="en-US" sz="1600" b="0" strike="noStrike" spc="-1">
                <a:solidFill>
                  <a:srgbClr val="000000"/>
                </a:solidFill>
                <a:latin typeface="Arial"/>
              </a:rPr>
              <a:t>scheme offering access to research and training infrastructures</a:t>
            </a:r>
          </a:p>
          <a:p>
            <a:pPr>
              <a:lnSpc>
                <a:spcPct val="100000"/>
              </a:lnSpc>
              <a:spcBef>
                <a:spcPts val="320"/>
              </a:spcBef>
            </a:pP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1" strike="noStrike" spc="-1">
                <a:solidFill>
                  <a:srgbClr val="000000"/>
                </a:solidFill>
                <a:latin typeface="Arial"/>
              </a:rPr>
              <a:t>Scope:</a:t>
            </a:r>
            <a:r>
              <a:rPr lang="en-US" sz="1600" b="0" strike="noStrike" spc="-1">
                <a:solidFill>
                  <a:srgbClr val="000000"/>
                </a:solidFill>
                <a:latin typeface="Arial"/>
              </a:rPr>
              <a:t>   </a:t>
            </a:r>
            <a:br/>
            <a:r>
              <a:rPr lang="en-US" sz="1600" b="0" strike="noStrike" spc="-1">
                <a:solidFill>
                  <a:srgbClr val="000000"/>
                </a:solidFill>
                <a:latin typeface="Arial"/>
              </a:rPr>
              <a:t>EU nuclear research laboratories for graduate and post graduate students, </a:t>
            </a:r>
            <a:br/>
            <a:r>
              <a:rPr lang="en-US" sz="1600" b="0" strike="noStrike" spc="-1">
                <a:solidFill>
                  <a:srgbClr val="000000"/>
                </a:solidFill>
                <a:latin typeface="Arial"/>
              </a:rPr>
              <a:t>researchers and technicians. </a:t>
            </a:r>
            <a:br/>
            <a:r>
              <a:rPr lang="en-US" sz="1600" b="0" strike="noStrike" spc="-1">
                <a:solidFill>
                  <a:srgbClr val="000000"/>
                </a:solidFill>
                <a:latin typeface="Arial"/>
              </a:rPr>
              <a:t>Links with Euratom fission science networks and technology platforms  </a:t>
            </a:r>
            <a:br/>
            <a:r>
              <a:rPr lang="en-US" sz="1600" b="0" strike="noStrike" spc="-1">
                <a:solidFill>
                  <a:srgbClr val="000000"/>
                </a:solidFill>
                <a:latin typeface="Arial"/>
              </a:rPr>
              <a:t>International cooperation with OECD/NEA, IAEA, GIF  </a:t>
            </a:r>
          </a:p>
          <a:p>
            <a:pPr>
              <a:lnSpc>
                <a:spcPct val="100000"/>
              </a:lnSpc>
              <a:spcBef>
                <a:spcPts val="241"/>
              </a:spcBef>
            </a:pP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en-US" sz="1600" b="1" strike="noStrike" spc="-1">
                <a:solidFill>
                  <a:srgbClr val="000000"/>
                </a:solidFill>
                <a:latin typeface="Arial"/>
              </a:rPr>
              <a:t>Expected Impact:  </a:t>
            </a:r>
            <a:br/>
            <a:r>
              <a:rPr lang="en-US" sz="1600" b="0" strike="noStrike" spc="-1">
                <a:solidFill>
                  <a:srgbClr val="000000"/>
                </a:solidFill>
                <a:latin typeface="Arial"/>
              </a:rPr>
              <a:t>multi-disciplinary nuclear competences in fields: </a:t>
            </a:r>
            <a:br/>
            <a:r>
              <a:rPr lang="en-US" sz="1600" b="0" strike="noStrike" spc="-1">
                <a:solidFill>
                  <a:srgbClr val="000000"/>
                </a:solidFill>
                <a:latin typeface="Arial"/>
              </a:rPr>
              <a:t>nuclear safety, radiation protection, decommissioning, radioactive waste management   </a:t>
            </a:r>
            <a:br/>
            <a:r>
              <a:rPr lang="en-US" sz="1600" b="0" strike="noStrike" spc="-1">
                <a:solidFill>
                  <a:srgbClr val="000000"/>
                </a:solidFill>
                <a:latin typeface="Arial"/>
              </a:rPr>
              <a:t>provide young scientists, researchers and experts with access to high quality nuclear research and training facilities. </a:t>
            </a:r>
            <a:r>
              <a:rPr lang="en-US" sz="1200" b="0" strike="noStrike" spc="-1">
                <a:solidFill>
                  <a:srgbClr val="000000"/>
                </a:solidFill>
                <a:latin typeface="Arial"/>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TextShape 1"/>
          <p:cNvSpPr txBox="1"/>
          <p:nvPr/>
        </p:nvSpPr>
        <p:spPr>
          <a:xfrm>
            <a:off x="496080" y="0"/>
            <a:ext cx="8229240" cy="67824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ARIEL objectives</a:t>
            </a:r>
            <a:endParaRPr lang="en-US" sz="3000" b="0" strike="noStrike" spc="-1">
              <a:solidFill>
                <a:srgbClr val="000000"/>
              </a:solidFill>
              <a:latin typeface="Arial"/>
            </a:endParaRPr>
          </a:p>
        </p:txBody>
      </p:sp>
      <p:sp>
        <p:nvSpPr>
          <p:cNvPr id="215" name="TextShape 2"/>
          <p:cNvSpPr txBox="1"/>
          <p:nvPr/>
        </p:nvSpPr>
        <p:spPr>
          <a:xfrm>
            <a:off x="334080" y="625680"/>
            <a:ext cx="8229240" cy="5194080"/>
          </a:xfrm>
          <a:prstGeom prst="rect">
            <a:avLst/>
          </a:prstGeom>
          <a:noFill/>
          <a:ln>
            <a:noFill/>
          </a:ln>
        </p:spPr>
        <p:txBody>
          <a:bodyPr lIns="90000" tIns="45000" rIns="90000" bIns="45000">
            <a:noAutofit/>
          </a:bodyPr>
          <a:lstStyle/>
          <a:p>
            <a:pPr marL="343080" indent="-342720">
              <a:lnSpc>
                <a:spcPct val="100000"/>
              </a:lnSpc>
              <a:spcBef>
                <a:spcPts val="360"/>
              </a:spcBef>
              <a:buClr>
                <a:srgbClr val="000000"/>
              </a:buClr>
              <a:buFont typeface="Symbol" charset="2"/>
              <a:buChar char=""/>
            </a:pPr>
            <a:r>
              <a:rPr lang="en-US" sz="1800" b="0" strike="noStrike" spc="-1">
                <a:solidFill>
                  <a:srgbClr val="000000"/>
                </a:solidFill>
                <a:latin typeface="Arial"/>
              </a:rPr>
              <a:t>Integration of access to neutron facilities with education and training</a:t>
            </a:r>
            <a:br/>
            <a:r>
              <a:rPr lang="en-US" sz="1600" b="1" strike="noStrike" spc="-1">
                <a:solidFill>
                  <a:srgbClr val="000000"/>
                </a:solidFill>
                <a:latin typeface="Arial"/>
              </a:rPr>
              <a:t>Experiments in international teams: Hands-on training for students in the graduate and postgraduate level - lead to PhD and master theses</a:t>
            </a:r>
            <a:r>
              <a:rPr lang="en-US" sz="1600" b="0" strike="noStrike" spc="-1">
                <a:solidFill>
                  <a:srgbClr val="000000"/>
                </a:solidFill>
                <a:latin typeface="Arial"/>
              </a:rPr>
              <a:t>.</a:t>
            </a:r>
          </a:p>
          <a:p>
            <a:pPr marL="343080" indent="-342720">
              <a:lnSpc>
                <a:spcPct val="100000"/>
              </a:lnSpc>
              <a:spcBef>
                <a:spcPts val="360"/>
              </a:spcBef>
              <a:buClr>
                <a:srgbClr val="000000"/>
              </a:buClr>
              <a:buFont typeface="Symbol" charset="2"/>
              <a:buChar char=""/>
            </a:pPr>
            <a:r>
              <a:rPr lang="en-US" sz="1800" b="0" strike="noStrike" spc="-1">
                <a:solidFill>
                  <a:srgbClr val="000000"/>
                </a:solidFill>
                <a:latin typeface="Arial"/>
              </a:rPr>
              <a:t>Integration of the full nuclear data cycle by collaboration </a:t>
            </a:r>
            <a:br/>
            <a:r>
              <a:rPr lang="en-US" sz="1800" b="0" strike="noStrike" spc="-1">
                <a:solidFill>
                  <a:srgbClr val="000000"/>
                </a:solidFill>
                <a:latin typeface="Arial"/>
              </a:rPr>
              <a:t>with JEFF (OECD/NEA), IAEA, and TSO’s e.g. GRS, IRSN</a:t>
            </a:r>
          </a:p>
          <a:p>
            <a:pPr marL="343080" indent="-342720">
              <a:lnSpc>
                <a:spcPct val="100000"/>
              </a:lnSpc>
              <a:spcBef>
                <a:spcPts val="360"/>
              </a:spcBef>
              <a:buClr>
                <a:srgbClr val="000000"/>
              </a:buClr>
              <a:buFont typeface="Symbol" charset="2"/>
              <a:buChar char=""/>
            </a:pPr>
            <a:r>
              <a:rPr lang="en-US" sz="1800" b="0" strike="noStrike" spc="-1">
                <a:solidFill>
                  <a:srgbClr val="000000"/>
                </a:solidFill>
                <a:latin typeface="Arial"/>
              </a:rPr>
              <a:t>Collaboration with research reactor facilities </a:t>
            </a:r>
            <a:br/>
            <a:r>
              <a:rPr lang="en-US" sz="1800" b="0" strike="noStrike" spc="-1">
                <a:solidFill>
                  <a:srgbClr val="000000"/>
                </a:solidFill>
                <a:latin typeface="Arial"/>
              </a:rPr>
              <a:t>MTK-EA, JGU, SCK*CEN, ILL, CVR and with ENEN </a:t>
            </a:r>
          </a:p>
          <a:p>
            <a:pPr marL="343080" indent="-342720">
              <a:lnSpc>
                <a:spcPct val="100000"/>
              </a:lnSpc>
              <a:spcBef>
                <a:spcPts val="360"/>
              </a:spcBef>
              <a:buClr>
                <a:srgbClr val="000000"/>
              </a:buClr>
              <a:buFont typeface="Symbol" charset="2"/>
              <a:buChar char=""/>
            </a:pPr>
            <a:r>
              <a:rPr lang="en-US" sz="1800" b="0" strike="noStrike" spc="-1">
                <a:solidFill>
                  <a:srgbClr val="000000"/>
                </a:solidFill>
                <a:latin typeface="Arial"/>
              </a:rPr>
              <a:t>Increase number of students in the nuclear data field</a:t>
            </a:r>
          </a:p>
          <a:p>
            <a:pPr marL="343080" indent="-342720">
              <a:lnSpc>
                <a:spcPct val="100000"/>
              </a:lnSpc>
              <a:spcBef>
                <a:spcPts val="360"/>
              </a:spcBef>
              <a:buClr>
                <a:srgbClr val="000000"/>
              </a:buClr>
              <a:buFont typeface="Symbol" charset="2"/>
              <a:buChar char=""/>
            </a:pPr>
            <a:r>
              <a:rPr lang="en-US" sz="1800" b="0" strike="noStrike" spc="-1">
                <a:solidFill>
                  <a:srgbClr val="000000"/>
                </a:solidFill>
                <a:latin typeface="Arial"/>
              </a:rPr>
              <a:t>Increase attractivity by widening the research spectrum:</a:t>
            </a:r>
          </a:p>
          <a:p>
            <a:pPr marL="743040" lvl="1" indent="-285480">
              <a:lnSpc>
                <a:spcPct val="100000"/>
              </a:lnSpc>
              <a:spcBef>
                <a:spcPts val="281"/>
              </a:spcBef>
              <a:buClr>
                <a:srgbClr val="000000"/>
              </a:buClr>
              <a:buFont typeface="Symbol" charset="2"/>
              <a:buChar char=""/>
            </a:pPr>
            <a:r>
              <a:rPr lang="en-US" sz="1400" b="0" strike="noStrike" spc="-1">
                <a:solidFill>
                  <a:srgbClr val="000000"/>
                </a:solidFill>
                <a:latin typeface="Arial"/>
              </a:rPr>
              <a:t>nuclear data measurements and evaluation + validation, </a:t>
            </a:r>
            <a:br/>
            <a:r>
              <a:rPr lang="en-US" sz="1400" b="0" strike="noStrike" spc="-1">
                <a:solidFill>
                  <a:srgbClr val="000000"/>
                </a:solidFill>
                <a:latin typeface="Arial"/>
              </a:rPr>
              <a:t>radiation detector development, </a:t>
            </a:r>
            <a:br/>
            <a:r>
              <a:rPr lang="en-US" sz="1400" b="0" strike="noStrike" spc="-1">
                <a:solidFill>
                  <a:srgbClr val="000000"/>
                </a:solidFill>
                <a:latin typeface="Arial"/>
              </a:rPr>
              <a:t>integral experiments, </a:t>
            </a:r>
            <a:br/>
            <a:r>
              <a:rPr lang="en-US" sz="1400" b="0" strike="noStrike" spc="-1">
                <a:solidFill>
                  <a:srgbClr val="000000"/>
                </a:solidFill>
                <a:latin typeface="Arial"/>
              </a:rPr>
              <a:t>material irradiation, </a:t>
            </a:r>
            <a:br/>
            <a:r>
              <a:rPr lang="en-US" sz="1400" b="0" strike="noStrike" spc="-1">
                <a:solidFill>
                  <a:srgbClr val="000000"/>
                </a:solidFill>
                <a:latin typeface="Arial"/>
              </a:rPr>
              <a:t>nuclear data for isotope production, </a:t>
            </a:r>
            <a:br/>
            <a:r>
              <a:rPr lang="en-US" sz="1400" b="0" strike="noStrike" spc="-1">
                <a:solidFill>
                  <a:srgbClr val="000000"/>
                </a:solidFill>
                <a:latin typeface="Arial"/>
              </a:rPr>
              <a:t>fundamental nuclear physics, </a:t>
            </a:r>
            <a:br/>
            <a:r>
              <a:rPr lang="en-US" sz="1400" b="0" strike="noStrike" spc="-1">
                <a:solidFill>
                  <a:srgbClr val="000000"/>
                </a:solidFill>
                <a:latin typeface="Arial"/>
              </a:rPr>
              <a:t>medical applications, </a:t>
            </a:r>
            <a:br/>
            <a:r>
              <a:rPr lang="en-US" sz="1400" b="0" strike="noStrike" spc="-1">
                <a:solidFill>
                  <a:srgbClr val="000000"/>
                </a:solidFill>
                <a:latin typeface="Arial"/>
              </a:rPr>
              <a:t>neutron imaging</a:t>
            </a:r>
            <a:br/>
            <a:r>
              <a:rPr lang="en-US" sz="1400" b="0" strike="noStrike" spc="-1">
                <a:solidFill>
                  <a:srgbClr val="000000"/>
                </a:solidFill>
                <a:latin typeface="Arial"/>
              </a:rPr>
              <a:t>radiochemical </a:t>
            </a:r>
            <a:r>
              <a:rPr lang="de-DE" sz="1400" b="0" strike="noStrike" spc="-1">
                <a:solidFill>
                  <a:srgbClr val="000000"/>
                </a:solidFill>
                <a:latin typeface="Arial"/>
              </a:rPr>
              <a:t>experiments.</a:t>
            </a:r>
            <a:endParaRPr lang="en-US" sz="1400" b="0" strike="noStrike" spc="-1">
              <a:solidFill>
                <a:srgbClr val="000000"/>
              </a:solidFill>
              <a:latin typeface="Arial"/>
            </a:endParaRPr>
          </a:p>
          <a:p>
            <a:endParaRPr lang="en-US" sz="1400" b="0" strike="noStrike" spc="-1">
              <a:solidFill>
                <a:srgbClr val="000000"/>
              </a:solidFill>
              <a:latin typeface="Arial"/>
            </a:endParaRPr>
          </a:p>
          <a:p>
            <a:pPr marL="343080" indent="-342720">
              <a:lnSpc>
                <a:spcPct val="100000"/>
              </a:lnSpc>
              <a:spcBef>
                <a:spcPts val="360"/>
              </a:spcBef>
              <a:buClr>
                <a:srgbClr val="000000"/>
              </a:buClr>
              <a:buFont typeface="Symbol" charset="2"/>
              <a:buChar char=""/>
            </a:pPr>
            <a:r>
              <a:rPr lang="de-DE" sz="1800" b="0" strike="noStrike" spc="-1">
                <a:solidFill>
                  <a:srgbClr val="000000"/>
                </a:solidFill>
                <a:latin typeface="Arial"/>
              </a:rPr>
              <a:t>Increase support for early stage researchers  </a:t>
            </a:r>
            <a:endParaRPr lang="en-US" sz="1800" b="0" strike="noStrike" spc="-1">
              <a:solidFill>
                <a:srgbClr val="000000"/>
              </a:solidFill>
              <a:latin typeface="Arial"/>
            </a:endParaRPr>
          </a:p>
          <a:p>
            <a:pPr marL="343080" indent="-342720">
              <a:lnSpc>
                <a:spcPct val="100000"/>
              </a:lnSpc>
              <a:spcBef>
                <a:spcPts val="360"/>
              </a:spcBef>
              <a:buClr>
                <a:srgbClr val="000000"/>
              </a:buClr>
              <a:buFont typeface="Symbol" charset="2"/>
              <a:buChar char=""/>
            </a:pPr>
            <a:r>
              <a:rPr lang="en-US" sz="1800" b="0" strike="noStrike" spc="-1">
                <a:solidFill>
                  <a:srgbClr val="000000"/>
                </a:solidFill>
                <a:latin typeface="Arial"/>
              </a:rPr>
              <a:t>Inclusion of technical staff (engineers, operators) in ARIEL activities</a:t>
            </a:r>
          </a:p>
          <a:p>
            <a:pPr>
              <a:lnSpc>
                <a:spcPct val="100000"/>
              </a:lnSpc>
              <a:spcBef>
                <a:spcPts val="360"/>
              </a:spcBef>
            </a:pPr>
            <a:endParaRPr lang="en-US" sz="1800" b="0" strike="noStrike" spc="-1">
              <a:solidFill>
                <a:srgbClr val="000000"/>
              </a:solidFill>
              <a:latin typeface="Arial"/>
            </a:endParaRPr>
          </a:p>
          <a:p>
            <a:pPr>
              <a:lnSpc>
                <a:spcPct val="100000"/>
              </a:lnSpc>
              <a:spcBef>
                <a:spcPts val="360"/>
              </a:spcBef>
            </a:pPr>
            <a:endParaRPr lang="en-US" sz="1800" b="0" strike="noStrike" spc="-1">
              <a:solidFill>
                <a:srgbClr val="000000"/>
              </a:solidFill>
              <a:latin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Shape 1"/>
          <p:cNvSpPr txBox="1"/>
          <p:nvPr/>
        </p:nvSpPr>
        <p:spPr>
          <a:xfrm>
            <a:off x="457200" y="274680"/>
            <a:ext cx="8229240" cy="114264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ARIEL main activities</a:t>
            </a:r>
            <a:endParaRPr lang="en-US" sz="3000" b="0" strike="noStrike" spc="-1">
              <a:solidFill>
                <a:srgbClr val="000000"/>
              </a:solidFill>
              <a:latin typeface="Arial"/>
            </a:endParaRPr>
          </a:p>
        </p:txBody>
      </p:sp>
      <p:sp>
        <p:nvSpPr>
          <p:cNvPr id="217" name="TextShape 2"/>
          <p:cNvSpPr txBox="1"/>
          <p:nvPr/>
        </p:nvSpPr>
        <p:spPr>
          <a:xfrm>
            <a:off x="372960" y="938880"/>
            <a:ext cx="8229240" cy="4525560"/>
          </a:xfrm>
          <a:prstGeom prst="rect">
            <a:avLst/>
          </a:prstGeom>
          <a:noFill/>
          <a:ln>
            <a:noFill/>
          </a:ln>
        </p:spPr>
        <p:txBody>
          <a:bodyPr lIns="90000" tIns="45000" rIns="90000" bIns="45000">
            <a:noAutofit/>
          </a:bodyPr>
          <a:lstStyle/>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Transnational Access to Neutron facilities </a:t>
            </a:r>
            <a:br/>
            <a:r>
              <a:rPr lang="de-DE" sz="2000" b="0" strike="noStrike" spc="-1">
                <a:solidFill>
                  <a:srgbClr val="000000"/>
                </a:solidFill>
                <a:latin typeface="Arial"/>
              </a:rPr>
              <a:t>30 typical experiments, 3000 beam time hours </a:t>
            </a:r>
            <a:br/>
            <a:r>
              <a:rPr lang="de-DE" sz="2000" b="0" strike="noStrike" spc="-1">
                <a:solidFill>
                  <a:srgbClr val="000000"/>
                </a:solidFill>
                <a:latin typeface="Arial"/>
              </a:rPr>
              <a:t>4 users per experiment supported for 7 days</a:t>
            </a:r>
            <a:endParaRPr lang="en-US" sz="20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Training of early stage researchers and scientific visits</a:t>
            </a:r>
            <a:br/>
            <a:r>
              <a:rPr lang="de-DE" sz="2000" b="0" strike="noStrike" spc="-1">
                <a:solidFill>
                  <a:srgbClr val="000000"/>
                </a:solidFill>
                <a:latin typeface="Arial"/>
              </a:rPr>
              <a:t>30 research stays of up to 12 weeks</a:t>
            </a:r>
            <a:endParaRPr lang="en-US" sz="20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Summer schools to reach out to students</a:t>
            </a:r>
            <a:br/>
            <a:r>
              <a:rPr lang="de-DE" sz="2000" b="0" strike="noStrike" spc="-1">
                <a:solidFill>
                  <a:srgbClr val="000000"/>
                </a:solidFill>
                <a:latin typeface="Arial"/>
              </a:rPr>
              <a:t>4 summer schools organized by University of Seville, Johannes Gutenberg University, CIEMAT and Uppsala University </a:t>
            </a:r>
            <a:endParaRPr lang="en-US" sz="20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Scientific progress meetings: </a:t>
            </a:r>
            <a:br/>
            <a:r>
              <a:rPr lang="de-DE" sz="2400" b="0" strike="noStrike" spc="-1">
                <a:solidFill>
                  <a:srgbClr val="000000"/>
                </a:solidFill>
                <a:latin typeface="Arial"/>
              </a:rPr>
              <a:t>Dissemination of results - nuclear data networking: </a:t>
            </a:r>
            <a:br/>
            <a:r>
              <a:rPr lang="de-DE" sz="2400" b="0" strike="noStrike" spc="-1">
                <a:solidFill>
                  <a:srgbClr val="000000"/>
                </a:solidFill>
                <a:latin typeface="Arial"/>
              </a:rPr>
              <a:t>kick-off meeting + three scientific meetings</a:t>
            </a:r>
            <a:br/>
            <a:r>
              <a:rPr lang="de-DE" sz="2400" b="0" strike="noStrike" spc="-1">
                <a:solidFill>
                  <a:srgbClr val="000000"/>
                </a:solidFill>
                <a:latin typeface="Arial"/>
              </a:rPr>
              <a:t> JRC, NPL, IPN Orsay</a:t>
            </a:r>
            <a:endParaRPr lang="en-US" sz="2400" b="0" strike="noStrike" spc="-1">
              <a:solidFill>
                <a:srgbClr val="000000"/>
              </a:solidFill>
              <a:latin typeface="Arial"/>
            </a:endParaRPr>
          </a:p>
          <a:p>
            <a:pPr>
              <a:lnSpc>
                <a:spcPct val="100000"/>
              </a:lnSpc>
              <a:spcBef>
                <a:spcPts val="400"/>
              </a:spcBef>
            </a:pPr>
            <a:endParaRPr lang="en-US" sz="2400" b="0" strike="noStrike" spc="-1">
              <a:solidFill>
                <a:srgbClr val="000000"/>
              </a:solidFill>
              <a:latin typeface="Arial"/>
            </a:endParaRPr>
          </a:p>
          <a:p>
            <a:pPr marL="343080" indent="-342720">
              <a:lnSpc>
                <a:spcPct val="100000"/>
              </a:lnSpc>
              <a:spcBef>
                <a:spcPts val="400"/>
              </a:spcBef>
              <a:buClr>
                <a:srgbClr val="000000"/>
              </a:buClr>
              <a:buFont typeface="Symbol" charset="2"/>
              <a:buChar char=""/>
            </a:pPr>
            <a:r>
              <a:rPr lang="de-DE" sz="2000" b="0" strike="noStrike" spc="-1">
                <a:solidFill>
                  <a:srgbClr val="000000"/>
                </a:solidFill>
                <a:latin typeface="Arial"/>
              </a:rPr>
              <a:t>Joint scientific meetings  with SANDA and JEFF </a:t>
            </a:r>
            <a:endParaRPr lang="en-US" sz="2000" b="0" strike="noStrike" spc="-1">
              <a:solidFill>
                <a:srgbClr val="000000"/>
              </a:solidFill>
              <a:latin typeface="Arial"/>
            </a:endParaRPr>
          </a:p>
          <a:p>
            <a:pPr>
              <a:lnSpc>
                <a:spcPct val="100000"/>
              </a:lnSpc>
              <a:spcBef>
                <a:spcPts val="479"/>
              </a:spcBef>
            </a:pPr>
            <a:endParaRPr lang="en-US" sz="2000" b="0" strike="noStrike" spc="-1">
              <a:solidFill>
                <a:srgbClr val="000000"/>
              </a:solidFill>
              <a:latin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TextShape 1"/>
          <p:cNvSpPr txBox="1"/>
          <p:nvPr/>
        </p:nvSpPr>
        <p:spPr>
          <a:xfrm>
            <a:off x="457200" y="274680"/>
            <a:ext cx="8229240" cy="72792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Transnational Access to Neutron Facilities</a:t>
            </a:r>
            <a:endParaRPr lang="en-US" sz="3000" b="0" strike="noStrike" spc="-1">
              <a:solidFill>
                <a:srgbClr val="000000"/>
              </a:solidFill>
              <a:latin typeface="Arial"/>
            </a:endParaRPr>
          </a:p>
        </p:txBody>
      </p:sp>
      <p:sp>
        <p:nvSpPr>
          <p:cNvPr id="219" name="TextShape 2"/>
          <p:cNvSpPr txBox="1"/>
          <p:nvPr/>
        </p:nvSpPr>
        <p:spPr>
          <a:xfrm>
            <a:off x="366480" y="1249920"/>
            <a:ext cx="8608680" cy="4525560"/>
          </a:xfrm>
          <a:prstGeom prst="rect">
            <a:avLst/>
          </a:prstGeom>
          <a:noFill/>
          <a:ln>
            <a:noFill/>
          </a:ln>
        </p:spPr>
        <p:txBody>
          <a:bodyPr lIns="90000" tIns="45000" rIns="90000" bIns="45000">
            <a:noAutofit/>
          </a:bodyPr>
          <a:lstStyle/>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Support for 3000 hours of additional beam time hours, 30 typical experiments</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Increased mobility support for external user groups (4 persons, 7 days). Early stage researchers (less than 6 years since PhD) preferably supported.  </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TAA Pooling scheme successful (see  CHANDA, ARIEL, ...)</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Selection of Experiments by the Project Advisory Committee based on scientific excellence and relevance to the ARIEL objectives</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Synergies with EURATOM SANDA project and other calls from WP2018, e.g. target production activities </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Seven calls for proposals starting with November 2019</a:t>
            </a:r>
          </a:p>
          <a:p>
            <a:pPr>
              <a:lnSpc>
                <a:spcPct val="100000"/>
              </a:lnSpc>
              <a:spcBef>
                <a:spcPts val="400"/>
              </a:spcBef>
            </a:pPr>
            <a:endParaRPr lang="en-US" sz="2000" b="0" strike="noStrike" spc="-1">
              <a:solidFill>
                <a:srgbClr val="000000"/>
              </a:solidFill>
              <a:latin typeface="Arial"/>
            </a:endParaRPr>
          </a:p>
          <a:p>
            <a:pPr>
              <a:lnSpc>
                <a:spcPct val="100000"/>
              </a:lnSpc>
              <a:spcBef>
                <a:spcPts val="400"/>
              </a:spcBef>
            </a:pPr>
            <a:endParaRPr lang="en-US" sz="2000" b="0" strike="noStrike" spc="-1">
              <a:solidFill>
                <a:srgbClr val="000000"/>
              </a:solidFill>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extShape 1"/>
          <p:cNvSpPr txBox="1"/>
          <p:nvPr/>
        </p:nvSpPr>
        <p:spPr>
          <a:xfrm>
            <a:off x="457200" y="274680"/>
            <a:ext cx="8229240" cy="58752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ARIEL criteria for selection of experiments</a:t>
            </a:r>
            <a:endParaRPr lang="en-US" sz="3000" b="0" strike="noStrike" spc="-1">
              <a:solidFill>
                <a:srgbClr val="000000"/>
              </a:solidFill>
              <a:latin typeface="Arial"/>
            </a:endParaRPr>
          </a:p>
        </p:txBody>
      </p:sp>
      <p:sp>
        <p:nvSpPr>
          <p:cNvPr id="221" name="TextShape 2"/>
          <p:cNvSpPr txBox="1"/>
          <p:nvPr/>
        </p:nvSpPr>
        <p:spPr>
          <a:xfrm>
            <a:off x="340560" y="1003680"/>
            <a:ext cx="8229240" cy="4525560"/>
          </a:xfrm>
          <a:prstGeom prst="rect">
            <a:avLst/>
          </a:prstGeom>
          <a:noFill/>
          <a:ln>
            <a:noFill/>
          </a:ln>
        </p:spPr>
        <p:txBody>
          <a:bodyPr lIns="90000" tIns="45000" rIns="90000" bIns="45000">
            <a:noAutofit/>
          </a:bodyPr>
          <a:lstStyle/>
          <a:p>
            <a:pPr marL="343080" indent="-342720">
              <a:lnSpc>
                <a:spcPct val="100000"/>
              </a:lnSpc>
              <a:spcBef>
                <a:spcPts val="360"/>
              </a:spcBef>
              <a:buClr>
                <a:srgbClr val="000000"/>
              </a:buClr>
              <a:buFont typeface="Symbol" charset="2"/>
              <a:buChar char=""/>
            </a:pPr>
            <a:r>
              <a:rPr lang="de-DE" sz="1800" b="0" strike="noStrike" spc="-1">
                <a:solidFill>
                  <a:srgbClr val="000000"/>
                </a:solidFill>
                <a:latin typeface="Arial"/>
              </a:rPr>
              <a:t>Project Advisory Committee to select experiments based on scientific excellence and value to education and training</a:t>
            </a:r>
            <a:endParaRPr lang="en-US" sz="1800" b="0" strike="noStrike" spc="-1">
              <a:solidFill>
                <a:srgbClr val="000000"/>
              </a:solidFill>
              <a:latin typeface="Arial"/>
            </a:endParaRPr>
          </a:p>
          <a:p>
            <a:pPr marL="743040" lvl="1" indent="-285480">
              <a:lnSpc>
                <a:spcPct val="100000"/>
              </a:lnSpc>
              <a:spcBef>
                <a:spcPts val="320"/>
              </a:spcBef>
              <a:buClr>
                <a:srgbClr val="000000"/>
              </a:buClr>
              <a:buFont typeface="Symbol" charset="2"/>
              <a:buChar char=""/>
            </a:pPr>
            <a:r>
              <a:rPr lang="en-US" sz="1600" b="0" strike="noStrike" spc="-1">
                <a:solidFill>
                  <a:srgbClr val="000000"/>
                </a:solidFill>
                <a:latin typeface="Arial"/>
              </a:rPr>
              <a:t>Focus on nuclear safety and on support to modelling and evaluation </a:t>
            </a:r>
            <a:br/>
            <a:r>
              <a:rPr lang="en-US" sz="1600" b="0" strike="noStrike" spc="-1">
                <a:solidFill>
                  <a:srgbClr val="000000"/>
                </a:solidFill>
                <a:latin typeface="Arial"/>
              </a:rPr>
              <a:t>(e.g.  ASTRID, MYRRHA, molten salt reactors, spent fuel concepts and decommissioning)</a:t>
            </a:r>
          </a:p>
          <a:p>
            <a:pPr marL="743040" lvl="1" indent="-285480">
              <a:lnSpc>
                <a:spcPct val="100000"/>
              </a:lnSpc>
              <a:spcBef>
                <a:spcPts val="320"/>
              </a:spcBef>
              <a:buClr>
                <a:srgbClr val="000000"/>
              </a:buClr>
              <a:buFont typeface="Symbol" charset="2"/>
              <a:buChar char=""/>
            </a:pPr>
            <a:r>
              <a:rPr lang="en-US" sz="1600" b="0" strike="noStrike" spc="-1">
                <a:solidFill>
                  <a:srgbClr val="000000"/>
                </a:solidFill>
                <a:latin typeface="Arial"/>
              </a:rPr>
              <a:t>Research experience for early-stage researchers: advanced techniques for radiation measurements, testing and development of novel detector concepts. Exchange of knowledge and methodologies for senior scientist and technical staff.</a:t>
            </a:r>
          </a:p>
          <a:p>
            <a:pPr marL="743040" lvl="1" indent="-285480">
              <a:lnSpc>
                <a:spcPct val="100000"/>
              </a:lnSpc>
              <a:spcBef>
                <a:spcPts val="320"/>
              </a:spcBef>
              <a:buClr>
                <a:srgbClr val="000000"/>
              </a:buClr>
              <a:buFont typeface="Symbol" charset="2"/>
              <a:buChar char=""/>
            </a:pPr>
            <a:r>
              <a:rPr lang="en-US" sz="1600" b="0" strike="noStrike" spc="-1">
                <a:solidFill>
                  <a:srgbClr val="000000"/>
                </a:solidFill>
                <a:latin typeface="Arial"/>
              </a:rPr>
              <a:t>Coordination with EURATOM projects related to nuclear data </a:t>
            </a:r>
            <a:br/>
            <a:r>
              <a:rPr lang="en-US" sz="1600" b="0" strike="noStrike" spc="-1">
                <a:solidFill>
                  <a:srgbClr val="000000"/>
                </a:solidFill>
                <a:latin typeface="Arial"/>
              </a:rPr>
              <a:t>(SANDA: High precision nuclear data for the major actinides present in advanced reactor fuels)</a:t>
            </a:r>
          </a:p>
          <a:p>
            <a:pPr marL="743040" lvl="1" indent="-285480">
              <a:lnSpc>
                <a:spcPct val="100000"/>
              </a:lnSpc>
              <a:spcBef>
                <a:spcPts val="320"/>
              </a:spcBef>
              <a:buClr>
                <a:srgbClr val="000000"/>
              </a:buClr>
              <a:buFont typeface="Symbol" charset="2"/>
              <a:buChar char=""/>
            </a:pPr>
            <a:r>
              <a:rPr lang="en-US" sz="1600" b="0" strike="noStrike" spc="-1">
                <a:solidFill>
                  <a:srgbClr val="000000"/>
                </a:solidFill>
                <a:latin typeface="Arial"/>
              </a:rPr>
              <a:t>Coordination with OECD/NEA (High Priority Request list, JEFF, NEST), IAEA International Nuclear Data Evaluation Network (INDEN) and European Technological Platforms.</a:t>
            </a:r>
          </a:p>
          <a:p>
            <a:pPr>
              <a:lnSpc>
                <a:spcPct val="100000"/>
              </a:lnSpc>
              <a:spcBef>
                <a:spcPts val="360"/>
              </a:spcBef>
            </a:pPr>
            <a:endParaRPr lang="en-US" sz="1600" b="0" strike="noStrike" spc="-1">
              <a:solidFill>
                <a:srgbClr val="000000"/>
              </a:solidFill>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TextShape 1"/>
          <p:cNvSpPr txBox="1"/>
          <p:nvPr/>
        </p:nvSpPr>
        <p:spPr>
          <a:xfrm>
            <a:off x="457200" y="274680"/>
            <a:ext cx="8229240" cy="648720"/>
          </a:xfrm>
          <a:prstGeom prst="rect">
            <a:avLst/>
          </a:prstGeom>
          <a:noFill/>
          <a:ln w="9360">
            <a:noFill/>
          </a:ln>
        </p:spPr>
        <p:txBody>
          <a:bodyPr lIns="90000" tIns="45000" rIns="90000" bIns="45000">
            <a:noAutofit/>
          </a:bodyPr>
          <a:lstStyle/>
          <a:p>
            <a:pPr>
              <a:lnSpc>
                <a:spcPct val="100000"/>
              </a:lnSpc>
            </a:pPr>
            <a:r>
              <a:rPr lang="de-DE" sz="2400" b="0" strike="noStrike" spc="-1">
                <a:solidFill>
                  <a:srgbClr val="003E89"/>
                </a:solidFill>
                <a:latin typeface="Arial"/>
              </a:rPr>
              <a:t> </a:t>
            </a:r>
            <a:r>
              <a:rPr lang="de-DE" sz="3000" b="0" strike="noStrike" spc="-1">
                <a:solidFill>
                  <a:srgbClr val="003E89"/>
                </a:solidFill>
                <a:latin typeface="Arial"/>
              </a:rPr>
              <a:t>Project Advisory Committee</a:t>
            </a:r>
            <a:endParaRPr lang="en-US" sz="3000" b="0" strike="noStrike" spc="-1">
              <a:solidFill>
                <a:srgbClr val="000000"/>
              </a:solidFill>
              <a:latin typeface="Arial"/>
            </a:endParaRPr>
          </a:p>
        </p:txBody>
      </p:sp>
      <p:sp>
        <p:nvSpPr>
          <p:cNvPr id="223" name="TextShape 2"/>
          <p:cNvSpPr txBox="1"/>
          <p:nvPr/>
        </p:nvSpPr>
        <p:spPr>
          <a:xfrm>
            <a:off x="457200" y="787320"/>
            <a:ext cx="8229240" cy="5298840"/>
          </a:xfrm>
          <a:prstGeom prst="rect">
            <a:avLst/>
          </a:prstGeom>
          <a:noFill/>
          <a:ln>
            <a:noFill/>
          </a:ln>
        </p:spPr>
        <p:txBody>
          <a:bodyPr lIns="90000" tIns="45000" rIns="90000" bIns="45000">
            <a:noAutofit/>
          </a:bodyPr>
          <a:lstStyle/>
          <a:p>
            <a:pPr>
              <a:lnSpc>
                <a:spcPct val="100000"/>
              </a:lnSpc>
              <a:spcBef>
                <a:spcPts val="479"/>
              </a:spcBef>
            </a:pP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Daniel Cano-Ott, CIEMAT</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Roberto Capote, IAEA</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Robert Jacqmin, CEA</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Maëlle Kerveno, CNRS</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Gert van den Eynde, SCK*CEN</a:t>
            </a:r>
            <a:br/>
            <a:r>
              <a:rPr lang="de-DE" sz="2400" b="0" strike="noStrike" spc="-1">
                <a:solidFill>
                  <a:srgbClr val="000000"/>
                </a:solidFill>
                <a:latin typeface="Arial"/>
              </a:rPr>
              <a:t>(nominated after the kick-off meeting)</a:t>
            </a:r>
            <a:endParaRPr lang="en-US" sz="2400" b="0" strike="noStrike" spc="-1">
              <a:solidFill>
                <a:srgbClr val="000000"/>
              </a:solidFill>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extShape 1"/>
          <p:cNvSpPr txBox="1"/>
          <p:nvPr/>
        </p:nvSpPr>
        <p:spPr>
          <a:xfrm>
            <a:off x="457200" y="274680"/>
            <a:ext cx="8229240" cy="69012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Agenda 2</a:t>
            </a:r>
            <a:endParaRPr lang="en-US" sz="3000" b="0" strike="noStrike" spc="-1">
              <a:solidFill>
                <a:srgbClr val="000000"/>
              </a:solidFill>
              <a:latin typeface="Arial"/>
            </a:endParaRPr>
          </a:p>
        </p:txBody>
      </p:sp>
      <p:sp>
        <p:nvSpPr>
          <p:cNvPr id="152" name="TextShape 2"/>
          <p:cNvSpPr txBox="1"/>
          <p:nvPr/>
        </p:nvSpPr>
        <p:spPr>
          <a:xfrm>
            <a:off x="299754" y="964800"/>
            <a:ext cx="8229240" cy="4525560"/>
          </a:xfrm>
          <a:prstGeom prst="rect">
            <a:avLst/>
          </a:prstGeom>
          <a:noFill/>
          <a:ln>
            <a:noFill/>
          </a:ln>
        </p:spPr>
        <p:txBody>
          <a:bodyPr lIns="90000" tIns="45000" rIns="90000" bIns="45000">
            <a:noAutofit/>
          </a:bodyPr>
          <a:lstStyle/>
          <a:p>
            <a:pPr>
              <a:spcAft>
                <a:spcPts val="1200"/>
              </a:spcAft>
            </a:pPr>
            <a:r>
              <a:rPr lang="en-GB" b="1" dirty="0">
                <a:latin typeface="Times New Roman" panose="02020603050405020304" pitchFamily="18" charset="0"/>
                <a:ea typeface="Times New Roman" panose="02020603050405020304" pitchFamily="18" charset="0"/>
              </a:rPr>
              <a:t>Wednesday, May 19:</a:t>
            </a:r>
            <a:endParaRPr lang="de-DE" dirty="0">
              <a:latin typeface="Times New Roman" panose="02020603050405020304" pitchFamily="18" charset="0"/>
              <a:ea typeface="Times New Roman" panose="02020603050405020304" pitchFamily="18" charset="0"/>
            </a:endParaRPr>
          </a:p>
          <a:p>
            <a:pPr>
              <a:spcAft>
                <a:spcPts val="1200"/>
              </a:spcAft>
            </a:pPr>
            <a:r>
              <a:rPr lang="en-GB" sz="1600" u="sng" dirty="0">
                <a:solidFill>
                  <a:srgbClr val="0563C1"/>
                </a:solidFill>
                <a:latin typeface="Times New Roman" panose="02020603050405020304" pitchFamily="18" charset="0"/>
                <a:ea typeface="Times New Roman" panose="02020603050405020304" pitchFamily="18" charset="0"/>
                <a:hlinkClick r:id="rId2">
                  <a:extLst>
                    <a:ext uri="{A12FA001-AC4F-418D-AE19-62706E023703}">
                      <ahyp:hlinkClr xmlns:ahyp="http://schemas.microsoft.com/office/drawing/2018/hyperlinkcolor" val="tx"/>
                    </a:ext>
                  </a:extLst>
                </a:hlinkClick>
              </a:rPr>
              <a:t>https://cern.zoom.us/j/62251997301?pwd=QlRsTGNHZk9TVC9CeTM3MjNtZXpnQT09</a:t>
            </a:r>
            <a:endParaRPr lang="de-DE" dirty="0">
              <a:latin typeface="Times New Roman" panose="02020603050405020304" pitchFamily="18" charset="0"/>
              <a:ea typeface="Times New Roman" panose="02020603050405020304" pitchFamily="18" charset="0"/>
            </a:endParaRPr>
          </a:p>
          <a:p>
            <a:pPr>
              <a:spcBef>
                <a:spcPts val="360"/>
              </a:spcBef>
              <a:spcAft>
                <a:spcPts val="1200"/>
              </a:spcAft>
            </a:pPr>
            <a:r>
              <a:rPr lang="en-US" b="1"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PAC meeting:</a:t>
            </a:r>
            <a:endParaRPr lang="de-DE" sz="3600" kern="150" dirty="0">
              <a:solidFill>
                <a:srgbClr val="000000"/>
              </a:solidFill>
              <a:latin typeface="Arial Unicode MS"/>
              <a:ea typeface="Tahoma" panose="020B0604030504040204" pitchFamily="34" charset="0"/>
              <a:cs typeface="Times New Roman" panose="02020603050405020304" pitchFamily="18" charset="0"/>
            </a:endParaRPr>
          </a:p>
          <a:p>
            <a:pPr marL="900430" indent="-899160">
              <a:spcBef>
                <a:spcPts val="360"/>
              </a:spcBef>
              <a:spcAft>
                <a:spcPts val="1200"/>
              </a:spcAft>
            </a:pPr>
            <a:r>
              <a:rPr lang="en-US"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14h30 	Evaluation of “</a:t>
            </a:r>
            <a:r>
              <a:rPr lang="en-US" kern="150" dirty="0" err="1">
                <a:solidFill>
                  <a:srgbClr val="000000"/>
                </a:solidFill>
                <a:latin typeface="Times New Roman" panose="02020603050405020304" pitchFamily="18" charset="0"/>
                <a:ea typeface="Tahoma" panose="020B0604030504040204" pitchFamily="34" charset="0"/>
                <a:cs typeface="Times New Roman" panose="02020603050405020304" pitchFamily="18" charset="0"/>
              </a:rPr>
              <a:t>Acess</a:t>
            </a:r>
            <a:r>
              <a:rPr lang="en-US"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to neutron beam </a:t>
            </a:r>
            <a:r>
              <a:rPr lang="en-US" kern="150" dirty="0" err="1">
                <a:solidFill>
                  <a:srgbClr val="000000"/>
                </a:solidFill>
                <a:latin typeface="Times New Roman" panose="02020603050405020304" pitchFamily="18" charset="0"/>
                <a:ea typeface="Tahoma" panose="020B0604030504040204" pitchFamily="34" charset="0"/>
                <a:cs typeface="Times New Roman" panose="02020603050405020304" pitchFamily="18" charset="0"/>
              </a:rPr>
              <a:t>facilties</a:t>
            </a:r>
            <a:r>
              <a:rPr lang="en-US"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 and Education and Training of early stage researchers / scientific visits” proposals</a:t>
            </a:r>
            <a:endParaRPr lang="de-DE" sz="36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360"/>
              </a:spcBef>
              <a:spcAft>
                <a:spcPts val="1200"/>
              </a:spcAft>
            </a:pPr>
            <a:r>
              <a:rPr lang="en-US"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16h00 		Decision on all applications</a:t>
            </a:r>
            <a:endParaRPr lang="de-DE" sz="36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360"/>
              </a:spcBef>
              <a:spcAft>
                <a:spcPts val="1200"/>
              </a:spcAft>
            </a:pPr>
            <a:r>
              <a:rPr lang="en-US"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16h30		A.O.B. Summary/Comments of PAC members</a:t>
            </a:r>
            <a:endParaRPr lang="de-DE" sz="3600" kern="150" dirty="0">
              <a:solidFill>
                <a:srgbClr val="000000"/>
              </a:solidFill>
              <a:latin typeface="Arial Unicode MS"/>
              <a:ea typeface="Tahoma" panose="020B0604030504040204" pitchFamily="34" charset="0"/>
              <a:cs typeface="Times New Roman" panose="02020603050405020304" pitchFamily="18" charset="0"/>
            </a:endParaRPr>
          </a:p>
          <a:p>
            <a:pPr>
              <a:spcBef>
                <a:spcPts val="360"/>
              </a:spcBef>
              <a:spcAft>
                <a:spcPts val="1200"/>
              </a:spcAft>
            </a:pPr>
            <a:r>
              <a:rPr lang="en-US" kern="150"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17h30		End of meeting</a:t>
            </a:r>
            <a:endParaRPr lang="de-DE" sz="3600" kern="150" dirty="0">
              <a:solidFill>
                <a:srgbClr val="000000"/>
              </a:solidFill>
              <a:latin typeface="Arial Unicode MS"/>
              <a:ea typeface="Tahoma" panose="020B0604030504040204" pitchFamily="34" charset="0"/>
              <a:cs typeface="Times New Roman" panose="02020603050405020304" pitchFamily="18" charset="0"/>
            </a:endParaRPr>
          </a:p>
          <a:p>
            <a:pPr>
              <a:lnSpc>
                <a:spcPct val="100000"/>
              </a:lnSpc>
              <a:spcBef>
                <a:spcPts val="320"/>
              </a:spcBef>
            </a:pPr>
            <a:endParaRPr lang="en-US" sz="1600" b="0" strike="noStrike" spc="-1" dirty="0">
              <a:solidFill>
                <a:srgbClr val="000000"/>
              </a:solidFill>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Shape 1"/>
          <p:cNvSpPr txBox="1"/>
          <p:nvPr/>
        </p:nvSpPr>
        <p:spPr>
          <a:xfrm>
            <a:off x="457200" y="274680"/>
            <a:ext cx="8229240" cy="114264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Training of early stage reseachers and scientific visits </a:t>
            </a:r>
            <a:endParaRPr lang="en-US" sz="3000" b="0" strike="noStrike" spc="-1">
              <a:solidFill>
                <a:srgbClr val="000000"/>
              </a:solidFill>
              <a:latin typeface="Arial"/>
            </a:endParaRPr>
          </a:p>
        </p:txBody>
      </p:sp>
      <p:sp>
        <p:nvSpPr>
          <p:cNvPr id="225" name="TextShape 2"/>
          <p:cNvSpPr txBox="1"/>
          <p:nvPr/>
        </p:nvSpPr>
        <p:spPr>
          <a:xfrm>
            <a:off x="457200" y="1600200"/>
            <a:ext cx="8229240" cy="4525560"/>
          </a:xfrm>
          <a:prstGeom prst="rect">
            <a:avLst/>
          </a:prstGeom>
          <a:noFill/>
          <a:ln>
            <a:noFill/>
          </a:ln>
        </p:spPr>
        <p:txBody>
          <a:bodyPr lIns="90000" tIns="45000" rIns="90000" bIns="45000">
            <a:noAutofit/>
          </a:bodyPr>
          <a:lstStyle/>
          <a:p>
            <a:pPr marL="343080" indent="-342720">
              <a:lnSpc>
                <a:spcPct val="100000"/>
              </a:lnSpc>
              <a:spcBef>
                <a:spcPts val="479"/>
              </a:spcBef>
              <a:buClr>
                <a:srgbClr val="000000"/>
              </a:buClr>
              <a:buFont typeface="Symbol" charset="2"/>
              <a:buChar char=""/>
            </a:pPr>
            <a:r>
              <a:rPr lang="en-US" sz="2000" b="0" strike="noStrike" spc="-1">
                <a:solidFill>
                  <a:srgbClr val="000000"/>
                </a:solidFill>
                <a:latin typeface="Arial"/>
              </a:rPr>
              <a:t>Up to 30 research stays for up to 12 weeks:</a:t>
            </a:r>
            <a:br/>
            <a:r>
              <a:rPr lang="en-US" sz="2000" b="0" strike="noStrike" spc="-1">
                <a:solidFill>
                  <a:srgbClr val="000000"/>
                </a:solidFill>
                <a:latin typeface="Arial"/>
              </a:rPr>
              <a:t>Early stage researchers + short term visitors </a:t>
            </a:r>
            <a:r>
              <a:rPr lang="en-US" sz="2400" b="0" strike="noStrike" spc="-1">
                <a:solidFill>
                  <a:srgbClr val="000000"/>
                </a:solidFill>
                <a:latin typeface="Arial"/>
              </a:rPr>
              <a:t> </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Full spectrum of experimental capacities of the consortium </a:t>
            </a:r>
            <a:br/>
            <a:r>
              <a:rPr lang="en-US" sz="2000" b="0" strike="noStrike" spc="-1">
                <a:solidFill>
                  <a:srgbClr val="000000"/>
                </a:solidFill>
                <a:latin typeface="Arial"/>
              </a:rPr>
              <a:t>resulting in a high potential of competence building. </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Support student graduate education + </a:t>
            </a:r>
            <a:br/>
            <a:r>
              <a:rPr lang="en-US" sz="2000" b="0" strike="noStrike" spc="-1">
                <a:solidFill>
                  <a:srgbClr val="000000"/>
                </a:solidFill>
                <a:latin typeface="Arial"/>
              </a:rPr>
              <a:t>training of engineers and technicians +</a:t>
            </a:r>
            <a:br/>
            <a:r>
              <a:rPr lang="en-US" sz="2000" b="0" strike="noStrike" spc="-1">
                <a:solidFill>
                  <a:srgbClr val="000000"/>
                </a:solidFill>
                <a:latin typeface="Arial"/>
              </a:rPr>
              <a:t>sharing knowledge between experienced researchers.</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Participation of IAEA, JEFF(NEA), GRS and IRSN essential</a:t>
            </a:r>
          </a:p>
          <a:p>
            <a:pPr marL="343080" indent="-342720">
              <a:lnSpc>
                <a:spcPct val="100000"/>
              </a:lnSpc>
              <a:spcBef>
                <a:spcPts val="400"/>
              </a:spcBef>
              <a:buClr>
                <a:srgbClr val="000000"/>
              </a:buClr>
              <a:buFont typeface="Symbol" charset="2"/>
              <a:buChar char=""/>
            </a:pPr>
            <a:r>
              <a:rPr lang="en-US" sz="2000" b="0" strike="noStrike" spc="-1">
                <a:solidFill>
                  <a:srgbClr val="000000"/>
                </a:solidFill>
                <a:latin typeface="Arial"/>
              </a:rPr>
              <a:t>Selection by the Project Advisory Committee based on scientific excellence and relevance to the ARIEL objectives in collaboration with ENEN</a:t>
            </a:r>
          </a:p>
          <a:p>
            <a:pPr>
              <a:lnSpc>
                <a:spcPct val="100000"/>
              </a:lnSpc>
              <a:spcBef>
                <a:spcPts val="400"/>
              </a:spcBef>
            </a:pPr>
            <a:endParaRPr lang="en-US" sz="2000" b="0" strike="noStrike" spc="-1">
              <a:solidFill>
                <a:srgbClr val="000000"/>
              </a:solidFill>
              <a:latin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TextShape 1"/>
          <p:cNvSpPr txBox="1"/>
          <p:nvPr/>
        </p:nvSpPr>
        <p:spPr>
          <a:xfrm>
            <a:off x="457200" y="274680"/>
            <a:ext cx="8229240" cy="59400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Summer schools</a:t>
            </a:r>
            <a:endParaRPr lang="en-US" sz="3000" b="0" strike="noStrike" spc="-1">
              <a:solidFill>
                <a:srgbClr val="000000"/>
              </a:solidFill>
              <a:latin typeface="Arial"/>
            </a:endParaRPr>
          </a:p>
        </p:txBody>
      </p:sp>
      <p:sp>
        <p:nvSpPr>
          <p:cNvPr id="227" name="TextShape 2"/>
          <p:cNvSpPr txBox="1"/>
          <p:nvPr/>
        </p:nvSpPr>
        <p:spPr>
          <a:xfrm>
            <a:off x="457200" y="1600200"/>
            <a:ext cx="8229240" cy="4525560"/>
          </a:xfrm>
          <a:prstGeom prst="rect">
            <a:avLst/>
          </a:prstGeom>
          <a:noFill/>
          <a:ln>
            <a:noFill/>
          </a:ln>
        </p:spPr>
        <p:txBody>
          <a:bodyPr lIns="90000" tIns="45000" rIns="90000" bIns="45000">
            <a:noAutofit/>
          </a:bodyPr>
          <a:lstStyle/>
          <a:p>
            <a:pPr marL="343080" indent="-342720">
              <a:lnSpc>
                <a:spcPct val="100000"/>
              </a:lnSpc>
              <a:spcBef>
                <a:spcPts val="479"/>
              </a:spcBef>
              <a:buClr>
                <a:srgbClr val="000000"/>
              </a:buClr>
              <a:buFont typeface="Symbol" charset="2"/>
              <a:buChar char=""/>
            </a:pPr>
            <a:r>
              <a:rPr lang="en-US" sz="2400" b="0" strike="noStrike" spc="-1">
                <a:solidFill>
                  <a:srgbClr val="000000"/>
                </a:solidFill>
                <a:latin typeface="Arial"/>
              </a:rPr>
              <a:t>Hands-on school on the production, detection and use of neutron beams, University of Seville (18-24 participants)</a:t>
            </a:r>
          </a:p>
          <a:p>
            <a:pPr marL="343080" indent="-342720">
              <a:lnSpc>
                <a:spcPct val="100000"/>
              </a:lnSpc>
              <a:spcBef>
                <a:spcPts val="479"/>
              </a:spcBef>
              <a:buClr>
                <a:srgbClr val="000000"/>
              </a:buClr>
              <a:buFont typeface="Symbol" charset="2"/>
              <a:buChar char=""/>
            </a:pPr>
            <a:r>
              <a:rPr lang="en-US" sz="2400" b="0" strike="noStrike" spc="-1">
                <a:solidFill>
                  <a:srgbClr val="000000"/>
                </a:solidFill>
                <a:latin typeface="Arial"/>
              </a:rPr>
              <a:t>Lab course in Reactor Operation and Nuclear Chemistry, University of Mainz (10 participants)</a:t>
            </a:r>
          </a:p>
          <a:p>
            <a:pPr marL="343080" indent="-342720">
              <a:lnSpc>
                <a:spcPct val="100000"/>
              </a:lnSpc>
              <a:spcBef>
                <a:spcPts val="479"/>
              </a:spcBef>
              <a:buClr>
                <a:srgbClr val="000000"/>
              </a:buClr>
              <a:buFont typeface="Symbol" charset="2"/>
              <a:buChar char=""/>
            </a:pPr>
            <a:r>
              <a:rPr lang="en-US" sz="2400" b="0" strike="noStrike" spc="-1">
                <a:solidFill>
                  <a:srgbClr val="000000"/>
                </a:solidFill>
                <a:latin typeface="Arial"/>
              </a:rPr>
              <a:t>Nuclear data: the path from the detector to the reactor calculation, CIEMAT, Madrid (20 participants)</a:t>
            </a:r>
          </a:p>
          <a:p>
            <a:pPr marL="343080" indent="-342720">
              <a:lnSpc>
                <a:spcPct val="100000"/>
              </a:lnSpc>
              <a:spcBef>
                <a:spcPts val="479"/>
              </a:spcBef>
              <a:buClr>
                <a:srgbClr val="000000"/>
              </a:buClr>
              <a:buFont typeface="Symbol" charset="2"/>
              <a:buChar char=""/>
            </a:pPr>
            <a:r>
              <a:rPr lang="en-US" sz="2400" b="0" strike="noStrike" spc="-1">
                <a:solidFill>
                  <a:srgbClr val="000000"/>
                </a:solidFill>
                <a:latin typeface="Arial"/>
              </a:rPr>
              <a:t>EXTEND’2022 summer school at Uppsala University</a:t>
            </a:r>
            <a:br/>
            <a:r>
              <a:rPr lang="en-US" sz="2400" b="0" strike="noStrike" spc="-1">
                <a:solidFill>
                  <a:srgbClr val="000000"/>
                </a:solidFill>
                <a:latin typeface="Arial"/>
              </a:rPr>
              <a:t>(20-25 participants)</a:t>
            </a:r>
          </a:p>
          <a:p>
            <a:pPr marL="343080" indent="-342720">
              <a:lnSpc>
                <a:spcPct val="100000"/>
              </a:lnSpc>
              <a:spcBef>
                <a:spcPts val="479"/>
              </a:spcBef>
              <a:buClr>
                <a:srgbClr val="000000"/>
              </a:buClr>
              <a:buFont typeface="Symbol" charset="2"/>
              <a:buChar char=""/>
            </a:pPr>
            <a:r>
              <a:rPr lang="en-US" sz="2400" b="0" strike="noStrike" spc="-1">
                <a:solidFill>
                  <a:srgbClr val="000000"/>
                </a:solidFill>
                <a:latin typeface="Arial"/>
              </a:rPr>
              <a:t>Dissemination and advertisement through ENEN</a:t>
            </a:r>
            <a:br/>
            <a:r>
              <a:rPr lang="en-US" sz="2400" b="0" strike="noStrike" spc="-1">
                <a:solidFill>
                  <a:srgbClr val="000000"/>
                </a:solidFill>
                <a:latin typeface="Arial"/>
              </a:rPr>
              <a:t> </a:t>
            </a:r>
          </a:p>
          <a:p>
            <a:pPr>
              <a:lnSpc>
                <a:spcPct val="100000"/>
              </a:lnSpc>
              <a:spcBef>
                <a:spcPts val="479"/>
              </a:spcBef>
            </a:pPr>
            <a:endParaRPr lang="en-US" sz="2400" b="0" strike="noStrike" spc="-1">
              <a:solidFill>
                <a:srgbClr val="000000"/>
              </a:solidFill>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CustomShape 1"/>
          <p:cNvSpPr/>
          <p:nvPr/>
        </p:nvSpPr>
        <p:spPr>
          <a:xfrm>
            <a:off x="1596240" y="1485360"/>
            <a:ext cx="5915520" cy="2479680"/>
          </a:xfrm>
          <a:prstGeom prst="rect">
            <a:avLst/>
          </a:prstGeom>
          <a:noFill/>
          <a:ln w="9360">
            <a:noFill/>
          </a:ln>
        </p:spPr>
        <p:style>
          <a:lnRef idx="0">
            <a:scrgbClr r="0" g="0" b="0"/>
          </a:lnRef>
          <a:fillRef idx="0">
            <a:scrgbClr r="0" g="0" b="0"/>
          </a:fillRef>
          <a:effectRef idx="0">
            <a:scrgbClr r="0" g="0" b="0"/>
          </a:effectRef>
          <a:fontRef idx="minor"/>
        </p:style>
      </p:sp>
      <p:grpSp>
        <p:nvGrpSpPr>
          <p:cNvPr id="229" name="Group 2"/>
          <p:cNvGrpSpPr/>
          <p:nvPr/>
        </p:nvGrpSpPr>
        <p:grpSpPr>
          <a:xfrm>
            <a:off x="730440" y="1653840"/>
            <a:ext cx="7580880" cy="3666240"/>
            <a:chOff x="730440" y="1653840"/>
            <a:chExt cx="7580880" cy="3666240"/>
          </a:xfrm>
        </p:grpSpPr>
        <p:grpSp>
          <p:nvGrpSpPr>
            <p:cNvPr id="230" name="Group 3"/>
            <p:cNvGrpSpPr/>
            <p:nvPr/>
          </p:nvGrpSpPr>
          <p:grpSpPr>
            <a:xfrm>
              <a:off x="5319000" y="3614760"/>
              <a:ext cx="2050560" cy="339840"/>
              <a:chOff x="5319000" y="3614760"/>
              <a:chExt cx="2050560" cy="339840"/>
            </a:xfrm>
          </p:grpSpPr>
          <p:sp>
            <p:nvSpPr>
              <p:cNvPr id="231" name="Line 4"/>
              <p:cNvSpPr/>
              <p:nvPr/>
            </p:nvSpPr>
            <p:spPr>
              <a:xfrm flipH="1">
                <a:off x="6905160" y="3614760"/>
                <a:ext cx="464400" cy="0"/>
              </a:xfrm>
              <a:prstGeom prst="line">
                <a:avLst/>
              </a:prstGeom>
              <a:ln w="9360">
                <a:solidFill>
                  <a:srgbClr val="000000"/>
                </a:solidFill>
                <a:round/>
                <a:tailEnd type="triangle" w="med" len="med"/>
              </a:ln>
            </p:spPr>
            <p:style>
              <a:lnRef idx="0">
                <a:scrgbClr r="0" g="0" b="0"/>
              </a:lnRef>
              <a:fillRef idx="0">
                <a:scrgbClr r="0" g="0" b="0"/>
              </a:fillRef>
              <a:effectRef idx="0">
                <a:scrgbClr r="0" g="0" b="0"/>
              </a:effectRef>
              <a:fontRef idx="minor"/>
            </p:style>
          </p:sp>
          <p:sp>
            <p:nvSpPr>
              <p:cNvPr id="232" name="Line 5"/>
              <p:cNvSpPr/>
              <p:nvPr/>
            </p:nvSpPr>
            <p:spPr>
              <a:xfrm flipV="1">
                <a:off x="5319000" y="3614760"/>
                <a:ext cx="0" cy="339840"/>
              </a:xfrm>
              <a:prstGeom prst="line">
                <a:avLst/>
              </a:prstGeom>
              <a:ln w="9360">
                <a:solidFill>
                  <a:srgbClr val="000000"/>
                </a:solidFill>
                <a:round/>
              </a:ln>
            </p:spPr>
            <p:style>
              <a:lnRef idx="0">
                <a:scrgbClr r="0" g="0" b="0"/>
              </a:lnRef>
              <a:fillRef idx="0">
                <a:scrgbClr r="0" g="0" b="0"/>
              </a:fillRef>
              <a:effectRef idx="0">
                <a:scrgbClr r="0" g="0" b="0"/>
              </a:effectRef>
              <a:fontRef idx="minor"/>
            </p:style>
          </p:sp>
        </p:grpSp>
        <p:grpSp>
          <p:nvGrpSpPr>
            <p:cNvPr id="233" name="Group 6"/>
            <p:cNvGrpSpPr/>
            <p:nvPr/>
          </p:nvGrpSpPr>
          <p:grpSpPr>
            <a:xfrm>
              <a:off x="730440" y="1653840"/>
              <a:ext cx="7580880" cy="3666240"/>
              <a:chOff x="730440" y="1653840"/>
              <a:chExt cx="7580880" cy="3666240"/>
            </a:xfrm>
          </p:grpSpPr>
          <p:sp>
            <p:nvSpPr>
              <p:cNvPr id="234" name="CustomShape 7"/>
              <p:cNvSpPr/>
              <p:nvPr/>
            </p:nvSpPr>
            <p:spPr>
              <a:xfrm>
                <a:off x="730440" y="2752920"/>
                <a:ext cx="926640" cy="432720"/>
              </a:xfrm>
              <a:prstGeom prst="rect">
                <a:avLst/>
              </a:prstGeom>
              <a:solidFill>
                <a:srgbClr val="FF99CC"/>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MT</a:t>
                </a:r>
                <a:endParaRPr lang="de-DE" sz="1600" b="0" strike="noStrike" spc="-1">
                  <a:latin typeface="Arial"/>
                </a:endParaRPr>
              </a:p>
            </p:txBody>
          </p:sp>
          <p:sp>
            <p:nvSpPr>
              <p:cNvPr id="235" name="CustomShape 8"/>
              <p:cNvSpPr/>
              <p:nvPr/>
            </p:nvSpPr>
            <p:spPr>
              <a:xfrm>
                <a:off x="7384680" y="3407400"/>
                <a:ext cx="926640" cy="432720"/>
              </a:xfrm>
              <a:prstGeom prst="rect">
                <a:avLst/>
              </a:prstGeom>
              <a:solidFill>
                <a:srgbClr val="FF6600"/>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PAC</a:t>
                </a:r>
                <a:endParaRPr lang="de-DE" sz="1600" b="0" strike="noStrike" spc="-1">
                  <a:latin typeface="Arial"/>
                </a:endParaRPr>
              </a:p>
            </p:txBody>
          </p:sp>
          <p:sp>
            <p:nvSpPr>
              <p:cNvPr id="236" name="Line 9"/>
              <p:cNvSpPr/>
              <p:nvPr/>
            </p:nvSpPr>
            <p:spPr>
              <a:xfrm>
                <a:off x="6301080" y="3607200"/>
                <a:ext cx="1083600" cy="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37" name="CustomShape 10"/>
              <p:cNvSpPr/>
              <p:nvPr/>
            </p:nvSpPr>
            <p:spPr>
              <a:xfrm>
                <a:off x="2128320" y="1653840"/>
                <a:ext cx="925200" cy="431280"/>
              </a:xfrm>
              <a:prstGeom prst="rect">
                <a:avLst/>
              </a:prstGeom>
              <a:solidFill>
                <a:srgbClr val="CCFFFF"/>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EC</a:t>
                </a:r>
                <a:endParaRPr lang="de-DE" sz="1600" b="0" strike="noStrike" spc="-1">
                  <a:latin typeface="Arial"/>
                </a:endParaRPr>
              </a:p>
            </p:txBody>
          </p:sp>
          <p:sp>
            <p:nvSpPr>
              <p:cNvPr id="238" name="CustomShape 11"/>
              <p:cNvSpPr/>
              <p:nvPr/>
            </p:nvSpPr>
            <p:spPr>
              <a:xfrm>
                <a:off x="3980880" y="4933800"/>
                <a:ext cx="929160" cy="386280"/>
              </a:xfrm>
              <a:prstGeom prst="rect">
                <a:avLst/>
              </a:prstGeom>
              <a:solidFill>
                <a:srgbClr val="BBE0E3"/>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LC</a:t>
                </a:r>
                <a:endParaRPr lang="de-DE" sz="1600" b="0" strike="noStrike" spc="-1">
                  <a:latin typeface="Arial"/>
                </a:endParaRPr>
              </a:p>
            </p:txBody>
          </p:sp>
          <p:grpSp>
            <p:nvGrpSpPr>
              <p:cNvPr id="239" name="Group 12"/>
              <p:cNvGrpSpPr/>
              <p:nvPr/>
            </p:nvGrpSpPr>
            <p:grpSpPr>
              <a:xfrm>
                <a:off x="1967760" y="2091240"/>
                <a:ext cx="5024520" cy="2511360"/>
                <a:chOff x="1967760" y="2091240"/>
                <a:chExt cx="5024520" cy="2511360"/>
              </a:xfrm>
            </p:grpSpPr>
            <p:sp>
              <p:nvSpPr>
                <p:cNvPr id="240" name="CustomShape 13"/>
                <p:cNvSpPr/>
                <p:nvPr/>
              </p:nvSpPr>
              <p:spPr>
                <a:xfrm>
                  <a:off x="1967760" y="2417760"/>
                  <a:ext cx="4951080" cy="2184840"/>
                </a:xfrm>
                <a:prstGeom prst="rect">
                  <a:avLst/>
                </a:prstGeom>
                <a:solidFill>
                  <a:srgbClr val="FF9900">
                    <a:alpha val="49000"/>
                  </a:srgbClr>
                </a:solidFill>
                <a:ln w="9360" cap="rnd">
                  <a:solidFill>
                    <a:srgbClr val="000000"/>
                  </a:solidFill>
                  <a:prstDash val="sysDot"/>
                  <a:miter/>
                </a:ln>
              </p:spPr>
              <p:style>
                <a:lnRef idx="0">
                  <a:scrgbClr r="0" g="0" b="0"/>
                </a:lnRef>
                <a:fillRef idx="0">
                  <a:scrgbClr r="0" g="0" b="0"/>
                </a:fillRef>
                <a:effectRef idx="0">
                  <a:scrgbClr r="0" g="0" b="0"/>
                </a:effectRef>
                <a:fontRef idx="minor"/>
              </p:style>
            </p:sp>
            <p:sp>
              <p:nvSpPr>
                <p:cNvPr id="241" name="CustomShape 14"/>
                <p:cNvSpPr/>
                <p:nvPr/>
              </p:nvSpPr>
              <p:spPr>
                <a:xfrm>
                  <a:off x="4647240" y="2091240"/>
                  <a:ext cx="2345040" cy="416160"/>
                </a:xfrm>
                <a:prstGeom prst="rect">
                  <a:avLst/>
                </a:prstGeom>
                <a:noFill/>
                <a:ln w="9360">
                  <a:noFill/>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400" b="0" strike="noStrike" spc="-1">
                      <a:solidFill>
                        <a:srgbClr val="000000"/>
                      </a:solidFill>
                      <a:latin typeface="Arial"/>
                    </a:rPr>
                    <a:t>Management Board</a:t>
                  </a:r>
                  <a:endParaRPr lang="de-DE" sz="1400" b="0" strike="noStrike" spc="-1">
                    <a:latin typeface="Arial"/>
                  </a:endParaRPr>
                </a:p>
              </p:txBody>
            </p:sp>
          </p:grpSp>
          <p:sp>
            <p:nvSpPr>
              <p:cNvPr id="242" name="CustomShape 15"/>
              <p:cNvSpPr/>
              <p:nvPr/>
            </p:nvSpPr>
            <p:spPr>
              <a:xfrm>
                <a:off x="3047040" y="3947040"/>
                <a:ext cx="930600" cy="431280"/>
              </a:xfrm>
              <a:prstGeom prst="rect">
                <a:avLst/>
              </a:prstGeom>
              <a:solidFill>
                <a:srgbClr val="99CC00"/>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TAC</a:t>
                </a:r>
                <a:endParaRPr lang="de-DE" sz="1600" b="0" strike="noStrike" spc="-1">
                  <a:latin typeface="Arial"/>
                </a:endParaRPr>
              </a:p>
            </p:txBody>
          </p:sp>
          <p:sp>
            <p:nvSpPr>
              <p:cNvPr id="243" name="CustomShape 16"/>
              <p:cNvSpPr/>
              <p:nvPr/>
            </p:nvSpPr>
            <p:spPr>
              <a:xfrm>
                <a:off x="3978000" y="2751480"/>
                <a:ext cx="929160" cy="434160"/>
              </a:xfrm>
              <a:prstGeom prst="rect">
                <a:avLst/>
              </a:prstGeom>
              <a:solidFill>
                <a:srgbClr val="CCFFFF"/>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SC</a:t>
                </a:r>
                <a:endParaRPr lang="de-DE" sz="1600" b="0" strike="noStrike" spc="-1">
                  <a:latin typeface="Arial"/>
                </a:endParaRPr>
              </a:p>
            </p:txBody>
          </p:sp>
          <p:sp>
            <p:nvSpPr>
              <p:cNvPr id="244" name="CustomShape 17"/>
              <p:cNvSpPr/>
              <p:nvPr/>
            </p:nvSpPr>
            <p:spPr>
              <a:xfrm>
                <a:off x="2120040" y="2745720"/>
                <a:ext cx="929160" cy="431280"/>
              </a:xfrm>
              <a:prstGeom prst="rect">
                <a:avLst/>
              </a:prstGeom>
              <a:solidFill>
                <a:srgbClr val="C0C0C0"/>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PC</a:t>
                </a:r>
                <a:endParaRPr lang="de-DE" sz="1600" b="0" strike="noStrike" spc="-1">
                  <a:latin typeface="Arial"/>
                </a:endParaRPr>
              </a:p>
            </p:txBody>
          </p:sp>
          <p:sp>
            <p:nvSpPr>
              <p:cNvPr id="245" name="CustomShape 18"/>
              <p:cNvSpPr/>
              <p:nvPr/>
            </p:nvSpPr>
            <p:spPr>
              <a:xfrm>
                <a:off x="5838480" y="2745720"/>
                <a:ext cx="926640" cy="4312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CM</a:t>
                </a:r>
                <a:endParaRPr lang="de-DE" sz="1600" b="0" strike="noStrike" spc="-1">
                  <a:latin typeface="Arial"/>
                </a:endParaRPr>
              </a:p>
            </p:txBody>
          </p:sp>
          <p:sp>
            <p:nvSpPr>
              <p:cNvPr id="246" name="CustomShape 19"/>
              <p:cNvSpPr/>
              <p:nvPr/>
            </p:nvSpPr>
            <p:spPr>
              <a:xfrm>
                <a:off x="4911840" y="3947040"/>
                <a:ext cx="926640" cy="428400"/>
              </a:xfrm>
              <a:prstGeom prst="rect">
                <a:avLst/>
              </a:prstGeom>
              <a:solidFill>
                <a:srgbClr val="33CCCC"/>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600" b="0" strike="noStrike" spc="-1">
                    <a:solidFill>
                      <a:srgbClr val="000000"/>
                    </a:solidFill>
                    <a:latin typeface="Arial"/>
                  </a:rPr>
                  <a:t>TC</a:t>
                </a:r>
                <a:endParaRPr lang="de-DE" sz="1600" b="0" strike="noStrike" spc="-1">
                  <a:latin typeface="Arial"/>
                </a:endParaRPr>
              </a:p>
            </p:txBody>
          </p:sp>
          <p:sp>
            <p:nvSpPr>
              <p:cNvPr id="247" name="CustomShape 20"/>
              <p:cNvSpPr/>
              <p:nvPr/>
            </p:nvSpPr>
            <p:spPr>
              <a:xfrm>
                <a:off x="2591280" y="2085480"/>
                <a:ext cx="1080" cy="666000"/>
              </a:xfrm>
              <a:custGeom>
                <a:avLst/>
                <a:gdLst/>
                <a:ahLst/>
                <a:cxnLst/>
                <a:rect l="l" t="t" r="r" b="b"/>
                <a:pathLst>
                  <a:path w="21600" h="21600">
                    <a:moveTo>
                      <a:pt x="0" y="0"/>
                    </a:moveTo>
                    <a:lnTo>
                      <a:pt x="21600" y="21600"/>
                    </a:lnTo>
                  </a:path>
                </a:pathLst>
              </a:custGeom>
              <a:noFill/>
              <a:ln w="9360">
                <a:solidFill>
                  <a:srgbClr val="000000"/>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248" name="Line 21"/>
              <p:cNvSpPr/>
              <p:nvPr/>
            </p:nvSpPr>
            <p:spPr>
              <a:xfrm>
                <a:off x="2585520" y="3607200"/>
                <a:ext cx="3715560" cy="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49" name="Line 22"/>
              <p:cNvSpPr/>
              <p:nvPr/>
            </p:nvSpPr>
            <p:spPr>
              <a:xfrm>
                <a:off x="1657080" y="2985840"/>
                <a:ext cx="462960" cy="0"/>
              </a:xfrm>
              <a:prstGeom prst="line">
                <a:avLst/>
              </a:prstGeom>
              <a:ln w="9360">
                <a:solidFill>
                  <a:srgbClr val="000000"/>
                </a:solidFill>
                <a:round/>
                <a:tailEnd type="triangle" w="med" len="med"/>
              </a:ln>
            </p:spPr>
            <p:style>
              <a:lnRef idx="0">
                <a:scrgbClr r="0" g="0" b="0"/>
              </a:lnRef>
              <a:fillRef idx="0">
                <a:scrgbClr r="0" g="0" b="0"/>
              </a:fillRef>
              <a:effectRef idx="0">
                <a:scrgbClr r="0" g="0" b="0"/>
              </a:effectRef>
              <a:fontRef idx="minor"/>
            </p:style>
          </p:sp>
          <p:sp>
            <p:nvSpPr>
              <p:cNvPr id="250" name="Line 23"/>
              <p:cNvSpPr/>
              <p:nvPr/>
            </p:nvSpPr>
            <p:spPr>
              <a:xfrm>
                <a:off x="2585520" y="3186000"/>
                <a:ext cx="0" cy="42120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51" name="Line 24"/>
              <p:cNvSpPr/>
              <p:nvPr/>
            </p:nvSpPr>
            <p:spPr>
              <a:xfrm>
                <a:off x="4444560" y="3186000"/>
                <a:ext cx="0" cy="42120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52" name="Line 25"/>
              <p:cNvSpPr/>
              <p:nvPr/>
            </p:nvSpPr>
            <p:spPr>
              <a:xfrm>
                <a:off x="6301080" y="3186000"/>
                <a:ext cx="2880" cy="42120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53" name="Line 26"/>
              <p:cNvSpPr/>
              <p:nvPr/>
            </p:nvSpPr>
            <p:spPr>
              <a:xfrm flipV="1">
                <a:off x="3419280" y="3617640"/>
                <a:ext cx="0" cy="32940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54" name="CustomShape 27"/>
              <p:cNvSpPr/>
              <p:nvPr/>
            </p:nvSpPr>
            <p:spPr>
              <a:xfrm flipH="1">
                <a:off x="4644360" y="4375800"/>
                <a:ext cx="728280" cy="557640"/>
              </a:xfrm>
              <a:custGeom>
                <a:avLst/>
                <a:gdLst/>
                <a:ahLst/>
                <a:cxnLst/>
                <a:rect l="l" t="t" r="r" b="b"/>
                <a:pathLst>
                  <a:path w="21600" h="21600">
                    <a:moveTo>
                      <a:pt x="0" y="0"/>
                    </a:moveTo>
                    <a:lnTo>
                      <a:pt x="21600" y="21600"/>
                    </a:lnTo>
                  </a:path>
                </a:pathLst>
              </a:custGeom>
              <a:noFill/>
              <a:ln w="9360">
                <a:solidFill>
                  <a:srgbClr val="000000"/>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255" name="CustomShape 28"/>
              <p:cNvSpPr/>
              <p:nvPr/>
            </p:nvSpPr>
            <p:spPr>
              <a:xfrm>
                <a:off x="3419640" y="4375800"/>
                <a:ext cx="855720" cy="557640"/>
              </a:xfrm>
              <a:custGeom>
                <a:avLst/>
                <a:gdLst/>
                <a:ahLst/>
                <a:cxnLst/>
                <a:rect l="l" t="t" r="r" b="b"/>
                <a:pathLst>
                  <a:path w="21600" h="21600">
                    <a:moveTo>
                      <a:pt x="0" y="0"/>
                    </a:moveTo>
                    <a:lnTo>
                      <a:pt x="21600" y="21600"/>
                    </a:lnTo>
                  </a:path>
                </a:pathLst>
              </a:custGeom>
              <a:noFill/>
              <a:ln w="9360">
                <a:solidFill>
                  <a:srgbClr val="000000"/>
                </a:solidFill>
                <a:round/>
                <a:headEnd type="triangle" w="med" len="med"/>
                <a:tailEnd type="triangle" w="med" len="med"/>
              </a:ln>
            </p:spPr>
            <p:style>
              <a:lnRef idx="0">
                <a:scrgbClr r="0" g="0" b="0"/>
              </a:lnRef>
              <a:fillRef idx="0">
                <a:scrgbClr r="0" g="0" b="0"/>
              </a:fillRef>
              <a:effectRef idx="0">
                <a:scrgbClr r="0" g="0" b="0"/>
              </a:effectRef>
              <a:fontRef idx="minor"/>
            </p:style>
          </p:sp>
        </p:grpSp>
      </p:grpSp>
      <p:sp>
        <p:nvSpPr>
          <p:cNvPr id="256" name="CustomShape 29"/>
          <p:cNvSpPr/>
          <p:nvPr/>
        </p:nvSpPr>
        <p:spPr>
          <a:xfrm>
            <a:off x="1204560" y="268200"/>
            <a:ext cx="4840200" cy="509760"/>
          </a:xfrm>
          <a:prstGeom prst="rect">
            <a:avLst/>
          </a:prstGeom>
          <a:noFill/>
          <a:ln w="9360">
            <a:noFill/>
          </a:ln>
        </p:spPr>
        <p:style>
          <a:lnRef idx="0">
            <a:scrgbClr r="0" g="0" b="0"/>
          </a:lnRef>
          <a:fillRef idx="0">
            <a:scrgbClr r="0" g="0" b="0"/>
          </a:fillRef>
          <a:effectRef idx="0">
            <a:scrgbClr r="0" g="0" b="0"/>
          </a:effectRef>
          <a:fontRef idx="minor"/>
        </p:style>
        <p:txBody>
          <a:bodyPr wrap="none" lIns="82440" tIns="41400" rIns="82440" bIns="41400">
            <a:spAutoFit/>
          </a:bodyPr>
          <a:lstStyle/>
          <a:p>
            <a:pPr>
              <a:lnSpc>
                <a:spcPct val="100000"/>
              </a:lnSpc>
            </a:pPr>
            <a:r>
              <a:rPr lang="en-GB" sz="2800" b="0" strike="noStrike" spc="-1">
                <a:solidFill>
                  <a:srgbClr val="000099"/>
                </a:solidFill>
                <a:latin typeface="Arial"/>
              </a:rPr>
              <a:t>ARIEL Management structure</a:t>
            </a:r>
            <a:endParaRPr lang="de-DE" sz="2800" b="0" strike="noStrike" spc="-1">
              <a:latin typeface="Arial"/>
            </a:endParaRPr>
          </a:p>
        </p:txBody>
      </p:sp>
      <p:grpSp>
        <p:nvGrpSpPr>
          <p:cNvPr id="257" name="Group 30"/>
          <p:cNvGrpSpPr/>
          <p:nvPr/>
        </p:nvGrpSpPr>
        <p:grpSpPr>
          <a:xfrm>
            <a:off x="6765480" y="4169520"/>
            <a:ext cx="2226240" cy="2049480"/>
            <a:chOff x="6765480" y="4169520"/>
            <a:chExt cx="2226240" cy="2049480"/>
          </a:xfrm>
        </p:grpSpPr>
        <p:sp>
          <p:nvSpPr>
            <p:cNvPr id="258" name="CustomShape 31"/>
            <p:cNvSpPr/>
            <p:nvPr/>
          </p:nvSpPr>
          <p:spPr>
            <a:xfrm>
              <a:off x="6765480" y="5063040"/>
              <a:ext cx="2226240" cy="11559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spAutoFit/>
            </a:bodyPr>
            <a:lstStyle/>
            <a:p>
              <a:pPr marL="412920" indent="-412560">
                <a:lnSpc>
                  <a:spcPct val="100000"/>
                </a:lnSpc>
              </a:pPr>
              <a:r>
                <a:rPr lang="en-GB" sz="1400" b="0" strike="noStrike" spc="-1">
                  <a:solidFill>
                    <a:srgbClr val="000000"/>
                  </a:solidFill>
                  <a:latin typeface="Arial"/>
                </a:rPr>
                <a:t>5 nuclear data experts (experimentalists + theoreticians) with end-user expertise</a:t>
              </a:r>
              <a:endParaRPr lang="de-DE" sz="1400" b="0" strike="noStrike" spc="-1">
                <a:latin typeface="Arial"/>
              </a:endParaRPr>
            </a:p>
            <a:p>
              <a:pPr marL="412920" indent="-412560">
                <a:lnSpc>
                  <a:spcPct val="100000"/>
                </a:lnSpc>
              </a:pPr>
              <a:r>
                <a:rPr lang="en-GB" sz="1400" b="0" strike="noStrike" spc="-1">
                  <a:solidFill>
                    <a:srgbClr val="000000"/>
                  </a:solidFill>
                  <a:latin typeface="Arial"/>
                </a:rPr>
                <a:t>+ Management Board </a:t>
              </a:r>
              <a:endParaRPr lang="de-DE" sz="1400" b="0" strike="noStrike" spc="-1">
                <a:latin typeface="Arial"/>
              </a:endParaRPr>
            </a:p>
          </p:txBody>
        </p:sp>
        <p:sp>
          <p:nvSpPr>
            <p:cNvPr id="259" name="Line 32"/>
            <p:cNvSpPr/>
            <p:nvPr/>
          </p:nvSpPr>
          <p:spPr>
            <a:xfrm>
              <a:off x="7879320" y="4169520"/>
              <a:ext cx="0" cy="809280"/>
            </a:xfrm>
            <a:prstGeom prst="line">
              <a:avLst/>
            </a:prstGeom>
            <a:ln w="9360">
              <a:solidFill>
                <a:srgbClr val="000000"/>
              </a:solidFill>
              <a:round/>
            </a:ln>
          </p:spPr>
          <p:style>
            <a:lnRef idx="0">
              <a:scrgbClr r="0" g="0" b="0"/>
            </a:lnRef>
            <a:fillRef idx="0">
              <a:scrgbClr r="0" g="0" b="0"/>
            </a:fillRef>
            <a:effectRef idx="0">
              <a:scrgbClr r="0" g="0" b="0"/>
            </a:effectRef>
            <a:fontRef idx="minor"/>
          </p:style>
        </p:sp>
      </p:grpSp>
      <p:grpSp>
        <p:nvGrpSpPr>
          <p:cNvPr id="260" name="Group 33"/>
          <p:cNvGrpSpPr/>
          <p:nvPr/>
        </p:nvGrpSpPr>
        <p:grpSpPr>
          <a:xfrm>
            <a:off x="7008480" y="554400"/>
            <a:ext cx="2131920" cy="2040480"/>
            <a:chOff x="7008480" y="554400"/>
            <a:chExt cx="2131920" cy="2040480"/>
          </a:xfrm>
        </p:grpSpPr>
        <p:sp>
          <p:nvSpPr>
            <p:cNvPr id="261" name="CustomShape 34"/>
            <p:cNvSpPr/>
            <p:nvPr/>
          </p:nvSpPr>
          <p:spPr>
            <a:xfrm>
              <a:off x="7329240" y="2059920"/>
              <a:ext cx="982080" cy="534960"/>
            </a:xfrm>
            <a:prstGeom prst="rect">
              <a:avLst/>
            </a:prstGeom>
            <a:solidFill>
              <a:srgbClr val="00FFFF"/>
            </a:solidFill>
            <a:ln w="9360">
              <a:solidFill>
                <a:srgbClr val="000000"/>
              </a:solidFill>
              <a:miter/>
            </a:ln>
          </p:spPr>
          <p:style>
            <a:lnRef idx="0">
              <a:scrgbClr r="0" g="0" b="0"/>
            </a:lnRef>
            <a:fillRef idx="0">
              <a:scrgbClr r="0" g="0" b="0"/>
            </a:fillRef>
            <a:effectRef idx="0">
              <a:scrgbClr r="0" g="0" b="0"/>
            </a:effectRef>
            <a:fontRef idx="minor"/>
          </p:style>
          <p:txBody>
            <a:bodyPr lIns="78480" tIns="39240" rIns="78480" bIns="39240">
              <a:noAutofit/>
            </a:bodyPr>
            <a:lstStyle/>
            <a:p>
              <a:pPr>
                <a:lnSpc>
                  <a:spcPct val="100000"/>
                </a:lnSpc>
              </a:pPr>
              <a:r>
                <a:rPr lang="en-GB" sz="1800" b="0" strike="noStrike" spc="-1">
                  <a:solidFill>
                    <a:srgbClr val="000000"/>
                  </a:solidFill>
                  <a:latin typeface="Arial"/>
                </a:rPr>
                <a:t>GA</a:t>
              </a:r>
              <a:endParaRPr lang="de-DE" sz="1800" b="0" strike="noStrike" spc="-1">
                <a:latin typeface="Arial"/>
              </a:endParaRPr>
            </a:p>
          </p:txBody>
        </p:sp>
        <p:sp>
          <p:nvSpPr>
            <p:cNvPr id="262" name="CustomShape 35"/>
            <p:cNvSpPr/>
            <p:nvPr/>
          </p:nvSpPr>
          <p:spPr>
            <a:xfrm>
              <a:off x="7008480" y="554400"/>
              <a:ext cx="2131920" cy="100404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400" b="0" strike="noStrike" spc="-1">
                  <a:solidFill>
                    <a:srgbClr val="000000"/>
                  </a:solidFill>
                  <a:latin typeface="Arial"/>
                </a:rPr>
                <a:t>General Assembly</a:t>
              </a:r>
              <a:br/>
              <a:r>
                <a:rPr lang="en-GB" sz="1400" b="0" strike="noStrike" spc="-1">
                  <a:solidFill>
                    <a:srgbClr val="000000"/>
                  </a:solidFill>
                  <a:latin typeface="Arial"/>
                </a:rPr>
                <a:t>MB + one representative</a:t>
              </a:r>
              <a:endParaRPr lang="de-DE" sz="1400" b="0" strike="noStrike" spc="-1">
                <a:latin typeface="Arial"/>
              </a:endParaRPr>
            </a:p>
            <a:p>
              <a:pPr>
                <a:lnSpc>
                  <a:spcPct val="100000"/>
                </a:lnSpc>
              </a:pPr>
              <a:r>
                <a:rPr lang="en-GB" sz="1400" b="0" strike="noStrike" spc="-1">
                  <a:solidFill>
                    <a:srgbClr val="000000"/>
                  </a:solidFill>
                  <a:latin typeface="Arial"/>
                </a:rPr>
                <a:t>per partner</a:t>
              </a:r>
              <a:endParaRPr lang="de-DE" sz="1400" b="0" strike="noStrike" spc="-1">
                <a:latin typeface="Arial"/>
              </a:endParaRPr>
            </a:p>
            <a:p>
              <a:pPr>
                <a:lnSpc>
                  <a:spcPct val="100000"/>
                </a:lnSpc>
              </a:pPr>
              <a:endParaRPr lang="de-DE" sz="1400" b="0" strike="noStrike" spc="-1">
                <a:latin typeface="Arial"/>
              </a:endParaRPr>
            </a:p>
          </p:txBody>
        </p:sp>
        <p:sp>
          <p:nvSpPr>
            <p:cNvPr id="263" name="Line 36"/>
            <p:cNvSpPr/>
            <p:nvPr/>
          </p:nvSpPr>
          <p:spPr>
            <a:xfrm>
              <a:off x="7800120" y="1418760"/>
              <a:ext cx="0" cy="470880"/>
            </a:xfrm>
            <a:prstGeom prst="line">
              <a:avLst/>
            </a:prstGeom>
            <a:ln w="9360">
              <a:solidFill>
                <a:srgbClr val="000000"/>
              </a:solidFill>
              <a:round/>
            </a:ln>
          </p:spPr>
          <p:style>
            <a:lnRef idx="0">
              <a:scrgbClr r="0" g="0" b="0"/>
            </a:lnRef>
            <a:fillRef idx="0">
              <a:scrgbClr r="0" g="0" b="0"/>
            </a:fillRef>
            <a:effectRef idx="0">
              <a:scrgbClr r="0" g="0" b="0"/>
            </a:effectRef>
            <a:fontRef idx="minor"/>
          </p:style>
        </p:sp>
      </p:grpSp>
      <p:sp>
        <p:nvSpPr>
          <p:cNvPr id="264" name="CustomShape 37"/>
          <p:cNvSpPr/>
          <p:nvPr/>
        </p:nvSpPr>
        <p:spPr>
          <a:xfrm>
            <a:off x="58680" y="4729680"/>
            <a:ext cx="2845080" cy="21898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200" b="0" strike="noStrike" spc="-1">
                <a:solidFill>
                  <a:srgbClr val="000000"/>
                </a:solidFill>
                <a:latin typeface="Arial"/>
              </a:rPr>
              <a:t>EC: European Commission</a:t>
            </a:r>
            <a:endParaRPr lang="de-DE" sz="1200" b="0" strike="noStrike" spc="-1">
              <a:latin typeface="Arial"/>
            </a:endParaRPr>
          </a:p>
          <a:p>
            <a:pPr>
              <a:lnSpc>
                <a:spcPct val="100000"/>
              </a:lnSpc>
            </a:pPr>
            <a:r>
              <a:rPr lang="de-DE" sz="1200" b="0" strike="noStrike" spc="-1">
                <a:solidFill>
                  <a:srgbClr val="000000"/>
                </a:solidFill>
                <a:latin typeface="Arial"/>
              </a:rPr>
              <a:t>GA: General Assembly </a:t>
            </a:r>
            <a:endParaRPr lang="de-DE" sz="1200" b="0" strike="noStrike" spc="-1">
              <a:latin typeface="Arial"/>
            </a:endParaRPr>
          </a:p>
          <a:p>
            <a:pPr>
              <a:lnSpc>
                <a:spcPct val="100000"/>
              </a:lnSpc>
            </a:pPr>
            <a:r>
              <a:rPr lang="de-DE" sz="1200" b="0" strike="noStrike" spc="-1">
                <a:solidFill>
                  <a:srgbClr val="000000"/>
                </a:solidFill>
                <a:latin typeface="Arial"/>
              </a:rPr>
              <a:t>PAC: Programm Advisory Committee</a:t>
            </a:r>
            <a:endParaRPr lang="de-DE" sz="1200" b="0" strike="noStrike" spc="-1">
              <a:latin typeface="Arial"/>
            </a:endParaRPr>
          </a:p>
          <a:p>
            <a:pPr>
              <a:lnSpc>
                <a:spcPct val="100000"/>
              </a:lnSpc>
            </a:pPr>
            <a:r>
              <a:rPr lang="de-DE" sz="1200" b="0" strike="noStrike" spc="-1">
                <a:solidFill>
                  <a:srgbClr val="000000"/>
                </a:solidFill>
                <a:latin typeface="Arial"/>
              </a:rPr>
              <a:t>PC: Project Coordinator</a:t>
            </a:r>
            <a:endParaRPr lang="de-DE" sz="1200" b="0" strike="noStrike" spc="-1">
              <a:latin typeface="Arial"/>
            </a:endParaRPr>
          </a:p>
          <a:p>
            <a:pPr>
              <a:lnSpc>
                <a:spcPct val="100000"/>
              </a:lnSpc>
            </a:pPr>
            <a:r>
              <a:rPr lang="de-DE" sz="1200" b="0" strike="noStrike" spc="-1">
                <a:solidFill>
                  <a:srgbClr val="000000"/>
                </a:solidFill>
                <a:latin typeface="Arial"/>
              </a:rPr>
              <a:t>MT: Management team</a:t>
            </a:r>
            <a:endParaRPr lang="de-DE" sz="1200" b="0" strike="noStrike" spc="-1">
              <a:latin typeface="Arial"/>
            </a:endParaRPr>
          </a:p>
          <a:p>
            <a:pPr>
              <a:lnSpc>
                <a:spcPct val="100000"/>
              </a:lnSpc>
            </a:pPr>
            <a:r>
              <a:rPr lang="de-DE" sz="1200" b="0" strike="noStrike" spc="-1">
                <a:solidFill>
                  <a:srgbClr val="000000"/>
                </a:solidFill>
                <a:latin typeface="Arial"/>
              </a:rPr>
              <a:t>SC: Scientific Coordinator</a:t>
            </a:r>
            <a:endParaRPr lang="de-DE" sz="1200" b="0" strike="noStrike" spc="-1">
              <a:latin typeface="Arial"/>
            </a:endParaRPr>
          </a:p>
          <a:p>
            <a:pPr>
              <a:lnSpc>
                <a:spcPct val="100000"/>
              </a:lnSpc>
            </a:pPr>
            <a:r>
              <a:rPr lang="de-DE" sz="1200" b="0" strike="noStrike" spc="-1">
                <a:solidFill>
                  <a:srgbClr val="000000"/>
                </a:solidFill>
                <a:latin typeface="Arial"/>
              </a:rPr>
              <a:t>CM: Communication manager</a:t>
            </a:r>
            <a:endParaRPr lang="de-DE" sz="1200" b="0" strike="noStrike" spc="-1">
              <a:latin typeface="Arial"/>
            </a:endParaRPr>
          </a:p>
          <a:p>
            <a:pPr>
              <a:lnSpc>
                <a:spcPct val="100000"/>
              </a:lnSpc>
            </a:pPr>
            <a:r>
              <a:rPr lang="de-DE" sz="1200" b="0" strike="noStrike" spc="-1">
                <a:solidFill>
                  <a:srgbClr val="000000"/>
                </a:solidFill>
                <a:latin typeface="Arial"/>
              </a:rPr>
              <a:t>TAC: Transnational Access Coordinator</a:t>
            </a:r>
            <a:endParaRPr lang="de-DE" sz="1200" b="0" strike="noStrike" spc="-1">
              <a:latin typeface="Arial"/>
            </a:endParaRPr>
          </a:p>
          <a:p>
            <a:pPr>
              <a:lnSpc>
                <a:spcPct val="100000"/>
              </a:lnSpc>
            </a:pPr>
            <a:r>
              <a:rPr lang="de-DE" sz="1200" b="0" strike="noStrike" spc="-1">
                <a:solidFill>
                  <a:srgbClr val="000000"/>
                </a:solidFill>
                <a:latin typeface="Arial"/>
              </a:rPr>
              <a:t>TC: Training Coordinator</a:t>
            </a:r>
            <a:endParaRPr lang="de-DE" sz="1200" b="0" strike="noStrike" spc="-1">
              <a:latin typeface="Arial"/>
            </a:endParaRPr>
          </a:p>
          <a:p>
            <a:pPr>
              <a:lnSpc>
                <a:spcPct val="100000"/>
              </a:lnSpc>
            </a:pPr>
            <a:r>
              <a:rPr lang="de-DE" sz="1200" b="0" strike="noStrike" spc="-1">
                <a:solidFill>
                  <a:srgbClr val="000000"/>
                </a:solidFill>
                <a:latin typeface="Arial"/>
              </a:rPr>
              <a:t>LC: Local Contact persons</a:t>
            </a:r>
            <a:endParaRPr lang="de-DE" sz="1200" b="0" strike="noStrike" spc="-1">
              <a:latin typeface="Arial"/>
            </a:endParaRPr>
          </a:p>
          <a:p>
            <a:pPr>
              <a:lnSpc>
                <a:spcPct val="100000"/>
              </a:lnSpc>
            </a:pPr>
            <a:endParaRPr lang="de-DE" sz="12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7"/>
                                        </p:tgtEl>
                                        <p:attrNameLst>
                                          <p:attrName>style.visibility</p:attrName>
                                        </p:attrNameLst>
                                      </p:cBhvr>
                                      <p:to>
                                        <p:strVal val="visible"/>
                                      </p:to>
                                    </p:set>
                                    <p:animEffect transition="in" filter="blinds(horizontal)">
                                      <p:cBhvr additive="repl">
                                        <p:cTn id="7" dur="500"/>
                                        <p:tgtEl>
                                          <p:spTgt spid="25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0"/>
                                        </p:tgtEl>
                                        <p:attrNameLst>
                                          <p:attrName>style.visibility</p:attrName>
                                        </p:attrNameLst>
                                      </p:cBhvr>
                                      <p:to>
                                        <p:strVal val="visible"/>
                                      </p:to>
                                    </p:set>
                                    <p:animEffect transition="in" filter="blinds(horizontal)">
                                      <p:cBhvr additive="repl">
                                        <p:cTn id="12" dur="500"/>
                                        <p:tgtEl>
                                          <p:spTgt spid="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TextShape 1"/>
          <p:cNvSpPr txBox="1"/>
          <p:nvPr/>
        </p:nvSpPr>
        <p:spPr>
          <a:xfrm>
            <a:off x="457200" y="274680"/>
            <a:ext cx="8229240" cy="114264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ARIEL Workpackages</a:t>
            </a:r>
            <a:endParaRPr lang="en-US" sz="3000" b="0" strike="noStrike" spc="-1">
              <a:solidFill>
                <a:srgbClr val="000000"/>
              </a:solidFill>
              <a:latin typeface="Arial"/>
            </a:endParaRPr>
          </a:p>
        </p:txBody>
      </p:sp>
      <p:sp>
        <p:nvSpPr>
          <p:cNvPr id="266" name="TextShape 2"/>
          <p:cNvSpPr txBox="1"/>
          <p:nvPr/>
        </p:nvSpPr>
        <p:spPr>
          <a:xfrm>
            <a:off x="457200" y="1600200"/>
            <a:ext cx="8229240" cy="4525560"/>
          </a:xfrm>
          <a:prstGeom prst="rect">
            <a:avLst/>
          </a:prstGeom>
          <a:noFill/>
          <a:ln>
            <a:noFill/>
          </a:ln>
        </p:spPr>
        <p:txBody>
          <a:bodyPr lIns="90000" tIns="45000" rIns="90000" bIns="45000">
            <a:noAutofit/>
          </a:bodyPr>
          <a:lstStyle/>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WP1 – Management of the project </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WP2 – Transnational Access Management</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WP3 – Access to neutron facilities</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WP4 – Training of early stage researchers and </a:t>
            </a:r>
            <a:br/>
            <a:r>
              <a:rPr lang="de-DE" sz="2400" b="0" strike="noStrike" spc="-1">
                <a:solidFill>
                  <a:srgbClr val="000000"/>
                </a:solidFill>
                <a:latin typeface="Arial"/>
              </a:rPr>
              <a:t>	      scientific visits</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WP5 – Schools and dissemination</a:t>
            </a:r>
            <a:endParaRPr lang="en-US" sz="2400" b="0" strike="noStrike" spc="-1">
              <a:solidFill>
                <a:srgbClr val="000000"/>
              </a:solidFill>
              <a:latin typeface="Arial"/>
            </a:endParaRPr>
          </a:p>
          <a:p>
            <a:pPr marL="343080" indent="-342720">
              <a:lnSpc>
                <a:spcPct val="100000"/>
              </a:lnSpc>
              <a:spcBef>
                <a:spcPts val="479"/>
              </a:spcBef>
              <a:buClr>
                <a:srgbClr val="000000"/>
              </a:buClr>
              <a:buFont typeface="Symbol" charset="2"/>
              <a:buChar char=""/>
            </a:pPr>
            <a:r>
              <a:rPr lang="de-DE" sz="2400" b="0" strike="noStrike" spc="-1">
                <a:solidFill>
                  <a:srgbClr val="000000"/>
                </a:solidFill>
                <a:latin typeface="Arial"/>
              </a:rPr>
              <a:t>WP6 – Ethics requirements</a:t>
            </a:r>
            <a:endParaRPr lang="en-US" sz="2400" b="0" strike="noStrike" spc="-1">
              <a:solidFill>
                <a:srgbClr val="000000"/>
              </a:solidFill>
              <a:latin typeface="Arial"/>
            </a:endParaRPr>
          </a:p>
          <a:p>
            <a:pPr>
              <a:lnSpc>
                <a:spcPct val="100000"/>
              </a:lnSpc>
              <a:spcBef>
                <a:spcPts val="479"/>
              </a:spcBef>
            </a:pPr>
            <a:endParaRPr lang="en-US" sz="2400" b="0" strike="noStrike" spc="-1">
              <a:solidFill>
                <a:srgbClr val="000000"/>
              </a:solidFill>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CustomShape 1"/>
          <p:cNvSpPr/>
          <p:nvPr/>
        </p:nvSpPr>
        <p:spPr>
          <a:xfrm>
            <a:off x="1632240" y="5601960"/>
            <a:ext cx="165960" cy="388080"/>
          </a:xfrm>
          <a:prstGeom prst="rect">
            <a:avLst/>
          </a:prstGeom>
          <a:noFill/>
          <a:ln w="9360">
            <a:noFill/>
          </a:ln>
        </p:spPr>
        <p:style>
          <a:lnRef idx="0">
            <a:scrgbClr r="0" g="0" b="0"/>
          </a:lnRef>
          <a:fillRef idx="0">
            <a:scrgbClr r="0" g="0" b="0"/>
          </a:fillRef>
          <a:effectRef idx="0">
            <a:scrgbClr r="0" g="0" b="0"/>
          </a:effectRef>
          <a:fontRef idx="minor"/>
        </p:style>
        <p:txBody>
          <a:bodyPr wrap="none" lIns="82440" tIns="41400" rIns="82440" bIns="41400" anchor="ctr">
            <a:spAutoFit/>
          </a:bodyPr>
          <a:lstStyle/>
          <a:p>
            <a:pPr>
              <a:lnSpc>
                <a:spcPct val="100000"/>
              </a:lnSpc>
            </a:pPr>
            <a:br/>
            <a:endParaRPr lang="de-DE" sz="1800" b="0" strike="noStrike" spc="-1">
              <a:latin typeface="Arial"/>
            </a:endParaRPr>
          </a:p>
        </p:txBody>
      </p:sp>
      <p:grpSp>
        <p:nvGrpSpPr>
          <p:cNvPr id="268" name="Group 2"/>
          <p:cNvGrpSpPr/>
          <p:nvPr/>
        </p:nvGrpSpPr>
        <p:grpSpPr>
          <a:xfrm>
            <a:off x="1708560" y="670680"/>
            <a:ext cx="5781240" cy="5847480"/>
            <a:chOff x="1708560" y="670680"/>
            <a:chExt cx="5781240" cy="5847480"/>
          </a:xfrm>
        </p:grpSpPr>
        <p:grpSp>
          <p:nvGrpSpPr>
            <p:cNvPr id="269" name="Group 3"/>
            <p:cNvGrpSpPr/>
            <p:nvPr/>
          </p:nvGrpSpPr>
          <p:grpSpPr>
            <a:xfrm>
              <a:off x="1708560" y="670680"/>
              <a:ext cx="5781240" cy="5847480"/>
              <a:chOff x="1708560" y="670680"/>
              <a:chExt cx="5781240" cy="5847480"/>
            </a:xfrm>
          </p:grpSpPr>
          <p:grpSp>
            <p:nvGrpSpPr>
              <p:cNvPr id="270" name="Group 4"/>
              <p:cNvGrpSpPr/>
              <p:nvPr/>
            </p:nvGrpSpPr>
            <p:grpSpPr>
              <a:xfrm>
                <a:off x="1708560" y="670680"/>
                <a:ext cx="5781240" cy="5847480"/>
                <a:chOff x="1708560" y="670680"/>
                <a:chExt cx="5781240" cy="5847480"/>
              </a:xfrm>
            </p:grpSpPr>
            <p:sp>
              <p:nvSpPr>
                <p:cNvPr id="271" name="CustomShape 5"/>
                <p:cNvSpPr/>
                <p:nvPr/>
              </p:nvSpPr>
              <p:spPr>
                <a:xfrm>
                  <a:off x="1708560" y="670680"/>
                  <a:ext cx="5781240" cy="5799600"/>
                </a:xfrm>
                <a:prstGeom prst="rect">
                  <a:avLst/>
                </a:prstGeom>
                <a:noFill/>
                <a:ln w="9360">
                  <a:noFill/>
                </a:ln>
              </p:spPr>
              <p:style>
                <a:lnRef idx="0">
                  <a:scrgbClr r="0" g="0" b="0"/>
                </a:lnRef>
                <a:fillRef idx="0">
                  <a:scrgbClr r="0" g="0" b="0"/>
                </a:fillRef>
                <a:effectRef idx="0">
                  <a:scrgbClr r="0" g="0" b="0"/>
                </a:effectRef>
                <a:fontRef idx="minor"/>
              </p:style>
            </p:sp>
            <p:grpSp>
              <p:nvGrpSpPr>
                <p:cNvPr id="272" name="Group 6"/>
                <p:cNvGrpSpPr/>
                <p:nvPr/>
              </p:nvGrpSpPr>
              <p:grpSpPr>
                <a:xfrm>
                  <a:off x="3414240" y="718560"/>
                  <a:ext cx="2406240" cy="1212840"/>
                  <a:chOff x="3414240" y="718560"/>
                  <a:chExt cx="2406240" cy="1212840"/>
                </a:xfrm>
              </p:grpSpPr>
              <p:sp>
                <p:nvSpPr>
                  <p:cNvPr id="273" name="CustomShape 7"/>
                  <p:cNvSpPr/>
                  <p:nvPr/>
                </p:nvSpPr>
                <p:spPr>
                  <a:xfrm>
                    <a:off x="3414240" y="718560"/>
                    <a:ext cx="2406240" cy="1212840"/>
                  </a:xfrm>
                  <a:prstGeom prst="flowChartProcess">
                    <a:avLst/>
                  </a:prstGeom>
                  <a:noFill/>
                  <a:ln w="9360">
                    <a:solidFill>
                      <a:srgbClr val="000000"/>
                    </a:solidFill>
                    <a:miter/>
                  </a:ln>
                </p:spPr>
                <p:style>
                  <a:lnRef idx="0">
                    <a:scrgbClr r="0" g="0" b="0"/>
                  </a:lnRef>
                  <a:fillRef idx="0">
                    <a:scrgbClr r="0" g="0" b="0"/>
                  </a:fillRef>
                  <a:effectRef idx="0">
                    <a:scrgbClr r="0" g="0" b="0"/>
                  </a:effectRef>
                  <a:fontRef idx="minor"/>
                </p:style>
              </p:sp>
              <p:sp>
                <p:nvSpPr>
                  <p:cNvPr id="274" name="CustomShape 8"/>
                  <p:cNvSpPr/>
                  <p:nvPr/>
                </p:nvSpPr>
                <p:spPr>
                  <a:xfrm>
                    <a:off x="3453840" y="875520"/>
                    <a:ext cx="2311200" cy="8946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200" b="0" strike="noStrike" spc="-1">
                        <a:solidFill>
                          <a:srgbClr val="000000"/>
                        </a:solidFill>
                        <a:latin typeface="Arial"/>
                      </a:rPr>
                      <a:t>WP1</a:t>
                    </a:r>
                    <a:endParaRPr lang="de-DE" sz="1200" b="0" strike="noStrike" spc="-1">
                      <a:latin typeface="Arial"/>
                    </a:endParaRPr>
                  </a:p>
                  <a:p>
                    <a:pPr>
                      <a:lnSpc>
                        <a:spcPct val="100000"/>
                      </a:lnSpc>
                    </a:pPr>
                    <a:r>
                      <a:rPr lang="en-GB" sz="1200" b="0" strike="noStrike" spc="-1">
                        <a:solidFill>
                          <a:srgbClr val="000000"/>
                        </a:solidFill>
                        <a:latin typeface="Arial"/>
                      </a:rPr>
                      <a:t>Management of the project</a:t>
                    </a:r>
                    <a:endParaRPr lang="de-DE" sz="1200" b="0" strike="noStrike" spc="-1">
                      <a:latin typeface="Arial"/>
                    </a:endParaRPr>
                  </a:p>
                  <a:p>
                    <a:pPr>
                      <a:lnSpc>
                        <a:spcPct val="100000"/>
                      </a:lnSpc>
                    </a:pPr>
                    <a:endParaRPr lang="de-DE" sz="1200" b="0" strike="noStrike" spc="-1">
                      <a:latin typeface="Arial"/>
                    </a:endParaRPr>
                  </a:p>
                  <a:p>
                    <a:pPr>
                      <a:lnSpc>
                        <a:spcPct val="100000"/>
                      </a:lnSpc>
                    </a:pPr>
                    <a:r>
                      <a:rPr lang="en-GB" sz="1200" b="0" strike="noStrike" spc="-1">
                        <a:solidFill>
                          <a:srgbClr val="000000"/>
                        </a:solidFill>
                        <a:latin typeface="Arial"/>
                      </a:rPr>
                      <a:t>Budget: 204688 €</a:t>
                    </a:r>
                    <a:endParaRPr lang="de-DE" sz="1200" b="0" strike="noStrike" spc="-1">
                      <a:latin typeface="Arial"/>
                    </a:endParaRPr>
                  </a:p>
                </p:txBody>
              </p:sp>
            </p:grpSp>
            <p:grpSp>
              <p:nvGrpSpPr>
                <p:cNvPr id="275" name="Group 9"/>
                <p:cNvGrpSpPr/>
                <p:nvPr/>
              </p:nvGrpSpPr>
              <p:grpSpPr>
                <a:xfrm>
                  <a:off x="3374280" y="2266560"/>
                  <a:ext cx="2406960" cy="1212840"/>
                  <a:chOff x="3374280" y="2266560"/>
                  <a:chExt cx="2406960" cy="1212840"/>
                </a:xfrm>
              </p:grpSpPr>
              <p:sp>
                <p:nvSpPr>
                  <p:cNvPr id="276" name="CustomShape 10"/>
                  <p:cNvSpPr/>
                  <p:nvPr/>
                </p:nvSpPr>
                <p:spPr>
                  <a:xfrm>
                    <a:off x="3374280" y="2266560"/>
                    <a:ext cx="2406960" cy="1212840"/>
                  </a:xfrm>
                  <a:prstGeom prst="flowChartProcess">
                    <a:avLst/>
                  </a:prstGeom>
                  <a:noFill/>
                  <a:ln w="9360">
                    <a:solidFill>
                      <a:srgbClr val="000000"/>
                    </a:solidFill>
                    <a:miter/>
                  </a:ln>
                </p:spPr>
                <p:style>
                  <a:lnRef idx="0">
                    <a:scrgbClr r="0" g="0" b="0"/>
                  </a:lnRef>
                  <a:fillRef idx="0">
                    <a:scrgbClr r="0" g="0" b="0"/>
                  </a:fillRef>
                  <a:effectRef idx="0">
                    <a:scrgbClr r="0" g="0" b="0"/>
                  </a:effectRef>
                  <a:fontRef idx="minor"/>
                </p:style>
              </p:sp>
              <p:sp>
                <p:nvSpPr>
                  <p:cNvPr id="277" name="CustomShape 11"/>
                  <p:cNvSpPr/>
                  <p:nvPr/>
                </p:nvSpPr>
                <p:spPr>
                  <a:xfrm>
                    <a:off x="3578040" y="2365200"/>
                    <a:ext cx="2092320" cy="10933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200" b="0" strike="noStrike" spc="-1">
                        <a:solidFill>
                          <a:srgbClr val="000000"/>
                        </a:solidFill>
                        <a:latin typeface="Arial"/>
                      </a:rPr>
                      <a:t>WP2</a:t>
                    </a:r>
                    <a:endParaRPr lang="de-DE" sz="1200" b="0" strike="noStrike" spc="-1">
                      <a:latin typeface="Arial"/>
                    </a:endParaRPr>
                  </a:p>
                  <a:p>
                    <a:pPr>
                      <a:lnSpc>
                        <a:spcPct val="100000"/>
                      </a:lnSpc>
                    </a:pPr>
                    <a:r>
                      <a:rPr lang="en-GB" sz="1200" b="0" strike="noStrike" spc="-1">
                        <a:solidFill>
                          <a:srgbClr val="000000"/>
                        </a:solidFill>
                        <a:latin typeface="Arial"/>
                      </a:rPr>
                      <a:t>Transnational Access Management</a:t>
                    </a:r>
                    <a:endParaRPr lang="de-DE" sz="1200" b="0" strike="noStrike" spc="-1">
                      <a:latin typeface="Arial"/>
                    </a:endParaRPr>
                  </a:p>
                  <a:p>
                    <a:pPr>
                      <a:lnSpc>
                        <a:spcPct val="100000"/>
                      </a:lnSpc>
                    </a:pPr>
                    <a:endParaRPr lang="de-DE" sz="1200" b="0" strike="noStrike" spc="-1">
                      <a:latin typeface="Arial"/>
                    </a:endParaRPr>
                  </a:p>
                  <a:p>
                    <a:pPr>
                      <a:lnSpc>
                        <a:spcPct val="100000"/>
                      </a:lnSpc>
                    </a:pPr>
                    <a:r>
                      <a:rPr lang="en-GB" sz="1200" b="0" strike="noStrike" spc="-1">
                        <a:solidFill>
                          <a:srgbClr val="000000"/>
                        </a:solidFill>
                        <a:latin typeface="Arial"/>
                      </a:rPr>
                      <a:t>Budget 65923 € </a:t>
                    </a:r>
                    <a:endParaRPr lang="de-DE" sz="1200" b="0" strike="noStrike" spc="-1">
                      <a:latin typeface="Arial"/>
                    </a:endParaRPr>
                  </a:p>
                </p:txBody>
              </p:sp>
            </p:grpSp>
            <p:sp>
              <p:nvSpPr>
                <p:cNvPr id="278" name="Line 12"/>
                <p:cNvSpPr/>
                <p:nvPr/>
              </p:nvSpPr>
              <p:spPr>
                <a:xfrm>
                  <a:off x="4569480" y="1922400"/>
                  <a:ext cx="720" cy="344160"/>
                </a:xfrm>
                <a:prstGeom prst="line">
                  <a:avLst/>
                </a:prstGeom>
                <a:ln w="9360">
                  <a:solidFill>
                    <a:srgbClr val="000000"/>
                  </a:solidFill>
                  <a:round/>
                  <a:headEnd type="stealth" w="med" len="med"/>
                  <a:tailEnd type="stealth" w="med" len="med"/>
                </a:ln>
              </p:spPr>
              <p:style>
                <a:lnRef idx="0">
                  <a:scrgbClr r="0" g="0" b="0"/>
                </a:lnRef>
                <a:fillRef idx="0">
                  <a:scrgbClr r="0" g="0" b="0"/>
                </a:fillRef>
                <a:effectRef idx="0">
                  <a:scrgbClr r="0" g="0" b="0"/>
                </a:effectRef>
                <a:fontRef idx="minor"/>
              </p:style>
            </p:sp>
            <p:grpSp>
              <p:nvGrpSpPr>
                <p:cNvPr id="279" name="Group 13"/>
                <p:cNvGrpSpPr/>
                <p:nvPr/>
              </p:nvGrpSpPr>
              <p:grpSpPr>
                <a:xfrm>
                  <a:off x="1708560" y="3786840"/>
                  <a:ext cx="2406960" cy="1212840"/>
                  <a:chOff x="1708560" y="3786840"/>
                  <a:chExt cx="2406960" cy="1212840"/>
                </a:xfrm>
              </p:grpSpPr>
              <p:sp>
                <p:nvSpPr>
                  <p:cNvPr id="280" name="CustomShape 14"/>
                  <p:cNvSpPr/>
                  <p:nvPr/>
                </p:nvSpPr>
                <p:spPr>
                  <a:xfrm>
                    <a:off x="1708560" y="3786840"/>
                    <a:ext cx="2406960" cy="1212840"/>
                  </a:xfrm>
                  <a:prstGeom prst="flowChartProcess">
                    <a:avLst/>
                  </a:prstGeom>
                  <a:noFill/>
                  <a:ln w="9360">
                    <a:solidFill>
                      <a:srgbClr val="000000"/>
                    </a:solidFill>
                    <a:miter/>
                  </a:ln>
                </p:spPr>
                <p:style>
                  <a:lnRef idx="0">
                    <a:scrgbClr r="0" g="0" b="0"/>
                  </a:lnRef>
                  <a:fillRef idx="0">
                    <a:scrgbClr r="0" g="0" b="0"/>
                  </a:fillRef>
                  <a:effectRef idx="0">
                    <a:scrgbClr r="0" g="0" b="0"/>
                  </a:effectRef>
                  <a:fontRef idx="minor"/>
                </p:style>
              </p:sp>
              <p:sp>
                <p:nvSpPr>
                  <p:cNvPr id="281" name="CustomShape 15"/>
                  <p:cNvSpPr/>
                  <p:nvPr/>
                </p:nvSpPr>
                <p:spPr>
                  <a:xfrm>
                    <a:off x="1962360" y="3867840"/>
                    <a:ext cx="2061360" cy="10933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200" b="0" strike="noStrike" spc="-1">
                        <a:solidFill>
                          <a:srgbClr val="000000"/>
                        </a:solidFill>
                        <a:latin typeface="Arial"/>
                      </a:rPr>
                      <a:t>WP3</a:t>
                    </a:r>
                    <a:endParaRPr lang="de-DE" sz="1200" b="0" strike="noStrike" spc="-1">
                      <a:latin typeface="Arial"/>
                    </a:endParaRPr>
                  </a:p>
                  <a:p>
                    <a:pPr>
                      <a:lnSpc>
                        <a:spcPct val="100000"/>
                      </a:lnSpc>
                    </a:pPr>
                    <a:r>
                      <a:rPr lang="en-GB" sz="1200" b="0" strike="noStrike" spc="-1">
                        <a:solidFill>
                          <a:srgbClr val="000000"/>
                        </a:solidFill>
                        <a:latin typeface="Arial"/>
                      </a:rPr>
                      <a:t>Access to neutron facilties</a:t>
                    </a:r>
                    <a:endParaRPr lang="de-DE" sz="1200" b="0" strike="noStrike" spc="-1">
                      <a:latin typeface="Arial"/>
                    </a:endParaRPr>
                  </a:p>
                  <a:p>
                    <a:pPr>
                      <a:lnSpc>
                        <a:spcPct val="100000"/>
                      </a:lnSpc>
                    </a:pPr>
                    <a:endParaRPr lang="de-DE" sz="1200" b="0" strike="noStrike" spc="-1">
                      <a:latin typeface="Arial"/>
                    </a:endParaRPr>
                  </a:p>
                  <a:p>
                    <a:pPr>
                      <a:lnSpc>
                        <a:spcPct val="100000"/>
                      </a:lnSpc>
                    </a:pPr>
                    <a:r>
                      <a:rPr lang="en-GB" sz="1200" b="0" strike="noStrike" spc="-1">
                        <a:solidFill>
                          <a:srgbClr val="000000"/>
                        </a:solidFill>
                        <a:latin typeface="Arial"/>
                      </a:rPr>
                      <a:t>Budget: 902616 €</a:t>
                    </a:r>
                    <a:endParaRPr lang="de-DE" sz="1200" b="0" strike="noStrike" spc="-1">
                      <a:latin typeface="Arial"/>
                    </a:endParaRPr>
                  </a:p>
                </p:txBody>
              </p:sp>
            </p:grpSp>
            <p:grpSp>
              <p:nvGrpSpPr>
                <p:cNvPr id="282" name="Group 16"/>
                <p:cNvGrpSpPr/>
                <p:nvPr/>
              </p:nvGrpSpPr>
              <p:grpSpPr>
                <a:xfrm>
                  <a:off x="5083200" y="3786840"/>
                  <a:ext cx="2406240" cy="1212840"/>
                  <a:chOff x="5083200" y="3786840"/>
                  <a:chExt cx="2406240" cy="1212840"/>
                </a:xfrm>
              </p:grpSpPr>
              <p:sp>
                <p:nvSpPr>
                  <p:cNvPr id="283" name="CustomShape 17"/>
                  <p:cNvSpPr/>
                  <p:nvPr/>
                </p:nvSpPr>
                <p:spPr>
                  <a:xfrm>
                    <a:off x="5083200" y="3786840"/>
                    <a:ext cx="2406240" cy="1212840"/>
                  </a:xfrm>
                  <a:prstGeom prst="flowChartProcess">
                    <a:avLst/>
                  </a:prstGeom>
                  <a:noFill/>
                  <a:ln w="9360">
                    <a:solidFill>
                      <a:srgbClr val="000000"/>
                    </a:solidFill>
                    <a:miter/>
                  </a:ln>
                </p:spPr>
                <p:style>
                  <a:lnRef idx="0">
                    <a:scrgbClr r="0" g="0" b="0"/>
                  </a:lnRef>
                  <a:fillRef idx="0">
                    <a:scrgbClr r="0" g="0" b="0"/>
                  </a:fillRef>
                  <a:effectRef idx="0">
                    <a:scrgbClr r="0" g="0" b="0"/>
                  </a:effectRef>
                  <a:fontRef idx="minor"/>
                </p:style>
              </p:sp>
              <p:sp>
                <p:nvSpPr>
                  <p:cNvPr id="284" name="CustomShape 18"/>
                  <p:cNvSpPr/>
                  <p:nvPr/>
                </p:nvSpPr>
                <p:spPr>
                  <a:xfrm>
                    <a:off x="5475600" y="3885120"/>
                    <a:ext cx="1775520" cy="10933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200" b="0" strike="noStrike" spc="-1">
                        <a:solidFill>
                          <a:srgbClr val="000000"/>
                        </a:solidFill>
                        <a:latin typeface="Arial"/>
                      </a:rPr>
                      <a:t>WP4</a:t>
                    </a:r>
                    <a:endParaRPr lang="de-DE" sz="1200" b="0" strike="noStrike" spc="-1">
                      <a:latin typeface="Arial"/>
                    </a:endParaRPr>
                  </a:p>
                  <a:p>
                    <a:pPr>
                      <a:lnSpc>
                        <a:spcPct val="100000"/>
                      </a:lnSpc>
                    </a:pPr>
                    <a:r>
                      <a:rPr lang="en-GB" sz="1200" b="0" strike="noStrike" spc="-1">
                        <a:solidFill>
                          <a:srgbClr val="000000"/>
                        </a:solidFill>
                        <a:latin typeface="Arial"/>
                      </a:rPr>
                      <a:t>Training of early stage researchers / scientific visits</a:t>
                    </a:r>
                    <a:endParaRPr lang="de-DE" sz="1200" b="0" strike="noStrike" spc="-1">
                      <a:latin typeface="Arial"/>
                    </a:endParaRPr>
                  </a:p>
                  <a:p>
                    <a:pPr>
                      <a:lnSpc>
                        <a:spcPct val="100000"/>
                      </a:lnSpc>
                    </a:pPr>
                    <a:r>
                      <a:rPr lang="en-GB" sz="1200" b="0" strike="noStrike" spc="-1">
                        <a:solidFill>
                          <a:srgbClr val="000000"/>
                        </a:solidFill>
                        <a:latin typeface="Arial"/>
                      </a:rPr>
                      <a:t>Budget: 302663 €</a:t>
                    </a:r>
                    <a:endParaRPr lang="de-DE" sz="1200" b="0" strike="noStrike" spc="-1">
                      <a:latin typeface="Arial"/>
                    </a:endParaRPr>
                  </a:p>
                </p:txBody>
              </p:sp>
            </p:grpSp>
            <p:grpSp>
              <p:nvGrpSpPr>
                <p:cNvPr id="285" name="Group 19"/>
                <p:cNvGrpSpPr/>
                <p:nvPr/>
              </p:nvGrpSpPr>
              <p:grpSpPr>
                <a:xfrm>
                  <a:off x="3374280" y="5305320"/>
                  <a:ext cx="2406960" cy="1212840"/>
                  <a:chOff x="3374280" y="5305320"/>
                  <a:chExt cx="2406960" cy="1212840"/>
                </a:xfrm>
              </p:grpSpPr>
              <p:sp>
                <p:nvSpPr>
                  <p:cNvPr id="286" name="CustomShape 20"/>
                  <p:cNvSpPr/>
                  <p:nvPr/>
                </p:nvSpPr>
                <p:spPr>
                  <a:xfrm>
                    <a:off x="3374280" y="5305320"/>
                    <a:ext cx="2406960" cy="1212840"/>
                  </a:xfrm>
                  <a:prstGeom prst="flowChartProcess">
                    <a:avLst/>
                  </a:prstGeom>
                  <a:noFill/>
                  <a:ln w="9360">
                    <a:solidFill>
                      <a:srgbClr val="000000"/>
                    </a:solidFill>
                    <a:miter/>
                  </a:ln>
                </p:spPr>
                <p:style>
                  <a:lnRef idx="0">
                    <a:scrgbClr r="0" g="0" b="0"/>
                  </a:lnRef>
                  <a:fillRef idx="0">
                    <a:scrgbClr r="0" g="0" b="0"/>
                  </a:fillRef>
                  <a:effectRef idx="0">
                    <a:scrgbClr r="0" g="0" b="0"/>
                  </a:effectRef>
                  <a:fontRef idx="minor"/>
                </p:style>
              </p:sp>
              <p:sp>
                <p:nvSpPr>
                  <p:cNvPr id="287" name="CustomShape 21"/>
                  <p:cNvSpPr/>
                  <p:nvPr/>
                </p:nvSpPr>
                <p:spPr>
                  <a:xfrm>
                    <a:off x="3491640" y="5400360"/>
                    <a:ext cx="2126880" cy="10933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GB" sz="1200" b="0" strike="noStrike" spc="-1">
                        <a:solidFill>
                          <a:srgbClr val="000000"/>
                        </a:solidFill>
                        <a:latin typeface="Arial"/>
                      </a:rPr>
                      <a:t>WP5</a:t>
                    </a:r>
                    <a:endParaRPr lang="de-DE" sz="1200" b="0" strike="noStrike" spc="-1">
                      <a:latin typeface="Arial"/>
                    </a:endParaRPr>
                  </a:p>
                  <a:p>
                    <a:pPr>
                      <a:lnSpc>
                        <a:spcPct val="100000"/>
                      </a:lnSpc>
                    </a:pPr>
                    <a:r>
                      <a:rPr lang="en-GB" sz="1200" b="0" strike="noStrike" spc="-1">
                        <a:solidFill>
                          <a:srgbClr val="000000"/>
                        </a:solidFill>
                        <a:latin typeface="Arial"/>
                      </a:rPr>
                      <a:t>Schools and Dissemination</a:t>
                    </a:r>
                    <a:endParaRPr lang="de-DE" sz="1200" b="0" strike="noStrike" spc="-1">
                      <a:latin typeface="Arial"/>
                    </a:endParaRPr>
                  </a:p>
                  <a:p>
                    <a:pPr>
                      <a:lnSpc>
                        <a:spcPct val="100000"/>
                      </a:lnSpc>
                    </a:pPr>
                    <a:r>
                      <a:rPr lang="en-GB" sz="1200" b="0" strike="noStrike" spc="-1">
                        <a:solidFill>
                          <a:srgbClr val="000000"/>
                        </a:solidFill>
                        <a:latin typeface="Arial"/>
                      </a:rPr>
                      <a:t> </a:t>
                    </a:r>
                    <a:endParaRPr lang="de-DE" sz="1200" b="0" strike="noStrike" spc="-1">
                      <a:latin typeface="Arial"/>
                    </a:endParaRPr>
                  </a:p>
                  <a:p>
                    <a:pPr>
                      <a:lnSpc>
                        <a:spcPct val="100000"/>
                      </a:lnSpc>
                    </a:pPr>
                    <a:r>
                      <a:rPr lang="en-GB" sz="1200" b="0" strike="noStrike" spc="-1">
                        <a:solidFill>
                          <a:srgbClr val="000000"/>
                        </a:solidFill>
                        <a:latin typeface="Arial"/>
                      </a:rPr>
                      <a:t>Budget 521500 € </a:t>
                    </a:r>
                    <a:endParaRPr lang="de-DE" sz="1200" b="0" strike="noStrike" spc="-1">
                      <a:latin typeface="Arial"/>
                    </a:endParaRPr>
                  </a:p>
                </p:txBody>
              </p:sp>
            </p:grpSp>
            <p:grpSp>
              <p:nvGrpSpPr>
                <p:cNvPr id="288" name="Group 22"/>
                <p:cNvGrpSpPr/>
                <p:nvPr/>
              </p:nvGrpSpPr>
              <p:grpSpPr>
                <a:xfrm>
                  <a:off x="2883240" y="2854080"/>
                  <a:ext cx="490680" cy="932400"/>
                  <a:chOff x="2883240" y="2854080"/>
                  <a:chExt cx="490680" cy="932400"/>
                </a:xfrm>
              </p:grpSpPr>
              <p:sp>
                <p:nvSpPr>
                  <p:cNvPr id="289" name="Line 23"/>
                  <p:cNvSpPr/>
                  <p:nvPr/>
                </p:nvSpPr>
                <p:spPr>
                  <a:xfrm flipH="1">
                    <a:off x="2883240" y="2854080"/>
                    <a:ext cx="490680" cy="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90" name="Line 24"/>
                  <p:cNvSpPr/>
                  <p:nvPr/>
                </p:nvSpPr>
                <p:spPr>
                  <a:xfrm>
                    <a:off x="2883240" y="2854080"/>
                    <a:ext cx="0" cy="932400"/>
                  </a:xfrm>
                  <a:prstGeom prst="line">
                    <a:avLst/>
                  </a:prstGeom>
                  <a:ln w="9360">
                    <a:solidFill>
                      <a:srgbClr val="000000"/>
                    </a:solidFill>
                    <a:round/>
                    <a:tailEnd type="stealth" w="med" len="med"/>
                  </a:ln>
                </p:spPr>
                <p:style>
                  <a:lnRef idx="0">
                    <a:scrgbClr r="0" g="0" b="0"/>
                  </a:lnRef>
                  <a:fillRef idx="0">
                    <a:scrgbClr r="0" g="0" b="0"/>
                  </a:fillRef>
                  <a:effectRef idx="0">
                    <a:scrgbClr r="0" g="0" b="0"/>
                  </a:effectRef>
                  <a:fontRef idx="minor"/>
                </p:style>
              </p:sp>
            </p:grpSp>
            <p:sp>
              <p:nvSpPr>
                <p:cNvPr id="291" name="Line 25"/>
                <p:cNvSpPr/>
                <p:nvPr/>
              </p:nvSpPr>
              <p:spPr>
                <a:xfrm>
                  <a:off x="5774400" y="2854080"/>
                  <a:ext cx="490680" cy="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92" name="Line 26"/>
                <p:cNvSpPr/>
                <p:nvPr/>
              </p:nvSpPr>
              <p:spPr>
                <a:xfrm>
                  <a:off x="6265800" y="2854080"/>
                  <a:ext cx="0" cy="932400"/>
                </a:xfrm>
                <a:prstGeom prst="line">
                  <a:avLst/>
                </a:prstGeom>
                <a:ln w="9360">
                  <a:solidFill>
                    <a:srgbClr val="000000"/>
                  </a:solidFill>
                  <a:round/>
                  <a:tailEnd type="stealth" w="med" len="med"/>
                </a:ln>
              </p:spPr>
              <p:style>
                <a:lnRef idx="0">
                  <a:scrgbClr r="0" g="0" b="0"/>
                </a:lnRef>
                <a:fillRef idx="0">
                  <a:scrgbClr r="0" g="0" b="0"/>
                </a:fillRef>
                <a:effectRef idx="0">
                  <a:scrgbClr r="0" g="0" b="0"/>
                </a:effectRef>
                <a:fontRef idx="minor"/>
              </p:style>
            </p:sp>
            <p:sp>
              <p:nvSpPr>
                <p:cNvPr id="293" name="Line 27"/>
                <p:cNvSpPr/>
                <p:nvPr/>
              </p:nvSpPr>
              <p:spPr>
                <a:xfrm flipH="1">
                  <a:off x="5774400" y="5941800"/>
                  <a:ext cx="490680" cy="0"/>
                </a:xfrm>
                <a:prstGeom prst="line">
                  <a:avLst/>
                </a:prstGeom>
                <a:ln w="9360">
                  <a:solidFill>
                    <a:srgbClr val="000000"/>
                  </a:solidFill>
                  <a:round/>
                  <a:tailEnd type="stealth" w="med" len="med"/>
                </a:ln>
              </p:spPr>
              <p:style>
                <a:lnRef idx="0">
                  <a:scrgbClr r="0" g="0" b="0"/>
                </a:lnRef>
                <a:fillRef idx="0">
                  <a:scrgbClr r="0" g="0" b="0"/>
                </a:fillRef>
                <a:effectRef idx="0">
                  <a:scrgbClr r="0" g="0" b="0"/>
                </a:effectRef>
                <a:fontRef idx="minor"/>
              </p:style>
            </p:sp>
            <p:sp>
              <p:nvSpPr>
                <p:cNvPr id="294" name="Line 28"/>
                <p:cNvSpPr/>
                <p:nvPr/>
              </p:nvSpPr>
              <p:spPr>
                <a:xfrm flipV="1">
                  <a:off x="6265800" y="5010120"/>
                  <a:ext cx="0" cy="93096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95" name="Line 29"/>
                <p:cNvSpPr/>
                <p:nvPr/>
              </p:nvSpPr>
              <p:spPr>
                <a:xfrm>
                  <a:off x="2883240" y="5941800"/>
                  <a:ext cx="490680" cy="0"/>
                </a:xfrm>
                <a:prstGeom prst="line">
                  <a:avLst/>
                </a:prstGeom>
                <a:ln w="9360">
                  <a:solidFill>
                    <a:srgbClr val="000000"/>
                  </a:solidFill>
                  <a:round/>
                  <a:tailEnd type="stealth" w="med" len="med"/>
                </a:ln>
              </p:spPr>
              <p:style>
                <a:lnRef idx="0">
                  <a:scrgbClr r="0" g="0" b="0"/>
                </a:lnRef>
                <a:fillRef idx="0">
                  <a:scrgbClr r="0" g="0" b="0"/>
                </a:fillRef>
                <a:effectRef idx="0">
                  <a:scrgbClr r="0" g="0" b="0"/>
                </a:effectRef>
                <a:fontRef idx="minor"/>
              </p:style>
            </p:sp>
            <p:sp>
              <p:nvSpPr>
                <p:cNvPr id="296" name="Line 30"/>
                <p:cNvSpPr/>
                <p:nvPr/>
              </p:nvSpPr>
              <p:spPr>
                <a:xfrm flipV="1">
                  <a:off x="2883240" y="5010120"/>
                  <a:ext cx="0" cy="930960"/>
                </a:xfrm>
                <a:prstGeom prst="line">
                  <a:avLst/>
                </a:prstGeom>
                <a:ln w="9360">
                  <a:solidFill>
                    <a:srgbClr val="000000"/>
                  </a:solidFill>
                  <a:round/>
                </a:ln>
              </p:spPr>
              <p:style>
                <a:lnRef idx="0">
                  <a:scrgbClr r="0" g="0" b="0"/>
                </a:lnRef>
                <a:fillRef idx="0">
                  <a:scrgbClr r="0" g="0" b="0"/>
                </a:fillRef>
                <a:effectRef idx="0">
                  <a:scrgbClr r="0" g="0" b="0"/>
                </a:effectRef>
                <a:fontRef idx="minor"/>
              </p:style>
            </p:sp>
          </p:grpSp>
          <p:grpSp>
            <p:nvGrpSpPr>
              <p:cNvPr id="297" name="Group 31"/>
              <p:cNvGrpSpPr/>
              <p:nvPr/>
            </p:nvGrpSpPr>
            <p:grpSpPr>
              <a:xfrm>
                <a:off x="4113360" y="3486240"/>
                <a:ext cx="155520" cy="922680"/>
                <a:chOff x="4113360" y="3486240"/>
                <a:chExt cx="155520" cy="922680"/>
              </a:xfrm>
            </p:grpSpPr>
            <p:sp>
              <p:nvSpPr>
                <p:cNvPr id="298" name="Line 32"/>
                <p:cNvSpPr/>
                <p:nvPr/>
              </p:nvSpPr>
              <p:spPr>
                <a:xfrm>
                  <a:off x="4113360" y="4408920"/>
                  <a:ext cx="145080" cy="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299" name="Line 33"/>
                <p:cNvSpPr/>
                <p:nvPr/>
              </p:nvSpPr>
              <p:spPr>
                <a:xfrm flipV="1">
                  <a:off x="4268880" y="3486240"/>
                  <a:ext cx="0" cy="922680"/>
                </a:xfrm>
                <a:prstGeom prst="line">
                  <a:avLst/>
                </a:prstGeom>
                <a:ln w="9360">
                  <a:solidFill>
                    <a:srgbClr val="000000"/>
                  </a:solidFill>
                  <a:round/>
                  <a:tailEnd type="triangle" w="med" len="med"/>
                </a:ln>
              </p:spPr>
              <p:style>
                <a:lnRef idx="0">
                  <a:scrgbClr r="0" g="0" b="0"/>
                </a:lnRef>
                <a:fillRef idx="0">
                  <a:scrgbClr r="0" g="0" b="0"/>
                </a:fillRef>
                <a:effectRef idx="0">
                  <a:scrgbClr r="0" g="0" b="0"/>
                </a:effectRef>
                <a:fontRef idx="minor"/>
              </p:style>
            </p:sp>
          </p:grpSp>
          <p:grpSp>
            <p:nvGrpSpPr>
              <p:cNvPr id="300" name="Group 34"/>
              <p:cNvGrpSpPr/>
              <p:nvPr/>
            </p:nvGrpSpPr>
            <p:grpSpPr>
              <a:xfrm>
                <a:off x="4920480" y="3494880"/>
                <a:ext cx="155520" cy="922680"/>
                <a:chOff x="4920480" y="3494880"/>
                <a:chExt cx="155520" cy="922680"/>
              </a:xfrm>
            </p:grpSpPr>
            <p:sp>
              <p:nvSpPr>
                <p:cNvPr id="301" name="Line 35"/>
                <p:cNvSpPr/>
                <p:nvPr/>
              </p:nvSpPr>
              <p:spPr>
                <a:xfrm flipH="1">
                  <a:off x="4930920" y="4417560"/>
                  <a:ext cx="145080" cy="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302" name="Line 36"/>
                <p:cNvSpPr/>
                <p:nvPr/>
              </p:nvSpPr>
              <p:spPr>
                <a:xfrm flipV="1">
                  <a:off x="4920480" y="3494880"/>
                  <a:ext cx="0" cy="922680"/>
                </a:xfrm>
                <a:prstGeom prst="line">
                  <a:avLst/>
                </a:prstGeom>
                <a:ln w="9360">
                  <a:solidFill>
                    <a:srgbClr val="000000"/>
                  </a:solidFill>
                  <a:round/>
                  <a:tailEnd type="triangle" w="med" len="med"/>
                </a:ln>
              </p:spPr>
              <p:style>
                <a:lnRef idx="0">
                  <a:scrgbClr r="0" g="0" b="0"/>
                </a:lnRef>
                <a:fillRef idx="0">
                  <a:scrgbClr r="0" g="0" b="0"/>
                </a:fillRef>
                <a:effectRef idx="0">
                  <a:scrgbClr r="0" g="0" b="0"/>
                </a:effectRef>
                <a:fontRef idx="minor"/>
              </p:style>
            </p:sp>
          </p:grpSp>
          <p:sp>
            <p:nvSpPr>
              <p:cNvPr id="303" name="Line 37"/>
              <p:cNvSpPr/>
              <p:nvPr/>
            </p:nvSpPr>
            <p:spPr>
              <a:xfrm flipV="1">
                <a:off x="4600800" y="3486240"/>
                <a:ext cx="0" cy="1814040"/>
              </a:xfrm>
              <a:prstGeom prst="line">
                <a:avLst/>
              </a:prstGeom>
              <a:ln w="9360">
                <a:solidFill>
                  <a:srgbClr val="000000"/>
                </a:solidFill>
                <a:round/>
                <a:tailEnd type="triangle" w="med" len="med"/>
              </a:ln>
            </p:spPr>
            <p:style>
              <a:lnRef idx="0">
                <a:scrgbClr r="0" g="0" b="0"/>
              </a:lnRef>
              <a:fillRef idx="0">
                <a:scrgbClr r="0" g="0" b="0"/>
              </a:fillRef>
              <a:effectRef idx="0">
                <a:scrgbClr r="0" g="0" b="0"/>
              </a:effectRef>
              <a:fontRef idx="minor"/>
            </p:style>
          </p:sp>
        </p:grpSp>
        <p:sp>
          <p:nvSpPr>
            <p:cNvPr id="304" name="Line 38"/>
            <p:cNvSpPr/>
            <p:nvPr/>
          </p:nvSpPr>
          <p:spPr>
            <a:xfrm>
              <a:off x="4113360" y="4737240"/>
              <a:ext cx="969480" cy="0"/>
            </a:xfrm>
            <a:prstGeom prst="line">
              <a:avLst/>
            </a:prstGeom>
            <a:ln w="9360">
              <a:solidFill>
                <a:srgbClr val="000000"/>
              </a:solidFill>
              <a:round/>
              <a:headEnd type="triangle" w="med" len="med"/>
              <a:tailEnd type="triangle" w="med" len="med"/>
            </a:ln>
          </p:spPr>
          <p:style>
            <a:lnRef idx="0">
              <a:scrgbClr r="0" g="0" b="0"/>
            </a:lnRef>
            <a:fillRef idx="0">
              <a:scrgbClr r="0" g="0" b="0"/>
            </a:fillRef>
            <a:effectRef idx="0">
              <a:scrgbClr r="0" g="0" b="0"/>
            </a:effectRef>
            <a:fontRef idx="minor"/>
          </p:style>
        </p:sp>
      </p:grpSp>
      <p:sp>
        <p:nvSpPr>
          <p:cNvPr id="305" name="CustomShape 39"/>
          <p:cNvSpPr/>
          <p:nvPr/>
        </p:nvSpPr>
        <p:spPr>
          <a:xfrm>
            <a:off x="6759360" y="5873040"/>
            <a:ext cx="2273760" cy="326520"/>
          </a:xfrm>
          <a:prstGeom prst="rect">
            <a:avLst/>
          </a:prstGeom>
          <a:noFill/>
          <a:ln w="9360">
            <a:noFill/>
          </a:ln>
        </p:spPr>
        <p:style>
          <a:lnRef idx="0">
            <a:scrgbClr r="0" g="0" b="0"/>
          </a:lnRef>
          <a:fillRef idx="0">
            <a:scrgbClr r="0" g="0" b="0"/>
          </a:fillRef>
          <a:effectRef idx="0">
            <a:scrgbClr r="0" g="0" b="0"/>
          </a:effectRef>
          <a:fontRef idx="minor"/>
        </p:style>
        <p:txBody>
          <a:bodyPr wrap="none" lIns="82440" tIns="41400" rIns="82440" bIns="41400">
            <a:spAutoFit/>
          </a:bodyPr>
          <a:lstStyle/>
          <a:p>
            <a:pPr>
              <a:lnSpc>
                <a:spcPct val="100000"/>
              </a:lnSpc>
            </a:pPr>
            <a:r>
              <a:rPr lang="en-GB" sz="1600" b="0" strike="noStrike" spc="-1">
                <a:solidFill>
                  <a:srgbClr val="000000"/>
                </a:solidFill>
                <a:latin typeface="Arial"/>
              </a:rPr>
              <a:t>Total budget 2000000 </a:t>
            </a:r>
            <a:r>
              <a:rPr lang="en-GB" sz="1400" b="0" strike="noStrike" spc="-1">
                <a:solidFill>
                  <a:srgbClr val="000000"/>
                </a:solidFill>
                <a:latin typeface="Arial"/>
              </a:rPr>
              <a:t>€</a:t>
            </a:r>
            <a:endParaRPr lang="de-DE" sz="1400" b="0" strike="noStrike" spc="-1">
              <a:latin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extShape 1"/>
          <p:cNvSpPr txBox="1"/>
          <p:nvPr/>
        </p:nvSpPr>
        <p:spPr>
          <a:xfrm>
            <a:off x="150480" y="711360"/>
            <a:ext cx="8710200" cy="64908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Management Board</a:t>
            </a:r>
            <a:endParaRPr lang="en-US" sz="3000" b="0" strike="noStrike" spc="-1">
              <a:solidFill>
                <a:srgbClr val="000000"/>
              </a:solidFill>
              <a:latin typeface="Arial"/>
            </a:endParaRPr>
          </a:p>
        </p:txBody>
      </p:sp>
      <p:sp>
        <p:nvSpPr>
          <p:cNvPr id="307" name="TextShape 2"/>
          <p:cNvSpPr txBox="1"/>
          <p:nvPr/>
        </p:nvSpPr>
        <p:spPr>
          <a:xfrm>
            <a:off x="172440" y="1434240"/>
            <a:ext cx="8694360" cy="4247640"/>
          </a:xfrm>
          <a:prstGeom prst="rect">
            <a:avLst/>
          </a:prstGeom>
          <a:noFill/>
          <a:ln>
            <a:noFill/>
          </a:ln>
        </p:spPr>
        <p:txBody>
          <a:bodyPr lIns="90000" tIns="45000" rIns="90000" bIns="45000">
            <a:noAutofit/>
          </a:bodyPr>
          <a:lstStyle/>
          <a:p>
            <a:pPr marL="343080" indent="-342720">
              <a:lnSpc>
                <a:spcPct val="100000"/>
              </a:lnSpc>
              <a:spcBef>
                <a:spcPts val="479"/>
              </a:spcBef>
            </a:pPr>
            <a:r>
              <a:rPr lang="de-DE" sz="2400" b="0" strike="noStrike" spc="-1">
                <a:solidFill>
                  <a:srgbClr val="000000"/>
                </a:solidFill>
                <a:latin typeface="Arial"/>
              </a:rPr>
              <a:t>Project Coordinator: Arnd Junghans, HZDR</a:t>
            </a:r>
            <a:endParaRPr lang="en-US" sz="2400" b="0" strike="noStrike" spc="-1">
              <a:solidFill>
                <a:srgbClr val="000000"/>
              </a:solidFill>
              <a:latin typeface="Arial"/>
            </a:endParaRPr>
          </a:p>
          <a:p>
            <a:pPr marL="343080" indent="-342720">
              <a:lnSpc>
                <a:spcPct val="100000"/>
              </a:lnSpc>
              <a:spcBef>
                <a:spcPts val="479"/>
              </a:spcBef>
            </a:pPr>
            <a:r>
              <a:rPr lang="de-DE" sz="2400" b="0" strike="noStrike" spc="-1">
                <a:solidFill>
                  <a:srgbClr val="000000"/>
                </a:solidFill>
                <a:latin typeface="Arial"/>
              </a:rPr>
              <a:t>Scientific Coordinator: Arjan Plompen, JRC</a:t>
            </a:r>
            <a:endParaRPr lang="en-US" sz="2400" b="0" strike="noStrike" spc="-1">
              <a:solidFill>
                <a:srgbClr val="000000"/>
              </a:solidFill>
              <a:latin typeface="Arial"/>
            </a:endParaRPr>
          </a:p>
          <a:p>
            <a:pPr marL="343080" indent="-342720">
              <a:lnSpc>
                <a:spcPct val="100000"/>
              </a:lnSpc>
              <a:spcBef>
                <a:spcPts val="479"/>
              </a:spcBef>
            </a:pPr>
            <a:r>
              <a:rPr lang="de-DE" sz="2400" b="0" strike="noStrike" spc="-1">
                <a:solidFill>
                  <a:srgbClr val="000000"/>
                </a:solidFill>
                <a:latin typeface="Arial"/>
              </a:rPr>
              <a:t>Transnational Access Coordinator: Ralf Nolte, PTB</a:t>
            </a:r>
            <a:endParaRPr lang="en-US" sz="2400" b="0" strike="noStrike" spc="-1">
              <a:solidFill>
                <a:srgbClr val="000000"/>
              </a:solidFill>
              <a:latin typeface="Arial"/>
            </a:endParaRPr>
          </a:p>
          <a:p>
            <a:pPr marL="343080" indent="-342720">
              <a:lnSpc>
                <a:spcPct val="100000"/>
              </a:lnSpc>
              <a:spcBef>
                <a:spcPts val="479"/>
              </a:spcBef>
            </a:pPr>
            <a:r>
              <a:rPr lang="de-DE" sz="2400" b="0" strike="noStrike" spc="-1">
                <a:solidFill>
                  <a:srgbClr val="000000"/>
                </a:solidFill>
                <a:latin typeface="Arial"/>
              </a:rPr>
              <a:t>Communication Manager: Carlos Guerrero, USE</a:t>
            </a:r>
            <a:endParaRPr lang="en-US" sz="2400" b="0" strike="noStrike" spc="-1">
              <a:solidFill>
                <a:srgbClr val="000000"/>
              </a:solidFill>
              <a:latin typeface="Arial"/>
            </a:endParaRPr>
          </a:p>
          <a:p>
            <a:pPr marL="343080" indent="-342720">
              <a:lnSpc>
                <a:spcPct val="100000"/>
              </a:lnSpc>
              <a:spcBef>
                <a:spcPts val="479"/>
              </a:spcBef>
            </a:pPr>
            <a:r>
              <a:rPr lang="de-DE" sz="2400" b="0" strike="noStrike" spc="-1">
                <a:solidFill>
                  <a:srgbClr val="000000"/>
                </a:solidFill>
                <a:latin typeface="Arial"/>
              </a:rPr>
              <a:t>Training Coordinator: Heikki Penttilä, </a:t>
            </a:r>
            <a:r>
              <a:rPr lang="en-GB" sz="2400" b="0" strike="noStrike" spc="-1">
                <a:solidFill>
                  <a:srgbClr val="000000"/>
                </a:solidFill>
                <a:latin typeface="Arial"/>
              </a:rPr>
              <a:t>JYU</a:t>
            </a:r>
            <a:endParaRPr lang="en-US" sz="2400" b="0" strike="noStrike" spc="-1">
              <a:solidFill>
                <a:srgbClr val="000000"/>
              </a:solidFill>
              <a:latin typeface="Arial"/>
            </a:endParaRPr>
          </a:p>
          <a:p>
            <a:pPr marL="343080" indent="-342720">
              <a:lnSpc>
                <a:spcPct val="100000"/>
              </a:lnSpc>
              <a:spcBef>
                <a:spcPts val="479"/>
              </a:spcBef>
            </a:pPr>
            <a:endParaRPr lang="en-US" sz="2400" b="0" strike="noStrike" spc="-1">
              <a:solidFill>
                <a:srgbClr val="000000"/>
              </a:solidFill>
              <a:latin typeface="Arial"/>
            </a:endParaRPr>
          </a:p>
          <a:p>
            <a:pPr marL="343080" indent="-342720">
              <a:lnSpc>
                <a:spcPct val="100000"/>
              </a:lnSpc>
              <a:spcBef>
                <a:spcPts val="479"/>
              </a:spcBef>
            </a:pPr>
            <a:endParaRPr lang="en-US" sz="2400" b="0" strike="noStrike" spc="-1">
              <a:solidFill>
                <a:srgbClr val="000000"/>
              </a:solidFill>
              <a:latin typeface="Arial"/>
            </a:endParaRPr>
          </a:p>
          <a:p>
            <a:pPr marL="343080" indent="-342720">
              <a:lnSpc>
                <a:spcPct val="100000"/>
              </a:lnSpc>
              <a:spcBef>
                <a:spcPts val="479"/>
              </a:spcBef>
            </a:pPr>
            <a:r>
              <a:rPr lang="de-DE" sz="2400" b="0" strike="noStrike" spc="-1">
                <a:solidFill>
                  <a:srgbClr val="000000"/>
                </a:solidFill>
                <a:latin typeface="Arial"/>
              </a:rPr>
              <a:t>Dr. Carola Franzen, Dr. Roland Beyer,  Katja Gröger, HZDR</a:t>
            </a:r>
            <a:endParaRPr lang="en-US" sz="2400" b="0" strike="noStrike" spc="-1">
              <a:solidFill>
                <a:srgbClr val="000000"/>
              </a:solidFill>
              <a:latin typeface="Arial"/>
            </a:endParaRPr>
          </a:p>
        </p:txBody>
      </p:sp>
      <p:sp>
        <p:nvSpPr>
          <p:cNvPr id="308" name="CustomShape 3"/>
          <p:cNvSpPr/>
          <p:nvPr/>
        </p:nvSpPr>
        <p:spPr>
          <a:xfrm>
            <a:off x="164520" y="3840840"/>
            <a:ext cx="8710200" cy="649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de-DE" sz="3000" b="0" strike="noStrike" spc="-1">
                <a:solidFill>
                  <a:srgbClr val="003E89"/>
                </a:solidFill>
                <a:latin typeface="Arial"/>
              </a:rPr>
              <a:t>Management Team</a:t>
            </a:r>
            <a:endParaRPr lang="de-DE" sz="3000" b="0" strike="noStrike" spc="-1">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extShape 1"/>
          <p:cNvSpPr txBox="1"/>
          <p:nvPr/>
        </p:nvSpPr>
        <p:spPr>
          <a:xfrm>
            <a:off x="457200" y="274680"/>
            <a:ext cx="8229240" cy="639360"/>
          </a:xfrm>
          <a:prstGeom prst="rect">
            <a:avLst/>
          </a:prstGeom>
          <a:noFill/>
          <a:ln w="9360">
            <a:noFill/>
          </a:ln>
        </p:spPr>
        <p:txBody>
          <a:bodyPr lIns="90000" tIns="45000" rIns="90000" bIns="45000">
            <a:noAutofit/>
          </a:bodyPr>
          <a:lstStyle/>
          <a:p>
            <a:pPr>
              <a:lnSpc>
                <a:spcPct val="100000"/>
              </a:lnSpc>
            </a:pPr>
            <a:r>
              <a:rPr lang="de-DE" sz="3000" b="0" strike="noStrike" spc="-1">
                <a:solidFill>
                  <a:srgbClr val="003E89"/>
                </a:solidFill>
                <a:latin typeface="Arial"/>
              </a:rPr>
              <a:t>Summary and Outlook</a:t>
            </a:r>
            <a:endParaRPr lang="en-US" sz="3000" b="0" strike="noStrike" spc="-1">
              <a:solidFill>
                <a:srgbClr val="000000"/>
              </a:solidFill>
              <a:latin typeface="Arial"/>
            </a:endParaRPr>
          </a:p>
        </p:txBody>
      </p:sp>
      <p:sp>
        <p:nvSpPr>
          <p:cNvPr id="310" name="TextShape 2"/>
          <p:cNvSpPr txBox="1"/>
          <p:nvPr/>
        </p:nvSpPr>
        <p:spPr>
          <a:xfrm>
            <a:off x="343800" y="914400"/>
            <a:ext cx="8229240" cy="4525560"/>
          </a:xfrm>
          <a:prstGeom prst="rect">
            <a:avLst/>
          </a:prstGeom>
          <a:noFill/>
          <a:ln>
            <a:noFill/>
          </a:ln>
        </p:spPr>
        <p:txBody>
          <a:bodyPr lIns="90000" tIns="45000" rIns="90000" bIns="45000">
            <a:noAutofit/>
          </a:bodyPr>
          <a:lstStyle/>
          <a:p>
            <a:pPr marL="343080" indent="-342720">
              <a:lnSpc>
                <a:spcPct val="100000"/>
              </a:lnSpc>
              <a:spcBef>
                <a:spcPts val="320"/>
              </a:spcBef>
              <a:buClr>
                <a:srgbClr val="000000"/>
              </a:buClr>
              <a:buFont typeface="Symbol" charset="2"/>
              <a:buChar char=""/>
            </a:pPr>
            <a:r>
              <a:rPr lang="de-DE" sz="1600" b="1" strike="noStrike" spc="-1">
                <a:solidFill>
                  <a:srgbClr val="000000"/>
                </a:solidFill>
                <a:latin typeface="Arial"/>
              </a:rPr>
              <a:t>Before</a:t>
            </a:r>
            <a:r>
              <a:rPr lang="de-DE" sz="1600" b="0" strike="noStrike" spc="-1">
                <a:solidFill>
                  <a:srgbClr val="000000"/>
                </a:solidFill>
                <a:latin typeface="Arial"/>
              </a:rPr>
              <a:t>:  TAA  support for nuclear data measurements at neutron beam facilties</a:t>
            </a:r>
            <a:br/>
            <a:r>
              <a:rPr lang="de-DE" sz="1600" b="0" strike="noStrike" spc="-1">
                <a:solidFill>
                  <a:srgbClr val="000000"/>
                </a:solidFill>
                <a:latin typeface="Arial"/>
              </a:rPr>
              <a:t>Scientific motivation e.g. WPEC 26, JEFF, HPRL. </a:t>
            </a:r>
            <a:br/>
            <a:r>
              <a:rPr lang="de-DE" sz="1600" b="0" strike="noStrike" spc="-1">
                <a:solidFill>
                  <a:srgbClr val="000000"/>
                </a:solidFill>
                <a:latin typeface="Arial"/>
              </a:rPr>
              <a:t>High quality nuclear data from experiments. Short term visits to support experimental work. Theoretical results e.g. fission models, GEF code </a:t>
            </a:r>
            <a:br/>
            <a:r>
              <a:rPr lang="de-DE" sz="1600" b="0" strike="noStrike" spc="-1">
                <a:solidFill>
                  <a:srgbClr val="000000"/>
                </a:solidFill>
                <a:latin typeface="Arial"/>
              </a:rPr>
              <a:t>Experiments used for Thesis work of students. </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1" strike="noStrike" spc="-1">
                <a:solidFill>
                  <a:srgbClr val="000000"/>
                </a:solidFill>
                <a:latin typeface="Arial"/>
              </a:rPr>
              <a:t>Now:</a:t>
            </a:r>
            <a:r>
              <a:rPr lang="de-DE" sz="1600" b="0" strike="noStrike" spc="-1">
                <a:solidFill>
                  <a:srgbClr val="000000"/>
                </a:solidFill>
                <a:latin typeface="Arial"/>
              </a:rPr>
              <a:t>  ARIEL Education and Training extending over the  „nuclear data cycle“ </a:t>
            </a:r>
            <a:br/>
            <a:r>
              <a:rPr lang="de-DE" sz="1600" b="0" strike="noStrike" spc="-1">
                <a:solidFill>
                  <a:srgbClr val="000000"/>
                </a:solidFill>
                <a:latin typeface="Arial"/>
              </a:rPr>
              <a:t>from measurements (differential and integral)  to validation and </a:t>
            </a:r>
            <a:br/>
            <a:r>
              <a:rPr lang="de-DE" sz="1600" b="0" strike="noStrike" spc="-1">
                <a:solidFill>
                  <a:srgbClr val="000000"/>
                </a:solidFill>
                <a:latin typeface="Arial"/>
              </a:rPr>
              <a:t>evaluated data libraries</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0" strike="noStrike" spc="-1">
                <a:solidFill>
                  <a:srgbClr val="000000"/>
                </a:solidFill>
                <a:latin typeface="Arial"/>
              </a:rPr>
              <a:t>“Hands on training in international teams” Education and Training activities of early stage researchers. Increased mobility support.</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0" strike="noStrike" spc="-1">
                <a:solidFill>
                  <a:srgbClr val="000000"/>
                </a:solidFill>
                <a:latin typeface="Arial"/>
              </a:rPr>
              <a:t>E &amp; T of young scientist through scientific visits. Exchange of knowledge for experts.    </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1" strike="noStrike" spc="-1">
                <a:solidFill>
                  <a:srgbClr val="000000"/>
                </a:solidFill>
                <a:latin typeface="Arial"/>
              </a:rPr>
              <a:t>Consortium and possible scientific activities are broader:</a:t>
            </a:r>
            <a:br/>
            <a:r>
              <a:rPr lang="de-DE" sz="1600" b="0" strike="noStrike" spc="-1">
                <a:solidFill>
                  <a:srgbClr val="000000"/>
                </a:solidFill>
                <a:latin typeface="Arial"/>
              </a:rPr>
              <a:t>JEFF, IAEA-NDS, TSOs (GRS,IRSN) can participate and benefit from the activities .</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0" strike="noStrike" spc="-1">
                <a:solidFill>
                  <a:srgbClr val="000000"/>
                </a:solidFill>
                <a:latin typeface="Arial"/>
              </a:rPr>
              <a:t>Collaboration with research reactor facilities </a:t>
            </a:r>
            <a:br/>
            <a:r>
              <a:rPr lang="de-DE" sz="1600" b="0" strike="noStrike" spc="-1">
                <a:solidFill>
                  <a:srgbClr val="000000"/>
                </a:solidFill>
                <a:latin typeface="Arial"/>
              </a:rPr>
              <a:t>JGU, SCK*CEN , CVR, ILL and with ENEN  </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0" strike="noStrike" spc="-1">
                <a:solidFill>
                  <a:srgbClr val="000000"/>
                </a:solidFill>
                <a:latin typeface="Arial"/>
              </a:rPr>
              <a:t>Progress meetings and scientific workshops (keep up network of users and facilities)</a:t>
            </a:r>
            <a:endParaRPr lang="en-US" sz="1600" b="0" strike="noStrike" spc="-1">
              <a:solidFill>
                <a:srgbClr val="000000"/>
              </a:solidFill>
              <a:latin typeface="Arial"/>
            </a:endParaRPr>
          </a:p>
          <a:p>
            <a:pPr marL="343080" indent="-342720">
              <a:lnSpc>
                <a:spcPct val="100000"/>
              </a:lnSpc>
              <a:spcBef>
                <a:spcPts val="320"/>
              </a:spcBef>
              <a:buClr>
                <a:srgbClr val="000000"/>
              </a:buClr>
              <a:buFont typeface="Symbol" charset="2"/>
              <a:buChar char=""/>
            </a:pPr>
            <a:r>
              <a:rPr lang="de-DE" sz="1600" b="0" strike="noStrike" spc="-1">
                <a:solidFill>
                  <a:srgbClr val="000000"/>
                </a:solidFill>
                <a:latin typeface="Arial"/>
              </a:rPr>
              <a:t>Four summerschools to attract new students to  applied nuclear activities</a:t>
            </a:r>
            <a:endParaRPr lang="en-US" sz="1600" b="0" strike="noStrike" spc="-1">
              <a:solidFill>
                <a:srgbClr val="000000"/>
              </a:solidFill>
              <a:latin typeface="Arial"/>
            </a:endParaRPr>
          </a:p>
          <a:p>
            <a:pPr>
              <a:lnSpc>
                <a:spcPct val="100000"/>
              </a:lnSpc>
              <a:spcBef>
                <a:spcPts val="479"/>
              </a:spcBef>
            </a:pPr>
            <a:endParaRPr lang="en-US" sz="1600" b="0" strike="noStrike" spc="-1">
              <a:solidFill>
                <a:srgbClr val="000000"/>
              </a:solidFill>
              <a:latin typeface="Arial"/>
            </a:endParaRPr>
          </a:p>
        </p:txBody>
      </p:sp>
      <p:pic>
        <p:nvPicPr>
          <p:cNvPr id="311" name="Grafik 3"/>
          <p:cNvPicPr/>
          <p:nvPr/>
        </p:nvPicPr>
        <p:blipFill>
          <a:blip r:embed="rId2"/>
          <a:stretch/>
        </p:blipFill>
        <p:spPr>
          <a:xfrm>
            <a:off x="1338120" y="5567760"/>
            <a:ext cx="5099040" cy="991440"/>
          </a:xfrm>
          <a:prstGeom prst="rect">
            <a:avLst/>
          </a:prstGeom>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extShape 1"/>
          <p:cNvSpPr txBox="1"/>
          <p:nvPr/>
        </p:nvSpPr>
        <p:spPr>
          <a:xfrm>
            <a:off x="457200" y="274680"/>
            <a:ext cx="8228880" cy="1142280"/>
          </a:xfrm>
          <a:prstGeom prst="rect">
            <a:avLst/>
          </a:prstGeom>
          <a:noFill/>
          <a:ln>
            <a:noFill/>
          </a:ln>
        </p:spPr>
        <p:txBody>
          <a:bodyPr lIns="0" tIns="0" rIns="0" bIns="0" anchor="ctr">
            <a:noAutofit/>
          </a:bodyPr>
          <a:lstStyle/>
          <a:p>
            <a:pPr>
              <a:lnSpc>
                <a:spcPct val="90000"/>
              </a:lnSpc>
            </a:pPr>
            <a:r>
              <a:rPr lang="de-DE" sz="4400" b="0" strike="noStrike" spc="-1">
                <a:solidFill>
                  <a:srgbClr val="000000"/>
                </a:solidFill>
                <a:latin typeface="Arial"/>
                <a:ea typeface="DejaVu Sans"/>
              </a:rPr>
              <a:t>ARIEL amendment</a:t>
            </a:r>
            <a:endParaRPr lang="de-DE" sz="4400" b="0" strike="noStrike" spc="-1">
              <a:solidFill>
                <a:srgbClr val="000000"/>
              </a:solidFill>
              <a:latin typeface="Arial"/>
            </a:endParaRPr>
          </a:p>
        </p:txBody>
      </p:sp>
      <p:sp>
        <p:nvSpPr>
          <p:cNvPr id="194" name="TextShape 2"/>
          <p:cNvSpPr txBox="1"/>
          <p:nvPr/>
        </p:nvSpPr>
        <p:spPr>
          <a:xfrm>
            <a:off x="457200" y="1600199"/>
            <a:ext cx="8228880" cy="4742645"/>
          </a:xfrm>
          <a:prstGeom prst="rect">
            <a:avLst/>
          </a:prstGeom>
          <a:noFill/>
          <a:ln>
            <a:noFill/>
          </a:ln>
        </p:spPr>
        <p:txBody>
          <a:bodyPr lIns="0" tIns="0" rIns="0" bIns="0" anchor="ctr">
            <a:noAutofit/>
          </a:bodyPr>
          <a:lstStyle/>
          <a:p>
            <a:pPr marL="228600" indent="-228240">
              <a:lnSpc>
                <a:spcPct val="90000"/>
              </a:lnSpc>
              <a:spcBef>
                <a:spcPts val="1001"/>
              </a:spcBef>
              <a:buClr>
                <a:srgbClr val="000000"/>
              </a:buClr>
              <a:buFont typeface="Arial"/>
              <a:buChar char="•"/>
            </a:pPr>
            <a:r>
              <a:rPr lang="de-DE" sz="1800" b="0" strike="noStrike" spc="-1" dirty="0">
                <a:solidFill>
                  <a:srgbClr val="000000"/>
                </a:solidFill>
                <a:latin typeface="Arial"/>
                <a:ea typeface="DejaVu Sans"/>
              </a:rPr>
              <a:t>Travel </a:t>
            </a:r>
            <a:r>
              <a:rPr lang="de-DE" sz="1800" b="0" strike="noStrike" spc="-1" dirty="0" err="1">
                <a:solidFill>
                  <a:srgbClr val="000000"/>
                </a:solidFill>
                <a:latin typeface="Arial"/>
                <a:ea typeface="DejaVu Sans"/>
              </a:rPr>
              <a:t>budget</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reallocation</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all </a:t>
            </a:r>
            <a:r>
              <a:rPr lang="de-DE" sz="1800" b="0" strike="noStrike" spc="-1" dirty="0" err="1">
                <a:solidFill>
                  <a:srgbClr val="000000"/>
                </a:solidFill>
                <a:latin typeface="Arial"/>
                <a:ea typeface="DejaVu Sans"/>
              </a:rPr>
              <a:t>partners</a:t>
            </a:r>
            <a:endParaRPr lang="de-DE" sz="1800" b="0" strike="noStrike" spc="-1" dirty="0">
              <a:latin typeface="Arial"/>
            </a:endParaRPr>
          </a:p>
          <a:p>
            <a:pPr marL="228600" indent="-228240">
              <a:lnSpc>
                <a:spcPct val="90000"/>
              </a:lnSpc>
              <a:spcBef>
                <a:spcPts val="1001"/>
              </a:spcBef>
              <a:buClr>
                <a:srgbClr val="000000"/>
              </a:buClr>
              <a:buFont typeface="Arial"/>
              <a:buChar char="•"/>
            </a:pPr>
            <a:r>
              <a:rPr lang="de-DE" sz="1800" b="0" strike="noStrike" spc="-1" dirty="0">
                <a:solidFill>
                  <a:srgbClr val="000000"/>
                </a:solidFill>
                <a:latin typeface="Arial"/>
                <a:ea typeface="DejaVu Sans"/>
              </a:rPr>
              <a:t> CNRS </a:t>
            </a:r>
            <a:r>
              <a:rPr lang="de-DE" sz="1800" b="0" strike="noStrike" spc="-1" dirty="0" err="1">
                <a:solidFill>
                  <a:srgbClr val="000000"/>
                </a:solidFill>
                <a:latin typeface="Arial"/>
                <a:ea typeface="DejaVu Sans"/>
              </a:rPr>
              <a:t>budget</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transfer</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from</a:t>
            </a:r>
            <a:r>
              <a:rPr lang="de-DE" sz="1800" b="0" strike="noStrike" spc="-1" dirty="0">
                <a:solidFill>
                  <a:srgbClr val="000000"/>
                </a:solidFill>
                <a:latin typeface="Arial"/>
                <a:ea typeface="DejaVu Sans"/>
              </a:rPr>
              <a:t> D.5 (not </a:t>
            </a:r>
            <a:r>
              <a:rPr lang="de-DE" sz="1800" b="0" strike="noStrike" spc="-1" dirty="0" err="1">
                <a:solidFill>
                  <a:srgbClr val="000000"/>
                </a:solidFill>
                <a:latin typeface="Arial"/>
                <a:ea typeface="DejaVu Sans"/>
              </a:rPr>
              <a:t>justifiable</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for</a:t>
            </a:r>
            <a:r>
              <a:rPr lang="de-DE" sz="1800" b="0" strike="noStrike" spc="-1" dirty="0">
                <a:solidFill>
                  <a:srgbClr val="000000"/>
                </a:solidFill>
                <a:latin typeface="Arial"/>
                <a:ea typeface="DejaVu Sans"/>
              </a:rPr>
              <a:t> CNRS)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 </a:t>
            </a:r>
            <a:r>
              <a:rPr lang="de-DE" sz="1800" b="0" strike="noStrike" spc="-1" dirty="0" err="1">
                <a:solidFill>
                  <a:srgbClr val="000000"/>
                </a:solidFill>
                <a:latin typeface="Arial"/>
                <a:ea typeface="DejaVu Sans"/>
              </a:rPr>
              <a:t>as</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person</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months</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for</a:t>
            </a:r>
            <a:r>
              <a:rPr lang="de-DE" sz="1800" b="0" strike="noStrike" spc="-1" dirty="0">
                <a:solidFill>
                  <a:srgbClr val="000000"/>
                </a:solidFill>
                <a:latin typeface="Arial"/>
                <a:ea typeface="DejaVu Sans"/>
              </a:rPr>
              <a:t> beam </a:t>
            </a:r>
            <a:r>
              <a:rPr lang="de-DE" sz="1800" b="0" strike="noStrike" spc="-1" dirty="0" err="1">
                <a:solidFill>
                  <a:srgbClr val="000000"/>
                </a:solidFill>
                <a:latin typeface="Arial"/>
                <a:ea typeface="DejaVu Sans"/>
              </a:rPr>
              <a:t>line</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scientist</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work</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with</a:t>
            </a:r>
            <a:r>
              <a:rPr lang="de-DE" sz="1800" b="0" strike="noStrike" spc="-1" dirty="0">
                <a:solidFill>
                  <a:srgbClr val="000000"/>
                </a:solidFill>
                <a:latin typeface="Arial"/>
                <a:ea typeface="DejaVu Sans"/>
              </a:rPr>
              <a:t> external </a:t>
            </a:r>
            <a:r>
              <a:rPr lang="de-DE" sz="1800" b="0" strike="noStrike" spc="-1" dirty="0" err="1">
                <a:solidFill>
                  <a:srgbClr val="000000"/>
                </a:solidFill>
                <a:latin typeface="Arial"/>
                <a:ea typeface="DejaVu Sans"/>
              </a:rPr>
              <a:t>users</a:t>
            </a:r>
            <a:endParaRPr lang="de-DE" sz="1800" b="0" strike="noStrike" spc="-1" dirty="0">
              <a:latin typeface="Arial"/>
            </a:endParaRPr>
          </a:p>
          <a:p>
            <a:pPr marL="228600" indent="-228240">
              <a:lnSpc>
                <a:spcPct val="90000"/>
              </a:lnSpc>
              <a:spcBef>
                <a:spcPts val="1001"/>
              </a:spcBef>
              <a:buClr>
                <a:srgbClr val="000000"/>
              </a:buClr>
              <a:buFont typeface="Arial"/>
              <a:buChar char="•"/>
            </a:pPr>
            <a:r>
              <a:rPr lang="de-DE" sz="1800" b="0" strike="noStrike" spc="-1" dirty="0" err="1">
                <a:solidFill>
                  <a:srgbClr val="000000"/>
                </a:solidFill>
                <a:latin typeface="Arial"/>
                <a:ea typeface="DejaVu Sans"/>
              </a:rPr>
              <a:t>Two</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new</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partners</a:t>
            </a:r>
            <a:r>
              <a:rPr lang="de-DE" sz="1800" b="0" strike="noStrike" spc="-1" dirty="0">
                <a:solidFill>
                  <a:srgbClr val="000000"/>
                </a:solidFill>
                <a:latin typeface="Arial"/>
                <a:ea typeface="DejaVu Sans"/>
              </a:rPr>
              <a:t> IRSN and UMCG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the</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consortium</a:t>
            </a:r>
            <a:endParaRPr lang="de-DE" sz="1800" b="0" strike="noStrike" spc="-1" dirty="0">
              <a:latin typeface="Arial"/>
            </a:endParaRPr>
          </a:p>
          <a:p>
            <a:pPr marL="228600" indent="-228240">
              <a:lnSpc>
                <a:spcPct val="90000"/>
              </a:lnSpc>
              <a:spcBef>
                <a:spcPts val="1001"/>
              </a:spcBef>
              <a:buClr>
                <a:srgbClr val="000000"/>
              </a:buClr>
              <a:buFont typeface="Arial"/>
              <a:buChar char="•"/>
            </a:pPr>
            <a:r>
              <a:rPr lang="de-DE" sz="1800" b="0" strike="noStrike" spc="-1" dirty="0">
                <a:solidFill>
                  <a:srgbClr val="000000"/>
                </a:solidFill>
                <a:latin typeface="Arial"/>
                <a:ea typeface="DejaVu Sans"/>
              </a:rPr>
              <a:t>Re-</a:t>
            </a:r>
            <a:r>
              <a:rPr lang="de-DE" sz="1800" b="0" strike="noStrike" spc="-1" dirty="0" err="1">
                <a:solidFill>
                  <a:srgbClr val="000000"/>
                </a:solidFill>
                <a:latin typeface="Arial"/>
                <a:ea typeface="DejaVu Sans"/>
              </a:rPr>
              <a:t>allocation</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of</a:t>
            </a:r>
            <a:r>
              <a:rPr lang="de-DE" sz="1800" b="0" strike="noStrike" spc="-1" dirty="0">
                <a:solidFill>
                  <a:srgbClr val="000000"/>
                </a:solidFill>
                <a:latin typeface="Arial"/>
                <a:ea typeface="DejaVu Sans"/>
              </a:rPr>
              <a:t> D.5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give</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budget</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new</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partners</a:t>
            </a:r>
            <a:endParaRPr lang="de-DE" sz="1800" b="0" strike="noStrike" spc="-1" dirty="0">
              <a:latin typeface="Arial"/>
            </a:endParaRPr>
          </a:p>
          <a:p>
            <a:pPr marL="228600" indent="-228240">
              <a:lnSpc>
                <a:spcPct val="90000"/>
              </a:lnSpc>
              <a:spcBef>
                <a:spcPts val="1001"/>
              </a:spcBef>
              <a:buClr>
                <a:srgbClr val="000000"/>
              </a:buClr>
              <a:buFont typeface="Arial"/>
              <a:buChar char="•"/>
            </a:pPr>
            <a:r>
              <a:rPr lang="de-DE" sz="1800" b="0" strike="noStrike" spc="-1" dirty="0">
                <a:solidFill>
                  <a:srgbClr val="000000"/>
                </a:solidFill>
                <a:latin typeface="Arial"/>
                <a:ea typeface="DejaVu Sans"/>
              </a:rPr>
              <a:t>Extension </a:t>
            </a:r>
            <a:r>
              <a:rPr lang="de-DE" sz="1800" b="0" strike="noStrike" spc="-1" dirty="0" err="1">
                <a:solidFill>
                  <a:srgbClr val="000000"/>
                </a:solidFill>
                <a:latin typeface="Arial"/>
                <a:ea typeface="DejaVu Sans"/>
              </a:rPr>
              <a:t>of</a:t>
            </a:r>
            <a:r>
              <a:rPr lang="de-DE" sz="1800" b="0" strike="noStrike" spc="-1" dirty="0">
                <a:solidFill>
                  <a:srgbClr val="000000"/>
                </a:solidFill>
                <a:latin typeface="Arial"/>
                <a:ea typeface="DejaVu Sans"/>
              </a:rPr>
              <a:t> 6 </a:t>
            </a:r>
            <a:r>
              <a:rPr lang="de-DE" sz="1800" b="0" strike="noStrike" spc="-1" dirty="0" err="1">
                <a:solidFill>
                  <a:srgbClr val="000000"/>
                </a:solidFill>
                <a:latin typeface="Arial"/>
                <a:ea typeface="DejaVu Sans"/>
              </a:rPr>
              <a:t>months</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mitigate</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travel</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restrictions</a:t>
            </a:r>
            <a:r>
              <a:rPr lang="de-DE" sz="1800" b="0" strike="noStrike" spc="-1" dirty="0">
                <a:solidFill>
                  <a:srgbClr val="000000"/>
                </a:solidFill>
                <a:latin typeface="Arial"/>
                <a:ea typeface="DejaVu Sans"/>
              </a:rPr>
              <a:t> due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COVID-19 </a:t>
            </a:r>
            <a:r>
              <a:rPr lang="de-DE" sz="1800" b="0" strike="noStrike" spc="-1" dirty="0" err="1">
                <a:solidFill>
                  <a:srgbClr val="000000"/>
                </a:solidFill>
                <a:latin typeface="Arial"/>
                <a:ea typeface="DejaVu Sans"/>
              </a:rPr>
              <a:t>epidemic</a:t>
            </a:r>
            <a:r>
              <a:rPr lang="de-DE" sz="1800" b="0" strike="noStrike" spc="-1" dirty="0">
                <a:solidFill>
                  <a:srgbClr val="000000"/>
                </a:solidFill>
                <a:latin typeface="Arial"/>
                <a:ea typeface="DejaVu Sans"/>
              </a:rPr>
              <a:t> additional </a:t>
            </a:r>
            <a:r>
              <a:rPr lang="de-DE" sz="1800" b="0" strike="noStrike" spc="-1" dirty="0" err="1">
                <a:solidFill>
                  <a:srgbClr val="000000"/>
                </a:solidFill>
                <a:latin typeface="Arial"/>
                <a:ea typeface="DejaVu Sans"/>
              </a:rPr>
              <a:t>Covid</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mitigation</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measures</a:t>
            </a:r>
            <a:endParaRPr lang="de-DE" sz="1800" b="0" strike="noStrike" spc="-1" dirty="0">
              <a:latin typeface="Arial"/>
            </a:endParaRPr>
          </a:p>
          <a:p>
            <a:pPr marL="228600" indent="-228240">
              <a:lnSpc>
                <a:spcPct val="90000"/>
              </a:lnSpc>
              <a:spcBef>
                <a:spcPts val="1001"/>
              </a:spcBef>
              <a:buClr>
                <a:srgbClr val="000000"/>
              </a:buClr>
              <a:buFont typeface="Arial"/>
              <a:buChar char="•"/>
            </a:pPr>
            <a:r>
              <a:rPr lang="de-DE" sz="1800" b="0" strike="noStrike" spc="-1" dirty="0">
                <a:solidFill>
                  <a:srgbClr val="000000"/>
                </a:solidFill>
                <a:latin typeface="Arial"/>
                <a:ea typeface="DejaVu Sans"/>
              </a:rPr>
              <a:t>Change </a:t>
            </a:r>
            <a:r>
              <a:rPr lang="de-DE" sz="1800" b="0" strike="noStrike" spc="-1" dirty="0" err="1">
                <a:solidFill>
                  <a:srgbClr val="000000"/>
                </a:solidFill>
                <a:latin typeface="Arial"/>
                <a:ea typeface="DejaVu Sans"/>
              </a:rPr>
              <a:t>of</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reporting</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periods</a:t>
            </a:r>
            <a:r>
              <a:rPr lang="de-DE" sz="1800" b="0" strike="noStrike" spc="-1" dirty="0">
                <a:solidFill>
                  <a:srgbClr val="000000"/>
                </a:solidFill>
                <a:latin typeface="Arial"/>
                <a:ea typeface="DejaVu Sans"/>
              </a:rPr>
              <a:t> due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extension</a:t>
            </a:r>
            <a:r>
              <a:rPr lang="de-DE" sz="1800" b="0" strike="noStrike" spc="-1" dirty="0">
                <a:solidFill>
                  <a:srgbClr val="000000"/>
                </a:solidFill>
                <a:latin typeface="Arial"/>
                <a:ea typeface="DejaVu Sans"/>
              </a:rPr>
              <a:t> </a:t>
            </a:r>
            <a:r>
              <a:rPr lang="de-DE" sz="1800" b="0" strike="noStrike" spc="-1" dirty="0" err="1">
                <a:solidFill>
                  <a:srgbClr val="000000"/>
                </a:solidFill>
                <a:latin typeface="Arial"/>
                <a:ea typeface="DejaVu Sans"/>
              </a:rPr>
              <a:t>to</a:t>
            </a:r>
            <a:r>
              <a:rPr lang="de-DE" sz="1800" b="0" strike="noStrike" spc="-1" dirty="0">
                <a:solidFill>
                  <a:srgbClr val="000000"/>
                </a:solidFill>
                <a:latin typeface="Arial"/>
                <a:ea typeface="DejaVu Sans"/>
              </a:rPr>
              <a:t>: 18-18-18</a:t>
            </a:r>
          </a:p>
          <a:p>
            <a:pPr marL="228600" indent="-228240">
              <a:lnSpc>
                <a:spcPct val="90000"/>
              </a:lnSpc>
              <a:spcBef>
                <a:spcPts val="1001"/>
              </a:spcBef>
              <a:buClr>
                <a:srgbClr val="000000"/>
              </a:buClr>
              <a:buFont typeface="Arial"/>
              <a:buChar char="•"/>
            </a:pPr>
            <a:endParaRPr lang="de-DE" spc="-1" dirty="0">
              <a:solidFill>
                <a:srgbClr val="000000"/>
              </a:solidFill>
              <a:latin typeface="Arial"/>
              <a:ea typeface="DejaVu Sans"/>
            </a:endParaRPr>
          </a:p>
          <a:p>
            <a:r>
              <a:rPr lang="de-DE" dirty="0"/>
              <a:t>CA </a:t>
            </a:r>
            <a:r>
              <a:rPr lang="de-DE" dirty="0" err="1"/>
              <a:t>is</a:t>
            </a:r>
            <a:r>
              <a:rPr lang="de-DE" dirty="0"/>
              <a:t> still </a:t>
            </a:r>
            <a:r>
              <a:rPr lang="de-DE" dirty="0" err="1"/>
              <a:t>under</a:t>
            </a:r>
            <a:r>
              <a:rPr lang="de-DE" dirty="0"/>
              <a:t> </a:t>
            </a:r>
            <a:r>
              <a:rPr lang="de-DE" dirty="0" err="1"/>
              <a:t>preparation</a:t>
            </a:r>
            <a:r>
              <a:rPr lang="de-DE" dirty="0"/>
              <a:t>. </a:t>
            </a:r>
          </a:p>
          <a:p>
            <a:endParaRPr lang="de-DE" dirty="0"/>
          </a:p>
          <a:p>
            <a:r>
              <a:rPr lang="de-DE" dirty="0"/>
              <a:t>ILL </a:t>
            </a:r>
            <a:r>
              <a:rPr lang="de-DE" dirty="0" err="1"/>
              <a:t>subcontracting</a:t>
            </a:r>
            <a:r>
              <a:rPr lang="de-DE" dirty="0"/>
              <a:t>: </a:t>
            </a:r>
            <a:r>
              <a:rPr lang="de-DE" dirty="0" err="1"/>
              <a:t>Draft</a:t>
            </a:r>
            <a:r>
              <a:rPr lang="de-DE" dirty="0"/>
              <a:t> </a:t>
            </a:r>
            <a:r>
              <a:rPr lang="de-DE" dirty="0" err="1"/>
              <a:t>for</a:t>
            </a:r>
            <a:r>
              <a:rPr lang="de-DE" dirty="0"/>
              <a:t> </a:t>
            </a:r>
            <a:r>
              <a:rPr lang="de-DE" dirty="0" err="1"/>
              <a:t>contract</a:t>
            </a:r>
            <a:r>
              <a:rPr lang="de-DE" dirty="0"/>
              <a:t> (HZDR) </a:t>
            </a:r>
            <a:r>
              <a:rPr lang="de-DE" dirty="0" err="1"/>
              <a:t>has</a:t>
            </a:r>
            <a:r>
              <a:rPr lang="de-DE" dirty="0"/>
              <a:t> </a:t>
            </a:r>
            <a:r>
              <a:rPr lang="de-DE" dirty="0" err="1"/>
              <a:t>been</a:t>
            </a:r>
            <a:r>
              <a:rPr lang="de-DE" dirty="0"/>
              <a:t> </a:t>
            </a:r>
            <a:r>
              <a:rPr lang="de-DE" dirty="0" err="1"/>
              <a:t>made</a:t>
            </a:r>
            <a:r>
              <a:rPr lang="de-DE" dirty="0"/>
              <a:t> and </a:t>
            </a:r>
            <a:r>
              <a:rPr lang="de-DE" dirty="0" err="1"/>
              <a:t>sent</a:t>
            </a:r>
            <a:r>
              <a:rPr lang="de-DE" dirty="0"/>
              <a:t> </a:t>
            </a:r>
            <a:r>
              <a:rPr lang="de-DE" dirty="0" err="1"/>
              <a:t>to</a:t>
            </a:r>
            <a:r>
              <a:rPr lang="de-DE" dirty="0"/>
              <a:t> ILL</a:t>
            </a:r>
          </a:p>
          <a:p>
            <a:endParaRPr lang="de-DE" dirty="0"/>
          </a:p>
          <a:p>
            <a:pPr lvl="0"/>
            <a:r>
              <a:rPr lang="de-DE" dirty="0">
                <a:solidFill>
                  <a:prstClr val="black"/>
                </a:solidFill>
              </a:rPr>
              <a:t>18 </a:t>
            </a:r>
            <a:r>
              <a:rPr lang="de-DE" dirty="0" err="1">
                <a:solidFill>
                  <a:prstClr val="black"/>
                </a:solidFill>
              </a:rPr>
              <a:t>month</a:t>
            </a:r>
            <a:r>
              <a:rPr lang="de-DE" dirty="0">
                <a:solidFill>
                  <a:prstClr val="black"/>
                </a:solidFill>
              </a:rPr>
              <a:t> </a:t>
            </a:r>
            <a:r>
              <a:rPr lang="de-DE" dirty="0" err="1">
                <a:solidFill>
                  <a:prstClr val="black"/>
                </a:solidFill>
              </a:rPr>
              <a:t>reporting</a:t>
            </a:r>
            <a:r>
              <a:rPr lang="de-DE" dirty="0">
                <a:solidFill>
                  <a:prstClr val="black"/>
                </a:solidFill>
              </a:rPr>
              <a:t> not </a:t>
            </a:r>
            <a:r>
              <a:rPr lang="de-DE" dirty="0" err="1">
                <a:solidFill>
                  <a:prstClr val="black"/>
                </a:solidFill>
              </a:rPr>
              <a:t>yet</a:t>
            </a:r>
            <a:r>
              <a:rPr lang="de-DE" dirty="0">
                <a:solidFill>
                  <a:prstClr val="black"/>
                </a:solidFill>
              </a:rPr>
              <a:t> </a:t>
            </a:r>
            <a:r>
              <a:rPr lang="de-DE" dirty="0" err="1">
                <a:solidFill>
                  <a:prstClr val="black"/>
                </a:solidFill>
              </a:rPr>
              <a:t>concluded</a:t>
            </a:r>
            <a:r>
              <a:rPr lang="de-DE" dirty="0">
                <a:solidFill>
                  <a:prstClr val="black"/>
                </a:solidFill>
              </a:rPr>
              <a:t>.</a:t>
            </a:r>
          </a:p>
          <a:p>
            <a:pPr marL="228600" indent="-228240">
              <a:lnSpc>
                <a:spcPct val="90000"/>
              </a:lnSpc>
              <a:spcBef>
                <a:spcPts val="1001"/>
              </a:spcBef>
              <a:buClr>
                <a:srgbClr val="000000"/>
              </a:buClr>
              <a:buFont typeface="Arial"/>
              <a:buChar char="•"/>
            </a:pPr>
            <a:endParaRPr lang="de-DE" sz="1800" b="0" strike="noStrike" spc="-1" dirty="0">
              <a:latin typeface="Arial"/>
            </a:endParaRPr>
          </a:p>
        </p:txBody>
      </p:sp>
    </p:spTree>
    <p:extLst>
      <p:ext uri="{BB962C8B-B14F-4D97-AF65-F5344CB8AC3E}">
        <p14:creationId xmlns:p14="http://schemas.microsoft.com/office/powerpoint/2010/main" val="3214814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80"/>
            <a:ext cx="8229240" cy="536025"/>
          </a:xfrm>
        </p:spPr>
        <p:txBody>
          <a:bodyPr/>
          <a:lstStyle/>
          <a:p>
            <a:r>
              <a:rPr lang="de-DE" sz="2400" dirty="0"/>
              <a:t>List </a:t>
            </a:r>
            <a:r>
              <a:rPr lang="de-DE" sz="2400" dirty="0" err="1"/>
              <a:t>of</a:t>
            </a:r>
            <a:r>
              <a:rPr lang="de-DE" sz="2400" dirty="0"/>
              <a:t> </a:t>
            </a:r>
            <a:r>
              <a:rPr lang="de-DE" sz="2400" dirty="0" err="1"/>
              <a:t>approved</a:t>
            </a:r>
            <a:r>
              <a:rPr lang="de-DE" sz="2400" dirty="0"/>
              <a:t> E&amp;T </a:t>
            </a:r>
            <a:r>
              <a:rPr lang="de-DE" sz="2400" dirty="0" err="1"/>
              <a:t>proposals</a:t>
            </a:r>
            <a:r>
              <a:rPr lang="de-DE" sz="2400" dirty="0"/>
              <a:t> </a:t>
            </a:r>
            <a:r>
              <a:rPr lang="de-DE" sz="2400" dirty="0" err="1"/>
              <a:t>from</a:t>
            </a:r>
            <a:r>
              <a:rPr lang="de-DE" sz="2400" dirty="0"/>
              <a:t> PAC 1</a:t>
            </a:r>
          </a:p>
        </p:txBody>
      </p:sp>
      <p:graphicFrame>
        <p:nvGraphicFramePr>
          <p:cNvPr id="4" name="Tabelle 3"/>
          <p:cNvGraphicFramePr>
            <a:graphicFrameLocks noGrp="1"/>
          </p:cNvGraphicFramePr>
          <p:nvPr>
            <p:extLst>
              <p:ext uri="{D42A27DB-BD31-4B8C-83A1-F6EECF244321}">
                <p14:modId xmlns:p14="http://schemas.microsoft.com/office/powerpoint/2010/main" val="3613001250"/>
              </p:ext>
            </p:extLst>
          </p:nvPr>
        </p:nvGraphicFramePr>
        <p:xfrm>
          <a:off x="457200" y="889417"/>
          <a:ext cx="5967166" cy="4704556"/>
        </p:xfrm>
        <a:graphic>
          <a:graphicData uri="http://schemas.openxmlformats.org/drawingml/2006/table">
            <a:tbl>
              <a:tblPr firstRow="1" firstCol="1" bandRow="1">
                <a:tableStyleId>{5C22544A-7EE6-4342-B048-85BDC9FD1C3A}</a:tableStyleId>
              </a:tblPr>
              <a:tblGrid>
                <a:gridCol w="992328">
                  <a:extLst>
                    <a:ext uri="{9D8B030D-6E8A-4147-A177-3AD203B41FA5}">
                      <a16:colId xmlns:a16="http://schemas.microsoft.com/office/drawing/2014/main" val="264479114"/>
                    </a:ext>
                  </a:extLst>
                </a:gridCol>
                <a:gridCol w="1347878">
                  <a:extLst>
                    <a:ext uri="{9D8B030D-6E8A-4147-A177-3AD203B41FA5}">
                      <a16:colId xmlns:a16="http://schemas.microsoft.com/office/drawing/2014/main" val="2357678535"/>
                    </a:ext>
                  </a:extLst>
                </a:gridCol>
                <a:gridCol w="725392">
                  <a:extLst>
                    <a:ext uri="{9D8B030D-6E8A-4147-A177-3AD203B41FA5}">
                      <a16:colId xmlns:a16="http://schemas.microsoft.com/office/drawing/2014/main" val="3647416361"/>
                    </a:ext>
                  </a:extLst>
                </a:gridCol>
                <a:gridCol w="725392">
                  <a:extLst>
                    <a:ext uri="{9D8B030D-6E8A-4147-A177-3AD203B41FA5}">
                      <a16:colId xmlns:a16="http://schemas.microsoft.com/office/drawing/2014/main" val="2232440710"/>
                    </a:ext>
                  </a:extLst>
                </a:gridCol>
                <a:gridCol w="725392">
                  <a:extLst>
                    <a:ext uri="{9D8B030D-6E8A-4147-A177-3AD203B41FA5}">
                      <a16:colId xmlns:a16="http://schemas.microsoft.com/office/drawing/2014/main" val="2987894614"/>
                    </a:ext>
                  </a:extLst>
                </a:gridCol>
                <a:gridCol w="725392">
                  <a:extLst>
                    <a:ext uri="{9D8B030D-6E8A-4147-A177-3AD203B41FA5}">
                      <a16:colId xmlns:a16="http://schemas.microsoft.com/office/drawing/2014/main" val="1443332392"/>
                    </a:ext>
                  </a:extLst>
                </a:gridCol>
                <a:gridCol w="725392">
                  <a:extLst>
                    <a:ext uri="{9D8B030D-6E8A-4147-A177-3AD203B41FA5}">
                      <a16:colId xmlns:a16="http://schemas.microsoft.com/office/drawing/2014/main" val="3007416565"/>
                    </a:ext>
                  </a:extLst>
                </a:gridCol>
              </a:tblGrid>
              <a:tr h="189555">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tc>
                  <a:txBody>
                    <a:bodyPr/>
                    <a:lstStyle/>
                    <a:p>
                      <a:pPr algn="l">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44125" marR="44125" marT="0" marB="0" anchor="b"/>
                </a:tc>
                <a:extLst>
                  <a:ext uri="{0D108BD9-81ED-4DB2-BD59-A6C34878D82A}">
                    <a16:rowId xmlns:a16="http://schemas.microsoft.com/office/drawing/2014/main" val="3298931912"/>
                  </a:ext>
                </a:extLst>
              </a:tr>
              <a:tr h="521494">
                <a:tc>
                  <a:txBody>
                    <a:bodyPr/>
                    <a:lstStyle/>
                    <a:p>
                      <a:pPr algn="ctr">
                        <a:spcAft>
                          <a:spcPts val="0"/>
                        </a:spcAft>
                      </a:pPr>
                      <a:r>
                        <a:rPr lang="de-DE" sz="1100">
                          <a:effectLst/>
                        </a:rPr>
                        <a:t>PAC 1</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Visitor</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Institute</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Contact</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Requested weeks</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Approved weeks</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Total cost</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4270166334"/>
                  </a:ext>
                </a:extLst>
              </a:tr>
              <a:tr h="690241">
                <a:tc>
                  <a:txBody>
                    <a:bodyPr/>
                    <a:lstStyle/>
                    <a:p>
                      <a:pPr algn="ctr">
                        <a:spcAft>
                          <a:spcPts val="0"/>
                        </a:spcAft>
                      </a:pPr>
                      <a:r>
                        <a:rPr lang="de-DE" sz="1100" dirty="0">
                          <a:effectLst/>
                        </a:rPr>
                        <a:t>SV_1_1</a:t>
                      </a:r>
                      <a:endParaRPr lang="de-DE" sz="1100" dirty="0">
                        <a:effectLst/>
                        <a:latin typeface="Times New Roman" panose="02020603050405020304" pitchFamily="18" charset="0"/>
                        <a:ea typeface="Times New Roman" panose="02020603050405020304" pitchFamily="18" charset="0"/>
                      </a:endParaRPr>
                    </a:p>
                  </a:txBody>
                  <a:tcPr marL="44125" marR="44125" marT="0" marB="0" anchor="ctr">
                    <a:solidFill>
                      <a:srgbClr val="92D050"/>
                    </a:solidFill>
                  </a:tcPr>
                </a:tc>
                <a:tc>
                  <a:txBody>
                    <a:bodyPr/>
                    <a:lstStyle/>
                    <a:p>
                      <a:pPr algn="ctr">
                        <a:spcAft>
                          <a:spcPts val="0"/>
                        </a:spcAft>
                      </a:pPr>
                      <a:r>
                        <a:rPr lang="de-DE" sz="1100" dirty="0">
                          <a:effectLst/>
                        </a:rPr>
                        <a:t>Miguel </a:t>
                      </a:r>
                      <a:r>
                        <a:rPr lang="de-DE" sz="1100" dirty="0" err="1">
                          <a:effectLst/>
                        </a:rPr>
                        <a:t>Astrain</a:t>
                      </a:r>
                      <a:r>
                        <a:rPr lang="de-DE" sz="1100" dirty="0">
                          <a:effectLst/>
                        </a:rPr>
                        <a:t> Etxezarreta</a:t>
                      </a:r>
                      <a:endParaRPr lang="de-DE" sz="1100" dirty="0">
                        <a:effectLst/>
                        <a:latin typeface="Times New Roman" panose="02020603050405020304" pitchFamily="18" charset="0"/>
                        <a:ea typeface="Times New Roman" panose="02020603050405020304" pitchFamily="18" charset="0"/>
                      </a:endParaRPr>
                    </a:p>
                  </a:txBody>
                  <a:tcPr marL="44125" marR="44125" marT="0" marB="0" anchor="ctr">
                    <a:solidFill>
                      <a:srgbClr val="92D050"/>
                    </a:solidFill>
                  </a:tcPr>
                </a:tc>
                <a:tc>
                  <a:txBody>
                    <a:bodyPr/>
                    <a:lstStyle/>
                    <a:p>
                      <a:pPr algn="ctr">
                        <a:spcAft>
                          <a:spcPts val="0"/>
                        </a:spcAft>
                      </a:pPr>
                      <a:r>
                        <a:rPr lang="de-DE" sz="1100" dirty="0">
                          <a:effectLst/>
                        </a:rPr>
                        <a:t>HZDR</a:t>
                      </a:r>
                      <a:endParaRPr lang="de-DE" sz="1100" dirty="0">
                        <a:effectLst/>
                        <a:latin typeface="Times New Roman" panose="02020603050405020304" pitchFamily="18" charset="0"/>
                        <a:ea typeface="Times New Roman" panose="02020603050405020304" pitchFamily="18" charset="0"/>
                      </a:endParaRPr>
                    </a:p>
                  </a:txBody>
                  <a:tcPr marL="44125" marR="44125" marT="0" marB="0" anchor="ctr">
                    <a:solidFill>
                      <a:srgbClr val="92D050"/>
                    </a:solidFill>
                  </a:tcPr>
                </a:tc>
                <a:tc>
                  <a:txBody>
                    <a:bodyPr/>
                    <a:lstStyle/>
                    <a:p>
                      <a:pPr algn="ctr">
                        <a:spcAft>
                          <a:spcPts val="0"/>
                        </a:spcAft>
                      </a:pPr>
                      <a:r>
                        <a:rPr lang="de-DE" sz="1100">
                          <a:effectLst/>
                        </a:rPr>
                        <a:t>Andreas Wagner</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25</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25</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6300</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1111151368"/>
                  </a:ext>
                </a:extLst>
              </a:tr>
              <a:tr h="690241">
                <a:tc>
                  <a:txBody>
                    <a:bodyPr/>
                    <a:lstStyle/>
                    <a:p>
                      <a:pPr algn="ctr">
                        <a:spcAft>
                          <a:spcPts val="0"/>
                        </a:spcAft>
                      </a:pPr>
                      <a:r>
                        <a:rPr lang="de-DE" sz="1100">
                          <a:effectLst/>
                        </a:rPr>
                        <a:t>SV_1_2</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dirty="0">
                          <a:effectLst/>
                        </a:rPr>
                        <a:t>Ana Maria Gomez</a:t>
                      </a:r>
                      <a:endParaRPr lang="de-DE" sz="1100" dirty="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JRC-Geel</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Stephan Oberstedt</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12</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12</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13000</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1773042474"/>
                  </a:ext>
                </a:extLst>
              </a:tr>
              <a:tr h="690241">
                <a:tc>
                  <a:txBody>
                    <a:bodyPr/>
                    <a:lstStyle/>
                    <a:p>
                      <a:pPr algn="ctr">
                        <a:spcAft>
                          <a:spcPts val="0"/>
                        </a:spcAft>
                      </a:pPr>
                      <a:r>
                        <a:rPr lang="de-DE" sz="1100">
                          <a:effectLst/>
                        </a:rPr>
                        <a:t>SV_1_3</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Diego Tarrio</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JRC-Geel</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Stephan Oberstedt</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5000</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612294432"/>
                  </a:ext>
                </a:extLst>
              </a:tr>
              <a:tr h="690241">
                <a:tc>
                  <a:txBody>
                    <a:bodyPr/>
                    <a:lstStyle/>
                    <a:p>
                      <a:pPr algn="ctr">
                        <a:spcAft>
                          <a:spcPts val="0"/>
                        </a:spcAft>
                      </a:pPr>
                      <a:r>
                        <a:rPr lang="de-DE" sz="1100">
                          <a:effectLst/>
                        </a:rPr>
                        <a:t>SV_1_4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dirty="0">
                          <a:effectLst/>
                        </a:rPr>
                        <a:t>Ali Al-</a:t>
                      </a:r>
                      <a:r>
                        <a:rPr lang="de-DE" sz="1100" dirty="0" err="1">
                          <a:effectLst/>
                        </a:rPr>
                        <a:t>Adili</a:t>
                      </a:r>
                      <a:endParaRPr lang="de-DE" sz="1100" dirty="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JRC-Geel</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Stephan Oberstedt</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5000</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2626217049"/>
                  </a:ext>
                </a:extLst>
              </a:tr>
              <a:tr h="521494">
                <a:tc>
                  <a:txBody>
                    <a:bodyPr/>
                    <a:lstStyle/>
                    <a:p>
                      <a:pPr algn="ctr">
                        <a:spcAft>
                          <a:spcPts val="0"/>
                        </a:spcAft>
                      </a:pPr>
                      <a:r>
                        <a:rPr lang="de-DE" sz="1100">
                          <a:effectLst/>
                        </a:rPr>
                        <a:t>SV_1_5</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Jukka Jaatinen</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JGU Mainz</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Klaus Eberhardt</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2</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2</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2500</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3280266834"/>
                  </a:ext>
                </a:extLst>
              </a:tr>
              <a:tr h="521494">
                <a:tc>
                  <a:txBody>
                    <a:bodyPr/>
                    <a:lstStyle/>
                    <a:p>
                      <a:pPr algn="ctr">
                        <a:spcAft>
                          <a:spcPts val="0"/>
                        </a:spcAft>
                      </a:pPr>
                      <a:r>
                        <a:rPr lang="de-DE" sz="1100">
                          <a:effectLst/>
                        </a:rPr>
                        <a:t>SV_1_6</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Juan Peñas</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HZDR</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Arnd Junghans</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4800</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619568619"/>
                  </a:ext>
                </a:extLst>
              </a:tr>
              <a:tr h="189555">
                <a:tc>
                  <a:txBody>
                    <a:bodyPr/>
                    <a:lstStyle/>
                    <a:p>
                      <a:pPr algn="ctr">
                        <a:spcAft>
                          <a:spcPts val="0"/>
                        </a:spcAft>
                      </a:pPr>
                      <a:r>
                        <a:rPr lang="de-DE" sz="1100">
                          <a:effectLst/>
                        </a:rPr>
                        <a:t>Total</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endParaRPr lang="de-DE" sz="1000">
                        <a:effectLst/>
                        <a:latin typeface="Times New Roman" panose="02020603050405020304" pitchFamily="18" charset="0"/>
                      </a:endParaRPr>
                    </a:p>
                  </a:txBody>
                  <a:tcPr marL="44125" marR="44125" marT="0" marB="0" anchor="ctr"/>
                </a:tc>
                <a:tc>
                  <a:txBody>
                    <a:bodyPr/>
                    <a:lstStyle/>
                    <a:p>
                      <a:endParaRPr lang="de-DE" sz="1000">
                        <a:effectLst/>
                        <a:latin typeface="Times New Roman" panose="02020603050405020304" pitchFamily="18" charset="0"/>
                      </a:endParaRPr>
                    </a:p>
                  </a:txBody>
                  <a:tcPr marL="44125" marR="44125" marT="0" marB="0" anchor="ctr"/>
                </a:tc>
                <a:tc>
                  <a:txBody>
                    <a:bodyPr/>
                    <a:lstStyle/>
                    <a:p>
                      <a:endParaRPr lang="de-DE" sz="1000">
                        <a:effectLst/>
                        <a:latin typeface="Times New Roman" panose="02020603050405020304" pitchFamily="18" charset="0"/>
                      </a:endParaRPr>
                    </a:p>
                  </a:txBody>
                  <a:tcPr marL="44125" marR="44125" marT="0" marB="0" anchor="ctr"/>
                </a:tc>
                <a:tc>
                  <a:txBody>
                    <a:bodyPr/>
                    <a:lstStyle/>
                    <a:p>
                      <a:pPr algn="ctr">
                        <a:spcAft>
                          <a:spcPts val="0"/>
                        </a:spcAft>
                      </a:pPr>
                      <a:r>
                        <a:rPr lang="de-DE" sz="1100">
                          <a:effectLst/>
                        </a:rPr>
                        <a:t>51</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a:effectLst/>
                        </a:rPr>
                        <a:t>51</a:t>
                      </a:r>
                      <a:endParaRPr lang="de-DE" sz="1100">
                        <a:effectLst/>
                        <a:latin typeface="Times New Roman" panose="02020603050405020304" pitchFamily="18" charset="0"/>
                        <a:ea typeface="Times New Roman" panose="02020603050405020304" pitchFamily="18" charset="0"/>
                      </a:endParaRPr>
                    </a:p>
                  </a:txBody>
                  <a:tcPr marL="44125" marR="44125" marT="0" marB="0" anchor="ctr"/>
                </a:tc>
                <a:tc>
                  <a:txBody>
                    <a:bodyPr/>
                    <a:lstStyle/>
                    <a:p>
                      <a:pPr algn="ctr">
                        <a:spcAft>
                          <a:spcPts val="0"/>
                        </a:spcAft>
                      </a:pPr>
                      <a:r>
                        <a:rPr lang="de-DE" sz="1100" dirty="0">
                          <a:effectLst/>
                        </a:rPr>
                        <a:t>36600</a:t>
                      </a:r>
                      <a:endParaRPr lang="de-DE" sz="1100" dirty="0">
                        <a:effectLst/>
                        <a:latin typeface="Times New Roman" panose="02020603050405020304" pitchFamily="18" charset="0"/>
                        <a:ea typeface="Times New Roman" panose="02020603050405020304" pitchFamily="18" charset="0"/>
                      </a:endParaRPr>
                    </a:p>
                  </a:txBody>
                  <a:tcPr marL="44125" marR="44125" marT="0" marB="0" anchor="ctr"/>
                </a:tc>
                <a:extLst>
                  <a:ext uri="{0D108BD9-81ED-4DB2-BD59-A6C34878D82A}">
                    <a16:rowId xmlns:a16="http://schemas.microsoft.com/office/drawing/2014/main" val="2300088597"/>
                  </a:ext>
                </a:extLst>
              </a:tr>
            </a:tbl>
          </a:graphicData>
        </a:graphic>
      </p:graphicFrame>
      <p:sp>
        <p:nvSpPr>
          <p:cNvPr id="5" name="Textfeld 4"/>
          <p:cNvSpPr txBox="1"/>
          <p:nvPr/>
        </p:nvSpPr>
        <p:spPr>
          <a:xfrm>
            <a:off x="457200" y="5843910"/>
            <a:ext cx="5634876" cy="369332"/>
          </a:xfrm>
          <a:prstGeom prst="rect">
            <a:avLst/>
          </a:prstGeom>
          <a:noFill/>
        </p:spPr>
        <p:txBody>
          <a:bodyPr wrap="none" rtlCol="0">
            <a:spAutoFit/>
          </a:bodyPr>
          <a:lstStyle/>
          <a:p>
            <a:r>
              <a:rPr lang="de-DE" dirty="0"/>
              <a:t>SV_1_1  </a:t>
            </a:r>
            <a:r>
              <a:rPr lang="de-DE" dirty="0" err="1"/>
              <a:t>completed</a:t>
            </a:r>
            <a:r>
              <a:rPr lang="de-DE" dirty="0"/>
              <a:t>, all </a:t>
            </a:r>
            <a:r>
              <a:rPr lang="de-DE" dirty="0" err="1"/>
              <a:t>others</a:t>
            </a:r>
            <a:r>
              <a:rPr lang="de-DE" dirty="0"/>
              <a:t> </a:t>
            </a:r>
            <a:r>
              <a:rPr lang="de-DE" dirty="0" err="1"/>
              <a:t>delayed</a:t>
            </a:r>
            <a:r>
              <a:rPr lang="de-DE" dirty="0"/>
              <a:t> not </a:t>
            </a:r>
            <a:r>
              <a:rPr lang="de-DE" dirty="0" err="1"/>
              <a:t>canceled</a:t>
            </a:r>
            <a:r>
              <a:rPr lang="de-DE" dirty="0"/>
              <a:t>  </a:t>
            </a:r>
          </a:p>
        </p:txBody>
      </p:sp>
    </p:spTree>
    <p:extLst>
      <p:ext uri="{BB962C8B-B14F-4D97-AF65-F5344CB8AC3E}">
        <p14:creationId xmlns:p14="http://schemas.microsoft.com/office/powerpoint/2010/main" val="1709079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80"/>
            <a:ext cx="8229240" cy="536025"/>
          </a:xfrm>
        </p:spPr>
        <p:txBody>
          <a:bodyPr/>
          <a:lstStyle/>
          <a:p>
            <a:r>
              <a:rPr lang="de-DE" sz="2400" dirty="0"/>
              <a:t>List </a:t>
            </a:r>
            <a:r>
              <a:rPr lang="de-DE" sz="2400" dirty="0" err="1"/>
              <a:t>of</a:t>
            </a:r>
            <a:r>
              <a:rPr lang="de-DE" sz="2400" dirty="0"/>
              <a:t> </a:t>
            </a:r>
            <a:r>
              <a:rPr lang="de-DE" sz="2400" dirty="0" err="1"/>
              <a:t>approved</a:t>
            </a:r>
            <a:r>
              <a:rPr lang="de-DE" sz="2400" dirty="0"/>
              <a:t> E&amp;T </a:t>
            </a:r>
            <a:r>
              <a:rPr lang="de-DE" sz="2400" dirty="0" err="1"/>
              <a:t>proposals</a:t>
            </a:r>
            <a:r>
              <a:rPr lang="de-DE" sz="2400" dirty="0"/>
              <a:t> </a:t>
            </a:r>
            <a:r>
              <a:rPr lang="de-DE" sz="2400" dirty="0" err="1"/>
              <a:t>from</a:t>
            </a:r>
            <a:r>
              <a:rPr lang="de-DE" sz="2400" dirty="0"/>
              <a:t> PAC 2</a:t>
            </a:r>
          </a:p>
        </p:txBody>
      </p:sp>
      <p:sp>
        <p:nvSpPr>
          <p:cNvPr id="5" name="Textfeld 4"/>
          <p:cNvSpPr txBox="1"/>
          <p:nvPr/>
        </p:nvSpPr>
        <p:spPr>
          <a:xfrm>
            <a:off x="354169" y="5006783"/>
            <a:ext cx="7738016" cy="369332"/>
          </a:xfrm>
          <a:prstGeom prst="rect">
            <a:avLst/>
          </a:prstGeom>
          <a:noFill/>
        </p:spPr>
        <p:txBody>
          <a:bodyPr wrap="none" rtlCol="0">
            <a:spAutoFit/>
          </a:bodyPr>
          <a:lstStyle/>
          <a:p>
            <a:r>
              <a:rPr lang="de-DE" dirty="0"/>
              <a:t>SV_2_5  </a:t>
            </a:r>
            <a:r>
              <a:rPr lang="de-DE" dirty="0" err="1"/>
              <a:t>completed</a:t>
            </a:r>
            <a:r>
              <a:rPr lang="de-DE" dirty="0"/>
              <a:t>,  SV_2_8 </a:t>
            </a:r>
            <a:r>
              <a:rPr lang="de-DE" dirty="0" err="1"/>
              <a:t>started</a:t>
            </a:r>
            <a:r>
              <a:rPr lang="de-DE" dirty="0"/>
              <a:t>,  all </a:t>
            </a:r>
            <a:r>
              <a:rPr lang="de-DE" dirty="0" err="1"/>
              <a:t>others</a:t>
            </a:r>
            <a:r>
              <a:rPr lang="de-DE" dirty="0"/>
              <a:t> </a:t>
            </a:r>
            <a:r>
              <a:rPr lang="de-DE" dirty="0" err="1"/>
              <a:t>delayed</a:t>
            </a:r>
            <a:r>
              <a:rPr lang="de-DE" dirty="0"/>
              <a:t> but not </a:t>
            </a:r>
            <a:r>
              <a:rPr lang="de-DE" dirty="0" err="1"/>
              <a:t>canceled</a:t>
            </a:r>
            <a:endParaRPr lang="de-DE" dirty="0"/>
          </a:p>
        </p:txBody>
      </p:sp>
      <p:graphicFrame>
        <p:nvGraphicFramePr>
          <p:cNvPr id="3" name="Tabelle 2">
            <a:extLst>
              <a:ext uri="{FF2B5EF4-FFF2-40B4-BE49-F238E27FC236}">
                <a16:creationId xmlns:a16="http://schemas.microsoft.com/office/drawing/2014/main" id="{D0EAC599-F8B2-46B1-B6C9-13DA48179B37}"/>
              </a:ext>
            </a:extLst>
          </p:cNvPr>
          <p:cNvGraphicFramePr>
            <a:graphicFrameLocks noGrp="1"/>
          </p:cNvGraphicFramePr>
          <p:nvPr>
            <p:extLst>
              <p:ext uri="{D42A27DB-BD31-4B8C-83A1-F6EECF244321}">
                <p14:modId xmlns:p14="http://schemas.microsoft.com/office/powerpoint/2010/main" val="599387834"/>
              </p:ext>
            </p:extLst>
          </p:nvPr>
        </p:nvGraphicFramePr>
        <p:xfrm>
          <a:off x="251138" y="1131357"/>
          <a:ext cx="7315468" cy="3131820"/>
        </p:xfrm>
        <a:graphic>
          <a:graphicData uri="http://schemas.openxmlformats.org/drawingml/2006/table">
            <a:tbl>
              <a:tblPr>
                <a:tableStyleId>{5C22544A-7EE6-4342-B048-85BDC9FD1C3A}</a:tableStyleId>
              </a:tblPr>
              <a:tblGrid>
                <a:gridCol w="656823">
                  <a:extLst>
                    <a:ext uri="{9D8B030D-6E8A-4147-A177-3AD203B41FA5}">
                      <a16:colId xmlns:a16="http://schemas.microsoft.com/office/drawing/2014/main" val="2757169331"/>
                    </a:ext>
                  </a:extLst>
                </a:gridCol>
                <a:gridCol w="1286545">
                  <a:extLst>
                    <a:ext uri="{9D8B030D-6E8A-4147-A177-3AD203B41FA5}">
                      <a16:colId xmlns:a16="http://schemas.microsoft.com/office/drawing/2014/main" val="1876895567"/>
                    </a:ext>
                  </a:extLst>
                </a:gridCol>
                <a:gridCol w="1231900">
                  <a:extLst>
                    <a:ext uri="{9D8B030D-6E8A-4147-A177-3AD203B41FA5}">
                      <a16:colId xmlns:a16="http://schemas.microsoft.com/office/drawing/2014/main" val="1369493603"/>
                    </a:ext>
                  </a:extLst>
                </a:gridCol>
                <a:gridCol w="1117600">
                  <a:extLst>
                    <a:ext uri="{9D8B030D-6E8A-4147-A177-3AD203B41FA5}">
                      <a16:colId xmlns:a16="http://schemas.microsoft.com/office/drawing/2014/main" val="1889750752"/>
                    </a:ext>
                  </a:extLst>
                </a:gridCol>
                <a:gridCol w="1295400">
                  <a:extLst>
                    <a:ext uri="{9D8B030D-6E8A-4147-A177-3AD203B41FA5}">
                      <a16:colId xmlns:a16="http://schemas.microsoft.com/office/drawing/2014/main" val="3736335495"/>
                    </a:ext>
                  </a:extLst>
                </a:gridCol>
                <a:gridCol w="990600">
                  <a:extLst>
                    <a:ext uri="{9D8B030D-6E8A-4147-A177-3AD203B41FA5}">
                      <a16:colId xmlns:a16="http://schemas.microsoft.com/office/drawing/2014/main" val="1008630590"/>
                    </a:ext>
                  </a:extLst>
                </a:gridCol>
                <a:gridCol w="736600">
                  <a:extLst>
                    <a:ext uri="{9D8B030D-6E8A-4147-A177-3AD203B41FA5}">
                      <a16:colId xmlns:a16="http://schemas.microsoft.com/office/drawing/2014/main" val="2360359726"/>
                    </a:ext>
                  </a:extLst>
                </a:gridCol>
              </a:tblGrid>
              <a:tr h="182880">
                <a:tc>
                  <a:txBody>
                    <a:bodyPr/>
                    <a:lstStyle/>
                    <a:p>
                      <a:pPr algn="l" fontAlgn="b"/>
                      <a:r>
                        <a:rPr lang="de-DE" sz="1100" u="none" strike="noStrike">
                          <a:effectLst/>
                        </a:rPr>
                        <a:t>PAC</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Visitor</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Institute</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Contact</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Requested weeks</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Approved weeks</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Total cost</a:t>
                      </a:r>
                      <a:endParaRPr lang="de-DE" sz="1100" b="1"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594256691"/>
                  </a:ext>
                </a:extLst>
              </a:tr>
              <a:tr h="182880">
                <a:tc>
                  <a:txBody>
                    <a:bodyPr/>
                    <a:lstStyle/>
                    <a:p>
                      <a:pPr algn="l" fontAlgn="ctr"/>
                      <a:r>
                        <a:rPr lang="de-DE" sz="1100" u="none" strike="noStrike">
                          <a:effectLst/>
                        </a:rPr>
                        <a:t>SV_2_1</a:t>
                      </a:r>
                      <a:endParaRPr lang="de-DE"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l" fontAlgn="ctr"/>
                      <a:r>
                        <a:rPr lang="de-DE" sz="1100" u="none" strike="noStrike">
                          <a:effectLst/>
                        </a:rPr>
                        <a:t>Nicolae Carjan</a:t>
                      </a:r>
                      <a:endParaRPr lang="de-DE"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l" fontAlgn="ctr"/>
                      <a:r>
                        <a:rPr lang="de-DE" sz="1100" u="none" strike="noStrike">
                          <a:effectLst/>
                        </a:rPr>
                        <a:t>JRC Geel</a:t>
                      </a:r>
                      <a:endParaRPr lang="de-DE"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l" fontAlgn="ctr"/>
                      <a:r>
                        <a:rPr lang="de-DE" sz="1100" u="none" strike="noStrike">
                          <a:effectLst/>
                        </a:rPr>
                        <a:t>Stephan Oberstedt</a:t>
                      </a:r>
                      <a:endParaRPr lang="de-DE"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r" fontAlgn="ctr"/>
                      <a:r>
                        <a:rPr lang="de-DE" sz="1100" u="none" strike="noStrike">
                          <a:effectLst/>
                        </a:rPr>
                        <a:t>12</a:t>
                      </a:r>
                      <a:endParaRPr lang="de-DE"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r" fontAlgn="ctr"/>
                      <a:r>
                        <a:rPr lang="de-DE" sz="1100" u="none" strike="noStrike">
                          <a:effectLst/>
                        </a:rPr>
                        <a:t>6</a:t>
                      </a:r>
                      <a:endParaRPr lang="de-DE" sz="11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r" fontAlgn="ctr"/>
                      <a:r>
                        <a:rPr lang="de-DE" sz="1100" u="none" strike="noStrike">
                          <a:effectLst/>
                        </a:rPr>
                        <a:t>6700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087778649"/>
                  </a:ext>
                </a:extLst>
              </a:tr>
              <a:tr h="182880">
                <a:tc>
                  <a:txBody>
                    <a:bodyPr/>
                    <a:lstStyle/>
                    <a:p>
                      <a:pPr algn="l" fontAlgn="b"/>
                      <a:r>
                        <a:rPr lang="de-DE" sz="1100" u="none" strike="noStrike">
                          <a:effectLst/>
                        </a:rPr>
                        <a:t>SV_2_2</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Andrea Oprea</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JRC-Geel</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Peter Schillebeeckx</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12</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8</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8800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4099401701"/>
                  </a:ext>
                </a:extLst>
              </a:tr>
              <a:tr h="182880">
                <a:tc>
                  <a:txBody>
                    <a:bodyPr/>
                    <a:lstStyle/>
                    <a:p>
                      <a:pPr algn="l" fontAlgn="b"/>
                      <a:r>
                        <a:rPr lang="de-DE" sz="1100" u="none" strike="noStrike" dirty="0">
                          <a:effectLst/>
                        </a:rPr>
                        <a:t>SV_2_3 (?)</a:t>
                      </a:r>
                      <a:endParaRPr lang="de-DE" sz="11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dirty="0">
                          <a:effectLst/>
                        </a:rPr>
                        <a:t>Ahmed </a:t>
                      </a:r>
                      <a:r>
                        <a:rPr lang="de-DE" sz="1100" u="none" strike="noStrike" dirty="0" err="1">
                          <a:effectLst/>
                        </a:rPr>
                        <a:t>Shama</a:t>
                      </a:r>
                      <a:r>
                        <a:rPr lang="de-DE" sz="1100" u="none" strike="noStrike" dirty="0">
                          <a:effectLst/>
                        </a:rPr>
                        <a:t> (</a:t>
                      </a:r>
                      <a:r>
                        <a:rPr lang="de-DE" sz="1100" u="none" strike="noStrike" dirty="0" err="1">
                          <a:effectLst/>
                        </a:rPr>
                        <a:t>canceled</a:t>
                      </a:r>
                      <a:r>
                        <a:rPr lang="de-DE" sz="1100" u="none" strike="noStrike" dirty="0">
                          <a:effectLst/>
                        </a:rPr>
                        <a:t>) </a:t>
                      </a:r>
                      <a:endParaRPr lang="de-DE" sz="11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JRC-Geel</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Peter Schillebeeckx</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dirty="0">
                          <a:effectLst/>
                        </a:rPr>
                        <a:t>12</a:t>
                      </a:r>
                      <a:endParaRPr lang="de-DE" sz="11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6</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6700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2839599520"/>
                  </a:ext>
                </a:extLst>
              </a:tr>
              <a:tr h="182880">
                <a:tc>
                  <a:txBody>
                    <a:bodyPr/>
                    <a:lstStyle/>
                    <a:p>
                      <a:pPr algn="l" fontAlgn="b"/>
                      <a:r>
                        <a:rPr lang="de-DE" sz="1100" u="none" strike="noStrike">
                          <a:effectLst/>
                        </a:rPr>
                        <a:t>SV_2_4</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David Knezevic</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MTA, Budapest</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László Szentmiklósi  </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3</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3</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3550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306995307"/>
                  </a:ext>
                </a:extLst>
              </a:tr>
              <a:tr h="190500">
                <a:tc>
                  <a:txBody>
                    <a:bodyPr/>
                    <a:lstStyle/>
                    <a:p>
                      <a:pPr algn="l" fontAlgn="b"/>
                      <a:r>
                        <a:rPr lang="de-DE" sz="1100" u="none" strike="noStrike" dirty="0">
                          <a:effectLst/>
                        </a:rPr>
                        <a:t>SV_2_5</a:t>
                      </a:r>
                      <a:endParaRPr lang="de-DE" sz="1100" b="0" i="0" u="none" strike="noStrike" dirty="0">
                        <a:solidFill>
                          <a:srgbClr val="000000"/>
                        </a:solidFill>
                        <a:effectLst/>
                        <a:latin typeface="Times New Roman" panose="02020603050405020304" pitchFamily="18" charset="0"/>
                      </a:endParaRPr>
                    </a:p>
                  </a:txBody>
                  <a:tcPr marL="7620" marR="7620" marT="7620" marB="0" anchor="b">
                    <a:solidFill>
                      <a:srgbClr val="92D050"/>
                    </a:solidFill>
                  </a:tcPr>
                </a:tc>
                <a:tc>
                  <a:txBody>
                    <a:bodyPr/>
                    <a:lstStyle/>
                    <a:p>
                      <a:pPr algn="l" fontAlgn="b"/>
                      <a:r>
                        <a:rPr lang="de-DE" sz="1150" u="none" strike="noStrike" dirty="0">
                          <a:effectLst/>
                        </a:rPr>
                        <a:t>Quentin </a:t>
                      </a:r>
                      <a:r>
                        <a:rPr lang="de-DE" sz="1150" u="none" strike="noStrike" dirty="0" err="1">
                          <a:effectLst/>
                        </a:rPr>
                        <a:t>Ducasse</a:t>
                      </a:r>
                      <a:endParaRPr lang="de-DE" sz="1150" b="0" i="0" u="none" strike="noStrike" dirty="0">
                        <a:solidFill>
                          <a:srgbClr val="000000"/>
                        </a:solidFill>
                        <a:effectLst/>
                        <a:latin typeface="Times New Roman" panose="02020603050405020304" pitchFamily="18" charset="0"/>
                      </a:endParaRPr>
                    </a:p>
                  </a:txBody>
                  <a:tcPr marL="7620" marR="7620" marT="7620" marB="0" anchor="b">
                    <a:solidFill>
                      <a:srgbClr val="92D050"/>
                    </a:solidFill>
                  </a:tcPr>
                </a:tc>
                <a:tc>
                  <a:txBody>
                    <a:bodyPr/>
                    <a:lstStyle/>
                    <a:p>
                      <a:pPr algn="l" fontAlgn="b"/>
                      <a:r>
                        <a:rPr lang="de-DE" sz="1100" u="none" strike="noStrike" dirty="0">
                          <a:effectLst/>
                        </a:rPr>
                        <a:t>PTB, Braunschweig</a:t>
                      </a:r>
                      <a:endParaRPr lang="de-DE" sz="1100" b="0" i="0" u="none" strike="noStrike" dirty="0">
                        <a:solidFill>
                          <a:srgbClr val="000000"/>
                        </a:solidFill>
                        <a:effectLst/>
                        <a:latin typeface="Times New Roman" panose="02020603050405020304" pitchFamily="18" charset="0"/>
                      </a:endParaRPr>
                    </a:p>
                  </a:txBody>
                  <a:tcPr marL="7620" marR="7620" marT="7620" marB="0" anchor="b">
                    <a:solidFill>
                      <a:srgbClr val="92D050"/>
                    </a:solidFill>
                  </a:tcPr>
                </a:tc>
                <a:tc>
                  <a:txBody>
                    <a:bodyPr/>
                    <a:lstStyle/>
                    <a:p>
                      <a:pPr algn="l" fontAlgn="b"/>
                      <a:r>
                        <a:rPr lang="de-DE" sz="1100" u="none" strike="noStrike">
                          <a:effectLst/>
                        </a:rPr>
                        <a:t>Elisa Pirovano</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3</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3</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3550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1251100802"/>
                  </a:ext>
                </a:extLst>
              </a:tr>
              <a:tr h="190500">
                <a:tc>
                  <a:txBody>
                    <a:bodyPr/>
                    <a:lstStyle/>
                    <a:p>
                      <a:pPr algn="l" fontAlgn="b"/>
                      <a:r>
                        <a:rPr lang="de-DE" sz="1100" u="none" strike="noStrike">
                          <a:effectLst/>
                        </a:rPr>
                        <a:t>SV_2_6</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50" u="none" strike="noStrike">
                          <a:effectLst/>
                        </a:rPr>
                        <a:t>Riccardo Mucciola</a:t>
                      </a:r>
                      <a:endParaRPr lang="de-DE" sz="115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JRC Geel</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Peter Schillebeeckx</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12</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9</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9850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1562478120"/>
                  </a:ext>
                </a:extLst>
              </a:tr>
              <a:tr h="190500">
                <a:tc>
                  <a:txBody>
                    <a:bodyPr/>
                    <a:lstStyle/>
                    <a:p>
                      <a:pPr algn="l" fontAlgn="b"/>
                      <a:r>
                        <a:rPr lang="de-DE" sz="1100" u="none" strike="noStrike">
                          <a:effectLst/>
                        </a:rPr>
                        <a:t>SV_2_7</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50" u="none" strike="noStrike">
                          <a:effectLst/>
                        </a:rPr>
                        <a:t>Eckart Grosse</a:t>
                      </a:r>
                      <a:endParaRPr lang="de-DE" sz="115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IPN Orsay</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Jon Wilson</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4</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4</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5000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457857185"/>
                  </a:ext>
                </a:extLst>
              </a:tr>
              <a:tr h="358140">
                <a:tc>
                  <a:txBody>
                    <a:bodyPr/>
                    <a:lstStyle/>
                    <a:p>
                      <a:pPr algn="l" fontAlgn="b"/>
                      <a:r>
                        <a:rPr lang="de-DE" sz="1100" u="none" strike="noStrike" dirty="0">
                          <a:effectLst/>
                        </a:rPr>
                        <a:t>SV_2_8</a:t>
                      </a:r>
                      <a:endParaRPr lang="de-DE" sz="1100" b="0" i="0" u="none" strike="noStrike" dirty="0">
                        <a:solidFill>
                          <a:srgbClr val="000000"/>
                        </a:solidFill>
                        <a:effectLst/>
                        <a:latin typeface="Times New Roman" panose="02020603050405020304" pitchFamily="18" charset="0"/>
                      </a:endParaRPr>
                    </a:p>
                  </a:txBody>
                  <a:tcPr marL="7620" marR="7620" marT="7620" marB="0" anchor="b">
                    <a:solidFill>
                      <a:srgbClr val="92D050"/>
                    </a:solidFill>
                  </a:tcPr>
                </a:tc>
                <a:tc>
                  <a:txBody>
                    <a:bodyPr/>
                    <a:lstStyle/>
                    <a:p>
                      <a:pPr algn="l" fontAlgn="b"/>
                      <a:r>
                        <a:rPr lang="de-DE" sz="1100" u="none" strike="noStrike" dirty="0" err="1">
                          <a:effectLst/>
                        </a:rPr>
                        <a:t>María</a:t>
                      </a:r>
                      <a:r>
                        <a:rPr lang="de-DE" sz="1100" u="none" strike="noStrike" dirty="0">
                          <a:effectLst/>
                        </a:rPr>
                        <a:t> </a:t>
                      </a:r>
                      <a:r>
                        <a:rPr lang="de-DE" sz="1100" u="none" strike="noStrike" dirty="0" err="1">
                          <a:effectLst/>
                        </a:rPr>
                        <a:t>Ángeles</a:t>
                      </a:r>
                      <a:r>
                        <a:rPr lang="de-DE" sz="1100" u="none" strike="noStrike" dirty="0">
                          <a:effectLst/>
                        </a:rPr>
                        <a:t> </a:t>
                      </a:r>
                      <a:r>
                        <a:rPr lang="de-DE" sz="1100" u="none" strike="noStrike" dirty="0" err="1">
                          <a:effectLst/>
                        </a:rPr>
                        <a:t>Millán</a:t>
                      </a:r>
                      <a:r>
                        <a:rPr lang="de-DE" sz="1100" u="none" strike="noStrike" dirty="0">
                          <a:effectLst/>
                        </a:rPr>
                        <a:t> </a:t>
                      </a:r>
                      <a:r>
                        <a:rPr lang="de-DE" sz="1100" u="none" strike="noStrike" dirty="0" err="1">
                          <a:effectLst/>
                        </a:rPr>
                        <a:t>Callado</a:t>
                      </a:r>
                      <a:endParaRPr lang="de-DE" sz="11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HZDR</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Arnd Junghans</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12</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11</a:t>
                      </a:r>
                      <a:endParaRPr lang="de-DE" sz="1100" b="0"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ctr"/>
                      <a:r>
                        <a:rPr lang="de-DE" sz="1100" u="none" strike="noStrike">
                          <a:effectLst/>
                        </a:rPr>
                        <a:t>11950</a:t>
                      </a:r>
                      <a:endParaRPr lang="de-DE" sz="11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800063699"/>
                  </a:ext>
                </a:extLst>
              </a:tr>
              <a:tr h="182880">
                <a:tc>
                  <a:txBody>
                    <a:bodyPr/>
                    <a:lstStyle/>
                    <a:p>
                      <a:pPr algn="l" fontAlgn="b"/>
                      <a:r>
                        <a:rPr lang="de-DE" sz="1100" u="none" strike="noStrike">
                          <a:effectLst/>
                        </a:rPr>
                        <a:t>Total</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 </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 </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100" u="none" strike="noStrike">
                          <a:effectLst/>
                        </a:rPr>
                        <a:t> </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70</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a:effectLst/>
                        </a:rPr>
                        <a:t>50</a:t>
                      </a:r>
                      <a:endParaRPr lang="de-DE" sz="1100" b="1"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100" u="none" strike="noStrike" dirty="0">
                          <a:effectLst/>
                        </a:rPr>
                        <a:t>56100</a:t>
                      </a:r>
                      <a:endParaRPr lang="de-DE" sz="1100" b="1"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236361194"/>
                  </a:ext>
                </a:extLst>
              </a:tr>
            </a:tbl>
          </a:graphicData>
        </a:graphic>
      </p:graphicFrame>
    </p:spTree>
    <p:extLst>
      <p:ext uri="{BB962C8B-B14F-4D97-AF65-F5344CB8AC3E}">
        <p14:creationId xmlns:p14="http://schemas.microsoft.com/office/powerpoint/2010/main" val="1694504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80"/>
            <a:ext cx="8229240" cy="550343"/>
          </a:xfrm>
        </p:spPr>
        <p:txBody>
          <a:bodyPr/>
          <a:lstStyle/>
          <a:p>
            <a:r>
              <a:rPr lang="de-DE" sz="2400" dirty="0"/>
              <a:t>List </a:t>
            </a:r>
            <a:r>
              <a:rPr lang="de-DE" sz="2400" dirty="0" err="1"/>
              <a:t>of</a:t>
            </a:r>
            <a:r>
              <a:rPr lang="de-DE" sz="2400" dirty="0"/>
              <a:t>  </a:t>
            </a:r>
            <a:r>
              <a:rPr lang="de-DE" sz="2400" dirty="0" err="1"/>
              <a:t>experiments</a:t>
            </a:r>
            <a:r>
              <a:rPr lang="de-DE" sz="2400" dirty="0"/>
              <a:t> </a:t>
            </a:r>
            <a:r>
              <a:rPr lang="de-DE" sz="2400" dirty="0" err="1"/>
              <a:t>from</a:t>
            </a:r>
            <a:r>
              <a:rPr lang="de-DE" sz="2400" dirty="0"/>
              <a:t> PAC 1</a:t>
            </a:r>
          </a:p>
        </p:txBody>
      </p:sp>
      <p:graphicFrame>
        <p:nvGraphicFramePr>
          <p:cNvPr id="4" name="Tabelle 3"/>
          <p:cNvGraphicFramePr>
            <a:graphicFrameLocks noGrp="1"/>
          </p:cNvGraphicFramePr>
          <p:nvPr>
            <p:extLst>
              <p:ext uri="{D42A27DB-BD31-4B8C-83A1-F6EECF244321}">
                <p14:modId xmlns:p14="http://schemas.microsoft.com/office/powerpoint/2010/main" val="2909310269"/>
              </p:ext>
            </p:extLst>
          </p:nvPr>
        </p:nvGraphicFramePr>
        <p:xfrm>
          <a:off x="90152" y="1024090"/>
          <a:ext cx="6956916" cy="2346960"/>
        </p:xfrm>
        <a:graphic>
          <a:graphicData uri="http://schemas.openxmlformats.org/drawingml/2006/table">
            <a:tbl>
              <a:tblPr firstRow="1" firstCol="1" bandRow="1">
                <a:tableStyleId>{5C22544A-7EE6-4342-B048-85BDC9FD1C3A}</a:tableStyleId>
              </a:tblPr>
              <a:tblGrid>
                <a:gridCol w="989253">
                  <a:extLst>
                    <a:ext uri="{9D8B030D-6E8A-4147-A177-3AD203B41FA5}">
                      <a16:colId xmlns:a16="http://schemas.microsoft.com/office/drawing/2014/main" val="2676614701"/>
                    </a:ext>
                  </a:extLst>
                </a:gridCol>
                <a:gridCol w="1574908">
                  <a:extLst>
                    <a:ext uri="{9D8B030D-6E8A-4147-A177-3AD203B41FA5}">
                      <a16:colId xmlns:a16="http://schemas.microsoft.com/office/drawing/2014/main" val="2387298497"/>
                    </a:ext>
                  </a:extLst>
                </a:gridCol>
                <a:gridCol w="1297937">
                  <a:extLst>
                    <a:ext uri="{9D8B030D-6E8A-4147-A177-3AD203B41FA5}">
                      <a16:colId xmlns:a16="http://schemas.microsoft.com/office/drawing/2014/main" val="3919683960"/>
                    </a:ext>
                  </a:extLst>
                </a:gridCol>
                <a:gridCol w="970385">
                  <a:extLst>
                    <a:ext uri="{9D8B030D-6E8A-4147-A177-3AD203B41FA5}">
                      <a16:colId xmlns:a16="http://schemas.microsoft.com/office/drawing/2014/main" val="2688213414"/>
                    </a:ext>
                  </a:extLst>
                </a:gridCol>
                <a:gridCol w="1058779">
                  <a:extLst>
                    <a:ext uri="{9D8B030D-6E8A-4147-A177-3AD203B41FA5}">
                      <a16:colId xmlns:a16="http://schemas.microsoft.com/office/drawing/2014/main" val="1296671670"/>
                    </a:ext>
                  </a:extLst>
                </a:gridCol>
                <a:gridCol w="1065654">
                  <a:extLst>
                    <a:ext uri="{9D8B030D-6E8A-4147-A177-3AD203B41FA5}">
                      <a16:colId xmlns:a16="http://schemas.microsoft.com/office/drawing/2014/main" val="571903539"/>
                    </a:ext>
                  </a:extLst>
                </a:gridCol>
              </a:tblGrid>
              <a:tr h="359900">
                <a:tc>
                  <a:txBody>
                    <a:bodyPr/>
                    <a:lstStyle/>
                    <a:p>
                      <a:pPr algn="l">
                        <a:spcAft>
                          <a:spcPts val="0"/>
                        </a:spcAft>
                      </a:pPr>
                      <a:r>
                        <a:rPr lang="de-DE" sz="1400" dirty="0">
                          <a:effectLst/>
                        </a:rPr>
                        <a:t>PAC 1</a:t>
                      </a:r>
                      <a:endParaRPr lang="de-DE" sz="1400" dirty="0">
                        <a:effectLst/>
                        <a:latin typeface="Times New Roman" panose="02020603050405020304" pitchFamily="18" charset="0"/>
                        <a:ea typeface="Times New Roman" panose="02020603050405020304" pitchFamily="18" charset="0"/>
                      </a:endParaRPr>
                    </a:p>
                  </a:txBody>
                  <a:tcPr marL="36911" marR="36911" marT="0" marB="0" anchor="ctr"/>
                </a:tc>
                <a:tc>
                  <a:txBody>
                    <a:bodyPr/>
                    <a:lstStyle/>
                    <a:p>
                      <a:pPr algn="l">
                        <a:spcAft>
                          <a:spcPts val="0"/>
                        </a:spcAft>
                      </a:pPr>
                      <a:r>
                        <a:rPr lang="de-DE" sz="1400">
                          <a:effectLst/>
                        </a:rPr>
                        <a:t>Spokesperson</a:t>
                      </a:r>
                      <a:endParaRPr lang="de-DE" sz="1400">
                        <a:effectLst/>
                        <a:latin typeface="Times New Roman" panose="02020603050405020304" pitchFamily="18" charset="0"/>
                        <a:ea typeface="Times New Roman" panose="02020603050405020304" pitchFamily="18" charset="0"/>
                      </a:endParaRPr>
                    </a:p>
                  </a:txBody>
                  <a:tcPr marL="36911" marR="36911" marT="0" marB="0" anchor="ctr"/>
                </a:tc>
                <a:tc>
                  <a:txBody>
                    <a:bodyPr/>
                    <a:lstStyle/>
                    <a:p>
                      <a:pPr algn="l">
                        <a:spcAft>
                          <a:spcPts val="0"/>
                        </a:spcAft>
                      </a:pPr>
                      <a:r>
                        <a:rPr lang="de-DE" sz="1400">
                          <a:effectLst/>
                        </a:rPr>
                        <a:t>Institute</a:t>
                      </a:r>
                      <a:endParaRPr lang="de-DE" sz="1400">
                        <a:effectLst/>
                        <a:latin typeface="Times New Roman" panose="02020603050405020304" pitchFamily="18" charset="0"/>
                        <a:ea typeface="Times New Roman" panose="02020603050405020304" pitchFamily="18" charset="0"/>
                      </a:endParaRPr>
                    </a:p>
                  </a:txBody>
                  <a:tcPr marL="36911" marR="36911" marT="0" marB="0" anchor="ctr"/>
                </a:tc>
                <a:tc>
                  <a:txBody>
                    <a:bodyPr/>
                    <a:lstStyle/>
                    <a:p>
                      <a:pPr algn="l">
                        <a:spcAft>
                          <a:spcPts val="0"/>
                        </a:spcAft>
                      </a:pPr>
                      <a:r>
                        <a:rPr lang="de-DE" sz="1400">
                          <a:effectLst/>
                        </a:rPr>
                        <a:t>Facility</a:t>
                      </a:r>
                      <a:endParaRPr lang="de-DE" sz="1400">
                        <a:effectLst/>
                        <a:latin typeface="Times New Roman" panose="02020603050405020304" pitchFamily="18" charset="0"/>
                        <a:ea typeface="Times New Roman" panose="02020603050405020304" pitchFamily="18" charset="0"/>
                      </a:endParaRPr>
                    </a:p>
                  </a:txBody>
                  <a:tcPr marL="36911" marR="36911" marT="0" marB="0" anchor="ctr"/>
                </a:tc>
                <a:tc>
                  <a:txBody>
                    <a:bodyPr/>
                    <a:lstStyle/>
                    <a:p>
                      <a:pPr algn="l">
                        <a:spcAft>
                          <a:spcPts val="0"/>
                        </a:spcAft>
                      </a:pPr>
                      <a:r>
                        <a:rPr lang="de-DE" sz="1400">
                          <a:effectLst/>
                        </a:rPr>
                        <a:t>Contact</a:t>
                      </a:r>
                      <a:endParaRPr lang="de-DE" sz="1400">
                        <a:effectLst/>
                        <a:latin typeface="Times New Roman" panose="02020603050405020304" pitchFamily="18" charset="0"/>
                        <a:ea typeface="Times New Roman" panose="02020603050405020304" pitchFamily="18" charset="0"/>
                      </a:endParaRPr>
                    </a:p>
                  </a:txBody>
                  <a:tcPr marL="36911" marR="36911" marT="0" marB="0" anchor="ctr"/>
                </a:tc>
                <a:tc>
                  <a:txBody>
                    <a:bodyPr/>
                    <a:lstStyle/>
                    <a:p>
                      <a:pPr algn="l">
                        <a:spcAft>
                          <a:spcPts val="0"/>
                        </a:spcAft>
                      </a:pPr>
                      <a:r>
                        <a:rPr lang="de-DE" sz="1400" dirty="0" err="1">
                          <a:effectLst/>
                        </a:rPr>
                        <a:t>Approved</a:t>
                      </a:r>
                      <a:br>
                        <a:rPr lang="de-DE" sz="1400" dirty="0">
                          <a:effectLst/>
                        </a:rPr>
                      </a:br>
                      <a:r>
                        <a:rPr lang="de-DE" sz="1400" dirty="0" err="1">
                          <a:effectLst/>
                        </a:rPr>
                        <a:t>hours</a:t>
                      </a:r>
                      <a:endParaRPr lang="de-DE" sz="1400" dirty="0">
                        <a:effectLst/>
                        <a:latin typeface="Times New Roman" panose="02020603050405020304" pitchFamily="18" charset="0"/>
                        <a:ea typeface="Times New Roman" panose="02020603050405020304" pitchFamily="18" charset="0"/>
                      </a:endParaRPr>
                    </a:p>
                  </a:txBody>
                  <a:tcPr marL="36911" marR="36911" marT="0" marB="0" anchor="ctr"/>
                </a:tc>
                <a:extLst>
                  <a:ext uri="{0D108BD9-81ED-4DB2-BD59-A6C34878D82A}">
                    <a16:rowId xmlns:a16="http://schemas.microsoft.com/office/drawing/2014/main" val="3633294788"/>
                  </a:ext>
                </a:extLst>
              </a:tr>
              <a:tr h="183108">
                <a:tc>
                  <a:txBody>
                    <a:bodyPr/>
                    <a:lstStyle/>
                    <a:p>
                      <a:pPr algn="l">
                        <a:spcAft>
                          <a:spcPts val="0"/>
                        </a:spcAft>
                      </a:pPr>
                      <a:r>
                        <a:rPr lang="de-DE" sz="1400" dirty="0">
                          <a:effectLst/>
                        </a:rPr>
                        <a:t>TAA_1_2</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solidFill>
                      <a:srgbClr val="92D050"/>
                    </a:solidFill>
                  </a:tcPr>
                </a:tc>
                <a:tc>
                  <a:txBody>
                    <a:bodyPr/>
                    <a:lstStyle/>
                    <a:p>
                      <a:pPr algn="l">
                        <a:spcAft>
                          <a:spcPts val="0"/>
                        </a:spcAft>
                      </a:pPr>
                      <a:r>
                        <a:rPr lang="de-DE" sz="1400" dirty="0">
                          <a:effectLst/>
                        </a:rPr>
                        <a:t>Michal Kostal</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solidFill>
                      <a:srgbClr val="92D050"/>
                    </a:solidFill>
                  </a:tcPr>
                </a:tc>
                <a:tc>
                  <a:txBody>
                    <a:bodyPr/>
                    <a:lstStyle/>
                    <a:p>
                      <a:pPr algn="l">
                        <a:spcAft>
                          <a:spcPts val="0"/>
                        </a:spcAft>
                      </a:pPr>
                      <a:r>
                        <a:rPr lang="de-DE" sz="1400" dirty="0">
                          <a:effectLst/>
                        </a:rPr>
                        <a:t>CVR </a:t>
                      </a:r>
                      <a:r>
                        <a:rPr lang="de-DE" sz="1400" dirty="0" err="1">
                          <a:effectLst/>
                        </a:rPr>
                        <a:t>Rez</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solidFill>
                      <a:srgbClr val="92D050"/>
                    </a:solidFill>
                  </a:tcPr>
                </a:tc>
                <a:tc>
                  <a:txBody>
                    <a:bodyPr/>
                    <a:lstStyle/>
                    <a:p>
                      <a:pPr algn="l">
                        <a:spcAft>
                          <a:spcPts val="0"/>
                        </a:spcAft>
                      </a:pPr>
                      <a:r>
                        <a:rPr lang="de-DE" sz="1400">
                          <a:effectLst/>
                        </a:rPr>
                        <a:t>PTB</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Ralf Nolte</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r">
                        <a:spcAft>
                          <a:spcPts val="0"/>
                        </a:spcAft>
                      </a:pPr>
                      <a:r>
                        <a:rPr lang="de-DE" sz="1400" dirty="0">
                          <a:solidFill>
                            <a:srgbClr val="000000"/>
                          </a:solidFill>
                          <a:effectLst/>
                          <a:latin typeface="+mj-lt"/>
                          <a:ea typeface="Times New Roman" panose="02020603050405020304" pitchFamily="18" charset="0"/>
                        </a:rPr>
                        <a:t>64</a:t>
                      </a:r>
                      <a:endParaRPr lang="de-DE" sz="1400" dirty="0">
                        <a:effectLst/>
                        <a:latin typeface="+mj-lt"/>
                        <a:ea typeface="Times New Roman" panose="02020603050405020304" pitchFamily="18" charset="0"/>
                      </a:endParaRPr>
                    </a:p>
                  </a:txBody>
                  <a:tcPr marL="44450" marR="44450" marT="0" marB="0" anchor="b"/>
                </a:tc>
                <a:extLst>
                  <a:ext uri="{0D108BD9-81ED-4DB2-BD59-A6C34878D82A}">
                    <a16:rowId xmlns:a16="http://schemas.microsoft.com/office/drawing/2014/main" val="1091446851"/>
                  </a:ext>
                </a:extLst>
              </a:tr>
              <a:tr h="183108">
                <a:tc>
                  <a:txBody>
                    <a:bodyPr/>
                    <a:lstStyle/>
                    <a:p>
                      <a:pPr algn="l">
                        <a:spcAft>
                          <a:spcPts val="0"/>
                        </a:spcAft>
                      </a:pPr>
                      <a:r>
                        <a:rPr lang="de-DE" sz="1400">
                          <a:effectLst/>
                        </a:rPr>
                        <a:t>TAA_1_3</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Gregory Lehaut</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dirty="0">
                          <a:effectLst/>
                        </a:rPr>
                        <a:t>LPC Caen</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dirty="0" err="1">
                          <a:effectLst/>
                        </a:rPr>
                        <a:t>nELBE</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Roland Beyer</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r">
                        <a:spcAft>
                          <a:spcPts val="0"/>
                        </a:spcAft>
                      </a:pPr>
                      <a:r>
                        <a:rPr lang="de-DE" sz="1400">
                          <a:solidFill>
                            <a:srgbClr val="000000"/>
                          </a:solidFill>
                          <a:effectLst/>
                          <a:latin typeface="+mj-lt"/>
                          <a:ea typeface="Times New Roman" panose="02020603050405020304" pitchFamily="18" charset="0"/>
                        </a:rPr>
                        <a:t>168</a:t>
                      </a:r>
                      <a:endParaRPr lang="de-DE" sz="1400">
                        <a:effectLst/>
                        <a:latin typeface="+mj-lt"/>
                        <a:ea typeface="Times New Roman" panose="02020603050405020304" pitchFamily="18" charset="0"/>
                      </a:endParaRPr>
                    </a:p>
                  </a:txBody>
                  <a:tcPr marL="44450" marR="44450" marT="0" marB="0" anchor="b"/>
                </a:tc>
                <a:extLst>
                  <a:ext uri="{0D108BD9-81ED-4DB2-BD59-A6C34878D82A}">
                    <a16:rowId xmlns:a16="http://schemas.microsoft.com/office/drawing/2014/main" val="3557463657"/>
                  </a:ext>
                </a:extLst>
              </a:tr>
              <a:tr h="183108">
                <a:tc>
                  <a:txBody>
                    <a:bodyPr/>
                    <a:lstStyle/>
                    <a:p>
                      <a:pPr algn="l">
                        <a:spcAft>
                          <a:spcPts val="0"/>
                        </a:spcAft>
                      </a:pPr>
                      <a:r>
                        <a:rPr lang="de-DE" sz="1400">
                          <a:effectLst/>
                        </a:rPr>
                        <a:t>TAA_1_4</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Massimo Nocente</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U of Milano-Biococca</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dirty="0">
                          <a:effectLst/>
                        </a:rPr>
                        <a:t>HISPANOS</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Carlos Guerrero</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r">
                        <a:spcAft>
                          <a:spcPts val="0"/>
                        </a:spcAft>
                      </a:pPr>
                      <a:r>
                        <a:rPr lang="de-DE" sz="1400">
                          <a:solidFill>
                            <a:srgbClr val="000000"/>
                          </a:solidFill>
                          <a:effectLst/>
                          <a:latin typeface="+mj-lt"/>
                          <a:ea typeface="Times New Roman" panose="02020603050405020304" pitchFamily="18" charset="0"/>
                        </a:rPr>
                        <a:t>60</a:t>
                      </a:r>
                      <a:endParaRPr lang="de-DE" sz="1400">
                        <a:effectLst/>
                        <a:latin typeface="+mj-lt"/>
                        <a:ea typeface="Times New Roman" panose="02020603050405020304" pitchFamily="18" charset="0"/>
                      </a:endParaRPr>
                    </a:p>
                  </a:txBody>
                  <a:tcPr marL="44450" marR="44450" marT="0" marB="0" anchor="b"/>
                </a:tc>
                <a:extLst>
                  <a:ext uri="{0D108BD9-81ED-4DB2-BD59-A6C34878D82A}">
                    <a16:rowId xmlns:a16="http://schemas.microsoft.com/office/drawing/2014/main" val="1709576355"/>
                  </a:ext>
                </a:extLst>
              </a:tr>
              <a:tr h="174303">
                <a:tc>
                  <a:txBody>
                    <a:bodyPr/>
                    <a:lstStyle/>
                    <a:p>
                      <a:pPr algn="l">
                        <a:spcAft>
                          <a:spcPts val="0"/>
                        </a:spcAft>
                      </a:pPr>
                      <a:r>
                        <a:rPr lang="de-DE" sz="1400">
                          <a:effectLst/>
                        </a:rPr>
                        <a:t>TAA_1_5</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Alberto Boso</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NPL</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dirty="0">
                          <a:effectLst/>
                        </a:rPr>
                        <a:t>CVR</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dirty="0">
                          <a:effectLst/>
                        </a:rPr>
                        <a:t>Michal Kostal</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r">
                        <a:spcAft>
                          <a:spcPts val="0"/>
                        </a:spcAft>
                      </a:pPr>
                      <a:r>
                        <a:rPr lang="de-DE" sz="1400">
                          <a:solidFill>
                            <a:srgbClr val="000000"/>
                          </a:solidFill>
                          <a:effectLst/>
                          <a:latin typeface="+mj-lt"/>
                          <a:ea typeface="Times New Roman" panose="02020603050405020304" pitchFamily="18" charset="0"/>
                        </a:rPr>
                        <a:t>1</a:t>
                      </a:r>
                      <a:endParaRPr lang="de-DE" sz="1400">
                        <a:effectLst/>
                        <a:latin typeface="+mj-lt"/>
                        <a:ea typeface="Times New Roman" panose="02020603050405020304" pitchFamily="18" charset="0"/>
                      </a:endParaRPr>
                    </a:p>
                  </a:txBody>
                  <a:tcPr marL="44450" marR="44450" marT="0" marB="0" anchor="b"/>
                </a:tc>
                <a:extLst>
                  <a:ext uri="{0D108BD9-81ED-4DB2-BD59-A6C34878D82A}">
                    <a16:rowId xmlns:a16="http://schemas.microsoft.com/office/drawing/2014/main" val="2279120102"/>
                  </a:ext>
                </a:extLst>
              </a:tr>
              <a:tr h="183108">
                <a:tc>
                  <a:txBody>
                    <a:bodyPr/>
                    <a:lstStyle/>
                    <a:p>
                      <a:pPr algn="l">
                        <a:spcAft>
                          <a:spcPts val="0"/>
                        </a:spcAft>
                      </a:pPr>
                      <a:r>
                        <a:rPr lang="de-DE" sz="1400" dirty="0">
                          <a:effectLst/>
                        </a:rPr>
                        <a:t>TAA_1_6</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solidFill>
                      <a:srgbClr val="92D050"/>
                    </a:solidFill>
                  </a:tcPr>
                </a:tc>
                <a:tc>
                  <a:txBody>
                    <a:bodyPr/>
                    <a:lstStyle/>
                    <a:p>
                      <a:pPr algn="l">
                        <a:spcAft>
                          <a:spcPts val="0"/>
                        </a:spcAft>
                      </a:pPr>
                      <a:r>
                        <a:rPr lang="de-DE" sz="1400" dirty="0">
                          <a:effectLst/>
                        </a:rPr>
                        <a:t>Alix </a:t>
                      </a:r>
                      <a:r>
                        <a:rPr lang="de-DE" sz="1400" dirty="0" err="1">
                          <a:effectLst/>
                        </a:rPr>
                        <a:t>Sardet</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solidFill>
                      <a:srgbClr val="92D050"/>
                    </a:solidFill>
                  </a:tcPr>
                </a:tc>
                <a:tc>
                  <a:txBody>
                    <a:bodyPr/>
                    <a:lstStyle/>
                    <a:p>
                      <a:pPr algn="l">
                        <a:spcAft>
                          <a:spcPts val="0"/>
                        </a:spcAft>
                      </a:pPr>
                      <a:r>
                        <a:rPr lang="de-DE" sz="1400" dirty="0">
                          <a:effectLst/>
                        </a:rPr>
                        <a:t>CEA </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solidFill>
                      <a:srgbClr val="92D050"/>
                    </a:solidFill>
                  </a:tcPr>
                </a:tc>
                <a:tc>
                  <a:txBody>
                    <a:bodyPr/>
                    <a:lstStyle/>
                    <a:p>
                      <a:pPr algn="l">
                        <a:spcAft>
                          <a:spcPts val="0"/>
                        </a:spcAft>
                      </a:pPr>
                      <a:r>
                        <a:rPr lang="de-DE" sz="1400">
                          <a:effectLst/>
                        </a:rPr>
                        <a:t>PTB</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dirty="0">
                          <a:effectLst/>
                        </a:rPr>
                        <a:t>Ralf Nolte</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r">
                        <a:spcAft>
                          <a:spcPts val="0"/>
                        </a:spcAft>
                      </a:pPr>
                      <a:r>
                        <a:rPr lang="de-DE" sz="1400">
                          <a:solidFill>
                            <a:srgbClr val="000000"/>
                          </a:solidFill>
                          <a:effectLst/>
                          <a:latin typeface="+mj-lt"/>
                          <a:ea typeface="Times New Roman" panose="02020603050405020304" pitchFamily="18" charset="0"/>
                        </a:rPr>
                        <a:t>90</a:t>
                      </a:r>
                      <a:endParaRPr lang="de-DE" sz="1400">
                        <a:effectLst/>
                        <a:latin typeface="+mj-lt"/>
                        <a:ea typeface="Times New Roman" panose="02020603050405020304" pitchFamily="18" charset="0"/>
                      </a:endParaRPr>
                    </a:p>
                  </a:txBody>
                  <a:tcPr marL="44450" marR="44450" marT="0" marB="0" anchor="b"/>
                </a:tc>
                <a:extLst>
                  <a:ext uri="{0D108BD9-81ED-4DB2-BD59-A6C34878D82A}">
                    <a16:rowId xmlns:a16="http://schemas.microsoft.com/office/drawing/2014/main" val="3652733620"/>
                  </a:ext>
                </a:extLst>
              </a:tr>
              <a:tr h="183108">
                <a:tc>
                  <a:txBody>
                    <a:bodyPr/>
                    <a:lstStyle/>
                    <a:p>
                      <a:pPr algn="l">
                        <a:spcAft>
                          <a:spcPts val="0"/>
                        </a:spcAft>
                      </a:pPr>
                      <a:r>
                        <a:rPr lang="de-DE" sz="1400" dirty="0">
                          <a:effectLst/>
                        </a:rPr>
                        <a:t>TOTAL</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 </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 </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 </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l">
                        <a:spcAft>
                          <a:spcPts val="0"/>
                        </a:spcAft>
                      </a:pPr>
                      <a:r>
                        <a:rPr lang="de-DE" sz="1400">
                          <a:effectLst/>
                        </a:rPr>
                        <a:t> </a:t>
                      </a:r>
                      <a:endParaRPr lang="de-DE" sz="1400">
                        <a:effectLst/>
                        <a:latin typeface="Times New Roman" panose="02020603050405020304" pitchFamily="18" charset="0"/>
                        <a:ea typeface="Times New Roman" panose="02020603050405020304" pitchFamily="18" charset="0"/>
                      </a:endParaRPr>
                    </a:p>
                  </a:txBody>
                  <a:tcPr marL="36911" marR="36911" marT="0" marB="0" anchor="b"/>
                </a:tc>
                <a:tc>
                  <a:txBody>
                    <a:bodyPr/>
                    <a:lstStyle/>
                    <a:p>
                      <a:pPr algn="r">
                        <a:spcAft>
                          <a:spcPts val="0"/>
                        </a:spcAft>
                      </a:pPr>
                      <a:r>
                        <a:rPr lang="de-DE" sz="1400" dirty="0">
                          <a:effectLst/>
                        </a:rPr>
                        <a:t>1331.00</a:t>
                      </a:r>
                      <a:endParaRPr lang="de-DE" sz="1400" dirty="0">
                        <a:effectLst/>
                        <a:latin typeface="Times New Roman" panose="02020603050405020304" pitchFamily="18" charset="0"/>
                        <a:ea typeface="Times New Roman" panose="02020603050405020304" pitchFamily="18" charset="0"/>
                      </a:endParaRPr>
                    </a:p>
                  </a:txBody>
                  <a:tcPr marL="36911" marR="36911" marT="0" marB="0" anchor="b"/>
                </a:tc>
                <a:extLst>
                  <a:ext uri="{0D108BD9-81ED-4DB2-BD59-A6C34878D82A}">
                    <a16:rowId xmlns:a16="http://schemas.microsoft.com/office/drawing/2014/main" val="3518105126"/>
                  </a:ext>
                </a:extLst>
              </a:tr>
            </a:tbl>
          </a:graphicData>
        </a:graphic>
      </p:graphicFrame>
      <p:sp>
        <p:nvSpPr>
          <p:cNvPr id="5" name="Textfeld 4"/>
          <p:cNvSpPr txBox="1"/>
          <p:nvPr/>
        </p:nvSpPr>
        <p:spPr>
          <a:xfrm>
            <a:off x="457200" y="3801736"/>
            <a:ext cx="7430239" cy="646331"/>
          </a:xfrm>
          <a:prstGeom prst="rect">
            <a:avLst/>
          </a:prstGeom>
          <a:noFill/>
        </p:spPr>
        <p:txBody>
          <a:bodyPr wrap="none" rtlCol="0">
            <a:spAutoFit/>
          </a:bodyPr>
          <a:lstStyle/>
          <a:p>
            <a:r>
              <a:rPr lang="de-DE" dirty="0"/>
              <a:t>TAA_1_2, TAA_1_6 at PTB </a:t>
            </a:r>
            <a:r>
              <a:rPr lang="de-DE" dirty="0" err="1"/>
              <a:t>completed</a:t>
            </a:r>
            <a:r>
              <a:rPr lang="de-DE" dirty="0"/>
              <a:t>.</a:t>
            </a:r>
            <a:br>
              <a:rPr lang="de-DE" dirty="0"/>
            </a:br>
            <a:r>
              <a:rPr lang="de-DE" dirty="0"/>
              <a:t>All </a:t>
            </a:r>
            <a:r>
              <a:rPr lang="de-DE" dirty="0" err="1"/>
              <a:t>other</a:t>
            </a:r>
            <a:r>
              <a:rPr lang="de-DE" dirty="0"/>
              <a:t> </a:t>
            </a:r>
            <a:r>
              <a:rPr lang="de-DE" dirty="0" err="1"/>
              <a:t>experiments</a:t>
            </a:r>
            <a:r>
              <a:rPr lang="de-DE" dirty="0"/>
              <a:t> </a:t>
            </a:r>
            <a:r>
              <a:rPr lang="de-DE" dirty="0" err="1"/>
              <a:t>have</a:t>
            </a:r>
            <a:r>
              <a:rPr lang="de-DE" dirty="0"/>
              <a:t> </a:t>
            </a:r>
            <a:r>
              <a:rPr lang="de-DE" dirty="0" err="1"/>
              <a:t>been</a:t>
            </a:r>
            <a:r>
              <a:rPr lang="de-DE" dirty="0"/>
              <a:t> </a:t>
            </a:r>
            <a:r>
              <a:rPr lang="de-DE" dirty="0" err="1"/>
              <a:t>postponed</a:t>
            </a:r>
            <a:r>
              <a:rPr lang="de-DE" dirty="0"/>
              <a:t> due </a:t>
            </a:r>
            <a:r>
              <a:rPr lang="de-DE" dirty="0" err="1"/>
              <a:t>to</a:t>
            </a:r>
            <a:r>
              <a:rPr lang="de-DE" dirty="0"/>
              <a:t> </a:t>
            </a:r>
            <a:r>
              <a:rPr lang="de-DE" dirty="0" err="1"/>
              <a:t>the</a:t>
            </a:r>
            <a:r>
              <a:rPr lang="de-DE" dirty="0"/>
              <a:t> </a:t>
            </a:r>
            <a:r>
              <a:rPr lang="de-DE" dirty="0" err="1"/>
              <a:t>current</a:t>
            </a:r>
            <a:r>
              <a:rPr lang="de-DE" dirty="0"/>
              <a:t> </a:t>
            </a:r>
            <a:r>
              <a:rPr lang="de-DE" dirty="0" err="1"/>
              <a:t>situation</a:t>
            </a:r>
            <a:r>
              <a:rPr lang="de-DE" dirty="0"/>
              <a:t> </a:t>
            </a:r>
          </a:p>
        </p:txBody>
      </p:sp>
    </p:spTree>
    <p:extLst>
      <p:ext uri="{BB962C8B-B14F-4D97-AF65-F5344CB8AC3E}">
        <p14:creationId xmlns:p14="http://schemas.microsoft.com/office/powerpoint/2010/main" val="3363644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80"/>
            <a:ext cx="8229240" cy="550343"/>
          </a:xfrm>
        </p:spPr>
        <p:txBody>
          <a:bodyPr/>
          <a:lstStyle/>
          <a:p>
            <a:r>
              <a:rPr lang="de-DE" sz="2400" dirty="0"/>
              <a:t>List </a:t>
            </a:r>
            <a:r>
              <a:rPr lang="de-DE" sz="2400" dirty="0" err="1"/>
              <a:t>of</a:t>
            </a:r>
            <a:r>
              <a:rPr lang="de-DE" sz="2400" dirty="0"/>
              <a:t>  </a:t>
            </a:r>
            <a:r>
              <a:rPr lang="de-DE" sz="2400" dirty="0" err="1"/>
              <a:t>experiments</a:t>
            </a:r>
            <a:r>
              <a:rPr lang="de-DE" sz="2400" dirty="0"/>
              <a:t> </a:t>
            </a:r>
            <a:r>
              <a:rPr lang="de-DE" sz="2400" dirty="0" err="1"/>
              <a:t>from</a:t>
            </a:r>
            <a:r>
              <a:rPr lang="de-DE" sz="2400" dirty="0"/>
              <a:t> PAC 2</a:t>
            </a:r>
          </a:p>
        </p:txBody>
      </p:sp>
      <p:sp>
        <p:nvSpPr>
          <p:cNvPr id="5" name="Textfeld 4"/>
          <p:cNvSpPr txBox="1"/>
          <p:nvPr/>
        </p:nvSpPr>
        <p:spPr>
          <a:xfrm>
            <a:off x="457200" y="3846812"/>
            <a:ext cx="6840334" cy="369332"/>
          </a:xfrm>
          <a:prstGeom prst="rect">
            <a:avLst/>
          </a:prstGeom>
          <a:noFill/>
        </p:spPr>
        <p:txBody>
          <a:bodyPr wrap="none" rtlCol="0">
            <a:spAutoFit/>
          </a:bodyPr>
          <a:lstStyle/>
          <a:p>
            <a:r>
              <a:rPr lang="de-DE" dirty="0"/>
              <a:t>All </a:t>
            </a:r>
            <a:r>
              <a:rPr lang="de-DE" dirty="0" err="1"/>
              <a:t>experiments</a:t>
            </a:r>
            <a:r>
              <a:rPr lang="de-DE" dirty="0"/>
              <a:t> </a:t>
            </a:r>
            <a:r>
              <a:rPr lang="de-DE" dirty="0" err="1"/>
              <a:t>have</a:t>
            </a:r>
            <a:r>
              <a:rPr lang="de-DE" dirty="0"/>
              <a:t> </a:t>
            </a:r>
            <a:r>
              <a:rPr lang="de-DE" dirty="0" err="1"/>
              <a:t>been</a:t>
            </a:r>
            <a:r>
              <a:rPr lang="de-DE" dirty="0"/>
              <a:t> </a:t>
            </a:r>
            <a:r>
              <a:rPr lang="de-DE" dirty="0" err="1"/>
              <a:t>postponed</a:t>
            </a:r>
            <a:r>
              <a:rPr lang="de-DE" dirty="0"/>
              <a:t> due </a:t>
            </a:r>
            <a:r>
              <a:rPr lang="de-DE" dirty="0" err="1"/>
              <a:t>to</a:t>
            </a:r>
            <a:r>
              <a:rPr lang="de-DE" dirty="0"/>
              <a:t> </a:t>
            </a:r>
            <a:r>
              <a:rPr lang="de-DE" dirty="0" err="1"/>
              <a:t>the</a:t>
            </a:r>
            <a:r>
              <a:rPr lang="de-DE" dirty="0"/>
              <a:t> </a:t>
            </a:r>
            <a:r>
              <a:rPr lang="de-DE" dirty="0" err="1"/>
              <a:t>current</a:t>
            </a:r>
            <a:r>
              <a:rPr lang="de-DE" dirty="0"/>
              <a:t> </a:t>
            </a:r>
            <a:r>
              <a:rPr lang="de-DE" dirty="0" err="1"/>
              <a:t>situation</a:t>
            </a:r>
            <a:r>
              <a:rPr lang="de-DE" dirty="0"/>
              <a:t> </a:t>
            </a:r>
          </a:p>
        </p:txBody>
      </p:sp>
      <p:graphicFrame>
        <p:nvGraphicFramePr>
          <p:cNvPr id="3" name="Tabelle 2">
            <a:extLst>
              <a:ext uri="{FF2B5EF4-FFF2-40B4-BE49-F238E27FC236}">
                <a16:creationId xmlns:a16="http://schemas.microsoft.com/office/drawing/2014/main" id="{E37663C5-33B7-4392-B5F7-3EB6F9237A32}"/>
              </a:ext>
            </a:extLst>
          </p:cNvPr>
          <p:cNvGraphicFramePr>
            <a:graphicFrameLocks noGrp="1"/>
          </p:cNvGraphicFramePr>
          <p:nvPr>
            <p:extLst>
              <p:ext uri="{D42A27DB-BD31-4B8C-83A1-F6EECF244321}">
                <p14:modId xmlns:p14="http://schemas.microsoft.com/office/powerpoint/2010/main" val="3541174749"/>
              </p:ext>
            </p:extLst>
          </p:nvPr>
        </p:nvGraphicFramePr>
        <p:xfrm>
          <a:off x="270457" y="1160033"/>
          <a:ext cx="6812923" cy="2072819"/>
        </p:xfrm>
        <a:graphic>
          <a:graphicData uri="http://schemas.openxmlformats.org/drawingml/2006/table">
            <a:tbl>
              <a:tblPr>
                <a:tableStyleId>{5C22544A-7EE6-4342-B048-85BDC9FD1C3A}</a:tableStyleId>
              </a:tblPr>
              <a:tblGrid>
                <a:gridCol w="920839">
                  <a:extLst>
                    <a:ext uri="{9D8B030D-6E8A-4147-A177-3AD203B41FA5}">
                      <a16:colId xmlns:a16="http://schemas.microsoft.com/office/drawing/2014/main" val="1120990054"/>
                    </a:ext>
                  </a:extLst>
                </a:gridCol>
                <a:gridCol w="1191296">
                  <a:extLst>
                    <a:ext uri="{9D8B030D-6E8A-4147-A177-3AD203B41FA5}">
                      <a16:colId xmlns:a16="http://schemas.microsoft.com/office/drawing/2014/main" val="2479730838"/>
                    </a:ext>
                  </a:extLst>
                </a:gridCol>
                <a:gridCol w="1198259">
                  <a:extLst>
                    <a:ext uri="{9D8B030D-6E8A-4147-A177-3AD203B41FA5}">
                      <a16:colId xmlns:a16="http://schemas.microsoft.com/office/drawing/2014/main" val="2670000209"/>
                    </a:ext>
                  </a:extLst>
                </a:gridCol>
                <a:gridCol w="1179412">
                  <a:extLst>
                    <a:ext uri="{9D8B030D-6E8A-4147-A177-3AD203B41FA5}">
                      <a16:colId xmlns:a16="http://schemas.microsoft.com/office/drawing/2014/main" val="2107194494"/>
                    </a:ext>
                  </a:extLst>
                </a:gridCol>
                <a:gridCol w="1367045">
                  <a:extLst>
                    <a:ext uri="{9D8B030D-6E8A-4147-A177-3AD203B41FA5}">
                      <a16:colId xmlns:a16="http://schemas.microsoft.com/office/drawing/2014/main" val="2628548872"/>
                    </a:ext>
                  </a:extLst>
                </a:gridCol>
                <a:gridCol w="956072">
                  <a:extLst>
                    <a:ext uri="{9D8B030D-6E8A-4147-A177-3AD203B41FA5}">
                      <a16:colId xmlns:a16="http://schemas.microsoft.com/office/drawing/2014/main" val="3723262135"/>
                    </a:ext>
                  </a:extLst>
                </a:gridCol>
              </a:tblGrid>
              <a:tr h="597793">
                <a:tc>
                  <a:txBody>
                    <a:bodyPr/>
                    <a:lstStyle/>
                    <a:p>
                      <a:pPr algn="l" fontAlgn="b"/>
                      <a:r>
                        <a:rPr lang="de-DE" sz="1400" u="none" strike="noStrike" dirty="0">
                          <a:effectLst/>
                        </a:rPr>
                        <a:t>PAC</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err="1">
                          <a:effectLst/>
                        </a:rPr>
                        <a:t>Spokesperson</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Institute</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Facility</a:t>
                      </a:r>
                      <a:endParaRPr lang="de-DE" sz="1400" b="1"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Contact</a:t>
                      </a:r>
                      <a:endParaRPr lang="de-DE" sz="1400" b="1"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Approved hours</a:t>
                      </a:r>
                      <a:endParaRPr lang="de-DE" sz="1400" b="1" i="0" u="none" strike="noStrike">
                        <a:solidFill>
                          <a:srgbClr val="000000"/>
                        </a:solidFill>
                        <a:effectLst/>
                        <a:latin typeface="Times New Roman" panose="02020603050405020304" pitchFamily="18" charset="0"/>
                      </a:endParaRPr>
                    </a:p>
                  </a:txBody>
                  <a:tcPr marL="5536" marR="5536" marT="5536" marB="0" anchor="b"/>
                </a:tc>
                <a:extLst>
                  <a:ext uri="{0D108BD9-81ED-4DB2-BD59-A6C34878D82A}">
                    <a16:rowId xmlns:a16="http://schemas.microsoft.com/office/drawing/2014/main" val="913811820"/>
                  </a:ext>
                </a:extLst>
              </a:tr>
              <a:tr h="305257">
                <a:tc>
                  <a:txBody>
                    <a:bodyPr/>
                    <a:lstStyle/>
                    <a:p>
                      <a:pPr algn="l" fontAlgn="b"/>
                      <a:r>
                        <a:rPr lang="de-DE" sz="1400" u="none" strike="noStrike">
                          <a:effectLst/>
                        </a:rPr>
                        <a:t>TAA_2_2</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Greg Henning</a:t>
                      </a:r>
                      <a:endParaRPr lang="de-DE" sz="1400" b="0"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IPHC Strasbourg</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IFIN-HH</a:t>
                      </a:r>
                      <a:endParaRPr lang="de-DE" sz="1400" b="0"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Tiberiu Sava</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r" fontAlgn="b"/>
                      <a:r>
                        <a:rPr lang="de-DE" sz="1400" u="none" strike="noStrike" dirty="0">
                          <a:effectLst/>
                        </a:rPr>
                        <a:t>168</a:t>
                      </a:r>
                      <a:endParaRPr lang="de-DE" sz="1400" b="0" i="0" u="none" strike="noStrike" dirty="0">
                        <a:solidFill>
                          <a:srgbClr val="000000"/>
                        </a:solidFill>
                        <a:effectLst/>
                        <a:latin typeface="Times New Roman" panose="02020603050405020304" pitchFamily="18" charset="0"/>
                      </a:endParaRPr>
                    </a:p>
                  </a:txBody>
                  <a:tcPr marL="5536" marR="5536" marT="5536" marB="0" anchor="b"/>
                </a:tc>
                <a:extLst>
                  <a:ext uri="{0D108BD9-81ED-4DB2-BD59-A6C34878D82A}">
                    <a16:rowId xmlns:a16="http://schemas.microsoft.com/office/drawing/2014/main" val="14031993"/>
                  </a:ext>
                </a:extLst>
              </a:tr>
              <a:tr h="305257">
                <a:tc>
                  <a:txBody>
                    <a:bodyPr/>
                    <a:lstStyle/>
                    <a:p>
                      <a:pPr algn="l" fontAlgn="b"/>
                      <a:r>
                        <a:rPr lang="de-DE" sz="1400" u="none" strike="noStrike">
                          <a:effectLst/>
                        </a:rPr>
                        <a:t>TAA_2_3</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Stephan Pomp</a:t>
                      </a:r>
                      <a:endParaRPr lang="de-DE" sz="1400" b="0"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Uppsala Univ.</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JYU</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Heikki Penttilä</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r" fontAlgn="b"/>
                      <a:r>
                        <a:rPr lang="de-DE" sz="1400" u="none" strike="noStrike">
                          <a:effectLst/>
                        </a:rPr>
                        <a:t>104</a:t>
                      </a:r>
                      <a:endParaRPr lang="de-DE" sz="1400" b="0" i="0" u="none" strike="noStrike">
                        <a:solidFill>
                          <a:srgbClr val="000000"/>
                        </a:solidFill>
                        <a:effectLst/>
                        <a:latin typeface="Times New Roman" panose="02020603050405020304" pitchFamily="18" charset="0"/>
                      </a:endParaRPr>
                    </a:p>
                  </a:txBody>
                  <a:tcPr marL="5536" marR="5536" marT="5536" marB="0" anchor="b"/>
                </a:tc>
                <a:extLst>
                  <a:ext uri="{0D108BD9-81ED-4DB2-BD59-A6C34878D82A}">
                    <a16:rowId xmlns:a16="http://schemas.microsoft.com/office/drawing/2014/main" val="702967717"/>
                  </a:ext>
                </a:extLst>
              </a:tr>
              <a:tr h="305257">
                <a:tc>
                  <a:txBody>
                    <a:bodyPr/>
                    <a:lstStyle/>
                    <a:p>
                      <a:pPr algn="l" fontAlgn="b"/>
                      <a:r>
                        <a:rPr lang="de-DE" sz="1400" u="none" strike="noStrike">
                          <a:effectLst/>
                        </a:rPr>
                        <a:t>TAA_2_4</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Markus Nyman</a:t>
                      </a:r>
                      <a:endParaRPr lang="de-DE" sz="1400" b="0"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JRC </a:t>
                      </a:r>
                      <a:r>
                        <a:rPr lang="de-DE" sz="1400" u="none" strike="noStrike" dirty="0" err="1">
                          <a:effectLst/>
                        </a:rPr>
                        <a:t>Geel</a:t>
                      </a:r>
                      <a:endParaRPr lang="de-DE" sz="1400" b="0"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a:effectLst/>
                        </a:rPr>
                        <a:t>ELBE</a:t>
                      </a:r>
                      <a:endParaRPr lang="de-DE" sz="1400" b="0"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Arnd Junghans</a:t>
                      </a:r>
                      <a:endParaRPr lang="de-DE" sz="1400" b="0"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r" fontAlgn="b"/>
                      <a:r>
                        <a:rPr lang="de-DE" sz="1400" u="none" strike="noStrike" dirty="0">
                          <a:effectLst/>
                        </a:rPr>
                        <a:t>100</a:t>
                      </a:r>
                      <a:endParaRPr lang="de-DE" sz="1400" b="0" i="0" u="none" strike="noStrike" dirty="0">
                        <a:solidFill>
                          <a:srgbClr val="000000"/>
                        </a:solidFill>
                        <a:effectLst/>
                        <a:latin typeface="Times New Roman" panose="02020603050405020304" pitchFamily="18" charset="0"/>
                      </a:endParaRPr>
                    </a:p>
                  </a:txBody>
                  <a:tcPr marL="5536" marR="5536" marT="5536" marB="0" anchor="b"/>
                </a:tc>
                <a:extLst>
                  <a:ext uri="{0D108BD9-81ED-4DB2-BD59-A6C34878D82A}">
                    <a16:rowId xmlns:a16="http://schemas.microsoft.com/office/drawing/2014/main" val="1309324231"/>
                  </a:ext>
                </a:extLst>
              </a:tr>
              <a:tr h="305257">
                <a:tc>
                  <a:txBody>
                    <a:bodyPr/>
                    <a:lstStyle/>
                    <a:p>
                      <a:pPr algn="l" fontAlgn="b"/>
                      <a:r>
                        <a:rPr lang="de-DE" sz="1400" u="none" strike="noStrike">
                          <a:effectLst/>
                        </a:rPr>
                        <a:t>TOTAL</a:t>
                      </a:r>
                      <a:endParaRPr lang="de-DE" sz="1400" b="1" i="0" u="none" strike="noStrike">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 </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 </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 </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l" fontAlgn="b"/>
                      <a:r>
                        <a:rPr lang="de-DE" sz="1400" u="none" strike="noStrike" dirty="0">
                          <a:effectLst/>
                        </a:rPr>
                        <a:t> </a:t>
                      </a:r>
                      <a:endParaRPr lang="de-DE" sz="1400" b="1" i="0" u="none" strike="noStrike" dirty="0">
                        <a:solidFill>
                          <a:srgbClr val="000000"/>
                        </a:solidFill>
                        <a:effectLst/>
                        <a:latin typeface="Times New Roman" panose="02020603050405020304" pitchFamily="18" charset="0"/>
                      </a:endParaRPr>
                    </a:p>
                  </a:txBody>
                  <a:tcPr marL="5536" marR="5536" marT="5536" marB="0" anchor="b"/>
                </a:tc>
                <a:tc>
                  <a:txBody>
                    <a:bodyPr/>
                    <a:lstStyle/>
                    <a:p>
                      <a:pPr algn="r" fontAlgn="b"/>
                      <a:r>
                        <a:rPr lang="de-DE" sz="1400" u="none" strike="noStrike" dirty="0">
                          <a:effectLst/>
                        </a:rPr>
                        <a:t>372</a:t>
                      </a:r>
                      <a:endParaRPr lang="de-DE" sz="1400" b="1" i="0" u="none" strike="noStrike" dirty="0">
                        <a:solidFill>
                          <a:srgbClr val="000000"/>
                        </a:solidFill>
                        <a:effectLst/>
                        <a:latin typeface="Times New Roman" panose="02020603050405020304" pitchFamily="18" charset="0"/>
                      </a:endParaRPr>
                    </a:p>
                  </a:txBody>
                  <a:tcPr marL="5536" marR="5536" marT="5536" marB="0" anchor="b"/>
                </a:tc>
                <a:extLst>
                  <a:ext uri="{0D108BD9-81ED-4DB2-BD59-A6C34878D82A}">
                    <a16:rowId xmlns:a16="http://schemas.microsoft.com/office/drawing/2014/main" val="4266603393"/>
                  </a:ext>
                </a:extLst>
              </a:tr>
            </a:tbl>
          </a:graphicData>
        </a:graphic>
      </p:graphicFrame>
    </p:spTree>
    <p:extLst>
      <p:ext uri="{BB962C8B-B14F-4D97-AF65-F5344CB8AC3E}">
        <p14:creationId xmlns:p14="http://schemas.microsoft.com/office/powerpoint/2010/main" val="2039519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80"/>
            <a:ext cx="8229240" cy="536025"/>
          </a:xfrm>
        </p:spPr>
        <p:txBody>
          <a:bodyPr/>
          <a:lstStyle/>
          <a:p>
            <a:r>
              <a:rPr lang="de-DE" sz="2400" dirty="0"/>
              <a:t> </a:t>
            </a:r>
            <a:r>
              <a:rPr lang="de-DE" sz="2400" dirty="0" err="1"/>
              <a:t>Proposals</a:t>
            </a:r>
            <a:r>
              <a:rPr lang="de-DE" sz="2400" dirty="0"/>
              <a:t> </a:t>
            </a:r>
            <a:r>
              <a:rPr lang="de-DE" sz="2400" dirty="0" err="1"/>
              <a:t>for</a:t>
            </a:r>
            <a:r>
              <a:rPr lang="de-DE" sz="2400" dirty="0"/>
              <a:t> </a:t>
            </a:r>
            <a:r>
              <a:rPr lang="de-DE" sz="2400" dirty="0" err="1"/>
              <a:t>this</a:t>
            </a:r>
            <a:r>
              <a:rPr lang="de-DE" sz="2400" dirty="0"/>
              <a:t> PAC 3</a:t>
            </a:r>
          </a:p>
        </p:txBody>
      </p:sp>
      <p:graphicFrame>
        <p:nvGraphicFramePr>
          <p:cNvPr id="6" name="Tabelle 5">
            <a:extLst>
              <a:ext uri="{FF2B5EF4-FFF2-40B4-BE49-F238E27FC236}">
                <a16:creationId xmlns:a16="http://schemas.microsoft.com/office/drawing/2014/main" id="{84DFE479-DF1B-4B05-9203-28FDD79A7747}"/>
              </a:ext>
            </a:extLst>
          </p:cNvPr>
          <p:cNvGraphicFramePr>
            <a:graphicFrameLocks noGrp="1"/>
          </p:cNvGraphicFramePr>
          <p:nvPr>
            <p:extLst>
              <p:ext uri="{D42A27DB-BD31-4B8C-83A1-F6EECF244321}">
                <p14:modId xmlns:p14="http://schemas.microsoft.com/office/powerpoint/2010/main" val="1343239823"/>
              </p:ext>
            </p:extLst>
          </p:nvPr>
        </p:nvGraphicFramePr>
        <p:xfrm>
          <a:off x="1" y="968316"/>
          <a:ext cx="9038373" cy="876300"/>
        </p:xfrm>
        <a:graphic>
          <a:graphicData uri="http://schemas.openxmlformats.org/drawingml/2006/table">
            <a:tbl>
              <a:tblPr>
                <a:tableStyleId>{5C22544A-7EE6-4342-B048-85BDC9FD1C3A}</a:tableStyleId>
              </a:tblPr>
              <a:tblGrid>
                <a:gridCol w="1843835">
                  <a:extLst>
                    <a:ext uri="{9D8B030D-6E8A-4147-A177-3AD203B41FA5}">
                      <a16:colId xmlns:a16="http://schemas.microsoft.com/office/drawing/2014/main" val="3467613137"/>
                    </a:ext>
                  </a:extLst>
                </a:gridCol>
                <a:gridCol w="1850350">
                  <a:extLst>
                    <a:ext uri="{9D8B030D-6E8A-4147-A177-3AD203B41FA5}">
                      <a16:colId xmlns:a16="http://schemas.microsoft.com/office/drawing/2014/main" val="3664737237"/>
                    </a:ext>
                  </a:extLst>
                </a:gridCol>
                <a:gridCol w="1342155">
                  <a:extLst>
                    <a:ext uri="{9D8B030D-6E8A-4147-A177-3AD203B41FA5}">
                      <a16:colId xmlns:a16="http://schemas.microsoft.com/office/drawing/2014/main" val="3632304673"/>
                    </a:ext>
                  </a:extLst>
                </a:gridCol>
                <a:gridCol w="1394277">
                  <a:extLst>
                    <a:ext uri="{9D8B030D-6E8A-4147-A177-3AD203B41FA5}">
                      <a16:colId xmlns:a16="http://schemas.microsoft.com/office/drawing/2014/main" val="1356423497"/>
                    </a:ext>
                  </a:extLst>
                </a:gridCol>
                <a:gridCol w="925175">
                  <a:extLst>
                    <a:ext uri="{9D8B030D-6E8A-4147-A177-3AD203B41FA5}">
                      <a16:colId xmlns:a16="http://schemas.microsoft.com/office/drawing/2014/main" val="2531252225"/>
                    </a:ext>
                  </a:extLst>
                </a:gridCol>
                <a:gridCol w="775504">
                  <a:extLst>
                    <a:ext uri="{9D8B030D-6E8A-4147-A177-3AD203B41FA5}">
                      <a16:colId xmlns:a16="http://schemas.microsoft.com/office/drawing/2014/main" val="3725253609"/>
                    </a:ext>
                  </a:extLst>
                </a:gridCol>
                <a:gridCol w="907077">
                  <a:extLst>
                    <a:ext uri="{9D8B030D-6E8A-4147-A177-3AD203B41FA5}">
                      <a16:colId xmlns:a16="http://schemas.microsoft.com/office/drawing/2014/main" val="1668753943"/>
                    </a:ext>
                  </a:extLst>
                </a:gridCol>
              </a:tblGrid>
              <a:tr h="182880">
                <a:tc>
                  <a:txBody>
                    <a:bodyPr/>
                    <a:lstStyle/>
                    <a:p>
                      <a:pPr algn="l" fontAlgn="b"/>
                      <a:r>
                        <a:rPr lang="de-DE" sz="1400" u="none" strike="noStrike" dirty="0">
                          <a:effectLst/>
                        </a:rPr>
                        <a:t>PAC</a:t>
                      </a:r>
                      <a:endParaRPr lang="de-DE" sz="14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b"/>
                      <a:r>
                        <a:rPr lang="de-DE" sz="1400" u="none" strike="noStrike" dirty="0">
                          <a:effectLst/>
                        </a:rPr>
                        <a:t>Visitor</a:t>
                      </a:r>
                      <a:endParaRPr lang="de-DE" sz="14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b"/>
                      <a:r>
                        <a:rPr lang="de-DE" sz="1400" u="none" strike="noStrike" dirty="0">
                          <a:effectLst/>
                        </a:rPr>
                        <a:t>Institute</a:t>
                      </a:r>
                      <a:endParaRPr lang="de-DE" sz="14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b"/>
                      <a:r>
                        <a:rPr lang="de-DE" sz="1400" u="none" strike="noStrike" dirty="0">
                          <a:effectLst/>
                        </a:rPr>
                        <a:t>Contact</a:t>
                      </a:r>
                      <a:endParaRPr lang="de-DE" sz="14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b"/>
                      <a:r>
                        <a:rPr lang="de-DE" sz="1400" u="none" strike="noStrike" dirty="0" err="1">
                          <a:effectLst/>
                        </a:rPr>
                        <a:t>Requested</a:t>
                      </a:r>
                      <a:r>
                        <a:rPr lang="de-DE" sz="1400" u="none" strike="noStrike" dirty="0">
                          <a:effectLst/>
                        </a:rPr>
                        <a:t> </a:t>
                      </a:r>
                      <a:r>
                        <a:rPr lang="de-DE" sz="1400" u="none" strike="noStrike" dirty="0" err="1">
                          <a:effectLst/>
                        </a:rPr>
                        <a:t>weeks</a:t>
                      </a:r>
                      <a:endParaRPr lang="de-DE" sz="14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b"/>
                      <a:r>
                        <a:rPr lang="de-DE" sz="1400" u="none" strike="noStrike" dirty="0" err="1">
                          <a:effectLst/>
                        </a:rPr>
                        <a:t>Approved</a:t>
                      </a:r>
                      <a:r>
                        <a:rPr lang="de-DE" sz="1400" u="none" strike="noStrike" dirty="0">
                          <a:effectLst/>
                        </a:rPr>
                        <a:t> </a:t>
                      </a:r>
                      <a:r>
                        <a:rPr lang="de-DE" sz="1400" u="none" strike="noStrike" dirty="0" err="1">
                          <a:effectLst/>
                        </a:rPr>
                        <a:t>weeks</a:t>
                      </a:r>
                      <a:endParaRPr lang="de-DE" sz="1400" b="1"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l" fontAlgn="b"/>
                      <a:r>
                        <a:rPr lang="de-DE" sz="1400" u="none" strike="noStrike" dirty="0">
                          <a:effectLst/>
                        </a:rPr>
                        <a:t>Total </a:t>
                      </a:r>
                      <a:r>
                        <a:rPr lang="de-DE" sz="1400" u="none" strike="noStrike" dirty="0" err="1">
                          <a:effectLst/>
                        </a:rPr>
                        <a:t>cost</a:t>
                      </a:r>
                      <a:endParaRPr lang="de-DE" sz="1400" b="1" i="0" u="none" strike="noStrike" dirty="0">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275078150"/>
                  </a:ext>
                </a:extLst>
              </a:tr>
              <a:tr h="182880">
                <a:tc>
                  <a:txBody>
                    <a:bodyPr/>
                    <a:lstStyle/>
                    <a:p>
                      <a:pPr algn="l" fontAlgn="ctr"/>
                      <a:r>
                        <a:rPr lang="de-DE" sz="1400" u="none" strike="noStrike">
                          <a:effectLst/>
                        </a:rPr>
                        <a:t>SV_3_1</a:t>
                      </a:r>
                      <a:endParaRPr lang="de-DE"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l" fontAlgn="ctr"/>
                      <a:r>
                        <a:rPr lang="de-DE" sz="1400" u="none" strike="noStrike">
                          <a:effectLst/>
                        </a:rPr>
                        <a:t>Pablo Perez  Maroto</a:t>
                      </a:r>
                      <a:endParaRPr lang="de-DE"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l" fontAlgn="ctr"/>
                      <a:r>
                        <a:rPr lang="de-DE" sz="1400" u="none" strike="noStrike">
                          <a:effectLst/>
                        </a:rPr>
                        <a:t>n_TOF(CERN)</a:t>
                      </a:r>
                      <a:endParaRPr lang="de-DE"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l" fontAlgn="ctr"/>
                      <a:r>
                        <a:rPr lang="de-DE" sz="1400" u="none" strike="noStrike">
                          <a:effectLst/>
                        </a:rPr>
                        <a:t>Alberto Mengoni</a:t>
                      </a:r>
                      <a:endParaRPr lang="de-DE"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r" fontAlgn="ctr"/>
                      <a:r>
                        <a:rPr lang="de-DE" sz="1400" u="none" strike="noStrike" dirty="0">
                          <a:effectLst/>
                        </a:rPr>
                        <a:t>12</a:t>
                      </a:r>
                      <a:endParaRPr lang="de-DE" sz="14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r" fontAlgn="ctr"/>
                      <a:r>
                        <a:rPr lang="de-DE" sz="1400" u="none" strike="noStrike" dirty="0">
                          <a:effectLst/>
                        </a:rPr>
                        <a:t>0</a:t>
                      </a:r>
                      <a:endParaRPr lang="de-DE" sz="14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r" fontAlgn="ctr"/>
                      <a:r>
                        <a:rPr lang="de-DE" sz="1400" u="none" strike="noStrike">
                          <a:effectLst/>
                        </a:rPr>
                        <a:t>13000</a:t>
                      </a:r>
                      <a:endParaRPr lang="de-DE" sz="14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765298804"/>
                  </a:ext>
                </a:extLst>
              </a:tr>
              <a:tr h="109109">
                <a:tc>
                  <a:txBody>
                    <a:bodyPr/>
                    <a:lstStyle/>
                    <a:p>
                      <a:pPr algn="l" fontAlgn="b"/>
                      <a:r>
                        <a:rPr lang="de-DE" sz="1400" u="none" strike="noStrike">
                          <a:effectLst/>
                        </a:rPr>
                        <a:t>Total</a:t>
                      </a:r>
                      <a:endParaRPr lang="de-DE" sz="14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7620" marR="7620" marT="7620"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400" u="none" strike="noStrike" dirty="0">
                          <a:effectLst/>
                        </a:rPr>
                        <a:t>12</a:t>
                      </a:r>
                      <a:endParaRPr lang="de-DE" sz="1400" b="1"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400" u="none" strike="noStrike">
                          <a:effectLst/>
                        </a:rPr>
                        <a:t>0</a:t>
                      </a:r>
                      <a:endParaRPr lang="de-DE" sz="1400" b="1" i="0" u="none" strike="noStrike">
                        <a:solidFill>
                          <a:srgbClr val="000000"/>
                        </a:solidFill>
                        <a:effectLst/>
                        <a:latin typeface="Times New Roman" panose="02020603050405020304" pitchFamily="18" charset="0"/>
                      </a:endParaRPr>
                    </a:p>
                  </a:txBody>
                  <a:tcPr marL="7620" marR="7620" marT="7620" marB="0" anchor="b"/>
                </a:tc>
                <a:tc>
                  <a:txBody>
                    <a:bodyPr/>
                    <a:lstStyle/>
                    <a:p>
                      <a:pPr algn="r" fontAlgn="b"/>
                      <a:r>
                        <a:rPr lang="de-DE" sz="1400" u="none" strike="noStrike" dirty="0">
                          <a:effectLst/>
                        </a:rPr>
                        <a:t>13000</a:t>
                      </a:r>
                      <a:endParaRPr lang="de-DE" sz="1400" b="1"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405272572"/>
                  </a:ext>
                </a:extLst>
              </a:tr>
            </a:tbl>
          </a:graphicData>
        </a:graphic>
      </p:graphicFrame>
      <p:graphicFrame>
        <p:nvGraphicFramePr>
          <p:cNvPr id="7" name="Tabelle 6">
            <a:extLst>
              <a:ext uri="{FF2B5EF4-FFF2-40B4-BE49-F238E27FC236}">
                <a16:creationId xmlns:a16="http://schemas.microsoft.com/office/drawing/2014/main" id="{5318C626-0DBE-4C96-AAC5-A42808E50A24}"/>
              </a:ext>
            </a:extLst>
          </p:cNvPr>
          <p:cNvGraphicFramePr>
            <a:graphicFrameLocks noGrp="1"/>
          </p:cNvGraphicFramePr>
          <p:nvPr>
            <p:extLst>
              <p:ext uri="{D42A27DB-BD31-4B8C-83A1-F6EECF244321}">
                <p14:modId xmlns:p14="http://schemas.microsoft.com/office/powerpoint/2010/main" val="3754508896"/>
              </p:ext>
            </p:extLst>
          </p:nvPr>
        </p:nvGraphicFramePr>
        <p:xfrm>
          <a:off x="0" y="2002226"/>
          <a:ext cx="9144000" cy="2878384"/>
        </p:xfrm>
        <a:graphic>
          <a:graphicData uri="http://schemas.openxmlformats.org/drawingml/2006/table">
            <a:tbl>
              <a:tblPr>
                <a:tableStyleId>{5C22544A-7EE6-4342-B048-85BDC9FD1C3A}</a:tableStyleId>
              </a:tblPr>
              <a:tblGrid>
                <a:gridCol w="882203">
                  <a:extLst>
                    <a:ext uri="{9D8B030D-6E8A-4147-A177-3AD203B41FA5}">
                      <a16:colId xmlns:a16="http://schemas.microsoft.com/office/drawing/2014/main" val="2663718120"/>
                    </a:ext>
                  </a:extLst>
                </a:gridCol>
                <a:gridCol w="1332963">
                  <a:extLst>
                    <a:ext uri="{9D8B030D-6E8A-4147-A177-3AD203B41FA5}">
                      <a16:colId xmlns:a16="http://schemas.microsoft.com/office/drawing/2014/main" val="2498965717"/>
                    </a:ext>
                  </a:extLst>
                </a:gridCol>
                <a:gridCol w="1081826">
                  <a:extLst>
                    <a:ext uri="{9D8B030D-6E8A-4147-A177-3AD203B41FA5}">
                      <a16:colId xmlns:a16="http://schemas.microsoft.com/office/drawing/2014/main" val="2380597529"/>
                    </a:ext>
                  </a:extLst>
                </a:gridCol>
                <a:gridCol w="978794">
                  <a:extLst>
                    <a:ext uri="{9D8B030D-6E8A-4147-A177-3AD203B41FA5}">
                      <a16:colId xmlns:a16="http://schemas.microsoft.com/office/drawing/2014/main" val="1048811656"/>
                    </a:ext>
                  </a:extLst>
                </a:gridCol>
                <a:gridCol w="1002457">
                  <a:extLst>
                    <a:ext uri="{9D8B030D-6E8A-4147-A177-3AD203B41FA5}">
                      <a16:colId xmlns:a16="http://schemas.microsoft.com/office/drawing/2014/main" val="2111235557"/>
                    </a:ext>
                  </a:extLst>
                </a:gridCol>
                <a:gridCol w="941659">
                  <a:extLst>
                    <a:ext uri="{9D8B030D-6E8A-4147-A177-3AD203B41FA5}">
                      <a16:colId xmlns:a16="http://schemas.microsoft.com/office/drawing/2014/main" val="1649387160"/>
                    </a:ext>
                  </a:extLst>
                </a:gridCol>
                <a:gridCol w="693854">
                  <a:extLst>
                    <a:ext uri="{9D8B030D-6E8A-4147-A177-3AD203B41FA5}">
                      <a16:colId xmlns:a16="http://schemas.microsoft.com/office/drawing/2014/main" val="1134043691"/>
                    </a:ext>
                  </a:extLst>
                </a:gridCol>
                <a:gridCol w="1164683">
                  <a:extLst>
                    <a:ext uri="{9D8B030D-6E8A-4147-A177-3AD203B41FA5}">
                      <a16:colId xmlns:a16="http://schemas.microsoft.com/office/drawing/2014/main" val="1579395514"/>
                    </a:ext>
                  </a:extLst>
                </a:gridCol>
                <a:gridCol w="1065561">
                  <a:extLst>
                    <a:ext uri="{9D8B030D-6E8A-4147-A177-3AD203B41FA5}">
                      <a16:colId xmlns:a16="http://schemas.microsoft.com/office/drawing/2014/main" val="4045770756"/>
                    </a:ext>
                  </a:extLst>
                </a:gridCol>
              </a:tblGrid>
              <a:tr h="641221">
                <a:tc>
                  <a:txBody>
                    <a:bodyPr/>
                    <a:lstStyle/>
                    <a:p>
                      <a:pPr algn="l" fontAlgn="b"/>
                      <a:r>
                        <a:rPr lang="de-DE" sz="1400" u="none" strike="noStrike" dirty="0">
                          <a:effectLst/>
                        </a:rPr>
                        <a:t>PAC</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err="1">
                          <a:effectLst/>
                        </a:rPr>
                        <a:t>Spokesperson</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a:effectLst/>
                        </a:rPr>
                        <a:t>Institute</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a:effectLst/>
                        </a:rPr>
                        <a:t>Facility</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a:effectLst/>
                        </a:rPr>
                        <a:t>Contact</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err="1">
                          <a:effectLst/>
                        </a:rPr>
                        <a:t>Requested</a:t>
                      </a:r>
                      <a:r>
                        <a:rPr lang="de-DE" sz="1400" u="none" strike="noStrike" dirty="0">
                          <a:effectLst/>
                        </a:rPr>
                        <a:t> </a:t>
                      </a:r>
                      <a:r>
                        <a:rPr lang="de-DE" sz="1400" u="none" strike="noStrike" dirty="0" err="1">
                          <a:effectLst/>
                        </a:rPr>
                        <a:t>hours</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a:effectLst/>
                        </a:rPr>
                        <a:t>Unit </a:t>
                      </a:r>
                      <a:r>
                        <a:rPr lang="de-DE" sz="1400" u="none" strike="noStrike" dirty="0" err="1">
                          <a:effectLst/>
                        </a:rPr>
                        <a:t>cost</a:t>
                      </a:r>
                      <a:r>
                        <a:rPr lang="de-DE" sz="1400" u="none" strike="noStrike" dirty="0">
                          <a:effectLst/>
                        </a:rPr>
                        <a:t> </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a:effectLst/>
                        </a:rPr>
                        <a:t>Facility </a:t>
                      </a:r>
                      <a:r>
                        <a:rPr lang="de-DE" sz="1400" u="none" strike="noStrike" dirty="0" err="1">
                          <a:effectLst/>
                        </a:rPr>
                        <a:t>Cost</a:t>
                      </a:r>
                      <a:endParaRPr lang="de-DE" sz="1400" b="1" i="0" u="none" strike="noStrike" dirty="0">
                        <a:solidFill>
                          <a:srgbClr val="000000"/>
                        </a:solidFill>
                        <a:effectLst/>
                        <a:latin typeface="Times New Roman" panose="02020603050405020304" pitchFamily="18" charset="0"/>
                      </a:endParaRPr>
                    </a:p>
                  </a:txBody>
                  <a:tcPr marL="6691" marR="6691" marT="6691" marB="0" anchor="ctr"/>
                </a:tc>
                <a:tc>
                  <a:txBody>
                    <a:bodyPr/>
                    <a:lstStyle/>
                    <a:p>
                      <a:pPr algn="l" fontAlgn="b"/>
                      <a:r>
                        <a:rPr lang="de-DE" sz="1400" u="none" strike="noStrike" dirty="0" err="1">
                          <a:effectLst/>
                        </a:rPr>
                        <a:t>Requested</a:t>
                      </a:r>
                      <a:r>
                        <a:rPr lang="de-DE" sz="1400" u="none" strike="noStrike" dirty="0">
                          <a:effectLst/>
                        </a:rPr>
                        <a:t> </a:t>
                      </a:r>
                      <a:r>
                        <a:rPr lang="de-DE" sz="1400" u="none" strike="noStrike" dirty="0" err="1">
                          <a:effectLst/>
                        </a:rPr>
                        <a:t>user</a:t>
                      </a:r>
                      <a:r>
                        <a:rPr lang="de-DE" sz="1400" u="none" strike="noStrike" dirty="0">
                          <a:effectLst/>
                        </a:rPr>
                        <a:t> support</a:t>
                      </a:r>
                      <a:endParaRPr lang="de-DE" sz="1400" b="1" i="0" u="none" strike="noStrike" dirty="0">
                        <a:solidFill>
                          <a:srgbClr val="000000"/>
                        </a:solidFill>
                        <a:effectLst/>
                        <a:latin typeface="Times New Roman" panose="02020603050405020304" pitchFamily="18" charset="0"/>
                      </a:endParaRPr>
                    </a:p>
                  </a:txBody>
                  <a:tcPr marL="6691" marR="6691" marT="6691" marB="0" anchor="ctr"/>
                </a:tc>
                <a:extLst>
                  <a:ext uri="{0D108BD9-81ED-4DB2-BD59-A6C34878D82A}">
                    <a16:rowId xmlns:a16="http://schemas.microsoft.com/office/drawing/2014/main" val="685643371"/>
                  </a:ext>
                </a:extLst>
              </a:tr>
              <a:tr h="496296">
                <a:tc>
                  <a:txBody>
                    <a:bodyPr/>
                    <a:lstStyle/>
                    <a:p>
                      <a:pPr algn="l" fontAlgn="b"/>
                      <a:r>
                        <a:rPr lang="de-DE" sz="1400" u="none" strike="noStrike">
                          <a:effectLst/>
                        </a:rPr>
                        <a:t>TAA_3_1</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Benedikt Bergmann</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IEAP CTU</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n_TOF</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E. Chiaveri</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56</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273</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15288</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4800</a:t>
                      </a:r>
                      <a:endParaRPr lang="de-DE" sz="1400" b="0" i="0" u="none" strike="noStrike">
                        <a:solidFill>
                          <a:srgbClr val="000000"/>
                        </a:solidFill>
                        <a:effectLst/>
                        <a:latin typeface="Times New Roman" panose="02020603050405020304" pitchFamily="18" charset="0"/>
                      </a:endParaRPr>
                    </a:p>
                  </a:txBody>
                  <a:tcPr marL="6691" marR="6691" marT="6691" marB="0" anchor="b"/>
                </a:tc>
                <a:extLst>
                  <a:ext uri="{0D108BD9-81ED-4DB2-BD59-A6C34878D82A}">
                    <a16:rowId xmlns:a16="http://schemas.microsoft.com/office/drawing/2014/main" val="2630932323"/>
                  </a:ext>
                </a:extLst>
              </a:tr>
              <a:tr h="496296">
                <a:tc>
                  <a:txBody>
                    <a:bodyPr/>
                    <a:lstStyle/>
                    <a:p>
                      <a:pPr algn="l" fontAlgn="b"/>
                      <a:r>
                        <a:rPr lang="de-DE" sz="1400" u="none" strike="noStrike">
                          <a:effectLst/>
                        </a:rPr>
                        <a:t>TAA_3_2</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Alexander Prokofiev</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Uppsala Univ.</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NFS</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Xavier Ledoux</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136</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400</a:t>
                      </a:r>
                      <a:endParaRPr lang="de-DE" sz="1400" b="0"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54400</a:t>
                      </a:r>
                      <a:endParaRPr lang="de-DE" sz="1400" b="0"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6400</a:t>
                      </a:r>
                      <a:endParaRPr lang="de-DE" sz="1400" b="0" i="0" u="none" strike="noStrike" dirty="0">
                        <a:solidFill>
                          <a:srgbClr val="000000"/>
                        </a:solidFill>
                        <a:effectLst/>
                        <a:latin typeface="Times New Roman" panose="02020603050405020304" pitchFamily="18" charset="0"/>
                      </a:endParaRPr>
                    </a:p>
                  </a:txBody>
                  <a:tcPr marL="6691" marR="6691" marT="6691" marB="0" anchor="b"/>
                </a:tc>
                <a:extLst>
                  <a:ext uri="{0D108BD9-81ED-4DB2-BD59-A6C34878D82A}">
                    <a16:rowId xmlns:a16="http://schemas.microsoft.com/office/drawing/2014/main" val="2459606799"/>
                  </a:ext>
                </a:extLst>
              </a:tr>
              <a:tr h="496296">
                <a:tc>
                  <a:txBody>
                    <a:bodyPr/>
                    <a:lstStyle/>
                    <a:p>
                      <a:pPr algn="l" fontAlgn="b"/>
                      <a:r>
                        <a:rPr lang="de-DE" sz="1400" u="none" strike="noStrike">
                          <a:effectLst/>
                        </a:rPr>
                        <a:t>TAA_3_3</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Imre Pazsit</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Chalmers Inst. Tech.</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BR1 SCK CEN</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Jan Wagemans</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24</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350</a:t>
                      </a:r>
                      <a:endParaRPr lang="de-DE" sz="1400" b="0"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8400</a:t>
                      </a:r>
                      <a:endParaRPr lang="de-DE" sz="1400" b="0"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750</a:t>
                      </a:r>
                      <a:endParaRPr lang="de-DE" sz="1400" b="0" i="0" u="none" strike="noStrike">
                        <a:solidFill>
                          <a:srgbClr val="000000"/>
                        </a:solidFill>
                        <a:effectLst/>
                        <a:latin typeface="Times New Roman" panose="02020603050405020304" pitchFamily="18" charset="0"/>
                      </a:endParaRPr>
                    </a:p>
                  </a:txBody>
                  <a:tcPr marL="6691" marR="6691" marT="6691" marB="0" anchor="b"/>
                </a:tc>
                <a:extLst>
                  <a:ext uri="{0D108BD9-81ED-4DB2-BD59-A6C34878D82A}">
                    <a16:rowId xmlns:a16="http://schemas.microsoft.com/office/drawing/2014/main" val="1245446864"/>
                  </a:ext>
                </a:extLst>
              </a:tr>
              <a:tr h="496296">
                <a:tc>
                  <a:txBody>
                    <a:bodyPr/>
                    <a:lstStyle/>
                    <a:p>
                      <a:pPr algn="l" fontAlgn="b"/>
                      <a:r>
                        <a:rPr lang="de-DE" sz="1400" u="none" strike="noStrike">
                          <a:effectLst/>
                        </a:rPr>
                        <a:t>TAA_3_4</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Ali Al-Adili</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Uppsala Univ.</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ILL</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Ulli Koester</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144</a:t>
                      </a:r>
                      <a:endParaRPr lang="de-DE" sz="1400" b="0"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0</a:t>
                      </a:r>
                      <a:endParaRPr lang="de-DE" sz="1400" b="0" i="0" u="none" strike="noStrike">
                        <a:solidFill>
                          <a:srgbClr val="FF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0</a:t>
                      </a:r>
                      <a:endParaRPr lang="de-DE" sz="1400" b="0"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5800</a:t>
                      </a:r>
                      <a:endParaRPr lang="de-DE" sz="1400" b="0" i="0" u="none" strike="noStrike">
                        <a:solidFill>
                          <a:srgbClr val="000000"/>
                        </a:solidFill>
                        <a:effectLst/>
                        <a:latin typeface="Times New Roman" panose="02020603050405020304" pitchFamily="18" charset="0"/>
                      </a:endParaRPr>
                    </a:p>
                  </a:txBody>
                  <a:tcPr marL="6691" marR="6691" marT="6691" marB="0" anchor="b"/>
                </a:tc>
                <a:extLst>
                  <a:ext uri="{0D108BD9-81ED-4DB2-BD59-A6C34878D82A}">
                    <a16:rowId xmlns:a16="http://schemas.microsoft.com/office/drawing/2014/main" val="406949330"/>
                  </a:ext>
                </a:extLst>
              </a:tr>
              <a:tr h="251979">
                <a:tc>
                  <a:txBody>
                    <a:bodyPr/>
                    <a:lstStyle/>
                    <a:p>
                      <a:pPr algn="l" fontAlgn="b"/>
                      <a:r>
                        <a:rPr lang="de-DE" sz="1400" u="none" strike="noStrike">
                          <a:effectLst/>
                        </a:rPr>
                        <a:t>TOTAL</a:t>
                      </a:r>
                      <a:endParaRPr lang="de-DE" sz="1400" b="1"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dirty="0">
                          <a:effectLst/>
                        </a:rPr>
                        <a:t> </a:t>
                      </a:r>
                      <a:endParaRPr lang="de-DE" sz="1400" b="1"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a:effectLst/>
                        </a:rPr>
                        <a:t>360.00</a:t>
                      </a:r>
                      <a:endParaRPr lang="de-DE" sz="1400" b="1" i="0" u="none" strike="noStrike">
                        <a:solidFill>
                          <a:srgbClr val="000000"/>
                        </a:solidFill>
                        <a:effectLst/>
                        <a:latin typeface="Times New Roman" panose="02020603050405020304" pitchFamily="18" charset="0"/>
                      </a:endParaRPr>
                    </a:p>
                  </a:txBody>
                  <a:tcPr marL="6691" marR="6691" marT="6691" marB="0" anchor="b"/>
                </a:tc>
                <a:tc>
                  <a:txBody>
                    <a:bodyPr/>
                    <a:lstStyle/>
                    <a:p>
                      <a:pPr algn="l" fontAlgn="b"/>
                      <a:r>
                        <a:rPr lang="de-DE" sz="1400" u="none" strike="noStrike">
                          <a:effectLst/>
                        </a:rPr>
                        <a:t> </a:t>
                      </a:r>
                      <a:endParaRPr lang="de-DE" sz="1400" b="1" i="0" u="none" strike="noStrike">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78088.00</a:t>
                      </a:r>
                      <a:endParaRPr lang="de-DE" sz="1400" b="1" i="0" u="none" strike="noStrike" dirty="0">
                        <a:solidFill>
                          <a:srgbClr val="000000"/>
                        </a:solidFill>
                        <a:effectLst/>
                        <a:latin typeface="Times New Roman" panose="02020603050405020304" pitchFamily="18" charset="0"/>
                      </a:endParaRPr>
                    </a:p>
                  </a:txBody>
                  <a:tcPr marL="6691" marR="6691" marT="6691" marB="0" anchor="b"/>
                </a:tc>
                <a:tc>
                  <a:txBody>
                    <a:bodyPr/>
                    <a:lstStyle/>
                    <a:p>
                      <a:pPr algn="r" fontAlgn="b"/>
                      <a:r>
                        <a:rPr lang="de-DE" sz="1400" u="none" strike="noStrike" dirty="0">
                          <a:effectLst/>
                        </a:rPr>
                        <a:t>17750.00</a:t>
                      </a:r>
                      <a:endParaRPr lang="de-DE" sz="1400" b="1" i="0" u="none" strike="noStrike" dirty="0">
                        <a:solidFill>
                          <a:srgbClr val="000000"/>
                        </a:solidFill>
                        <a:effectLst/>
                        <a:latin typeface="Times New Roman" panose="02020603050405020304" pitchFamily="18" charset="0"/>
                      </a:endParaRPr>
                    </a:p>
                  </a:txBody>
                  <a:tcPr marL="6691" marR="6691" marT="6691" marB="0" anchor="b"/>
                </a:tc>
                <a:extLst>
                  <a:ext uri="{0D108BD9-81ED-4DB2-BD59-A6C34878D82A}">
                    <a16:rowId xmlns:a16="http://schemas.microsoft.com/office/drawing/2014/main" val="716458488"/>
                  </a:ext>
                </a:extLst>
              </a:tr>
            </a:tbl>
          </a:graphicData>
        </a:graphic>
      </p:graphicFrame>
      <p:pic>
        <p:nvPicPr>
          <p:cNvPr id="9" name="Grafik 8">
            <a:extLst>
              <a:ext uri="{FF2B5EF4-FFF2-40B4-BE49-F238E27FC236}">
                <a16:creationId xmlns:a16="http://schemas.microsoft.com/office/drawing/2014/main" id="{0D39FC1E-66E1-4E7E-B72B-13004F6243E5}"/>
              </a:ext>
            </a:extLst>
          </p:cNvPr>
          <p:cNvPicPr>
            <a:picLocks noChangeAspect="1"/>
          </p:cNvPicPr>
          <p:nvPr/>
        </p:nvPicPr>
        <p:blipFill>
          <a:blip r:embed="rId2"/>
          <a:stretch>
            <a:fillRect/>
          </a:stretch>
        </p:blipFill>
        <p:spPr>
          <a:xfrm>
            <a:off x="117832" y="5344432"/>
            <a:ext cx="8802710" cy="702499"/>
          </a:xfrm>
          <a:prstGeom prst="rect">
            <a:avLst/>
          </a:prstGeom>
        </p:spPr>
      </p:pic>
    </p:spTree>
    <p:extLst>
      <p:ext uri="{BB962C8B-B14F-4D97-AF65-F5344CB8AC3E}">
        <p14:creationId xmlns:p14="http://schemas.microsoft.com/office/powerpoint/2010/main" val="13146369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3789</Words>
  <Application>Microsoft Office PowerPoint</Application>
  <PresentationFormat>Bildschirmpräsentation (4:3)</PresentationFormat>
  <Paragraphs>778</Paragraphs>
  <Slides>36</Slides>
  <Notes>11</Notes>
  <HiddenSlides>0</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36</vt:i4>
      </vt:variant>
    </vt:vector>
  </HeadingPairs>
  <TitlesOfParts>
    <vt:vector size="46" baseType="lpstr">
      <vt:lpstr>Arial</vt:lpstr>
      <vt:lpstr>Arial Unicode MS</vt:lpstr>
      <vt:lpstr>DejaVu Sans</vt:lpstr>
      <vt:lpstr>Symbol</vt:lpstr>
      <vt:lpstr>Tahoma</vt:lpstr>
      <vt:lpstr>Times New Roman</vt:lpstr>
      <vt:lpstr>Wingdings</vt:lpstr>
      <vt:lpstr>Office Theme</vt:lpstr>
      <vt:lpstr>Office Theme</vt:lpstr>
      <vt:lpstr>Office Theme</vt:lpstr>
      <vt:lpstr>PowerPoint-Präsentation</vt:lpstr>
      <vt:lpstr>PowerPoint-Präsentation</vt:lpstr>
      <vt:lpstr>PowerPoint-Präsentation</vt:lpstr>
      <vt:lpstr>PowerPoint-Präsentation</vt:lpstr>
      <vt:lpstr>List of approved E&amp;T proposals from PAC 1</vt:lpstr>
      <vt:lpstr>List of approved E&amp;T proposals from PAC 2</vt:lpstr>
      <vt:lpstr>List of  experiments from PAC 1</vt:lpstr>
      <vt:lpstr>List of  experiments from PAC 2</vt:lpstr>
      <vt:lpstr> Proposals for this PAC 3</vt:lpstr>
      <vt:lpstr>PowerPoint-Präsentation</vt:lpstr>
      <vt:lpstr>Scientific meetings</vt:lpstr>
      <vt:lpstr>PowerPoint-Präsentation</vt:lpstr>
      <vt:lpstr>PowerPoint-Präsentation</vt:lpstr>
      <vt:lpstr>End of presentation</vt:lpstr>
      <vt:lpstr>PowerPoint-Präsentation</vt:lpstr>
      <vt:lpstr>PowerPoint-Präsentation</vt:lpstr>
      <vt:lpstr>PowerPoint-Präsentation</vt:lpstr>
      <vt:lpstr>Deliverables under preparation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HZDR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Junghans, Dr. Arnd (FWKK) - 1750</cp:lastModifiedBy>
  <cp:revision>43</cp:revision>
  <dcterms:modified xsi:type="dcterms:W3CDTF">2021-05-19T11:55:51Z</dcterms:modified>
</cp:coreProperties>
</file>

<file path=docProps/core0.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2019-05-18T18:46:56Z</dcterms:created>
  <dc:creator>junghans</dc:creator>
  <dc:description/>
  <dc:language>de-DE</dc:language>
  <cp:lastModifiedBy/>
  <dcterms:modified xsi:type="dcterms:W3CDTF">2020-05-15T19:46:06Z</dcterms:modified>
  <cp:revision>219</cp:revision>
  <dc:subject/>
  <dc:title>Accelerator and Research Reactor Infrastructures  for Education and Learning: ARIEL</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HZDR</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10</vt:i4>
  </property>
  <property fmtid="{D5CDD505-2E9C-101B-9397-08002B2CF9AE}" pid="9" name="PresentationFormat">
    <vt:lpwstr>Bildschirmpräsentation (4:3)</vt:lpwstr>
  </property>
  <property fmtid="{D5CDD505-2E9C-101B-9397-08002B2CF9AE}" pid="10" name="ScaleCrop">
    <vt:bool>false</vt:bool>
  </property>
  <property fmtid="{D5CDD505-2E9C-101B-9397-08002B2CF9AE}" pid="11" name="ShareDoc">
    <vt:bool>false</vt:bool>
  </property>
  <property fmtid="{D5CDD505-2E9C-101B-9397-08002B2CF9AE}" pid="12" name="Slides">
    <vt:i4>32</vt:i4>
  </property>
</Properties>
</file>