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1439" r:id="rId4"/>
    <p:sldId id="1443" r:id="rId5"/>
    <p:sldId id="1445" r:id="rId6"/>
    <p:sldId id="1446" r:id="rId7"/>
    <p:sldId id="1442" r:id="rId8"/>
    <p:sldId id="1444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451"/>
  </p:normalViewPr>
  <p:slideViewPr>
    <p:cSldViewPr snapToGrid="0">
      <p:cViewPr varScale="1">
        <p:scale>
          <a:sx n="115" d="100"/>
          <a:sy n="115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E0649-95A1-024B-8EBC-A4426C9B2538}" type="datetimeFigureOut">
              <a:rPr lang="en-US" smtClean="0"/>
              <a:t>8/25/22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736C7-7AA0-914E-A05D-92E282623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72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17613-956B-3D46-B6E7-1FCC831134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1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17613-956B-3D46-B6E7-1FCC831134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64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Let’s start with some quotes, first by a theoretical physicist, Freeman Dyson.</a:t>
            </a:r>
          </a:p>
          <a:p>
            <a:r>
              <a:rPr lang="en-US" dirty="0"/>
              <a:t>The particular tool, we are all here today to discuss, AI, has far reaching consequences, as bluntly put by </a:t>
            </a:r>
            <a:r>
              <a:rPr lang="en-US" dirty="0" err="1"/>
              <a:t>Demis</a:t>
            </a:r>
            <a:r>
              <a:rPr lang="en-US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67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C17613-956B-3D46-B6E7-1FCC8311341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67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3903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17613-956B-3D46-B6E7-1FCC831134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96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Opportunity for young generation: “Design from scratch” (Guenther, Florencia)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17613-956B-3D46-B6E7-1FCC831134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47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425AB-7CFA-8FF5-D2E7-8E8E5B40B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27F76-93F1-CDB5-FCDD-A2BE5C55F3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796AD-DDEE-9337-7BCC-81D35D44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D7ABE-0EB0-5091-8A81-9CB4E6AFA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8C2BC-611A-132F-3AF3-8735A6B0B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6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9820-C155-3F91-6F7C-F79FBC8EE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2CE23-9E59-059F-D3F1-8FC0BC015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BA7A9-FDEF-79D5-8369-1C5CBF91C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57E5F-EC9B-B890-69B3-170256D28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4D21A-E5BA-21E4-05AE-36E8F64F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49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5B13E2-185D-33B6-98AE-1E58D6EB9A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19E617-EA3C-507B-10B7-00FDBCB37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01803-26DE-3609-7A1E-FD947081D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74A11-D026-B240-7C45-2AFEE1103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AE913-3A61-FBE3-29F2-8D3C32A7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83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98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74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2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3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4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1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8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2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15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2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2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70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04" indent="0">
              <a:buNone/>
              <a:defRPr sz="2000" b="1"/>
            </a:lvl2pPr>
            <a:lvl3pPr marL="913415" indent="0">
              <a:buNone/>
              <a:defRPr sz="1800" b="1"/>
            </a:lvl3pPr>
            <a:lvl4pPr marL="1370130" indent="0">
              <a:buNone/>
              <a:defRPr sz="1600" b="1"/>
            </a:lvl4pPr>
            <a:lvl5pPr marL="1826837" indent="0">
              <a:buNone/>
              <a:defRPr sz="1600" b="1"/>
            </a:lvl5pPr>
            <a:lvl6pPr marL="2283543" indent="0">
              <a:buNone/>
              <a:defRPr sz="1600" b="1"/>
            </a:lvl6pPr>
            <a:lvl7pPr marL="2740257" indent="0">
              <a:buNone/>
              <a:defRPr sz="1600" b="1"/>
            </a:lvl7pPr>
            <a:lvl8pPr marL="3196961" indent="0">
              <a:buNone/>
              <a:defRPr sz="1600" b="1"/>
            </a:lvl8pPr>
            <a:lvl9pPr marL="365367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04" indent="0">
              <a:buNone/>
              <a:defRPr sz="2000" b="1"/>
            </a:lvl2pPr>
            <a:lvl3pPr marL="913415" indent="0">
              <a:buNone/>
              <a:defRPr sz="1800" b="1"/>
            </a:lvl3pPr>
            <a:lvl4pPr marL="1370130" indent="0">
              <a:buNone/>
              <a:defRPr sz="1600" b="1"/>
            </a:lvl4pPr>
            <a:lvl5pPr marL="1826837" indent="0">
              <a:buNone/>
              <a:defRPr sz="1600" b="1"/>
            </a:lvl5pPr>
            <a:lvl6pPr marL="2283543" indent="0">
              <a:buNone/>
              <a:defRPr sz="1600" b="1"/>
            </a:lvl6pPr>
            <a:lvl7pPr marL="2740257" indent="0">
              <a:buNone/>
              <a:defRPr sz="1600" b="1"/>
            </a:lvl7pPr>
            <a:lvl8pPr marL="3196961" indent="0">
              <a:buNone/>
              <a:defRPr sz="1600" b="1"/>
            </a:lvl8pPr>
            <a:lvl9pPr marL="365367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07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92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7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04" indent="0">
              <a:buNone/>
              <a:defRPr sz="1200"/>
            </a:lvl2pPr>
            <a:lvl3pPr marL="913415" indent="0">
              <a:buNone/>
              <a:defRPr sz="1000"/>
            </a:lvl3pPr>
            <a:lvl4pPr marL="1370130" indent="0">
              <a:buNone/>
              <a:defRPr sz="900"/>
            </a:lvl4pPr>
            <a:lvl5pPr marL="1826837" indent="0">
              <a:buNone/>
              <a:defRPr sz="900"/>
            </a:lvl5pPr>
            <a:lvl6pPr marL="2283543" indent="0">
              <a:buNone/>
              <a:defRPr sz="900"/>
            </a:lvl6pPr>
            <a:lvl7pPr marL="2740257" indent="0">
              <a:buNone/>
              <a:defRPr sz="900"/>
            </a:lvl7pPr>
            <a:lvl8pPr marL="3196961" indent="0">
              <a:buNone/>
              <a:defRPr sz="900"/>
            </a:lvl8pPr>
            <a:lvl9pPr marL="365367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7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45F93-D8E3-D90D-ACA2-F01CF2C4B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13D2E-1767-D801-2C76-5A705C103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4109"/>
            <a:ext cx="10515600" cy="403285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9DC2C-91D0-FEEA-0F9E-A373E934E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EF536-AD0C-4F3F-BA4D-A6F472B6D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68B55-884B-3088-309D-EAD014F5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10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04" indent="0">
              <a:buNone/>
              <a:defRPr sz="2800"/>
            </a:lvl2pPr>
            <a:lvl3pPr marL="913415" indent="0">
              <a:buNone/>
              <a:defRPr sz="2400"/>
            </a:lvl3pPr>
            <a:lvl4pPr marL="1370130" indent="0">
              <a:buNone/>
              <a:defRPr sz="2000"/>
            </a:lvl4pPr>
            <a:lvl5pPr marL="1826837" indent="0">
              <a:buNone/>
              <a:defRPr sz="2000"/>
            </a:lvl5pPr>
            <a:lvl6pPr marL="2283543" indent="0">
              <a:buNone/>
              <a:defRPr sz="2000"/>
            </a:lvl6pPr>
            <a:lvl7pPr marL="2740257" indent="0">
              <a:buNone/>
              <a:defRPr sz="2000"/>
            </a:lvl7pPr>
            <a:lvl8pPr marL="3196961" indent="0">
              <a:buNone/>
              <a:defRPr sz="2000"/>
            </a:lvl8pPr>
            <a:lvl9pPr marL="365367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04" indent="0">
              <a:buNone/>
              <a:defRPr sz="1200"/>
            </a:lvl2pPr>
            <a:lvl3pPr marL="913415" indent="0">
              <a:buNone/>
              <a:defRPr sz="1000"/>
            </a:lvl3pPr>
            <a:lvl4pPr marL="1370130" indent="0">
              <a:buNone/>
              <a:defRPr sz="900"/>
            </a:lvl4pPr>
            <a:lvl5pPr marL="1826837" indent="0">
              <a:buNone/>
              <a:defRPr sz="900"/>
            </a:lvl5pPr>
            <a:lvl6pPr marL="2283543" indent="0">
              <a:buNone/>
              <a:defRPr sz="900"/>
            </a:lvl6pPr>
            <a:lvl7pPr marL="2740257" indent="0">
              <a:buNone/>
              <a:defRPr sz="900"/>
            </a:lvl7pPr>
            <a:lvl8pPr marL="3196961" indent="0">
              <a:buNone/>
              <a:defRPr sz="900"/>
            </a:lvl8pPr>
            <a:lvl9pPr marL="365367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06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52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6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6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5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7E0AA-C45F-A7A9-E4B2-536C666E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EEBAA-C722-CD6C-684C-C7B2A81E4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EA211-78A9-F7D8-1DA6-79821355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971EA-991C-25F7-2C55-57F2409E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B2212-9ADD-EEB3-3E7A-07191B798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3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F822A-E99C-E40C-7DAF-6A644F69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A2F91-D84C-4D24-3C07-7AF60D6E2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9771E6-9FCD-A3BD-17B4-1DF7A5780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95349-C326-0ABB-3AF4-A6C71C9C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132DE1-ED6C-5F15-4654-C610F362C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B8A6D-DC69-3EE9-5788-B6355BEFC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0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F91BA-E14F-CB12-71C0-5D68F37D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85BF2-C6A0-6EEA-7C02-BD21C5B8C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4065D0-234C-EAAD-7CF3-EE30F487C8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9C893B-D49A-2FEC-5705-890EF58A16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3CA4CF-C6C5-1AA2-02C6-4F5C3B69B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87BE0-968D-FA1D-73F0-DDA99E7D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E5641-42E8-A127-B66E-060BC8EC0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B06D0-DBA5-69D8-2BA0-8E9607BAD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EDA1E-3653-2867-8757-672DEE895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9BE761-9480-C98A-ADDE-9B51F25E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396B9-21FD-293F-38CB-624C70BCB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7B875-AC2F-DFB7-875B-9058DF15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05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7639D7-1CB6-8F09-1D2A-9E260A873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80D68-9B3A-8D85-E028-572E686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88965-62BC-F894-2141-93EC79C7B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61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7E181-1EFF-88D8-DEA0-9B216DD3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693FD-D991-7FA7-171D-824462677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4676BC-CC2C-9FCB-C2EA-C4DEAC48B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BA7D0-BE32-73E0-F8FF-098FAF7C3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CBE62-8092-7281-D66C-2057B91D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1FCF-C282-21E3-B72A-F23FA0A2D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30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E4CA-6D88-C559-0633-D20DB05C9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9C0E86-C06C-836D-AC79-F5BAD692B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5AC5C-6FDB-C4FD-8E14-9A9BC1094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7D67F-F6B4-EC9B-3719-57F64E1CA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54036F-0FD9-8039-09BF-C52B21EC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1DD4D-89BB-F59B-BA36-A32004088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00B654-34A2-0725-08B9-83C9EB48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0CA7D-E97D-AD0C-6430-0AE1769CF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E2707-5EE9-A516-25A8-0CD50DDA0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3AAC1-B4A7-D449-9358-770AB0B3D1D6}" type="datetimeFigureOut">
              <a:rPr lang="en-US" smtClean="0"/>
              <a:t>8/25/22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C9DF3-1EB7-790C-35CE-F90FCCB16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18C68-39C0-FB85-84A7-6385E3A73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88F34-8036-2348-91BD-916CD1783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0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340" tIns="45671" rIns="91340" bIns="4567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22"/>
            <a:ext cx="10972800" cy="4525963"/>
          </a:xfrm>
          <a:prstGeom prst="rect">
            <a:avLst/>
          </a:prstGeom>
        </p:spPr>
        <p:txBody>
          <a:bodyPr vert="horz" lIns="91340" tIns="45671" rIns="91340" bIns="4567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340" tIns="45671" rIns="91340" bIns="4567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11/26/12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72"/>
            <a:ext cx="3860800" cy="365125"/>
          </a:xfrm>
          <a:prstGeom prst="rect">
            <a:avLst/>
          </a:prstGeom>
        </p:spPr>
        <p:txBody>
          <a:bodyPr vert="horz" lIns="91340" tIns="45671" rIns="91340" bIns="4567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Tobias Golling, Yale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lIns="91340" tIns="45671" rIns="91340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4EED-14AC-2149-949A-51A3C9751E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670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36" indent="-342536" algn="l" defTabSz="45670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52" indent="-285447" algn="l" defTabSz="456704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68" indent="-228351" algn="l" defTabSz="456704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79" indent="-228351" algn="l" defTabSz="45670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95" indent="-228351" algn="l" defTabSz="45670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902" indent="-228351" algn="l" defTabSz="45670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608" indent="-228351" algn="l" defTabSz="45670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320" indent="-228351" algn="l" defTabSz="45670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023" indent="-228351" algn="l" defTabSz="45670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04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15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30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7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7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1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673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l-wg.github.io/HEPML-LivingReview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86-021-03544-w.epdf?sharing_token=tYaxh2mR5EozfsSL0WHZLdRgN0jAjWel9jnR3ZoTv0PW0K0NmVrRsFPaMa9Y5We9O4Hqf_liatg-lvhiVcYpHL_YQpqkurA31sxqtmA-E1yNUWVMMVSBxWSp7ZFFIWawYQYnEXoBE4esRDSWqubhDFWUPyI5wK_5B_YIO-D_kS8%3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ode-collaboration.github.io/" TargetMode="External"/><Relationship Id="rId5" Type="http://schemas.openxmlformats.org/officeDocument/2006/relationships/hyperlink" Target="https://arxiv.org/abs/2002.04632" TargetMode="External"/><Relationship Id="rId4" Type="http://schemas.openxmlformats.org/officeDocument/2006/relationships/hyperlink" Target="https://arxiv.org/pdf/2203.08806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E203B-E94D-EE9E-BA02-A3C2A63A5C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Assisting detector design with machine learning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C7CA1D-7067-7584-FD09-1FE82E11E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Tobias Golling, University of Geneva</a:t>
            </a:r>
          </a:p>
          <a:p>
            <a:endParaRPr lang="en-US" dirty="0"/>
          </a:p>
          <a:p>
            <a:r>
              <a:rPr lang="en-US" dirty="0"/>
              <a:t>FCC Zurich workshop, August 25-26, 2022</a:t>
            </a:r>
          </a:p>
        </p:txBody>
      </p:sp>
    </p:spTree>
    <p:extLst>
      <p:ext uri="{BB962C8B-B14F-4D97-AF65-F5344CB8AC3E}">
        <p14:creationId xmlns:p14="http://schemas.microsoft.com/office/powerpoint/2010/main" val="240191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2566-2D4B-8247-AD83-759BD142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detector design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75859-355F-074C-A438-43581983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933"/>
            <a:ext cx="10972800" cy="444709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Very high-dimensional</a:t>
            </a:r>
          </a:p>
          <a:p>
            <a:endParaRPr lang="en-GB" dirty="0"/>
          </a:p>
          <a:p>
            <a:r>
              <a:rPr lang="en-GB" dirty="0"/>
              <a:t>Many trade-offs not obvious at detector level</a:t>
            </a:r>
          </a:p>
          <a:p>
            <a:endParaRPr lang="en-GB" dirty="0"/>
          </a:p>
          <a:p>
            <a:r>
              <a:rPr lang="en-GB" dirty="0"/>
              <a:t>But dictated by downstream physics goals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Slow design cycles, hard to automate (</a:t>
            </a:r>
            <a:r>
              <a:rPr lang="en-GB" i="1" dirty="0"/>
              <a:t>non-differentiable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Paradigm-based, no guarantee of optimality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F1859-B4B5-4346-9A83-03A531D9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9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2566-2D4B-8247-AD83-759BD142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challenges 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75859-355F-074C-A438-43581983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933"/>
            <a:ext cx="10972800" cy="444709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Optimal design needs to include ALL aspects of the simulation-reconstruction chain</a:t>
            </a:r>
          </a:p>
          <a:p>
            <a:pPr lvl="1"/>
            <a:r>
              <a:rPr lang="en-GB" dirty="0"/>
              <a:t>Making software like GEANT differentiable: colossal task !</a:t>
            </a:r>
          </a:p>
          <a:p>
            <a:pPr lvl="1"/>
            <a:r>
              <a:rPr lang="en-GB" dirty="0"/>
              <a:t>Also tracking, clustering, P-flow, object ID,…</a:t>
            </a:r>
          </a:p>
          <a:p>
            <a:r>
              <a:rPr lang="en-GB" dirty="0"/>
              <a:t>What to optimize for?</a:t>
            </a:r>
          </a:p>
          <a:p>
            <a:pPr lvl="1"/>
            <a:r>
              <a:rPr lang="en-GB" i="1" dirty="0"/>
              <a:t>Factorization</a:t>
            </a:r>
            <a:r>
              <a:rPr lang="en-GB" dirty="0"/>
              <a:t> approach: particle resolution, classification,… </a:t>
            </a:r>
          </a:p>
          <a:p>
            <a:pPr lvl="1"/>
            <a:r>
              <a:rPr lang="en-GB" dirty="0"/>
              <a:t>Vs. final physics goals: Higgs coupling, NP discovery potential,..</a:t>
            </a:r>
          </a:p>
          <a:p>
            <a:pPr lvl="1"/>
            <a:r>
              <a:rPr lang="en-GB" dirty="0"/>
              <a:t>Unconventional signatures</a:t>
            </a:r>
          </a:p>
          <a:p>
            <a:pPr lvl="1"/>
            <a:r>
              <a:rPr lang="en-GB" dirty="0"/>
              <a:t>Cost, redundancy, robustness, “general-purpose”, </a:t>
            </a:r>
            <a:r>
              <a:rPr lang="en-GB" i="1" dirty="0"/>
              <a:t>buildability</a:t>
            </a:r>
            <a:r>
              <a:rPr lang="en-GB" dirty="0"/>
              <a:t>,…</a:t>
            </a:r>
          </a:p>
          <a:p>
            <a:r>
              <a:rPr lang="en-GB" dirty="0"/>
              <a:t>Multi-objective optimisation (Pareto optimality) </a:t>
            </a:r>
          </a:p>
          <a:p>
            <a:pPr lvl="1"/>
            <a:r>
              <a:rPr lang="en-GB" dirty="0"/>
              <a:t>Optimal sub-manifolds (see ATLAS &amp; CMS)</a:t>
            </a:r>
          </a:p>
          <a:p>
            <a:pPr lvl="1"/>
            <a:r>
              <a:rPr lang="en-GB" dirty="0"/>
              <a:t>Future-proof: new tech, new AI, new </a:t>
            </a:r>
            <a:r>
              <a:rPr lang="en-GB" dirty="0" err="1"/>
              <a:t>reco</a:t>
            </a:r>
            <a:r>
              <a:rPr lang="en-GB" dirty="0"/>
              <a:t> (boosted-object tagging @LHC)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F1859-B4B5-4346-9A83-03A531D9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4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5D2878-4D7D-1C7F-2AED-C97B79D35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35372"/>
          </a:xfrm>
        </p:spPr>
        <p:txBody>
          <a:bodyPr>
            <a:normAutofit/>
          </a:bodyPr>
          <a:lstStyle/>
          <a:p>
            <a:pPr algn="ctr"/>
            <a:r>
              <a:rPr lang="en-US" sz="9600" dirty="0"/>
              <a:t>A </a:t>
            </a:r>
            <a:br>
              <a:rPr lang="en-US" sz="9600" dirty="0"/>
            </a:br>
            <a:r>
              <a:rPr lang="en-US" sz="9600" dirty="0"/>
              <a:t>superhuman </a:t>
            </a:r>
            <a:br>
              <a:rPr lang="en-US" sz="9600" dirty="0"/>
            </a:br>
            <a:r>
              <a:rPr lang="en-US" sz="9600" dirty="0"/>
              <a:t>task !</a:t>
            </a:r>
          </a:p>
        </p:txBody>
      </p:sp>
    </p:spTree>
    <p:extLst>
      <p:ext uri="{BB962C8B-B14F-4D97-AF65-F5344CB8AC3E}">
        <p14:creationId xmlns:p14="http://schemas.microsoft.com/office/powerpoint/2010/main" val="2856272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D987E0-A915-7622-2A01-8966B319C6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97"/>
          <a:stretch/>
        </p:blipFill>
        <p:spPr>
          <a:xfrm>
            <a:off x="7569842" y="0"/>
            <a:ext cx="4668821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5F08567-5605-2D82-69D0-7BBCD4FA319F}"/>
              </a:ext>
            </a:extLst>
          </p:cNvPr>
          <p:cNvSpPr/>
          <p:nvPr/>
        </p:nvSpPr>
        <p:spPr>
          <a:xfrm>
            <a:off x="4087091" y="1531445"/>
            <a:ext cx="1136073" cy="6414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67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C292DBD-A369-F10C-9DF0-56E1562DD627}"/>
              </a:ext>
            </a:extLst>
          </p:cNvPr>
          <p:cNvSpPr txBox="1">
            <a:spLocks/>
          </p:cNvSpPr>
          <p:nvPr/>
        </p:nvSpPr>
        <p:spPr>
          <a:xfrm>
            <a:off x="983156" y="1039090"/>
            <a:ext cx="5865125" cy="3057099"/>
          </a:xfrm>
          <a:prstGeom prst="rect">
            <a:avLst/>
          </a:prstGeom>
        </p:spPr>
        <p:txBody>
          <a:bodyPr>
            <a:normAutofit/>
          </a:bodyPr>
          <a:lstStyle>
            <a:lvl1pPr marL="342536" indent="-342536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52" indent="-285447" algn="l" defTabSz="456704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68" indent="-228351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79" indent="-228351" algn="l" defTabSz="456704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95" indent="-228351" algn="l" defTabSz="456704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902" indent="-228351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608" indent="-228351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320" indent="-228351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2023" indent="-228351" algn="l" defTabSz="45670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70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“New directions in science are launched by new tools much more often than by new concepts.”</a:t>
            </a:r>
          </a:p>
          <a:p>
            <a:pPr marL="0" marR="0" lvl="0" indent="0" algn="l" defTabSz="45670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r" defTabSz="45670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 Freeman Dyson </a:t>
            </a:r>
          </a:p>
          <a:p>
            <a:pPr marL="0" marR="0" lvl="0" indent="0" algn="r" defTabSz="45670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7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2566-2D4B-8247-AD83-759BD142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pitch: ML to assist in designing better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75859-355F-074C-A438-43581983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07476"/>
            <a:ext cx="10972800" cy="4068554"/>
          </a:xfrm>
        </p:spPr>
        <p:txBody>
          <a:bodyPr>
            <a:normAutofit/>
          </a:bodyPr>
          <a:lstStyle/>
          <a:p>
            <a:r>
              <a:rPr lang="en-GB" dirty="0"/>
              <a:t>Machine learning* to assist in end-to-end optimisation</a:t>
            </a:r>
          </a:p>
          <a:p>
            <a:pPr lvl="1"/>
            <a:r>
              <a:rPr lang="en-GB" dirty="0"/>
              <a:t>ML is </a:t>
            </a:r>
            <a:r>
              <a:rPr lang="en-GB" i="1" dirty="0"/>
              <a:t>differentiable</a:t>
            </a:r>
          </a:p>
          <a:p>
            <a:pPr lvl="1"/>
            <a:r>
              <a:rPr lang="en-GB" dirty="0"/>
              <a:t>Evaluation is fast (function call)</a:t>
            </a:r>
          </a:p>
          <a:p>
            <a:pPr lvl="1"/>
            <a:endParaRPr lang="en-GB" dirty="0"/>
          </a:p>
          <a:p>
            <a:r>
              <a:rPr lang="en-GB" dirty="0"/>
              <a:t>Facilitates automation:</a:t>
            </a:r>
          </a:p>
          <a:p>
            <a:pPr lvl="1"/>
            <a:r>
              <a:rPr lang="en-GB" dirty="0"/>
              <a:t>(Stochastic) gradient descent</a:t>
            </a:r>
          </a:p>
          <a:p>
            <a:pPr lvl="1"/>
            <a:r>
              <a:rPr lang="en-GB" dirty="0"/>
              <a:t>Generative surrogate models to replace (locally) </a:t>
            </a:r>
            <a:r>
              <a:rPr lang="en-GB" dirty="0" err="1"/>
              <a:t>Sim+Reco</a:t>
            </a:r>
            <a:endParaRPr lang="en-GB" dirty="0"/>
          </a:p>
          <a:p>
            <a:pPr lvl="1"/>
            <a:r>
              <a:rPr lang="en-GB" dirty="0"/>
              <a:t>Reinforcement learning (explore vs. exploit)</a:t>
            </a:r>
          </a:p>
          <a:p>
            <a:pPr lvl="1"/>
            <a:r>
              <a:rPr lang="en-GB" dirty="0"/>
              <a:t>From “hits-to-Higgs” (graph-based models)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F1859-B4B5-4346-9A83-03A531D9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15DD6D-7193-6884-7761-2499EF20F105}"/>
              </a:ext>
            </a:extLst>
          </p:cNvPr>
          <p:cNvSpPr txBox="1"/>
          <p:nvPr/>
        </p:nvSpPr>
        <p:spPr>
          <a:xfrm>
            <a:off x="252248" y="6356350"/>
            <a:ext cx="977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*Rise of deep learning in HEP in last 10 years going beyond classification and regression [</a:t>
            </a:r>
            <a:r>
              <a:rPr lang="en-US" dirty="0">
                <a:hlinkClick r:id="rId3"/>
              </a:rPr>
              <a:t>LivingReview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02575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2566-2D4B-8247-AD83-759BD142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Growing area of active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75859-355F-074C-A438-43581983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933"/>
            <a:ext cx="10972800" cy="444709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Recent success on Chip design [</a:t>
            </a:r>
            <a:r>
              <a:rPr lang="en-GB" dirty="0">
                <a:hlinkClick r:id="rId3"/>
              </a:rPr>
              <a:t>Nature</a:t>
            </a:r>
            <a:r>
              <a:rPr lang="en-GB" dirty="0"/>
              <a:t>], sensor design etc.</a:t>
            </a:r>
          </a:p>
          <a:p>
            <a:r>
              <a:rPr lang="en-GB" dirty="0"/>
              <a:t>Overview on surrogate models in HEP [</a:t>
            </a:r>
            <a:r>
              <a:rPr lang="en-GB" dirty="0">
                <a:hlinkClick r:id="rId4"/>
              </a:rPr>
              <a:t>2203.08806</a:t>
            </a:r>
            <a:r>
              <a:rPr lang="en-GB" dirty="0"/>
              <a:t>]</a:t>
            </a:r>
          </a:p>
          <a:p>
            <a:r>
              <a:rPr lang="en-GB" dirty="0"/>
              <a:t>Proofs of concept in HEP [</a:t>
            </a:r>
            <a:r>
              <a:rPr lang="en-GB" dirty="0">
                <a:hlinkClick r:id="rId5"/>
              </a:rPr>
              <a:t>2002.04632</a:t>
            </a:r>
            <a:r>
              <a:rPr lang="en-GB" dirty="0"/>
              <a:t>, </a:t>
            </a:r>
            <a:r>
              <a:rPr lang="en-GB" dirty="0">
                <a:hlinkClick r:id="rId6"/>
              </a:rPr>
              <a:t>MODE</a:t>
            </a:r>
            <a:r>
              <a:rPr lang="en-GB" dirty="0"/>
              <a:t>]</a:t>
            </a:r>
          </a:p>
          <a:p>
            <a:endParaRPr lang="en-GB" dirty="0"/>
          </a:p>
          <a:p>
            <a:r>
              <a:rPr lang="en-GB" dirty="0"/>
              <a:t>TG: plan for magnet design with Carmine </a:t>
            </a:r>
            <a:r>
              <a:rPr lang="en-GB" dirty="0" err="1"/>
              <a:t>Senatore</a:t>
            </a:r>
            <a:r>
              <a:rPr lang="en-GB" dirty="0"/>
              <a:t> (new PI@DPNC-UNIGE-CHIPP)</a:t>
            </a:r>
          </a:p>
          <a:p>
            <a:r>
              <a:rPr lang="en-GB" dirty="0"/>
              <a:t>Keen to hear about your interest / brainstorm / benchmarks / collaborate</a:t>
            </a:r>
          </a:p>
          <a:p>
            <a:endParaRPr lang="en-GB" dirty="0"/>
          </a:p>
          <a:p>
            <a:r>
              <a:rPr lang="en-GB" dirty="0"/>
              <a:t>Reminder:</a:t>
            </a:r>
          </a:p>
          <a:p>
            <a:pPr lvl="1"/>
            <a:r>
              <a:rPr lang="en-GB" dirty="0"/>
              <a:t>Intended to assist detector design </a:t>
            </a:r>
            <a:r>
              <a:rPr lang="en-GB" b="1" dirty="0"/>
              <a:t>not</a:t>
            </a:r>
            <a:r>
              <a:rPr lang="en-GB" dirty="0"/>
              <a:t> to replace experts</a:t>
            </a:r>
          </a:p>
          <a:p>
            <a:pPr lvl="1"/>
            <a:r>
              <a:rPr lang="en-GB" dirty="0"/>
              <a:t>Goal: guidelines for design, novelty, symbiosis: AI-empowered HEP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F1859-B4B5-4346-9A83-03A531D9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4EED-14AC-2149-949A-51A3C9751ED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6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Helvetica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416</Words>
  <Application>Microsoft Macintosh PowerPoint</Application>
  <PresentationFormat>Widescreen</PresentationFormat>
  <Paragraphs>64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Office Theme</vt:lpstr>
      <vt:lpstr>1_Office Theme</vt:lpstr>
      <vt:lpstr>Assisting detector design with machine learning</vt:lpstr>
      <vt:lpstr>The detector design challenge</vt:lpstr>
      <vt:lpstr>Many challenges !</vt:lpstr>
      <vt:lpstr>A  superhuman  task !</vt:lpstr>
      <vt:lpstr>PowerPoint Presentation</vt:lpstr>
      <vt:lpstr>The pitch: ML to assist in designing better detectors</vt:lpstr>
      <vt:lpstr>Growing area of active research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Assisting detector design with machine learning</dc:title>
  <dc:creator>Tobias Golling</dc:creator>
  <cp:lastModifiedBy>Tobias Golling</cp:lastModifiedBy>
  <cp:revision>21</cp:revision>
  <dcterms:created xsi:type="dcterms:W3CDTF">2022-08-24T07:32:37Z</dcterms:created>
  <dcterms:modified xsi:type="dcterms:W3CDTF">2022-08-25T10:10:11Z</dcterms:modified>
</cp:coreProperties>
</file>