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0" r:id="rId2"/>
    <p:sldId id="261" r:id="rId3"/>
    <p:sldId id="265" r:id="rId4"/>
    <p:sldId id="264" r:id="rId5"/>
    <p:sldId id="262" r:id="rId6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oubakr Ebn Rahmou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24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53D00E-82D6-4CDA-B084-BEB595A571E3}" type="datetimeFigureOut">
              <a:rPr lang="en-GB"/>
              <a:pPr>
                <a:defRPr/>
              </a:pPr>
              <a:t>04/06/2021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E93174-A7FB-4AC0-9DF6-F147F2444D8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725" tIns="45863" rIns="91725" bIns="4586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725" tIns="45863" rIns="91725" bIns="458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C8BA7B-EFCF-490E-B32B-C6C385CF0343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64050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5" tIns="45863" rIns="91725" bIns="4586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10013"/>
          </a:xfrm>
          <a:prstGeom prst="rect">
            <a:avLst/>
          </a:prstGeom>
        </p:spPr>
        <p:txBody>
          <a:bodyPr vert="horz" lIns="91725" tIns="45863" rIns="91725" bIns="4586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725" tIns="45863" rIns="91725" bIns="4586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wrap="square" lIns="91725" tIns="45863" rIns="91725" bIns="458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54106D1B-8C52-467B-87A0-BBA3EE90E379}" type="slidenum">
              <a:rPr lang="en-US" altLang="fr-FR"/>
              <a:pPr/>
              <a:t>‹#›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4163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7013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3375" indent="-227013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62163" indent="-227013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936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656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3376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9096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72FDEFFD-AB58-4E05-A482-3CBDAFF6C6BD}" type="slidenum">
              <a:rPr lang="en-US" altLang="en-US">
                <a:latin typeface="Calibri" panose="020F0502020204030204" pitchFamily="34" charset="0"/>
                <a:ea typeface="MS PGothic" panose="020B0600070205080204" pitchFamily="34" charset="-128"/>
              </a:rPr>
              <a:pPr/>
              <a:t>1</a:t>
            </a:fld>
            <a:endParaRPr lang="en-US" altLang="en-US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264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635B6ED-8CD6-456A-B75D-F452508E132E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19150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D64A6C5-A0CB-48FC-8AB1-4645A90E9034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4549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2E543BB-6469-4606-BFB7-781FD8814874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4477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A470611-CF61-43FD-A296-318ECC7352BA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3305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EC62D-78E3-405D-B72E-0D2252B18E87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02603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391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8508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62"/>
          <a:stretch/>
        </p:blipFill>
        <p:spPr bwMode="auto">
          <a:xfrm>
            <a:off x="395288" y="6335713"/>
            <a:ext cx="59168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  <a:ea typeface="Ubuntu Light"/>
                <a:cs typeface="Ubuntu Light"/>
              </a:defRPr>
            </a:lvl1pPr>
          </a:lstStyle>
          <a:p>
            <a:fld id="{159530C3-A607-4FCF-A472-067368335A5A}" type="slidenum">
              <a:rPr lang="en-US" altLang="fr-FR"/>
              <a:pPr/>
              <a:t>‹#›</a:t>
            </a:fld>
            <a:endParaRPr lang="en-US" altLang="fr-FR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/>
              <a:t>Slide text first level</a:t>
            </a:r>
          </a:p>
          <a:p>
            <a:pPr lvl="1"/>
            <a:r>
              <a:rPr lang="fr-CH" altLang="fr-FR"/>
              <a:t>Slide text second level</a:t>
            </a:r>
          </a:p>
          <a:p>
            <a:pPr lvl="2"/>
            <a:r>
              <a:rPr lang="fr-CH" altLang="fr-FR"/>
              <a:t>Slide text third level</a:t>
            </a:r>
          </a:p>
          <a:p>
            <a:pPr lvl="3"/>
            <a:r>
              <a:rPr lang="fr-CH" altLang="fr-FR"/>
              <a:t>Slide text fourth level</a:t>
            </a:r>
          </a:p>
          <a:p>
            <a:pPr lvl="4"/>
            <a:r>
              <a:rPr lang="fr-CH" altLang="fr-FR"/>
              <a:t>Slide text fifth level</a:t>
            </a:r>
            <a:endParaRPr lang="en-US" altLang="fr-FR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66008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Logo, icon&#10;&#10;Description automatically generated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10" y="6356349"/>
            <a:ext cx="3651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8"/>
          <p:cNvGrpSpPr>
            <a:grpSpLocks/>
          </p:cNvGrpSpPr>
          <p:nvPr userDrawn="1"/>
        </p:nvGrpSpPr>
        <p:grpSpPr bwMode="auto">
          <a:xfrm>
            <a:off x="7058025" y="233363"/>
            <a:ext cx="1625600" cy="808037"/>
            <a:chOff x="7518242" y="5452910"/>
            <a:chExt cx="1625758" cy="808499"/>
          </a:xfrm>
        </p:grpSpPr>
        <p:pic>
          <p:nvPicPr>
            <p:cNvPr id="11" name="Picture 9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2238" y="5452910"/>
              <a:ext cx="1187450" cy="631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518242" y="6031090"/>
              <a:ext cx="1625758" cy="2303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8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opperplate Gothic Bold" panose="020E0705020206020404" pitchFamily="34" charset="0"/>
                </a:defRPr>
              </a:lvl1pPr>
            </a:lstStyle>
            <a:p>
              <a:pPr>
                <a:defRPr/>
              </a:pPr>
              <a:r>
                <a:rPr lang="en-US" sz="900" dirty="0">
                  <a:solidFill>
                    <a:srgbClr val="0C377B"/>
                  </a:solidFill>
                  <a:effectLst>
                    <a:outerShdw blurRad="38100" dist="19050" dir="2700000" algn="tl" rotWithShape="0">
                      <a:srgbClr val="0C377B">
                        <a:alpha val="40000"/>
                      </a:srgbClr>
                    </a:outerShdw>
                  </a:effectLst>
                  <a:ea typeface="MS PGothic" panose="020B0600070205080204" pitchFamily="34" charset="-128"/>
                </a:rPr>
                <a:t>East Area Renovation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82" r:id="rId1"/>
    <p:sldLayoutId id="2147485283" r:id="rId2"/>
    <p:sldLayoutId id="2147485284" r:id="rId3"/>
    <p:sldLayoutId id="2147485285" r:id="rId4"/>
    <p:sldLayoutId id="2147485286" r:id="rId5"/>
    <p:sldLayoutId id="2147485287" r:id="rId6"/>
    <p:sldLayoutId id="2147485288" r:id="rId7"/>
    <p:sldLayoutId id="2147485289" r:id="rId8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project?P:100663598:100663598:subDoc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088" y="5510213"/>
            <a:ext cx="18970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31800" y="3615517"/>
            <a:ext cx="8265984" cy="702233"/>
          </a:xfrm>
        </p:spPr>
        <p:txBody>
          <a:bodyPr>
            <a:normAutofit/>
          </a:bodyPr>
          <a:lstStyle/>
          <a:p>
            <a:r>
              <a:rPr lang="en-US" altLang="en-US" dirty="0"/>
              <a:t>Individual System Tests (ISTs)</a:t>
            </a:r>
            <a:endParaRPr lang="en-GB" altLang="en-US" dirty="0"/>
          </a:p>
        </p:txBody>
      </p:sp>
      <p:sp>
        <p:nvSpPr>
          <p:cNvPr id="12292" name="Text Placeholder 2"/>
          <p:cNvSpPr>
            <a:spLocks noGrp="1"/>
          </p:cNvSpPr>
          <p:nvPr>
            <p:ph type="body" idx="1"/>
          </p:nvPr>
        </p:nvSpPr>
        <p:spPr>
          <a:xfrm>
            <a:off x="431800" y="4390775"/>
            <a:ext cx="8265984" cy="1604326"/>
          </a:xfrm>
        </p:spPr>
        <p:txBody>
          <a:bodyPr/>
          <a:lstStyle/>
          <a:p>
            <a:r>
              <a:rPr lang="en-US" altLang="en-US" dirty="0"/>
              <a:t>Filipa Carvalho (BE-EA)</a:t>
            </a:r>
          </a:p>
        </p:txBody>
      </p:sp>
      <p:pic>
        <p:nvPicPr>
          <p:cNvPr id="1229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5" b="-2"/>
          <a:stretch>
            <a:fillRect/>
          </a:stretch>
        </p:blipFill>
        <p:spPr bwMode="auto">
          <a:xfrm>
            <a:off x="65088" y="103188"/>
            <a:ext cx="3048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65088" y="2757492"/>
            <a:ext cx="9009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i="1" dirty="0"/>
              <a:t>East Hall under construction - 1962</a:t>
            </a:r>
          </a:p>
        </p:txBody>
      </p:sp>
      <p:pic>
        <p:nvPicPr>
          <p:cNvPr id="12296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38" y="74613"/>
            <a:ext cx="2665412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0"/>
          <a:stretch>
            <a:fillRect/>
          </a:stretch>
        </p:blipFill>
        <p:spPr bwMode="auto">
          <a:xfrm>
            <a:off x="3162300" y="490538"/>
            <a:ext cx="3195638" cy="22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8" name="Group 8"/>
          <p:cNvGrpSpPr>
            <a:grpSpLocks/>
          </p:cNvGrpSpPr>
          <p:nvPr/>
        </p:nvGrpSpPr>
        <p:grpSpPr bwMode="auto">
          <a:xfrm>
            <a:off x="5770563" y="5510213"/>
            <a:ext cx="1625600" cy="808037"/>
            <a:chOff x="7518242" y="5452910"/>
            <a:chExt cx="1625758" cy="808499"/>
          </a:xfrm>
        </p:grpSpPr>
        <p:pic>
          <p:nvPicPr>
            <p:cNvPr id="1230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2238" y="5452910"/>
              <a:ext cx="1187450" cy="631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518242" y="6031090"/>
              <a:ext cx="1625758" cy="2303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8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opperplate Gothic Bold" panose="020E0705020206020404" pitchFamily="34" charset="0"/>
                </a:defRPr>
              </a:lvl1pPr>
            </a:lstStyle>
            <a:p>
              <a:pPr>
                <a:defRPr/>
              </a:pPr>
              <a:r>
                <a:rPr lang="en-US" sz="900" dirty="0">
                  <a:solidFill>
                    <a:srgbClr val="0C377B"/>
                  </a:solidFill>
                  <a:effectLst>
                    <a:outerShdw blurRad="38100" dist="19050" dir="2700000" algn="tl" rotWithShape="0">
                      <a:srgbClr val="0C377B">
                        <a:alpha val="40000"/>
                      </a:srgbClr>
                    </a:outerShdw>
                  </a:effectLst>
                  <a:ea typeface="MS PGothic" panose="020B0600070205080204" pitchFamily="34" charset="-128"/>
                </a:rPr>
                <a:t>East Area Renovation</a:t>
              </a:r>
            </a:p>
          </p:txBody>
        </p:sp>
      </p:grpSp>
      <p:pic>
        <p:nvPicPr>
          <p:cNvPr id="12299" name="Picture 4" descr="Logo, icon&#10;&#10;Description automatically generated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5583238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99A5B-5198-4195-B2A1-E3DB7705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Coordination Meetings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276B9-5DBF-4987-8F81-0E8C24B018C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Taking place every </a:t>
            </a:r>
            <a:r>
              <a:rPr lang="en-US" b="1" dirty="0"/>
              <a:t>Tuesday @ 11 AM</a:t>
            </a:r>
          </a:p>
          <a:p>
            <a:r>
              <a:rPr lang="en-US" dirty="0"/>
              <a:t>Follow up on all activities happening in B.157</a:t>
            </a:r>
          </a:p>
          <a:p>
            <a:pPr lvl="1"/>
            <a:r>
              <a:rPr lang="en-US" dirty="0"/>
              <a:t>Identify &amp; mitigate problems – Electrical Inspection</a:t>
            </a:r>
          </a:p>
          <a:p>
            <a:pPr lvl="1"/>
            <a:r>
              <a:rPr lang="en-US" dirty="0"/>
              <a:t>Coordinate activities of the groups that own equipment that interface with each other</a:t>
            </a:r>
          </a:p>
          <a:p>
            <a:r>
              <a:rPr lang="en-US" dirty="0"/>
              <a:t>Quickly act on pressing issues and ensure a good flow of communication between all parts involved</a:t>
            </a:r>
          </a:p>
          <a:p>
            <a:r>
              <a:rPr lang="en-US" sz="2200" dirty="0"/>
              <a:t>Minutes will </a:t>
            </a:r>
            <a:r>
              <a:rPr lang="en-US" dirty="0"/>
              <a:t>be sent out after every meeting</a:t>
            </a:r>
            <a:endParaRPr lang="en-US" sz="2200" dirty="0"/>
          </a:p>
          <a:p>
            <a:pPr marL="173038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6715B-33E5-48C9-80AF-7B8CD88DEAC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ctr">
              <a:defRPr/>
            </a:pPr>
            <a:r>
              <a:rPr lang="fr-FR" dirty="0"/>
              <a:t>Filipa Carvalho BE-EA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8A158-5C09-4F01-A5A7-DA1C2D59CFE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Project Team Meeting #45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F5C9E-1B78-47BA-84F4-F947944E0D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35B6ED-8CD6-456A-B75D-F452508E132E}" type="slidenum">
              <a:rPr lang="en-US" altLang="fr-FR" smtClean="0"/>
              <a:pPr/>
              <a:t>2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05738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15CF8-FDEB-45FC-A253-CDB3E58E6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far…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27EA9-B614-4449-9860-6CD6EE2160A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Magnet IST in T08</a:t>
            </a:r>
          </a:p>
          <a:p>
            <a:r>
              <a:rPr lang="en-US" dirty="0"/>
              <a:t>CV IST almost completed</a:t>
            </a:r>
          </a:p>
          <a:p>
            <a:r>
              <a:rPr lang="en-US" dirty="0"/>
              <a:t>Currently: HW power converters/magnets</a:t>
            </a:r>
          </a:p>
          <a:p>
            <a:r>
              <a:rPr lang="en-US" dirty="0"/>
              <a:t>Electrical Inspection of the mixed area planned for 18 June – magnet group to confirm if the magnet covers will be ready in time (confirm until the 11</a:t>
            </a:r>
            <a:r>
              <a:rPr lang="en-US" baseline="30000" dirty="0"/>
              <a:t>th</a:t>
            </a:r>
            <a:r>
              <a:rPr lang="en-US" dirty="0"/>
              <a:t>)</a:t>
            </a:r>
          </a:p>
          <a:p>
            <a:r>
              <a:rPr lang="en-US" dirty="0"/>
              <a:t>At least 1</a:t>
            </a:r>
            <a:r>
              <a:rPr lang="en-US" baseline="30000" dirty="0"/>
              <a:t>st</a:t>
            </a:r>
            <a:r>
              <a:rPr lang="en-US" dirty="0"/>
              <a:t> document draft available in EDMS for each equipment (</a:t>
            </a:r>
            <a:r>
              <a:rPr lang="en-US" dirty="0">
                <a:hlinkClick r:id="rId2"/>
              </a:rPr>
              <a:t>CERN-0000211059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12F57-C65E-47B0-9EA3-0F093BAD9D1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ctr">
              <a:defRPr/>
            </a:pPr>
            <a:r>
              <a:rPr lang="fr-FR" dirty="0"/>
              <a:t>Filipa Carvalho BE-EA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EA9F1-C27D-4516-8C46-349FF78E4E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Project Team Meeting #45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B5137-2613-406E-AC88-1CD3DA9C94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35B6ED-8CD6-456A-B75D-F452508E132E}" type="slidenum">
              <a:rPr lang="en-US" altLang="fr-FR" smtClean="0"/>
              <a:pPr/>
              <a:t>3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8076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80738-07EC-4E43-BE82-96EFFAA0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T08 Schedule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D68F854-0D41-40A2-B032-E0603EDC8EF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31193088"/>
              </p:ext>
            </p:extLst>
          </p:nvPr>
        </p:nvGraphicFramePr>
        <p:xfrm>
          <a:off x="161925" y="1044574"/>
          <a:ext cx="8877299" cy="4479920"/>
        </p:xfrm>
        <a:graphic>
          <a:graphicData uri="http://schemas.openxmlformats.org/drawingml/2006/table">
            <a:tbl>
              <a:tblPr/>
              <a:tblGrid>
                <a:gridCol w="5061618">
                  <a:extLst>
                    <a:ext uri="{9D8B030D-6E8A-4147-A177-3AD203B41FA5}">
                      <a16:colId xmlns:a16="http://schemas.microsoft.com/office/drawing/2014/main" val="1266084165"/>
                    </a:ext>
                  </a:extLst>
                </a:gridCol>
                <a:gridCol w="634332">
                  <a:extLst>
                    <a:ext uri="{9D8B030D-6E8A-4147-A177-3AD203B41FA5}">
                      <a16:colId xmlns:a16="http://schemas.microsoft.com/office/drawing/2014/main" val="124207885"/>
                    </a:ext>
                  </a:extLst>
                </a:gridCol>
                <a:gridCol w="884154">
                  <a:extLst>
                    <a:ext uri="{9D8B030D-6E8A-4147-A177-3AD203B41FA5}">
                      <a16:colId xmlns:a16="http://schemas.microsoft.com/office/drawing/2014/main" val="3859997420"/>
                    </a:ext>
                  </a:extLst>
                </a:gridCol>
                <a:gridCol w="1158332">
                  <a:extLst>
                    <a:ext uri="{9D8B030D-6E8A-4147-A177-3AD203B41FA5}">
                      <a16:colId xmlns:a16="http://schemas.microsoft.com/office/drawing/2014/main" val="1446759436"/>
                    </a:ext>
                  </a:extLst>
                </a:gridCol>
                <a:gridCol w="1138863">
                  <a:extLst>
                    <a:ext uri="{9D8B030D-6E8A-4147-A177-3AD203B41FA5}">
                      <a16:colId xmlns:a16="http://schemas.microsoft.com/office/drawing/2014/main" val="2876213475"/>
                    </a:ext>
                  </a:extLst>
                </a:gridCol>
              </a:tblGrid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965367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To target and T8 tasks (Draft)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31/05/21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16/09/21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831968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Power Converters T8 and Target Area HW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31/05/21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18/06/21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747120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Magnets Tests in T8 and Target Area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31/05/21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18/06/21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050534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Test Primary Area Ventilation (1day without access zones)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07/06/21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18/06/21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423062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Commission the Beam stoppers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21/06/21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22/06/21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627271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Test access EA1 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23/06/21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24/06/21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116322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Test access EA2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25/06/21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25/06/21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382320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Power Converters Mixed Area HW Part 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21/06/21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09/07/21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218687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Magnets Tests in Mixed Area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21/06/21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09/07/21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575238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Shielding Roof completed 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09/07/21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09/07/21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020372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Smoothing Measurement (all zones) 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BE-GM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12/07/21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23/07/21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437018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Smoothing Correction (T8, Target Area, and secondary only)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BE-GM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26/07/21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30/07/21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460359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Smoothing Correction (all zones)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BE-GM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02/08/21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13/08/21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736742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Power Converters Mixed Area HW Part 2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26/07/21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30/07/21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12449"/>
                  </a:ext>
                </a:extLst>
              </a:tr>
              <a:tr h="279995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Install and Commissioning RP Monitor on the Primary Roof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wks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05/07/21</a:t>
                      </a: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23/07/21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7" marR="6027" marT="6027" marB="6027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73516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0BB5A-5254-46EA-A8E7-B82AE86CC85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ctr">
              <a:defRPr/>
            </a:pPr>
            <a:r>
              <a:rPr lang="fr-FR" dirty="0"/>
              <a:t>Filipa Carvalho BE-EA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62857-75BE-49C8-B659-9BF1EF2781F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Project Team Meeting #45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404B9-8B0D-4F3F-9A0E-7D1833E695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35B6ED-8CD6-456A-B75D-F452508E132E}" type="slidenum">
              <a:rPr lang="en-US" altLang="fr-FR" smtClean="0"/>
              <a:pPr/>
              <a:t>4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07381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22366-FB6F-4FBF-B012-1342732B544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-1" y="6356350"/>
            <a:ext cx="3305175" cy="365125"/>
          </a:xfrm>
        </p:spPr>
        <p:txBody>
          <a:bodyPr/>
          <a:lstStyle/>
          <a:p>
            <a:pPr algn="ctr">
              <a:defRPr/>
            </a:pPr>
            <a:r>
              <a:rPr lang="fr-FR" dirty="0"/>
              <a:t>Filipa Carvalho BE-EA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002B7-EDC0-4A44-A456-43D71BB2B1F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85457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Project Team Meeting #45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AA4B0-FD69-43B4-B128-F0AAC709032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13750" y="6356350"/>
            <a:ext cx="730250" cy="365125"/>
          </a:xfrm>
        </p:spPr>
        <p:txBody>
          <a:bodyPr/>
          <a:lstStyle/>
          <a:p>
            <a:fld id="{7635B6ED-8CD6-456A-B75D-F452508E132E}" type="slidenum">
              <a:rPr lang="en-US" altLang="fr-FR" smtClean="0"/>
              <a:pPr/>
              <a:t>5</a:t>
            </a:fld>
            <a:endParaRPr lang="en-US" altLang="fr-FR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394579-1C13-48EE-98E3-455772C02102}"/>
              </a:ext>
            </a:extLst>
          </p:cNvPr>
          <p:cNvGrpSpPr/>
          <p:nvPr/>
        </p:nvGrpSpPr>
        <p:grpSpPr>
          <a:xfrm>
            <a:off x="2247900" y="2362200"/>
            <a:ext cx="4131237" cy="1403349"/>
            <a:chOff x="2247900" y="2362200"/>
            <a:chExt cx="4131237" cy="1403349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EAE1D1D0-FBE1-4FA7-8BDE-1981AF643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0558" y="2362200"/>
              <a:ext cx="1328579" cy="1204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5D75000-E491-468E-9950-A31A9514F9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7900" y="2362200"/>
              <a:ext cx="2786063" cy="1403349"/>
              <a:chOff x="7518242" y="5452910"/>
              <a:chExt cx="1625758" cy="80849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F660943-CE7E-4671-9C80-5E8BD08391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2238" y="5452910"/>
                <a:ext cx="1187450" cy="631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3F9C9A-85F5-4DDE-BD7D-DC554DB9F809}"/>
                  </a:ext>
                </a:extLst>
              </p:cNvPr>
              <p:cNvSpPr txBox="1"/>
              <p:nvPr/>
            </p:nvSpPr>
            <p:spPr>
              <a:xfrm>
                <a:off x="7518242" y="6031090"/>
                <a:ext cx="1625758" cy="23031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>
                  <a:defRPr sz="280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opperplate Gothic Bold" panose="020E0705020206020404" pitchFamily="34" charset="0"/>
                  </a:defRPr>
                </a:lvl1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C377B"/>
                    </a:solidFill>
                    <a:effectLst>
                      <a:outerShdw blurRad="38100" dist="19050" dir="2700000" algn="tl" rotWithShape="0">
                        <a:srgbClr val="0C377B">
                          <a:alpha val="40000"/>
                        </a:srgbClr>
                      </a:outerShdw>
                    </a:effectLst>
                    <a:ea typeface="MS PGothic" panose="020B0600070205080204" pitchFamily="34" charset="-128"/>
                  </a:rPr>
                  <a:t>East Area Renovation</a:t>
                </a: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C4F3D72-3DE2-40FB-8F13-123EC62E639F}"/>
              </a:ext>
            </a:extLst>
          </p:cNvPr>
          <p:cNvSpPr txBox="1"/>
          <p:nvPr/>
        </p:nvSpPr>
        <p:spPr>
          <a:xfrm>
            <a:off x="2507937" y="4229952"/>
            <a:ext cx="3747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Thank you!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63490814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AST_AREA_RENOVATION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27905</TotalTime>
  <Words>414</Words>
  <Application>Microsoft Office PowerPoint</Application>
  <PresentationFormat>On-screen Show (4:3)</PresentationFormat>
  <Paragraphs>113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Copperplate Gothic Bold</vt:lpstr>
      <vt:lpstr>Corbel</vt:lpstr>
      <vt:lpstr>CERN_EAST_AREA_RENOVATION</vt:lpstr>
      <vt:lpstr>Individual System Tests (ISTs)</vt:lpstr>
      <vt:lpstr>Weekly Coordination Meetings</vt:lpstr>
      <vt:lpstr>So far…</vt:lpstr>
      <vt:lpstr>T08 Schedule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Filipa Carvalho</cp:lastModifiedBy>
  <cp:revision>1066</cp:revision>
  <cp:lastPrinted>2019-11-12T18:46:41Z</cp:lastPrinted>
  <dcterms:created xsi:type="dcterms:W3CDTF">2016-04-11T07:30:05Z</dcterms:created>
  <dcterms:modified xsi:type="dcterms:W3CDTF">2021-06-04T13:54:44Z</dcterms:modified>
</cp:coreProperties>
</file>