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26" r:id="rId2"/>
  </p:sldMasterIdLst>
  <p:notesMasterIdLst>
    <p:notesMasterId r:id="rId10"/>
  </p:notesMasterIdLst>
  <p:handoutMasterIdLst>
    <p:handoutMasterId r:id="rId11"/>
  </p:handoutMasterIdLst>
  <p:sldIdLst>
    <p:sldId id="257" r:id="rId3"/>
    <p:sldId id="1284" r:id="rId4"/>
    <p:sldId id="1281" r:id="rId5"/>
    <p:sldId id="1282" r:id="rId6"/>
    <p:sldId id="1283" r:id="rId7"/>
    <p:sldId id="1251" r:id="rId8"/>
    <p:sldId id="1280" r:id="rId9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164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5613" y="1228725"/>
            <a:ext cx="5886450" cy="3311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33" y="5355347"/>
            <a:ext cx="3704541" cy="13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8555-1003-40F5-859B-BA2013FE8B88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04/06/2021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#45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22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2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96ACC08-88B9-4BF8-8EC8-2EE2BB7E9046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2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811D42A-76C4-4BD4-92C4-9A2E636EFFEB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0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6486833-315D-4D1B-845E-B15CF66622B8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28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6F7C342-E084-40FB-B71E-748C3DD88664}" type="datetime1">
              <a:rPr lang="fr-FR" smtClean="0"/>
              <a:t>04/06/2021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8799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6176F3C-140D-43A6-86DB-5A362720E490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967B39D-8955-4EBA-BE7D-CC5E5E79D86B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D5FB7-2C1F-4C4C-A1AD-4BBB5C27BAC4}" type="datetime1">
              <a:rPr lang="fr-FR" smtClean="0"/>
              <a:t>04/06/2021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F79E-98A6-4D7D-B4EB-FFC7320FB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4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F8D5FC1-1A15-49AE-AFB8-3C2B058B2866}" type="datetime1">
              <a:rPr lang="fr-FR" smtClean="0"/>
              <a:t>04/06/2021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0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41553A-8F16-455E-9898-C6E2DCEF2A6A}" type="datetime1">
              <a:rPr lang="fr-FR" smtClean="0"/>
              <a:t>04/06/2021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1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0BD22BCC-2EF0-4D7E-B66A-4D4AA8B961DF}" type="datetime1">
              <a:rPr lang="fr-FR" smtClean="0"/>
              <a:t>04/06/2021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4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E9D1484-3FB1-458D-8DAB-95B8B88D6A3E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0063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ED759418-706E-472D-9804-2AEC385B28E8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1075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0ADF65DA-7DA5-4B6D-8DB4-DAEFDD8E495F}" type="datetime1">
              <a:rPr lang="fr-FR" smtClean="0"/>
              <a:t>04/06/2021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3475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EE0B2DE-5939-4927-81E1-D60D1ADE7917}" type="datetime1">
              <a:rPr lang="fr-FR" smtClean="0"/>
              <a:t>04/06/2021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7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3413D5B-1613-42BA-BE72-3A359C4E6323}" type="datetime1">
              <a:rPr lang="fr-FR" smtClean="0"/>
              <a:t>04/06/2021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7728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DB1C8B6-0717-41A3-9F4D-08CD8A552458}" type="datetime1">
              <a:rPr lang="fr-FR" smtClean="0"/>
              <a:t>04/06/2021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7960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3D5A495E-7069-4294-8EFC-3DE670D0F488}" type="datetime1">
              <a:rPr lang="fr-FR" smtClean="0"/>
              <a:t>04/06/2021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54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14FE1-8863-4A2B-BAF6-CF6A1670F509}" type="datetime1">
              <a:rPr lang="fr-FR" smtClean="0"/>
              <a:t>04/06/2021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965AE2-D3A1-4B52-87FA-DEE3F64231C2}" type="datetime1">
              <a:rPr lang="fr-FR" smtClean="0"/>
              <a:t>04/06/2021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8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DAEEF1D-9107-4740-B292-39BA9131D650}" type="datetime1">
              <a:rPr lang="fr-FR" smtClean="0"/>
              <a:t>04/06/2021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BAB2532-DE07-4452-8450-CA0E62599962}" type="datetime1">
              <a:rPr lang="fr-FR" smtClean="0"/>
              <a:t>04/06/2021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Project Team #45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21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C1F1A-1D5D-495E-ADC4-31FD905AA083}" type="datetime1">
              <a:rPr lang="fr-FR" smtClean="0"/>
              <a:t>04/06/2021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7FBC-2B82-4C07-85BF-7D6800BF8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7213" y="1438275"/>
            <a:ext cx="5483225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4413" y="1438275"/>
            <a:ext cx="5484812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21E79-1714-4B0D-B7D0-598EF3FD2700}" type="datetime1">
              <a:rPr lang="fr-FR" smtClean="0"/>
              <a:t>04/06/2021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874F-FB48-431B-A447-9983810D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2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9A98D-92CC-49E9-BA44-F67F2D089732}" type="datetime1">
              <a:rPr lang="fr-FR" smtClean="0"/>
              <a:t>04/06/2021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5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22E3-226F-4122-B266-12BAC1B143D5}" type="datetime1">
              <a:rPr lang="fr-FR" smtClean="0"/>
              <a:t>04/06/2021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68" y="2797175"/>
            <a:ext cx="4100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051" y="2846375"/>
            <a:ext cx="1240063" cy="11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638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image" Target="../media/image6.emf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71490083-175C-40C9-9571-361CFD2F4C3D}" type="datetime1">
              <a:rPr lang="fr-FR" smtClean="0"/>
              <a:t>04/06/2021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7913" y="6356350"/>
            <a:ext cx="572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4564D37B-DB44-4494-A6D7-6F98CB105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131888"/>
            <a:ext cx="109696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363"/>
            <a:ext cx="109696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650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207" b="17070"/>
          <a:stretch/>
        </p:blipFill>
        <p:spPr bwMode="auto">
          <a:xfrm>
            <a:off x="609600" y="6373784"/>
            <a:ext cx="590550" cy="34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1014984" y="6373784"/>
            <a:ext cx="896112" cy="3707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25" r:id="rId10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225425" indent="-225425" algn="l" rtl="0" fontAlgn="base"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460375" indent="-228600" algn="l" rtl="0" fontAlgn="base">
        <a:spcBef>
          <a:spcPts val="9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8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685800" indent="-225425" algn="l" rtl="0" fontAlgn="base">
        <a:spcBef>
          <a:spcPts val="9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909638" indent="-223838" algn="l" rtl="0" fontAlgn="base">
        <a:spcBef>
          <a:spcPts val="900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1146175" indent="-236538" algn="l" rtl="0" fontAlgn="base">
        <a:spcBef>
          <a:spcPts val="900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0D7E8541-A69C-4723-B215-3F09FD8B3C5C}" type="datetime1">
              <a:rPr lang="fr-FR" smtClean="0"/>
              <a:t>04/06/2021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Project Team #45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591500/1/20210531_141718.jpg" TargetMode="External"/><Relationship Id="rId2" Type="http://schemas.openxmlformats.org/officeDocument/2006/relationships/hyperlink" Target="https://edms.cern.ch/file/2591500/1/20210531_14035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file/2591500/1/20210531_141732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dms.cern.ch/document/185459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531008" y="4065386"/>
            <a:ext cx="10735990" cy="14130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US" altLang="en-US" sz="4900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East Area Renovation - News and CSR4 feedbacks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Project Team #45 on 04.06.2021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1589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589089" y="2757508"/>
            <a:ext cx="9009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9" y="7463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1" y="490548"/>
            <a:ext cx="3195638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956" y="5096683"/>
            <a:ext cx="2374036" cy="1513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9617F-7CBA-4DFA-9A58-4FF4163F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008" y="4592998"/>
            <a:ext cx="11021312" cy="1066688"/>
          </a:xfrm>
        </p:spPr>
        <p:txBody>
          <a:bodyPr>
            <a:normAutofit/>
          </a:bodyPr>
          <a:lstStyle/>
          <a:p>
            <a:r>
              <a:rPr lang="en-US" sz="2000" dirty="0"/>
              <a:t>S. EVRARD (EN-EA), on behalf of the project team</a:t>
            </a: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2459736" y="5469330"/>
            <a:ext cx="2757724" cy="11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5EC89-F948-4859-B5DB-D06667032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Budget situation on June 1</a:t>
            </a:r>
            <a:r>
              <a:rPr lang="en-US" baseline="30000" dirty="0"/>
              <a:t>st</a:t>
            </a:r>
            <a:endParaRPr lang="en-US" dirty="0"/>
          </a:p>
        </p:txBody>
      </p:sp>
      <p:pic>
        <p:nvPicPr>
          <p:cNvPr id="8" name="Content Placeholder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B503ADA-46C1-460E-A437-9A26706233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5" t="15700" r="23434" b="6647"/>
          <a:stretch/>
        </p:blipFill>
        <p:spPr>
          <a:xfrm>
            <a:off x="496570" y="1176792"/>
            <a:ext cx="6520070" cy="49710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C691B-D988-4183-86ED-398F122564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5ED5FB7-2C1F-4C4C-A1AD-4BBB5C27BAC4}" type="datetime1">
              <a:rPr lang="fr-FR" smtClean="0"/>
              <a:t>04/06/2021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A6270-4C63-4DBA-8AA3-5360745551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AC592-008D-4489-A1EC-6866A8B613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5F0007-1AAF-4191-9FA8-065FE82E3EFF}"/>
              </a:ext>
            </a:extLst>
          </p:cNvPr>
          <p:cNvSpPr txBox="1">
            <a:spLocks/>
          </p:cNvSpPr>
          <p:nvPr/>
        </p:nvSpPr>
        <p:spPr bwMode="auto">
          <a:xfrm>
            <a:off x="6941488" y="1253086"/>
            <a:ext cx="5064982" cy="349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5425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1pPr>
            <a:lvl2pPr marL="460375" indent="-228600" algn="l" rtl="0" fontAlgn="base"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685800" indent="-225425" algn="l" rtl="0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909638" indent="-223838" algn="l" rtl="0" fontAlgn="base">
              <a:spcBef>
                <a:spcPts val="900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1146175" indent="-236538" algn="l" rtl="0" fontAlgn="base">
              <a:spcBef>
                <a:spcPts val="900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CH" sz="1800" dirty="0" err="1"/>
              <a:t>Overall</a:t>
            </a:r>
            <a:r>
              <a:rPr lang="fr-CH" sz="1800" dirty="0"/>
              <a:t> </a:t>
            </a:r>
            <a:r>
              <a:rPr lang="fr-CH" sz="1800" dirty="0" err="1"/>
              <a:t>material</a:t>
            </a:r>
            <a:r>
              <a:rPr lang="fr-CH" sz="1800" dirty="0"/>
              <a:t> budget: 27.1 MCHF</a:t>
            </a:r>
          </a:p>
          <a:p>
            <a:pPr eaLnBrk="1" hangingPunct="1"/>
            <a:r>
              <a:rPr lang="fr-CH" sz="1800" dirty="0"/>
              <a:t>On </a:t>
            </a:r>
            <a:r>
              <a:rPr lang="en-US" sz="1800" dirty="0"/>
              <a:t>June 1</a:t>
            </a:r>
            <a:r>
              <a:rPr lang="en-US" sz="1800" baseline="30000" dirty="0"/>
              <a:t>st</a:t>
            </a:r>
            <a:r>
              <a:rPr lang="fr-CH" sz="1800" dirty="0"/>
              <a:t>: 96 % </a:t>
            </a:r>
            <a:r>
              <a:rPr lang="fr-CH" sz="1800" dirty="0" err="1"/>
              <a:t>committed</a:t>
            </a:r>
            <a:r>
              <a:rPr lang="fr-CH" sz="1800" dirty="0"/>
              <a:t> and 88 % </a:t>
            </a:r>
            <a:r>
              <a:rPr lang="fr-CH" sz="1800" dirty="0" err="1"/>
              <a:t>charged</a:t>
            </a:r>
            <a:endParaRPr lang="fr-CH" sz="1800" dirty="0"/>
          </a:p>
          <a:p>
            <a:pPr eaLnBrk="1" hangingPunct="1"/>
            <a:r>
              <a:rPr lang="fr-CH" sz="1800" dirty="0" err="1"/>
              <a:t>Less</a:t>
            </a:r>
            <a:r>
              <a:rPr lang="fr-CH" sz="1800" dirty="0"/>
              <a:t> </a:t>
            </a:r>
            <a:r>
              <a:rPr lang="fr-CH" sz="1800" dirty="0" err="1"/>
              <a:t>than</a:t>
            </a:r>
            <a:r>
              <a:rPr lang="fr-CH" sz="1800" dirty="0"/>
              <a:t>  1 MCHF to commit in 2021</a:t>
            </a:r>
          </a:p>
          <a:p>
            <a:pPr eaLnBrk="1" hangingPunct="1"/>
            <a:r>
              <a:rPr lang="fr-CH" sz="1800" dirty="0"/>
              <a:t>Main changes </a:t>
            </a:r>
            <a:r>
              <a:rPr lang="fr-CH" sz="1800" dirty="0" err="1"/>
              <a:t>since</a:t>
            </a:r>
            <a:r>
              <a:rPr lang="fr-CH" sz="1800" dirty="0"/>
              <a:t> last meeting:</a:t>
            </a:r>
          </a:p>
          <a:p>
            <a:pPr lvl="1" eaLnBrk="1" hangingPunct="1"/>
            <a:r>
              <a:rPr lang="fr-CH" sz="1600" dirty="0"/>
              <a:t>250 </a:t>
            </a:r>
            <a:r>
              <a:rPr lang="fr-CH" sz="1600" dirty="0" err="1"/>
              <a:t>kCHF</a:t>
            </a:r>
            <a:r>
              <a:rPr lang="fr-CH" sz="1600" dirty="0"/>
              <a:t> </a:t>
            </a:r>
            <a:r>
              <a:rPr lang="fr-CH" sz="1600" dirty="0" err="1"/>
              <a:t>transferred</a:t>
            </a:r>
            <a:r>
              <a:rPr lang="fr-CH" sz="1600" dirty="0"/>
              <a:t> to SCE–CONS for B.251 </a:t>
            </a:r>
            <a:r>
              <a:rPr lang="fr-CH" sz="1600" dirty="0" err="1"/>
              <a:t>renovation</a:t>
            </a:r>
            <a:r>
              <a:rPr lang="fr-CH" sz="1600" dirty="0"/>
              <a:t>, </a:t>
            </a:r>
            <a:r>
              <a:rPr lang="fr-CH" sz="1600" dirty="0" err="1"/>
              <a:t>hence</a:t>
            </a:r>
            <a:r>
              <a:rPr lang="fr-CH" sz="1600" dirty="0"/>
              <a:t> the </a:t>
            </a:r>
            <a:r>
              <a:rPr lang="fr-CH" sz="1600" dirty="0" err="1"/>
              <a:t>reduction</a:t>
            </a:r>
            <a:r>
              <a:rPr lang="fr-CH" sz="1600" dirty="0"/>
              <a:t> in M budget</a:t>
            </a:r>
          </a:p>
          <a:p>
            <a:pPr eaLnBrk="1" hangingPunct="1"/>
            <a:r>
              <a:rPr lang="fr-CH" sz="1800" dirty="0"/>
              <a:t>Big </a:t>
            </a:r>
            <a:r>
              <a:rPr lang="fr-CH" sz="1800" dirty="0" err="1"/>
              <a:t>orders</a:t>
            </a:r>
            <a:r>
              <a:rPr lang="fr-CH" sz="1800" dirty="0"/>
              <a:t> to come</a:t>
            </a:r>
            <a:endParaRPr lang="en-US" sz="1800" dirty="0"/>
          </a:p>
          <a:p>
            <a:pPr lvl="1" eaLnBrk="1" hangingPunct="1"/>
            <a:r>
              <a:rPr lang="en-US" sz="1600" dirty="0"/>
              <a:t>RP monitoring systems (&gt; 100kCHF)</a:t>
            </a:r>
          </a:p>
          <a:p>
            <a:pPr eaLnBrk="1" hangingPunct="1"/>
            <a:r>
              <a:rPr lang="en-GB" sz="1800" dirty="0" err="1"/>
              <a:t>CtC</a:t>
            </a:r>
            <a:r>
              <a:rPr lang="en-GB" sz="1800" dirty="0"/>
              <a:t> overrun for some WPs</a:t>
            </a:r>
          </a:p>
          <a:p>
            <a:pPr lvl="1" eaLnBrk="1" hangingPunct="1"/>
            <a:r>
              <a:rPr lang="en-GB" sz="1600" dirty="0"/>
              <a:t>BC being closed by FAP to avoid even bigger overruns</a:t>
            </a:r>
          </a:p>
        </p:txBody>
      </p:sp>
    </p:spTree>
    <p:extLst>
      <p:ext uri="{BB962C8B-B14F-4D97-AF65-F5344CB8AC3E}">
        <p14:creationId xmlns:p14="http://schemas.microsoft.com/office/powerpoint/2010/main" val="150915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37C73-0557-40DE-A7ED-33ECA2F8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Initial </a:t>
            </a:r>
            <a:r>
              <a:rPr lang="fr-CH" sz="4400" dirty="0" err="1"/>
              <a:t>electrical</a:t>
            </a:r>
            <a:r>
              <a:rPr lang="fr-CH" sz="4400" dirty="0"/>
              <a:t> inspection (Apave for HSE)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27392-B99C-4819-930B-EB8E7A53821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A41DF98-2407-4E4C-912A-35339C0F7D25}" type="datetime1">
              <a:rPr lang="fr-FR" smtClean="0"/>
              <a:t>04/06/2021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6671B-9E66-47B1-8BB9-8CF6E1AF76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01687-9B47-4CAF-9E62-B9689012B3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F8CA6AC-4FAB-4853-8C15-225FB62CC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69" y="2181433"/>
            <a:ext cx="5282461" cy="398016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571755A-4F9E-4451-86EB-50C3C561D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188" y="2181433"/>
            <a:ext cx="5949950" cy="409575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B707107-0076-4DC3-A800-AC5659518F63}"/>
              </a:ext>
            </a:extLst>
          </p:cNvPr>
          <p:cNvSpPr txBox="1"/>
          <p:nvPr/>
        </p:nvSpPr>
        <p:spPr>
          <a:xfrm>
            <a:off x="609599" y="1304516"/>
            <a:ext cx="8200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Limited to T08 </a:t>
            </a:r>
            <a:r>
              <a:rPr lang="fr-CH" sz="1600" dirty="0" err="1"/>
              <a:t>beamline</a:t>
            </a:r>
            <a:r>
              <a:rPr lang="fr-CH" sz="1600" dirty="0"/>
              <a:t> and Target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2 </a:t>
            </a:r>
            <a:r>
              <a:rPr lang="fr-CH" sz="1600" dirty="0" err="1"/>
              <a:t>kinds</a:t>
            </a:r>
            <a:r>
              <a:rPr lang="fr-CH" sz="1600" dirty="0"/>
              <a:t> of </a:t>
            </a:r>
            <a:r>
              <a:rPr lang="fr-CH" sz="1600" dirty="0" err="1"/>
              <a:t>remarks</a:t>
            </a:r>
            <a:r>
              <a:rPr lang="fr-CH" sz="1600" dirty="0"/>
              <a:t>: </a:t>
            </a:r>
            <a:r>
              <a:rPr lang="fr-CH" sz="1600" dirty="0" err="1"/>
              <a:t>Earthing</a:t>
            </a:r>
            <a:r>
              <a:rPr lang="fr-CH" sz="1600" dirty="0"/>
              <a:t> of </a:t>
            </a:r>
            <a:r>
              <a:rPr lang="fr-CH" sz="1600" dirty="0" err="1"/>
              <a:t>Alarm</a:t>
            </a:r>
            <a:r>
              <a:rPr lang="fr-CH" sz="1600" dirty="0"/>
              <a:t> panels and IP2X of magnet </a:t>
            </a:r>
            <a:r>
              <a:rPr lang="fr-CH" sz="1600" dirty="0" err="1"/>
              <a:t>covers</a:t>
            </a:r>
            <a:r>
              <a:rPr lang="fr-CH" sz="1600" dirty="0"/>
              <a:t> (</a:t>
            </a:r>
            <a:r>
              <a:rPr lang="fr-CH" sz="1600" dirty="0" err="1"/>
              <a:t>only</a:t>
            </a:r>
            <a:r>
              <a:rPr lang="fr-CH" sz="1600" dirty="0"/>
              <a:t> a few </a:t>
            </a:r>
            <a:r>
              <a:rPr lang="fr-CH" sz="1600" dirty="0" err="1"/>
              <a:t>number</a:t>
            </a:r>
            <a:r>
              <a:rPr lang="fr-CH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PSO and Commissioning </a:t>
            </a:r>
            <a:r>
              <a:rPr lang="fr-CH" sz="1600" dirty="0" err="1"/>
              <a:t>Engineer</a:t>
            </a:r>
            <a:r>
              <a:rPr lang="fr-CH" sz="1600" dirty="0"/>
              <a:t> to organise the </a:t>
            </a:r>
            <a:r>
              <a:rPr lang="fr-CH" sz="1600" dirty="0" err="1"/>
              <a:t>next</a:t>
            </a:r>
            <a:r>
              <a:rPr lang="fr-CH" sz="1600" dirty="0"/>
              <a:t> initial </a:t>
            </a:r>
            <a:r>
              <a:rPr lang="fr-CH" sz="1600" dirty="0" err="1"/>
              <a:t>safety</a:t>
            </a:r>
            <a:r>
              <a:rPr lang="fr-CH" sz="1600" dirty="0"/>
              <a:t> inspections                 </a:t>
            </a:r>
            <a:r>
              <a:rPr lang="fr-CH" sz="1600" dirty="0">
                <a:sym typeface="Wingdings" panose="05000000000000000000" pitchFamily="2" charset="2"/>
              </a:rPr>
              <a:t></a:t>
            </a:r>
            <a:endParaRPr lang="en-US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AC3238C-0A4F-4C84-868B-FBD9465FC0CB}"/>
              </a:ext>
            </a:extLst>
          </p:cNvPr>
          <p:cNvSpPr txBox="1"/>
          <p:nvPr/>
        </p:nvSpPr>
        <p:spPr>
          <a:xfrm>
            <a:off x="9328869" y="1044575"/>
            <a:ext cx="273289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MEY_CH_157_LIGNE FAISCEAU T8</a:t>
            </a:r>
          </a:p>
          <a:p>
            <a:r>
              <a:rPr lang="en-US" sz="1050" dirty="0"/>
              <a:t>MEY_CH_157_INSTALLATIONS EL</a:t>
            </a:r>
          </a:p>
          <a:p>
            <a:r>
              <a:rPr lang="en-US" sz="1050" dirty="0"/>
              <a:t>MEY_CH_157_ZONE MIXTE</a:t>
            </a:r>
          </a:p>
          <a:p>
            <a:r>
              <a:rPr lang="en-US" sz="1050" dirty="0"/>
              <a:t>MEY_CH_157_ZONE F63</a:t>
            </a:r>
          </a:p>
          <a:p>
            <a:r>
              <a:rPr lang="en-US" sz="1050" dirty="0"/>
              <a:t>MEY_CH_157_ZONE T09-T10</a:t>
            </a:r>
          </a:p>
          <a:p>
            <a:r>
              <a:rPr lang="en-US" sz="1050" dirty="0"/>
              <a:t>MEY_CH_157_ZONE T09</a:t>
            </a:r>
          </a:p>
          <a:p>
            <a:r>
              <a:rPr lang="en-US" sz="1050" dirty="0"/>
              <a:t>MEY_CH_157_ZONE T10</a:t>
            </a:r>
          </a:p>
          <a:p>
            <a:r>
              <a:rPr lang="en-US" sz="1050" dirty="0"/>
              <a:t>MEY_CH_157_ZONE T11 CLOUD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285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3BAAC-EE0D-415F-86EE-9C4606A44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Project </a:t>
            </a:r>
            <a:r>
              <a:rPr lang="fr-CH" dirty="0" err="1"/>
              <a:t>Quality</a:t>
            </a:r>
            <a:r>
              <a:rPr lang="fr-CH" dirty="0"/>
              <a:t> check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2CEC6-4F19-43B9-94D7-175115BEE5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3"/>
            <a:ext cx="10968567" cy="742304"/>
          </a:xfrm>
        </p:spPr>
        <p:txBody>
          <a:bodyPr/>
          <a:lstStyle/>
          <a:p>
            <a:r>
              <a:rPr lang="fr-CH" sz="1800" dirty="0"/>
              <a:t>A first inspection has been </a:t>
            </a:r>
            <a:r>
              <a:rPr lang="fr-CH" sz="1800" dirty="0" err="1"/>
              <a:t>carried</a:t>
            </a:r>
            <a:r>
              <a:rPr lang="fr-CH" sz="1800" dirty="0"/>
              <a:t> out by the </a:t>
            </a:r>
            <a:r>
              <a:rPr lang="fr-CH" sz="1800" dirty="0" err="1"/>
              <a:t>project</a:t>
            </a:r>
            <a:r>
              <a:rPr lang="fr-CH" sz="1800" dirty="0"/>
              <a:t> </a:t>
            </a:r>
            <a:r>
              <a:rPr lang="fr-CH" sz="1800" dirty="0" err="1"/>
              <a:t>quality</a:t>
            </a:r>
            <a:r>
              <a:rPr lang="fr-CH" sz="1800" dirty="0"/>
              <a:t> team on the T08 </a:t>
            </a:r>
            <a:r>
              <a:rPr lang="fr-CH" sz="1800" dirty="0" err="1"/>
              <a:t>beamline</a:t>
            </a:r>
            <a:r>
              <a:rPr lang="fr-CH" sz="1800" dirty="0"/>
              <a:t> on May 31</a:t>
            </a:r>
            <a:r>
              <a:rPr lang="fr-CH" sz="1800" baseline="30000" dirty="0"/>
              <a:t>st</a:t>
            </a:r>
          </a:p>
          <a:p>
            <a:r>
              <a:rPr lang="en-US" sz="1800" dirty="0"/>
              <a:t>The remaining beamlines will be inspected in due time but before IST’s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1E986-A9E4-4B10-96C4-C291B7AEFB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5F900DA-F877-46C4-BD7F-03EB96B45399}" type="datetime1">
              <a:rPr lang="fr-FR" smtClean="0"/>
              <a:t>04/06/2021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0671D-10DB-49B4-BFED-F71D9636B2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B171-82CD-45BF-80B6-8442D1155D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0BAFF34-97CA-49A2-883D-53950560B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900304"/>
              </p:ext>
            </p:extLst>
          </p:nvPr>
        </p:nvGraphicFramePr>
        <p:xfrm>
          <a:off x="609600" y="2057305"/>
          <a:ext cx="10832330" cy="4197760"/>
        </p:xfrm>
        <a:graphic>
          <a:graphicData uri="http://schemas.openxmlformats.org/drawingml/2006/table">
            <a:tbl>
              <a:tblPr/>
              <a:tblGrid>
                <a:gridCol w="1007658">
                  <a:extLst>
                    <a:ext uri="{9D8B030D-6E8A-4147-A177-3AD203B41FA5}">
                      <a16:colId xmlns:a16="http://schemas.microsoft.com/office/drawing/2014/main" val="3622666317"/>
                    </a:ext>
                  </a:extLst>
                </a:gridCol>
                <a:gridCol w="623789">
                  <a:extLst>
                    <a:ext uri="{9D8B030D-6E8A-4147-A177-3AD203B41FA5}">
                      <a16:colId xmlns:a16="http://schemas.microsoft.com/office/drawing/2014/main" val="109884596"/>
                    </a:ext>
                  </a:extLst>
                </a:gridCol>
                <a:gridCol w="755744">
                  <a:extLst>
                    <a:ext uri="{9D8B030D-6E8A-4147-A177-3AD203B41FA5}">
                      <a16:colId xmlns:a16="http://schemas.microsoft.com/office/drawing/2014/main" val="554791823"/>
                    </a:ext>
                  </a:extLst>
                </a:gridCol>
                <a:gridCol w="755744">
                  <a:extLst>
                    <a:ext uri="{9D8B030D-6E8A-4147-A177-3AD203B41FA5}">
                      <a16:colId xmlns:a16="http://schemas.microsoft.com/office/drawing/2014/main" val="254741009"/>
                    </a:ext>
                  </a:extLst>
                </a:gridCol>
                <a:gridCol w="623789">
                  <a:extLst>
                    <a:ext uri="{9D8B030D-6E8A-4147-A177-3AD203B41FA5}">
                      <a16:colId xmlns:a16="http://schemas.microsoft.com/office/drawing/2014/main" val="235306795"/>
                    </a:ext>
                  </a:extLst>
                </a:gridCol>
                <a:gridCol w="623789">
                  <a:extLst>
                    <a:ext uri="{9D8B030D-6E8A-4147-A177-3AD203B41FA5}">
                      <a16:colId xmlns:a16="http://schemas.microsoft.com/office/drawing/2014/main" val="3022889267"/>
                    </a:ext>
                  </a:extLst>
                </a:gridCol>
                <a:gridCol w="623789">
                  <a:extLst>
                    <a:ext uri="{9D8B030D-6E8A-4147-A177-3AD203B41FA5}">
                      <a16:colId xmlns:a16="http://schemas.microsoft.com/office/drawing/2014/main" val="560347092"/>
                    </a:ext>
                  </a:extLst>
                </a:gridCol>
                <a:gridCol w="623789">
                  <a:extLst>
                    <a:ext uri="{9D8B030D-6E8A-4147-A177-3AD203B41FA5}">
                      <a16:colId xmlns:a16="http://schemas.microsoft.com/office/drawing/2014/main" val="3170184151"/>
                    </a:ext>
                  </a:extLst>
                </a:gridCol>
                <a:gridCol w="743748">
                  <a:extLst>
                    <a:ext uri="{9D8B030D-6E8A-4147-A177-3AD203B41FA5}">
                      <a16:colId xmlns:a16="http://schemas.microsoft.com/office/drawing/2014/main" val="4272003205"/>
                    </a:ext>
                  </a:extLst>
                </a:gridCol>
                <a:gridCol w="671772">
                  <a:extLst>
                    <a:ext uri="{9D8B030D-6E8A-4147-A177-3AD203B41FA5}">
                      <a16:colId xmlns:a16="http://schemas.microsoft.com/office/drawing/2014/main" val="2326496954"/>
                    </a:ext>
                  </a:extLst>
                </a:gridCol>
                <a:gridCol w="671772">
                  <a:extLst>
                    <a:ext uri="{9D8B030D-6E8A-4147-A177-3AD203B41FA5}">
                      <a16:colId xmlns:a16="http://schemas.microsoft.com/office/drawing/2014/main" val="4126919100"/>
                    </a:ext>
                  </a:extLst>
                </a:gridCol>
                <a:gridCol w="2531142">
                  <a:extLst>
                    <a:ext uri="{9D8B030D-6E8A-4147-A177-3AD203B41FA5}">
                      <a16:colId xmlns:a16="http://schemas.microsoft.com/office/drawing/2014/main" val="3097976661"/>
                    </a:ext>
                  </a:extLst>
                </a:gridCol>
                <a:gridCol w="575805">
                  <a:extLst>
                    <a:ext uri="{9D8B030D-6E8A-4147-A177-3AD203B41FA5}">
                      <a16:colId xmlns:a16="http://schemas.microsoft.com/office/drawing/2014/main" val="1432185281"/>
                    </a:ext>
                  </a:extLst>
                </a:gridCol>
              </a:tblGrid>
              <a:tr h="14681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Inspection</a:t>
                      </a:r>
                    </a:p>
                  </a:txBody>
                  <a:tcPr marL="6074" marR="6074" marT="60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Inspection</a:t>
                      </a:r>
                    </a:p>
                  </a:txBody>
                  <a:tcPr marL="6074" marR="6074" marT="60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Picture</a:t>
                      </a:r>
                    </a:p>
                  </a:txBody>
                  <a:tcPr marL="6074" marR="6074" marT="60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0707"/>
                  </a:ext>
                </a:extLst>
              </a:tr>
              <a:tr h="29363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 Label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Connection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Compressed Air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Cabled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Earthing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Lifting Points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Screws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Sealing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Supports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85771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T08.MBXHD005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Located in B.352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190393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T08.HMBAD005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Located in B.352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501342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T08.BLM006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Located in B.352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308272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T08.BTV020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Camera and its support not fixed, not cabled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497390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T08.HBTV020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808756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T08.MQNEF021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50835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T08.HMQAM021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250076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T08.MQNEF023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screw missing on the downstream cover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21825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T08.HMQAM023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480775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T08.MCXCF025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480073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T08.MCXCF026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Link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9707718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T08.HLMAA025</a:t>
                      </a:r>
                    </a:p>
                  </a:txBody>
                  <a:tcPr marL="6074" marR="6074" marT="6074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NOK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Downstream vacuum support not fixed</a:t>
                      </a:r>
                    </a:p>
                  </a:txBody>
                  <a:tcPr marL="6074" marR="6074" marT="60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Link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4" marR="6074" marT="6074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202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025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9055E-BC0E-443F-8287-C208CF3C1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Firemen</a:t>
            </a:r>
            <a:r>
              <a:rPr lang="fr-CH" dirty="0"/>
              <a:t> </a:t>
            </a:r>
            <a:r>
              <a:rPr lang="fr-CH" dirty="0" err="1"/>
              <a:t>cubicle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0E632-3DBA-431D-8326-88BF8E9BE5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27384" y="1245522"/>
            <a:ext cx="4255016" cy="5028279"/>
          </a:xfrm>
        </p:spPr>
        <p:txBody>
          <a:bodyPr/>
          <a:lstStyle/>
          <a:p>
            <a:r>
              <a:rPr lang="fr-CH" sz="1600" dirty="0"/>
              <a:t>HSE </a:t>
            </a:r>
            <a:r>
              <a:rPr lang="fr-CH" sz="1600" dirty="0" err="1"/>
              <a:t>requirements</a:t>
            </a:r>
            <a:r>
              <a:rPr lang="fr-CH" sz="1600" dirty="0"/>
              <a:t> </a:t>
            </a:r>
            <a:r>
              <a:rPr lang="en-US" sz="1600" dirty="0">
                <a:hlinkClick r:id="rId2"/>
              </a:rPr>
              <a:t>EDMS 1854596</a:t>
            </a:r>
            <a:endParaRPr lang="en-US" sz="1600" dirty="0"/>
          </a:p>
          <a:p>
            <a:r>
              <a:rPr lang="en-GB" sz="1600" dirty="0"/>
              <a:t>The operation panel shall provide for each smoke extraction zone an individual switch featuring 3 switch positions (AUTO/OFF/DESENFUMAGE) and status signals to account for operation mode and malfunction.</a:t>
            </a:r>
            <a:endParaRPr lang="en-US" sz="1600" dirty="0"/>
          </a:p>
          <a:p>
            <a:r>
              <a:rPr lang="en-US" sz="1600" dirty="0"/>
              <a:t>Specific requirements</a:t>
            </a:r>
          </a:p>
          <a:p>
            <a:r>
              <a:rPr lang="en-US" sz="1600" dirty="0"/>
              <a:t>FRS manual control of 5 ventilations systems:</a:t>
            </a:r>
          </a:p>
          <a:p>
            <a:pPr lvl="1"/>
            <a:r>
              <a:rPr lang="fr-FR" sz="1400" dirty="0" err="1"/>
              <a:t>Primary</a:t>
            </a:r>
            <a:r>
              <a:rPr lang="fr-FR" sz="1400" dirty="0"/>
              <a:t> area,</a:t>
            </a:r>
          </a:p>
          <a:p>
            <a:pPr lvl="1"/>
            <a:r>
              <a:rPr lang="fr-FR" sz="1400" dirty="0"/>
              <a:t> Mixed area, </a:t>
            </a:r>
          </a:p>
          <a:p>
            <a:pPr lvl="1"/>
            <a:r>
              <a:rPr lang="fr-FR" sz="1400" dirty="0"/>
              <a:t>ATEX ventilation</a:t>
            </a:r>
          </a:p>
          <a:p>
            <a:pPr lvl="1"/>
            <a:r>
              <a:rPr lang="fr-FR" sz="1400" dirty="0" err="1"/>
              <a:t>Destratification</a:t>
            </a:r>
            <a:endParaRPr lang="fr-FR" sz="1400" dirty="0"/>
          </a:p>
          <a:p>
            <a:pPr lvl="1"/>
            <a:r>
              <a:rPr lang="fr-FR" sz="1400" dirty="0"/>
              <a:t>IRRAD/CHARM </a:t>
            </a:r>
            <a:r>
              <a:rPr lang="fr-FR" sz="1400" dirty="0" err="1"/>
              <a:t>primary</a:t>
            </a:r>
            <a:r>
              <a:rPr lang="fr-FR" sz="1400" dirty="0"/>
              <a:t> ventilation</a:t>
            </a:r>
          </a:p>
          <a:p>
            <a:r>
              <a:rPr lang="fr-FR" sz="1600" dirty="0" err="1"/>
              <a:t>Visit</a:t>
            </a:r>
            <a:r>
              <a:rPr lang="fr-FR" sz="1600" dirty="0"/>
              <a:t> on site </a:t>
            </a:r>
            <a:r>
              <a:rPr lang="fr-FR" sz="1600" dirty="0" err="1"/>
              <a:t>with</a:t>
            </a:r>
            <a:r>
              <a:rPr lang="fr-FR" sz="1600" dirty="0"/>
              <a:t> SCE Contractor, in </a:t>
            </a:r>
            <a:r>
              <a:rPr lang="fr-FR" sz="1600" dirty="0" err="1"/>
              <a:t>operation</a:t>
            </a:r>
            <a:r>
              <a:rPr lang="fr-FR" sz="1600" dirty="0"/>
              <a:t>: deadline end of July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25C70-6CAD-458F-92B5-F932EFA24EB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5ED5FB7-2C1F-4C4C-A1AD-4BBB5C27BAC4}" type="datetime1">
              <a:rPr lang="fr-FR" smtClean="0"/>
              <a:t>04/06/2021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3C5B9-6393-4017-B692-F6839CAC71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Project Team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D2D06-AB6B-43C9-986D-CE1D869719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6747B0-0832-44AD-849D-18CC67C0B7E4}"/>
              </a:ext>
            </a:extLst>
          </p:cNvPr>
          <p:cNvSpPr txBox="1"/>
          <p:nvPr/>
        </p:nvSpPr>
        <p:spPr>
          <a:xfrm>
            <a:off x="609600" y="2075290"/>
            <a:ext cx="11714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detection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2DCE2-8802-41A1-B184-53DF97797822}"/>
              </a:ext>
            </a:extLst>
          </p:cNvPr>
          <p:cNvSpPr txBox="1"/>
          <p:nvPr/>
        </p:nvSpPr>
        <p:spPr>
          <a:xfrm>
            <a:off x="2415872" y="2075290"/>
            <a:ext cx="11714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cubicle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8B1AAE-F822-4CF1-92A8-73B7E38C4BA9}"/>
              </a:ext>
            </a:extLst>
          </p:cNvPr>
          <p:cNvSpPr txBox="1"/>
          <p:nvPr/>
        </p:nvSpPr>
        <p:spPr>
          <a:xfrm>
            <a:off x="4548147" y="2075289"/>
            <a:ext cx="117149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Two</a:t>
            </a:r>
            <a:r>
              <a:rPr lang="fr-CH" dirty="0"/>
              <a:t>  sectional </a:t>
            </a:r>
            <a:r>
              <a:rPr lang="fr-CH" dirty="0" err="1"/>
              <a:t>doors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1ED211-A1F0-4C7E-BA17-2C2EE2C4299D}"/>
              </a:ext>
            </a:extLst>
          </p:cNvPr>
          <p:cNvSpPr txBox="1"/>
          <p:nvPr/>
        </p:nvSpPr>
        <p:spPr>
          <a:xfrm>
            <a:off x="609600" y="3377297"/>
            <a:ext cx="142328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5 ventilations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908158-F72E-449F-B6C5-9CF5F55E53E4}"/>
              </a:ext>
            </a:extLst>
          </p:cNvPr>
          <p:cNvSpPr txBox="1"/>
          <p:nvPr/>
        </p:nvSpPr>
        <p:spPr>
          <a:xfrm>
            <a:off x="2474954" y="3390329"/>
            <a:ext cx="11714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Skydomes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9F9153E-3121-41AF-85BA-1C0F35BD3440}"/>
              </a:ext>
            </a:extLst>
          </p:cNvPr>
          <p:cNvCxnSpPr/>
          <p:nvPr/>
        </p:nvCxnSpPr>
        <p:spPr>
          <a:xfrm>
            <a:off x="954157" y="2721621"/>
            <a:ext cx="0" cy="655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C50649-CAF4-4EE1-81DD-CF2E2B692EDC}"/>
              </a:ext>
            </a:extLst>
          </p:cNvPr>
          <p:cNvCxnSpPr>
            <a:cxnSpLocks/>
          </p:cNvCxnSpPr>
          <p:nvPr/>
        </p:nvCxnSpPr>
        <p:spPr>
          <a:xfrm flipV="1">
            <a:off x="1591587" y="2734653"/>
            <a:ext cx="1024392" cy="6332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FA738B-1E58-417B-ABCE-A2B9CDB7A241}"/>
              </a:ext>
            </a:extLst>
          </p:cNvPr>
          <p:cNvCxnSpPr>
            <a:cxnSpLocks/>
          </p:cNvCxnSpPr>
          <p:nvPr/>
        </p:nvCxnSpPr>
        <p:spPr>
          <a:xfrm flipH="1">
            <a:off x="1852654" y="2734653"/>
            <a:ext cx="1020418" cy="642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4F7381-C962-4590-A599-31A3AB2F44D0}"/>
              </a:ext>
            </a:extLst>
          </p:cNvPr>
          <p:cNvCxnSpPr>
            <a:cxnSpLocks/>
          </p:cNvCxnSpPr>
          <p:nvPr/>
        </p:nvCxnSpPr>
        <p:spPr>
          <a:xfrm>
            <a:off x="1781092" y="2218345"/>
            <a:ext cx="634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240F19-61BF-4B2B-ACBA-91D78B4E3066}"/>
              </a:ext>
            </a:extLst>
          </p:cNvPr>
          <p:cNvCxnSpPr>
            <a:cxnSpLocks/>
          </p:cNvCxnSpPr>
          <p:nvPr/>
        </p:nvCxnSpPr>
        <p:spPr>
          <a:xfrm>
            <a:off x="1781092" y="2474112"/>
            <a:ext cx="6347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5F29155-506F-48B9-BD45-1A311B7DF7E2}"/>
              </a:ext>
            </a:extLst>
          </p:cNvPr>
          <p:cNvCxnSpPr>
            <a:cxnSpLocks/>
          </p:cNvCxnSpPr>
          <p:nvPr/>
        </p:nvCxnSpPr>
        <p:spPr>
          <a:xfrm flipH="1">
            <a:off x="3587364" y="2459192"/>
            <a:ext cx="914916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B59720-092A-4947-9C19-D2ACAAF74513}"/>
              </a:ext>
            </a:extLst>
          </p:cNvPr>
          <p:cNvCxnSpPr>
            <a:cxnSpLocks/>
          </p:cNvCxnSpPr>
          <p:nvPr/>
        </p:nvCxnSpPr>
        <p:spPr>
          <a:xfrm>
            <a:off x="3587364" y="2205024"/>
            <a:ext cx="960783" cy="133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FFFBAF-FE39-4693-804D-EA2B7FEBFE56}"/>
              </a:ext>
            </a:extLst>
          </p:cNvPr>
          <p:cNvCxnSpPr/>
          <p:nvPr/>
        </p:nvCxnSpPr>
        <p:spPr>
          <a:xfrm>
            <a:off x="3030220" y="2734653"/>
            <a:ext cx="0" cy="655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2CDA0D-B34E-46D3-90F4-97077DF7543C}"/>
              </a:ext>
            </a:extLst>
          </p:cNvPr>
          <p:cNvCxnSpPr>
            <a:cxnSpLocks/>
          </p:cNvCxnSpPr>
          <p:nvPr/>
        </p:nvCxnSpPr>
        <p:spPr>
          <a:xfrm flipV="1">
            <a:off x="3221604" y="2721622"/>
            <a:ext cx="0" cy="6463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E76B9BE-F50A-4347-B4C4-5DB75BF9EBF2}"/>
              </a:ext>
            </a:extLst>
          </p:cNvPr>
          <p:cNvCxnSpPr>
            <a:cxnSpLocks/>
          </p:cNvCxnSpPr>
          <p:nvPr/>
        </p:nvCxnSpPr>
        <p:spPr>
          <a:xfrm>
            <a:off x="4793312" y="3759661"/>
            <a:ext cx="6347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032A28D-672F-4F6F-A9DB-94441398A082}"/>
              </a:ext>
            </a:extLst>
          </p:cNvPr>
          <p:cNvCxnSpPr>
            <a:cxnSpLocks/>
          </p:cNvCxnSpPr>
          <p:nvPr/>
        </p:nvCxnSpPr>
        <p:spPr>
          <a:xfrm>
            <a:off x="4793312" y="3430256"/>
            <a:ext cx="6347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E96221E-0785-4ADB-AE44-531F6F4E606F}"/>
              </a:ext>
            </a:extLst>
          </p:cNvPr>
          <p:cNvSpPr txBox="1"/>
          <p:nvPr/>
        </p:nvSpPr>
        <p:spPr>
          <a:xfrm>
            <a:off x="5668193" y="3244334"/>
            <a:ext cx="855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Action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F5A155-4E33-49A6-B111-3A729FF57AC1}"/>
              </a:ext>
            </a:extLst>
          </p:cNvPr>
          <p:cNvSpPr txBox="1"/>
          <p:nvPr/>
        </p:nvSpPr>
        <p:spPr>
          <a:xfrm>
            <a:off x="5665374" y="3581400"/>
            <a:ext cx="855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Status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988C054-77CD-4D8A-B640-37A5937571A2}"/>
              </a:ext>
            </a:extLst>
          </p:cNvPr>
          <p:cNvSpPr txBox="1"/>
          <p:nvPr/>
        </p:nvSpPr>
        <p:spPr>
          <a:xfrm>
            <a:off x="609600" y="1327868"/>
            <a:ext cx="245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functional</a:t>
            </a:r>
            <a:r>
              <a:rPr lang="fr-CH" dirty="0"/>
              <a:t> </a:t>
            </a:r>
            <a:r>
              <a:rPr lang="fr-CH" dirty="0" err="1"/>
              <a:t>schematic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BC3F4E9-63CF-45EA-86E1-52AC69CFC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706" y="4055440"/>
            <a:ext cx="4126727" cy="217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D927CB3-C65B-4AE5-BDFA-BCD0DF216B82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04/06/2021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Project Team #45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05CB72-8CCA-4385-99C9-63EFA5B1B5D6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26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14897</TotalTime>
  <Words>654</Words>
  <Application>Microsoft Office PowerPoint</Application>
  <PresentationFormat>Widescreen</PresentationFormat>
  <Paragraphs>195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Corbel</vt:lpstr>
      <vt:lpstr>Source Sans Pro</vt:lpstr>
      <vt:lpstr>CERN_ENdept_Presentation_ArialFont copy</vt:lpstr>
      <vt:lpstr>Office Theme</vt:lpstr>
      <vt:lpstr> East Area Renovation - News and CSR4 feedbacks Project Team #45 on 04.06.2021  </vt:lpstr>
      <vt:lpstr>Budget situation on June 1st</vt:lpstr>
      <vt:lpstr>Initial electrical inspection (Apave for HSE)</vt:lpstr>
      <vt:lpstr>Project Quality check </vt:lpstr>
      <vt:lpstr>Firemen cubicle</vt:lpstr>
      <vt:lpstr>Thanks for your attention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Sebastien Evrard</cp:lastModifiedBy>
  <cp:revision>347</cp:revision>
  <cp:lastPrinted>2021-02-23T12:06:40Z</cp:lastPrinted>
  <dcterms:created xsi:type="dcterms:W3CDTF">2020-11-30T16:41:37Z</dcterms:created>
  <dcterms:modified xsi:type="dcterms:W3CDTF">2021-06-04T12:00:42Z</dcterms:modified>
</cp:coreProperties>
</file>