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80" r:id="rId4"/>
    <p:sldId id="281" r:id="rId5"/>
    <p:sldId id="282" r:id="rId6"/>
    <p:sldId id="284" r:id="rId7"/>
    <p:sldId id="285" r:id="rId8"/>
    <p:sldId id="286" r:id="rId9"/>
    <p:sldId id="287" r:id="rId10"/>
    <p:sldId id="288" r:id="rId11"/>
    <p:sldId id="289" r:id="rId12"/>
    <p:sldId id="291" r:id="rId13"/>
    <p:sldId id="292" r:id="rId14"/>
    <p:sldId id="293" r:id="rId15"/>
    <p:sldId id="294" r:id="rId16"/>
    <p:sldId id="278" r:id="rId17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A8AD1B-DDBD-46BF-B8FC-7924794E3106}">
          <p14:sldIdLst>
            <p14:sldId id="256"/>
            <p14:sldId id="274"/>
            <p14:sldId id="280"/>
            <p14:sldId id="281"/>
            <p14:sldId id="282"/>
            <p14:sldId id="284"/>
            <p14:sldId id="285"/>
            <p14:sldId id="286"/>
            <p14:sldId id="287"/>
            <p14:sldId id="288"/>
          </p14:sldIdLst>
        </p14:section>
        <p14:section name="Commissioning tests" id="{1ED667E3-B968-4FC5-889D-EEB5F98B33A8}">
          <p14:sldIdLst>
            <p14:sldId id="289"/>
            <p14:sldId id="291"/>
            <p14:sldId id="292"/>
            <p14:sldId id="293"/>
            <p14:sldId id="294"/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7505"/>
  </p:normalViewPr>
  <p:slideViewPr>
    <p:cSldViewPr>
      <p:cViewPr varScale="1">
        <p:scale>
          <a:sx n="114" d="100"/>
          <a:sy n="114" d="100"/>
        </p:scale>
        <p:origin x="360" y="102"/>
      </p:cViewPr>
      <p:guideLst>
        <p:guide orient="horz" pos="2160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AB3704-A0E0-4F2B-B6A9-9716E2BCC34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8A2F7216-3EAE-4895-9ABC-516776FCF533}">
      <dgm:prSet phldrT="[Text]"/>
      <dgm:spPr/>
      <dgm:t>
        <a:bodyPr/>
        <a:lstStyle/>
        <a:p>
          <a:r>
            <a:rPr lang="fr-FR" dirty="0"/>
            <a:t>EN-AA synchro tests </a:t>
          </a:r>
          <a:r>
            <a:rPr lang="fr-FR" dirty="0" err="1"/>
            <a:t>with</a:t>
          </a:r>
          <a:r>
            <a:rPr lang="fr-FR" dirty="0"/>
            <a:t> </a:t>
          </a:r>
          <a:r>
            <a:rPr lang="fr-FR" dirty="0" err="1"/>
            <a:t>EIS-a</a:t>
          </a:r>
          <a:endParaRPr lang="fr-FR" dirty="0"/>
        </a:p>
        <a:p>
          <a:r>
            <a:rPr lang="fr-FR" dirty="0">
              <a:solidFill>
                <a:srgbClr val="FFC000"/>
              </a:solidFill>
            </a:rPr>
            <a:t>Week 22</a:t>
          </a:r>
        </a:p>
      </dgm:t>
    </dgm:pt>
    <dgm:pt modelId="{40DF7578-335E-4337-B1A4-37EE0A87A565}" type="parTrans" cxnId="{7ABE7114-78D6-4962-98D2-3B50E00960DF}">
      <dgm:prSet/>
      <dgm:spPr/>
      <dgm:t>
        <a:bodyPr/>
        <a:lstStyle/>
        <a:p>
          <a:endParaRPr lang="fr-FR"/>
        </a:p>
      </dgm:t>
    </dgm:pt>
    <dgm:pt modelId="{923B608A-6689-420E-A956-C647C706FE1D}" type="sibTrans" cxnId="{7ABE7114-78D6-4962-98D2-3B50E00960DF}">
      <dgm:prSet/>
      <dgm:spPr/>
      <dgm:t>
        <a:bodyPr/>
        <a:lstStyle/>
        <a:p>
          <a:endParaRPr lang="fr-FR"/>
        </a:p>
      </dgm:t>
    </dgm:pt>
    <dgm:pt modelId="{749C5BCC-E5D9-4059-BAD9-FAA7A41601CB}">
      <dgm:prSet phldrT="[Text]"/>
      <dgm:spPr/>
      <dgm:t>
        <a:bodyPr/>
        <a:lstStyle/>
        <a:p>
          <a:r>
            <a:rPr lang="fr-FR" dirty="0" err="1"/>
            <a:t>Electrical</a:t>
          </a:r>
          <a:r>
            <a:rPr lang="fr-FR" dirty="0"/>
            <a:t> tests </a:t>
          </a:r>
          <a:r>
            <a:rPr lang="fr-FR" dirty="0" err="1"/>
            <a:t>with</a:t>
          </a:r>
          <a:r>
            <a:rPr lang="fr-FR" dirty="0"/>
            <a:t> </a:t>
          </a:r>
          <a:r>
            <a:rPr lang="fr-FR" dirty="0" err="1"/>
            <a:t>external</a:t>
          </a:r>
          <a:r>
            <a:rPr lang="fr-FR" dirty="0"/>
            <a:t> </a:t>
          </a:r>
          <a:r>
            <a:rPr lang="fr-FR" dirty="0" err="1"/>
            <a:t>equipments</a:t>
          </a:r>
          <a:endParaRPr lang="fr-FR" dirty="0"/>
        </a:p>
        <a:p>
          <a:r>
            <a:rPr lang="fr-FR" dirty="0">
              <a:solidFill>
                <a:srgbClr val="FFC000"/>
              </a:solidFill>
            </a:rPr>
            <a:t>Week 23</a:t>
          </a:r>
        </a:p>
      </dgm:t>
    </dgm:pt>
    <dgm:pt modelId="{36DA7A56-5C9E-4B28-A649-4D715A192134}" type="parTrans" cxnId="{D2C6418C-3D09-4C91-8AC5-E0FDF41ECC7D}">
      <dgm:prSet/>
      <dgm:spPr/>
      <dgm:t>
        <a:bodyPr/>
        <a:lstStyle/>
        <a:p>
          <a:endParaRPr lang="fr-FR"/>
        </a:p>
      </dgm:t>
    </dgm:pt>
    <dgm:pt modelId="{F2627F25-BDBA-4450-A84F-29D13AAB502B}" type="sibTrans" cxnId="{D2C6418C-3D09-4C91-8AC5-E0FDF41ECC7D}">
      <dgm:prSet/>
      <dgm:spPr/>
      <dgm:t>
        <a:bodyPr/>
        <a:lstStyle/>
        <a:p>
          <a:endParaRPr lang="fr-FR"/>
        </a:p>
      </dgm:t>
    </dgm:pt>
    <dgm:pt modelId="{F297751E-C4C7-4EE1-93AD-83D037CBC4E7}">
      <dgm:prSet phldrT="[Text]"/>
      <dgm:spPr/>
      <dgm:t>
        <a:bodyPr/>
        <a:lstStyle/>
        <a:p>
          <a:r>
            <a:rPr lang="fr-FR" dirty="0" err="1"/>
            <a:t>Functional</a:t>
          </a:r>
          <a:r>
            <a:rPr lang="fr-FR" dirty="0"/>
            <a:t> tests for EA1 &amp; EA2</a:t>
          </a:r>
        </a:p>
        <a:p>
          <a:r>
            <a:rPr lang="fr-FR" dirty="0">
              <a:solidFill>
                <a:srgbClr val="FFC000"/>
              </a:solidFill>
            </a:rPr>
            <a:t>Week 24 (or 25)</a:t>
          </a:r>
        </a:p>
      </dgm:t>
    </dgm:pt>
    <dgm:pt modelId="{58CFF539-F841-4B8F-B516-3A075EFB3DDF}" type="parTrans" cxnId="{5F40747B-4474-4F39-AB91-1964BB94CE2D}">
      <dgm:prSet/>
      <dgm:spPr/>
      <dgm:t>
        <a:bodyPr/>
        <a:lstStyle/>
        <a:p>
          <a:endParaRPr lang="fr-FR"/>
        </a:p>
      </dgm:t>
    </dgm:pt>
    <dgm:pt modelId="{F7EB73C9-733A-4F2D-A10D-34C0B2396CD0}" type="sibTrans" cxnId="{5F40747B-4474-4F39-AB91-1964BB94CE2D}">
      <dgm:prSet/>
      <dgm:spPr/>
      <dgm:t>
        <a:bodyPr/>
        <a:lstStyle/>
        <a:p>
          <a:endParaRPr lang="fr-FR"/>
        </a:p>
      </dgm:t>
    </dgm:pt>
    <dgm:pt modelId="{76D1DA58-0472-4994-BFE0-8700CEA03DA7}" type="pres">
      <dgm:prSet presAssocID="{71AB3704-A0E0-4F2B-B6A9-9716E2BCC34D}" presName="CompostProcess" presStyleCnt="0">
        <dgm:presLayoutVars>
          <dgm:dir/>
          <dgm:resizeHandles val="exact"/>
        </dgm:presLayoutVars>
      </dgm:prSet>
      <dgm:spPr/>
    </dgm:pt>
    <dgm:pt modelId="{956A9A23-871F-4954-86D3-85E680362722}" type="pres">
      <dgm:prSet presAssocID="{71AB3704-A0E0-4F2B-B6A9-9716E2BCC34D}" presName="arrow" presStyleLbl="bgShp" presStyleIdx="0" presStyleCnt="1"/>
      <dgm:spPr/>
    </dgm:pt>
    <dgm:pt modelId="{4E930037-C78A-43F0-A921-7ACDD92FDD45}" type="pres">
      <dgm:prSet presAssocID="{71AB3704-A0E0-4F2B-B6A9-9716E2BCC34D}" presName="linearProcess" presStyleCnt="0"/>
      <dgm:spPr/>
    </dgm:pt>
    <dgm:pt modelId="{598DBAFD-61AE-4801-9141-528A31D73C1D}" type="pres">
      <dgm:prSet presAssocID="{8A2F7216-3EAE-4895-9ABC-516776FCF533}" presName="textNode" presStyleLbl="node1" presStyleIdx="0" presStyleCnt="3">
        <dgm:presLayoutVars>
          <dgm:bulletEnabled val="1"/>
        </dgm:presLayoutVars>
      </dgm:prSet>
      <dgm:spPr/>
    </dgm:pt>
    <dgm:pt modelId="{1F717945-DCE5-4E77-8455-CE155F998496}" type="pres">
      <dgm:prSet presAssocID="{923B608A-6689-420E-A956-C647C706FE1D}" presName="sibTrans" presStyleCnt="0"/>
      <dgm:spPr/>
    </dgm:pt>
    <dgm:pt modelId="{1322BD67-6068-4EFF-B058-1E73E509DCF7}" type="pres">
      <dgm:prSet presAssocID="{749C5BCC-E5D9-4059-BAD9-FAA7A41601CB}" presName="textNode" presStyleLbl="node1" presStyleIdx="1" presStyleCnt="3">
        <dgm:presLayoutVars>
          <dgm:bulletEnabled val="1"/>
        </dgm:presLayoutVars>
      </dgm:prSet>
      <dgm:spPr/>
    </dgm:pt>
    <dgm:pt modelId="{8B66725A-E7AD-464C-A118-65586931BE29}" type="pres">
      <dgm:prSet presAssocID="{F2627F25-BDBA-4450-A84F-29D13AAB502B}" presName="sibTrans" presStyleCnt="0"/>
      <dgm:spPr/>
    </dgm:pt>
    <dgm:pt modelId="{89C955A6-5D5A-42B7-9301-E8DB77A10808}" type="pres">
      <dgm:prSet presAssocID="{F297751E-C4C7-4EE1-93AD-83D037CBC4E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7ABE7114-78D6-4962-98D2-3B50E00960DF}" srcId="{71AB3704-A0E0-4F2B-B6A9-9716E2BCC34D}" destId="{8A2F7216-3EAE-4895-9ABC-516776FCF533}" srcOrd="0" destOrd="0" parTransId="{40DF7578-335E-4337-B1A4-37EE0A87A565}" sibTransId="{923B608A-6689-420E-A956-C647C706FE1D}"/>
    <dgm:cxn modelId="{5F40747B-4474-4F39-AB91-1964BB94CE2D}" srcId="{71AB3704-A0E0-4F2B-B6A9-9716E2BCC34D}" destId="{F297751E-C4C7-4EE1-93AD-83D037CBC4E7}" srcOrd="2" destOrd="0" parTransId="{58CFF539-F841-4B8F-B516-3A075EFB3DDF}" sibTransId="{F7EB73C9-733A-4F2D-A10D-34C0B2396CD0}"/>
    <dgm:cxn modelId="{D63E0587-24CF-4EF3-B274-79095310DF2E}" type="presOf" srcId="{71AB3704-A0E0-4F2B-B6A9-9716E2BCC34D}" destId="{76D1DA58-0472-4994-BFE0-8700CEA03DA7}" srcOrd="0" destOrd="0" presId="urn:microsoft.com/office/officeart/2005/8/layout/hProcess9"/>
    <dgm:cxn modelId="{D2C6418C-3D09-4C91-8AC5-E0FDF41ECC7D}" srcId="{71AB3704-A0E0-4F2B-B6A9-9716E2BCC34D}" destId="{749C5BCC-E5D9-4059-BAD9-FAA7A41601CB}" srcOrd="1" destOrd="0" parTransId="{36DA7A56-5C9E-4B28-A649-4D715A192134}" sibTransId="{F2627F25-BDBA-4450-A84F-29D13AAB502B}"/>
    <dgm:cxn modelId="{05E8708F-32D7-483A-BF01-7214678928FE}" type="presOf" srcId="{749C5BCC-E5D9-4059-BAD9-FAA7A41601CB}" destId="{1322BD67-6068-4EFF-B058-1E73E509DCF7}" srcOrd="0" destOrd="0" presId="urn:microsoft.com/office/officeart/2005/8/layout/hProcess9"/>
    <dgm:cxn modelId="{EB7CD9E4-8EE8-4DF3-878C-864A578D111D}" type="presOf" srcId="{8A2F7216-3EAE-4895-9ABC-516776FCF533}" destId="{598DBAFD-61AE-4801-9141-528A31D73C1D}" srcOrd="0" destOrd="0" presId="urn:microsoft.com/office/officeart/2005/8/layout/hProcess9"/>
    <dgm:cxn modelId="{0666A6E7-F769-47C9-88FA-5FBFDD333442}" type="presOf" srcId="{F297751E-C4C7-4EE1-93AD-83D037CBC4E7}" destId="{89C955A6-5D5A-42B7-9301-E8DB77A10808}" srcOrd="0" destOrd="0" presId="urn:microsoft.com/office/officeart/2005/8/layout/hProcess9"/>
    <dgm:cxn modelId="{8058A3C2-2BE5-4849-B6C6-B041C01F3665}" type="presParOf" srcId="{76D1DA58-0472-4994-BFE0-8700CEA03DA7}" destId="{956A9A23-871F-4954-86D3-85E680362722}" srcOrd="0" destOrd="0" presId="urn:microsoft.com/office/officeart/2005/8/layout/hProcess9"/>
    <dgm:cxn modelId="{23EFF3E8-2D2E-468D-8EB5-6AE34300ECB2}" type="presParOf" srcId="{76D1DA58-0472-4994-BFE0-8700CEA03DA7}" destId="{4E930037-C78A-43F0-A921-7ACDD92FDD45}" srcOrd="1" destOrd="0" presId="urn:microsoft.com/office/officeart/2005/8/layout/hProcess9"/>
    <dgm:cxn modelId="{0133B903-41F5-4AAC-8F35-C764C7FEAE1F}" type="presParOf" srcId="{4E930037-C78A-43F0-A921-7ACDD92FDD45}" destId="{598DBAFD-61AE-4801-9141-528A31D73C1D}" srcOrd="0" destOrd="0" presId="urn:microsoft.com/office/officeart/2005/8/layout/hProcess9"/>
    <dgm:cxn modelId="{B0BD58F3-13CC-4D56-8BD5-57238C807FE0}" type="presParOf" srcId="{4E930037-C78A-43F0-A921-7ACDD92FDD45}" destId="{1F717945-DCE5-4E77-8455-CE155F998496}" srcOrd="1" destOrd="0" presId="urn:microsoft.com/office/officeart/2005/8/layout/hProcess9"/>
    <dgm:cxn modelId="{846D0E82-5C73-4976-95D2-0881226D766D}" type="presParOf" srcId="{4E930037-C78A-43F0-A921-7ACDD92FDD45}" destId="{1322BD67-6068-4EFF-B058-1E73E509DCF7}" srcOrd="2" destOrd="0" presId="urn:microsoft.com/office/officeart/2005/8/layout/hProcess9"/>
    <dgm:cxn modelId="{B1734A83-9AE8-4263-85F4-EAEC65B32FD8}" type="presParOf" srcId="{4E930037-C78A-43F0-A921-7ACDD92FDD45}" destId="{8B66725A-E7AD-464C-A118-65586931BE29}" srcOrd="3" destOrd="0" presId="urn:microsoft.com/office/officeart/2005/8/layout/hProcess9"/>
    <dgm:cxn modelId="{1CA93AE0-9761-4E24-B91C-505CAEFF429C}" type="presParOf" srcId="{4E930037-C78A-43F0-A921-7ACDD92FDD45}" destId="{89C955A6-5D5A-42B7-9301-E8DB77A1080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6A9A23-871F-4954-86D3-85E680362722}">
      <dsp:nvSpPr>
        <dsp:cNvPr id="0" name=""/>
        <dsp:cNvSpPr/>
      </dsp:nvSpPr>
      <dsp:spPr>
        <a:xfrm>
          <a:off x="745236" y="0"/>
          <a:ext cx="8446012" cy="370787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8DBAFD-61AE-4801-9141-528A31D73C1D}">
      <dsp:nvSpPr>
        <dsp:cNvPr id="0" name=""/>
        <dsp:cNvSpPr/>
      </dsp:nvSpPr>
      <dsp:spPr>
        <a:xfrm>
          <a:off x="336714" y="1112363"/>
          <a:ext cx="2980945" cy="14831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/>
            <a:t>EN-AA synchro tests </a:t>
          </a:r>
          <a:r>
            <a:rPr lang="fr-FR" sz="2300" kern="1200" dirty="0" err="1"/>
            <a:t>with</a:t>
          </a:r>
          <a:r>
            <a:rPr lang="fr-FR" sz="2300" kern="1200" dirty="0"/>
            <a:t> </a:t>
          </a:r>
          <a:r>
            <a:rPr lang="fr-FR" sz="2300" kern="1200" dirty="0" err="1"/>
            <a:t>EIS-a</a:t>
          </a:r>
          <a:endParaRPr lang="fr-FR" sz="2300" kern="1200" dirty="0"/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>
              <a:solidFill>
                <a:srgbClr val="FFC000"/>
              </a:solidFill>
            </a:rPr>
            <a:t>Week 22</a:t>
          </a:r>
        </a:p>
      </dsp:txBody>
      <dsp:txXfrm>
        <a:off x="409115" y="1184764"/>
        <a:ext cx="2836143" cy="1338349"/>
      </dsp:txXfrm>
    </dsp:sp>
    <dsp:sp modelId="{1322BD67-6068-4EFF-B058-1E73E509DCF7}">
      <dsp:nvSpPr>
        <dsp:cNvPr id="0" name=""/>
        <dsp:cNvSpPr/>
      </dsp:nvSpPr>
      <dsp:spPr>
        <a:xfrm>
          <a:off x="3477769" y="1112363"/>
          <a:ext cx="2980945" cy="14831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 err="1"/>
            <a:t>Electrical</a:t>
          </a:r>
          <a:r>
            <a:rPr lang="fr-FR" sz="2300" kern="1200" dirty="0"/>
            <a:t> tests </a:t>
          </a:r>
          <a:r>
            <a:rPr lang="fr-FR" sz="2300" kern="1200" dirty="0" err="1"/>
            <a:t>with</a:t>
          </a:r>
          <a:r>
            <a:rPr lang="fr-FR" sz="2300" kern="1200" dirty="0"/>
            <a:t> </a:t>
          </a:r>
          <a:r>
            <a:rPr lang="fr-FR" sz="2300" kern="1200" dirty="0" err="1"/>
            <a:t>external</a:t>
          </a:r>
          <a:r>
            <a:rPr lang="fr-FR" sz="2300" kern="1200" dirty="0"/>
            <a:t> </a:t>
          </a:r>
          <a:r>
            <a:rPr lang="fr-FR" sz="2300" kern="1200" dirty="0" err="1"/>
            <a:t>equipments</a:t>
          </a:r>
          <a:endParaRPr lang="fr-FR" sz="2300" kern="1200" dirty="0"/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>
              <a:solidFill>
                <a:srgbClr val="FFC000"/>
              </a:solidFill>
            </a:rPr>
            <a:t>Week 23</a:t>
          </a:r>
        </a:p>
      </dsp:txBody>
      <dsp:txXfrm>
        <a:off x="3550170" y="1184764"/>
        <a:ext cx="2836143" cy="1338349"/>
      </dsp:txXfrm>
    </dsp:sp>
    <dsp:sp modelId="{89C955A6-5D5A-42B7-9301-E8DB77A10808}">
      <dsp:nvSpPr>
        <dsp:cNvPr id="0" name=""/>
        <dsp:cNvSpPr/>
      </dsp:nvSpPr>
      <dsp:spPr>
        <a:xfrm>
          <a:off x="6618824" y="1112363"/>
          <a:ext cx="2980945" cy="14831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 err="1"/>
            <a:t>Functional</a:t>
          </a:r>
          <a:r>
            <a:rPr lang="fr-FR" sz="2300" kern="1200" dirty="0"/>
            <a:t> tests for EA1 &amp; EA2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 dirty="0">
              <a:solidFill>
                <a:srgbClr val="FFC000"/>
              </a:solidFill>
            </a:rPr>
            <a:t>Week 24 (or 25)</a:t>
          </a:r>
        </a:p>
      </dsp:txBody>
      <dsp:txXfrm>
        <a:off x="6691225" y="1184764"/>
        <a:ext cx="2836143" cy="1338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3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oss-coordination.web.cern.ch/gantt/latest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s://edms.cern.ch/document/2426479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jp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Personnel Protection Systems in the framework of East Area Renovation</a:t>
            </a:r>
            <a:br>
              <a:rPr lang="en-US" dirty="0"/>
            </a:b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FR" sz="1800" dirty="0"/>
              <a:t>D. Chapuis, B. Morand, E. Sanchez-Corral    EN-AA</a:t>
            </a:r>
            <a:endParaRPr dirty="0"/>
          </a:p>
          <a:p>
            <a:pPr algn="l">
              <a:defRPr/>
            </a:pPr>
            <a:r>
              <a:rPr lang="en-US" sz="1800" dirty="0"/>
              <a:t>04/06/2021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FB6D9E-C19D-4DDB-8028-5093E10EF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352" y="5013176"/>
            <a:ext cx="2604483" cy="165618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005A6-D943-4E75-9D87-5D5083DF3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Experimental</a:t>
            </a:r>
            <a:r>
              <a:rPr lang="fr-FR" dirty="0"/>
              <a:t> areas update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ADF99-0680-4868-959F-E145EC586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E5926-1A5D-419A-B36B-171C6EC2D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A4D2D-E062-4068-B9B9-975B694F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72502FB-D468-48BB-BFB3-2E1B750EA286}"/>
              </a:ext>
            </a:extLst>
          </p:cNvPr>
          <p:cNvCxnSpPr>
            <a:cxnSpLocks/>
          </p:cNvCxnSpPr>
          <p:nvPr/>
        </p:nvCxnSpPr>
        <p:spPr>
          <a:xfrm flipV="1">
            <a:off x="5944722" y="3574598"/>
            <a:ext cx="3823686" cy="24618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1DC3B96-66D1-45CB-B975-B39EBF3B2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913" y="1628800"/>
            <a:ext cx="6261317" cy="3884759"/>
          </a:xfrm>
          <a:prstGeom prst="rect">
            <a:avLst/>
          </a:prstGeom>
        </p:spPr>
      </p:pic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BA680803-B6BB-4699-92AC-903C6FA6F41C}"/>
              </a:ext>
            </a:extLst>
          </p:cNvPr>
          <p:cNvSpPr txBox="1">
            <a:spLocks/>
          </p:cNvSpPr>
          <p:nvPr/>
        </p:nvSpPr>
        <p:spPr bwMode="auto">
          <a:xfrm>
            <a:off x="375684" y="1288859"/>
            <a:ext cx="4069635" cy="3399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T9-10 nouvelle zone:  monobloc PPE et une porte fin de zone  </a:t>
            </a:r>
          </a:p>
        </p:txBody>
      </p:sp>
      <p:pic>
        <p:nvPicPr>
          <p:cNvPr id="22" name="Picture 21" descr="A picture containing yellow&#10;&#10;Description automatically generated">
            <a:extLst>
              <a:ext uri="{FF2B5EF4-FFF2-40B4-BE49-F238E27FC236}">
                <a16:creationId xmlns:a16="http://schemas.microsoft.com/office/drawing/2014/main" id="{AB4C9AC6-7C9B-48AD-9AF3-91F6872B1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454771" y="1684900"/>
            <a:ext cx="1289534" cy="967150"/>
          </a:xfrm>
          <a:prstGeom prst="rect">
            <a:avLst/>
          </a:prstGeom>
        </p:spPr>
      </p:pic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C901EA95-7BFE-49F4-A0FB-ACA374EB3D9E}"/>
              </a:ext>
            </a:extLst>
          </p:cNvPr>
          <p:cNvCxnSpPr>
            <a:cxnSpLocks/>
            <a:stCxn id="31" idx="0"/>
          </p:cNvCxnSpPr>
          <p:nvPr/>
        </p:nvCxnSpPr>
        <p:spPr>
          <a:xfrm>
            <a:off x="5806169" y="2196827"/>
            <a:ext cx="3530191" cy="1666282"/>
          </a:xfrm>
          <a:prstGeom prst="bentConnector3">
            <a:avLst>
              <a:gd name="adj1" fmla="val 61485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62F16E34-A96C-4F8E-B29D-202324CA75AE}"/>
              </a:ext>
            </a:extLst>
          </p:cNvPr>
          <p:cNvCxnSpPr>
            <a:cxnSpLocks/>
            <a:stCxn id="22" idx="1"/>
          </p:cNvCxnSpPr>
          <p:nvPr/>
        </p:nvCxnSpPr>
        <p:spPr>
          <a:xfrm rot="16200000" flipH="1">
            <a:off x="5577954" y="45292"/>
            <a:ext cx="1703928" cy="4660760"/>
          </a:xfrm>
          <a:prstGeom prst="bentConnector4">
            <a:avLst>
              <a:gd name="adj1" fmla="val -13416"/>
              <a:gd name="adj2" fmla="val 101338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 descr="A picture containing indoor, building, red, cage&#10;&#10;Description automatically generated">
            <a:extLst>
              <a:ext uri="{FF2B5EF4-FFF2-40B4-BE49-F238E27FC236}">
                <a16:creationId xmlns:a16="http://schemas.microsoft.com/office/drawing/2014/main" id="{B7C09F90-5AD2-4A38-96CB-B94F0D5DB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628213" y="1691988"/>
            <a:ext cx="1346235" cy="1009676"/>
          </a:xfrm>
          <a:prstGeom prst="rect">
            <a:avLst/>
          </a:prstGeom>
        </p:spPr>
      </p:pic>
      <p:pic>
        <p:nvPicPr>
          <p:cNvPr id="29" name="Picture 28" descr="A picture containing text, miller&#10;&#10;Description automatically generated">
            <a:extLst>
              <a:ext uri="{FF2B5EF4-FFF2-40B4-BE49-F238E27FC236}">
                <a16:creationId xmlns:a16="http://schemas.microsoft.com/office/drawing/2014/main" id="{72639C60-E074-4C58-B4C1-D369D8B75A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659864" y="3559595"/>
            <a:ext cx="1310063" cy="982547"/>
          </a:xfrm>
          <a:prstGeom prst="rect">
            <a:avLst/>
          </a:prstGeom>
        </p:spPr>
      </p:pic>
      <p:sp>
        <p:nvSpPr>
          <p:cNvPr id="32" name="Content Placeholder 17">
            <a:extLst>
              <a:ext uri="{FF2B5EF4-FFF2-40B4-BE49-F238E27FC236}">
                <a16:creationId xmlns:a16="http://schemas.microsoft.com/office/drawing/2014/main" id="{7A82C1EB-EC54-4DA4-9938-A61965B148F3}"/>
              </a:ext>
            </a:extLst>
          </p:cNvPr>
          <p:cNvSpPr txBox="1">
            <a:spLocks/>
          </p:cNvSpPr>
          <p:nvPr/>
        </p:nvSpPr>
        <p:spPr bwMode="auto">
          <a:xfrm>
            <a:off x="317184" y="3581817"/>
            <a:ext cx="4069635" cy="3399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Bat.157 Apron: Châssis interface Beam stopper déplacés.  </a:t>
            </a:r>
          </a:p>
        </p:txBody>
      </p: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DCAD1BE5-A3FF-4197-B9DC-4B81DAE7D759}"/>
              </a:ext>
            </a:extLst>
          </p:cNvPr>
          <p:cNvCxnSpPr>
            <a:cxnSpLocks/>
          </p:cNvCxnSpPr>
          <p:nvPr/>
        </p:nvCxnSpPr>
        <p:spPr>
          <a:xfrm>
            <a:off x="5396496" y="3656033"/>
            <a:ext cx="1392220" cy="102617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picture containing text, indoor, microwave, oven&#10;&#10;Description automatically generated">
            <a:extLst>
              <a:ext uri="{FF2B5EF4-FFF2-40B4-BE49-F238E27FC236}">
                <a16:creationId xmlns:a16="http://schemas.microsoft.com/office/drawing/2014/main" id="{1C91A443-B594-4891-AB63-E6A28DCDD9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642947" y="4963857"/>
            <a:ext cx="1316765" cy="987574"/>
          </a:xfrm>
          <a:prstGeom prst="rect">
            <a:avLst/>
          </a:prstGeom>
        </p:spPr>
      </p:pic>
      <p:sp>
        <p:nvSpPr>
          <p:cNvPr id="49" name="Content Placeholder 17">
            <a:extLst>
              <a:ext uri="{FF2B5EF4-FFF2-40B4-BE49-F238E27FC236}">
                <a16:creationId xmlns:a16="http://schemas.microsoft.com/office/drawing/2014/main" id="{D82F4ECC-34F3-41C5-B36C-13B0ED0697AD}"/>
              </a:ext>
            </a:extLst>
          </p:cNvPr>
          <p:cNvSpPr txBox="1">
            <a:spLocks/>
          </p:cNvSpPr>
          <p:nvPr/>
        </p:nvSpPr>
        <p:spPr bwMode="auto">
          <a:xfrm>
            <a:off x="302006" y="4955898"/>
            <a:ext cx="4069635" cy="3399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Bat.157 Apron: Rack automate concentrateur à intégrer.</a:t>
            </a:r>
          </a:p>
        </p:txBody>
      </p:sp>
    </p:spTree>
    <p:extLst>
      <p:ext uri="{BB962C8B-B14F-4D97-AF65-F5344CB8AC3E}">
        <p14:creationId xmlns:p14="http://schemas.microsoft.com/office/powerpoint/2010/main" val="280434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Commissioning tests for EA1 &amp; EA2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B. Morand | Personnel Protection Systems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860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0F2DC6-12FE-4CCA-8957-4AA4E3154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Commissioning tests phases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864E4-96BD-4031-A52F-DD2CA2D8F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FCCF4-6274-4AC6-8E2F-D0DE5B054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B. Morand | Personnel Protection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6CA3F-0879-49FD-B3FF-BA2200A9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49122711-8A58-4FF1-9DE6-F4BB501668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8680721"/>
              </p:ext>
            </p:extLst>
          </p:nvPr>
        </p:nvGraphicFramePr>
        <p:xfrm>
          <a:off x="890352" y="1196752"/>
          <a:ext cx="9936485" cy="3707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22483BF-7AF3-4313-933E-F075E83328C5}"/>
              </a:ext>
            </a:extLst>
          </p:cNvPr>
          <p:cNvSpPr txBox="1"/>
          <p:nvPr/>
        </p:nvSpPr>
        <p:spPr bwMode="auto">
          <a:xfrm>
            <a:off x="767408" y="5445224"/>
            <a:ext cx="82809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IST document: </a:t>
            </a:r>
            <a:r>
              <a:rPr lang="fr-FR" dirty="0">
                <a:hlinkClick r:id="rId7"/>
              </a:rPr>
              <a:t>https://edms.cern.ch/document/2426479</a:t>
            </a:r>
            <a:endParaRPr lang="fr-FR" dirty="0"/>
          </a:p>
          <a:p>
            <a:r>
              <a:rPr lang="fr-FR" dirty="0"/>
              <a:t>Planning: </a:t>
            </a:r>
            <a:r>
              <a:rPr lang="fr-FR" dirty="0">
                <a:hlinkClick r:id="rId8"/>
              </a:rPr>
              <a:t>https://oss-coordination.web.cern.ch/gantt/latest</a:t>
            </a: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8162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DE7C-5EA1-422A-861E-D54B0CDF8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556792"/>
            <a:ext cx="5543995" cy="442795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Interface </a:t>
            </a:r>
            <a:r>
              <a:rPr lang="fr-FR" dirty="0" err="1"/>
              <a:t>with</a:t>
            </a:r>
            <a:r>
              <a:rPr lang="fr-FR" dirty="0"/>
              <a:t> ventilation: </a:t>
            </a:r>
            <a:r>
              <a:rPr lang="fr-FR" dirty="0">
                <a:solidFill>
                  <a:srgbClr val="92D050"/>
                </a:solidFill>
              </a:rPr>
              <a:t>OK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Interface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stoppers</a:t>
            </a:r>
            <a:r>
              <a:rPr lang="fr-FR" dirty="0"/>
              <a:t>: On </a:t>
            </a:r>
            <a:r>
              <a:rPr lang="fr-FR" dirty="0" err="1"/>
              <a:t>going</a:t>
            </a:r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Interface </a:t>
            </a:r>
            <a:r>
              <a:rPr lang="fr-FR" dirty="0" err="1"/>
              <a:t>with</a:t>
            </a:r>
            <a:r>
              <a:rPr lang="fr-FR" dirty="0"/>
              <a:t> SY-EPC: On </a:t>
            </a:r>
            <a:r>
              <a:rPr lang="fr-FR" dirty="0" err="1"/>
              <a:t>going</a:t>
            </a:r>
            <a:r>
              <a:rPr lang="fr-FR" dirty="0"/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Interface </a:t>
            </a:r>
            <a:r>
              <a:rPr lang="fr-FR" dirty="0" err="1"/>
              <a:t>with</a:t>
            </a:r>
            <a:r>
              <a:rPr lang="fr-FR" dirty="0"/>
              <a:t> BIW: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ready</a:t>
            </a:r>
            <a:r>
              <a:rPr lang="fr-FR" dirty="0"/>
              <a:t> end of </a:t>
            </a:r>
            <a:r>
              <a:rPr lang="fr-FR" dirty="0" err="1"/>
              <a:t>next</a:t>
            </a:r>
            <a:r>
              <a:rPr lang="fr-FR" dirty="0"/>
              <a:t> </a:t>
            </a:r>
            <a:r>
              <a:rPr lang="fr-FR" dirty="0" err="1"/>
              <a:t>week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F2DC6-12FE-4CCA-8957-4AA4E3154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Interface tests </a:t>
            </a:r>
            <a:r>
              <a:rPr lang="fr-FR" dirty="0" err="1"/>
              <a:t>status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864E4-96BD-4031-A52F-DD2CA2D8F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FCCF4-6274-4AC6-8E2F-D0DE5B054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B. Morand | Personnel Protection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6CA3F-0879-49FD-B3FF-BA2200A9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A0BD78-CF20-40F6-8FA4-F2E99BCE0F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4"/>
          <a:stretch/>
        </p:blipFill>
        <p:spPr>
          <a:xfrm>
            <a:off x="7107223" y="1439335"/>
            <a:ext cx="4739617" cy="2713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6847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DE7C-5EA1-422A-861E-D54B0CDF8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326" y="1334377"/>
            <a:ext cx="4792554" cy="283279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would</a:t>
            </a:r>
            <a:r>
              <a:rPr lang="fr-FR" dirty="0"/>
              <a:t> like to profit of the absence of </a:t>
            </a:r>
            <a:r>
              <a:rPr lang="fr-FR" dirty="0" err="1"/>
              <a:t>activity</a:t>
            </a:r>
            <a:r>
              <a:rPr lang="fr-FR" dirty="0"/>
              <a:t> </a:t>
            </a:r>
            <a:r>
              <a:rPr lang="fr-FR" dirty="0" err="1"/>
              <a:t>during</a:t>
            </a:r>
            <a:r>
              <a:rPr lang="fr-FR" dirty="0"/>
              <a:t> the hardware tests to </a:t>
            </a:r>
            <a:r>
              <a:rPr lang="fr-FR" dirty="0" err="1"/>
              <a:t>perform</a:t>
            </a:r>
            <a:r>
              <a:rPr lang="fr-FR" dirty="0"/>
              <a:t>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functional</a:t>
            </a:r>
            <a:r>
              <a:rPr lang="fr-FR" dirty="0"/>
              <a:t> tests</a:t>
            </a:r>
          </a:p>
          <a:p>
            <a:pPr algn="ctr"/>
            <a:endParaRPr lang="fr-FR" sz="1600" dirty="0">
              <a:solidFill>
                <a:srgbClr val="FF0000"/>
              </a:solidFill>
            </a:endParaRPr>
          </a:p>
          <a:p>
            <a:pPr algn="ctr"/>
            <a:endParaRPr lang="fr-FR" sz="1600" dirty="0">
              <a:solidFill>
                <a:srgbClr val="FF0000"/>
              </a:solidFill>
            </a:endParaRPr>
          </a:p>
          <a:p>
            <a:pPr algn="ctr"/>
            <a:r>
              <a:rPr lang="fr-FR" sz="1600" dirty="0">
                <a:solidFill>
                  <a:srgbClr val="FF0000"/>
                </a:solidFill>
              </a:rPr>
              <a:t>To </a:t>
            </a:r>
            <a:r>
              <a:rPr lang="fr-FR" sz="1600" dirty="0" err="1">
                <a:solidFill>
                  <a:srgbClr val="FF0000"/>
                </a:solidFill>
              </a:rPr>
              <a:t>be</a:t>
            </a:r>
            <a:r>
              <a:rPr lang="fr-FR" sz="1600" dirty="0">
                <a:solidFill>
                  <a:srgbClr val="FF0000"/>
                </a:solidFill>
              </a:rPr>
              <a:t> </a:t>
            </a:r>
            <a:r>
              <a:rPr lang="fr-FR" sz="1600" dirty="0" err="1">
                <a:solidFill>
                  <a:srgbClr val="FF0000"/>
                </a:solidFill>
              </a:rPr>
              <a:t>confirmed</a:t>
            </a:r>
            <a:r>
              <a:rPr lang="fr-FR" sz="1600" dirty="0">
                <a:solidFill>
                  <a:srgbClr val="FF0000"/>
                </a:solidFill>
              </a:rPr>
              <a:t> by EAR </a:t>
            </a:r>
            <a:r>
              <a:rPr lang="fr-FR" sz="1600" dirty="0" err="1">
                <a:solidFill>
                  <a:srgbClr val="FF0000"/>
                </a:solidFill>
              </a:rPr>
              <a:t>project</a:t>
            </a:r>
            <a:r>
              <a:rPr lang="fr-FR" sz="16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F2DC6-12FE-4CCA-8957-4AA4E315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461" y="136525"/>
            <a:ext cx="11376025" cy="1013712"/>
          </a:xfrm>
        </p:spPr>
        <p:txBody>
          <a:bodyPr/>
          <a:lstStyle/>
          <a:p>
            <a:r>
              <a:rPr lang="fr-FR" dirty="0" err="1"/>
              <a:t>Functional</a:t>
            </a:r>
            <a:r>
              <a:rPr lang="fr-FR" dirty="0"/>
              <a:t> tests EA1 &amp; EA2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864E4-96BD-4031-A52F-DD2CA2D8F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FCCF4-6274-4AC6-8E2F-D0DE5B054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B. Morand | Personnel Protection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6CA3F-0879-49FD-B3FF-BA2200A9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094219-4F5C-41CC-AC55-B7EB22B6D45F}"/>
              </a:ext>
            </a:extLst>
          </p:cNvPr>
          <p:cNvSpPr txBox="1"/>
          <p:nvPr/>
        </p:nvSpPr>
        <p:spPr bwMode="auto">
          <a:xfrm>
            <a:off x="126048" y="4843272"/>
            <a:ext cx="1187916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No impact on the PS </a:t>
            </a:r>
            <a:r>
              <a:rPr lang="fr-FR" sz="2000" dirty="0" err="1"/>
              <a:t>beam</a:t>
            </a:r>
            <a:r>
              <a:rPr lang="fr-FR" sz="2000" dirty="0"/>
              <a:t> </a:t>
            </a:r>
            <a:r>
              <a:rPr lang="fr-FR" sz="2000" dirty="0" err="1"/>
              <a:t>operation</a:t>
            </a:r>
            <a:r>
              <a:rPr lang="fr-FR" sz="2000" dirty="0"/>
              <a:t> </a:t>
            </a:r>
            <a:r>
              <a:rPr lang="fr-FR" sz="2000" dirty="0" err="1"/>
              <a:t>since</a:t>
            </a:r>
            <a:r>
              <a:rPr lang="fr-FR" sz="2000" dirty="0"/>
              <a:t> the </a:t>
            </a:r>
            <a:r>
              <a:rPr lang="fr-FR" sz="2000" dirty="0" err="1"/>
              <a:t>upstream</a:t>
            </a:r>
            <a:r>
              <a:rPr lang="fr-FR" sz="2000" dirty="0"/>
              <a:t> </a:t>
            </a:r>
            <a:r>
              <a:rPr lang="fr-FR" sz="2000" dirty="0" err="1"/>
              <a:t>securisation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bypassed</a:t>
            </a:r>
            <a:r>
              <a:rPr lang="fr-FR" sz="2000" dirty="0"/>
              <a:t> and </a:t>
            </a:r>
            <a:r>
              <a:rPr lang="fr-FR" sz="2000" dirty="0" err="1"/>
              <a:t>will</a:t>
            </a:r>
            <a:r>
              <a:rPr lang="fr-FR" sz="2000" dirty="0"/>
              <a:t> </a:t>
            </a:r>
            <a:r>
              <a:rPr lang="fr-FR" sz="2000" dirty="0" err="1"/>
              <a:t>only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tested</a:t>
            </a:r>
            <a:r>
              <a:rPr lang="fr-FR" sz="2000" dirty="0"/>
              <a:t> </a:t>
            </a:r>
            <a:r>
              <a:rPr lang="fr-FR" sz="2000" dirty="0" err="1"/>
              <a:t>during</a:t>
            </a:r>
            <a:r>
              <a:rPr lang="fr-FR" sz="2000" dirty="0"/>
              <a:t> the DSO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SMH57 </a:t>
            </a:r>
            <a:r>
              <a:rPr lang="fr-FR" sz="2000" dirty="0" err="1"/>
              <a:t>will</a:t>
            </a:r>
            <a:r>
              <a:rPr lang="fr-FR" sz="2000" dirty="0"/>
              <a:t> </a:t>
            </a:r>
            <a:r>
              <a:rPr lang="fr-FR" sz="2000" dirty="0" err="1"/>
              <a:t>only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tested</a:t>
            </a:r>
            <a:r>
              <a:rPr lang="fr-FR" sz="2000" dirty="0"/>
              <a:t> </a:t>
            </a:r>
            <a:r>
              <a:rPr lang="fr-FR" sz="2000" dirty="0" err="1"/>
              <a:t>during</a:t>
            </a:r>
            <a:r>
              <a:rPr lang="fr-FR" sz="2000" dirty="0"/>
              <a:t> the DSO tests as </a:t>
            </a:r>
            <a:r>
              <a:rPr lang="fr-FR" sz="2000" dirty="0" err="1"/>
              <a:t>well</a:t>
            </a:r>
            <a:r>
              <a:rPr lang="fr-FR" sz="2000" dirty="0"/>
              <a:t> </a:t>
            </a:r>
            <a:r>
              <a:rPr lang="fr-FR" sz="2000" dirty="0" err="1"/>
              <a:t>because</a:t>
            </a:r>
            <a:r>
              <a:rPr lang="fr-FR" sz="2000" dirty="0"/>
              <a:t> </a:t>
            </a:r>
            <a:r>
              <a:rPr lang="fr-FR" sz="2000" dirty="0" err="1"/>
              <a:t>it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locked</a:t>
            </a:r>
            <a:r>
              <a:rPr lang="fr-FR" sz="2000" dirty="0"/>
              <a:t> out as a </a:t>
            </a:r>
            <a:r>
              <a:rPr lang="fr-FR" sz="2000" dirty="0" err="1"/>
              <a:t>compensatory</a:t>
            </a:r>
            <a:r>
              <a:rPr lang="fr-FR" sz="2000" dirty="0"/>
              <a:t> </a:t>
            </a:r>
            <a:r>
              <a:rPr lang="fr-FR" sz="2000" dirty="0" err="1"/>
              <a:t>measure</a:t>
            </a:r>
            <a:r>
              <a:rPr lang="fr-FR" sz="2000" dirty="0"/>
              <a:t> of the absence of personnel protection system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BFAFFD3-8DB9-4097-87C4-BAC14A699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928" y="764704"/>
            <a:ext cx="6393861" cy="3808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F4B78AE6-F4DB-4979-987E-5BE7051AB1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418" y="2765993"/>
            <a:ext cx="747616" cy="62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886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8DE7C-5EA1-422A-861E-D54B0CDF8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2060848"/>
            <a:ext cx="11089232" cy="39239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No show stopper </a:t>
            </a:r>
            <a:r>
              <a:rPr lang="fr-FR" dirty="0" err="1"/>
              <a:t>identified</a:t>
            </a:r>
            <a:r>
              <a:rPr lang="fr-FR" dirty="0"/>
              <a:t> </a:t>
            </a:r>
            <a:r>
              <a:rPr lang="fr-FR" dirty="0" err="1"/>
              <a:t>regarding</a:t>
            </a:r>
            <a:r>
              <a:rPr lang="fr-FR" dirty="0"/>
              <a:t> the </a:t>
            </a:r>
            <a:r>
              <a:rPr lang="fr-FR" dirty="0" err="1"/>
              <a:t>technical</a:t>
            </a:r>
            <a:r>
              <a:rPr lang="fr-FR" dirty="0"/>
              <a:t> aspects.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just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to organise </a:t>
            </a:r>
            <a:r>
              <a:rPr lang="fr-FR" dirty="0" err="1"/>
              <a:t>ourself</a:t>
            </a:r>
            <a:r>
              <a:rPr lang="fr-FR" dirty="0"/>
              <a:t> </a:t>
            </a:r>
            <a:r>
              <a:rPr lang="fr-FR" dirty="0" err="1"/>
              <a:t>according</a:t>
            </a:r>
            <a:r>
              <a:rPr lang="fr-FR" dirty="0"/>
              <a:t> to </a:t>
            </a:r>
            <a:r>
              <a:rPr lang="fr-FR" dirty="0" err="1"/>
              <a:t>our</a:t>
            </a:r>
            <a:r>
              <a:rPr lang="fr-FR" dirty="0"/>
              <a:t> ressources and EAR </a:t>
            </a:r>
            <a:r>
              <a:rPr lang="fr-FR" dirty="0" err="1"/>
              <a:t>activities</a:t>
            </a:r>
            <a:r>
              <a:rPr lang="fr-FR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Functional</a:t>
            </a:r>
            <a:r>
              <a:rPr lang="fr-FR" dirty="0"/>
              <a:t> tests of EA1 &amp; EA2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done</a:t>
            </a:r>
            <a:r>
              <a:rPr lang="fr-FR" dirty="0"/>
              <a:t> in June</a:t>
            </a:r>
          </a:p>
          <a:p>
            <a:pPr lvl="1" indent="0">
              <a:buNone/>
            </a:pPr>
            <a:r>
              <a:rPr lang="fr-FR" dirty="0"/>
              <a:t>	If not,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postponed</a:t>
            </a:r>
            <a:r>
              <a:rPr lang="fr-FR" dirty="0"/>
              <a:t> to the end of August </a:t>
            </a:r>
          </a:p>
          <a:p>
            <a:endParaRPr lang="fr-FR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Commissioning of the </a:t>
            </a:r>
            <a:r>
              <a:rPr lang="fr-FR" dirty="0" err="1"/>
              <a:t>experimental</a:t>
            </a:r>
            <a:r>
              <a:rPr lang="fr-FR" dirty="0"/>
              <a:t> areas </a:t>
            </a:r>
            <a:r>
              <a:rPr lang="fr-FR" dirty="0" err="1"/>
              <a:t>scheduled</a:t>
            </a:r>
            <a:r>
              <a:rPr lang="fr-FR" dirty="0"/>
              <a:t> for the end of August.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0F2DC6-12FE-4CCA-8957-4AA4E3154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Summary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864E4-96BD-4031-A52F-DD2CA2D8F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FCCF4-6274-4AC6-8E2F-D0DE5B054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B. Morand | Personnel Protection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6CA3F-0879-49FD-B3FF-BA2200A9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D777FE5D-79DE-42F0-8763-078090802C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284984"/>
            <a:ext cx="691780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752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Installation work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6/4/2021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D. </a:t>
            </a:r>
            <a:r>
              <a:rPr lang="en-US" dirty="0" err="1"/>
              <a:t>Chapuis</a:t>
            </a:r>
            <a:r>
              <a:rPr lang="en-US" dirty="0"/>
              <a:t> | Personnel Protection Systems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005A6-D943-4E75-9D87-5D5083DF3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EA1 sectorisation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D3279-C8F7-4A6C-85AE-8859FDEE7E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352" y="1150674"/>
            <a:ext cx="5616575" cy="365125"/>
          </a:xfrm>
        </p:spPr>
        <p:txBody>
          <a:bodyPr/>
          <a:lstStyle/>
          <a:p>
            <a:r>
              <a:rPr lang="fr-FR" dirty="0" err="1"/>
              <a:t>Before</a:t>
            </a:r>
            <a:r>
              <a:rPr lang="fr-FR" dirty="0"/>
              <a:t> East Area </a:t>
            </a:r>
            <a:r>
              <a:rPr lang="fr-FR" dirty="0" err="1"/>
              <a:t>renovation</a:t>
            </a:r>
            <a:endParaRPr lang="fr-F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1CFCC8-A0AF-427A-8CAC-DD83B10BA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63953" y="1150674"/>
            <a:ext cx="6120060" cy="5050101"/>
          </a:xfrm>
        </p:spPr>
        <p:txBody>
          <a:bodyPr/>
          <a:lstStyle/>
          <a:p>
            <a:r>
              <a:rPr lang="fr-FR" dirty="0" err="1"/>
              <a:t>Current</a:t>
            </a:r>
            <a:r>
              <a:rPr lang="fr-FR" dirty="0"/>
              <a:t> sectorisation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ADF99-0680-4868-959F-E145EC586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A4D2D-E062-4068-B9B9-975B694F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3AF80D-4AE5-465B-B1A5-4BEE08CB9AF6}"/>
              </a:ext>
            </a:extLst>
          </p:cNvPr>
          <p:cNvPicPr/>
          <p:nvPr/>
        </p:nvPicPr>
        <p:blipFill rotWithShape="1">
          <a:blip r:embed="rId2"/>
          <a:srcRect l="536" t="7311" r="19537" b="4996"/>
          <a:stretch/>
        </p:blipFill>
        <p:spPr bwMode="auto">
          <a:xfrm>
            <a:off x="191344" y="1846996"/>
            <a:ext cx="4587304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272EF1-6E3C-45AB-9ADD-47A52EC1BBD1}"/>
              </a:ext>
            </a:extLst>
          </p:cNvPr>
          <p:cNvPicPr/>
          <p:nvPr/>
        </p:nvPicPr>
        <p:blipFill rotWithShape="1">
          <a:blip r:embed="rId3"/>
          <a:srcRect l="777" t="1552" r="4705" b="4684"/>
          <a:stretch/>
        </p:blipFill>
        <p:spPr bwMode="auto">
          <a:xfrm>
            <a:off x="5375920" y="1594910"/>
            <a:ext cx="6552728" cy="4354370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978BB2B-06D6-4A1B-B252-B9A5186A2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D. </a:t>
            </a:r>
            <a:r>
              <a:rPr lang="en-US" dirty="0" err="1"/>
              <a:t>Chapuis</a:t>
            </a:r>
            <a:r>
              <a:rPr lang="en-US" dirty="0"/>
              <a:t> | Personnel Protection Systems</a:t>
            </a:r>
          </a:p>
        </p:txBody>
      </p:sp>
    </p:spTree>
    <p:extLst>
      <p:ext uri="{BB962C8B-B14F-4D97-AF65-F5344CB8AC3E}">
        <p14:creationId xmlns:p14="http://schemas.microsoft.com/office/powerpoint/2010/main" val="236042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005A6-D943-4E75-9D87-5D5083DF3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EA1 sectorisation update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ADF99-0680-4868-959F-E145EC586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A4D2D-E062-4068-B9B9-975B694F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526BB6-2372-4B90-8665-85749F4C1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698" y="1622563"/>
            <a:ext cx="4312315" cy="4207932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F749095-81AE-46BF-AE40-8C4114646CC7}"/>
              </a:ext>
            </a:extLst>
          </p:cNvPr>
          <p:cNvSpPr txBox="1">
            <a:spLocks/>
          </p:cNvSpPr>
          <p:nvPr/>
        </p:nvSpPr>
        <p:spPr bwMode="auto">
          <a:xfrm>
            <a:off x="265305" y="3282727"/>
            <a:ext cx="4333124" cy="2925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Réinstallation de la porte YEPZ03.EA1=157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CDAF4C2-483F-4610-879C-789FBB4D6497}"/>
              </a:ext>
            </a:extLst>
          </p:cNvPr>
          <p:cNvSpPr txBox="1">
            <a:spLocks/>
          </p:cNvSpPr>
          <p:nvPr/>
        </p:nvSpPr>
        <p:spPr bwMode="auto">
          <a:xfrm>
            <a:off x="230462" y="4779590"/>
            <a:ext cx="4333124" cy="7844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Construction et installation de nouvelles portes de maintenance et secteur YEPF01.EA1=157 et YEPS01.EA1=157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FC53CC5-0DFE-40A1-B46E-79A9626FF9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305" y="1439335"/>
            <a:ext cx="4069635" cy="339941"/>
          </a:xfrm>
        </p:spPr>
        <p:txBody>
          <a:bodyPr/>
          <a:lstStyle/>
          <a:p>
            <a:r>
              <a:rPr lang="fr-FR" sz="1600" b="0" dirty="0"/>
              <a:t>Réinstallation du point d’accès YEA01.EA1.157 et reconstruction de grilles.</a:t>
            </a:r>
          </a:p>
        </p:txBody>
      </p:sp>
      <p:pic>
        <p:nvPicPr>
          <p:cNvPr id="20" name="Picture 19" descr="A picture containing text, yellow&#10;&#10;Description automatically generated">
            <a:extLst>
              <a:ext uri="{FF2B5EF4-FFF2-40B4-BE49-F238E27FC236}">
                <a16:creationId xmlns:a16="http://schemas.microsoft.com/office/drawing/2014/main" id="{45DCBE41-10DD-4AAE-A815-EEC4A78C7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347644" y="1747376"/>
            <a:ext cx="1536527" cy="1152395"/>
          </a:xfrm>
          <a:prstGeom prst="rect">
            <a:avLst/>
          </a:prstGeom>
        </p:spPr>
      </p:pic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F06F5D3B-2926-4A15-9063-0F80662970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549811" y="3187364"/>
            <a:ext cx="1187195" cy="890396"/>
          </a:xfrm>
          <a:prstGeom prst="rect">
            <a:avLst/>
          </a:prstGeom>
        </p:spPr>
      </p:pic>
      <p:pic>
        <p:nvPicPr>
          <p:cNvPr id="13" name="Content Placeholder 12" descr="A row of vending machines&#10;&#10;Description automatically generated with low confidence">
            <a:extLst>
              <a:ext uri="{FF2B5EF4-FFF2-40B4-BE49-F238E27FC236}">
                <a16:creationId xmlns:a16="http://schemas.microsoft.com/office/drawing/2014/main" id="{121D853C-536D-4291-A659-4F939D096AF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4690730" y="1257832"/>
            <a:ext cx="2069388" cy="1552041"/>
          </a:xfrm>
        </p:spPr>
      </p:pic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B2E1DCBA-8A0E-4249-81E0-006B67CA409F}"/>
              </a:ext>
            </a:extLst>
          </p:cNvPr>
          <p:cNvCxnSpPr>
            <a:cxnSpLocks/>
          </p:cNvCxnSpPr>
          <p:nvPr/>
        </p:nvCxnSpPr>
        <p:spPr>
          <a:xfrm>
            <a:off x="7692105" y="2323573"/>
            <a:ext cx="1367842" cy="601371"/>
          </a:xfrm>
          <a:prstGeom prst="bentConnector3">
            <a:avLst>
              <a:gd name="adj1" fmla="val 123787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E2236AD7-FFC1-4563-B996-0DF8A15AE128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5588607" y="2877126"/>
            <a:ext cx="3171689" cy="755437"/>
          </a:xfrm>
          <a:prstGeom prst="bentConnector3">
            <a:avLst>
              <a:gd name="adj1" fmla="val 73934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C7DFE366-67F1-4B50-A3B3-6DA117428040}"/>
              </a:ext>
            </a:extLst>
          </p:cNvPr>
          <p:cNvCxnSpPr>
            <a:cxnSpLocks/>
          </p:cNvCxnSpPr>
          <p:nvPr/>
        </p:nvCxnSpPr>
        <p:spPr>
          <a:xfrm flipV="1">
            <a:off x="5588607" y="3072801"/>
            <a:ext cx="3315705" cy="1580335"/>
          </a:xfrm>
          <a:prstGeom prst="bentConnector3">
            <a:avLst>
              <a:gd name="adj1" fmla="val 8148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09FADDD9-D4A2-4195-9C49-D53D46CA89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575659" y="4566479"/>
            <a:ext cx="1157151" cy="867863"/>
          </a:xfrm>
          <a:prstGeom prst="rect">
            <a:avLst/>
          </a:prstGeom>
        </p:spPr>
      </p:pic>
      <p:pic>
        <p:nvPicPr>
          <p:cNvPr id="44" name="Picture 43" descr="A picture containing yellow, indoor&#10;&#10;Description automatically generated">
            <a:extLst>
              <a:ext uri="{FF2B5EF4-FFF2-40B4-BE49-F238E27FC236}">
                <a16:creationId xmlns:a16="http://schemas.microsoft.com/office/drawing/2014/main" id="{39A41734-0967-4F20-9125-61EA7CBA17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697218" y="5084707"/>
            <a:ext cx="1157151" cy="867863"/>
          </a:xfrm>
          <a:prstGeom prst="rect">
            <a:avLst/>
          </a:prstGeom>
        </p:spPr>
      </p:pic>
      <p:cxnSp>
        <p:nvCxnSpPr>
          <p:cNvPr id="45" name="Connector: Elbow 44">
            <a:extLst>
              <a:ext uri="{FF2B5EF4-FFF2-40B4-BE49-F238E27FC236}">
                <a16:creationId xmlns:a16="http://schemas.microsoft.com/office/drawing/2014/main" id="{C2E2D191-95EA-4384-B626-94DBB7708931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6709725" y="3184080"/>
            <a:ext cx="2460944" cy="2334559"/>
          </a:xfrm>
          <a:prstGeom prst="bentConnector3">
            <a:avLst>
              <a:gd name="adj1" fmla="val 77342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979EEEF3-6AE1-487E-A2EA-989070B8D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259262" y="635635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D. </a:t>
            </a:r>
            <a:r>
              <a:rPr lang="en-US" dirty="0" err="1"/>
              <a:t>Chapuis</a:t>
            </a:r>
            <a:r>
              <a:rPr lang="en-US" dirty="0"/>
              <a:t> | Personnel Protection Systems</a:t>
            </a:r>
          </a:p>
        </p:txBody>
      </p:sp>
    </p:spTree>
    <p:extLst>
      <p:ext uri="{BB962C8B-B14F-4D97-AF65-F5344CB8AC3E}">
        <p14:creationId xmlns:p14="http://schemas.microsoft.com/office/powerpoint/2010/main" val="295709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005A6-D943-4E75-9D87-5D5083DF3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EA1 sectorisation update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ADF99-0680-4868-959F-E145EC586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E5926-1A5D-419A-B36B-171C6EC2D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D. </a:t>
            </a:r>
            <a:r>
              <a:rPr lang="en-US" dirty="0" err="1"/>
              <a:t>Chapuis</a:t>
            </a:r>
            <a:r>
              <a:rPr lang="en-US" dirty="0"/>
              <a:t> | Personnel Protection Systems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A4D2D-E062-4068-B9B9-975B694F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692873-C1B5-4C99-9829-78B5821E1F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698" y="1622563"/>
            <a:ext cx="4312315" cy="4207932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771F1B-9AB4-457B-884F-392D9CBBAAC4}"/>
              </a:ext>
            </a:extLst>
          </p:cNvPr>
          <p:cNvSpPr txBox="1">
            <a:spLocks/>
          </p:cNvSpPr>
          <p:nvPr/>
        </p:nvSpPr>
        <p:spPr bwMode="auto">
          <a:xfrm>
            <a:off x="273048" y="3229789"/>
            <a:ext cx="4333124" cy="2925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Réaménagement de la porte inter zone YEPM01.EA1=157 (EA1 et EA2)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ADAB503-F03D-4BEA-A992-278A7C8E2CF5}"/>
              </a:ext>
            </a:extLst>
          </p:cNvPr>
          <p:cNvSpPr txBox="1">
            <a:spLocks/>
          </p:cNvSpPr>
          <p:nvPr/>
        </p:nvSpPr>
        <p:spPr bwMode="auto">
          <a:xfrm>
            <a:off x="230462" y="4779590"/>
            <a:ext cx="4333124" cy="7844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Public </a:t>
            </a:r>
            <a:r>
              <a:rPr lang="fr-FR" sz="1600" b="0" dirty="0" err="1"/>
              <a:t>address</a:t>
            </a:r>
            <a:r>
              <a:rPr lang="fr-FR" sz="1600" b="0" dirty="0"/>
              <a:t>: Réinstallation à neuf de tous les haut parleur dans les secteurs S1, S2 et S3.</a:t>
            </a:r>
          </a:p>
        </p:txBody>
      </p:sp>
      <p:sp>
        <p:nvSpPr>
          <p:cNvPr id="13" name="Content Placeholder 17">
            <a:extLst>
              <a:ext uri="{FF2B5EF4-FFF2-40B4-BE49-F238E27FC236}">
                <a16:creationId xmlns:a16="http://schemas.microsoft.com/office/drawing/2014/main" id="{F44FD097-10A4-4F97-B6F0-C67F31A920ED}"/>
              </a:ext>
            </a:extLst>
          </p:cNvPr>
          <p:cNvSpPr txBox="1">
            <a:spLocks/>
          </p:cNvSpPr>
          <p:nvPr/>
        </p:nvSpPr>
        <p:spPr bwMode="auto">
          <a:xfrm>
            <a:off x="265305" y="1439335"/>
            <a:ext cx="4069635" cy="3399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Construction et installation des nouvelles portes de secteur YEPS02.EA1=157 et YEPS03.EA1=157</a:t>
            </a:r>
          </a:p>
        </p:txBody>
      </p:sp>
      <p:pic>
        <p:nvPicPr>
          <p:cNvPr id="19" name="Content Placeholder 18" descr="A picture containing text, indoor, kitchen appliance, miller&#10;&#10;Description automatically generated">
            <a:extLst>
              <a:ext uri="{FF2B5EF4-FFF2-40B4-BE49-F238E27FC236}">
                <a16:creationId xmlns:a16="http://schemas.microsoft.com/office/drawing/2014/main" id="{5A8686A7-A982-4BAF-A508-B5BE1074E5B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400000">
            <a:off x="4395269" y="2918995"/>
            <a:ext cx="1346532" cy="1009899"/>
          </a:xfr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727AFF2-4940-4E1B-9689-BCB7B1747E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488477" y="1460089"/>
            <a:ext cx="1215046" cy="911284"/>
          </a:xfrm>
          <a:prstGeom prst="rect">
            <a:avLst/>
          </a:prstGeom>
        </p:spPr>
      </p:pic>
      <p:pic>
        <p:nvPicPr>
          <p:cNvPr id="23" name="Picture 22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8A8381E7-CD94-4F33-97DF-748A1C3DFA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446548" y="1183330"/>
            <a:ext cx="1215043" cy="911282"/>
          </a:xfrm>
          <a:prstGeom prst="rect">
            <a:avLst/>
          </a:prstGeom>
        </p:spPr>
      </p:pic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4895CFBA-E19B-4A64-BD01-36FCFF9B9358}"/>
              </a:ext>
            </a:extLst>
          </p:cNvPr>
          <p:cNvCxnSpPr>
            <a:cxnSpLocks/>
            <a:stCxn id="19" idx="0"/>
          </p:cNvCxnSpPr>
          <p:nvPr/>
        </p:nvCxnSpPr>
        <p:spPr>
          <a:xfrm>
            <a:off x="5573485" y="3423945"/>
            <a:ext cx="5491067" cy="797143"/>
          </a:xfrm>
          <a:prstGeom prst="bentConnector3">
            <a:avLst>
              <a:gd name="adj1" fmla="val 2345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90102F59-A78A-4B69-908D-1899CA18895F}"/>
              </a:ext>
            </a:extLst>
          </p:cNvPr>
          <p:cNvCxnSpPr>
            <a:cxnSpLocks/>
          </p:cNvCxnSpPr>
          <p:nvPr/>
        </p:nvCxnSpPr>
        <p:spPr>
          <a:xfrm>
            <a:off x="5509711" y="1225796"/>
            <a:ext cx="3970665" cy="2500733"/>
          </a:xfrm>
          <a:prstGeom prst="bentConnector3">
            <a:avLst>
              <a:gd name="adj1" fmla="val 99534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30ACC823-1EA8-4CF2-A14D-46AFB5180844}"/>
              </a:ext>
            </a:extLst>
          </p:cNvPr>
          <p:cNvCxnSpPr>
            <a:cxnSpLocks/>
            <a:stCxn id="21" idx="0"/>
          </p:cNvCxnSpPr>
          <p:nvPr/>
        </p:nvCxnSpPr>
        <p:spPr>
          <a:xfrm>
            <a:off x="6551642" y="1915731"/>
            <a:ext cx="3076213" cy="2144110"/>
          </a:xfrm>
          <a:prstGeom prst="bentConnector3">
            <a:avLst>
              <a:gd name="adj1" fmla="val 19153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picture containing wall, indoor, dirty&#10;&#10;Description automatically generated">
            <a:extLst>
              <a:ext uri="{FF2B5EF4-FFF2-40B4-BE49-F238E27FC236}">
                <a16:creationId xmlns:a16="http://schemas.microsoft.com/office/drawing/2014/main" id="{66ADD3B7-44CB-4030-B211-683765451B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404872" y="4636550"/>
            <a:ext cx="1293941" cy="970456"/>
          </a:xfrm>
          <a:prstGeom prst="rect">
            <a:avLst/>
          </a:prstGeom>
        </p:spPr>
      </p:pic>
      <p:pic>
        <p:nvPicPr>
          <p:cNvPr id="41" name="Picture 40" descr="A picture containing wall, indoor, ceiling, dirty&#10;&#10;Description automatically generated">
            <a:extLst>
              <a:ext uri="{FF2B5EF4-FFF2-40B4-BE49-F238E27FC236}">
                <a16:creationId xmlns:a16="http://schemas.microsoft.com/office/drawing/2014/main" id="{8D0CA33F-0F2D-4988-8212-F4425D5D03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480635" y="4650691"/>
            <a:ext cx="1277781" cy="95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906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005A6-D943-4E75-9D87-5D5083DF3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EA1 sectorisation update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ADF99-0680-4868-959F-E145EC586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E5926-1A5D-419A-B36B-171C6EC2D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D. </a:t>
            </a:r>
            <a:r>
              <a:rPr lang="en-US" dirty="0" err="1"/>
              <a:t>Chapuis</a:t>
            </a:r>
            <a:r>
              <a:rPr lang="en-US" dirty="0"/>
              <a:t> | Personnel Protection Systems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A4D2D-E062-4068-B9B9-975B694F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771F1B-9AB4-457B-884F-392D9CBBAAC4}"/>
              </a:ext>
            </a:extLst>
          </p:cNvPr>
          <p:cNvSpPr txBox="1">
            <a:spLocks/>
          </p:cNvSpPr>
          <p:nvPr/>
        </p:nvSpPr>
        <p:spPr bwMode="auto">
          <a:xfrm>
            <a:off x="265305" y="3282726"/>
            <a:ext cx="4333124" cy="9383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Bat.157 Apron: Intégration d’un nouveau châssis interface Beam Stopper zone EA1 (résultante de 5 Beam Stopper)</a:t>
            </a:r>
          </a:p>
        </p:txBody>
      </p:sp>
      <p:sp>
        <p:nvSpPr>
          <p:cNvPr id="13" name="Content Placeholder 17">
            <a:extLst>
              <a:ext uri="{FF2B5EF4-FFF2-40B4-BE49-F238E27FC236}">
                <a16:creationId xmlns:a16="http://schemas.microsoft.com/office/drawing/2014/main" id="{F44FD097-10A4-4F97-B6F0-C67F31A920ED}"/>
              </a:ext>
            </a:extLst>
          </p:cNvPr>
          <p:cNvSpPr txBox="1">
            <a:spLocks/>
          </p:cNvSpPr>
          <p:nvPr/>
        </p:nvSpPr>
        <p:spPr bwMode="auto">
          <a:xfrm>
            <a:off x="230462" y="1354567"/>
            <a:ext cx="4069635" cy="3399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Bat.271: Modification de câblage automate de zone EA1 et voie redondante (nouvelles portes de secteurs).</a:t>
            </a:r>
          </a:p>
        </p:txBody>
      </p:sp>
      <p:pic>
        <p:nvPicPr>
          <p:cNvPr id="4" name="Picture 3" descr="A picture containing text, circuit, electronics&#10;&#10;Description automatically generated">
            <a:extLst>
              <a:ext uri="{FF2B5EF4-FFF2-40B4-BE49-F238E27FC236}">
                <a16:creationId xmlns:a16="http://schemas.microsoft.com/office/drawing/2014/main" id="{3D96829F-C130-4247-ADA6-D7DF4B35A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611258" y="1473811"/>
            <a:ext cx="1508790" cy="1131593"/>
          </a:xfrm>
          <a:prstGeom prst="rect">
            <a:avLst/>
          </a:prstGeom>
        </p:spPr>
      </p:pic>
      <p:pic>
        <p:nvPicPr>
          <p:cNvPr id="17" name="Picture 16" descr="A picture containing text, indoor, shelf&#10;&#10;Description automatically generated">
            <a:extLst>
              <a:ext uri="{FF2B5EF4-FFF2-40B4-BE49-F238E27FC236}">
                <a16:creationId xmlns:a16="http://schemas.microsoft.com/office/drawing/2014/main" id="{C2DD58E3-6128-46B8-8178-F1915C8AB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24533" y="3332947"/>
            <a:ext cx="1508787" cy="11315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353D02-3C5D-4C93-8EE4-C0B734A8B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5493" y="3282726"/>
            <a:ext cx="2841202" cy="2285742"/>
          </a:xfrm>
          <a:prstGeom prst="rect">
            <a:avLst/>
          </a:prstGeom>
        </p:spPr>
      </p:pic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72502FB-D468-48BB-BFB3-2E1B750EA286}"/>
              </a:ext>
            </a:extLst>
          </p:cNvPr>
          <p:cNvCxnSpPr>
            <a:cxnSpLocks/>
          </p:cNvCxnSpPr>
          <p:nvPr/>
        </p:nvCxnSpPr>
        <p:spPr>
          <a:xfrm>
            <a:off x="5591944" y="3429001"/>
            <a:ext cx="4731374" cy="322905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text, shelf&#10;&#10;Description automatically generated">
            <a:extLst>
              <a:ext uri="{FF2B5EF4-FFF2-40B4-BE49-F238E27FC236}">
                <a16:creationId xmlns:a16="http://schemas.microsoft.com/office/drawing/2014/main" id="{BD842387-7930-4DC1-A3BB-1BEBC83D2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037057" y="1496006"/>
            <a:ext cx="1483425" cy="111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390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005A6-D943-4E75-9D87-5D5083DF3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EA2 sectorisation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D3279-C8F7-4A6C-85AE-8859FDEE7E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352" y="1150674"/>
            <a:ext cx="5616575" cy="365125"/>
          </a:xfrm>
        </p:spPr>
        <p:txBody>
          <a:bodyPr/>
          <a:lstStyle/>
          <a:p>
            <a:r>
              <a:rPr lang="fr-FR" dirty="0" err="1"/>
              <a:t>Before</a:t>
            </a:r>
            <a:r>
              <a:rPr lang="fr-FR" dirty="0"/>
              <a:t> East Area </a:t>
            </a:r>
            <a:r>
              <a:rPr lang="fr-FR" dirty="0" err="1"/>
              <a:t>renovation</a:t>
            </a:r>
            <a:endParaRPr lang="fr-F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1CFCC8-A0AF-427A-8CAC-DD83B10BA0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63953" y="1150674"/>
            <a:ext cx="6120060" cy="5050101"/>
          </a:xfrm>
        </p:spPr>
        <p:txBody>
          <a:bodyPr/>
          <a:lstStyle/>
          <a:p>
            <a:r>
              <a:rPr lang="fr-FR" dirty="0" err="1"/>
              <a:t>Current</a:t>
            </a:r>
            <a:r>
              <a:rPr lang="fr-FR" dirty="0"/>
              <a:t> sectorisation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ADF99-0680-4868-959F-E145EC586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E5926-1A5D-419A-B36B-171C6EC2D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D. </a:t>
            </a:r>
            <a:r>
              <a:rPr lang="en-US" dirty="0" err="1"/>
              <a:t>Chapuis</a:t>
            </a:r>
            <a:r>
              <a:rPr lang="en-US" dirty="0"/>
              <a:t> | Personnel Protection Systems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A4D2D-E062-4068-B9B9-975B694F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D84670-6A3B-4281-9C21-D96561836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256" y="1439335"/>
            <a:ext cx="6572222" cy="457688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CE80E7-299D-4537-86C5-31EEE929D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40" y="1507847"/>
            <a:ext cx="5209154" cy="321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766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005A6-D943-4E75-9D87-5D5083DF3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EA2 sectorisation update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ADF99-0680-4868-959F-E145EC586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E5926-1A5D-419A-B36B-171C6EC2D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D. </a:t>
            </a:r>
            <a:r>
              <a:rPr lang="en-US" dirty="0" err="1"/>
              <a:t>Chapuis</a:t>
            </a:r>
            <a:r>
              <a:rPr lang="en-US" dirty="0"/>
              <a:t> | Personnel Protection Systems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A4D2D-E062-4068-B9B9-975B694F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13" name="Content Placeholder 17">
            <a:extLst>
              <a:ext uri="{FF2B5EF4-FFF2-40B4-BE49-F238E27FC236}">
                <a16:creationId xmlns:a16="http://schemas.microsoft.com/office/drawing/2014/main" id="{F44FD097-10A4-4F97-B6F0-C67F31A920ED}"/>
              </a:ext>
            </a:extLst>
          </p:cNvPr>
          <p:cNvSpPr txBox="1">
            <a:spLocks/>
          </p:cNvSpPr>
          <p:nvPr/>
        </p:nvSpPr>
        <p:spPr bwMode="auto">
          <a:xfrm>
            <a:off x="230462" y="1354567"/>
            <a:ext cx="4069635" cy="3399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Bat.271: Modification câblage automate de zone EA2 et voie redondante</a:t>
            </a:r>
          </a:p>
        </p:txBody>
      </p:sp>
      <p:pic>
        <p:nvPicPr>
          <p:cNvPr id="15" name="Picture 14" descr="A picture containing text, computer, vending machine&#10;&#10;Description automatically generated">
            <a:extLst>
              <a:ext uri="{FF2B5EF4-FFF2-40B4-BE49-F238E27FC236}">
                <a16:creationId xmlns:a16="http://schemas.microsoft.com/office/drawing/2014/main" id="{F7363548-3954-4A4B-B181-14777A798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622566" y="1535006"/>
            <a:ext cx="1524521" cy="1143391"/>
          </a:xfrm>
          <a:prstGeom prst="rect">
            <a:avLst/>
          </a:prstGeom>
        </p:spPr>
      </p:pic>
      <p:pic>
        <p:nvPicPr>
          <p:cNvPr id="17" name="Picture 16" descr="A picture containing text, indoor, shelf&#10;&#10;Description automatically generated">
            <a:extLst>
              <a:ext uri="{FF2B5EF4-FFF2-40B4-BE49-F238E27FC236}">
                <a16:creationId xmlns:a16="http://schemas.microsoft.com/office/drawing/2014/main" id="{C2DD58E3-6128-46B8-8178-F1915C8AB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24533" y="3254988"/>
            <a:ext cx="1508787" cy="11315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B90014-6A91-4CF5-9252-141268F69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184" y="3055437"/>
            <a:ext cx="3928331" cy="2331299"/>
          </a:xfrm>
          <a:prstGeom prst="rect">
            <a:avLst/>
          </a:prstGeom>
        </p:spPr>
      </p:pic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72502FB-D468-48BB-BFB3-2E1B750EA286}"/>
              </a:ext>
            </a:extLst>
          </p:cNvPr>
          <p:cNvCxnSpPr>
            <a:cxnSpLocks/>
          </p:cNvCxnSpPr>
          <p:nvPr/>
        </p:nvCxnSpPr>
        <p:spPr>
          <a:xfrm>
            <a:off x="5591944" y="3429000"/>
            <a:ext cx="4176464" cy="145598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picture containing text, shelf&#10;&#10;Description automatically generated">
            <a:extLst>
              <a:ext uri="{FF2B5EF4-FFF2-40B4-BE49-F238E27FC236}">
                <a16:creationId xmlns:a16="http://schemas.microsoft.com/office/drawing/2014/main" id="{A1C70E2E-0D28-4476-8390-0820AFB21C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031921" y="1501143"/>
            <a:ext cx="1524521" cy="1143391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0CCF599-B2D7-4402-89ED-02441637EC54}"/>
              </a:ext>
            </a:extLst>
          </p:cNvPr>
          <p:cNvSpPr txBox="1">
            <a:spLocks/>
          </p:cNvSpPr>
          <p:nvPr/>
        </p:nvSpPr>
        <p:spPr bwMode="auto">
          <a:xfrm>
            <a:off x="265305" y="3282726"/>
            <a:ext cx="4333124" cy="9383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Bat.157 Apron: Intégration d’un nouveau châssis interface Beam Stopper zone EA2 (résultante de 5 Beam Stopper)</a:t>
            </a:r>
          </a:p>
        </p:txBody>
      </p:sp>
    </p:spTree>
    <p:extLst>
      <p:ext uri="{BB962C8B-B14F-4D97-AF65-F5344CB8AC3E}">
        <p14:creationId xmlns:p14="http://schemas.microsoft.com/office/powerpoint/2010/main" val="598206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005A6-D943-4E75-9D87-5D5083DF3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Experimental</a:t>
            </a:r>
            <a:r>
              <a:rPr lang="fr-FR" dirty="0"/>
              <a:t> areas update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ADF99-0680-4868-959F-E145EC586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793A62-AA7E-5A4D-A43E-DF1B3593C4E5}" type="datetime1">
              <a:rPr lang="en-US" smtClean="0"/>
              <a:t>6/4/2021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E5926-1A5D-419A-B36B-171C6EC2D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D. </a:t>
            </a:r>
            <a:r>
              <a:rPr lang="en-US" dirty="0" err="1"/>
              <a:t>Chapuis</a:t>
            </a:r>
            <a:r>
              <a:rPr lang="en-US" dirty="0"/>
              <a:t> | Personnel Protection Systems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3A4D2D-E062-4068-B9B9-975B694F8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3" name="Content Placeholder 17">
            <a:extLst>
              <a:ext uri="{FF2B5EF4-FFF2-40B4-BE49-F238E27FC236}">
                <a16:creationId xmlns:a16="http://schemas.microsoft.com/office/drawing/2014/main" id="{F44FD097-10A4-4F97-B6F0-C67F31A920ED}"/>
              </a:ext>
            </a:extLst>
          </p:cNvPr>
          <p:cNvSpPr txBox="1">
            <a:spLocks/>
          </p:cNvSpPr>
          <p:nvPr/>
        </p:nvSpPr>
        <p:spPr bwMode="auto">
          <a:xfrm>
            <a:off x="230462" y="1354567"/>
            <a:ext cx="4069635" cy="3399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T9-T10-T11 Rénovation mécanique et update des PLC point d’accès. Nouvelles balises et </a:t>
            </a:r>
            <a:r>
              <a:rPr lang="fr-FR" sz="1600" b="0" dirty="0" err="1"/>
              <a:t>search</a:t>
            </a:r>
            <a:r>
              <a:rPr lang="fr-FR" sz="1600" b="0" dirty="0"/>
              <a:t> box.</a:t>
            </a:r>
          </a:p>
        </p:txBody>
      </p: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172502FB-D468-48BB-BFB3-2E1B750EA286}"/>
              </a:ext>
            </a:extLst>
          </p:cNvPr>
          <p:cNvCxnSpPr>
            <a:cxnSpLocks/>
          </p:cNvCxnSpPr>
          <p:nvPr/>
        </p:nvCxnSpPr>
        <p:spPr>
          <a:xfrm flipV="1">
            <a:off x="5944722" y="3574598"/>
            <a:ext cx="3823686" cy="24618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1DC3B96-66D1-45CB-B975-B39EBF3B2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2913" y="1628800"/>
            <a:ext cx="6261317" cy="3884759"/>
          </a:xfrm>
          <a:prstGeom prst="rect">
            <a:avLst/>
          </a:prstGeom>
        </p:spPr>
      </p:pic>
      <p:pic>
        <p:nvPicPr>
          <p:cNvPr id="10" name="Picture 9" descr="A picture containing text, yellow&#10;&#10;Description automatically generated">
            <a:extLst>
              <a:ext uri="{FF2B5EF4-FFF2-40B4-BE49-F238E27FC236}">
                <a16:creationId xmlns:a16="http://schemas.microsoft.com/office/drawing/2014/main" id="{C2A2DBB6-2E96-46EB-BE89-BC1D27026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846805" y="1813475"/>
            <a:ext cx="1287706" cy="965780"/>
          </a:xfrm>
          <a:prstGeom prst="rect">
            <a:avLst/>
          </a:prstGeom>
        </p:spPr>
      </p:pic>
      <p:pic>
        <p:nvPicPr>
          <p:cNvPr id="14" name="Picture 13" descr="A picture containing text, yellow, kitchen appliance&#10;&#10;Description automatically generated">
            <a:extLst>
              <a:ext uri="{FF2B5EF4-FFF2-40B4-BE49-F238E27FC236}">
                <a16:creationId xmlns:a16="http://schemas.microsoft.com/office/drawing/2014/main" id="{BC22E5CD-5C8A-4A6E-8F0E-F0C777B55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844689" y="3281066"/>
            <a:ext cx="1268760" cy="951570"/>
          </a:xfrm>
          <a:prstGeom prst="rect">
            <a:avLst/>
          </a:prstGeom>
        </p:spPr>
      </p:pic>
      <p:pic>
        <p:nvPicPr>
          <p:cNvPr id="20" name="Picture 19" descr="A picture containing text, indoor, yellow, worktable&#10;&#10;Description automatically generated">
            <a:extLst>
              <a:ext uri="{FF2B5EF4-FFF2-40B4-BE49-F238E27FC236}">
                <a16:creationId xmlns:a16="http://schemas.microsoft.com/office/drawing/2014/main" id="{D7863FB8-1221-4362-86E6-C5658C8938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3809566" y="4663364"/>
            <a:ext cx="1308900" cy="981675"/>
          </a:xfrm>
          <a:prstGeom prst="rect">
            <a:avLst/>
          </a:prstGeom>
        </p:spPr>
      </p:pic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B1658938-1E4D-44DD-B5A6-28348D92EEF1}"/>
              </a:ext>
            </a:extLst>
          </p:cNvPr>
          <p:cNvCxnSpPr>
            <a:cxnSpLocks/>
            <a:stCxn id="10" idx="0"/>
          </p:cNvCxnSpPr>
          <p:nvPr/>
        </p:nvCxnSpPr>
        <p:spPr>
          <a:xfrm>
            <a:off x="4973548" y="2296365"/>
            <a:ext cx="5442932" cy="878514"/>
          </a:xfrm>
          <a:prstGeom prst="bentConnector3">
            <a:avLst>
              <a:gd name="adj1" fmla="val 108007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7D74F2AF-87F5-48B1-B298-380A2C448F7F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4954854" y="3174879"/>
            <a:ext cx="3949458" cy="58197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10CCD72C-E4DA-4A05-845B-514FD606999D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4954854" y="2636912"/>
            <a:ext cx="3013354" cy="251729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 descr="A picture containing text, outdoor&#10;&#10;Description automatically generated">
            <a:extLst>
              <a:ext uri="{FF2B5EF4-FFF2-40B4-BE49-F238E27FC236}">
                <a16:creationId xmlns:a16="http://schemas.microsoft.com/office/drawing/2014/main" id="{627B3CE8-5FD0-4E29-A694-1F05CFF0F4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315763" y="4644343"/>
            <a:ext cx="1308900" cy="981674"/>
          </a:xfrm>
          <a:prstGeom prst="rect">
            <a:avLst/>
          </a:prstGeom>
        </p:spPr>
      </p:pic>
      <p:sp>
        <p:nvSpPr>
          <p:cNvPr id="59" name="Content Placeholder 17">
            <a:extLst>
              <a:ext uri="{FF2B5EF4-FFF2-40B4-BE49-F238E27FC236}">
                <a16:creationId xmlns:a16="http://schemas.microsoft.com/office/drawing/2014/main" id="{12B8F203-17AA-49EC-BEF5-E2A813D09136}"/>
              </a:ext>
            </a:extLst>
          </p:cNvPr>
          <p:cNvSpPr txBox="1">
            <a:spLocks/>
          </p:cNvSpPr>
          <p:nvPr/>
        </p:nvSpPr>
        <p:spPr bwMode="auto">
          <a:xfrm>
            <a:off x="238813" y="3904639"/>
            <a:ext cx="2992030" cy="3399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/>
              <a:t>Exemple de balise et de </a:t>
            </a:r>
            <a:r>
              <a:rPr lang="fr-FR" sz="1600" b="0" dirty="0" err="1"/>
              <a:t>search</a:t>
            </a:r>
            <a:r>
              <a:rPr lang="fr-FR" sz="1600" b="0" dirty="0"/>
              <a:t> box dans les zones expérimentales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9C9E7433-E602-4198-806D-B64061A177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9023" y="4480730"/>
            <a:ext cx="1156987" cy="13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302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Corporate 16x9_OnlyOffice_PPT_Source Sans Pro" id="{F11624F6-6BAA-4543-85D8-8333456F0987}" vid="{318475FB-D47A-2449-BCDD-6ADD6CDE85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16x9_OnlyOffice_PPT_Source Sans Pro</Template>
  <TotalTime>2644</TotalTime>
  <Words>642</Words>
  <Application>Microsoft Office PowerPoint</Application>
  <DocSecurity>0</DocSecurity>
  <PresentationFormat>Widescreen</PresentationFormat>
  <Paragraphs>102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Source Sans Pro</vt:lpstr>
      <vt:lpstr>Office Theme</vt:lpstr>
      <vt:lpstr>Personnel Protection Systems in the framework of East Area Renovation </vt:lpstr>
      <vt:lpstr>Installation work</vt:lpstr>
      <vt:lpstr>EA1 sectorisation update</vt:lpstr>
      <vt:lpstr>EA1 sectorisation update</vt:lpstr>
      <vt:lpstr>EA1 sectorisation update</vt:lpstr>
      <vt:lpstr>EA1 sectorisation update</vt:lpstr>
      <vt:lpstr>EA2 sectorisation update</vt:lpstr>
      <vt:lpstr>EA2 sectorisation update</vt:lpstr>
      <vt:lpstr>Experimental areas update</vt:lpstr>
      <vt:lpstr>Experimental areas update</vt:lpstr>
      <vt:lpstr>Commissioning tests for EA1 &amp; EA2</vt:lpstr>
      <vt:lpstr>Commissioning tests phases</vt:lpstr>
      <vt:lpstr>Interface tests status</vt:lpstr>
      <vt:lpstr>Functional tests EA1 &amp; EA2</vt:lpstr>
      <vt:lpstr>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Boris Morand</dc:creator>
  <cp:keywords/>
  <dc:description/>
  <cp:lastModifiedBy>Boris Morand</cp:lastModifiedBy>
  <cp:revision>206</cp:revision>
  <cp:lastPrinted>2021-06-04T06:26:35Z</cp:lastPrinted>
  <dcterms:created xsi:type="dcterms:W3CDTF">2021-06-02T09:24:30Z</dcterms:created>
  <dcterms:modified xsi:type="dcterms:W3CDTF">2021-06-04T12:20:54Z</dcterms:modified>
  <cp:category/>
  <dc:identifier/>
  <cp:contentStatus/>
  <dc:language/>
  <cp:version/>
</cp:coreProperties>
</file>