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7" r:id="rId2"/>
    <p:sldId id="1207" r:id="rId3"/>
    <p:sldId id="1292" r:id="rId4"/>
    <p:sldId id="1299" r:id="rId5"/>
    <p:sldId id="1300" r:id="rId6"/>
    <p:sldId id="1301" r:id="rId7"/>
    <p:sldId id="1302" r:id="rId8"/>
    <p:sldId id="1303" r:id="rId9"/>
    <p:sldId id="1251" r:id="rId10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318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5613" y="1228725"/>
            <a:ext cx="5886450" cy="3311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33" y="5355347"/>
            <a:ext cx="3704541" cy="13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04/06/2021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IEFC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22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F79E-98A6-4D7D-B4EB-FFC7320FB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7FBC-2B82-4C07-85BF-7D6800BF8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7213" y="1438275"/>
            <a:ext cx="5483225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4413" y="1438275"/>
            <a:ext cx="5484812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874F-FB48-431B-A447-9983810D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2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5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68" y="2797175"/>
            <a:ext cx="4100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051" y="2846375"/>
            <a:ext cx="1240063" cy="11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638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04/06/2021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7913" y="6356350"/>
            <a:ext cx="572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IEFC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4564D37B-DB44-4494-A6D7-6F98CB105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131888"/>
            <a:ext cx="109696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363"/>
            <a:ext cx="109696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650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207" b="17070"/>
          <a:stretch/>
        </p:blipFill>
        <p:spPr bwMode="auto">
          <a:xfrm>
            <a:off x="609600" y="6373784"/>
            <a:ext cx="590550" cy="34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1014984" y="6373784"/>
            <a:ext cx="896112" cy="3707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25" r:id="rId10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225425" indent="-225425" algn="l" rtl="0" fontAlgn="base"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460375" indent="-228600" algn="l" rtl="0" fontAlgn="base">
        <a:spcBef>
          <a:spcPts val="9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8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685800" indent="-225425" algn="l" rtl="0" fontAlgn="base">
        <a:spcBef>
          <a:spcPts val="9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909638" indent="-223838" algn="l" rtl="0" fontAlgn="base">
        <a:spcBef>
          <a:spcPts val="900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1146175" indent="-236538" algn="l" rtl="0" fontAlgn="base">
        <a:spcBef>
          <a:spcPts val="900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531007" y="4065386"/>
            <a:ext cx="11397443" cy="14130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US" altLang="en-US" sz="4900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East Area Renovation – Cabling campaign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11th EN-EA East Area Equipment Review </a:t>
            </a: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      04.06.2021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956" y="5096683"/>
            <a:ext cx="2374036" cy="1513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9617F-7CBA-4DFA-9A58-4FF4163F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008" y="4592998"/>
            <a:ext cx="11021312" cy="1066688"/>
          </a:xfrm>
        </p:spPr>
        <p:txBody>
          <a:bodyPr>
            <a:normAutofit/>
          </a:bodyPr>
          <a:lstStyle/>
          <a:p>
            <a:r>
              <a:rPr lang="en-US" sz="2000" dirty="0"/>
              <a:t>A. ALONSO (BE-EA)</a:t>
            </a:r>
          </a:p>
        </p:txBody>
      </p:sp>
      <p:pic>
        <p:nvPicPr>
          <p:cNvPr id="10" name="Picture 9" descr="A picture containing indoor, floor, cluttered&#10;&#10;Description automatically generated">
            <a:extLst>
              <a:ext uri="{FF2B5EF4-FFF2-40B4-BE49-F238E27FC236}">
                <a16:creationId xmlns:a16="http://schemas.microsoft.com/office/drawing/2014/main" id="{B4346DFE-51BA-4474-BFB5-295BDB61B3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56" y="167135"/>
            <a:ext cx="2295290" cy="3060386"/>
          </a:xfrm>
          <a:prstGeom prst="rect">
            <a:avLst/>
          </a:prstGeom>
        </p:spPr>
      </p:pic>
      <p:pic>
        <p:nvPicPr>
          <p:cNvPr id="11" name="Picture 10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53EBF5AA-D8F5-4141-AEBD-D89EA65C06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3" t="17789" r="19585" b="19518"/>
          <a:stretch/>
        </p:blipFill>
        <p:spPr>
          <a:xfrm>
            <a:off x="8465412" y="167136"/>
            <a:ext cx="2727912" cy="3060386"/>
          </a:xfrm>
          <a:prstGeom prst="rect">
            <a:avLst/>
          </a:prstGeom>
        </p:spPr>
      </p:pic>
      <p:pic>
        <p:nvPicPr>
          <p:cNvPr id="12" name="Picture 11" descr="A picture containing oven, old, cooking, dirty&#10;&#10;Description automatically generated">
            <a:extLst>
              <a:ext uri="{FF2B5EF4-FFF2-40B4-BE49-F238E27FC236}">
                <a16:creationId xmlns:a16="http://schemas.microsoft.com/office/drawing/2014/main" id="{F2A4AAEB-1AC0-49AC-A025-30F47342D30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7" b="15009"/>
          <a:stretch/>
        </p:blipFill>
        <p:spPr>
          <a:xfrm rot="16200000">
            <a:off x="4460236" y="-272698"/>
            <a:ext cx="2734849" cy="42965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23BC60-14B9-44F7-9143-63CB4357D7EB}"/>
              </a:ext>
            </a:extLst>
          </p:cNvPr>
          <p:cNvSpPr/>
          <p:nvPr/>
        </p:nvSpPr>
        <p:spPr>
          <a:xfrm>
            <a:off x="2416390" y="5177374"/>
            <a:ext cx="2064775" cy="1513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 descr="Safety in Beams Department | Safety in Beams Department">
            <a:extLst>
              <a:ext uri="{FF2B5EF4-FFF2-40B4-BE49-F238E27FC236}">
                <a16:creationId xmlns:a16="http://schemas.microsoft.com/office/drawing/2014/main" id="{727B224E-AED5-458F-929B-44B2218FA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73" y="5441491"/>
            <a:ext cx="1105146" cy="110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Cabling campaign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6735BA-DC8B-434A-A682-C8D5EFFD92C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39938" y="1527216"/>
            <a:ext cx="5156062" cy="3178727"/>
          </a:xfrm>
        </p:spPr>
        <p:txBody>
          <a:bodyPr/>
          <a:lstStyle/>
          <a:p>
            <a:pPr marL="657860" indent="-34290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Control cables</a:t>
            </a:r>
          </a:p>
          <a:p>
            <a:pPr marL="657860" indent="-34290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Old control cables removal</a:t>
            </a:r>
          </a:p>
          <a:p>
            <a:pPr marL="657860" indent="-34290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DC cables</a:t>
            </a:r>
          </a:p>
          <a:p>
            <a:pPr marL="657860" indent="-34290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Old DC cables removal</a:t>
            </a:r>
          </a:p>
          <a:p>
            <a:pPr marL="657860" indent="-34290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Earthing</a:t>
            </a:r>
            <a:endParaRPr lang="fr-CH" sz="2800" dirty="0">
              <a:solidFill>
                <a:schemeClr val="tx1"/>
              </a:solidFill>
            </a:endParaRPr>
          </a:p>
          <a:p>
            <a:pPr marL="314960" indent="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fr-CH" sz="1800" dirty="0"/>
          </a:p>
          <a:p>
            <a:pPr marL="314960" indent="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fr-CH" sz="1800" dirty="0"/>
          </a:p>
          <a:p>
            <a:pPr marL="314960" indent="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fr-CH" sz="1800" dirty="0"/>
          </a:p>
          <a:p>
            <a:pPr marL="314960" marR="0" indent="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fr-CH" sz="1800" dirty="0"/>
          </a:p>
          <a:p>
            <a:endParaRPr lang="fr-CH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04/06/2021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88F8B-A780-4537-A0F5-B03E97FC1A84}"/>
              </a:ext>
            </a:extLst>
          </p:cNvPr>
          <p:cNvSpPr txBox="1">
            <a:spLocks/>
          </p:cNvSpPr>
          <p:nvPr/>
        </p:nvSpPr>
        <p:spPr bwMode="auto">
          <a:xfrm>
            <a:off x="2643159" y="4824523"/>
            <a:ext cx="3395508" cy="43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4960" marR="0" indent="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fr-CH" sz="18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FEA753-C0D3-44E0-9FC1-161F0DC9A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016" y="1220449"/>
            <a:ext cx="3479845" cy="4675772"/>
          </a:xfrm>
          <a:prstGeom prst="rect">
            <a:avLst/>
          </a:prstGeom>
        </p:spPr>
      </p:pic>
      <p:sp>
        <p:nvSpPr>
          <p:cNvPr id="19" name="TextBox 6">
            <a:extLst>
              <a:ext uri="{FF2B5EF4-FFF2-40B4-BE49-F238E27FC236}">
                <a16:creationId xmlns:a16="http://schemas.microsoft.com/office/drawing/2014/main" id="{5686F083-EA95-477E-AB99-5344E8426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212" y="5957264"/>
            <a:ext cx="72293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Worker installing connectors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BC62B95-C4BA-46CA-AADD-647154434299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Picture 2" descr="Safety in Beams Department | Safety in Beams Department">
            <a:extLst>
              <a:ext uri="{FF2B5EF4-FFF2-40B4-BE49-F238E27FC236}">
                <a16:creationId xmlns:a16="http://schemas.microsoft.com/office/drawing/2014/main" id="{148E9A97-1F9F-45F8-9B90-089753104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70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B9E71-6D60-4529-8849-0EB2C8194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Phases of the Project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2125D-F88A-4A59-A709-B2F1AA875A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3715BD-BE98-4423-B9AC-003E17F28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45" t="22773" r="13796" b="20827"/>
          <a:stretch/>
        </p:blipFill>
        <p:spPr>
          <a:xfrm>
            <a:off x="1522550" y="1245522"/>
            <a:ext cx="8965220" cy="48196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3228E9-5827-4FA3-8EFE-4F5440035157}"/>
              </a:ext>
            </a:extLst>
          </p:cNvPr>
          <p:cNvSpPr txBox="1"/>
          <p:nvPr/>
        </p:nvSpPr>
        <p:spPr>
          <a:xfrm>
            <a:off x="2966017" y="3747346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A8F23F-B970-4F07-92B7-7A9246ED59BA}"/>
              </a:ext>
            </a:extLst>
          </p:cNvPr>
          <p:cNvSpPr txBox="1"/>
          <p:nvPr/>
        </p:nvSpPr>
        <p:spPr>
          <a:xfrm>
            <a:off x="4520955" y="3574995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19C30C-58FA-4149-8EA1-A1E87953B76B}"/>
              </a:ext>
            </a:extLst>
          </p:cNvPr>
          <p:cNvSpPr txBox="1"/>
          <p:nvPr/>
        </p:nvSpPr>
        <p:spPr>
          <a:xfrm>
            <a:off x="5922089" y="3793152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CC8992-51F1-4248-8B34-669851795DBE}"/>
              </a:ext>
            </a:extLst>
          </p:cNvPr>
          <p:cNvSpPr txBox="1"/>
          <p:nvPr/>
        </p:nvSpPr>
        <p:spPr>
          <a:xfrm>
            <a:off x="5510898" y="4450756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2F1C93-502A-4A23-AF40-706F1C73D8BF}"/>
              </a:ext>
            </a:extLst>
          </p:cNvPr>
          <p:cNvSpPr txBox="1"/>
          <p:nvPr/>
        </p:nvSpPr>
        <p:spPr>
          <a:xfrm>
            <a:off x="6582616" y="2987667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4F8401-8097-47CB-B8CA-79962D3030CF}"/>
              </a:ext>
            </a:extLst>
          </p:cNvPr>
          <p:cNvSpPr txBox="1"/>
          <p:nvPr/>
        </p:nvSpPr>
        <p:spPr>
          <a:xfrm>
            <a:off x="5686927" y="2214000"/>
            <a:ext cx="116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D521F6-DCD0-4947-9280-5140D5385CF9}"/>
              </a:ext>
            </a:extLst>
          </p:cNvPr>
          <p:cNvSpPr txBox="1"/>
          <p:nvPr/>
        </p:nvSpPr>
        <p:spPr>
          <a:xfrm>
            <a:off x="10609263" y="1890834"/>
            <a:ext cx="1165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  <a:highlight>
                  <a:srgbClr val="0000FF"/>
                </a:highlight>
              </a:rPr>
              <a:t>PHASE 7</a:t>
            </a:r>
          </a:p>
          <a:p>
            <a:pPr algn="ctr"/>
            <a:r>
              <a:rPr lang="es-ES" dirty="0" err="1">
                <a:solidFill>
                  <a:schemeClr val="bg1"/>
                </a:solidFill>
                <a:highlight>
                  <a:srgbClr val="0000FF"/>
                </a:highlight>
              </a:rPr>
              <a:t>Various</a:t>
            </a:r>
            <a:endParaRPr lang="es-E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D5E6DFB8-15EF-46B2-B1CE-69823817FC5B}"/>
              </a:ext>
            </a:extLst>
          </p:cNvPr>
          <p:cNvSpPr txBox="1">
            <a:spLocks/>
          </p:cNvSpPr>
          <p:nvPr/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95CC28-B334-4EA9-B948-167C3EBA780B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Safety in Beams Department | Safety in Beams Department">
            <a:extLst>
              <a:ext uri="{FF2B5EF4-FFF2-40B4-BE49-F238E27FC236}">
                <a16:creationId xmlns:a16="http://schemas.microsoft.com/office/drawing/2014/main" id="{3DC42798-5C84-492A-82D5-3CA3BF620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53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Control cabling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6735BA-DC8B-434A-A682-C8D5EFFD92C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1918" y="1346162"/>
            <a:ext cx="9071990" cy="4708582"/>
          </a:xfrm>
        </p:spPr>
        <p:txBody>
          <a:bodyPr/>
          <a:lstStyle/>
          <a:p>
            <a:r>
              <a:rPr lang="fr-CH" sz="2800" dirty="0"/>
              <a:t>652 </a:t>
            </a:r>
            <a:r>
              <a:rPr lang="fr-CH" sz="2800" dirty="0" err="1"/>
              <a:t>Cables</a:t>
            </a:r>
            <a:r>
              <a:rPr lang="fr-CH" sz="2800" dirty="0"/>
              <a:t> on the original planning</a:t>
            </a:r>
          </a:p>
          <a:p>
            <a:pPr lvl="1"/>
            <a:r>
              <a:rPr lang="fr-CH" sz="2000" dirty="0"/>
              <a:t>30 </a:t>
            </a:r>
            <a:r>
              <a:rPr lang="fr-CH" sz="2000" dirty="0" err="1"/>
              <a:t>Removed</a:t>
            </a:r>
            <a:endParaRPr lang="fr-CH" sz="2000" dirty="0"/>
          </a:p>
          <a:p>
            <a:pPr lvl="1"/>
            <a:r>
              <a:rPr lang="fr-CH" sz="2000" dirty="0"/>
              <a:t>244 </a:t>
            </a:r>
            <a:r>
              <a:rPr lang="fr-CH" sz="2000" dirty="0" err="1"/>
              <a:t>Modified</a:t>
            </a:r>
            <a:endParaRPr lang="fr-CH" sz="2000" dirty="0"/>
          </a:p>
          <a:p>
            <a:pPr lvl="1"/>
            <a:r>
              <a:rPr lang="fr-CH" sz="2000" dirty="0"/>
              <a:t>21 </a:t>
            </a:r>
            <a:r>
              <a:rPr lang="fr-CH" sz="2000" dirty="0" err="1"/>
              <a:t>Modified</a:t>
            </a:r>
            <a:r>
              <a:rPr lang="fr-CH" sz="2000" dirty="0"/>
              <a:t> </a:t>
            </a:r>
            <a:r>
              <a:rPr lang="fr-CH" sz="2000" dirty="0" err="1"/>
              <a:t>twice</a:t>
            </a:r>
            <a:endParaRPr lang="fr-CH" sz="1800" dirty="0"/>
          </a:p>
          <a:p>
            <a:r>
              <a:rPr lang="fr-CH" sz="2800" dirty="0"/>
              <a:t>860 </a:t>
            </a:r>
            <a:r>
              <a:rPr lang="fr-CH" sz="2800" dirty="0" err="1"/>
              <a:t>Connectors</a:t>
            </a:r>
            <a:endParaRPr lang="fr-CH" sz="1800" dirty="0"/>
          </a:p>
          <a:p>
            <a:r>
              <a:rPr lang="fr-CH" sz="2800" b="1" dirty="0"/>
              <a:t>728 </a:t>
            </a:r>
            <a:r>
              <a:rPr lang="fr-CH" sz="2800" b="1" dirty="0" err="1"/>
              <a:t>Cables</a:t>
            </a:r>
            <a:r>
              <a:rPr lang="fr-CH" sz="2800" b="1" dirty="0"/>
              <a:t> at the moment</a:t>
            </a:r>
          </a:p>
          <a:p>
            <a:r>
              <a:rPr lang="fr-CH" sz="2800" b="1" dirty="0"/>
              <a:t>50,5 Km of </a:t>
            </a:r>
            <a:r>
              <a:rPr lang="fr-CH" sz="2800" b="1" dirty="0" err="1"/>
              <a:t>cables</a:t>
            </a:r>
            <a:endParaRPr lang="fr-CH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BE20D3-55CF-4628-A449-CAECCA28DEBC}"/>
              </a:ext>
            </a:extLst>
          </p:cNvPr>
          <p:cNvSpPr txBox="1"/>
          <p:nvPr/>
        </p:nvSpPr>
        <p:spPr>
          <a:xfrm>
            <a:off x="8034338" y="433924"/>
            <a:ext cx="226695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96% </a:t>
            </a:r>
            <a:r>
              <a:rPr lang="es-ES" dirty="0" err="1">
                <a:solidFill>
                  <a:schemeClr val="bg1"/>
                </a:solidFill>
              </a:rPr>
              <a:t>Completion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BC7C21-7A99-4956-8555-1FBD206F9777}"/>
              </a:ext>
            </a:extLst>
          </p:cNvPr>
          <p:cNvSpPr txBox="1"/>
          <p:nvPr/>
        </p:nvSpPr>
        <p:spPr>
          <a:xfrm>
            <a:off x="712787" y="5059323"/>
            <a:ext cx="4554538" cy="6463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800" dirty="0"/>
              <a:t>More </a:t>
            </a:r>
            <a:r>
              <a:rPr lang="fr-CH" sz="1800" dirty="0" err="1"/>
              <a:t>cables</a:t>
            </a:r>
            <a:r>
              <a:rPr lang="fr-CH" sz="1800" dirty="0"/>
              <a:t> are </a:t>
            </a:r>
            <a:r>
              <a:rPr lang="fr-CH" sz="1800" dirty="0" err="1"/>
              <a:t>expected</a:t>
            </a:r>
            <a:r>
              <a:rPr lang="fr-CH" sz="1800" dirty="0"/>
              <a:t>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added</a:t>
            </a:r>
            <a:r>
              <a:rPr lang="fr-CH" sz="1800" dirty="0"/>
              <a:t> </a:t>
            </a:r>
            <a:r>
              <a:rPr lang="fr-CH" sz="1800" dirty="0" err="1"/>
              <a:t>during</a:t>
            </a:r>
            <a:r>
              <a:rPr lang="fr-CH" sz="1800" dirty="0"/>
              <a:t> construction, </a:t>
            </a:r>
            <a:r>
              <a:rPr lang="fr-CH" sz="1800" dirty="0" err="1"/>
              <a:t>commisioning</a:t>
            </a:r>
            <a:r>
              <a:rPr lang="fr-CH" sz="1800" dirty="0"/>
              <a:t> or </a:t>
            </a:r>
            <a:r>
              <a:rPr lang="fr-CH" sz="1800" dirty="0" err="1"/>
              <a:t>even</a:t>
            </a:r>
            <a:r>
              <a:rPr lang="fr-CH" sz="1800" dirty="0"/>
              <a:t> </a:t>
            </a:r>
            <a:r>
              <a:rPr lang="fr-CH" sz="1800" dirty="0" err="1"/>
              <a:t>operation</a:t>
            </a:r>
            <a:endParaRPr lang="fr-CH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97FED0-6910-4230-845C-9C8B4D1D9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434" y="1483302"/>
            <a:ext cx="5681648" cy="4222352"/>
          </a:xfrm>
          <a:prstGeom prst="rect">
            <a:avLst/>
          </a:prstGeom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3C676F96-DD02-4D1F-9DC4-4B12A7ED1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2449" y="5754002"/>
            <a:ext cx="72293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Cable bridge created to pass cables to the exterior of the building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BB0B8B-B791-44EA-BE72-C15CFD2F9A07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" name="Picture 2" descr="Safety in Beams Department | Safety in Beams Department">
            <a:extLst>
              <a:ext uri="{FF2B5EF4-FFF2-40B4-BE49-F238E27FC236}">
                <a16:creationId xmlns:a16="http://schemas.microsoft.com/office/drawing/2014/main" id="{01900669-B217-4555-B958-2AE47E4D6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71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Old control cable removal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D71AC66-73E0-4C31-BDF3-528B7CF4F453}"/>
              </a:ext>
            </a:extLst>
          </p:cNvPr>
          <p:cNvSpPr txBox="1">
            <a:spLocks/>
          </p:cNvSpPr>
          <p:nvPr/>
        </p:nvSpPr>
        <p:spPr bwMode="auto">
          <a:xfrm>
            <a:off x="758119" y="1803959"/>
            <a:ext cx="3089981" cy="12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dirty="0"/>
              <a:t>4,5 Km of cables removed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CA6CD4-2684-4B40-8DC3-6A3F71AC2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481" y="1324342"/>
            <a:ext cx="3351597" cy="4499291"/>
          </a:xfrm>
          <a:prstGeom prst="rect">
            <a:avLst/>
          </a:prstGeom>
        </p:spPr>
      </p:pic>
      <p:sp>
        <p:nvSpPr>
          <p:cNvPr id="15" name="TextBox 6">
            <a:extLst>
              <a:ext uri="{FF2B5EF4-FFF2-40B4-BE49-F238E27FC236}">
                <a16:creationId xmlns:a16="http://schemas.microsoft.com/office/drawing/2014/main" id="{4D49F06B-EFF5-46B4-BA62-6C6A93954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8588" y="5882457"/>
            <a:ext cx="4308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Cables to be removed at exterior of the building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888BC5-6BBC-4DF1-BC54-0858DB25A387}"/>
              </a:ext>
            </a:extLst>
          </p:cNvPr>
          <p:cNvSpPr txBox="1"/>
          <p:nvPr/>
        </p:nvSpPr>
        <p:spPr>
          <a:xfrm>
            <a:off x="8453438" y="403378"/>
            <a:ext cx="2481263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 </a:t>
            </a:r>
            <a:r>
              <a:rPr lang="es-ES" dirty="0" err="1">
                <a:solidFill>
                  <a:schemeClr val="bg1"/>
                </a:solidFill>
              </a:rPr>
              <a:t>few</a:t>
            </a:r>
            <a:r>
              <a:rPr lang="es-ES" dirty="0">
                <a:solidFill>
                  <a:schemeClr val="bg1"/>
                </a:solidFill>
              </a:rPr>
              <a:t> cables </a:t>
            </a:r>
            <a:r>
              <a:rPr lang="es-ES" dirty="0" err="1">
                <a:solidFill>
                  <a:schemeClr val="bg1"/>
                </a:solidFill>
              </a:rPr>
              <a:t>remaining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FA6C6E-27CD-4260-8268-D7E83CBB3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236" y="1273668"/>
            <a:ext cx="3429270" cy="4576609"/>
          </a:xfrm>
          <a:prstGeom prst="rect">
            <a:avLst/>
          </a:prstGeom>
        </p:spPr>
      </p:pic>
      <p:sp>
        <p:nvSpPr>
          <p:cNvPr id="20" name="TextBox 6">
            <a:extLst>
              <a:ext uri="{FF2B5EF4-FFF2-40B4-BE49-F238E27FC236}">
                <a16:creationId xmlns:a16="http://schemas.microsoft.com/office/drawing/2014/main" id="{2B45AB30-6B4C-427A-88A2-07FD48A81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343" y="5853045"/>
            <a:ext cx="4308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Pink label mark a cable to be removed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0FF3D4-A0D5-4EC6-ABA8-6FBFC8ABD5FA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2" name="Picture 2" descr="Safety in Beams Department | Safety in Beams Department">
            <a:extLst>
              <a:ext uri="{FF2B5EF4-FFF2-40B4-BE49-F238E27FC236}">
                <a16:creationId xmlns:a16="http://schemas.microsoft.com/office/drawing/2014/main" id="{6F162573-ABB6-473A-955B-7E6B38EF6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855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DC cabling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A53FE5-FB14-4C75-9D62-CC5AD59C4B2F}"/>
              </a:ext>
            </a:extLst>
          </p:cNvPr>
          <p:cNvSpPr txBox="1">
            <a:spLocks/>
          </p:cNvSpPr>
          <p:nvPr/>
        </p:nvSpPr>
        <p:spPr bwMode="auto">
          <a:xfrm>
            <a:off x="519005" y="1480653"/>
            <a:ext cx="3081445" cy="318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CH" sz="2800" dirty="0"/>
              <a:t>128 DC </a:t>
            </a:r>
            <a:r>
              <a:rPr lang="fr-CH" sz="2800" dirty="0" err="1"/>
              <a:t>cables</a:t>
            </a:r>
            <a:endParaRPr lang="fr-CH" sz="2800" dirty="0"/>
          </a:p>
          <a:p>
            <a:pPr lvl="1" eaLnBrk="1" hangingPunct="1"/>
            <a:r>
              <a:rPr lang="fr-CH" sz="1800" dirty="0"/>
              <a:t>36 </a:t>
            </a:r>
            <a:r>
              <a:rPr lang="fr-CH" sz="1800" dirty="0" err="1"/>
              <a:t>cables</a:t>
            </a:r>
            <a:r>
              <a:rPr lang="fr-CH" sz="1800" dirty="0"/>
              <a:t> of 120 mm2</a:t>
            </a:r>
          </a:p>
          <a:p>
            <a:pPr lvl="1" eaLnBrk="1" hangingPunct="1"/>
            <a:r>
              <a:rPr lang="fr-CH" sz="1800" dirty="0"/>
              <a:t>92 </a:t>
            </a:r>
            <a:r>
              <a:rPr lang="fr-CH" sz="1800" dirty="0" err="1"/>
              <a:t>cables</a:t>
            </a:r>
            <a:r>
              <a:rPr lang="fr-CH" sz="1800" dirty="0"/>
              <a:t> of 240 mm2</a:t>
            </a:r>
          </a:p>
          <a:p>
            <a:pPr eaLnBrk="1" hangingPunct="1"/>
            <a:endParaRPr lang="fr-CH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81270B-C295-429F-BAE1-F82BC32F3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724" y="1436965"/>
            <a:ext cx="2710299" cy="3587920"/>
          </a:xfrm>
          <a:prstGeom prst="rect">
            <a:avLst/>
          </a:prstGeom>
        </p:spPr>
      </p:pic>
      <p:sp>
        <p:nvSpPr>
          <p:cNvPr id="15" name="TextBox 6">
            <a:extLst>
              <a:ext uri="{FF2B5EF4-FFF2-40B4-BE49-F238E27FC236}">
                <a16:creationId xmlns:a16="http://schemas.microsoft.com/office/drawing/2014/main" id="{0C84570E-3132-40F0-915F-133707894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7602" y="5079454"/>
            <a:ext cx="43315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Joining the old cables with the new ones at the gallery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BD8014-CA4E-43A1-B3E1-577279076B55}"/>
              </a:ext>
            </a:extLst>
          </p:cNvPr>
          <p:cNvSpPr txBox="1"/>
          <p:nvPr/>
        </p:nvSpPr>
        <p:spPr>
          <a:xfrm>
            <a:off x="8370739" y="4784986"/>
            <a:ext cx="3262467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The </a:t>
            </a:r>
            <a:r>
              <a:rPr lang="fr-CH" sz="1400" dirty="0" err="1"/>
              <a:t>external</a:t>
            </a:r>
            <a:r>
              <a:rPr lang="fr-CH" sz="1400" dirty="0"/>
              <a:t> surface in </a:t>
            </a:r>
            <a:r>
              <a:rPr lang="fr-CH" sz="1400" dirty="0" err="1"/>
              <a:t>some</a:t>
            </a:r>
            <a:r>
              <a:rPr lang="fr-CH" sz="1400" dirty="0"/>
              <a:t> </a:t>
            </a:r>
            <a:r>
              <a:rPr lang="fr-CH" sz="1400" dirty="0" err="1"/>
              <a:t>remaining</a:t>
            </a:r>
            <a:r>
              <a:rPr lang="fr-CH" sz="1400" dirty="0"/>
              <a:t> </a:t>
            </a:r>
            <a:r>
              <a:rPr lang="fr-CH" sz="1400" dirty="0" err="1"/>
              <a:t>cables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not in </a:t>
            </a:r>
            <a:r>
              <a:rPr lang="fr-CH" sz="1400" dirty="0" err="1"/>
              <a:t>perfect</a:t>
            </a:r>
            <a:r>
              <a:rPr lang="fr-CH" sz="1400" dirty="0"/>
              <a:t> conditions. </a:t>
            </a:r>
          </a:p>
          <a:p>
            <a:pPr algn="ctr"/>
            <a:r>
              <a:rPr lang="fr-CH" sz="1400" dirty="0"/>
              <a:t>Possible manipulation or </a:t>
            </a:r>
            <a:r>
              <a:rPr lang="fr-CH" sz="1400" dirty="0" err="1"/>
              <a:t>movement</a:t>
            </a:r>
            <a:r>
              <a:rPr lang="fr-CH" sz="1400" dirty="0"/>
              <a:t> </a:t>
            </a:r>
            <a:r>
              <a:rPr lang="fr-CH" sz="1400" dirty="0" err="1"/>
              <a:t>could</a:t>
            </a:r>
            <a:r>
              <a:rPr lang="fr-CH" sz="1400" dirty="0"/>
              <a:t> cause damage of insulation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164886-27F6-4E0B-B01D-875200C5D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292" y="1436965"/>
            <a:ext cx="3541692" cy="2638777"/>
          </a:xfrm>
          <a:prstGeom prst="rect">
            <a:avLst/>
          </a:prstGeom>
        </p:spPr>
      </p:pic>
      <p:sp>
        <p:nvSpPr>
          <p:cNvPr id="19" name="TextBox 6">
            <a:extLst>
              <a:ext uri="{FF2B5EF4-FFF2-40B4-BE49-F238E27FC236}">
                <a16:creationId xmlns:a16="http://schemas.microsoft.com/office/drawing/2014/main" id="{EB607422-9258-449D-88F0-F3586DCB5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6292" y="4078775"/>
            <a:ext cx="3391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Example of cable rusted and burned in the gallery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29ABCF-8FCC-4F38-8F38-E1CF037AE33B}"/>
              </a:ext>
            </a:extLst>
          </p:cNvPr>
          <p:cNvSpPr txBox="1"/>
          <p:nvPr/>
        </p:nvSpPr>
        <p:spPr>
          <a:xfrm>
            <a:off x="8034337" y="433924"/>
            <a:ext cx="304323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bg1"/>
                </a:solidFill>
              </a:rPr>
              <a:t>Last</a:t>
            </a:r>
            <a:r>
              <a:rPr lang="es-ES" dirty="0">
                <a:solidFill>
                  <a:schemeClr val="bg1"/>
                </a:solidFill>
              </a:rPr>
              <a:t> 2 </a:t>
            </a:r>
            <a:r>
              <a:rPr lang="es-ES" dirty="0" err="1">
                <a:solidFill>
                  <a:schemeClr val="bg1"/>
                </a:solidFill>
              </a:rPr>
              <a:t>magnets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to</a:t>
            </a:r>
            <a:r>
              <a:rPr lang="es-ES" dirty="0">
                <a:solidFill>
                  <a:schemeClr val="bg1"/>
                </a:solidFill>
              </a:rPr>
              <a:t> be </a:t>
            </a:r>
            <a:r>
              <a:rPr lang="es-ES" dirty="0" err="1">
                <a:solidFill>
                  <a:schemeClr val="bg1"/>
                </a:solidFill>
              </a:rPr>
              <a:t>installed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0E531C3-0A5D-42AC-9C8C-95023F1699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11" y="3526183"/>
            <a:ext cx="4050502" cy="2315139"/>
          </a:xfrm>
          <a:prstGeom prst="rect">
            <a:avLst/>
          </a:prstGeom>
        </p:spPr>
      </p:pic>
      <p:sp>
        <p:nvSpPr>
          <p:cNvPr id="22" name="TextBox 6">
            <a:extLst>
              <a:ext uri="{FF2B5EF4-FFF2-40B4-BE49-F238E27FC236}">
                <a16:creationId xmlns:a16="http://schemas.microsoft.com/office/drawing/2014/main" id="{F41CBB00-D258-4FE9-8D29-864FC8C79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346" y="3582096"/>
            <a:ext cx="101459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050" b="1" dirty="0">
                <a:solidFill>
                  <a:srgbClr val="0C377B"/>
                </a:solidFill>
                <a:ea typeface="MS PGothic" panose="020B0600070205080204" pitchFamily="34" charset="-128"/>
              </a:rPr>
              <a:t>Old </a:t>
            </a:r>
            <a:r>
              <a:rPr lang="en-US" altLang="en-US" sz="1000" b="1" dirty="0">
                <a:solidFill>
                  <a:srgbClr val="0C377B"/>
                </a:solidFill>
                <a:ea typeface="MS PGothic" panose="020B0600070205080204" pitchFamily="34" charset="-128"/>
              </a:rPr>
              <a:t>situation</a:t>
            </a:r>
            <a:endParaRPr lang="en-US" altLang="en-US" sz="1050" b="1" dirty="0">
              <a:solidFill>
                <a:srgbClr val="0C377B"/>
              </a:solidFill>
              <a:ea typeface="MS PGothic" panose="020B0600070205080204" pitchFamily="34" charset="-128"/>
            </a:endParaRPr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571BEE9C-3ECF-4832-BCDD-857DA1783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347" y="4784986"/>
            <a:ext cx="1014593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000" b="1" dirty="0">
                <a:solidFill>
                  <a:srgbClr val="0C377B"/>
                </a:solidFill>
                <a:ea typeface="MS PGothic" panose="020B0600070205080204" pitchFamily="34" charset="-128"/>
              </a:rPr>
              <a:t>New situation</a:t>
            </a:r>
          </a:p>
        </p:txBody>
      </p:sp>
      <p:sp>
        <p:nvSpPr>
          <p:cNvPr id="24" name="TextBox 6">
            <a:extLst>
              <a:ext uri="{FF2B5EF4-FFF2-40B4-BE49-F238E27FC236}">
                <a16:creationId xmlns:a16="http://schemas.microsoft.com/office/drawing/2014/main" id="{FC542675-AEDF-4F87-A769-86B13D04A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8064" y="5221669"/>
            <a:ext cx="596721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000" b="1" dirty="0">
                <a:solidFill>
                  <a:srgbClr val="0C377B"/>
                </a:solidFill>
                <a:ea typeface="MS PGothic" panose="020B0600070205080204" pitchFamily="34" charset="-128"/>
              </a:rPr>
              <a:t>40 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ECB1E8-A1BC-4BCB-A37D-4BDBEEC126B4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6" name="Picture 2" descr="Safety in Beams Department | Safety in Beams Department">
            <a:extLst>
              <a:ext uri="{FF2B5EF4-FFF2-40B4-BE49-F238E27FC236}">
                <a16:creationId xmlns:a16="http://schemas.microsoft.com/office/drawing/2014/main" id="{BE12408E-501C-4C17-9709-72D712A2B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631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Old DC cable removal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3CF03D2-6C81-4940-9089-B571EA9F049D}"/>
              </a:ext>
            </a:extLst>
          </p:cNvPr>
          <p:cNvSpPr txBox="1">
            <a:spLocks/>
          </p:cNvSpPr>
          <p:nvPr/>
        </p:nvSpPr>
        <p:spPr bwMode="auto">
          <a:xfrm>
            <a:off x="735124" y="1317420"/>
            <a:ext cx="3429000" cy="222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dirty="0"/>
              <a:t>120 cables removed</a:t>
            </a:r>
          </a:p>
          <a:p>
            <a:pPr eaLnBrk="1" hangingPunct="1"/>
            <a:r>
              <a:rPr lang="fr-CH" sz="2800" dirty="0"/>
              <a:t>7,2 Km of </a:t>
            </a:r>
            <a:r>
              <a:rPr lang="fr-CH" sz="2800" dirty="0" err="1"/>
              <a:t>cables</a:t>
            </a:r>
            <a:endParaRPr lang="en-US" sz="4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5CE069-6932-4BBE-ABC1-B09C0EA81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022" y="1698043"/>
            <a:ext cx="3206670" cy="3663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B2FD94-CC99-4E3C-8AD8-33C35A30A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773" y="2131050"/>
            <a:ext cx="3464950" cy="2595900"/>
          </a:xfrm>
          <a:prstGeom prst="rect">
            <a:avLst/>
          </a:prstGeom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03197235-8320-4D3D-A8AF-ADC005A4E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065" y="4726950"/>
            <a:ext cx="30256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Old DC cables to be kept at Building 251</a:t>
            </a:r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3AEAF606-91BF-4485-A098-81BB7A01C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9364" y="5623591"/>
            <a:ext cx="31733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Old DC cables to be removed at the gallery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1A3154-92D4-4C93-998D-C82DE45EFE0B}"/>
              </a:ext>
            </a:extLst>
          </p:cNvPr>
          <p:cNvSpPr txBox="1"/>
          <p:nvPr/>
        </p:nvSpPr>
        <p:spPr>
          <a:xfrm>
            <a:off x="7437354" y="413345"/>
            <a:ext cx="3543384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</a:rPr>
              <a:t>3 more </a:t>
            </a:r>
            <a:r>
              <a:rPr lang="es-ES" dirty="0" err="1">
                <a:solidFill>
                  <a:schemeClr val="bg1"/>
                </a:solidFill>
              </a:rPr>
              <a:t>weeks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work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remaining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D5764E-36B4-44A4-9DC6-09004045AA9C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2" name="Picture 2" descr="Safety in Beams Department | Safety in Beams Department">
            <a:extLst>
              <a:ext uri="{FF2B5EF4-FFF2-40B4-BE49-F238E27FC236}">
                <a16:creationId xmlns:a16="http://schemas.microsoft.com/office/drawing/2014/main" id="{8E86C52A-476E-43F6-B02F-90821778D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447F63-80B5-4E0A-9AFB-1BC82A9B2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766" y="3429000"/>
            <a:ext cx="3429000" cy="25569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43BFEB-3528-461C-B9DF-82B545985C09}"/>
              </a:ext>
            </a:extLst>
          </p:cNvPr>
          <p:cNvSpPr txBox="1"/>
          <p:nvPr/>
        </p:nvSpPr>
        <p:spPr>
          <a:xfrm>
            <a:off x="415346" y="3031952"/>
            <a:ext cx="2716285" cy="73866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The </a:t>
            </a:r>
            <a:r>
              <a:rPr lang="fr-CH" sz="1400" dirty="0" err="1"/>
              <a:t>extracted</a:t>
            </a:r>
            <a:r>
              <a:rPr lang="fr-CH" sz="1400" dirty="0"/>
              <a:t> </a:t>
            </a:r>
            <a:r>
              <a:rPr lang="fr-CH" sz="1400" dirty="0" err="1"/>
              <a:t>cables</a:t>
            </a:r>
            <a:r>
              <a:rPr lang="fr-CH" sz="1400" dirty="0"/>
              <a:t> </a:t>
            </a:r>
            <a:r>
              <a:rPr lang="fr-CH" sz="1400" dirty="0" err="1"/>
              <a:t>will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sold</a:t>
            </a:r>
            <a:r>
              <a:rPr lang="fr-CH" sz="1400" dirty="0"/>
              <a:t> and the money </a:t>
            </a:r>
            <a:r>
              <a:rPr lang="fr-CH" sz="1400" dirty="0" err="1"/>
              <a:t>will</a:t>
            </a:r>
            <a:r>
              <a:rPr lang="fr-CH" sz="1400" dirty="0"/>
              <a:t> cover the extraction job and more 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BACF5EA-FBC0-4A72-ABAE-3F69CFA93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70" y="5992123"/>
            <a:ext cx="30256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Removed cables waiting to be sold to recycle</a:t>
            </a:r>
          </a:p>
        </p:txBody>
      </p:sp>
    </p:spTree>
    <p:extLst>
      <p:ext uri="{BB962C8B-B14F-4D97-AF65-F5344CB8AC3E}">
        <p14:creationId xmlns:p14="http://schemas.microsoft.com/office/powerpoint/2010/main" val="3861310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EEF8-2918-427E-B22A-7BA3F3FD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Earthing</a:t>
            </a:r>
            <a:endParaRPr lang="en-US" sz="44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F3D5-B452-4FF6-BC9E-C1D3C142D5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AF95C-4E96-4B9E-8B37-3DCFCD89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88F8B-A780-4537-A0F5-B03E97FC1A84}"/>
              </a:ext>
            </a:extLst>
          </p:cNvPr>
          <p:cNvSpPr txBox="1">
            <a:spLocks/>
          </p:cNvSpPr>
          <p:nvPr/>
        </p:nvSpPr>
        <p:spPr bwMode="auto">
          <a:xfrm>
            <a:off x="609600" y="1543555"/>
            <a:ext cx="6334125" cy="324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dirty="0"/>
              <a:t>Around 100 elements to be grounded</a:t>
            </a:r>
          </a:p>
          <a:p>
            <a:pPr eaLnBrk="1" hangingPunct="1"/>
            <a:endParaRPr lang="fr-CH" sz="2800" dirty="0"/>
          </a:p>
          <a:p>
            <a:pPr eaLnBrk="1" hangingPunct="1"/>
            <a:r>
              <a:rPr lang="fr-CH" sz="2800" dirty="0"/>
              <a:t>80% </a:t>
            </a:r>
            <a:r>
              <a:rPr lang="fr-CH" sz="2800" dirty="0" err="1"/>
              <a:t>Completed</a:t>
            </a:r>
            <a:endParaRPr lang="fr-CH" sz="2800" dirty="0"/>
          </a:p>
          <a:p>
            <a:pPr eaLnBrk="1" hangingPunct="1"/>
            <a:r>
              <a:rPr lang="fr-CH" sz="2800" dirty="0"/>
              <a:t>20% </a:t>
            </a:r>
            <a:r>
              <a:rPr lang="fr-CH" sz="2800" dirty="0" err="1"/>
              <a:t>Elements</a:t>
            </a:r>
            <a:r>
              <a:rPr lang="fr-CH" sz="2800" dirty="0"/>
              <a:t> not at place </a:t>
            </a:r>
            <a:r>
              <a:rPr lang="fr-CH" sz="2800" dirty="0" err="1"/>
              <a:t>yet</a:t>
            </a:r>
            <a:endParaRPr lang="en-US" sz="4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E73D91-9EAE-478F-9A4A-FCEB2BDAABE2}"/>
              </a:ext>
            </a:extLst>
          </p:cNvPr>
          <p:cNvSpPr txBox="1"/>
          <p:nvPr/>
        </p:nvSpPr>
        <p:spPr>
          <a:xfrm>
            <a:off x="796612" y="4639810"/>
            <a:ext cx="6334125" cy="923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CERN </a:t>
            </a:r>
            <a:r>
              <a:rPr lang="fr-CH" dirty="0" err="1"/>
              <a:t>orders</a:t>
            </a:r>
            <a:r>
              <a:rPr lang="fr-CH" dirty="0"/>
              <a:t> a minimum of 16 mm2 of </a:t>
            </a:r>
            <a:r>
              <a:rPr lang="fr-CH" dirty="0" err="1"/>
              <a:t>earthing</a:t>
            </a:r>
            <a:endParaRPr lang="fr-CH" dirty="0"/>
          </a:p>
          <a:p>
            <a:pPr algn="ctr"/>
            <a:r>
              <a:rPr lang="fr-CH" dirty="0"/>
              <a:t>For the </a:t>
            </a:r>
            <a:r>
              <a:rPr lang="fr-CH" dirty="0" err="1"/>
              <a:t>equipment</a:t>
            </a:r>
            <a:r>
              <a:rPr lang="fr-CH" dirty="0"/>
              <a:t> </a:t>
            </a:r>
            <a:r>
              <a:rPr lang="fr-CH" dirty="0" err="1"/>
              <a:t>connected</a:t>
            </a:r>
            <a:r>
              <a:rPr lang="fr-CH" dirty="0"/>
              <a:t> to DC </a:t>
            </a:r>
            <a:r>
              <a:rPr lang="fr-CH" dirty="0" err="1"/>
              <a:t>cables</a:t>
            </a:r>
            <a:r>
              <a:rPr lang="fr-CH" dirty="0"/>
              <a:t> 35 mm2 and 50 mm2 of </a:t>
            </a:r>
            <a:r>
              <a:rPr lang="fr-CH" dirty="0" err="1"/>
              <a:t>earthing</a:t>
            </a:r>
            <a:r>
              <a:rPr lang="fr-CH" dirty="0"/>
              <a:t>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used</a:t>
            </a:r>
            <a:r>
              <a:rPr lang="fr-CH" dirty="0"/>
              <a:t> for extra </a:t>
            </a:r>
            <a:r>
              <a:rPr lang="fr-CH" dirty="0" err="1"/>
              <a:t>safety</a:t>
            </a:r>
            <a:endParaRPr lang="fr-CH" sz="1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9A4CC1-DDA6-4AC1-9A77-1DAA29D10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588" y="1185003"/>
            <a:ext cx="3034384" cy="46780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DDFFD17-FF69-4477-A1C6-990F0F96BC51}"/>
              </a:ext>
            </a:extLst>
          </p:cNvPr>
          <p:cNvSpPr txBox="1"/>
          <p:nvPr/>
        </p:nvSpPr>
        <p:spPr>
          <a:xfrm>
            <a:off x="7437354" y="413345"/>
            <a:ext cx="3543384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</a:rPr>
              <a:t>20% </a:t>
            </a:r>
            <a:r>
              <a:rPr lang="es-ES" dirty="0" err="1">
                <a:solidFill>
                  <a:schemeClr val="bg1"/>
                </a:solidFill>
              </a:rPr>
              <a:t>equipment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missing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4CBF63-47AB-41E7-A9E8-F7579FEAB573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" name="Picture 2" descr="Safety in Beams Department | Safety in Beams Department">
            <a:extLst>
              <a:ext uri="{FF2B5EF4-FFF2-40B4-BE49-F238E27FC236}">
                <a16:creationId xmlns:a16="http://schemas.microsoft.com/office/drawing/2014/main" id="{2BE76AF2-9A02-4100-858C-80B1B53D8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450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05CB72-8CCA-4385-99C9-63EFA5B1B5D6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A459C50A-6ECA-41DD-A223-EBCE5C7BD0B8}"/>
              </a:ext>
            </a:extLst>
          </p:cNvPr>
          <p:cNvSpPr txBox="1">
            <a:spLocks/>
          </p:cNvSpPr>
          <p:nvPr/>
        </p:nvSpPr>
        <p:spPr>
          <a:xfrm>
            <a:off x="2790776" y="6356370"/>
            <a:ext cx="346494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04/06/2021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21C19F-530D-439D-A4F0-9F5CF5A8F5B1}"/>
              </a:ext>
            </a:extLst>
          </p:cNvPr>
          <p:cNvSpPr/>
          <p:nvPr/>
        </p:nvSpPr>
        <p:spPr>
          <a:xfrm>
            <a:off x="1063840" y="6380182"/>
            <a:ext cx="923383" cy="385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Picture 2" descr="Safety in Beams Department | Safety in Beams Department">
            <a:extLst>
              <a:ext uri="{FF2B5EF4-FFF2-40B4-BE49-F238E27FC236}">
                <a16:creationId xmlns:a16="http://schemas.microsoft.com/office/drawing/2014/main" id="{B1275BFD-E5EA-444E-B121-A211E6097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48" y="6404018"/>
            <a:ext cx="317477" cy="3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2678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23207</TotalTime>
  <Words>345</Words>
  <Application>Microsoft Office PowerPoint</Application>
  <PresentationFormat>Widescreen</PresentationFormat>
  <Paragraphs>84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CERN_ENdept_Presentation_ArialFont copy</vt:lpstr>
      <vt:lpstr> East Area Renovation – Cabling campaign 11th EN-EA East Area Equipment Review       04.06.2021  </vt:lpstr>
      <vt:lpstr>Cabling campaign</vt:lpstr>
      <vt:lpstr>Phases of the Project</vt:lpstr>
      <vt:lpstr>Control cabling</vt:lpstr>
      <vt:lpstr>Old control cable removal</vt:lpstr>
      <vt:lpstr>DC cabling</vt:lpstr>
      <vt:lpstr>Old DC cable removal</vt:lpstr>
      <vt:lpstr>Earthing</vt:lpstr>
      <vt:lpstr>Thanks for your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Antonio Alonso</cp:lastModifiedBy>
  <cp:revision>477</cp:revision>
  <cp:lastPrinted>2021-02-23T12:06:40Z</cp:lastPrinted>
  <dcterms:created xsi:type="dcterms:W3CDTF">2020-11-30T16:41:37Z</dcterms:created>
  <dcterms:modified xsi:type="dcterms:W3CDTF">2021-06-04T09:44:43Z</dcterms:modified>
</cp:coreProperties>
</file>