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11" r:id="rId2"/>
    <p:sldId id="316" r:id="rId3"/>
    <p:sldId id="273" r:id="rId4"/>
    <p:sldId id="315" r:id="rId5"/>
    <p:sldId id="312" r:id="rId6"/>
    <p:sldId id="314" r:id="rId7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igitte" initials="b" lastIdx="4" clrIdx="0"/>
  <p:cmAuthor id="2" name="Ralph Assmann" initials="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93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467"/>
    <p:restoredTop sz="94558"/>
  </p:normalViewPr>
  <p:slideViewPr>
    <p:cSldViewPr snapToGrid="0" snapToObjects="1">
      <p:cViewPr varScale="1">
        <p:scale>
          <a:sx n="161" d="100"/>
          <a:sy n="161" d="100"/>
        </p:scale>
        <p:origin x="216" y="19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DBF9CC-A14B-C246-8F40-C21674D66846}" type="datetimeFigureOut">
              <a:rPr lang="en-US" smtClean="0"/>
              <a:t>5/31/21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092FE8-72BF-934B-8FE4-E76D1FB916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81476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975E36-B6FA-B943-8D82-4A452DDF1B8F}" type="datetimeFigureOut">
              <a:rPr lang="en-US" smtClean="0"/>
              <a:t>5/31/21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FA8120-C5C1-0A4A-BA79-3A7AF9275D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3588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FA8120-C5C1-0A4A-BA79-3A7AF9275DF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773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FA8120-C5C1-0A4A-BA79-3A7AF9275DF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978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C0FB5-5DD6-BF4D-9599-43A216257382}" type="datetime1">
              <a:rPr lang="de-DE" smtClean="0"/>
              <a:t>31.05.21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Assmann, E. Gschwendtner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C5F25-5D95-1C4F-BEBE-03B36B62BF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953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BD6B-EA56-A34B-974F-6DF89B5EBCCB}" type="datetime1">
              <a:rPr lang="de-DE" smtClean="0"/>
              <a:t>31.05.21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Assmann, E. Gschwendtner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C5F25-5D95-1C4F-BEBE-03B36B62BF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619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D6BDB-F8F7-3848-A415-BA41394A9864}" type="datetime1">
              <a:rPr lang="de-DE" smtClean="0"/>
              <a:t>31.05.21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Assmann, E. Gschwendtner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C5F25-5D95-1C4F-BEBE-03B36B62BF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777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5290A-1A8F-754B-8E44-AF39F1165B7E}" type="datetime1">
              <a:rPr lang="de-DE" smtClean="0"/>
              <a:t>31.05.21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Assmann, E. Gschwendtner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C5F25-5D95-1C4F-BEBE-03B36B62BF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867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251C5-2524-B848-AEC9-271AD4FEF1F1}" type="datetime1">
              <a:rPr lang="de-DE" smtClean="0"/>
              <a:t>31.05.21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Assmann, E. Gschwendtner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C5F25-5D95-1C4F-BEBE-03B36B62BF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578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82421-D542-DA46-8ED6-2C5DBDC94886}" type="datetime1">
              <a:rPr lang="de-DE" smtClean="0"/>
              <a:t>31.05.21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Assmann, E. Gschwendtner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C5F25-5D95-1C4F-BEBE-03B36B62BF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716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3CF3B-D633-A14F-A3D5-F95B81A671A1}" type="datetime1">
              <a:rPr lang="de-DE" smtClean="0"/>
              <a:t>31.05.21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Assmann, E. Gschwendtner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C5F25-5D95-1C4F-BEBE-03B36B62BF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104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0C57F-9494-BC44-B4F5-9E495D1C9F8B}" type="datetime1">
              <a:rPr lang="de-DE" smtClean="0"/>
              <a:t>31.05.21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Assmann, E. Gschwendtner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C5F25-5D95-1C4F-BEBE-03B36B62BF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54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0FC65-F16E-E240-88AC-A2A1957617BD}" type="datetime1">
              <a:rPr lang="de-DE" smtClean="0"/>
              <a:t>31.05.21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Assmann, E. Gschwendtner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C5F25-5D95-1C4F-BEBE-03B36B62BF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527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D5CDB-E6BB-254A-92E6-E51967398ADF}" type="datetime1">
              <a:rPr lang="de-DE" smtClean="0"/>
              <a:t>31.05.21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Assmann, E. Gschwendtner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C5F25-5D95-1C4F-BEBE-03B36B62BF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13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C86E4-C750-6348-A9C2-D596463EC7AC}" type="datetime1">
              <a:rPr lang="de-DE" smtClean="0"/>
              <a:t>31.05.21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Assmann, E. Gschwendtner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C5F25-5D95-1C4F-BEBE-03B36B62BF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92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C6316E-C5C5-6A42-9AFE-D1FCD7F0E5A0}" type="datetime1">
              <a:rPr lang="de-DE" smtClean="0"/>
              <a:t>31.05.21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4767263"/>
            <a:ext cx="8229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R. Assmann, E. Gschwendtner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7C5F25-5D95-1C4F-BEBE-03B36B62BF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482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041900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17117/" TargetMode="External"/><Relationship Id="rId2" Type="http://schemas.openxmlformats.org/officeDocument/2006/relationships/hyperlink" Target="https://indico.cern.ch/category/13717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g"/><Relationship Id="rId5" Type="http://schemas.openxmlformats.org/officeDocument/2006/relationships/hyperlink" Target="https://indico.cern.ch/event/1041900/" TargetMode="External"/><Relationship Id="rId4" Type="http://schemas.openxmlformats.org/officeDocument/2006/relationships/hyperlink" Target="https://indico.cern.ch/event/1040116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tif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4828223"/>
            <a:ext cx="8229600" cy="273844"/>
          </a:xfrm>
        </p:spPr>
        <p:txBody>
          <a:bodyPr/>
          <a:lstStyle/>
          <a:p>
            <a:r>
              <a:rPr lang="en-US" dirty="0"/>
              <a:t>E. Gschwendtner, R. </a:t>
            </a:r>
            <a:r>
              <a:rPr lang="en-US" dirty="0" err="1"/>
              <a:t>Assmann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E8D57C4-71E3-DA44-868C-8A3DEC111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C5F25-5D95-1C4F-BEBE-03B36B62BFA1}" type="slidenum">
              <a:rPr lang="en-US" smtClean="0"/>
              <a:t>1</a:t>
            </a:fld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3D7D027-6C05-1143-A603-79B1EE1CA32F}"/>
              </a:ext>
            </a:extLst>
          </p:cNvPr>
          <p:cNvSpPr/>
          <p:nvPr/>
        </p:nvSpPr>
        <p:spPr>
          <a:xfrm>
            <a:off x="149772" y="739255"/>
            <a:ext cx="8844455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b="1" dirty="0"/>
              <a:t>Welcome to the 3</a:t>
            </a:r>
            <a:r>
              <a:rPr lang="en-GB" sz="3200" b="1" baseline="30000" dirty="0"/>
              <a:t>rd</a:t>
            </a:r>
            <a:r>
              <a:rPr lang="en-GB" sz="3200" b="1" dirty="0"/>
              <a:t> Townhall Meeting</a:t>
            </a:r>
          </a:p>
          <a:p>
            <a:pPr algn="ctr"/>
            <a:endParaRPr lang="en-GB" sz="2400" b="1" dirty="0"/>
          </a:p>
          <a:p>
            <a:pPr algn="ctr"/>
            <a:r>
              <a:rPr lang="en-GB" sz="2400" dirty="0"/>
              <a:t>of the </a:t>
            </a:r>
          </a:p>
          <a:p>
            <a:pPr algn="ctr"/>
            <a:endParaRPr lang="en-GB" sz="2400" dirty="0"/>
          </a:p>
          <a:p>
            <a:pPr algn="ctr"/>
            <a:r>
              <a:rPr lang="en-GB" sz="2400" dirty="0"/>
              <a:t>Expert Panel “High Gradient Plasma and Laser Accelerators”</a:t>
            </a:r>
          </a:p>
          <a:p>
            <a:pPr algn="ctr"/>
            <a:endParaRPr lang="en-GB" sz="2400" dirty="0"/>
          </a:p>
          <a:p>
            <a:pPr algn="ctr"/>
            <a:r>
              <a:rPr lang="en-GB" sz="2400" dirty="0"/>
              <a:t>31 May 2021</a:t>
            </a:r>
            <a:endParaRPr lang="en-DE" sz="24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BF609FA-100D-1045-BCBA-B41C8BCB8561}"/>
              </a:ext>
            </a:extLst>
          </p:cNvPr>
          <p:cNvSpPr/>
          <p:nvPr/>
        </p:nvSpPr>
        <p:spPr>
          <a:xfrm>
            <a:off x="2803267" y="3917236"/>
            <a:ext cx="38373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2"/>
              </a:rPr>
              <a:t>https://indico.cern.ch/event/1041900/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5878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E8D57C4-71E3-DA44-868C-8A3DEC111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C5F25-5D95-1C4F-BEBE-03B36B62BFA1}" type="slidenum">
              <a:rPr lang="en-US" smtClean="0"/>
              <a:t>2</a:t>
            </a:fld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3D7D027-6C05-1143-A603-79B1EE1CA32F}"/>
              </a:ext>
            </a:extLst>
          </p:cNvPr>
          <p:cNvSpPr/>
          <p:nvPr/>
        </p:nvSpPr>
        <p:spPr>
          <a:xfrm>
            <a:off x="120868" y="73356"/>
            <a:ext cx="88444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/>
              <a:t>Expert Panel HGPL “High Gradient Acceleration (Plasma/Laser)”</a:t>
            </a:r>
            <a:endParaRPr lang="en-DE" sz="24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B7954ED-43DF-AF4B-877A-E59A7DF0F97B}"/>
              </a:ext>
            </a:extLst>
          </p:cNvPr>
          <p:cNvSpPr txBox="1"/>
          <p:nvPr/>
        </p:nvSpPr>
        <p:spPr>
          <a:xfrm>
            <a:off x="273545" y="645788"/>
            <a:ext cx="2659117" cy="41700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>
              <a:spcAft>
                <a:spcPts val="600"/>
              </a:spcAft>
            </a:pPr>
            <a:r>
              <a:rPr lang="en-DE" b="1" dirty="0"/>
              <a:t>Scope: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DE" sz="1500" dirty="0"/>
              <a:t>Accelerator R&amp;D Roadmap for </a:t>
            </a:r>
            <a:r>
              <a:rPr lang="en-DE" sz="1500" b="1" dirty="0"/>
              <a:t>plasma and laser accelerators </a:t>
            </a:r>
            <a:r>
              <a:rPr lang="en-DE" sz="1500" dirty="0"/>
              <a:t>(includes beam-driven options and </a:t>
            </a:r>
            <a:r>
              <a:rPr lang="en-DE" sz="1500" b="1" dirty="0"/>
              <a:t>dielectric</a:t>
            </a:r>
            <a:r>
              <a:rPr lang="en-DE" sz="1500" dirty="0"/>
              <a:t> structures).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DE" sz="1500" dirty="0"/>
              <a:t>Roadmap to support esta-blishing compact, high gra-dient accelerator techno-logy (&gt; 1 GV/m) as a </a:t>
            </a:r>
            <a:r>
              <a:rPr lang="en-DE" sz="1500" b="1" dirty="0"/>
              <a:t>viable option for HEP</a:t>
            </a:r>
            <a:r>
              <a:rPr lang="en-DE" sz="1500" dirty="0"/>
              <a:t>.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DE" sz="1500" dirty="0"/>
              <a:t>Enable </a:t>
            </a:r>
            <a:r>
              <a:rPr lang="en-DE" sz="1500" b="1" dirty="0"/>
              <a:t>intermediate HEP experiments </a:t>
            </a:r>
            <a:r>
              <a:rPr lang="en-DE" sz="1500" dirty="0"/>
              <a:t>and on the longer-term a </a:t>
            </a:r>
            <a:r>
              <a:rPr lang="en-DE" sz="1500" b="1" dirty="0"/>
              <a:t>compact, cost-effective plasma linear collider</a:t>
            </a:r>
            <a:r>
              <a:rPr lang="en-DE" sz="1500" dirty="0"/>
              <a:t> design.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76AA63B-8818-9C43-8689-487873E4AE8E}"/>
              </a:ext>
            </a:extLst>
          </p:cNvPr>
          <p:cNvSpPr txBox="1"/>
          <p:nvPr/>
        </p:nvSpPr>
        <p:spPr>
          <a:xfrm>
            <a:off x="3061252" y="2592112"/>
            <a:ext cx="5889051" cy="22236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DE" sz="1400" b="1" dirty="0"/>
              <a:t>Meetings already organized: 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DE" sz="1200" dirty="0"/>
              <a:t>5 expert panel meetings </a:t>
            </a:r>
            <a:r>
              <a:rPr lang="en-DE" sz="1050" dirty="0"/>
              <a:t>(see INDICO </a:t>
            </a:r>
            <a:r>
              <a:rPr lang="en-GB" sz="1050" dirty="0">
                <a:hlinkClick r:id="rId2"/>
              </a:rPr>
              <a:t>https://indico.cern.ch/category/13717/</a:t>
            </a:r>
            <a:r>
              <a:rPr lang="en-DE" sz="1050" dirty="0"/>
              <a:t>)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200" dirty="0"/>
              <a:t>1</a:t>
            </a:r>
            <a:r>
              <a:rPr lang="en-US" sz="1200" baseline="30000" dirty="0"/>
              <a:t>st</a:t>
            </a:r>
            <a:r>
              <a:rPr lang="en-US" sz="1200" dirty="0"/>
              <a:t> </a:t>
            </a:r>
            <a:r>
              <a:rPr lang="en-DE" sz="1200"/>
              <a:t>townhall TH meeting </a:t>
            </a:r>
            <a:r>
              <a:rPr lang="en-DE" sz="1200" dirty="0"/>
              <a:t>(30 Mar) – </a:t>
            </a:r>
            <a:r>
              <a:rPr lang="en-DE" sz="1200" b="1" dirty="0">
                <a:solidFill>
                  <a:srgbClr val="FF0000"/>
                </a:solidFill>
              </a:rPr>
              <a:t>setting the scene </a:t>
            </a:r>
            <a:r>
              <a:rPr lang="en-DE" sz="1200" dirty="0"/>
              <a:t>(&gt; 110 </a:t>
            </a:r>
            <a:r>
              <a:rPr lang="en-DE" sz="1200"/>
              <a:t>participants)</a:t>
            </a:r>
            <a:r>
              <a:rPr lang="en-US" sz="1200" dirty="0"/>
              <a:t> </a:t>
            </a:r>
            <a:r>
              <a:rPr lang="en-DE" sz="1050">
                <a:hlinkClick r:id="rId3"/>
              </a:rPr>
              <a:t>https://indico.cern.ch/event/1017117/</a:t>
            </a:r>
            <a:endParaRPr lang="en-US" sz="1050" dirty="0"/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200" dirty="0"/>
              <a:t>2</a:t>
            </a:r>
            <a:r>
              <a:rPr lang="en-US" sz="1200" baseline="30000" dirty="0"/>
              <a:t>nd</a:t>
            </a:r>
            <a:r>
              <a:rPr lang="en-US" sz="1200" dirty="0"/>
              <a:t> townhall TH meeting (21May) - </a:t>
            </a:r>
            <a:r>
              <a:rPr lang="en-DE" sz="1200" b="1">
                <a:solidFill>
                  <a:srgbClr val="FF0000"/>
                </a:solidFill>
              </a:rPr>
              <a:t>community input</a:t>
            </a:r>
            <a:r>
              <a:rPr lang="en-US" sz="1200" b="1" dirty="0">
                <a:solidFill>
                  <a:srgbClr val="FF0000"/>
                </a:solidFill>
              </a:rPr>
              <a:t> </a:t>
            </a:r>
            <a:r>
              <a:rPr lang="en-DE" sz="1200"/>
              <a:t>(&gt; 110 participants)</a:t>
            </a:r>
            <a:r>
              <a:rPr lang="en-DE" sz="1200">
                <a:solidFill>
                  <a:srgbClr val="FF0000"/>
                </a:solidFill>
              </a:rPr>
              <a:t> </a:t>
            </a:r>
            <a:r>
              <a:rPr lang="en-GB" sz="1050" dirty="0">
                <a:solidFill>
                  <a:srgbClr val="FF0000"/>
                </a:solidFill>
                <a:hlinkClick r:id="rId4"/>
              </a:rPr>
              <a:t>https://indico.cern.ch/event/1040116/</a:t>
            </a:r>
            <a:endParaRPr lang="en-DE" sz="1200" dirty="0"/>
          </a:p>
          <a:p>
            <a:pPr>
              <a:spcAft>
                <a:spcPts val="300"/>
              </a:spcAft>
            </a:pPr>
            <a:r>
              <a:rPr lang="en-DE" sz="1400" b="1" dirty="0"/>
              <a:t>Upcoming meetings: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DE" sz="1200" dirty="0"/>
              <a:t>Weekly panel meetings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200" dirty="0"/>
              <a:t>3rd</a:t>
            </a:r>
            <a:r>
              <a:rPr lang="en-DE" sz="1200"/>
              <a:t> TH meeting </a:t>
            </a:r>
            <a:r>
              <a:rPr lang="en-US" sz="1200" dirty="0"/>
              <a:t>- </a:t>
            </a:r>
            <a:r>
              <a:rPr lang="en-DE" sz="1200" b="1">
                <a:solidFill>
                  <a:srgbClr val="FF0000"/>
                </a:solidFill>
              </a:rPr>
              <a:t>community input</a:t>
            </a:r>
            <a:r>
              <a:rPr lang="en-DE" sz="1200">
                <a:solidFill>
                  <a:srgbClr val="FF0000"/>
                </a:solidFill>
              </a:rPr>
              <a:t> </a:t>
            </a:r>
            <a:r>
              <a:rPr lang="en-DE" sz="1200"/>
              <a:t>(31 May)</a:t>
            </a:r>
            <a:r>
              <a:rPr lang="en-US" sz="1200" dirty="0"/>
              <a:t> : </a:t>
            </a:r>
            <a:r>
              <a:rPr lang="en-US" sz="1100" dirty="0">
                <a:hlinkClick r:id="rId5"/>
              </a:rPr>
              <a:t>https://indico.cern.ch/event/1041900/</a:t>
            </a:r>
            <a:endParaRPr lang="en-DE" sz="1200" dirty="0"/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200" dirty="0"/>
              <a:t>4th</a:t>
            </a:r>
            <a:r>
              <a:rPr lang="en-DE" sz="1200"/>
              <a:t> </a:t>
            </a:r>
            <a:r>
              <a:rPr lang="en-DE" sz="1200" dirty="0"/>
              <a:t>TH meeting </a:t>
            </a:r>
            <a:r>
              <a:rPr lang="en-DE" sz="1200" b="1" dirty="0">
                <a:solidFill>
                  <a:srgbClr val="FF0000"/>
                </a:solidFill>
              </a:rPr>
              <a:t>discussing roadmap </a:t>
            </a:r>
            <a:r>
              <a:rPr lang="en-DE" sz="1200" dirty="0"/>
              <a:t>(23 Jun)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9E63F41A-BA28-9647-8D45-3EF4786398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7200" y="4828223"/>
            <a:ext cx="8229600" cy="273844"/>
          </a:xfrm>
        </p:spPr>
        <p:txBody>
          <a:bodyPr/>
          <a:lstStyle/>
          <a:p>
            <a:r>
              <a:rPr lang="en-US" dirty="0"/>
              <a:t>E. Gschwendtner, R. </a:t>
            </a:r>
            <a:r>
              <a:rPr lang="en-US" dirty="0" err="1"/>
              <a:t>Assmann</a:t>
            </a:r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0F0DA54-10D8-424C-9F5F-98FABF0D3D17}"/>
              </a:ext>
            </a:extLst>
          </p:cNvPr>
          <p:cNvGrpSpPr/>
          <p:nvPr/>
        </p:nvGrpSpPr>
        <p:grpSpPr>
          <a:xfrm>
            <a:off x="3061252" y="655112"/>
            <a:ext cx="5889051" cy="1808187"/>
            <a:chOff x="3061252" y="671014"/>
            <a:chExt cx="5889051" cy="1808187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FC3C6002-64AF-DD42-9587-C9125A5567EF}"/>
                </a:ext>
              </a:extLst>
            </p:cNvPr>
            <p:cNvSpPr txBox="1"/>
            <p:nvPr/>
          </p:nvSpPr>
          <p:spPr>
            <a:xfrm>
              <a:off x="3061252" y="671014"/>
              <a:ext cx="5889051" cy="180818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050" b="1" dirty="0">
                  <a:solidFill>
                    <a:schemeClr val="bg1"/>
                  </a:solidFill>
                </a:rPr>
                <a:t>Expert Panel: </a:t>
              </a:r>
            </a:p>
            <a:p>
              <a:r>
                <a:rPr lang="en-GB" sz="1000" dirty="0">
                  <a:solidFill>
                    <a:schemeClr val="bg1"/>
                  </a:solidFill>
                </a:rPr>
                <a:t>Chair: Ralph </a:t>
              </a:r>
              <a:r>
                <a:rPr lang="en-GB" sz="1000" dirty="0" err="1">
                  <a:solidFill>
                    <a:schemeClr val="bg1"/>
                  </a:solidFill>
                </a:rPr>
                <a:t>Assmann</a:t>
              </a:r>
              <a:r>
                <a:rPr lang="en-GB" sz="1000" dirty="0">
                  <a:solidFill>
                    <a:schemeClr val="bg1"/>
                  </a:solidFill>
                </a:rPr>
                <a:t> (DESY/INFN), Deputy Chair: Edda Gschwendtner (CERN)</a:t>
              </a:r>
            </a:p>
            <a:p>
              <a:endParaRPr lang="en-GB" sz="1000" dirty="0">
                <a:solidFill>
                  <a:schemeClr val="bg1"/>
                </a:solidFill>
              </a:endParaRPr>
            </a:p>
            <a:p>
              <a:r>
                <a:rPr lang="en-GB" sz="1050" b="1" dirty="0">
                  <a:solidFill>
                    <a:schemeClr val="bg1"/>
                  </a:solidFill>
                </a:rPr>
                <a:t>Panel members: </a:t>
              </a:r>
            </a:p>
            <a:p>
              <a:pPr algn="just"/>
              <a:r>
                <a:rPr lang="en-GB" sz="1000" dirty="0">
                  <a:solidFill>
                    <a:schemeClr val="bg1"/>
                  </a:solidFill>
                </a:rPr>
                <a:t>Kevin </a:t>
              </a:r>
              <a:r>
                <a:rPr lang="en-GB" sz="1000" dirty="0" err="1">
                  <a:solidFill>
                    <a:schemeClr val="bg1"/>
                  </a:solidFill>
                </a:rPr>
                <a:t>Cassou</a:t>
              </a:r>
              <a:r>
                <a:rPr lang="en-GB" sz="1000" dirty="0">
                  <a:solidFill>
                    <a:schemeClr val="bg1"/>
                  </a:solidFill>
                </a:rPr>
                <a:t> (IN2P3/</a:t>
              </a:r>
              <a:r>
                <a:rPr lang="en-GB" sz="1000" dirty="0" err="1">
                  <a:solidFill>
                    <a:schemeClr val="bg1"/>
                  </a:solidFill>
                </a:rPr>
                <a:t>IJCLab</a:t>
              </a:r>
              <a:r>
                <a:rPr lang="en-GB" sz="1000" dirty="0">
                  <a:solidFill>
                    <a:schemeClr val="bg1"/>
                  </a:solidFill>
                </a:rPr>
                <a:t>), Sebastien </a:t>
              </a:r>
              <a:r>
                <a:rPr lang="en-GB" sz="1000" dirty="0" err="1">
                  <a:solidFill>
                    <a:schemeClr val="bg1"/>
                  </a:solidFill>
                </a:rPr>
                <a:t>Corde</a:t>
              </a:r>
              <a:r>
                <a:rPr lang="en-GB" sz="1000" dirty="0">
                  <a:solidFill>
                    <a:schemeClr val="bg1"/>
                  </a:solidFill>
                </a:rPr>
                <a:t> (IP Paris), Laura Corner ( Liverpool), Brigitte </a:t>
              </a:r>
              <a:r>
                <a:rPr lang="en-GB" sz="1000" dirty="0" err="1">
                  <a:solidFill>
                    <a:schemeClr val="bg1"/>
                  </a:solidFill>
                </a:rPr>
                <a:t>Cros</a:t>
              </a:r>
              <a:r>
                <a:rPr lang="en-GB" sz="1000" dirty="0">
                  <a:solidFill>
                    <a:schemeClr val="bg1"/>
                  </a:solidFill>
                </a:rPr>
                <a:t> (CNRS </a:t>
              </a:r>
              <a:r>
                <a:rPr lang="en-GB" sz="1000" dirty="0" err="1">
                  <a:solidFill>
                    <a:schemeClr val="bg1"/>
                  </a:solidFill>
                </a:rPr>
                <a:t>UPSay</a:t>
              </a:r>
              <a:r>
                <a:rPr lang="en-GB" sz="1000" dirty="0">
                  <a:solidFill>
                    <a:schemeClr val="bg1"/>
                  </a:solidFill>
                </a:rPr>
                <a:t>), Massimo </a:t>
              </a:r>
              <a:r>
                <a:rPr lang="en-GB" sz="1000" dirty="0" err="1">
                  <a:solidFill>
                    <a:schemeClr val="bg1"/>
                  </a:solidFill>
                </a:rPr>
                <a:t>Ferarrio</a:t>
              </a:r>
              <a:r>
                <a:rPr lang="en-GB" sz="1000" dirty="0">
                  <a:solidFill>
                    <a:schemeClr val="bg1"/>
                  </a:solidFill>
                </a:rPr>
                <a:t> (INFN), Simon Hooker (Oxford), Rasmus </a:t>
              </a:r>
              <a:r>
                <a:rPr lang="en-GB" sz="1000" dirty="0" err="1">
                  <a:solidFill>
                    <a:schemeClr val="bg1"/>
                  </a:solidFill>
                </a:rPr>
                <a:t>Ischebeck</a:t>
              </a:r>
              <a:r>
                <a:rPr lang="en-GB" sz="1000" dirty="0">
                  <a:solidFill>
                    <a:schemeClr val="bg1"/>
                  </a:solidFill>
                </a:rPr>
                <a:t> (PSI), Andrea Latina (CERN), </a:t>
              </a:r>
              <a:r>
                <a:rPr lang="en-GB" sz="1000" dirty="0" err="1">
                  <a:solidFill>
                    <a:schemeClr val="bg1"/>
                  </a:solidFill>
                </a:rPr>
                <a:t>Olle</a:t>
              </a:r>
              <a:r>
                <a:rPr lang="en-GB" sz="1000" dirty="0">
                  <a:solidFill>
                    <a:schemeClr val="bg1"/>
                  </a:solidFill>
                </a:rPr>
                <a:t> </a:t>
              </a:r>
              <a:r>
                <a:rPr lang="en-GB" sz="1000" dirty="0" err="1">
                  <a:solidFill>
                    <a:schemeClr val="bg1"/>
                  </a:solidFill>
                </a:rPr>
                <a:t>Lundh</a:t>
              </a:r>
              <a:r>
                <a:rPr lang="en-GB" sz="1000" dirty="0">
                  <a:solidFill>
                    <a:schemeClr val="bg1"/>
                  </a:solidFill>
                </a:rPr>
                <a:t> (Lund), </a:t>
              </a:r>
              <a:r>
                <a:rPr lang="en-GB" sz="1000" dirty="0" err="1">
                  <a:solidFill>
                    <a:schemeClr val="bg1"/>
                  </a:solidFill>
                </a:rPr>
                <a:t>Patric</a:t>
              </a:r>
              <a:r>
                <a:rPr lang="en-GB" sz="1000" dirty="0">
                  <a:solidFill>
                    <a:schemeClr val="bg1"/>
                  </a:solidFill>
                </a:rPr>
                <a:t> </a:t>
              </a:r>
              <a:r>
                <a:rPr lang="en-GB" sz="1000" dirty="0" err="1">
                  <a:solidFill>
                    <a:schemeClr val="bg1"/>
                  </a:solidFill>
                </a:rPr>
                <a:t>Muggli</a:t>
              </a:r>
              <a:r>
                <a:rPr lang="en-GB" sz="1000" dirty="0">
                  <a:solidFill>
                    <a:schemeClr val="bg1"/>
                  </a:solidFill>
                </a:rPr>
                <a:t> (MPI Munich), Phi Nghiem (CEA/IRFU), Jens </a:t>
              </a:r>
              <a:r>
                <a:rPr lang="en-GB" sz="1000" dirty="0" err="1">
                  <a:solidFill>
                    <a:schemeClr val="bg1"/>
                  </a:solidFill>
                </a:rPr>
                <a:t>Osterhoff</a:t>
              </a:r>
              <a:r>
                <a:rPr lang="en-GB" sz="1000" dirty="0">
                  <a:solidFill>
                    <a:schemeClr val="bg1"/>
                  </a:solidFill>
                </a:rPr>
                <a:t> (DESY), Tor </a:t>
              </a:r>
              <a:r>
                <a:rPr lang="en-GB" sz="1000" dirty="0" err="1">
                  <a:solidFill>
                    <a:schemeClr val="bg1"/>
                  </a:solidFill>
                </a:rPr>
                <a:t>Raubenheimer</a:t>
              </a:r>
              <a:r>
                <a:rPr lang="en-GB" sz="1000" dirty="0">
                  <a:solidFill>
                    <a:schemeClr val="bg1"/>
                  </a:solidFill>
                </a:rPr>
                <a:t> (SLAC), Arnd </a:t>
              </a:r>
              <a:r>
                <a:rPr lang="en-GB" sz="1000" dirty="0" err="1">
                  <a:solidFill>
                    <a:schemeClr val="bg1"/>
                  </a:solidFill>
                </a:rPr>
                <a:t>Specka</a:t>
              </a:r>
              <a:r>
                <a:rPr lang="en-GB" sz="1000" dirty="0">
                  <a:solidFill>
                    <a:schemeClr val="bg1"/>
                  </a:solidFill>
                </a:rPr>
                <a:t> (IN2PR/LLR), Jorge Vieira (IST), Matthew Wing (UCL). </a:t>
              </a:r>
            </a:p>
            <a:p>
              <a:endParaRPr lang="en-GB" sz="1000" dirty="0">
                <a:solidFill>
                  <a:schemeClr val="bg1"/>
                </a:solidFill>
              </a:endParaRPr>
            </a:p>
            <a:p>
              <a:r>
                <a:rPr lang="en-GB" sz="1050" b="1" dirty="0">
                  <a:solidFill>
                    <a:schemeClr val="bg1"/>
                  </a:solidFill>
                </a:rPr>
                <a:t>A</a:t>
              </a:r>
              <a:r>
                <a:rPr lang="en-CH" sz="1050" b="1" dirty="0">
                  <a:solidFill>
                    <a:schemeClr val="bg1"/>
                  </a:solidFill>
                </a:rPr>
                <a:t>ssociated members: </a:t>
              </a:r>
            </a:p>
            <a:p>
              <a:r>
                <a:rPr lang="en-CH" sz="1000" dirty="0">
                  <a:solidFill>
                    <a:schemeClr val="bg1"/>
                  </a:solidFill>
                </a:rPr>
                <a:t>Cameron Geddes (LBNL), Mark Hogan (SLAC)), Wei Lu (Tsinghua U.) , Pietro Musumeci (UCLA </a:t>
              </a:r>
            </a:p>
          </p:txBody>
        </p:sp>
        <p:pic>
          <p:nvPicPr>
            <p:cNvPr id="13" name="Picture 12" descr="ESFRI-EuPRAXIA-03-highlight-picture.jpg">
              <a:extLst>
                <a:ext uri="{FF2B5EF4-FFF2-40B4-BE49-F238E27FC236}">
                  <a16:creationId xmlns:a16="http://schemas.microsoft.com/office/drawing/2014/main" id="{640E4716-9716-9346-B848-E9D400578F7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913" t="64273" b="12482"/>
            <a:stretch/>
          </p:blipFill>
          <p:spPr>
            <a:xfrm>
              <a:off x="7871791" y="743949"/>
              <a:ext cx="695739" cy="39543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207258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E8D57C4-71E3-DA44-868C-8A3DEC111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C5F25-5D95-1C4F-BEBE-03B36B62BFA1}" type="slidenum">
              <a:rPr lang="en-US" smtClean="0"/>
              <a:t>3</a:t>
            </a:fld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3D7D027-6C05-1143-A603-79B1EE1CA32F}"/>
              </a:ext>
            </a:extLst>
          </p:cNvPr>
          <p:cNvSpPr/>
          <p:nvPr/>
        </p:nvSpPr>
        <p:spPr>
          <a:xfrm>
            <a:off x="120868" y="73356"/>
            <a:ext cx="88444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/>
              <a:t>Expert Panel HGPL: Feasibility Issues and Questions to Community</a:t>
            </a:r>
            <a:endParaRPr lang="en-DE" sz="24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B7954ED-43DF-AF4B-877A-E59A7DF0F97B}"/>
              </a:ext>
            </a:extLst>
          </p:cNvPr>
          <p:cNvSpPr txBox="1"/>
          <p:nvPr/>
        </p:nvSpPr>
        <p:spPr>
          <a:xfrm>
            <a:off x="241741" y="616109"/>
            <a:ext cx="4235666" cy="41206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GB" b="1" dirty="0"/>
              <a:t>Feasibility issues identified</a:t>
            </a:r>
            <a:r>
              <a:rPr lang="en-DE" b="1" dirty="0"/>
              <a:t>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500" dirty="0"/>
              <a:t>emittance, tolerances, mitigation of instabilities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500" dirty="0"/>
              <a:t>efficiency including drive beam, laser issues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500" dirty="0"/>
              <a:t>energy spread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500" dirty="0"/>
              <a:t>IP issues, pile-up, background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500" dirty="0"/>
              <a:t>maximum bunch intensity / charge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500" dirty="0"/>
              <a:t>time structure of beam (rep rate)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500" dirty="0"/>
              <a:t>round or flat beams, beam shaping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500" dirty="0"/>
              <a:t>staging with in/outcoupling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500" dirty="0"/>
              <a:t>polarisation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500" dirty="0"/>
              <a:t>positrons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500" dirty="0"/>
              <a:t>test facilities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500" dirty="0"/>
              <a:t>simulation code development and outreach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500" dirty="0"/>
              <a:t>Hybrid, new or alternative schemes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500" dirty="0"/>
              <a:t>Low emittance beam sources, </a:t>
            </a:r>
            <a:r>
              <a:rPr lang="en-GB" sz="1500" dirty="0" err="1"/>
              <a:t>incl</a:t>
            </a:r>
            <a:r>
              <a:rPr lang="en-GB" sz="1500" dirty="0"/>
              <a:t> e+ sources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500" dirty="0"/>
              <a:t>Plasma stability / repeatability (incl. </a:t>
            </a:r>
            <a:r>
              <a:rPr lang="en-GB" sz="1500" dirty="0" err="1"/>
              <a:t>targetry</a:t>
            </a:r>
            <a:r>
              <a:rPr lang="en-GB" sz="1500" dirty="0"/>
              <a:t>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500" dirty="0"/>
              <a:t>Synchronization systems, other support systems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3F23090-F8B6-FD49-9532-5BF965715002}"/>
              </a:ext>
            </a:extLst>
          </p:cNvPr>
          <p:cNvSpPr txBox="1"/>
          <p:nvPr/>
        </p:nvSpPr>
        <p:spPr>
          <a:xfrm>
            <a:off x="4719145" y="616109"/>
            <a:ext cx="4235667" cy="41206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>
              <a:spcAft>
                <a:spcPts val="300"/>
              </a:spcAft>
            </a:pPr>
            <a:r>
              <a:rPr lang="en-GB" b="1" dirty="0"/>
              <a:t>Questions to community (selected)</a:t>
            </a:r>
            <a:r>
              <a:rPr lang="en-DE" b="1" dirty="0"/>
              <a:t>:</a:t>
            </a: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Where do you see HEP applications of advanced accelerators in 30 years?</a:t>
            </a: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What are the </a:t>
            </a:r>
            <a:r>
              <a:rPr lang="en-GB" sz="1400" b="1" dirty="0"/>
              <a:t>important milestones for the next 10 years </a:t>
            </a:r>
            <a:r>
              <a:rPr lang="en-GB" sz="1400" dirty="0"/>
              <a:t>to get there from today?</a:t>
            </a: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What should be proposed as </a:t>
            </a:r>
            <a:r>
              <a:rPr lang="en-GB" sz="1400" b="1" dirty="0"/>
              <a:t>deliverables until 2026</a:t>
            </a:r>
            <a:r>
              <a:rPr lang="en-GB" sz="1400" dirty="0"/>
              <a:t>? Please list in order of priority.</a:t>
            </a: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Is the R&amp;D work … already funded and, if not, what additional resources / support would be needed?</a:t>
            </a: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What key R&amp;D needs </a:t>
            </a:r>
            <a:r>
              <a:rPr lang="en-GB" sz="1400" b="1" dirty="0"/>
              <a:t>can be achieved in existing R&amp;D facilities?</a:t>
            </a: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What is the role of the already planned future facilities in Europe and world-wide?</a:t>
            </a: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Is a completely new facility needed?</a:t>
            </a: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Are additional structures needed beyond existing networks and projects, e.g. a design study for a collider or an advanced accelerator stage?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5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58CFF50-6475-CD4D-8EF4-6759075FC16B}"/>
              </a:ext>
            </a:extLst>
          </p:cNvPr>
          <p:cNvSpPr txBox="1"/>
          <p:nvPr/>
        </p:nvSpPr>
        <p:spPr>
          <a:xfrm>
            <a:off x="2980501" y="2558458"/>
            <a:ext cx="16355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>
                <a:solidFill>
                  <a:schemeClr val="accent3">
                    <a:lumMod val="75000"/>
                  </a:schemeClr>
                </a:solidFill>
              </a:rPr>
              <a:t>D</a:t>
            </a:r>
            <a:r>
              <a:rPr lang="en-DE" sz="1600" i="1" dirty="0">
                <a:solidFill>
                  <a:schemeClr val="accent3">
                    <a:lumMod val="75000"/>
                  </a:schemeClr>
                </a:solidFill>
              </a:rPr>
              <a:t>iscuss, group, order, filter with TH input  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422C471-60C1-3745-8EEF-37B103076756}"/>
              </a:ext>
            </a:extLst>
          </p:cNvPr>
          <p:cNvCxnSpPr/>
          <p:nvPr/>
        </p:nvCxnSpPr>
        <p:spPr>
          <a:xfrm>
            <a:off x="3878316" y="3237186"/>
            <a:ext cx="840829" cy="0"/>
          </a:xfrm>
          <a:prstGeom prst="straightConnector1">
            <a:avLst/>
          </a:prstGeom>
          <a:ln w="57150">
            <a:solidFill>
              <a:srgbClr val="77933B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0BADBA69-23A9-ED43-8D08-F2F7B902AB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7200" y="4828223"/>
            <a:ext cx="8229600" cy="273844"/>
          </a:xfrm>
        </p:spPr>
        <p:txBody>
          <a:bodyPr/>
          <a:lstStyle/>
          <a:p>
            <a:r>
              <a:rPr lang="en-US" dirty="0"/>
              <a:t>E. Gschwendtner, R. </a:t>
            </a:r>
            <a:r>
              <a:rPr lang="en-US" dirty="0" err="1"/>
              <a:t>Assmann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91672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E8D57C4-71E3-DA44-868C-8A3DEC111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C5F25-5D95-1C4F-BEBE-03B36B62BFA1}" type="slidenum">
              <a:rPr lang="en-US" smtClean="0"/>
              <a:t>4</a:t>
            </a:fld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3D7D027-6C05-1143-A603-79B1EE1CA32F}"/>
              </a:ext>
            </a:extLst>
          </p:cNvPr>
          <p:cNvSpPr/>
          <p:nvPr/>
        </p:nvSpPr>
        <p:spPr>
          <a:xfrm>
            <a:off x="120868" y="73356"/>
            <a:ext cx="88444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/>
              <a:t>Expert Panel HGPL: Note on Parameters and Study Cases</a:t>
            </a:r>
            <a:endParaRPr lang="en-DE" sz="2400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B7BB0EA-6822-8645-BA9F-BB243166EA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626" y="617002"/>
            <a:ext cx="4125310" cy="14740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9351998-3E00-CF4F-A3BF-92D7F364D026}"/>
              </a:ext>
            </a:extLst>
          </p:cNvPr>
          <p:cNvSpPr/>
          <p:nvPr/>
        </p:nvSpPr>
        <p:spPr>
          <a:xfrm>
            <a:off x="199135" y="2307757"/>
            <a:ext cx="4551541" cy="246221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tx2"/>
                </a:solidFill>
                <a:latin typeface="Calibri" panose="020F0502020204030204" pitchFamily="34" charset="0"/>
              </a:rPr>
              <a:t>I</a:t>
            </a:r>
            <a:r>
              <a:rPr lang="en-GB" sz="1400" i="1" dirty="0">
                <a:latin typeface="Calibri" panose="020F0502020204030204" pitchFamily="34" charset="0"/>
              </a:rPr>
              <a:t>     The </a:t>
            </a:r>
            <a:r>
              <a:rPr lang="en-GB" sz="1400" b="1" i="1" dirty="0">
                <a:latin typeface="Calibri" panose="020F0502020204030204" pitchFamily="34" charset="0"/>
              </a:rPr>
              <a:t>high-energy particle linear collider regime</a:t>
            </a:r>
            <a:r>
              <a:rPr lang="en-GB" sz="1400" i="1" dirty="0">
                <a:latin typeface="Calibri" panose="020F0502020204030204" pitchFamily="34" charset="0"/>
              </a:rPr>
              <a:t>, for which CLIC has already established an optimized set of parameters. We use here the CLIC parameters of the final 15 GeV of the CLIC 380 GeV main </a:t>
            </a:r>
            <a:r>
              <a:rPr lang="en-GB" sz="1400" i="1" dirty="0" err="1">
                <a:latin typeface="Calibri" panose="020F0502020204030204" pitchFamily="34" charset="0"/>
              </a:rPr>
              <a:t>linacs</a:t>
            </a:r>
            <a:r>
              <a:rPr lang="en-GB" sz="1400" i="1" dirty="0">
                <a:latin typeface="Calibri" panose="020F0502020204030204" pitchFamily="34" charset="0"/>
              </a:rPr>
              <a:t> [1]. </a:t>
            </a:r>
          </a:p>
          <a:p>
            <a:endParaRPr lang="en-GB" sz="1400" dirty="0">
              <a:latin typeface="Calibri" panose="020F0502020204030204" pitchFamily="34" charset="0"/>
            </a:endParaRPr>
          </a:p>
          <a:p>
            <a:r>
              <a:rPr lang="en-GB" sz="1600" dirty="0">
                <a:latin typeface="Calibri" panose="020F0502020204030204" pitchFamily="34" charset="0"/>
              </a:rPr>
              <a:t>The relevant </a:t>
            </a:r>
            <a:r>
              <a:rPr lang="en-GB" sz="1600" u="sng" dirty="0">
                <a:latin typeface="Calibri" panose="020F0502020204030204" pitchFamily="34" charset="0"/>
              </a:rPr>
              <a:t>study case</a:t>
            </a:r>
            <a:r>
              <a:rPr lang="en-GB" sz="1600" dirty="0">
                <a:latin typeface="Calibri" panose="020F0502020204030204" pitchFamily="34" charset="0"/>
              </a:rPr>
              <a:t> is the design of an </a:t>
            </a:r>
            <a:r>
              <a:rPr lang="en-GB" sz="1600" b="1" dirty="0">
                <a:solidFill>
                  <a:srgbClr val="FF0000"/>
                </a:solidFill>
                <a:latin typeface="Calibri" panose="020F0502020204030204" pitchFamily="34" charset="0"/>
              </a:rPr>
              <a:t>advanced accelerator module (two or more acceleration stages) accelerating </a:t>
            </a:r>
            <a:r>
              <a:rPr lang="en-GB" sz="1600" dirty="0">
                <a:latin typeface="Calibri" panose="020F0502020204030204" pitchFamily="34" charset="0"/>
              </a:rPr>
              <a:t>electron or positron beams </a:t>
            </a:r>
            <a:r>
              <a:rPr lang="en-GB" sz="1600" b="1" dirty="0">
                <a:solidFill>
                  <a:srgbClr val="FF0000"/>
                </a:solidFill>
                <a:latin typeface="Calibri" panose="020F0502020204030204" pitchFamily="34" charset="0"/>
              </a:rPr>
              <a:t>from 175 GeV (incoming) to 190 GeV </a:t>
            </a:r>
            <a:r>
              <a:rPr lang="en-GB" sz="1600" dirty="0">
                <a:latin typeface="Calibri" panose="020F0502020204030204" pitchFamily="34" charset="0"/>
              </a:rPr>
              <a:t>(after acceleration in the advanced accelerator module). </a:t>
            </a:r>
            <a:endParaRPr lang="en-GB" sz="1600" dirty="0">
              <a:effectLst/>
              <a:latin typeface="Calibri" panose="020F050202020403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C31EAD-713E-B24D-8FAC-926D0C2CD6DF}"/>
              </a:ext>
            </a:extLst>
          </p:cNvPr>
          <p:cNvSpPr/>
          <p:nvPr/>
        </p:nvSpPr>
        <p:spPr>
          <a:xfrm>
            <a:off x="5002923" y="617001"/>
            <a:ext cx="3952451" cy="28931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1F497D"/>
                </a:solidFill>
                <a:latin typeface="Calibri" panose="020F0502020204030204" pitchFamily="34" charset="0"/>
              </a:rPr>
              <a:t>II</a:t>
            </a:r>
            <a:r>
              <a:rPr lang="en-GB" sz="1400" i="1" dirty="0">
                <a:solidFill>
                  <a:prstClr val="black"/>
                </a:solidFill>
                <a:latin typeface="Calibri" panose="020F0502020204030204" pitchFamily="34" charset="0"/>
              </a:rPr>
              <a:t>    </a:t>
            </a:r>
            <a:r>
              <a:rPr lang="en-GB" sz="1400" i="1" dirty="0">
                <a:latin typeface="Calibri" panose="020F0502020204030204" pitchFamily="34" charset="0"/>
              </a:rPr>
              <a:t>A parameter regime for fixed-target experiments, </a:t>
            </a:r>
            <a:r>
              <a:rPr lang="en-GB" sz="1400" b="1" i="1" dirty="0">
                <a:latin typeface="Calibri" panose="020F0502020204030204" pitchFamily="34" charset="0"/>
              </a:rPr>
              <a:t>which might already be realized in the nearer future with more relaxed beam parameters compared to HEP colliders</a:t>
            </a:r>
            <a:r>
              <a:rPr lang="en-GB" sz="1400" i="1" dirty="0">
                <a:latin typeface="Calibri" panose="020F0502020204030204" pitchFamily="34" charset="0"/>
              </a:rPr>
              <a:t>: The example we use here are the beam parameters for a fixed-target experiment for light dark matter search as proposed by the CERN </a:t>
            </a:r>
            <a:r>
              <a:rPr lang="en-GB" sz="1400" i="1" dirty="0" err="1">
                <a:latin typeface="Calibri" panose="020F0502020204030204" pitchFamily="34" charset="0"/>
              </a:rPr>
              <a:t>eSPS</a:t>
            </a:r>
            <a:r>
              <a:rPr lang="en-GB" sz="1400" i="1" dirty="0">
                <a:latin typeface="Calibri" panose="020F0502020204030204" pitchFamily="34" charset="0"/>
              </a:rPr>
              <a:t> design study [2]. </a:t>
            </a:r>
          </a:p>
          <a:p>
            <a:endParaRPr lang="en-GB" sz="1600" dirty="0">
              <a:latin typeface="Calibri" panose="020F0502020204030204" pitchFamily="34" charset="0"/>
            </a:endParaRPr>
          </a:p>
          <a:p>
            <a:r>
              <a:rPr lang="en-GB" sz="1600" dirty="0">
                <a:latin typeface="Calibri" panose="020F0502020204030204" pitchFamily="34" charset="0"/>
              </a:rPr>
              <a:t>The relevant </a:t>
            </a:r>
            <a:r>
              <a:rPr lang="en-GB" sz="1600" u="sng" dirty="0">
                <a:latin typeface="Calibri" panose="020F0502020204030204" pitchFamily="34" charset="0"/>
              </a:rPr>
              <a:t>study case</a:t>
            </a:r>
            <a:r>
              <a:rPr lang="en-GB" sz="1600" dirty="0">
                <a:latin typeface="Calibri" panose="020F0502020204030204" pitchFamily="34" charset="0"/>
              </a:rPr>
              <a:t> is the design of an </a:t>
            </a:r>
            <a:r>
              <a:rPr lang="en-GB" sz="1600" b="1" dirty="0">
                <a:solidFill>
                  <a:srgbClr val="FF0000"/>
                </a:solidFill>
                <a:latin typeface="Calibri" panose="020F0502020204030204" pitchFamily="34" charset="0"/>
              </a:rPr>
              <a:t>advanced accelerator (can include injector)</a:t>
            </a:r>
            <a:r>
              <a:rPr lang="en-GB" sz="1600" dirty="0">
                <a:latin typeface="Calibri" panose="020F0502020204030204" pitchFamily="34" charset="0"/>
              </a:rPr>
              <a:t> to accelerate electrons to a final beam energy in the </a:t>
            </a:r>
            <a:r>
              <a:rPr lang="en-GB" sz="1600" b="1" dirty="0">
                <a:solidFill>
                  <a:srgbClr val="FF0000"/>
                </a:solidFill>
                <a:latin typeface="Calibri" panose="020F0502020204030204" pitchFamily="34" charset="0"/>
              </a:rPr>
              <a:t>regime of 15 GeV to 20 GeV</a:t>
            </a:r>
            <a:r>
              <a:rPr lang="en-GB" sz="1600" dirty="0">
                <a:latin typeface="Calibri" panose="020F0502020204030204" pitchFamily="34" charset="0"/>
              </a:rPr>
              <a:t>. </a:t>
            </a:r>
            <a:endParaRPr lang="en-GB" sz="1600" dirty="0">
              <a:effectLst/>
              <a:latin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73EFCD8-33BE-9F44-81A3-0E022F2A9A85}"/>
              </a:ext>
            </a:extLst>
          </p:cNvPr>
          <p:cNvSpPr txBox="1"/>
          <p:nvPr/>
        </p:nvSpPr>
        <p:spPr>
          <a:xfrm>
            <a:off x="4882055" y="3756025"/>
            <a:ext cx="16606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dirty="0"/>
              <a:t>Could form part of deliverables!</a:t>
            </a:r>
          </a:p>
          <a:p>
            <a:r>
              <a:rPr lang="en-DE" dirty="0">
                <a:sym typeface="Wingdings" pitchFamily="2" charset="2"/>
              </a:rPr>
              <a:t> discuss…</a:t>
            </a:r>
            <a:endParaRPr lang="en-DE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B3D3F08-27C7-B549-BC3F-7B6C6F87F4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9706" y="3602591"/>
            <a:ext cx="1569326" cy="107676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5FB43D7-8AE4-CB49-82AD-1E96F062B6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4579" y="3906315"/>
            <a:ext cx="1396371" cy="1134792"/>
          </a:xfrm>
          <a:prstGeom prst="rect">
            <a:avLst/>
          </a:prstGeom>
        </p:spPr>
      </p:pic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81F45AA0-86B5-B140-BAC1-5342BAF977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7200" y="4828223"/>
            <a:ext cx="8229600" cy="273844"/>
          </a:xfrm>
        </p:spPr>
        <p:txBody>
          <a:bodyPr/>
          <a:lstStyle/>
          <a:p>
            <a:r>
              <a:rPr lang="en-US" dirty="0"/>
              <a:t>E. Gschwendtner, R. </a:t>
            </a:r>
            <a:r>
              <a:rPr lang="en-US" dirty="0" err="1"/>
              <a:t>Assmann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96414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28A418B-921D-354B-9FB3-3E53093B0AD7}"/>
              </a:ext>
            </a:extLst>
          </p:cNvPr>
          <p:cNvSpPr txBox="1"/>
          <p:nvPr/>
        </p:nvSpPr>
        <p:spPr>
          <a:xfrm rot="20801069">
            <a:off x="2964712" y="725643"/>
            <a:ext cx="5535491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DE" sz="9600" b="1" dirty="0">
                <a:solidFill>
                  <a:schemeClr val="bg1">
                    <a:lumMod val="85000"/>
                  </a:schemeClr>
                </a:solidFill>
              </a:rPr>
              <a:t>Draft</a:t>
            </a:r>
          </a:p>
          <a:p>
            <a:pPr algn="ctr"/>
            <a:endParaRPr lang="en-DE" sz="4000" b="1" dirty="0">
              <a:solidFill>
                <a:schemeClr val="bg1">
                  <a:lumMod val="85000"/>
                </a:schemeClr>
              </a:solidFill>
            </a:endParaRPr>
          </a:p>
          <a:p>
            <a:pPr algn="ctr"/>
            <a:r>
              <a:rPr lang="en-GB" sz="6000" b="1" dirty="0">
                <a:solidFill>
                  <a:schemeClr val="bg1">
                    <a:lumMod val="85000"/>
                  </a:schemeClr>
                </a:solidFill>
              </a:rPr>
              <a:t>u</a:t>
            </a:r>
            <a:r>
              <a:rPr lang="en-DE" sz="6000" b="1" dirty="0">
                <a:solidFill>
                  <a:schemeClr val="bg1">
                    <a:lumMod val="85000"/>
                  </a:schemeClr>
                </a:solidFill>
              </a:rPr>
              <a:t>nder discussion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E8D57C4-71E3-DA44-868C-8A3DEC111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C5F25-5D95-1C4F-BEBE-03B36B62BFA1}" type="slidenum">
              <a:rPr lang="en-US" smtClean="0"/>
              <a:t>5</a:t>
            </a:fld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3D7D027-6C05-1143-A603-79B1EE1CA32F}"/>
              </a:ext>
            </a:extLst>
          </p:cNvPr>
          <p:cNvSpPr/>
          <p:nvPr/>
        </p:nvSpPr>
        <p:spPr>
          <a:xfrm>
            <a:off x="162909" y="104886"/>
            <a:ext cx="24962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/>
              <a:t>Expert Panel HGPL – Roadmap Report Structure</a:t>
            </a:r>
            <a:endParaRPr lang="en-DE" sz="24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B7954ED-43DF-AF4B-877A-E59A7DF0F97B}"/>
              </a:ext>
            </a:extLst>
          </p:cNvPr>
          <p:cNvSpPr txBox="1"/>
          <p:nvPr/>
        </p:nvSpPr>
        <p:spPr>
          <a:xfrm>
            <a:off x="2774731" y="173625"/>
            <a:ext cx="6164321" cy="45536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285750" indent="-285750" algn="just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Executive Summary  								2 p</a:t>
            </a:r>
          </a:p>
          <a:p>
            <a:pPr marL="285750" indent="-285750" algn="just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Abstract  										0,5 p</a:t>
            </a:r>
          </a:p>
          <a:p>
            <a:pPr marL="285750" indent="-285750" algn="just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Motivation for a Plasma and Laser Accelerator R&amp;D Program  	1 p</a:t>
            </a:r>
          </a:p>
          <a:p>
            <a:pPr marL="285750" indent="-285750" algn="just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State of the Art  									2 p</a:t>
            </a:r>
          </a:p>
          <a:p>
            <a:pPr marL="285750" indent="-285750" algn="just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Objectives of a Plasma and Laser Accelerator R&amp;D Program   	2 p</a:t>
            </a:r>
          </a:p>
          <a:p>
            <a:pPr marL="285750" indent="-285750" algn="just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Challenges of Plasma and Laser Accelerators   				6 p</a:t>
            </a:r>
          </a:p>
          <a:p>
            <a:pPr marL="285750" indent="-285750" algn="just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Plasma and Laser Accelerator R&amp;D Program Drivers   		2 p</a:t>
            </a:r>
          </a:p>
          <a:p>
            <a:pPr marL="285750" indent="-285750" algn="just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Proposed Program Structure and Deliverables   			12 p</a:t>
            </a:r>
          </a:p>
          <a:p>
            <a:pPr marL="285750" indent="-285750" algn="just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Roadmap, Work Plan and Timeline  					4 p</a:t>
            </a:r>
          </a:p>
          <a:p>
            <a:pPr marL="285750" indent="-285750" algn="just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Impact of a Plasma and Laser Accelerator R&amp;D Program		4 p</a:t>
            </a:r>
          </a:p>
          <a:p>
            <a:pPr marL="285750" indent="-285750" algn="just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Applications to Other Fields and Society  					2 p</a:t>
            </a:r>
          </a:p>
          <a:p>
            <a:pPr marL="285750" indent="-285750" algn="just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Scenario of Engagement and Investments   				2 p</a:t>
            </a:r>
          </a:p>
          <a:p>
            <a:pPr marL="285750" indent="-285750" algn="just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Sustainability  									1 p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ECFAFEC-EC6D-E04D-87FF-F7B62ACDF6A1}"/>
              </a:ext>
            </a:extLst>
          </p:cNvPr>
          <p:cNvSpPr txBox="1"/>
          <p:nvPr/>
        </p:nvSpPr>
        <p:spPr>
          <a:xfrm>
            <a:off x="204948" y="1493015"/>
            <a:ext cx="2222942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i="1" dirty="0"/>
              <a:t>~</a:t>
            </a:r>
            <a:r>
              <a:rPr lang="en-DE" sz="1400" i="1"/>
              <a:t>40 </a:t>
            </a:r>
            <a:r>
              <a:rPr lang="en-DE" sz="1400" i="1" dirty="0"/>
              <a:t>page report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DE" sz="1400" i="1" dirty="0"/>
              <a:t>Structure adopted in discussion with chair of expert panel </a:t>
            </a:r>
            <a:r>
              <a:rPr lang="en-DE" sz="1400" i="1"/>
              <a:t>HFM (PV)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DE" sz="1400" i="1"/>
              <a:t>Focusing space-wise on challenges, program structure and deliverables for developing roadmap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DE" sz="1400" i="1"/>
              <a:t>Embedding </a:t>
            </a:r>
            <a:r>
              <a:rPr lang="en-DE" sz="1400" i="1" dirty="0"/>
              <a:t>into larger context, including synergy (applications)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32977A0-36E4-CA48-802E-69268B16C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7200" y="4828223"/>
            <a:ext cx="8229600" cy="273844"/>
          </a:xfrm>
        </p:spPr>
        <p:txBody>
          <a:bodyPr/>
          <a:lstStyle/>
          <a:p>
            <a:r>
              <a:rPr lang="en-US" dirty="0"/>
              <a:t>E. Gschwendtner, R. </a:t>
            </a:r>
            <a:r>
              <a:rPr lang="en-US" dirty="0" err="1"/>
              <a:t>Assmann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35521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E8D57C4-71E3-DA44-868C-8A3DEC111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C5F25-5D95-1C4F-BEBE-03B36B62BFA1}" type="slidenum">
              <a:rPr lang="en-US" smtClean="0"/>
              <a:t>6</a:t>
            </a:fld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3D7D027-6C05-1143-A603-79B1EE1CA32F}"/>
              </a:ext>
            </a:extLst>
          </p:cNvPr>
          <p:cNvSpPr/>
          <p:nvPr/>
        </p:nvSpPr>
        <p:spPr>
          <a:xfrm>
            <a:off x="149772" y="914183"/>
            <a:ext cx="884445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b="1" dirty="0"/>
              <a:t>Many thanks to the 50 colleagues</a:t>
            </a:r>
          </a:p>
          <a:p>
            <a:pPr algn="ctr"/>
            <a:r>
              <a:rPr lang="en-GB" sz="3200" b="1" dirty="0"/>
              <a:t>who provide input to our roadmap in the 2</a:t>
            </a:r>
            <a:r>
              <a:rPr lang="en-GB" sz="3200" b="1" baseline="30000" dirty="0"/>
              <a:t>nd</a:t>
            </a:r>
            <a:r>
              <a:rPr lang="en-GB" sz="3200" b="1" dirty="0"/>
              <a:t> and 3</a:t>
            </a:r>
            <a:r>
              <a:rPr lang="en-GB" sz="3200" b="1" baseline="30000" dirty="0"/>
              <a:t>rd</a:t>
            </a:r>
            <a:r>
              <a:rPr lang="en-GB" sz="3200" b="1" dirty="0"/>
              <a:t> Townhall meetings!</a:t>
            </a:r>
          </a:p>
          <a:p>
            <a:pPr algn="ctr"/>
            <a:endParaRPr lang="en-GB" sz="2400" b="1" dirty="0"/>
          </a:p>
          <a:p>
            <a:pPr algn="ctr"/>
            <a:r>
              <a:rPr lang="en-GB" sz="2400" dirty="0"/>
              <a:t>Ask everybody to stick to allocated time. </a:t>
            </a:r>
          </a:p>
          <a:p>
            <a:pPr algn="ctr"/>
            <a:endParaRPr lang="en-GB" sz="2400" dirty="0"/>
          </a:p>
          <a:p>
            <a:pPr algn="ctr"/>
            <a:r>
              <a:rPr lang="en-GB" sz="2400" dirty="0"/>
              <a:t>3 page inputs will be very useful in addition to provide more details, references and suggestions to the expert panel!</a:t>
            </a:r>
            <a:endParaRPr lang="en-DE" sz="24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ED1D9E-613A-6445-AF0A-603C48723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7200" y="4828223"/>
            <a:ext cx="8229600" cy="273844"/>
          </a:xfrm>
        </p:spPr>
        <p:txBody>
          <a:bodyPr/>
          <a:lstStyle/>
          <a:p>
            <a:r>
              <a:rPr lang="en-US" dirty="0"/>
              <a:t>E. Gschwendtner, R. </a:t>
            </a:r>
            <a:r>
              <a:rPr lang="en-US" dirty="0" err="1"/>
              <a:t>Assmann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69093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{70F9FB76-85BF-5F4D-96BD-1E635C56D495}tf16401378</Template>
  <TotalTime>559</TotalTime>
  <Words>1117</Words>
  <Application>Microsoft Macintosh PowerPoint</Application>
  <PresentationFormat>On-screen Show (16:9)</PresentationFormat>
  <Paragraphs>107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DESY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Recommendations from Core Group* on Plasma and Laser Accelerators</dc:title>
  <dc:creator>Ralph Assmann</dc:creator>
  <cp:lastModifiedBy>Edda Gschwendtner</cp:lastModifiedBy>
  <cp:revision>299</cp:revision>
  <dcterms:created xsi:type="dcterms:W3CDTF">2020-08-18T08:33:37Z</dcterms:created>
  <dcterms:modified xsi:type="dcterms:W3CDTF">2021-05-31T07:31:44Z</dcterms:modified>
</cp:coreProperties>
</file>