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488" r:id="rId2"/>
    <p:sldId id="704" r:id="rId3"/>
    <p:sldId id="504" r:id="rId4"/>
    <p:sldId id="710" r:id="rId5"/>
    <p:sldId id="692" r:id="rId6"/>
    <p:sldId id="705" r:id="rId7"/>
    <p:sldId id="686" r:id="rId8"/>
    <p:sldId id="711" r:id="rId9"/>
    <p:sldId id="687" r:id="rId10"/>
    <p:sldId id="688" r:id="rId11"/>
    <p:sldId id="689" r:id="rId12"/>
    <p:sldId id="690" r:id="rId13"/>
    <p:sldId id="691" r:id="rId14"/>
    <p:sldId id="703" r:id="rId15"/>
    <p:sldId id="698" r:id="rId16"/>
    <p:sldId id="706" r:id="rId17"/>
    <p:sldId id="707" r:id="rId18"/>
    <p:sldId id="708" r:id="rId19"/>
    <p:sldId id="701" r:id="rId20"/>
    <p:sldId id="533" r:id="rId21"/>
    <p:sldId id="675" r:id="rId22"/>
    <p:sldId id="539" r:id="rId23"/>
    <p:sldId id="639" r:id="rId24"/>
    <p:sldId id="685" r:id="rId25"/>
    <p:sldId id="702" r:id="rId26"/>
    <p:sldId id="709" r:id="rId27"/>
    <p:sldId id="682" r:id="rId28"/>
    <p:sldId id="683" r:id="rId29"/>
  </p:sldIdLst>
  <p:sldSz cx="9144000" cy="6858000" type="screen4x3"/>
  <p:notesSz cx="9893300" cy="67437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124">
          <p15:clr>
            <a:srgbClr val="A4A3A4"/>
          </p15:clr>
        </p15:guide>
        <p15:guide id="2" pos="3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008000"/>
    <a:srgbClr val="009900"/>
    <a:srgbClr val="FFFFCC"/>
    <a:srgbClr val="FFFF99"/>
    <a:srgbClr val="20E032"/>
    <a:srgbClr val="003399"/>
    <a:srgbClr val="C00000"/>
    <a:srgbClr val="E3E3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 pośredni 4 — Ak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89" autoAdjust="0"/>
    <p:restoredTop sz="98025" autoAdjust="0"/>
  </p:normalViewPr>
  <p:slideViewPr>
    <p:cSldViewPr>
      <p:cViewPr varScale="1">
        <p:scale>
          <a:sx n="150" d="100"/>
          <a:sy n="150" d="100"/>
        </p:scale>
        <p:origin x="288" y="13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20" d="100"/>
        <a:sy n="120" d="100"/>
      </p:scale>
      <p:origin x="0" y="768"/>
    </p:cViewPr>
  </p:sorterViewPr>
  <p:notesViewPr>
    <p:cSldViewPr>
      <p:cViewPr varScale="1">
        <p:scale>
          <a:sx n="105" d="100"/>
          <a:sy n="105" d="100"/>
        </p:scale>
        <p:origin x="-342" y="-96"/>
      </p:cViewPr>
      <p:guideLst>
        <p:guide orient="horz" pos="2124"/>
        <p:guide pos="3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4287392" cy="336819"/>
          </a:xfrm>
          <a:prstGeom prst="rect">
            <a:avLst/>
          </a:prstGeom>
        </p:spPr>
        <p:txBody>
          <a:bodyPr vert="horz" lIns="95045" tIns="47523" rIns="95045" bIns="47523" rtlCol="0"/>
          <a:lstStyle>
            <a:lvl1pPr algn="l" fontAlgn="auto">
              <a:spcBef>
                <a:spcPts val="0"/>
              </a:spcBef>
              <a:spcAft>
                <a:spcPts val="0"/>
              </a:spcAft>
              <a:defRPr sz="1200">
                <a:latin typeface="Arial" panose="020B0604020202020204" pitchFamily="34" charset="0"/>
                <a:cs typeface="+mn-cs"/>
              </a:defRPr>
            </a:lvl1pPr>
          </a:lstStyle>
          <a:p>
            <a:pPr>
              <a:defRPr/>
            </a:pPr>
            <a:endParaRPr lang="en-GB"/>
          </a:p>
        </p:txBody>
      </p:sp>
      <p:sp>
        <p:nvSpPr>
          <p:cNvPr id="3" name="Date Placeholder 2"/>
          <p:cNvSpPr>
            <a:spLocks noGrp="1"/>
          </p:cNvSpPr>
          <p:nvPr>
            <p:ph type="dt" sz="quarter" idx="1"/>
          </p:nvPr>
        </p:nvSpPr>
        <p:spPr>
          <a:xfrm>
            <a:off x="5603698" y="2"/>
            <a:ext cx="4287392" cy="336819"/>
          </a:xfrm>
          <a:prstGeom prst="rect">
            <a:avLst/>
          </a:prstGeom>
        </p:spPr>
        <p:txBody>
          <a:bodyPr vert="horz" lIns="95045" tIns="47523" rIns="95045" bIns="47523" rtlCol="0"/>
          <a:lstStyle>
            <a:lvl1pPr algn="r" fontAlgn="auto">
              <a:spcBef>
                <a:spcPts val="0"/>
              </a:spcBef>
              <a:spcAft>
                <a:spcPts val="0"/>
              </a:spcAft>
              <a:defRPr sz="1200">
                <a:latin typeface="Arial" panose="020B0604020202020204" pitchFamily="34" charset="0"/>
                <a:cs typeface="+mn-cs"/>
              </a:defRPr>
            </a:lvl1pPr>
          </a:lstStyle>
          <a:p>
            <a:pPr>
              <a:defRPr/>
            </a:pPr>
            <a:fld id="{A04946DF-4975-4919-9F53-A6393498ED6F}" type="datetimeFigureOut">
              <a:rPr lang="en-GB"/>
              <a:pPr>
                <a:defRPr/>
              </a:pPr>
              <a:t>23/06/2021</a:t>
            </a:fld>
            <a:endParaRPr lang="en-GB" dirty="0"/>
          </a:p>
        </p:txBody>
      </p:sp>
      <p:sp>
        <p:nvSpPr>
          <p:cNvPr id="4" name="Footer Placeholder 3"/>
          <p:cNvSpPr>
            <a:spLocks noGrp="1"/>
          </p:cNvSpPr>
          <p:nvPr>
            <p:ph type="ftr" sz="quarter" idx="2"/>
          </p:nvPr>
        </p:nvSpPr>
        <p:spPr>
          <a:xfrm>
            <a:off x="3" y="6405836"/>
            <a:ext cx="4287392" cy="336819"/>
          </a:xfrm>
          <a:prstGeom prst="rect">
            <a:avLst/>
          </a:prstGeom>
        </p:spPr>
        <p:txBody>
          <a:bodyPr vert="horz" lIns="95045" tIns="47523" rIns="95045" bIns="47523" rtlCol="0" anchor="b"/>
          <a:lstStyle>
            <a:lvl1pPr algn="l" fontAlgn="auto">
              <a:spcBef>
                <a:spcPts val="0"/>
              </a:spcBef>
              <a:spcAft>
                <a:spcPts val="0"/>
              </a:spcAft>
              <a:defRPr sz="1200">
                <a:latin typeface="Arial" panose="020B0604020202020204" pitchFamily="34" charset="0"/>
                <a:cs typeface="+mn-cs"/>
              </a:defRPr>
            </a:lvl1pPr>
          </a:lstStyle>
          <a:p>
            <a:pPr>
              <a:defRPr/>
            </a:pPr>
            <a:endParaRPr lang="en-GB"/>
          </a:p>
        </p:txBody>
      </p:sp>
      <p:sp>
        <p:nvSpPr>
          <p:cNvPr id="5" name="Slide Number Placeholder 4"/>
          <p:cNvSpPr>
            <a:spLocks noGrp="1"/>
          </p:cNvSpPr>
          <p:nvPr>
            <p:ph type="sldNum" sz="quarter" idx="3"/>
          </p:nvPr>
        </p:nvSpPr>
        <p:spPr>
          <a:xfrm>
            <a:off x="5603698" y="6405836"/>
            <a:ext cx="4287392" cy="336819"/>
          </a:xfrm>
          <a:prstGeom prst="rect">
            <a:avLst/>
          </a:prstGeom>
        </p:spPr>
        <p:txBody>
          <a:bodyPr vert="horz" lIns="95045" tIns="47523" rIns="95045" bIns="47523" rtlCol="0" anchor="b"/>
          <a:lstStyle>
            <a:lvl1pPr algn="r" fontAlgn="auto">
              <a:spcBef>
                <a:spcPts val="0"/>
              </a:spcBef>
              <a:spcAft>
                <a:spcPts val="0"/>
              </a:spcAft>
              <a:defRPr sz="1200">
                <a:latin typeface="Arial" panose="020B0604020202020204" pitchFamily="34" charset="0"/>
                <a:cs typeface="+mn-cs"/>
              </a:defRPr>
            </a:lvl1pPr>
          </a:lstStyle>
          <a:p>
            <a:pPr>
              <a:defRPr/>
            </a:pPr>
            <a:fld id="{991D4E74-62C5-4E1F-A9B8-8508045D6FCD}" type="slidenum">
              <a:rPr lang="en-GB"/>
              <a:pPr>
                <a:defRPr/>
              </a:pPr>
              <a:t>‹#›</a:t>
            </a:fld>
            <a:endParaRPr lang="en-GB" dirty="0"/>
          </a:p>
        </p:txBody>
      </p:sp>
    </p:spTree>
    <p:extLst>
      <p:ext uri="{BB962C8B-B14F-4D97-AF65-F5344CB8AC3E}">
        <p14:creationId xmlns:p14="http://schemas.microsoft.com/office/powerpoint/2010/main" val="406253041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4287392" cy="336819"/>
          </a:xfrm>
          <a:prstGeom prst="rect">
            <a:avLst/>
          </a:prstGeom>
        </p:spPr>
        <p:txBody>
          <a:bodyPr vert="horz" lIns="95045" tIns="47523" rIns="95045" bIns="47523" rtlCol="0"/>
          <a:lstStyle>
            <a:lvl1pPr algn="l" fontAlgn="auto">
              <a:spcBef>
                <a:spcPts val="0"/>
              </a:spcBef>
              <a:spcAft>
                <a:spcPts val="0"/>
              </a:spcAft>
              <a:defRPr sz="1200">
                <a:latin typeface="Arial" panose="020B0604020202020204" pitchFamily="34" charset="0"/>
                <a:cs typeface="+mn-cs"/>
              </a:defRPr>
            </a:lvl1pPr>
          </a:lstStyle>
          <a:p>
            <a:pPr>
              <a:defRPr/>
            </a:pPr>
            <a:endParaRPr lang="en-GB"/>
          </a:p>
        </p:txBody>
      </p:sp>
      <p:sp>
        <p:nvSpPr>
          <p:cNvPr id="3" name="Date Placeholder 2"/>
          <p:cNvSpPr>
            <a:spLocks noGrp="1"/>
          </p:cNvSpPr>
          <p:nvPr>
            <p:ph type="dt" idx="1"/>
          </p:nvPr>
        </p:nvSpPr>
        <p:spPr>
          <a:xfrm>
            <a:off x="5603698" y="2"/>
            <a:ext cx="4287392" cy="336819"/>
          </a:xfrm>
          <a:prstGeom prst="rect">
            <a:avLst/>
          </a:prstGeom>
        </p:spPr>
        <p:txBody>
          <a:bodyPr vert="horz" lIns="95045" tIns="47523" rIns="95045" bIns="47523" rtlCol="0"/>
          <a:lstStyle>
            <a:lvl1pPr algn="r" fontAlgn="auto">
              <a:spcBef>
                <a:spcPts val="0"/>
              </a:spcBef>
              <a:spcAft>
                <a:spcPts val="0"/>
              </a:spcAft>
              <a:defRPr sz="1200">
                <a:latin typeface="Arial" panose="020B0604020202020204" pitchFamily="34" charset="0"/>
                <a:cs typeface="+mn-cs"/>
              </a:defRPr>
            </a:lvl1pPr>
          </a:lstStyle>
          <a:p>
            <a:pPr>
              <a:defRPr/>
            </a:pPr>
            <a:fld id="{23D93AC8-4DA6-4744-A836-F665BECFF98E}" type="datetimeFigureOut">
              <a:rPr lang="en-GB"/>
              <a:pPr>
                <a:defRPr/>
              </a:pPr>
              <a:t>23/06/2021</a:t>
            </a:fld>
            <a:endParaRPr lang="en-GB" dirty="0"/>
          </a:p>
        </p:txBody>
      </p:sp>
      <p:sp>
        <p:nvSpPr>
          <p:cNvPr id="4" name="Slide Image Placeholder 3"/>
          <p:cNvSpPr>
            <a:spLocks noGrp="1" noRot="1" noChangeAspect="1"/>
          </p:cNvSpPr>
          <p:nvPr>
            <p:ph type="sldImg" idx="2"/>
          </p:nvPr>
        </p:nvSpPr>
        <p:spPr>
          <a:xfrm>
            <a:off x="3262313" y="506413"/>
            <a:ext cx="3368675" cy="2527300"/>
          </a:xfrm>
          <a:prstGeom prst="rect">
            <a:avLst/>
          </a:prstGeom>
          <a:noFill/>
          <a:ln w="12700">
            <a:solidFill>
              <a:prstClr val="black"/>
            </a:solidFill>
          </a:ln>
        </p:spPr>
        <p:txBody>
          <a:bodyPr vert="horz" lIns="95045" tIns="47523" rIns="95045" bIns="47523" rtlCol="0" anchor="ctr"/>
          <a:lstStyle/>
          <a:p>
            <a:pPr lvl="0"/>
            <a:endParaRPr lang="en-GB" noProof="0" dirty="0"/>
          </a:p>
        </p:txBody>
      </p:sp>
      <p:sp>
        <p:nvSpPr>
          <p:cNvPr id="5" name="Notes Placeholder 4"/>
          <p:cNvSpPr>
            <a:spLocks noGrp="1"/>
          </p:cNvSpPr>
          <p:nvPr>
            <p:ph type="body" sz="quarter" idx="3"/>
          </p:nvPr>
        </p:nvSpPr>
        <p:spPr>
          <a:xfrm>
            <a:off x="988890" y="3202918"/>
            <a:ext cx="7915525" cy="3034508"/>
          </a:xfrm>
          <a:prstGeom prst="rect">
            <a:avLst/>
          </a:prstGeom>
        </p:spPr>
        <p:txBody>
          <a:bodyPr vert="horz" lIns="95045" tIns="47523" rIns="95045" bIns="47523"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Footer Placeholder 5"/>
          <p:cNvSpPr>
            <a:spLocks noGrp="1"/>
          </p:cNvSpPr>
          <p:nvPr>
            <p:ph type="ftr" sz="quarter" idx="4"/>
          </p:nvPr>
        </p:nvSpPr>
        <p:spPr>
          <a:xfrm>
            <a:off x="3" y="6405836"/>
            <a:ext cx="4287392" cy="336819"/>
          </a:xfrm>
          <a:prstGeom prst="rect">
            <a:avLst/>
          </a:prstGeom>
        </p:spPr>
        <p:txBody>
          <a:bodyPr vert="horz" lIns="95045" tIns="47523" rIns="95045" bIns="47523" rtlCol="0" anchor="b"/>
          <a:lstStyle>
            <a:lvl1pPr algn="l" fontAlgn="auto">
              <a:spcBef>
                <a:spcPts val="0"/>
              </a:spcBef>
              <a:spcAft>
                <a:spcPts val="0"/>
              </a:spcAft>
              <a:defRPr sz="1200">
                <a:latin typeface="Arial" panose="020B0604020202020204" pitchFamily="34" charset="0"/>
                <a:cs typeface="+mn-cs"/>
              </a:defRPr>
            </a:lvl1pPr>
          </a:lstStyle>
          <a:p>
            <a:pPr>
              <a:defRPr/>
            </a:pPr>
            <a:endParaRPr lang="en-GB"/>
          </a:p>
        </p:txBody>
      </p:sp>
      <p:sp>
        <p:nvSpPr>
          <p:cNvPr id="7" name="Slide Number Placeholder 6"/>
          <p:cNvSpPr>
            <a:spLocks noGrp="1"/>
          </p:cNvSpPr>
          <p:nvPr>
            <p:ph type="sldNum" sz="quarter" idx="5"/>
          </p:nvPr>
        </p:nvSpPr>
        <p:spPr>
          <a:xfrm>
            <a:off x="5603698" y="6405836"/>
            <a:ext cx="4287392" cy="336819"/>
          </a:xfrm>
          <a:prstGeom prst="rect">
            <a:avLst/>
          </a:prstGeom>
        </p:spPr>
        <p:txBody>
          <a:bodyPr vert="horz" lIns="95045" tIns="47523" rIns="95045" bIns="47523" rtlCol="0" anchor="b"/>
          <a:lstStyle>
            <a:lvl1pPr algn="r" fontAlgn="auto">
              <a:spcBef>
                <a:spcPts val="0"/>
              </a:spcBef>
              <a:spcAft>
                <a:spcPts val="0"/>
              </a:spcAft>
              <a:defRPr sz="1200">
                <a:latin typeface="Arial" panose="020B0604020202020204" pitchFamily="34" charset="0"/>
                <a:cs typeface="+mn-cs"/>
              </a:defRPr>
            </a:lvl1pPr>
          </a:lstStyle>
          <a:p>
            <a:pPr>
              <a:defRPr/>
            </a:pPr>
            <a:fld id="{67F0E5B5-8C1E-427C-8B43-5C98F1169A8C}" type="slidenum">
              <a:rPr lang="en-GB"/>
              <a:pPr>
                <a:defRPr/>
              </a:pPr>
              <a:t>‹#›</a:t>
            </a:fld>
            <a:endParaRPr lang="en-GB" dirty="0"/>
          </a:p>
        </p:txBody>
      </p:sp>
    </p:spTree>
    <p:extLst>
      <p:ext uri="{BB962C8B-B14F-4D97-AF65-F5344CB8AC3E}">
        <p14:creationId xmlns:p14="http://schemas.microsoft.com/office/powerpoint/2010/main" val="428078118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2</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1425472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740927-CE06-48E2-96CD-897EE9A75014}" type="slidenum">
              <a:rPr lang="es-ES" smtClean="0"/>
              <a:t>13</a:t>
            </a:fld>
            <a:endParaRPr lang="es-ES"/>
          </a:p>
        </p:txBody>
      </p:sp>
      <p:sp>
        <p:nvSpPr>
          <p:cNvPr id="5" name="4 Marcador de pie de página"/>
          <p:cNvSpPr>
            <a:spLocks noGrp="1"/>
          </p:cNvSpPr>
          <p:nvPr>
            <p:ph type="ftr" sz="quarter" idx="11"/>
          </p:nvPr>
        </p:nvSpPr>
        <p:spPr/>
        <p:txBody>
          <a:bodyPr/>
          <a:lstStyle/>
          <a:p>
            <a:pPr>
              <a:defRPr/>
            </a:pPr>
            <a:endParaRPr lang="en-GB"/>
          </a:p>
        </p:txBody>
      </p:sp>
    </p:spTree>
    <p:extLst>
      <p:ext uri="{BB962C8B-B14F-4D97-AF65-F5344CB8AC3E}">
        <p14:creationId xmlns:p14="http://schemas.microsoft.com/office/powerpoint/2010/main" val="3284866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740927-CE06-48E2-96CD-897EE9A75014}" type="slidenum">
              <a:rPr lang="es-ES" smtClean="0"/>
              <a:t>15</a:t>
            </a:fld>
            <a:endParaRPr lang="es-ES"/>
          </a:p>
        </p:txBody>
      </p:sp>
      <p:sp>
        <p:nvSpPr>
          <p:cNvPr id="5" name="4 Marcador de pie de página"/>
          <p:cNvSpPr>
            <a:spLocks noGrp="1"/>
          </p:cNvSpPr>
          <p:nvPr>
            <p:ph type="ftr" sz="quarter" idx="11"/>
          </p:nvPr>
        </p:nvSpPr>
        <p:spPr/>
        <p:txBody>
          <a:bodyPr/>
          <a:lstStyle/>
          <a:p>
            <a:pPr>
              <a:defRPr/>
            </a:pPr>
            <a:endParaRPr lang="en-GB"/>
          </a:p>
        </p:txBody>
      </p:sp>
    </p:spTree>
    <p:extLst>
      <p:ext uri="{BB962C8B-B14F-4D97-AF65-F5344CB8AC3E}">
        <p14:creationId xmlns:p14="http://schemas.microsoft.com/office/powerpoint/2010/main" val="1150270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740927-CE06-48E2-96CD-897EE9A75014}" type="slidenum">
              <a:rPr lang="es-ES" smtClean="0"/>
              <a:t>17</a:t>
            </a:fld>
            <a:endParaRPr lang="es-ES"/>
          </a:p>
        </p:txBody>
      </p:sp>
      <p:sp>
        <p:nvSpPr>
          <p:cNvPr id="5" name="4 Marcador de pie de página"/>
          <p:cNvSpPr>
            <a:spLocks noGrp="1"/>
          </p:cNvSpPr>
          <p:nvPr>
            <p:ph type="ftr" sz="quarter" idx="11"/>
          </p:nvPr>
        </p:nvSpPr>
        <p:spPr/>
        <p:txBody>
          <a:bodyPr/>
          <a:lstStyle/>
          <a:p>
            <a:pPr>
              <a:defRPr/>
            </a:pPr>
            <a:endParaRPr lang="en-GB"/>
          </a:p>
        </p:txBody>
      </p:sp>
    </p:spTree>
    <p:extLst>
      <p:ext uri="{BB962C8B-B14F-4D97-AF65-F5344CB8AC3E}">
        <p14:creationId xmlns:p14="http://schemas.microsoft.com/office/powerpoint/2010/main" val="2967957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740927-CE06-48E2-96CD-897EE9A75014}" type="slidenum">
              <a:rPr lang="es-ES" smtClean="0"/>
              <a:t>18</a:t>
            </a:fld>
            <a:endParaRPr lang="es-ES"/>
          </a:p>
        </p:txBody>
      </p:sp>
      <p:sp>
        <p:nvSpPr>
          <p:cNvPr id="5" name="4 Marcador de pie de página"/>
          <p:cNvSpPr>
            <a:spLocks noGrp="1"/>
          </p:cNvSpPr>
          <p:nvPr>
            <p:ph type="ftr" sz="quarter" idx="11"/>
          </p:nvPr>
        </p:nvSpPr>
        <p:spPr/>
        <p:txBody>
          <a:bodyPr/>
          <a:lstStyle/>
          <a:p>
            <a:pPr>
              <a:defRPr/>
            </a:pPr>
            <a:endParaRPr lang="en-GB"/>
          </a:p>
        </p:txBody>
      </p:sp>
    </p:spTree>
    <p:extLst>
      <p:ext uri="{BB962C8B-B14F-4D97-AF65-F5344CB8AC3E}">
        <p14:creationId xmlns:p14="http://schemas.microsoft.com/office/powerpoint/2010/main" val="33936712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p:spPr>
        <p:txBody>
          <a:bodyPr/>
          <a:lstStyle/>
          <a:p>
            <a:endParaRPr lang="it-IT"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6398477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24</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1143414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740927-CE06-48E2-96CD-897EE9A75014}" type="slidenum">
              <a:rPr lang="es-ES" smtClean="0"/>
              <a:t>3</a:t>
            </a:fld>
            <a:endParaRPr lang="es-ES"/>
          </a:p>
        </p:txBody>
      </p:sp>
      <p:sp>
        <p:nvSpPr>
          <p:cNvPr id="5" name="4 Marcador de pie de página"/>
          <p:cNvSpPr>
            <a:spLocks noGrp="1"/>
          </p:cNvSpPr>
          <p:nvPr>
            <p:ph type="ftr" sz="quarter" idx="11"/>
          </p:nvPr>
        </p:nvSpPr>
        <p:spPr/>
        <p:txBody>
          <a:bodyPr/>
          <a:lstStyle/>
          <a:p>
            <a:pPr>
              <a:defRPr/>
            </a:pPr>
            <a:endParaRPr lang="en-GB"/>
          </a:p>
        </p:txBody>
      </p:sp>
    </p:spTree>
    <p:extLst>
      <p:ext uri="{BB962C8B-B14F-4D97-AF65-F5344CB8AC3E}">
        <p14:creationId xmlns:p14="http://schemas.microsoft.com/office/powerpoint/2010/main" val="2223603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5</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3483329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p:spPr>
        <p:txBody>
          <a:bodyPr/>
          <a:lstStyle/>
          <a:p>
            <a:endParaRPr lang="it-IT"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895918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740927-CE06-48E2-96CD-897EE9A75014}" type="slidenum">
              <a:rPr lang="es-ES" smtClean="0"/>
              <a:t>7</a:t>
            </a:fld>
            <a:endParaRPr lang="es-ES"/>
          </a:p>
        </p:txBody>
      </p:sp>
      <p:sp>
        <p:nvSpPr>
          <p:cNvPr id="5" name="4 Marcador de pie de página"/>
          <p:cNvSpPr>
            <a:spLocks noGrp="1"/>
          </p:cNvSpPr>
          <p:nvPr>
            <p:ph type="ftr" sz="quarter" idx="11"/>
          </p:nvPr>
        </p:nvSpPr>
        <p:spPr/>
        <p:txBody>
          <a:bodyPr/>
          <a:lstStyle/>
          <a:p>
            <a:pPr>
              <a:defRPr/>
            </a:pPr>
            <a:endParaRPr lang="en-GB"/>
          </a:p>
        </p:txBody>
      </p:sp>
    </p:spTree>
    <p:extLst>
      <p:ext uri="{BB962C8B-B14F-4D97-AF65-F5344CB8AC3E}">
        <p14:creationId xmlns:p14="http://schemas.microsoft.com/office/powerpoint/2010/main" val="1933578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740927-CE06-48E2-96CD-897EE9A75014}" type="slidenum">
              <a:rPr lang="es-ES" smtClean="0"/>
              <a:t>8</a:t>
            </a:fld>
            <a:endParaRPr lang="es-ES"/>
          </a:p>
        </p:txBody>
      </p:sp>
      <p:sp>
        <p:nvSpPr>
          <p:cNvPr id="5" name="4 Marcador de pie de página"/>
          <p:cNvSpPr>
            <a:spLocks noGrp="1"/>
          </p:cNvSpPr>
          <p:nvPr>
            <p:ph type="ftr" sz="quarter" idx="11"/>
          </p:nvPr>
        </p:nvSpPr>
        <p:spPr/>
        <p:txBody>
          <a:bodyPr/>
          <a:lstStyle/>
          <a:p>
            <a:pPr>
              <a:defRPr/>
            </a:pPr>
            <a:endParaRPr lang="en-GB"/>
          </a:p>
        </p:txBody>
      </p:sp>
    </p:spTree>
    <p:extLst>
      <p:ext uri="{BB962C8B-B14F-4D97-AF65-F5344CB8AC3E}">
        <p14:creationId xmlns:p14="http://schemas.microsoft.com/office/powerpoint/2010/main" val="1933578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740927-CE06-48E2-96CD-897EE9A75014}" type="slidenum">
              <a:rPr lang="es-ES" smtClean="0"/>
              <a:t>9</a:t>
            </a:fld>
            <a:endParaRPr lang="es-ES" dirty="0"/>
          </a:p>
        </p:txBody>
      </p:sp>
      <p:sp>
        <p:nvSpPr>
          <p:cNvPr id="5" name="4 Marcador de pie de página"/>
          <p:cNvSpPr>
            <a:spLocks noGrp="1"/>
          </p:cNvSpPr>
          <p:nvPr>
            <p:ph type="ftr" sz="quarter" idx="11"/>
          </p:nvPr>
        </p:nvSpPr>
        <p:spPr/>
        <p:txBody>
          <a:bodyPr/>
          <a:lstStyle/>
          <a:p>
            <a:pPr>
              <a:defRPr/>
            </a:pPr>
            <a:endParaRPr lang="en-GB" dirty="0"/>
          </a:p>
        </p:txBody>
      </p:sp>
    </p:spTree>
    <p:extLst>
      <p:ext uri="{BB962C8B-B14F-4D97-AF65-F5344CB8AC3E}">
        <p14:creationId xmlns:p14="http://schemas.microsoft.com/office/powerpoint/2010/main" val="2884490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740927-CE06-48E2-96CD-897EE9A75014}" type="slidenum">
              <a:rPr lang="es-ES" smtClean="0"/>
              <a:t>11</a:t>
            </a:fld>
            <a:endParaRPr lang="es-ES"/>
          </a:p>
        </p:txBody>
      </p:sp>
      <p:sp>
        <p:nvSpPr>
          <p:cNvPr id="5" name="4 Marcador de pie de página"/>
          <p:cNvSpPr>
            <a:spLocks noGrp="1"/>
          </p:cNvSpPr>
          <p:nvPr>
            <p:ph type="ftr" sz="quarter" idx="11"/>
          </p:nvPr>
        </p:nvSpPr>
        <p:spPr/>
        <p:txBody>
          <a:bodyPr/>
          <a:lstStyle/>
          <a:p>
            <a:pPr>
              <a:defRPr/>
            </a:pPr>
            <a:endParaRPr lang="en-GB"/>
          </a:p>
        </p:txBody>
      </p:sp>
    </p:spTree>
    <p:extLst>
      <p:ext uri="{BB962C8B-B14F-4D97-AF65-F5344CB8AC3E}">
        <p14:creationId xmlns:p14="http://schemas.microsoft.com/office/powerpoint/2010/main" val="1933578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2313" y="506413"/>
            <a:ext cx="3368675" cy="25273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740927-CE06-48E2-96CD-897EE9A75014}" type="slidenum">
              <a:rPr lang="es-ES" smtClean="0"/>
              <a:t>12</a:t>
            </a:fld>
            <a:endParaRPr lang="es-ES"/>
          </a:p>
        </p:txBody>
      </p:sp>
      <p:sp>
        <p:nvSpPr>
          <p:cNvPr id="5" name="4 Marcador de pie de página"/>
          <p:cNvSpPr>
            <a:spLocks noGrp="1"/>
          </p:cNvSpPr>
          <p:nvPr>
            <p:ph type="ftr" sz="quarter" idx="11"/>
          </p:nvPr>
        </p:nvSpPr>
        <p:spPr/>
        <p:txBody>
          <a:bodyPr/>
          <a:lstStyle/>
          <a:p>
            <a:pPr>
              <a:defRPr/>
            </a:pPr>
            <a:endParaRPr lang="en-GB"/>
          </a:p>
        </p:txBody>
      </p:sp>
    </p:spTree>
    <p:extLst>
      <p:ext uri="{BB962C8B-B14F-4D97-AF65-F5344CB8AC3E}">
        <p14:creationId xmlns:p14="http://schemas.microsoft.com/office/powerpoint/2010/main" val="1872416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AutoShape 2" descr="https://idw-online.de/pages/de/institutionlogo921"/>
          <p:cNvSpPr>
            <a:spLocks noChangeAspect="1" noChangeArrowheads="1"/>
          </p:cNvSpPr>
          <p:nvPr userDrawn="1"/>
        </p:nvSpPr>
        <p:spPr bwMode="auto">
          <a:xfrm>
            <a:off x="155576" y="-457200"/>
            <a:ext cx="1076325"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endParaRPr lang="en-GB" altLang="es-ES"/>
          </a:p>
        </p:txBody>
      </p:sp>
      <p:sp>
        <p:nvSpPr>
          <p:cNvPr id="2" name="Title 1"/>
          <p:cNvSpPr>
            <a:spLocks noGrp="1"/>
          </p:cNvSpPr>
          <p:nvPr>
            <p:ph type="ctrTitle"/>
          </p:nvPr>
        </p:nvSpPr>
        <p:spPr>
          <a:xfrm>
            <a:off x="395536" y="2348880"/>
            <a:ext cx="8496944" cy="1296144"/>
          </a:xfrm>
        </p:spPr>
        <p:txBody>
          <a:bodyPr>
            <a:noAutofit/>
          </a:bodyPr>
          <a:lstStyle>
            <a:lvl1pPr algn="l">
              <a:defRPr sz="3500" b="1" baseline="0">
                <a:latin typeface="Arial" panose="020B0604020202020204" pitchFamily="34" charset="0"/>
                <a:cs typeface="Arial" panose="020B0604020202020204" pitchFamily="34" charset="0"/>
              </a:defRPr>
            </a:lvl1pPr>
          </a:lstStyle>
          <a:p>
            <a:r>
              <a:rPr lang="es-ES"/>
              <a:t>Haga clic para modificar el estilo de título del patrón</a:t>
            </a:r>
            <a:endParaRPr lang="en-GB" dirty="0"/>
          </a:p>
        </p:txBody>
      </p:sp>
      <p:sp>
        <p:nvSpPr>
          <p:cNvPr id="3" name="Subtitle 2"/>
          <p:cNvSpPr>
            <a:spLocks noGrp="1"/>
          </p:cNvSpPr>
          <p:nvPr>
            <p:ph type="subTitle" idx="1"/>
          </p:nvPr>
        </p:nvSpPr>
        <p:spPr>
          <a:xfrm>
            <a:off x="395536" y="4293096"/>
            <a:ext cx="4392488" cy="432048"/>
          </a:xfrm>
        </p:spPr>
        <p:txBody>
          <a:bodyPr>
            <a:normAutofit/>
          </a:bodyPr>
          <a:lstStyle>
            <a:lvl1pPr marL="0" indent="0" algn="l">
              <a:buNone/>
              <a:defRPr sz="2200" b="1" baseline="0">
                <a:solidFill>
                  <a:schemeClr val="bg1"/>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s-ES"/>
              <a:t>Haga clic para modificar el estilo de subtítulo del patrón</a:t>
            </a:r>
            <a:endParaRPr lang="en-US" dirty="0"/>
          </a:p>
        </p:txBody>
      </p:sp>
      <p:sp>
        <p:nvSpPr>
          <p:cNvPr id="6" name="Picture Placeholder 10"/>
          <p:cNvSpPr>
            <a:spLocks noGrp="1"/>
          </p:cNvSpPr>
          <p:nvPr>
            <p:ph type="pic" sz="quarter" idx="10"/>
          </p:nvPr>
        </p:nvSpPr>
        <p:spPr>
          <a:xfrm>
            <a:off x="395538" y="5691687"/>
            <a:ext cx="1295375" cy="905669"/>
          </a:xfrm>
        </p:spPr>
        <p:txBody>
          <a:bodyPr rtlCol="0">
            <a:normAutofit/>
          </a:bodyPr>
          <a:lstStyle>
            <a:lvl1pPr marL="0" indent="0" algn="ctr">
              <a:buFontTx/>
              <a:buNone/>
              <a:defRPr sz="1800">
                <a:latin typeface="Arial" panose="020B0604020202020204" pitchFamily="34" charset="0"/>
                <a:cs typeface="Arial" panose="020B0604020202020204" pitchFamily="34" charset="0"/>
              </a:defRPr>
            </a:lvl1pPr>
          </a:lstStyle>
          <a:p>
            <a:pPr lvl="0"/>
            <a:r>
              <a:rPr lang="es-ES" noProof="0"/>
              <a:t>Haga clic en el icono para agregar una imagen</a:t>
            </a:r>
            <a:endParaRPr lang="en-GB" noProof="0" dirty="0"/>
          </a:p>
        </p:txBody>
      </p:sp>
    </p:spTree>
    <p:extLst>
      <p:ext uri="{BB962C8B-B14F-4D97-AF65-F5344CB8AC3E}">
        <p14:creationId xmlns:p14="http://schemas.microsoft.com/office/powerpoint/2010/main" val="3196258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p:nvPr userDrawn="1"/>
        </p:nvSpPr>
        <p:spPr>
          <a:xfrm>
            <a:off x="0" y="0"/>
            <a:ext cx="9144000" cy="685800"/>
          </a:xfrm>
          <a:prstGeom prst="rect">
            <a:avLst/>
          </a:prstGeom>
          <a:solidFill>
            <a:srgbClr val="E3E3E3"/>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57200" y="76200"/>
            <a:ext cx="7543800" cy="457200"/>
          </a:xfrm>
        </p:spPr>
        <p:txBody>
          <a:bodyPr>
            <a:noAutofit/>
          </a:bodyPr>
          <a:lstStyle>
            <a:lvl1pPr algn="l">
              <a:lnSpc>
                <a:spcPts val="3200"/>
              </a:lnSpc>
              <a:defRPr sz="3200"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457200" y="1412776"/>
            <a:ext cx="8229600" cy="4896544"/>
          </a:xfrm>
        </p:spPr>
        <p:txBody>
          <a:bodyPr/>
          <a:lstStyle>
            <a:lvl1pPr marL="342891" indent="-342891">
              <a:buFont typeface="Arial" panose="020B0604020202020204" pitchFamily="34" charset="0"/>
              <a:buChar char="•"/>
              <a:defRPr sz="2400">
                <a:latin typeface="Arial" panose="020B0604020202020204" pitchFamily="34" charset="0"/>
                <a:cs typeface="Arial" panose="020B0604020202020204" pitchFamily="34" charset="0"/>
              </a:defRPr>
            </a:lvl1pPr>
            <a:lvl2pPr marL="742932" indent="-285744">
              <a:buFont typeface="Arial" panose="020B0604020202020204" pitchFamily="34" charset="0"/>
              <a:buChar char="•"/>
              <a:defRPr sz="2000">
                <a:latin typeface="Arial" panose="020B0604020202020204" pitchFamily="34" charset="0"/>
                <a:cs typeface="Arial" panose="020B0604020202020204" pitchFamily="34" charset="0"/>
              </a:defRPr>
            </a:lvl2pPr>
            <a:lvl3pPr marL="1142971" indent="-228594">
              <a:buFont typeface="Arial" panose="020B0604020202020204" pitchFamily="34" charset="0"/>
              <a:buChar char="•"/>
              <a:defRPr sz="1800">
                <a:latin typeface="Arial" panose="020B0604020202020204" pitchFamily="34" charset="0"/>
                <a:cs typeface="Arial" panose="020B0604020202020204" pitchFamily="34" charset="0"/>
              </a:defRPr>
            </a:lvl3pPr>
            <a:lvl4pPr>
              <a:defRPr/>
            </a:lvl4pPr>
            <a:lvl5pPr>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237273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fld id="{229D0C38-B285-C947-AB4E-C7BCFF863DBD}" type="slidenum">
              <a:rPr lang="en-GB"/>
              <a:pPr/>
              <a:t>‹#›</a:t>
            </a:fld>
            <a:endParaRPr lang="en-GB"/>
          </a:p>
        </p:txBody>
      </p:sp>
    </p:spTree>
    <p:extLst>
      <p:ext uri="{BB962C8B-B14F-4D97-AF65-F5344CB8AC3E}">
        <p14:creationId xmlns:p14="http://schemas.microsoft.com/office/powerpoint/2010/main" val="3044779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userDrawn="1">
  <p:cSld name="Default Alt">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p:txBody>
          <a:bodyPr/>
          <a:lstStyle/>
          <a:p>
            <a:pPr>
              <a:defRPr/>
            </a:pPr>
            <a:r>
              <a:t>Slide Title</a:t>
            </a:r>
            <a:endParaRPr lang="en-US"/>
          </a:p>
        </p:txBody>
      </p:sp>
      <p:sp>
        <p:nvSpPr>
          <p:cNvPr id="5" name="Date Placeholder 2"/>
          <p:cNvSpPr>
            <a:spLocks noGrp="1"/>
          </p:cNvSpPr>
          <p:nvPr>
            <p:ph type="dt" sz="half" idx="10"/>
          </p:nvPr>
        </p:nvSpPr>
        <p:spPr bwMode="auto"/>
        <p:txBody>
          <a:bodyPr/>
          <a:lstStyle/>
          <a:p>
            <a:pPr>
              <a:defRPr/>
            </a:pPr>
            <a:endParaRPr lang="en-US" dirty="0"/>
          </a:p>
        </p:txBody>
      </p:sp>
      <p:sp>
        <p:nvSpPr>
          <p:cNvPr id="6" name="Footer Placeholder 3"/>
          <p:cNvSpPr>
            <a:spLocks noGrp="1"/>
          </p:cNvSpPr>
          <p:nvPr>
            <p:ph type="ftr" sz="quarter" idx="11"/>
          </p:nvPr>
        </p:nvSpPr>
        <p:spPr bwMode="auto"/>
        <p:txBody>
          <a:bodyPr/>
          <a:lstStyle/>
          <a:p>
            <a:pPr>
              <a:defRPr/>
            </a:pPr>
            <a:endParaRPr lang="en-US" dirty="0"/>
          </a:p>
        </p:txBody>
      </p:sp>
      <p:sp>
        <p:nvSpPr>
          <p:cNvPr id="7" name="Slide Number Placeholder 4"/>
          <p:cNvSpPr>
            <a:spLocks noGrp="1"/>
          </p:cNvSpPr>
          <p:nvPr>
            <p:ph type="sldNum" sz="quarter" idx="12"/>
          </p:nvPr>
        </p:nvSpPr>
        <p:spPr bwMode="auto"/>
        <p:txBody>
          <a:bodyPr/>
          <a:lstStyle/>
          <a:p>
            <a:pPr>
              <a:defRPr/>
            </a:pPr>
            <a:fld id="{8D6C380F-326D-3C40-9EE7-7FBAB0953422}" type="slidenum">
              <a:rPr lang="en-US"/>
              <a:t>‹#›</a:t>
            </a:fld>
            <a:endParaRPr lang="en-US" dirty="0"/>
          </a:p>
        </p:txBody>
      </p:sp>
      <p:sp>
        <p:nvSpPr>
          <p:cNvPr id="8" name="Content Placeholder 6"/>
          <p:cNvSpPr>
            <a:spLocks noGrp="1"/>
          </p:cNvSpPr>
          <p:nvPr>
            <p:ph sz="quarter" idx="13" hasCustomPrompt="1"/>
          </p:nvPr>
        </p:nvSpPr>
        <p:spPr bwMode="auto">
          <a:xfrm>
            <a:off x="457201" y="1245522"/>
            <a:ext cx="8226425" cy="4821904"/>
          </a:xfrm>
        </p:spPr>
        <p:txBody>
          <a:bodyPr/>
          <a:lstStyle>
            <a:lvl2pPr>
              <a:defRPr sz="1800"/>
            </a:lvl2pPr>
            <a:lvl3pPr>
              <a:defRPr sz="1500"/>
            </a:lvl3pPr>
            <a:lvl4pPr>
              <a:defRPr sz="1350"/>
            </a:lvl4pPr>
            <a:lvl5pPr>
              <a:defRPr sz="1200"/>
            </a:lvl5pPr>
          </a:lstStyle>
          <a:p>
            <a:pPr lvl="0">
              <a:defRPr/>
            </a:pPr>
            <a:r>
              <a:t>Slide text first level</a:t>
            </a:r>
          </a:p>
          <a:p>
            <a:pPr lvl="1">
              <a:defRPr/>
            </a:pPr>
            <a:r>
              <a:t>Slide text second level</a:t>
            </a:r>
          </a:p>
          <a:p>
            <a:pPr lvl="2">
              <a:defRPr/>
            </a:pPr>
            <a:r>
              <a:t>Slide text third level</a:t>
            </a:r>
          </a:p>
          <a:p>
            <a:pPr lvl="3">
              <a:defRPr/>
            </a:pPr>
            <a:r>
              <a:t>Slide text fourth level</a:t>
            </a:r>
          </a:p>
        </p:txBody>
      </p:sp>
    </p:spTree>
    <p:extLst>
      <p:ext uri="{BB962C8B-B14F-4D97-AF65-F5344CB8AC3E}">
        <p14:creationId xmlns:p14="http://schemas.microsoft.com/office/powerpoint/2010/main" val="12746130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ES"/>
              <a:t>Click to edit Master title style</a:t>
            </a:r>
            <a:endParaRPr lang="en-GB" altLang="es-ES"/>
          </a:p>
        </p:txBody>
      </p:sp>
      <p:sp>
        <p:nvSpPr>
          <p:cNvPr id="1027" name="Text Placeholder 2"/>
          <p:cNvSpPr>
            <a:spLocks noGrp="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ES"/>
              <a:t>Click to edit Master text styles</a:t>
            </a:r>
          </a:p>
          <a:p>
            <a:pPr lvl="1"/>
            <a:r>
              <a:rPr lang="en-US" altLang="es-ES"/>
              <a:t>Second level</a:t>
            </a:r>
          </a:p>
          <a:p>
            <a:pPr lvl="2"/>
            <a:r>
              <a:rPr lang="en-US" altLang="es-ES"/>
              <a:t>Third level</a:t>
            </a:r>
          </a:p>
          <a:p>
            <a:pPr lvl="3"/>
            <a:r>
              <a:rPr lang="en-US" altLang="es-ES"/>
              <a:t>Fourth level</a:t>
            </a:r>
          </a:p>
          <a:p>
            <a:pPr lvl="4"/>
            <a:r>
              <a:rPr lang="en-US" altLang="es-ES"/>
              <a:t>Fifth level</a:t>
            </a:r>
            <a:endParaRPr lang="en-GB" altLang="es-ES"/>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panose="020B0604020202020204" pitchFamily="34" charset="0"/>
                <a:cs typeface="+mn-cs"/>
              </a:defRPr>
            </a:lvl1pPr>
          </a:lstStyle>
          <a:p>
            <a:pPr>
              <a:defRPr/>
            </a:pPr>
            <a:endParaRPr lang="en-GB" dirty="0"/>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panose="020B0604020202020204" pitchFamily="34" charset="0"/>
                <a:cs typeface="+mn-cs"/>
              </a:defRPr>
            </a:lvl1pPr>
          </a:lstStyle>
          <a:p>
            <a:pPr>
              <a:defRPr/>
            </a:pPr>
            <a:endParaRPr lang="en-GB"/>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panose="020B0604020202020204" pitchFamily="34" charset="0"/>
                <a:cs typeface="+mn-cs"/>
              </a:defRPr>
            </a:lvl1pPr>
          </a:lstStyle>
          <a:p>
            <a:pPr>
              <a:defRPr/>
            </a:pPr>
            <a:fld id="{EA2BFE7A-63C3-4696-BA76-19E63631F2AF}"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Lst>
  <p:hf hdr="0" ftr="0" dt="0"/>
  <p:txStyles>
    <p:titleStyle>
      <a:lvl1pPr algn="ctr" rtl="0" eaLnBrk="0" fontAlgn="base" hangingPunct="0">
        <a:spcBef>
          <a:spcPct val="0"/>
        </a:spcBef>
        <a:spcAft>
          <a:spcPct val="0"/>
        </a:spcAft>
        <a:defRPr sz="4400" kern="1200">
          <a:solidFill>
            <a:schemeClr val="tx1"/>
          </a:solidFill>
          <a:latin typeface="Arial" panose="020B0604020202020204" pitchFamily="34" charset="0"/>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189" algn="ctr" rtl="0" fontAlgn="base">
        <a:spcBef>
          <a:spcPct val="0"/>
        </a:spcBef>
        <a:spcAft>
          <a:spcPct val="0"/>
        </a:spcAft>
        <a:defRPr sz="4400">
          <a:solidFill>
            <a:schemeClr val="tx1"/>
          </a:solidFill>
          <a:latin typeface="Arial" charset="0"/>
        </a:defRPr>
      </a:lvl6pPr>
      <a:lvl7pPr marL="914377" algn="ctr" rtl="0" fontAlgn="base">
        <a:spcBef>
          <a:spcPct val="0"/>
        </a:spcBef>
        <a:spcAft>
          <a:spcPct val="0"/>
        </a:spcAft>
        <a:defRPr sz="4400">
          <a:solidFill>
            <a:schemeClr val="tx1"/>
          </a:solidFill>
          <a:latin typeface="Arial" charset="0"/>
        </a:defRPr>
      </a:lvl7pPr>
      <a:lvl8pPr marL="1371566" algn="ctr" rtl="0" fontAlgn="base">
        <a:spcBef>
          <a:spcPct val="0"/>
        </a:spcBef>
        <a:spcAft>
          <a:spcPct val="0"/>
        </a:spcAft>
        <a:defRPr sz="4400">
          <a:solidFill>
            <a:schemeClr val="tx1"/>
          </a:solidFill>
          <a:latin typeface="Arial" charset="0"/>
        </a:defRPr>
      </a:lvl8pPr>
      <a:lvl9pPr marL="1828754" algn="ctr" rtl="0" fontAlgn="base">
        <a:spcBef>
          <a:spcPct val="0"/>
        </a:spcBef>
        <a:spcAft>
          <a:spcPct val="0"/>
        </a:spcAft>
        <a:defRPr sz="4400">
          <a:solidFill>
            <a:schemeClr val="tx1"/>
          </a:solidFill>
          <a:latin typeface="Arial" charset="0"/>
        </a:defRPr>
      </a:lvl9pPr>
    </p:titleStyle>
    <p:bodyStyle>
      <a:lvl1pPr marL="342891" indent="-342891" algn="l" rtl="0" eaLnBrk="0" fontAlgn="base" hangingPunct="0">
        <a:spcBef>
          <a:spcPct val="20000"/>
        </a:spcBef>
        <a:spcAft>
          <a:spcPct val="0"/>
        </a:spcAft>
        <a:buFont typeface="Arial" charset="0"/>
        <a:buChar char="•"/>
        <a:defRPr sz="3200" kern="1200">
          <a:solidFill>
            <a:schemeClr val="tx1"/>
          </a:solidFill>
          <a:latin typeface="Arial" panose="020B0604020202020204" pitchFamily="34" charset="0"/>
          <a:ea typeface="+mn-ea"/>
          <a:cs typeface="+mn-cs"/>
        </a:defRPr>
      </a:lvl1pPr>
      <a:lvl2pPr marL="742932" indent="-285744" algn="l" rtl="0" eaLnBrk="0" fontAlgn="base" hangingPunct="0">
        <a:spcBef>
          <a:spcPct val="20000"/>
        </a:spcBef>
        <a:spcAft>
          <a:spcPct val="0"/>
        </a:spcAft>
        <a:buFont typeface="Arial" charset="0"/>
        <a:buChar char="–"/>
        <a:defRPr sz="2800" kern="1200">
          <a:solidFill>
            <a:schemeClr val="tx1"/>
          </a:solidFill>
          <a:latin typeface="Arial" panose="020B0604020202020204" pitchFamily="34" charset="0"/>
          <a:ea typeface="+mn-ea"/>
          <a:cs typeface="+mn-cs"/>
        </a:defRPr>
      </a:lvl2pPr>
      <a:lvl3pPr marL="1142971" indent="-228594" algn="l" rtl="0" eaLnBrk="0" fontAlgn="base" hangingPunct="0">
        <a:spcBef>
          <a:spcPct val="20000"/>
        </a:spcBef>
        <a:spcAft>
          <a:spcPct val="0"/>
        </a:spcAft>
        <a:buFont typeface="Arial" charset="0"/>
        <a:buChar char="•"/>
        <a:defRPr sz="2400" kern="1200">
          <a:solidFill>
            <a:schemeClr val="tx1"/>
          </a:solidFill>
          <a:latin typeface="Arial" panose="020B0604020202020204" pitchFamily="34" charset="0"/>
          <a:ea typeface="+mn-ea"/>
          <a:cs typeface="+mn-cs"/>
        </a:defRPr>
      </a:lvl3pPr>
      <a:lvl4pPr marL="1600160" indent="-228594"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n-ea"/>
          <a:cs typeface="+mn-cs"/>
        </a:defRPr>
      </a:lvl4pPr>
      <a:lvl5pPr marL="2057349" indent="-228594"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n-ea"/>
          <a:cs typeface="+mn-cs"/>
        </a:defRPr>
      </a:lvl5pPr>
      <a:lvl6pPr marL="2514537"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4.png"/><Relationship Id="rId7"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7.png"/><Relationship Id="rId11" Type="http://schemas.openxmlformats.org/officeDocument/2006/relationships/image" Target="../media/image36.emf"/><Relationship Id="rId5" Type="http://schemas.openxmlformats.org/officeDocument/2006/relationships/image" Target="../media/image6.png"/><Relationship Id="rId10" Type="http://schemas.openxmlformats.org/officeDocument/2006/relationships/image" Target="../media/image35.png"/><Relationship Id="rId4" Type="http://schemas.openxmlformats.org/officeDocument/2006/relationships/image" Target="../media/image5.png"/><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openxmlformats.org/officeDocument/2006/relationships/image" Target="../media/image4.png"/><Relationship Id="rId7" Type="http://schemas.openxmlformats.org/officeDocument/2006/relationships/image" Target="../media/image38.png"/><Relationship Id="rId12" Type="http://schemas.openxmlformats.org/officeDocument/2006/relationships/image" Target="../media/image43.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6.png"/><Relationship Id="rId10" Type="http://schemas.openxmlformats.org/officeDocument/2006/relationships/image" Target="../media/image41.png"/><Relationship Id="rId4" Type="http://schemas.openxmlformats.org/officeDocument/2006/relationships/image" Target="../media/image5.png"/><Relationship Id="rId9" Type="http://schemas.openxmlformats.org/officeDocument/2006/relationships/image" Target="../media/image40.jpg"/></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5.jpeg"/><Relationship Id="rId7"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48.png"/><Relationship Id="rId5" Type="http://schemas.openxmlformats.org/officeDocument/2006/relationships/image" Target="../media/image47.png"/><Relationship Id="rId10" Type="http://schemas.openxmlformats.org/officeDocument/2006/relationships/image" Target="../media/image49.png"/><Relationship Id="rId4" Type="http://schemas.openxmlformats.org/officeDocument/2006/relationships/image" Target="../media/image46.png"/><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50.png"/><Relationship Id="rId7" Type="http://schemas.openxmlformats.org/officeDocument/2006/relationships/image" Target="../media/image6.png"/><Relationship Id="rId12" Type="http://schemas.openxmlformats.org/officeDocument/2006/relationships/image" Target="../media/image55.emf"/><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5.png"/><Relationship Id="rId11" Type="http://schemas.openxmlformats.org/officeDocument/2006/relationships/image" Target="../media/image54.png"/><Relationship Id="rId5" Type="http://schemas.openxmlformats.org/officeDocument/2006/relationships/image" Target="../media/image4.png"/><Relationship Id="rId10" Type="http://schemas.openxmlformats.org/officeDocument/2006/relationships/image" Target="../media/image53.png"/><Relationship Id="rId4" Type="http://schemas.microsoft.com/office/2007/relationships/hdphoto" Target="../media/hdphoto1.wdp"/><Relationship Id="rId9" Type="http://schemas.openxmlformats.org/officeDocument/2006/relationships/image" Target="../media/image52.jpe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56.png"/><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57.jpg"/><Relationship Id="rId5" Type="http://schemas.openxmlformats.org/officeDocument/2006/relationships/image" Target="../media/image6.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8.png"/><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59.emf"/><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62.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hyperlink" Target="https://cds.cern.ch/record/2737307" TargetMode="Externa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63.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64.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1.png"/><Relationship Id="rId4" Type="http://schemas.openxmlformats.org/officeDocument/2006/relationships/image" Target="../media/image8.jpe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png"/><Relationship Id="rId7"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6.png"/><Relationship Id="rId10" Type="http://schemas.openxmlformats.org/officeDocument/2006/relationships/image" Target="../media/image17.png"/><Relationship Id="rId4" Type="http://schemas.openxmlformats.org/officeDocument/2006/relationships/image" Target="../media/image5.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8.jpe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20.pn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1.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5.png"/><Relationship Id="rId11" Type="http://schemas.openxmlformats.org/officeDocument/2006/relationships/image" Target="../media/image26.png"/><Relationship Id="rId5" Type="http://schemas.openxmlformats.org/officeDocument/2006/relationships/image" Target="../media/image4.png"/><Relationship Id="rId10" Type="http://schemas.openxmlformats.org/officeDocument/2006/relationships/image" Target="../media/image25.png"/><Relationship Id="rId4" Type="http://schemas.openxmlformats.org/officeDocument/2006/relationships/image" Target="../media/image22.png"/><Relationship Id="rId9" Type="http://schemas.openxmlformats.org/officeDocument/2006/relationships/image" Target="../media/image24.jpeg"/></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4.png"/><Relationship Id="rId7"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6.png"/><Relationship Id="rId10" Type="http://schemas.openxmlformats.org/officeDocument/2006/relationships/image" Target="../media/image31.png"/><Relationship Id="rId4" Type="http://schemas.openxmlformats.org/officeDocument/2006/relationships/image" Target="../media/image5.png"/><Relationship Id="rId9"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lvl1pPr eaLnBrk="0" hangingPunct="0">
              <a:defRPr>
                <a:solidFill>
                  <a:schemeClr val="tx1"/>
                </a:solidFill>
                <a:latin typeface="Calibri" charset="0"/>
                <a:ea typeface="ＭＳ Ｐゴシック" charset="0"/>
                <a:cs typeface="ＭＳ Ｐゴシック" charset="0"/>
              </a:defRPr>
            </a:lvl1pPr>
            <a:lvl2pPr marL="742932" indent="-285744" eaLnBrk="0" hangingPunct="0">
              <a:defRPr>
                <a:solidFill>
                  <a:schemeClr val="tx1"/>
                </a:solidFill>
                <a:latin typeface="Calibri" charset="0"/>
                <a:ea typeface="ＭＳ Ｐゴシック" charset="0"/>
              </a:defRPr>
            </a:lvl2pPr>
            <a:lvl3pPr marL="1142971" indent="-228594" eaLnBrk="0" hangingPunct="0">
              <a:defRPr>
                <a:solidFill>
                  <a:schemeClr val="tx1"/>
                </a:solidFill>
                <a:latin typeface="Calibri" charset="0"/>
                <a:ea typeface="ＭＳ Ｐゴシック" charset="0"/>
              </a:defRPr>
            </a:lvl3pPr>
            <a:lvl4pPr marL="1600160" indent="-228594" eaLnBrk="0" hangingPunct="0">
              <a:defRPr>
                <a:solidFill>
                  <a:schemeClr val="tx1"/>
                </a:solidFill>
                <a:latin typeface="Calibri" charset="0"/>
                <a:ea typeface="ＭＳ Ｐゴシック" charset="0"/>
              </a:defRPr>
            </a:lvl4pPr>
            <a:lvl5pPr marL="2057349" indent="-228594" eaLnBrk="0" hangingPunct="0">
              <a:defRPr>
                <a:solidFill>
                  <a:schemeClr val="tx1"/>
                </a:solidFill>
                <a:latin typeface="Calibri" charset="0"/>
                <a:ea typeface="ＭＳ Ｐゴシック" charset="0"/>
              </a:defRPr>
            </a:lvl5pPr>
            <a:lvl6pPr marL="2514537" indent="-228594" eaLnBrk="0" fontAlgn="base" hangingPunct="0">
              <a:spcBef>
                <a:spcPct val="0"/>
              </a:spcBef>
              <a:spcAft>
                <a:spcPct val="0"/>
              </a:spcAft>
              <a:defRPr>
                <a:solidFill>
                  <a:schemeClr val="tx1"/>
                </a:solidFill>
                <a:latin typeface="Calibri" charset="0"/>
                <a:ea typeface="ＭＳ Ｐゴシック" charset="0"/>
              </a:defRPr>
            </a:lvl6pPr>
            <a:lvl7pPr marL="2971726" indent="-228594" eaLnBrk="0" fontAlgn="base" hangingPunct="0">
              <a:spcBef>
                <a:spcPct val="0"/>
              </a:spcBef>
              <a:spcAft>
                <a:spcPct val="0"/>
              </a:spcAft>
              <a:defRPr>
                <a:solidFill>
                  <a:schemeClr val="tx1"/>
                </a:solidFill>
                <a:latin typeface="Calibri" charset="0"/>
                <a:ea typeface="ＭＳ Ｐゴシック" charset="0"/>
              </a:defRPr>
            </a:lvl7pPr>
            <a:lvl8pPr marL="3428914" indent="-228594" eaLnBrk="0" fontAlgn="base" hangingPunct="0">
              <a:spcBef>
                <a:spcPct val="0"/>
              </a:spcBef>
              <a:spcAft>
                <a:spcPct val="0"/>
              </a:spcAft>
              <a:defRPr>
                <a:solidFill>
                  <a:schemeClr val="tx1"/>
                </a:solidFill>
                <a:latin typeface="Calibri" charset="0"/>
                <a:ea typeface="ＭＳ Ｐゴシック" charset="0"/>
              </a:defRPr>
            </a:lvl8pPr>
            <a:lvl9pPr marL="3886103" indent="-228594"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6B7061C1-9976-C34A-9491-706A0E2A4006}" type="slidenum">
              <a:rPr lang="en-GB">
                <a:solidFill>
                  <a:srgbClr val="898989"/>
                </a:solidFill>
              </a:rPr>
              <a:pPr eaLnBrk="1" hangingPunct="1"/>
              <a:t>1</a:t>
            </a:fld>
            <a:endParaRPr lang="en-GB" dirty="0">
              <a:solidFill>
                <a:srgbClr val="898989"/>
              </a:solidFill>
            </a:endParaRPr>
          </a:p>
        </p:txBody>
      </p:sp>
      <p:sp>
        <p:nvSpPr>
          <p:cNvPr id="3075" name="Title 4"/>
          <p:cNvSpPr>
            <a:spLocks noGrp="1"/>
          </p:cNvSpPr>
          <p:nvPr>
            <p:ph type="title"/>
          </p:nvPr>
        </p:nvSpPr>
        <p:spPr>
          <a:xfrm>
            <a:off x="1043608" y="764704"/>
            <a:ext cx="6984776" cy="3816424"/>
          </a:xfrm>
        </p:spPr>
        <p:txBody>
          <a:bodyPr/>
          <a:lstStyle/>
          <a:p>
            <a:pPr eaLnBrk="1" hangingPunct="1"/>
            <a:r>
              <a:rPr lang="es-ES" sz="3400" b="1" dirty="0">
                <a:latin typeface="Perpetua"/>
                <a:cs typeface="Perpetua"/>
              </a:rPr>
              <a:t>n_TOF </a:t>
            </a:r>
            <a:r>
              <a:rPr lang="es-ES" sz="3400" b="1" dirty="0" err="1">
                <a:latin typeface="Perpetua"/>
                <a:cs typeface="Perpetua"/>
              </a:rPr>
              <a:t>Physics</a:t>
            </a:r>
            <a:r>
              <a:rPr lang="es-ES" sz="3400" b="1" dirty="0">
                <a:latin typeface="Perpetua"/>
                <a:cs typeface="Perpetua"/>
              </a:rPr>
              <a:t> </a:t>
            </a:r>
            <a:r>
              <a:rPr lang="es-ES" sz="3400" b="1" dirty="0" err="1">
                <a:latin typeface="Perpetua"/>
                <a:cs typeface="Perpetua"/>
              </a:rPr>
              <a:t>Report</a:t>
            </a:r>
            <a:br>
              <a:rPr lang="es-ES" sz="2600" b="1" dirty="0">
                <a:latin typeface="Perpetua"/>
                <a:cs typeface="Perpetua"/>
              </a:rPr>
            </a:br>
            <a:br>
              <a:rPr lang="es-ES" sz="2600" b="1" dirty="0">
                <a:latin typeface="Perpetua"/>
                <a:cs typeface="Perpetua"/>
              </a:rPr>
            </a:br>
            <a:r>
              <a:rPr lang="es-ES" sz="2600" b="1" dirty="0">
                <a:latin typeface="Perpetua"/>
                <a:cs typeface="Perpetua"/>
              </a:rPr>
              <a:t>67</a:t>
            </a:r>
            <a:r>
              <a:rPr lang="es-ES" sz="2600" b="1" baseline="30000" dirty="0">
                <a:latin typeface="Perpetua"/>
                <a:cs typeface="Perpetua"/>
              </a:rPr>
              <a:t>th</a:t>
            </a:r>
            <a:r>
              <a:rPr lang="es-ES" sz="2600" b="1" dirty="0">
                <a:latin typeface="Perpetua"/>
                <a:cs typeface="Perpetua"/>
              </a:rPr>
              <a:t> INTC Meeting</a:t>
            </a:r>
            <a:br>
              <a:rPr lang="es-ES_tradnl" sz="1800" b="1" dirty="0">
                <a:latin typeface="Perpetua"/>
                <a:cs typeface="Perpetua"/>
              </a:rPr>
            </a:br>
            <a:br>
              <a:rPr lang="es-ES_tradnl" sz="1800" b="1" dirty="0">
                <a:latin typeface="Perpetua"/>
                <a:cs typeface="Perpetua"/>
              </a:rPr>
            </a:br>
            <a:br>
              <a:rPr lang="es-ES_tradnl" sz="1800" b="1" dirty="0">
                <a:latin typeface="Perpetua"/>
                <a:cs typeface="Perpetua"/>
              </a:rPr>
            </a:br>
            <a:br>
              <a:rPr lang="es-ES_tradnl" sz="1800" b="1" dirty="0">
                <a:latin typeface="Perpetua"/>
                <a:cs typeface="Perpetua"/>
              </a:rPr>
            </a:br>
            <a:br>
              <a:rPr lang="es-ES_tradnl" sz="1800" b="1" dirty="0">
                <a:latin typeface="Perpetua"/>
                <a:cs typeface="Perpetua"/>
              </a:rPr>
            </a:br>
            <a:r>
              <a:rPr lang="es-ES_tradnl" sz="1800" b="1" dirty="0">
                <a:latin typeface="Perpetua"/>
                <a:cs typeface="Perpetua"/>
              </a:rPr>
              <a:t>Javier Praena</a:t>
            </a:r>
            <a:br>
              <a:rPr lang="es-ES_tradnl" sz="1800" b="1" dirty="0">
                <a:latin typeface="Perpetua"/>
                <a:cs typeface="Perpetua"/>
              </a:rPr>
            </a:br>
            <a:br>
              <a:rPr lang="es-ES_tradnl" sz="1800" b="1" dirty="0">
                <a:latin typeface="Perpetua"/>
                <a:cs typeface="Perpetua"/>
              </a:rPr>
            </a:br>
            <a:r>
              <a:rPr lang="es-ES_tradnl" sz="1600" dirty="0">
                <a:latin typeface="Perpetua"/>
                <a:cs typeface="Perpetua"/>
              </a:rPr>
              <a:t>Universidad de Granada (</a:t>
            </a:r>
            <a:r>
              <a:rPr lang="es-ES_tradnl" sz="1600" dirty="0" err="1">
                <a:latin typeface="Perpetua"/>
                <a:cs typeface="Perpetua"/>
              </a:rPr>
              <a:t>Spain</a:t>
            </a:r>
            <a:r>
              <a:rPr lang="es-ES_tradnl" sz="1600" dirty="0">
                <a:latin typeface="Perpetua"/>
                <a:cs typeface="Perpetua"/>
              </a:rPr>
              <a:t>)</a:t>
            </a:r>
            <a:br>
              <a:rPr lang="es-ES_tradnl" sz="1600" dirty="0">
                <a:latin typeface="Perpetua"/>
                <a:cs typeface="Perpetua"/>
              </a:rPr>
            </a:br>
            <a:r>
              <a:rPr lang="es-ES_tradnl" sz="1600" dirty="0">
                <a:latin typeface="Perpetua"/>
                <a:cs typeface="Perpetua"/>
              </a:rPr>
              <a:t>CERN </a:t>
            </a:r>
            <a:r>
              <a:rPr lang="es-ES_tradnl" sz="1600" dirty="0" err="1">
                <a:latin typeface="Perpetua"/>
                <a:cs typeface="Perpetua"/>
              </a:rPr>
              <a:t>Scientific</a:t>
            </a:r>
            <a:r>
              <a:rPr lang="es-ES_tradnl" sz="1600" dirty="0">
                <a:latin typeface="Perpetua"/>
                <a:cs typeface="Perpetua"/>
              </a:rPr>
              <a:t> </a:t>
            </a:r>
            <a:r>
              <a:rPr lang="es-ES_tradnl" sz="1600" dirty="0" err="1">
                <a:latin typeface="Perpetua"/>
                <a:cs typeface="Perpetua"/>
              </a:rPr>
              <a:t>Associate</a:t>
            </a:r>
            <a:r>
              <a:rPr lang="es-ES_tradnl" sz="1600" dirty="0">
                <a:latin typeface="Perpetua"/>
                <a:cs typeface="Perpetua"/>
              </a:rPr>
              <a:t> (EP/SME)</a:t>
            </a:r>
            <a:br>
              <a:rPr lang="es-ES_tradnl" sz="1600" dirty="0">
                <a:latin typeface="Perpetua"/>
                <a:cs typeface="Perpetua"/>
              </a:rPr>
            </a:br>
            <a:r>
              <a:rPr lang="es-ES_tradnl" sz="1600" dirty="0">
                <a:latin typeface="Perpetua"/>
                <a:cs typeface="Perpetua"/>
              </a:rPr>
              <a:t>n_TOF </a:t>
            </a:r>
            <a:r>
              <a:rPr lang="es-ES_tradnl" sz="1600" dirty="0" err="1">
                <a:latin typeface="Perpetua"/>
                <a:cs typeface="Perpetua"/>
              </a:rPr>
              <a:t>Physics</a:t>
            </a:r>
            <a:r>
              <a:rPr lang="es-ES_tradnl" sz="1600" dirty="0">
                <a:latin typeface="Perpetua"/>
                <a:cs typeface="Perpetua"/>
              </a:rPr>
              <a:t> </a:t>
            </a:r>
            <a:r>
              <a:rPr lang="es-ES_tradnl" sz="1600" dirty="0" err="1">
                <a:latin typeface="Perpetua"/>
                <a:cs typeface="Perpetua"/>
              </a:rPr>
              <a:t>Coordinator</a:t>
            </a:r>
            <a:r>
              <a:rPr lang="es-ES_tradnl" sz="1600" dirty="0">
                <a:latin typeface="Perpetua"/>
                <a:cs typeface="Perpetua"/>
              </a:rPr>
              <a:t> </a:t>
            </a:r>
            <a:endParaRPr lang="es-ES_tradnl" sz="1600" b="1" dirty="0">
              <a:latin typeface="Perpetua"/>
              <a:cs typeface="Perpetua"/>
            </a:endParaRPr>
          </a:p>
        </p:txBody>
      </p:sp>
      <p:sp>
        <p:nvSpPr>
          <p:cNvPr id="5"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a:t>
            </a:fld>
            <a:endParaRPr lang="en-GB" sz="1200" dirty="0">
              <a:solidFill>
                <a:srgbClr val="898989"/>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1767" y="5833336"/>
            <a:ext cx="802431" cy="802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45361" y="5973595"/>
            <a:ext cx="985803" cy="578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4" descr="CERN - © CERN - for terms of use see http://cern.ch/copyrigh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92329" y="5964921"/>
            <a:ext cx="679871" cy="670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0549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a:extLst>
              <a:ext uri="{FF2B5EF4-FFF2-40B4-BE49-F238E27FC236}">
                <a16:creationId xmlns:a16="http://schemas.microsoft.com/office/drawing/2014/main" id="{33CF13CE-1BAD-4557-9F33-E78F65DE7ED8}"/>
              </a:ext>
            </a:extLst>
          </p:cNvPr>
          <p:cNvSpPr>
            <a:spLocks noGrp="1"/>
          </p:cNvSpPr>
          <p:nvPr>
            <p:ph type="sldNum" sz="quarter" idx="12"/>
          </p:nvPr>
        </p:nvSpPr>
        <p:spPr>
          <a:xfrm>
            <a:off x="6553200" y="6356354"/>
            <a:ext cx="2133600" cy="365125"/>
          </a:xfrm>
        </p:spPr>
        <p:txBody>
          <a:bodyPr/>
          <a:lstStyle/>
          <a:p>
            <a:pPr>
              <a:spcAft>
                <a:spcPts val="600"/>
              </a:spcAft>
            </a:pPr>
            <a:fld id="{229D0C38-B285-C947-AB4E-C7BCFF863DBD}" type="slidenum">
              <a:rPr lang="en-GB"/>
              <a:pPr>
                <a:spcAft>
                  <a:spcPts val="600"/>
                </a:spcAft>
              </a:pPr>
              <a:t>10</a:t>
            </a:fld>
            <a:endParaRPr lang="en-GB"/>
          </a:p>
        </p:txBody>
      </p:sp>
      <p:sp>
        <p:nvSpPr>
          <p:cNvPr id="7" name="Title 4">
            <a:extLst>
              <a:ext uri="{FF2B5EF4-FFF2-40B4-BE49-F238E27FC236}">
                <a16:creationId xmlns:a16="http://schemas.microsoft.com/office/drawing/2014/main" id="{36973C5C-10C9-43F9-9DF0-0F0DBDECC396}"/>
              </a:ext>
            </a:extLst>
          </p:cNvPr>
          <p:cNvSpPr txBox="1">
            <a:spLocks/>
          </p:cNvSpPr>
          <p:nvPr/>
        </p:nvSpPr>
        <p:spPr bwMode="auto">
          <a:xfrm>
            <a:off x="-10119" y="2301875"/>
            <a:ext cx="9145588" cy="1410072"/>
          </a:xfrm>
          <a:prstGeom prst="rect">
            <a:avLst/>
          </a:prstGeom>
          <a:solidFill>
            <a:schemeClr val="accent2"/>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fontAlgn="auto" hangingPunct="1">
              <a:spcBef>
                <a:spcPts val="0"/>
              </a:spcBef>
              <a:spcAft>
                <a:spcPts val="0"/>
              </a:spcAft>
              <a:defRPr/>
            </a:pPr>
            <a:r>
              <a:rPr lang="en-US" sz="3600" b="1" dirty="0">
                <a:solidFill>
                  <a:sysClr val="window" lastClr="FFFFFF"/>
                </a:solidFill>
                <a:latin typeface="Perpetua" pitchFamily="18" charset="0"/>
              </a:rPr>
              <a:t>Neutron Beam Commissioning</a:t>
            </a:r>
          </a:p>
          <a:p>
            <a:pPr eaLnBrk="1" fontAlgn="auto" hangingPunct="1">
              <a:spcBef>
                <a:spcPts val="0"/>
              </a:spcBef>
              <a:spcAft>
                <a:spcPts val="0"/>
              </a:spcAft>
              <a:defRPr/>
            </a:pPr>
            <a:r>
              <a:rPr lang="en-US" sz="2000" b="1" dirty="0">
                <a:solidFill>
                  <a:sysClr val="window" lastClr="FFFFFF"/>
                </a:solidFill>
                <a:latin typeface="Perpetua" pitchFamily="18" charset="0"/>
              </a:rPr>
              <a:t>24</a:t>
            </a:r>
            <a:r>
              <a:rPr lang="en-US" sz="2000" b="1" baseline="30000" dirty="0">
                <a:solidFill>
                  <a:sysClr val="window" lastClr="FFFFFF"/>
                </a:solidFill>
                <a:latin typeface="Perpetua" pitchFamily="18" charset="0"/>
              </a:rPr>
              <a:t>th</a:t>
            </a:r>
            <a:r>
              <a:rPr lang="en-US" sz="2000" b="1" dirty="0">
                <a:solidFill>
                  <a:sysClr val="window" lastClr="FFFFFF"/>
                </a:solidFill>
                <a:latin typeface="Perpetua" pitchFamily="18" charset="0"/>
              </a:rPr>
              <a:t> September – 15</a:t>
            </a:r>
            <a:r>
              <a:rPr lang="en-US" sz="2000" b="1" baseline="30000" dirty="0">
                <a:solidFill>
                  <a:sysClr val="window" lastClr="FFFFFF"/>
                </a:solidFill>
                <a:latin typeface="Perpetua" pitchFamily="18" charset="0"/>
              </a:rPr>
              <a:t>th</a:t>
            </a:r>
            <a:r>
              <a:rPr lang="en-US" sz="2000" b="1" dirty="0">
                <a:solidFill>
                  <a:sysClr val="window" lastClr="FFFFFF"/>
                </a:solidFill>
                <a:latin typeface="Perpetua" pitchFamily="18" charset="0"/>
              </a:rPr>
              <a:t> November (EAR1)</a:t>
            </a:r>
          </a:p>
          <a:p>
            <a:pPr eaLnBrk="1" fontAlgn="auto" hangingPunct="1">
              <a:spcBef>
                <a:spcPts val="0"/>
              </a:spcBef>
              <a:spcAft>
                <a:spcPts val="0"/>
              </a:spcAft>
              <a:defRPr/>
            </a:pPr>
            <a:r>
              <a:rPr lang="en-US" sz="2000" b="1" dirty="0">
                <a:solidFill>
                  <a:sysClr val="window" lastClr="FFFFFF"/>
                </a:solidFill>
                <a:latin typeface="Perpetua" pitchFamily="18" charset="0"/>
              </a:rPr>
              <a:t>24</a:t>
            </a:r>
            <a:r>
              <a:rPr lang="en-US" sz="2000" b="1" baseline="30000" dirty="0">
                <a:solidFill>
                  <a:sysClr val="window" lastClr="FFFFFF"/>
                </a:solidFill>
                <a:latin typeface="Perpetua" pitchFamily="18" charset="0"/>
              </a:rPr>
              <a:t>th</a:t>
            </a:r>
            <a:r>
              <a:rPr lang="en-US" sz="2000" b="1" dirty="0">
                <a:solidFill>
                  <a:sysClr val="window" lastClr="FFFFFF"/>
                </a:solidFill>
                <a:latin typeface="Perpetua" pitchFamily="18" charset="0"/>
              </a:rPr>
              <a:t> September – 31</a:t>
            </a:r>
            <a:r>
              <a:rPr lang="en-US" sz="2000" b="1" baseline="30000" dirty="0">
                <a:solidFill>
                  <a:sysClr val="window" lastClr="FFFFFF"/>
                </a:solidFill>
                <a:latin typeface="Perpetua" pitchFamily="18" charset="0"/>
              </a:rPr>
              <a:t>st</a:t>
            </a:r>
            <a:r>
              <a:rPr lang="en-US" sz="2000" b="1" dirty="0">
                <a:solidFill>
                  <a:sysClr val="window" lastClr="FFFFFF"/>
                </a:solidFill>
                <a:latin typeface="Perpetua" pitchFamily="18" charset="0"/>
              </a:rPr>
              <a:t> October (EAR2)</a:t>
            </a:r>
          </a:p>
        </p:txBody>
      </p:sp>
      <p:pic>
        <p:nvPicPr>
          <p:cNvPr id="11" name="Picture 2">
            <a:extLst>
              <a:ext uri="{FF2B5EF4-FFF2-40B4-BE49-F238E27FC236}">
                <a16:creationId xmlns:a16="http://schemas.microsoft.com/office/drawing/2014/main" id="{B401314E-3DB8-4A58-8CAA-8E5BEF99553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a:extLst>
              <a:ext uri="{FF2B5EF4-FFF2-40B4-BE49-F238E27FC236}">
                <a16:creationId xmlns:a16="http://schemas.microsoft.com/office/drawing/2014/main" id="{152CEFFD-8850-413B-A6E1-ECCB4407731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5">
            <a:extLst>
              <a:ext uri="{FF2B5EF4-FFF2-40B4-BE49-F238E27FC236}">
                <a16:creationId xmlns:a16="http://schemas.microsoft.com/office/drawing/2014/main" id="{30187435-D58C-44A8-B1ED-B4E3DB24F3C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2 Marcador de pie de página">
            <a:extLst>
              <a:ext uri="{FF2B5EF4-FFF2-40B4-BE49-F238E27FC236}">
                <a16:creationId xmlns:a16="http://schemas.microsoft.com/office/drawing/2014/main" id="{C435B7C0-366F-4A80-AAA6-0F4051D36CF8}"/>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10" name="2 Marcador de pie de página">
            <a:extLst>
              <a:ext uri="{FF2B5EF4-FFF2-40B4-BE49-F238E27FC236}">
                <a16:creationId xmlns:a16="http://schemas.microsoft.com/office/drawing/2014/main" id="{F10B700E-1A5F-418D-B846-99BCACF82526}"/>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Tree>
    <p:extLst>
      <p:ext uri="{BB962C8B-B14F-4D97-AF65-F5344CB8AC3E}">
        <p14:creationId xmlns:p14="http://schemas.microsoft.com/office/powerpoint/2010/main" val="4192215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p:cNvSpPr txBox="1">
            <a:spLocks/>
          </p:cNvSpPr>
          <p:nvPr/>
        </p:nvSpPr>
        <p:spPr bwMode="auto">
          <a:xfrm>
            <a:off x="-1587" y="1"/>
            <a:ext cx="9145588" cy="464354"/>
          </a:xfrm>
          <a:prstGeom prst="rect">
            <a:avLst/>
          </a:prstGeom>
          <a:solidFill>
            <a:schemeClr val="accent2"/>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300" b="1" dirty="0">
                <a:solidFill>
                  <a:sysClr val="window" lastClr="FFFFFF"/>
                </a:solidFill>
                <a:latin typeface="Perpetua" pitchFamily="18" charset="0"/>
              </a:rPr>
              <a:t>Neutron Flux and Beam Profile at EAR1: 12·10</a:t>
            </a:r>
            <a:r>
              <a:rPr lang="en-US" sz="2300" b="1" baseline="30000" dirty="0">
                <a:solidFill>
                  <a:sysClr val="window" lastClr="FFFFFF"/>
                </a:solidFill>
                <a:latin typeface="Perpetua" pitchFamily="18" charset="0"/>
              </a:rPr>
              <a:t>17</a:t>
            </a:r>
            <a:r>
              <a:rPr lang="en-US" sz="2300" b="1" dirty="0">
                <a:solidFill>
                  <a:sysClr val="window" lastClr="FFFFFF"/>
                </a:solidFill>
                <a:latin typeface="Perpetua" pitchFamily="18" charset="0"/>
              </a:rPr>
              <a:t> protons (24/09-06/10) </a:t>
            </a:r>
          </a:p>
        </p:txBody>
      </p:sp>
      <p:pic>
        <p:nvPicPr>
          <p:cNvPr id="19" name="Picture 2">
            <a:extLst>
              <a:ext uri="{FF2B5EF4-FFF2-40B4-BE49-F238E27FC236}">
                <a16:creationId xmlns:a16="http://schemas.microsoft.com/office/drawing/2014/main" id="{4030C19E-10EE-403E-A60F-5A74835955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a:extLst>
              <a:ext uri="{FF2B5EF4-FFF2-40B4-BE49-F238E27FC236}">
                <a16:creationId xmlns:a16="http://schemas.microsoft.com/office/drawing/2014/main" id="{A85B2999-81A2-452C-972C-DDD388A9658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5">
            <a:extLst>
              <a:ext uri="{FF2B5EF4-FFF2-40B4-BE49-F238E27FC236}">
                <a16:creationId xmlns:a16="http://schemas.microsoft.com/office/drawing/2014/main" id="{4ADAC2BD-5AFA-44D4-859B-250A97379F7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5" descr="Chart, box and whisker chart&#10;&#10;Description automatically generated">
            <a:extLst>
              <a:ext uri="{FF2B5EF4-FFF2-40B4-BE49-F238E27FC236}">
                <a16:creationId xmlns:a16="http://schemas.microsoft.com/office/drawing/2014/main" id="{AF7F71F6-96F8-45E8-A95C-357A6CF9F8D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4952" y="4130780"/>
            <a:ext cx="1485877" cy="2166903"/>
          </a:xfrm>
          <a:prstGeom prst="rect">
            <a:avLst/>
          </a:prstGeom>
        </p:spPr>
      </p:pic>
      <p:sp>
        <p:nvSpPr>
          <p:cNvPr id="37" name="36 Rectángulo">
            <a:extLst>
              <a:ext uri="{FF2B5EF4-FFF2-40B4-BE49-F238E27FC236}">
                <a16:creationId xmlns:a16="http://schemas.microsoft.com/office/drawing/2014/main" id="{750B6EE1-86E1-4A41-AF9A-FA136B87FF20}"/>
              </a:ext>
            </a:extLst>
          </p:cNvPr>
          <p:cNvSpPr/>
          <p:nvPr/>
        </p:nvSpPr>
        <p:spPr>
          <a:xfrm>
            <a:off x="133022" y="5694437"/>
            <a:ext cx="761747" cy="307777"/>
          </a:xfrm>
          <a:prstGeom prst="rect">
            <a:avLst/>
          </a:prstGeom>
          <a:solidFill>
            <a:schemeClr val="bg1"/>
          </a:solidFill>
        </p:spPr>
        <p:txBody>
          <a:bodyPr wrap="none">
            <a:spAutoFit/>
          </a:bodyPr>
          <a:lstStyle/>
          <a:p>
            <a:r>
              <a:rPr lang="en-US" sz="1400" b="1" dirty="0">
                <a:latin typeface="Perpetua" pitchFamily="18" charset="0"/>
              </a:rPr>
              <a:t>SiMon2</a:t>
            </a:r>
            <a:endParaRPr lang="en-US" sz="1400" b="1" dirty="0"/>
          </a:p>
        </p:txBody>
      </p:sp>
      <p:sp>
        <p:nvSpPr>
          <p:cNvPr id="46" name="20 Rectángulo">
            <a:extLst>
              <a:ext uri="{FF2B5EF4-FFF2-40B4-BE49-F238E27FC236}">
                <a16:creationId xmlns:a16="http://schemas.microsoft.com/office/drawing/2014/main" id="{5BE52900-BD5D-4051-8CD7-0AF9E7C89D0F}"/>
              </a:ext>
            </a:extLst>
          </p:cNvPr>
          <p:cNvSpPr/>
          <p:nvPr/>
        </p:nvSpPr>
        <p:spPr>
          <a:xfrm>
            <a:off x="118049" y="4900220"/>
            <a:ext cx="750526" cy="307777"/>
          </a:xfrm>
          <a:prstGeom prst="rect">
            <a:avLst/>
          </a:prstGeom>
          <a:solidFill>
            <a:schemeClr val="bg1"/>
          </a:solidFill>
        </p:spPr>
        <p:txBody>
          <a:bodyPr wrap="none">
            <a:spAutoFit/>
          </a:bodyPr>
          <a:lstStyle/>
          <a:p>
            <a:r>
              <a:rPr lang="en-US" sz="1400" b="1" dirty="0">
                <a:latin typeface="Perpetua" pitchFamily="18" charset="0"/>
              </a:rPr>
              <a:t>MGAS2</a:t>
            </a:r>
            <a:endParaRPr lang="en-US" sz="1400" b="1" dirty="0"/>
          </a:p>
        </p:txBody>
      </p:sp>
      <p:sp>
        <p:nvSpPr>
          <p:cNvPr id="47" name="20 Rectángulo">
            <a:extLst>
              <a:ext uri="{FF2B5EF4-FFF2-40B4-BE49-F238E27FC236}">
                <a16:creationId xmlns:a16="http://schemas.microsoft.com/office/drawing/2014/main" id="{A6854688-D480-4FFD-906A-B640F3C0E3D5}"/>
              </a:ext>
            </a:extLst>
          </p:cNvPr>
          <p:cNvSpPr/>
          <p:nvPr/>
        </p:nvSpPr>
        <p:spPr>
          <a:xfrm>
            <a:off x="164851" y="4256747"/>
            <a:ext cx="672172" cy="307777"/>
          </a:xfrm>
          <a:prstGeom prst="rect">
            <a:avLst/>
          </a:prstGeom>
          <a:solidFill>
            <a:schemeClr val="bg1"/>
          </a:solidFill>
        </p:spPr>
        <p:txBody>
          <a:bodyPr wrap="none">
            <a:spAutoFit/>
          </a:bodyPr>
          <a:lstStyle/>
          <a:p>
            <a:r>
              <a:rPr lang="en-US" sz="1400" b="1" dirty="0">
                <a:latin typeface="Perpetua" pitchFamily="18" charset="0"/>
              </a:rPr>
              <a:t>PPAC2</a:t>
            </a:r>
            <a:endParaRPr lang="en-US" sz="1400" b="1" dirty="0"/>
          </a:p>
        </p:txBody>
      </p:sp>
      <p:sp>
        <p:nvSpPr>
          <p:cNvPr id="48" name="20 Rectángulo">
            <a:extLst>
              <a:ext uri="{FF2B5EF4-FFF2-40B4-BE49-F238E27FC236}">
                <a16:creationId xmlns:a16="http://schemas.microsoft.com/office/drawing/2014/main" id="{6A73C8C0-10C4-408E-8426-E70C23671F50}"/>
              </a:ext>
            </a:extLst>
          </p:cNvPr>
          <p:cNvSpPr/>
          <p:nvPr/>
        </p:nvSpPr>
        <p:spPr>
          <a:xfrm>
            <a:off x="322378" y="5924540"/>
            <a:ext cx="325730" cy="246221"/>
          </a:xfrm>
          <a:prstGeom prst="rect">
            <a:avLst/>
          </a:prstGeom>
          <a:solidFill>
            <a:schemeClr val="bg1"/>
          </a:solidFill>
        </p:spPr>
        <p:txBody>
          <a:bodyPr wrap="none">
            <a:spAutoFit/>
          </a:bodyPr>
          <a:lstStyle/>
          <a:p>
            <a:r>
              <a:rPr lang="en-US" sz="1000" b="1" baseline="30000" dirty="0">
                <a:latin typeface="Perpetua" pitchFamily="18" charset="0"/>
              </a:rPr>
              <a:t>6</a:t>
            </a:r>
            <a:r>
              <a:rPr lang="en-US" sz="1000" b="1" dirty="0">
                <a:latin typeface="Perpetua" pitchFamily="18" charset="0"/>
              </a:rPr>
              <a:t>Li</a:t>
            </a:r>
          </a:p>
        </p:txBody>
      </p:sp>
      <p:sp>
        <p:nvSpPr>
          <p:cNvPr id="51" name="20 Rectángulo">
            <a:extLst>
              <a:ext uri="{FF2B5EF4-FFF2-40B4-BE49-F238E27FC236}">
                <a16:creationId xmlns:a16="http://schemas.microsoft.com/office/drawing/2014/main" id="{68DA3CF1-C1CE-44C5-932D-ACE1C3F1B048}"/>
              </a:ext>
            </a:extLst>
          </p:cNvPr>
          <p:cNvSpPr/>
          <p:nvPr/>
        </p:nvSpPr>
        <p:spPr>
          <a:xfrm>
            <a:off x="225958" y="5142936"/>
            <a:ext cx="611065" cy="246221"/>
          </a:xfrm>
          <a:prstGeom prst="rect">
            <a:avLst/>
          </a:prstGeom>
          <a:solidFill>
            <a:schemeClr val="bg1"/>
          </a:solidFill>
        </p:spPr>
        <p:txBody>
          <a:bodyPr wrap="none">
            <a:spAutoFit/>
          </a:bodyPr>
          <a:lstStyle/>
          <a:p>
            <a:r>
              <a:rPr lang="en-US" sz="1000" b="1" baseline="30000" dirty="0">
                <a:latin typeface="Perpetua" pitchFamily="18" charset="0"/>
              </a:rPr>
              <a:t>10</a:t>
            </a:r>
            <a:r>
              <a:rPr lang="en-US" sz="1000" b="1" dirty="0">
                <a:latin typeface="Perpetua" pitchFamily="18" charset="0"/>
              </a:rPr>
              <a:t>B, </a:t>
            </a:r>
            <a:r>
              <a:rPr lang="en-US" sz="1000" b="1" baseline="30000" dirty="0">
                <a:latin typeface="Perpetua" pitchFamily="18" charset="0"/>
              </a:rPr>
              <a:t>235</a:t>
            </a:r>
            <a:r>
              <a:rPr lang="en-US" sz="1000" b="1" dirty="0">
                <a:latin typeface="Perpetua" pitchFamily="18" charset="0"/>
              </a:rPr>
              <a:t>U</a:t>
            </a:r>
          </a:p>
        </p:txBody>
      </p:sp>
      <p:sp>
        <p:nvSpPr>
          <p:cNvPr id="52" name="20 Rectángulo">
            <a:extLst>
              <a:ext uri="{FF2B5EF4-FFF2-40B4-BE49-F238E27FC236}">
                <a16:creationId xmlns:a16="http://schemas.microsoft.com/office/drawing/2014/main" id="{85092DC0-5DBD-4FDE-BF80-9408D520B4D3}"/>
              </a:ext>
            </a:extLst>
          </p:cNvPr>
          <p:cNvSpPr/>
          <p:nvPr/>
        </p:nvSpPr>
        <p:spPr>
          <a:xfrm>
            <a:off x="213138" y="4480178"/>
            <a:ext cx="530915" cy="246221"/>
          </a:xfrm>
          <a:prstGeom prst="rect">
            <a:avLst/>
          </a:prstGeom>
          <a:solidFill>
            <a:schemeClr val="bg1"/>
          </a:solidFill>
        </p:spPr>
        <p:txBody>
          <a:bodyPr wrap="none">
            <a:spAutoFit/>
          </a:bodyPr>
          <a:lstStyle/>
          <a:p>
            <a:r>
              <a:rPr lang="en-US" sz="1000" b="1" baseline="30000" dirty="0">
                <a:latin typeface="Perpetua" pitchFamily="18" charset="0"/>
              </a:rPr>
              <a:t>235,238</a:t>
            </a:r>
            <a:r>
              <a:rPr lang="en-US" sz="1000" b="1" dirty="0">
                <a:latin typeface="Perpetua" pitchFamily="18" charset="0"/>
              </a:rPr>
              <a:t>U</a:t>
            </a:r>
          </a:p>
        </p:txBody>
      </p:sp>
      <p:cxnSp>
        <p:nvCxnSpPr>
          <p:cNvPr id="53" name="Straight Arrow Connector 26">
            <a:extLst>
              <a:ext uri="{FF2B5EF4-FFF2-40B4-BE49-F238E27FC236}">
                <a16:creationId xmlns:a16="http://schemas.microsoft.com/office/drawing/2014/main" id="{C50AE53E-C73B-4BE9-9616-6DA93D63536D}"/>
              </a:ext>
            </a:extLst>
          </p:cNvPr>
          <p:cNvCxnSpPr>
            <a:cxnSpLocks/>
          </p:cNvCxnSpPr>
          <p:nvPr/>
        </p:nvCxnSpPr>
        <p:spPr>
          <a:xfrm rot="16200000" flipV="1">
            <a:off x="1314850" y="5924758"/>
            <a:ext cx="655349" cy="1"/>
          </a:xfrm>
          <a:prstGeom prst="straightConnector1">
            <a:avLst/>
          </a:prstGeom>
          <a:ln w="44450">
            <a:solidFill>
              <a:srgbClr val="3366FF"/>
            </a:solidFill>
            <a:tailEnd type="triangle"/>
          </a:ln>
          <a:effectLst>
            <a:outerShdw blurRad="50800" dist="38100" dir="2700000" algn="tl" rotWithShape="0">
              <a:schemeClr val="tx1">
                <a:alpha val="40000"/>
              </a:schemeClr>
            </a:outerShdw>
          </a:effectLst>
        </p:spPr>
        <p:style>
          <a:lnRef idx="1">
            <a:schemeClr val="accent1"/>
          </a:lnRef>
          <a:fillRef idx="0">
            <a:schemeClr val="accent1"/>
          </a:fillRef>
          <a:effectRef idx="0">
            <a:schemeClr val="accent1"/>
          </a:effectRef>
          <a:fontRef idx="minor">
            <a:schemeClr val="tx1"/>
          </a:fontRef>
        </p:style>
      </p:cxnSp>
      <p:sp>
        <p:nvSpPr>
          <p:cNvPr id="54" name="TextBox 41">
            <a:extLst>
              <a:ext uri="{FF2B5EF4-FFF2-40B4-BE49-F238E27FC236}">
                <a16:creationId xmlns:a16="http://schemas.microsoft.com/office/drawing/2014/main" id="{6D60DBD3-9EFB-4E99-9151-0EB9A19AFBDD}"/>
              </a:ext>
            </a:extLst>
          </p:cNvPr>
          <p:cNvSpPr txBox="1"/>
          <p:nvPr/>
        </p:nvSpPr>
        <p:spPr>
          <a:xfrm rot="16200000">
            <a:off x="1451267" y="5525160"/>
            <a:ext cx="1307804" cy="338554"/>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r>
              <a:rPr lang="en-US" sz="1600" b="1" dirty="0">
                <a:solidFill>
                  <a:srgbClr val="3366FF"/>
                </a:solidFill>
                <a:latin typeface="Century" panose="02040604050505020304" pitchFamily="18" charset="0"/>
              </a:rPr>
              <a:t>Neutrons</a:t>
            </a:r>
          </a:p>
        </p:txBody>
      </p:sp>
      <p:sp>
        <p:nvSpPr>
          <p:cNvPr id="57" name="56 Rectángulo"/>
          <p:cNvSpPr/>
          <p:nvPr/>
        </p:nvSpPr>
        <p:spPr>
          <a:xfrm>
            <a:off x="3430161" y="954876"/>
            <a:ext cx="639876" cy="12879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176B36D6-82B5-4B4F-95CA-495EDD5561B0}"/>
              </a:ext>
            </a:extLst>
          </p:cNvPr>
          <p:cNvSpPr>
            <a:spLocks noGrp="1"/>
          </p:cNvSpPr>
          <p:nvPr>
            <p:ph type="sldNum" sz="quarter" idx="12"/>
          </p:nvPr>
        </p:nvSpPr>
        <p:spPr/>
        <p:txBody>
          <a:bodyPr/>
          <a:lstStyle/>
          <a:p>
            <a:fld id="{229D0C38-B285-C947-AB4E-C7BCFF863DBD}" type="slidenum">
              <a:rPr lang="en-GB" smtClean="0"/>
              <a:pPr/>
              <a:t>11</a:t>
            </a:fld>
            <a:endParaRPr lang="en-GB" dirty="0"/>
          </a:p>
        </p:txBody>
      </p:sp>
      <p:sp>
        <p:nvSpPr>
          <p:cNvPr id="44" name="2 Marcador de pie de página">
            <a:extLst>
              <a:ext uri="{FF2B5EF4-FFF2-40B4-BE49-F238E27FC236}">
                <a16:creationId xmlns:a16="http://schemas.microsoft.com/office/drawing/2014/main" id="{548C2963-D0F1-4DAD-BA2F-519F0423FA8B}"/>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49" name="10 Rectángulo">
            <a:extLst>
              <a:ext uri="{FF2B5EF4-FFF2-40B4-BE49-F238E27FC236}">
                <a16:creationId xmlns:a16="http://schemas.microsoft.com/office/drawing/2014/main" id="{8E02CB64-F157-4B3B-91F9-749D52E98125}"/>
              </a:ext>
            </a:extLst>
          </p:cNvPr>
          <p:cNvSpPr/>
          <p:nvPr/>
        </p:nvSpPr>
        <p:spPr>
          <a:xfrm>
            <a:off x="2650856" y="5391551"/>
            <a:ext cx="2433841" cy="707886"/>
          </a:xfrm>
          <a:prstGeom prst="rect">
            <a:avLst/>
          </a:prstGeom>
        </p:spPr>
        <p:txBody>
          <a:bodyPr wrap="square">
            <a:spAutoFit/>
          </a:bodyPr>
          <a:lstStyle/>
          <a:p>
            <a:pPr>
              <a:spcAft>
                <a:spcPts val="0"/>
              </a:spcAft>
            </a:pPr>
            <a:r>
              <a:rPr lang="en-GB" sz="1000" dirty="0">
                <a:latin typeface="Perpetua" pitchFamily="18" charset="0"/>
              </a:rPr>
              <a:t>Michael </a:t>
            </a:r>
            <a:r>
              <a:rPr lang="en-GB" sz="1000" dirty="0" err="1">
                <a:latin typeface="Perpetua" pitchFamily="18" charset="0"/>
              </a:rPr>
              <a:t>Bacak</a:t>
            </a:r>
            <a:endParaRPr lang="en-GB" sz="1000" dirty="0">
              <a:latin typeface="Perpetua" pitchFamily="18" charset="0"/>
            </a:endParaRPr>
          </a:p>
          <a:p>
            <a:pPr>
              <a:spcAft>
                <a:spcPts val="0"/>
              </a:spcAft>
            </a:pPr>
            <a:r>
              <a:rPr lang="en-GB" sz="1000" dirty="0">
                <a:latin typeface="Perpetua" pitchFamily="18" charset="0"/>
              </a:rPr>
              <a:t>Simon2: Simone </a:t>
            </a:r>
            <a:r>
              <a:rPr lang="en-GB" sz="1000" dirty="0" err="1">
                <a:latin typeface="Perpetua" pitchFamily="18" charset="0"/>
              </a:rPr>
              <a:t>Amaducci</a:t>
            </a:r>
            <a:r>
              <a:rPr lang="en-GB" sz="1000" dirty="0">
                <a:latin typeface="Perpetua" pitchFamily="18" charset="0"/>
              </a:rPr>
              <a:t>, José Antonio </a:t>
            </a:r>
            <a:r>
              <a:rPr lang="en-GB" sz="1000" dirty="0" err="1">
                <a:latin typeface="Perpetua" pitchFamily="18" charset="0"/>
              </a:rPr>
              <a:t>Pavón</a:t>
            </a:r>
            <a:r>
              <a:rPr lang="en-GB" sz="1000" dirty="0">
                <a:latin typeface="Perpetua" pitchFamily="18" charset="0"/>
              </a:rPr>
              <a:t>.</a:t>
            </a:r>
          </a:p>
          <a:p>
            <a:pPr>
              <a:spcAft>
                <a:spcPts val="0"/>
              </a:spcAft>
            </a:pPr>
            <a:r>
              <a:rPr lang="en-GB" sz="1000" dirty="0">
                <a:latin typeface="Perpetua" pitchFamily="18" charset="0"/>
              </a:rPr>
              <a:t>MGAS2: Marta </a:t>
            </a:r>
            <a:r>
              <a:rPr lang="en-GB" sz="1000" dirty="0" err="1">
                <a:latin typeface="Perpetua" pitchFamily="18" charset="0"/>
              </a:rPr>
              <a:t>Sabaté</a:t>
            </a:r>
            <a:r>
              <a:rPr lang="en-GB" sz="1000" dirty="0">
                <a:latin typeface="Perpetua" pitchFamily="18" charset="0"/>
              </a:rPr>
              <a:t>, José Antonio </a:t>
            </a:r>
            <a:r>
              <a:rPr lang="en-GB" sz="1000" dirty="0" err="1">
                <a:latin typeface="Perpetua" pitchFamily="18" charset="0"/>
              </a:rPr>
              <a:t>Pavón</a:t>
            </a:r>
            <a:endParaRPr lang="en-GB" sz="1000" dirty="0">
              <a:latin typeface="Perpetua" pitchFamily="18" charset="0"/>
            </a:endParaRPr>
          </a:p>
          <a:p>
            <a:pPr>
              <a:spcAft>
                <a:spcPts val="0"/>
              </a:spcAft>
            </a:pPr>
            <a:r>
              <a:rPr lang="en-GB" sz="1000" dirty="0">
                <a:latin typeface="Perpetua" pitchFamily="18" charset="0"/>
              </a:rPr>
              <a:t>PPAC2: Alice Manna, Diego </a:t>
            </a:r>
            <a:r>
              <a:rPr lang="en-GB" sz="1000" dirty="0" err="1">
                <a:latin typeface="Perpetua" pitchFamily="18" charset="0"/>
              </a:rPr>
              <a:t>Tarrío</a:t>
            </a:r>
            <a:r>
              <a:rPr lang="en-GB" sz="1000" dirty="0">
                <a:latin typeface="Perpetua" pitchFamily="18" charset="0"/>
              </a:rPr>
              <a:t>.</a:t>
            </a:r>
          </a:p>
        </p:txBody>
      </p:sp>
      <p:pic>
        <p:nvPicPr>
          <p:cNvPr id="1026" name="Picture 2" descr="G:\TRABAJO\nTOF\PhysicsCoordinator\Meetings\CollaborationMeetingsCB\2021-03-16-CB\Imagen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75" y="734020"/>
            <a:ext cx="4164188" cy="1902892"/>
          </a:xfrm>
          <a:prstGeom prst="rect">
            <a:avLst/>
          </a:prstGeom>
          <a:noFill/>
          <a:extLst>
            <a:ext uri="{909E8E84-426E-40DD-AFC4-6F175D3DCCD1}">
              <a14:hiddenFill xmlns:a14="http://schemas.microsoft.com/office/drawing/2010/main">
                <a:solidFill>
                  <a:srgbClr val="FFFFFF"/>
                </a:solidFill>
              </a14:hiddenFill>
            </a:ext>
          </a:extLst>
        </p:spPr>
      </p:pic>
      <p:sp>
        <p:nvSpPr>
          <p:cNvPr id="38" name="Title 4"/>
          <p:cNvSpPr txBox="1">
            <a:spLocks/>
          </p:cNvSpPr>
          <p:nvPr/>
        </p:nvSpPr>
        <p:spPr bwMode="auto">
          <a:xfrm>
            <a:off x="-2396" y="3267068"/>
            <a:ext cx="9145588" cy="513412"/>
          </a:xfrm>
          <a:prstGeom prst="rect">
            <a:avLst/>
          </a:prstGeom>
          <a:solidFill>
            <a:schemeClr val="accent2"/>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Neutron Flux and Beam Profile at EAR2: 7·10</a:t>
            </a:r>
            <a:r>
              <a:rPr lang="en-US" sz="2400" b="1" baseline="30000" dirty="0">
                <a:solidFill>
                  <a:sysClr val="window" lastClr="FFFFFF"/>
                </a:solidFill>
                <a:latin typeface="Perpetua" pitchFamily="18" charset="0"/>
              </a:rPr>
              <a:t>17</a:t>
            </a:r>
            <a:r>
              <a:rPr lang="en-US" sz="2400" b="1" dirty="0">
                <a:solidFill>
                  <a:sysClr val="window" lastClr="FFFFFF"/>
                </a:solidFill>
                <a:latin typeface="Perpetua" pitchFamily="18" charset="0"/>
              </a:rPr>
              <a:t> protons (24/09-03/10) </a:t>
            </a:r>
          </a:p>
        </p:txBody>
      </p:sp>
      <p:sp>
        <p:nvSpPr>
          <p:cNvPr id="26" name="TextBox 25">
            <a:extLst>
              <a:ext uri="{FF2B5EF4-FFF2-40B4-BE49-F238E27FC236}">
                <a16:creationId xmlns:a16="http://schemas.microsoft.com/office/drawing/2014/main" id="{798DC042-8C6B-4BC2-8A9A-D9B392642731}"/>
              </a:ext>
            </a:extLst>
          </p:cNvPr>
          <p:cNvSpPr txBox="1"/>
          <p:nvPr/>
        </p:nvSpPr>
        <p:spPr>
          <a:xfrm>
            <a:off x="4644008" y="665808"/>
            <a:ext cx="4411768" cy="1200329"/>
          </a:xfrm>
          <a:prstGeom prst="rect">
            <a:avLst/>
          </a:prstGeom>
          <a:noFill/>
        </p:spPr>
        <p:txBody>
          <a:bodyPr wrap="square">
            <a:spAutoFit/>
          </a:bodyPr>
          <a:lstStyle/>
          <a:p>
            <a:pPr>
              <a:spcAft>
                <a:spcPts val="0"/>
              </a:spcAft>
            </a:pPr>
            <a:r>
              <a:rPr lang="es-ES" sz="1800" dirty="0" err="1">
                <a:latin typeface="Perpetua" pitchFamily="18" charset="0"/>
              </a:rPr>
              <a:t>All</a:t>
            </a:r>
            <a:r>
              <a:rPr lang="es-ES" sz="1800" dirty="0">
                <a:latin typeface="Perpetua" pitchFamily="18" charset="0"/>
              </a:rPr>
              <a:t> </a:t>
            </a:r>
            <a:r>
              <a:rPr lang="es-ES" sz="1800" dirty="0" err="1">
                <a:latin typeface="Perpetua" pitchFamily="18" charset="0"/>
              </a:rPr>
              <a:t>the</a:t>
            </a:r>
            <a:r>
              <a:rPr lang="es-ES" sz="1800" dirty="0">
                <a:latin typeface="Perpetua" pitchFamily="18" charset="0"/>
              </a:rPr>
              <a:t> </a:t>
            </a:r>
            <a:r>
              <a:rPr lang="es-ES" sz="1800" dirty="0" err="1">
                <a:latin typeface="Perpetua" pitchFamily="18" charset="0"/>
              </a:rPr>
              <a:t>chambers</a:t>
            </a:r>
            <a:r>
              <a:rPr lang="es-ES" sz="1800" dirty="0">
                <a:latin typeface="Perpetua" pitchFamily="18" charset="0"/>
              </a:rPr>
              <a:t> and </a:t>
            </a:r>
            <a:r>
              <a:rPr lang="es-ES" sz="1800" dirty="0" err="1">
                <a:latin typeface="Perpetua" pitchFamily="18" charset="0"/>
              </a:rPr>
              <a:t>samples</a:t>
            </a:r>
            <a:r>
              <a:rPr lang="es-ES" sz="1800" dirty="0">
                <a:latin typeface="Perpetua" pitchFamily="18" charset="0"/>
              </a:rPr>
              <a:t> are </a:t>
            </a:r>
            <a:r>
              <a:rPr lang="es-ES" sz="1800" dirty="0" err="1">
                <a:latin typeface="Perpetua" pitchFamily="18" charset="0"/>
              </a:rPr>
              <a:t>already</a:t>
            </a:r>
            <a:r>
              <a:rPr lang="es-ES" sz="1800" dirty="0">
                <a:latin typeface="Perpetua" pitchFamily="18" charset="0"/>
              </a:rPr>
              <a:t> at CERN </a:t>
            </a:r>
            <a:r>
              <a:rPr lang="es-ES" sz="1800" dirty="0" err="1">
                <a:latin typeface="Perpetua" pitchFamily="18" charset="0"/>
              </a:rPr>
              <a:t>except</a:t>
            </a:r>
            <a:r>
              <a:rPr lang="es-ES" sz="1800" dirty="0">
                <a:latin typeface="Perpetua" pitchFamily="18" charset="0"/>
              </a:rPr>
              <a:t> PPAC1 (</a:t>
            </a:r>
            <a:r>
              <a:rPr lang="es-ES" sz="1800" dirty="0" err="1">
                <a:latin typeface="Perpetua" pitchFamily="18" charset="0"/>
              </a:rPr>
              <a:t>to</a:t>
            </a:r>
            <a:r>
              <a:rPr lang="es-ES" sz="1800" dirty="0">
                <a:latin typeface="Perpetua" pitchFamily="18" charset="0"/>
              </a:rPr>
              <a:t> be </a:t>
            </a:r>
            <a:r>
              <a:rPr lang="es-ES" sz="1800" dirty="0" err="1">
                <a:latin typeface="Perpetua" pitchFamily="18" charset="0"/>
              </a:rPr>
              <a:t>delivered</a:t>
            </a:r>
            <a:r>
              <a:rPr lang="es-ES" sz="1800" dirty="0">
                <a:latin typeface="Perpetua" pitchFamily="18" charset="0"/>
              </a:rPr>
              <a:t> at </a:t>
            </a:r>
            <a:r>
              <a:rPr lang="es-ES" sz="1800" dirty="0" err="1">
                <a:latin typeface="Perpetua" pitchFamily="18" charset="0"/>
              </a:rPr>
              <a:t>begining</a:t>
            </a:r>
            <a:r>
              <a:rPr lang="es-ES" sz="1800" dirty="0">
                <a:latin typeface="Perpetua" pitchFamily="18" charset="0"/>
              </a:rPr>
              <a:t> of </a:t>
            </a:r>
            <a:r>
              <a:rPr lang="es-ES" sz="1800" dirty="0" err="1">
                <a:latin typeface="Perpetua" pitchFamily="18" charset="0"/>
              </a:rPr>
              <a:t>July</a:t>
            </a:r>
            <a:r>
              <a:rPr lang="es-ES" sz="1800" dirty="0">
                <a:latin typeface="Perpetua" pitchFamily="18" charset="0"/>
              </a:rPr>
              <a:t> 7th).</a:t>
            </a:r>
          </a:p>
          <a:p>
            <a:pPr>
              <a:spcAft>
                <a:spcPts val="0"/>
              </a:spcAft>
            </a:pPr>
            <a:endParaRPr lang="es-ES" sz="1800" dirty="0">
              <a:latin typeface="Perpetua" pitchFamily="18" charset="0"/>
            </a:endParaRPr>
          </a:p>
        </p:txBody>
      </p:sp>
      <p:sp>
        <p:nvSpPr>
          <p:cNvPr id="27" name="10 Rectángulo">
            <a:extLst>
              <a:ext uri="{FF2B5EF4-FFF2-40B4-BE49-F238E27FC236}">
                <a16:creationId xmlns:a16="http://schemas.microsoft.com/office/drawing/2014/main" id="{38CCEAA7-530F-4330-A90A-94AA71A83752}"/>
              </a:ext>
            </a:extLst>
          </p:cNvPr>
          <p:cNvSpPr/>
          <p:nvPr/>
        </p:nvSpPr>
        <p:spPr>
          <a:xfrm>
            <a:off x="2631391" y="4030171"/>
            <a:ext cx="2081432" cy="923330"/>
          </a:xfrm>
          <a:prstGeom prst="rect">
            <a:avLst/>
          </a:prstGeom>
          <a:ln>
            <a:noFill/>
          </a:ln>
        </p:spPr>
        <p:txBody>
          <a:bodyPr wrap="square">
            <a:spAutoFit/>
          </a:bodyPr>
          <a:lstStyle/>
          <a:p>
            <a:pPr>
              <a:spcAft>
                <a:spcPts val="0"/>
              </a:spcAft>
            </a:pPr>
            <a:r>
              <a:rPr lang="es-ES" dirty="0" err="1">
                <a:latin typeface="Perpetua" pitchFamily="18" charset="0"/>
              </a:rPr>
              <a:t>All</a:t>
            </a:r>
            <a:r>
              <a:rPr lang="es-ES" dirty="0">
                <a:latin typeface="Perpetua" pitchFamily="18" charset="0"/>
              </a:rPr>
              <a:t> </a:t>
            </a:r>
            <a:r>
              <a:rPr lang="es-ES" dirty="0" err="1">
                <a:latin typeface="Perpetua" pitchFamily="18" charset="0"/>
              </a:rPr>
              <a:t>the</a:t>
            </a:r>
            <a:r>
              <a:rPr lang="es-ES" dirty="0">
                <a:latin typeface="Perpetua" pitchFamily="18" charset="0"/>
              </a:rPr>
              <a:t> </a:t>
            </a:r>
            <a:r>
              <a:rPr lang="es-ES" dirty="0" err="1">
                <a:latin typeface="Perpetua" pitchFamily="18" charset="0"/>
              </a:rPr>
              <a:t>chambers</a:t>
            </a:r>
            <a:r>
              <a:rPr lang="es-ES" dirty="0">
                <a:latin typeface="Perpetua" pitchFamily="18" charset="0"/>
              </a:rPr>
              <a:t> and </a:t>
            </a:r>
            <a:r>
              <a:rPr lang="es-ES" dirty="0" err="1">
                <a:latin typeface="Perpetua" pitchFamily="18" charset="0"/>
              </a:rPr>
              <a:t>samples</a:t>
            </a:r>
            <a:r>
              <a:rPr lang="es-ES" dirty="0">
                <a:latin typeface="Perpetua" pitchFamily="18" charset="0"/>
              </a:rPr>
              <a:t> are </a:t>
            </a:r>
            <a:r>
              <a:rPr lang="es-ES" dirty="0" err="1">
                <a:latin typeface="Perpetua" pitchFamily="18" charset="0"/>
              </a:rPr>
              <a:t>already</a:t>
            </a:r>
            <a:r>
              <a:rPr lang="es-ES" dirty="0">
                <a:latin typeface="Perpetua" pitchFamily="18" charset="0"/>
              </a:rPr>
              <a:t> at CERN.</a:t>
            </a:r>
          </a:p>
        </p:txBody>
      </p:sp>
      <p:sp>
        <p:nvSpPr>
          <p:cNvPr id="28" name="2 Marcador de pie de página">
            <a:extLst>
              <a:ext uri="{FF2B5EF4-FFF2-40B4-BE49-F238E27FC236}">
                <a16:creationId xmlns:a16="http://schemas.microsoft.com/office/drawing/2014/main" id="{7FE9A745-4B75-4343-82AC-EA033B744EE8}"/>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pic>
        <p:nvPicPr>
          <p:cNvPr id="29" name="Picture 5">
            <a:extLst>
              <a:ext uri="{FF2B5EF4-FFF2-40B4-BE49-F238E27FC236}">
                <a16:creationId xmlns:a16="http://schemas.microsoft.com/office/drawing/2014/main" id="{1F0ECB37-0CCA-4D64-A238-FEAC1E3A09E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25332" y="1709660"/>
            <a:ext cx="1378493" cy="1289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10 Rectángulo">
            <a:extLst>
              <a:ext uri="{FF2B5EF4-FFF2-40B4-BE49-F238E27FC236}">
                <a16:creationId xmlns:a16="http://schemas.microsoft.com/office/drawing/2014/main" id="{8E02CB64-F157-4B3B-91F9-749D52E98125}"/>
              </a:ext>
            </a:extLst>
          </p:cNvPr>
          <p:cNvSpPr/>
          <p:nvPr/>
        </p:nvSpPr>
        <p:spPr>
          <a:xfrm>
            <a:off x="582735" y="2266803"/>
            <a:ext cx="3269186" cy="861774"/>
          </a:xfrm>
          <a:prstGeom prst="rect">
            <a:avLst/>
          </a:prstGeom>
        </p:spPr>
        <p:txBody>
          <a:bodyPr wrap="square">
            <a:spAutoFit/>
          </a:bodyPr>
          <a:lstStyle/>
          <a:p>
            <a:pPr>
              <a:spcAft>
                <a:spcPts val="0"/>
              </a:spcAft>
            </a:pPr>
            <a:r>
              <a:rPr lang="en-GB" sz="1000" dirty="0">
                <a:latin typeface="Perpetua" pitchFamily="18" charset="0"/>
              </a:rPr>
              <a:t>Michael </a:t>
            </a:r>
            <a:r>
              <a:rPr lang="en-GB" sz="1000" dirty="0" err="1">
                <a:latin typeface="Perpetua" pitchFamily="18" charset="0"/>
              </a:rPr>
              <a:t>Bacak</a:t>
            </a:r>
            <a:endParaRPr lang="en-GB" sz="1000" dirty="0">
              <a:latin typeface="Perpetua" pitchFamily="18" charset="0"/>
            </a:endParaRPr>
          </a:p>
          <a:p>
            <a:pPr>
              <a:spcAft>
                <a:spcPts val="0"/>
              </a:spcAft>
            </a:pPr>
            <a:r>
              <a:rPr lang="en-GB" sz="1000" dirty="0">
                <a:latin typeface="Perpetua" pitchFamily="18" charset="0"/>
              </a:rPr>
              <a:t>Simon1: Simone </a:t>
            </a:r>
            <a:r>
              <a:rPr lang="en-GB" sz="1000" dirty="0" err="1">
                <a:latin typeface="Perpetua" pitchFamily="18" charset="0"/>
              </a:rPr>
              <a:t>Amaducci</a:t>
            </a:r>
            <a:r>
              <a:rPr lang="en-GB" sz="1000" dirty="0">
                <a:latin typeface="Perpetua" pitchFamily="18" charset="0"/>
              </a:rPr>
              <a:t>, José Antonio </a:t>
            </a:r>
            <a:r>
              <a:rPr lang="en-GB" sz="1000" dirty="0" err="1">
                <a:latin typeface="Perpetua" pitchFamily="18" charset="0"/>
              </a:rPr>
              <a:t>Pavón</a:t>
            </a:r>
            <a:r>
              <a:rPr lang="en-GB" sz="1000" dirty="0">
                <a:latin typeface="Perpetua" pitchFamily="18" charset="0"/>
              </a:rPr>
              <a:t>.</a:t>
            </a:r>
          </a:p>
          <a:p>
            <a:pPr>
              <a:spcAft>
                <a:spcPts val="0"/>
              </a:spcAft>
            </a:pPr>
            <a:r>
              <a:rPr lang="en-GB" sz="1000" dirty="0">
                <a:latin typeface="Perpetua" pitchFamily="18" charset="0"/>
              </a:rPr>
              <a:t>MGAS1: Nikola </a:t>
            </a:r>
            <a:r>
              <a:rPr lang="en-GB" sz="1000" dirty="0" err="1">
                <a:latin typeface="Perpetua" pitchFamily="18" charset="0"/>
              </a:rPr>
              <a:t>Patronis</a:t>
            </a:r>
            <a:r>
              <a:rPr lang="en-GB" sz="1000" dirty="0">
                <a:latin typeface="Perpetua" pitchFamily="18" charset="0"/>
              </a:rPr>
              <a:t>, </a:t>
            </a:r>
            <a:r>
              <a:rPr lang="en-GB" sz="1000" dirty="0" err="1">
                <a:latin typeface="Perpetua" pitchFamily="18" charset="0"/>
              </a:rPr>
              <a:t>Elisso</a:t>
            </a:r>
            <a:r>
              <a:rPr lang="en-GB" sz="1000" dirty="0">
                <a:latin typeface="Perpetua" pitchFamily="18" charset="0"/>
              </a:rPr>
              <a:t> </a:t>
            </a:r>
            <a:r>
              <a:rPr lang="en-GB" sz="1000" dirty="0" err="1">
                <a:latin typeface="Perpetua" pitchFamily="18" charset="0"/>
              </a:rPr>
              <a:t>Stamati</a:t>
            </a:r>
            <a:r>
              <a:rPr lang="en-GB" sz="1000" dirty="0">
                <a:latin typeface="Perpetua" pitchFamily="18" charset="0"/>
              </a:rPr>
              <a:t>, </a:t>
            </a:r>
            <a:r>
              <a:rPr lang="en-GB" sz="1000" dirty="0" err="1">
                <a:latin typeface="Perpetua" pitchFamily="18" charset="0"/>
              </a:rPr>
              <a:t>Veatriki</a:t>
            </a:r>
            <a:r>
              <a:rPr lang="en-GB" sz="1000" dirty="0">
                <a:latin typeface="Perpetua" pitchFamily="18" charset="0"/>
              </a:rPr>
              <a:t> </a:t>
            </a:r>
            <a:r>
              <a:rPr lang="en-GB" sz="1000" dirty="0" err="1">
                <a:latin typeface="Perpetua" pitchFamily="18" charset="0"/>
              </a:rPr>
              <a:t>Michalopoulu</a:t>
            </a:r>
            <a:r>
              <a:rPr lang="en-GB" sz="1000" dirty="0">
                <a:latin typeface="Perpetua" pitchFamily="18" charset="0"/>
              </a:rPr>
              <a:t> </a:t>
            </a:r>
          </a:p>
          <a:p>
            <a:pPr>
              <a:spcAft>
                <a:spcPts val="0"/>
              </a:spcAft>
            </a:pPr>
            <a:r>
              <a:rPr lang="en-GB" sz="1000" dirty="0">
                <a:latin typeface="Perpetua" pitchFamily="18" charset="0"/>
              </a:rPr>
              <a:t>PPAC1: Alice Manna, Diego </a:t>
            </a:r>
            <a:r>
              <a:rPr lang="en-GB" sz="1000" dirty="0" err="1">
                <a:latin typeface="Perpetua" pitchFamily="18" charset="0"/>
              </a:rPr>
              <a:t>Tarrío</a:t>
            </a:r>
            <a:r>
              <a:rPr lang="en-GB" sz="1000" dirty="0">
                <a:latin typeface="Perpetua" pitchFamily="18" charset="0"/>
              </a:rPr>
              <a:t>.</a:t>
            </a:r>
          </a:p>
          <a:p>
            <a:pPr>
              <a:spcAft>
                <a:spcPts val="0"/>
              </a:spcAft>
            </a:pPr>
            <a:r>
              <a:rPr lang="en-GB" sz="1000" dirty="0">
                <a:latin typeface="Perpetua" pitchFamily="18" charset="0"/>
              </a:rPr>
              <a:t>PTB: Elisa </a:t>
            </a:r>
            <a:r>
              <a:rPr lang="en-GB" sz="1000" dirty="0" err="1">
                <a:latin typeface="Perpetua" pitchFamily="18" charset="0"/>
              </a:rPr>
              <a:t>Pirovano</a:t>
            </a:r>
            <a:r>
              <a:rPr lang="en-GB" sz="1000" dirty="0">
                <a:latin typeface="Perpetua" pitchFamily="18" charset="0"/>
              </a:rPr>
              <a:t>, Mirko Dietz</a:t>
            </a:r>
          </a:p>
        </p:txBody>
      </p:sp>
      <p:pic>
        <p:nvPicPr>
          <p:cNvPr id="30" name="Picture 18" descr="Graphical user interface&#10;&#10;Description automatically generated">
            <a:extLst>
              <a:ext uri="{FF2B5EF4-FFF2-40B4-BE49-F238E27FC236}">
                <a16:creationId xmlns:a16="http://schemas.microsoft.com/office/drawing/2014/main" id="{8E2DC366-33D8-4032-99E4-DCDEC11AA81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483003" y="4186434"/>
            <a:ext cx="1420822" cy="1913003"/>
          </a:xfrm>
          <a:prstGeom prst="rect">
            <a:avLst/>
          </a:prstGeom>
        </p:spPr>
      </p:pic>
      <p:pic>
        <p:nvPicPr>
          <p:cNvPr id="31" name="Imagen 2">
            <a:extLst>
              <a:ext uri="{FF2B5EF4-FFF2-40B4-BE49-F238E27FC236}">
                <a16:creationId xmlns:a16="http://schemas.microsoft.com/office/drawing/2014/main" id="{723ABEA0-4B91-4D8C-89A9-6BDDB5B120A7}"/>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88875" y="4251316"/>
            <a:ext cx="2690450" cy="1925830"/>
          </a:xfrm>
          <a:prstGeom prst="rect">
            <a:avLst/>
          </a:prstGeom>
          <a:noFill/>
          <a:ln>
            <a:noFill/>
          </a:ln>
        </p:spPr>
      </p:pic>
      <p:pic>
        <p:nvPicPr>
          <p:cNvPr id="33" name="Imagen 5">
            <a:extLst>
              <a:ext uri="{FF2B5EF4-FFF2-40B4-BE49-F238E27FC236}">
                <a16:creationId xmlns:a16="http://schemas.microsoft.com/office/drawing/2014/main" id="{4F38F8B8-A85C-4033-BA59-F029B56FE2A2}"/>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084697" y="1598066"/>
            <a:ext cx="2202762" cy="1401152"/>
          </a:xfrm>
          <a:prstGeom prst="rect">
            <a:avLst/>
          </a:prstGeom>
          <a:noFill/>
          <a:ln>
            <a:noFill/>
          </a:ln>
        </p:spPr>
      </p:pic>
    </p:spTree>
    <p:extLst>
      <p:ext uri="{BB962C8B-B14F-4D97-AF65-F5344CB8AC3E}">
        <p14:creationId xmlns:p14="http://schemas.microsoft.com/office/powerpoint/2010/main" val="3707998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6" grpId="0" animBg="1"/>
      <p:bldP spid="47" grpId="0" animBg="1"/>
      <p:bldP spid="48" grpId="0" animBg="1"/>
      <p:bldP spid="51" grpId="0" animBg="1"/>
      <p:bldP spid="52" grpId="0" animBg="1"/>
      <p:bldP spid="54" grpId="0"/>
      <p:bldP spid="49" grpId="0"/>
      <p:bldP spid="38" grpId="0" animBg="1"/>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12</a:t>
            </a:fld>
            <a:endParaRPr lang="en-GB" sz="1200" dirty="0">
              <a:solidFill>
                <a:srgbClr val="898989"/>
              </a:solidFill>
            </a:endParaRPr>
          </a:p>
        </p:txBody>
      </p:sp>
      <p:sp>
        <p:nvSpPr>
          <p:cNvPr id="18" name="Title 4"/>
          <p:cNvSpPr txBox="1">
            <a:spLocks/>
          </p:cNvSpPr>
          <p:nvPr/>
        </p:nvSpPr>
        <p:spPr bwMode="auto">
          <a:xfrm>
            <a:off x="-4022" y="-153"/>
            <a:ext cx="9145588" cy="439960"/>
          </a:xfrm>
          <a:prstGeom prst="rect">
            <a:avLst/>
          </a:prstGeom>
          <a:solidFill>
            <a:schemeClr val="accent2"/>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Time-to-Energy at EAR1: 14·10</a:t>
            </a:r>
            <a:r>
              <a:rPr lang="en-US" sz="2400" b="1" baseline="30000" dirty="0">
                <a:solidFill>
                  <a:sysClr val="window" lastClr="FFFFFF"/>
                </a:solidFill>
                <a:latin typeface="Perpetua" pitchFamily="18" charset="0"/>
              </a:rPr>
              <a:t>17</a:t>
            </a:r>
            <a:r>
              <a:rPr lang="en-US" sz="2400" b="1" dirty="0">
                <a:solidFill>
                  <a:sysClr val="window" lastClr="FFFFFF"/>
                </a:solidFill>
                <a:latin typeface="Perpetua" pitchFamily="18" charset="0"/>
              </a:rPr>
              <a:t> protons (07/10 – 31/10) </a:t>
            </a:r>
          </a:p>
        </p:txBody>
      </p:sp>
      <p:pic>
        <p:nvPicPr>
          <p:cNvPr id="6" name="Picture 2">
            <a:extLst>
              <a:ext uri="{FF2B5EF4-FFF2-40B4-BE49-F238E27FC236}">
                <a16:creationId xmlns:a16="http://schemas.microsoft.com/office/drawing/2014/main" id="{C5794322-C1B6-4BF1-AB28-CA6FB42F03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a:extLst>
              <a:ext uri="{FF2B5EF4-FFF2-40B4-BE49-F238E27FC236}">
                <a16:creationId xmlns:a16="http://schemas.microsoft.com/office/drawing/2014/main" id="{C7D794C5-BAED-475A-BF64-84C63BD144E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a:extLst>
              <a:ext uri="{FF2B5EF4-FFF2-40B4-BE49-F238E27FC236}">
                <a16:creationId xmlns:a16="http://schemas.microsoft.com/office/drawing/2014/main" id="{4A1B0BA2-38E1-40F4-8285-F48884106F3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8">
            <a:extLst>
              <a:ext uri="{FF2B5EF4-FFF2-40B4-BE49-F238E27FC236}">
                <a16:creationId xmlns:a16="http://schemas.microsoft.com/office/drawing/2014/main" id="{16CAE2C1-952F-4221-B0E5-564E2C67AB50}"/>
              </a:ext>
            </a:extLst>
          </p:cNvPr>
          <p:cNvPicPr>
            <a:picLocks noChangeAspect="1"/>
          </p:cNvPicPr>
          <p:nvPr/>
        </p:nvPicPr>
        <p:blipFill>
          <a:blip r:embed="rId6"/>
          <a:stretch>
            <a:fillRect/>
          </a:stretch>
        </p:blipFill>
        <p:spPr>
          <a:xfrm>
            <a:off x="139582" y="3840234"/>
            <a:ext cx="2288615" cy="1393903"/>
          </a:xfrm>
          <a:prstGeom prst="rect">
            <a:avLst/>
          </a:prstGeom>
        </p:spPr>
      </p:pic>
      <p:sp>
        <p:nvSpPr>
          <p:cNvPr id="20" name="Title 4">
            <a:extLst>
              <a:ext uri="{FF2B5EF4-FFF2-40B4-BE49-F238E27FC236}">
                <a16:creationId xmlns:a16="http://schemas.microsoft.com/office/drawing/2014/main" id="{0EC8D0F9-B671-4E36-9197-3DA90C75FE06}"/>
              </a:ext>
            </a:extLst>
          </p:cNvPr>
          <p:cNvSpPr txBox="1">
            <a:spLocks/>
          </p:cNvSpPr>
          <p:nvPr/>
        </p:nvSpPr>
        <p:spPr bwMode="auto">
          <a:xfrm>
            <a:off x="-1588" y="3290281"/>
            <a:ext cx="9145588" cy="439960"/>
          </a:xfrm>
          <a:prstGeom prst="rect">
            <a:avLst/>
          </a:prstGeom>
          <a:solidFill>
            <a:schemeClr val="accent2"/>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lvl="0" algn="l" eaLnBrk="1" fontAlgn="auto" hangingPunct="1">
              <a:spcBef>
                <a:spcPts val="0"/>
              </a:spcBef>
              <a:spcAft>
                <a:spcPts val="0"/>
              </a:spcAft>
              <a:defRPr/>
            </a:pPr>
            <a:r>
              <a:rPr lang="en-US" sz="2400" b="1" dirty="0">
                <a:solidFill>
                  <a:sysClr val="window" lastClr="FFFFFF"/>
                </a:solidFill>
                <a:latin typeface="Perpetua" pitchFamily="18" charset="0"/>
                <a:ea typeface="+mn-ea"/>
                <a:cs typeface="Arial" charset="0"/>
              </a:rPr>
              <a:t>Time-to-Energy at EAR2: 7·10</a:t>
            </a:r>
            <a:r>
              <a:rPr lang="en-US" sz="2400" b="1" baseline="30000" dirty="0">
                <a:solidFill>
                  <a:sysClr val="window" lastClr="FFFFFF"/>
                </a:solidFill>
                <a:latin typeface="Perpetua" pitchFamily="18" charset="0"/>
                <a:ea typeface="+mn-ea"/>
                <a:cs typeface="Arial" charset="0"/>
              </a:rPr>
              <a:t>17</a:t>
            </a:r>
            <a:r>
              <a:rPr lang="en-US" sz="2400" b="1" dirty="0">
                <a:solidFill>
                  <a:sysClr val="window" lastClr="FFFFFF"/>
                </a:solidFill>
                <a:latin typeface="Perpetua" pitchFamily="18" charset="0"/>
                <a:ea typeface="+mn-ea"/>
                <a:cs typeface="Arial" charset="0"/>
              </a:rPr>
              <a:t> protons (05/10 – 15/10)</a:t>
            </a:r>
          </a:p>
        </p:txBody>
      </p:sp>
      <p:sp>
        <p:nvSpPr>
          <p:cNvPr id="17" name="TextBox 41">
            <a:extLst>
              <a:ext uri="{FF2B5EF4-FFF2-40B4-BE49-F238E27FC236}">
                <a16:creationId xmlns:a16="http://schemas.microsoft.com/office/drawing/2014/main" id="{62446924-055E-4C7D-B74C-1A27B15B88B7}"/>
              </a:ext>
            </a:extLst>
          </p:cNvPr>
          <p:cNvSpPr txBox="1"/>
          <p:nvPr/>
        </p:nvSpPr>
        <p:spPr>
          <a:xfrm rot="16200000">
            <a:off x="262621" y="4411030"/>
            <a:ext cx="1307804" cy="276999"/>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r>
              <a:rPr lang="en-US" sz="1200" b="1" dirty="0">
                <a:solidFill>
                  <a:schemeClr val="bg1"/>
                </a:solidFill>
                <a:latin typeface="Century" panose="02040604050505020304" pitchFamily="18" charset="0"/>
              </a:rPr>
              <a:t>Neutrons</a:t>
            </a:r>
          </a:p>
        </p:txBody>
      </p:sp>
      <p:cxnSp>
        <p:nvCxnSpPr>
          <p:cNvPr id="21" name="Straight Arrow Connector 20">
            <a:extLst>
              <a:ext uri="{FF2B5EF4-FFF2-40B4-BE49-F238E27FC236}">
                <a16:creationId xmlns:a16="http://schemas.microsoft.com/office/drawing/2014/main" id="{388F9817-DBA1-4AB3-B384-1C672FF7AF99}"/>
              </a:ext>
            </a:extLst>
          </p:cNvPr>
          <p:cNvCxnSpPr>
            <a:cxnSpLocks/>
          </p:cNvCxnSpPr>
          <p:nvPr/>
        </p:nvCxnSpPr>
        <p:spPr>
          <a:xfrm flipV="1">
            <a:off x="1262827" y="4660524"/>
            <a:ext cx="0" cy="348638"/>
          </a:xfrm>
          <a:prstGeom prst="straightConnector1">
            <a:avLst/>
          </a:prstGeom>
          <a:ln w="28575">
            <a:solidFill>
              <a:schemeClr val="bg1"/>
            </a:solidFill>
            <a:tailEnd type="triangle"/>
          </a:ln>
          <a:effectLst>
            <a:outerShdw blurRad="50800" dist="38100" dir="2700000" algn="tl" rotWithShape="0">
              <a:schemeClr val="tx1">
                <a:alpha val="40000"/>
              </a:schemeClr>
            </a:outerShdw>
          </a:effectLst>
        </p:spPr>
        <p:style>
          <a:lnRef idx="1">
            <a:schemeClr val="accent1"/>
          </a:lnRef>
          <a:fillRef idx="0">
            <a:schemeClr val="accent1"/>
          </a:fillRef>
          <a:effectRef idx="0">
            <a:schemeClr val="accent1"/>
          </a:effectRef>
          <a:fontRef idx="minor">
            <a:schemeClr val="tx1"/>
          </a:fontRef>
        </p:style>
      </p:cxnSp>
      <p:sp>
        <p:nvSpPr>
          <p:cNvPr id="31" name="2 Marcador de pie de página">
            <a:extLst>
              <a:ext uri="{FF2B5EF4-FFF2-40B4-BE49-F238E27FC236}">
                <a16:creationId xmlns:a16="http://schemas.microsoft.com/office/drawing/2014/main" id="{42C697B3-98FD-4334-9641-82E8D6D6EF51}"/>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39" name="10 Rectángulo">
            <a:extLst>
              <a:ext uri="{FF2B5EF4-FFF2-40B4-BE49-F238E27FC236}">
                <a16:creationId xmlns:a16="http://schemas.microsoft.com/office/drawing/2014/main" id="{DF64D914-161A-46B2-A1CB-C1364B82360C}"/>
              </a:ext>
            </a:extLst>
          </p:cNvPr>
          <p:cNvSpPr/>
          <p:nvPr/>
        </p:nvSpPr>
        <p:spPr>
          <a:xfrm>
            <a:off x="30262" y="2193674"/>
            <a:ext cx="2346360" cy="1015663"/>
          </a:xfrm>
          <a:prstGeom prst="rect">
            <a:avLst/>
          </a:prstGeom>
          <a:ln>
            <a:noFill/>
          </a:ln>
        </p:spPr>
        <p:txBody>
          <a:bodyPr wrap="square">
            <a:spAutoFit/>
          </a:bodyPr>
          <a:lstStyle/>
          <a:p>
            <a:pPr>
              <a:spcAft>
                <a:spcPts val="0"/>
              </a:spcAft>
            </a:pPr>
            <a:r>
              <a:rPr lang="es-ES" sz="1200" dirty="0" err="1">
                <a:latin typeface="Perpetua" pitchFamily="18" charset="0"/>
              </a:rPr>
              <a:t>Combination</a:t>
            </a:r>
            <a:r>
              <a:rPr lang="es-ES" sz="1200" dirty="0">
                <a:latin typeface="Perpetua" pitchFamily="18" charset="0"/>
              </a:rPr>
              <a:t> of </a:t>
            </a:r>
            <a:r>
              <a:rPr lang="es-ES" sz="1200" dirty="0" err="1">
                <a:latin typeface="Perpetua" pitchFamily="18" charset="0"/>
              </a:rPr>
              <a:t>measurements</a:t>
            </a:r>
            <a:r>
              <a:rPr lang="es-ES" sz="1200" dirty="0">
                <a:latin typeface="Perpetua" pitchFamily="18" charset="0"/>
              </a:rPr>
              <a:t> of </a:t>
            </a:r>
            <a:r>
              <a:rPr lang="es-ES" sz="1200" dirty="0" err="1">
                <a:latin typeface="Perpetua" pitchFamily="18" charset="0"/>
              </a:rPr>
              <a:t>neutron</a:t>
            </a:r>
            <a:r>
              <a:rPr lang="es-ES" sz="1200" dirty="0">
                <a:latin typeface="Perpetua" pitchFamily="18" charset="0"/>
              </a:rPr>
              <a:t> capture </a:t>
            </a:r>
            <a:r>
              <a:rPr lang="es-ES" sz="1200" dirty="0" err="1">
                <a:latin typeface="Perpetua" pitchFamily="18" charset="0"/>
              </a:rPr>
              <a:t>reactions</a:t>
            </a:r>
            <a:r>
              <a:rPr lang="es-ES" sz="1200" dirty="0">
                <a:latin typeface="Perpetua" pitchFamily="18" charset="0"/>
              </a:rPr>
              <a:t> and FLUKA </a:t>
            </a:r>
            <a:r>
              <a:rPr lang="es-ES" sz="1200" dirty="0" err="1">
                <a:latin typeface="Perpetua" pitchFamily="18" charset="0"/>
              </a:rPr>
              <a:t>simulations</a:t>
            </a:r>
            <a:r>
              <a:rPr lang="es-ES" sz="1200" dirty="0">
                <a:latin typeface="Perpetua" pitchFamily="18" charset="0"/>
              </a:rPr>
              <a:t>. </a:t>
            </a:r>
            <a:r>
              <a:rPr lang="es-ES" sz="1200" dirty="0" err="1">
                <a:latin typeface="Perpetua" pitchFamily="18" charset="0"/>
              </a:rPr>
              <a:t>Vasilis</a:t>
            </a:r>
            <a:r>
              <a:rPr lang="es-ES" sz="1200" dirty="0">
                <a:latin typeface="Perpetua" pitchFamily="18" charset="0"/>
              </a:rPr>
              <a:t> </a:t>
            </a:r>
            <a:r>
              <a:rPr lang="es-ES" sz="1200" dirty="0" err="1">
                <a:latin typeface="Perpetua" pitchFamily="18" charset="0"/>
              </a:rPr>
              <a:t>Vlachoulis</a:t>
            </a:r>
            <a:r>
              <a:rPr lang="es-ES" sz="1200" dirty="0">
                <a:latin typeface="Perpetua" pitchFamily="18" charset="0"/>
              </a:rPr>
              <a:t>, Marta Sabaté, Francisco García Infantes and José Antonio Pavón. </a:t>
            </a:r>
            <a:endParaRPr lang="en-US" sz="1200" dirty="0">
              <a:latin typeface="Perpetua" pitchFamily="18" charset="0"/>
            </a:endParaRPr>
          </a:p>
        </p:txBody>
      </p:sp>
      <p:sp>
        <p:nvSpPr>
          <p:cNvPr id="34" name="10 Rectángulo">
            <a:extLst>
              <a:ext uri="{FF2B5EF4-FFF2-40B4-BE49-F238E27FC236}">
                <a16:creationId xmlns:a16="http://schemas.microsoft.com/office/drawing/2014/main" id="{8E02CB64-F157-4B3B-91F9-749D52E98125}"/>
              </a:ext>
            </a:extLst>
          </p:cNvPr>
          <p:cNvSpPr/>
          <p:nvPr/>
        </p:nvSpPr>
        <p:spPr>
          <a:xfrm>
            <a:off x="2915816" y="575863"/>
            <a:ext cx="2179181" cy="1354217"/>
          </a:xfrm>
          <a:prstGeom prst="rect">
            <a:avLst/>
          </a:prstGeom>
        </p:spPr>
        <p:txBody>
          <a:bodyPr wrap="square">
            <a:spAutoFit/>
          </a:bodyPr>
          <a:lstStyle/>
          <a:p>
            <a:pPr>
              <a:spcAft>
                <a:spcPts val="600"/>
              </a:spcAft>
            </a:pPr>
            <a:r>
              <a:rPr lang="en-GB" sz="1200" dirty="0">
                <a:latin typeface="Perpetua" pitchFamily="18" charset="0"/>
              </a:rPr>
              <a:t>C6D6 were already filled with benzene at ISOLDE vented cup.</a:t>
            </a:r>
          </a:p>
          <a:p>
            <a:pPr>
              <a:spcAft>
                <a:spcPts val="600"/>
              </a:spcAft>
            </a:pPr>
            <a:r>
              <a:rPr lang="en-GB" sz="1200" dirty="0">
                <a:latin typeface="Perpetua" pitchFamily="18" charset="0"/>
              </a:rPr>
              <a:t>Laboratory test have been already performed. </a:t>
            </a:r>
          </a:p>
          <a:p>
            <a:pPr>
              <a:spcAft>
                <a:spcPts val="600"/>
              </a:spcAft>
            </a:pPr>
            <a:r>
              <a:rPr lang="en-GB" sz="1200" dirty="0" err="1">
                <a:latin typeface="Perpetua" pitchFamily="18" charset="0"/>
              </a:rPr>
              <a:t>Adriá</a:t>
            </a:r>
            <a:r>
              <a:rPr lang="en-GB" sz="1200" dirty="0">
                <a:latin typeface="Perpetua" pitchFamily="18" charset="0"/>
              </a:rPr>
              <a:t> Casanovas, Francisco </a:t>
            </a:r>
            <a:r>
              <a:rPr lang="en-GB" sz="1200" dirty="0" err="1">
                <a:latin typeface="Perpetua" pitchFamily="18" charset="0"/>
              </a:rPr>
              <a:t>García</a:t>
            </a:r>
            <a:r>
              <a:rPr lang="en-GB" sz="1200" dirty="0">
                <a:latin typeface="Perpetua" pitchFamily="18" charset="0"/>
              </a:rPr>
              <a:t> </a:t>
            </a:r>
            <a:r>
              <a:rPr lang="en-GB" sz="1200" dirty="0" err="1">
                <a:latin typeface="Perpetua" pitchFamily="18" charset="0"/>
              </a:rPr>
              <a:t>Infantes</a:t>
            </a:r>
            <a:r>
              <a:rPr lang="en-GB" sz="1200" dirty="0">
                <a:latin typeface="Perpetua" pitchFamily="18" charset="0"/>
              </a:rPr>
              <a:t>, Jose Antonio </a:t>
            </a:r>
            <a:r>
              <a:rPr lang="en-GB" sz="1200" dirty="0" err="1">
                <a:latin typeface="Perpetua" pitchFamily="18" charset="0"/>
              </a:rPr>
              <a:t>Pavón</a:t>
            </a:r>
            <a:r>
              <a:rPr lang="en-GB" sz="1200" dirty="0">
                <a:latin typeface="Perpetua" pitchFamily="18" charset="0"/>
              </a:rPr>
              <a:t>.</a:t>
            </a:r>
          </a:p>
        </p:txBody>
      </p:sp>
      <p:sp>
        <p:nvSpPr>
          <p:cNvPr id="10" name="Slide Number Placeholder 9">
            <a:extLst>
              <a:ext uri="{FF2B5EF4-FFF2-40B4-BE49-F238E27FC236}">
                <a16:creationId xmlns:a16="http://schemas.microsoft.com/office/drawing/2014/main" id="{12DA37C8-4312-41D7-B1E2-4CEDEFF83D58}"/>
              </a:ext>
            </a:extLst>
          </p:cNvPr>
          <p:cNvSpPr>
            <a:spLocks noGrp="1"/>
          </p:cNvSpPr>
          <p:nvPr>
            <p:ph type="sldNum" sz="quarter" idx="12"/>
          </p:nvPr>
        </p:nvSpPr>
        <p:spPr/>
        <p:txBody>
          <a:bodyPr/>
          <a:lstStyle/>
          <a:p>
            <a:fld id="{229D0C38-B285-C947-AB4E-C7BCFF863DBD}" type="slidenum">
              <a:rPr lang="en-GB" smtClean="0"/>
              <a:pPr/>
              <a:t>12</a:t>
            </a:fld>
            <a:endParaRPr lang="en-GB"/>
          </a:p>
        </p:txBody>
      </p:sp>
      <p:sp>
        <p:nvSpPr>
          <p:cNvPr id="23" name="10 Rectángulo">
            <a:extLst>
              <a:ext uri="{FF2B5EF4-FFF2-40B4-BE49-F238E27FC236}">
                <a16:creationId xmlns:a16="http://schemas.microsoft.com/office/drawing/2014/main" id="{29BF9030-BEB2-444E-8411-4DFA39DC77AB}"/>
              </a:ext>
            </a:extLst>
          </p:cNvPr>
          <p:cNvSpPr/>
          <p:nvPr/>
        </p:nvSpPr>
        <p:spPr>
          <a:xfrm>
            <a:off x="2636038" y="3928967"/>
            <a:ext cx="2326964" cy="1107996"/>
          </a:xfrm>
          <a:prstGeom prst="rect">
            <a:avLst/>
          </a:prstGeom>
        </p:spPr>
        <p:txBody>
          <a:bodyPr wrap="square">
            <a:spAutoFit/>
          </a:bodyPr>
          <a:lstStyle/>
          <a:p>
            <a:pPr>
              <a:spcAft>
                <a:spcPts val="600"/>
              </a:spcAft>
            </a:pPr>
            <a:r>
              <a:rPr lang="en-GB" sz="1400" dirty="0">
                <a:latin typeface="Perpetua" pitchFamily="18" charset="0"/>
              </a:rPr>
              <a:t>C6D6 </a:t>
            </a:r>
            <a:r>
              <a:rPr lang="en-GB" sz="1400" dirty="0" err="1">
                <a:latin typeface="Perpetua" pitchFamily="18" charset="0"/>
              </a:rPr>
              <a:t>Bicron</a:t>
            </a:r>
            <a:r>
              <a:rPr lang="en-GB" sz="1400" dirty="0">
                <a:latin typeface="Perpetua" pitchFamily="18" charset="0"/>
              </a:rPr>
              <a:t> were already tested at CIEMAT.</a:t>
            </a:r>
          </a:p>
          <a:p>
            <a:pPr>
              <a:spcAft>
                <a:spcPts val="600"/>
              </a:spcAft>
            </a:pPr>
            <a:endParaRPr lang="en-GB" sz="1400" dirty="0">
              <a:latin typeface="Perpetua" pitchFamily="18" charset="0"/>
            </a:endParaRPr>
          </a:p>
          <a:p>
            <a:pPr>
              <a:spcAft>
                <a:spcPts val="600"/>
              </a:spcAft>
            </a:pPr>
            <a:r>
              <a:rPr lang="en-GB" sz="1400" dirty="0">
                <a:latin typeface="Perpetua" pitchFamily="18" charset="0"/>
              </a:rPr>
              <a:t>Víctor </a:t>
            </a:r>
            <a:r>
              <a:rPr lang="en-GB" sz="1400" dirty="0" err="1">
                <a:latin typeface="Perpetua" pitchFamily="18" charset="0"/>
              </a:rPr>
              <a:t>Alcayne</a:t>
            </a:r>
            <a:r>
              <a:rPr lang="en-GB" sz="1400" dirty="0">
                <a:latin typeface="Perpetua" pitchFamily="18" charset="0"/>
              </a:rPr>
              <a:t>, Jorge </a:t>
            </a:r>
            <a:r>
              <a:rPr lang="en-GB" sz="1400" dirty="0" err="1">
                <a:latin typeface="Perpetua" pitchFamily="18" charset="0"/>
              </a:rPr>
              <a:t>Lerendegui</a:t>
            </a:r>
            <a:endParaRPr lang="en-GB" sz="1400" dirty="0">
              <a:latin typeface="Perpetua" pitchFamily="18" charset="0"/>
            </a:endParaRPr>
          </a:p>
        </p:txBody>
      </p:sp>
      <p:sp>
        <p:nvSpPr>
          <p:cNvPr id="24" name="2 Marcador de pie de página">
            <a:extLst>
              <a:ext uri="{FF2B5EF4-FFF2-40B4-BE49-F238E27FC236}">
                <a16:creationId xmlns:a16="http://schemas.microsoft.com/office/drawing/2014/main" id="{2A43DEB7-0803-4B0C-BAAC-CE3D93832FE3}"/>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
        <p:nvSpPr>
          <p:cNvPr id="22" name="10 Rectángulo">
            <a:extLst>
              <a:ext uri="{FF2B5EF4-FFF2-40B4-BE49-F238E27FC236}">
                <a16:creationId xmlns:a16="http://schemas.microsoft.com/office/drawing/2014/main" id="{DF64D914-161A-46B2-A1CB-C1364B82360C}"/>
              </a:ext>
            </a:extLst>
          </p:cNvPr>
          <p:cNvSpPr/>
          <p:nvPr/>
        </p:nvSpPr>
        <p:spPr>
          <a:xfrm>
            <a:off x="139582" y="5483299"/>
            <a:ext cx="2369801" cy="1015663"/>
          </a:xfrm>
          <a:prstGeom prst="rect">
            <a:avLst/>
          </a:prstGeom>
          <a:ln>
            <a:noFill/>
          </a:ln>
        </p:spPr>
        <p:txBody>
          <a:bodyPr wrap="square">
            <a:spAutoFit/>
          </a:bodyPr>
          <a:lstStyle/>
          <a:p>
            <a:pPr>
              <a:spcAft>
                <a:spcPts val="0"/>
              </a:spcAft>
            </a:pPr>
            <a:r>
              <a:rPr lang="es-ES" sz="1200" dirty="0" err="1">
                <a:latin typeface="Perpetua" pitchFamily="18" charset="0"/>
              </a:rPr>
              <a:t>Combination</a:t>
            </a:r>
            <a:r>
              <a:rPr lang="es-ES" sz="1200" dirty="0">
                <a:latin typeface="Perpetua" pitchFamily="18" charset="0"/>
              </a:rPr>
              <a:t> of </a:t>
            </a:r>
            <a:r>
              <a:rPr lang="es-ES" sz="1200" dirty="0" err="1">
                <a:latin typeface="Perpetua" pitchFamily="18" charset="0"/>
              </a:rPr>
              <a:t>measurements</a:t>
            </a:r>
            <a:r>
              <a:rPr lang="es-ES" sz="1200" dirty="0">
                <a:latin typeface="Perpetua" pitchFamily="18" charset="0"/>
              </a:rPr>
              <a:t> of </a:t>
            </a:r>
            <a:r>
              <a:rPr lang="es-ES" sz="1200" dirty="0" err="1">
                <a:latin typeface="Perpetua" pitchFamily="18" charset="0"/>
              </a:rPr>
              <a:t>neutron</a:t>
            </a:r>
            <a:r>
              <a:rPr lang="es-ES" sz="1200" dirty="0">
                <a:latin typeface="Perpetua" pitchFamily="18" charset="0"/>
              </a:rPr>
              <a:t> capture </a:t>
            </a:r>
            <a:r>
              <a:rPr lang="es-ES" sz="1200" dirty="0" err="1">
                <a:latin typeface="Perpetua" pitchFamily="18" charset="0"/>
              </a:rPr>
              <a:t>reactions</a:t>
            </a:r>
            <a:r>
              <a:rPr lang="es-ES" sz="1200" dirty="0">
                <a:latin typeface="Perpetua" pitchFamily="18" charset="0"/>
              </a:rPr>
              <a:t> and FLUKA </a:t>
            </a:r>
            <a:r>
              <a:rPr lang="es-ES" sz="1200" dirty="0" err="1">
                <a:latin typeface="Perpetua" pitchFamily="18" charset="0"/>
              </a:rPr>
              <a:t>simulations</a:t>
            </a:r>
            <a:r>
              <a:rPr lang="es-ES" sz="1200" dirty="0">
                <a:latin typeface="Perpetua" pitchFamily="18" charset="0"/>
              </a:rPr>
              <a:t>. </a:t>
            </a:r>
            <a:r>
              <a:rPr lang="es-ES" sz="1200" dirty="0" err="1">
                <a:latin typeface="Perpetua" pitchFamily="18" charset="0"/>
              </a:rPr>
              <a:t>Vasilis</a:t>
            </a:r>
            <a:r>
              <a:rPr lang="es-ES" sz="1200" dirty="0">
                <a:latin typeface="Perpetua" pitchFamily="18" charset="0"/>
              </a:rPr>
              <a:t> </a:t>
            </a:r>
            <a:r>
              <a:rPr lang="es-ES" sz="1200" dirty="0" err="1">
                <a:latin typeface="Perpetua" pitchFamily="18" charset="0"/>
              </a:rPr>
              <a:t>Vlachoulis</a:t>
            </a:r>
            <a:r>
              <a:rPr lang="es-ES" sz="1200" dirty="0">
                <a:latin typeface="Perpetua" pitchFamily="18" charset="0"/>
              </a:rPr>
              <a:t>, Marta Sabaté, Francisco García Infantes and José Antonio Pavón. </a:t>
            </a:r>
            <a:endParaRPr lang="en-US" sz="1200" dirty="0">
              <a:latin typeface="Perpetua" pitchFamily="18" charset="0"/>
            </a:endParaRPr>
          </a:p>
        </p:txBody>
      </p:sp>
      <p:pic>
        <p:nvPicPr>
          <p:cNvPr id="27" name="Picture 3">
            <a:extLst>
              <a:ext uri="{FF2B5EF4-FFF2-40B4-BE49-F238E27FC236}">
                <a16:creationId xmlns:a16="http://schemas.microsoft.com/office/drawing/2014/main" id="{27FF6A8A-2B44-4913-A359-EF88CF337ED0}"/>
              </a:ext>
            </a:extLst>
          </p:cNvPr>
          <p:cNvPicPr>
            <a:picLocks noChangeAspect="1"/>
          </p:cNvPicPr>
          <p:nvPr/>
        </p:nvPicPr>
        <p:blipFill>
          <a:blip r:embed="rId7"/>
          <a:stretch>
            <a:fillRect/>
          </a:stretch>
        </p:blipFill>
        <p:spPr>
          <a:xfrm>
            <a:off x="2339752" y="2194799"/>
            <a:ext cx="1385058" cy="916366"/>
          </a:xfrm>
          <a:prstGeom prst="rect">
            <a:avLst/>
          </a:prstGeom>
        </p:spPr>
      </p:pic>
      <p:pic>
        <p:nvPicPr>
          <p:cNvPr id="28" name="Picture 4">
            <a:extLst>
              <a:ext uri="{FF2B5EF4-FFF2-40B4-BE49-F238E27FC236}">
                <a16:creationId xmlns:a16="http://schemas.microsoft.com/office/drawing/2014/main" id="{829DF527-18B2-43D2-9CB2-08D83ECD92C8}"/>
              </a:ext>
            </a:extLst>
          </p:cNvPr>
          <p:cNvPicPr>
            <a:picLocks noChangeAspect="1"/>
          </p:cNvPicPr>
          <p:nvPr/>
        </p:nvPicPr>
        <p:blipFill>
          <a:blip r:embed="rId8"/>
          <a:stretch>
            <a:fillRect/>
          </a:stretch>
        </p:blipFill>
        <p:spPr>
          <a:xfrm>
            <a:off x="2860714" y="5158037"/>
            <a:ext cx="1728192" cy="1085693"/>
          </a:xfrm>
          <a:prstGeom prst="rect">
            <a:avLst/>
          </a:prstGeom>
        </p:spPr>
      </p:pic>
      <p:pic>
        <p:nvPicPr>
          <p:cNvPr id="25" name="Picture 24">
            <a:extLst>
              <a:ext uri="{FF2B5EF4-FFF2-40B4-BE49-F238E27FC236}">
                <a16:creationId xmlns:a16="http://schemas.microsoft.com/office/drawing/2014/main" id="{EB685EC4-5D8A-4265-964F-E2E0590E00B2}"/>
              </a:ext>
            </a:extLst>
          </p:cNvPr>
          <p:cNvPicPr>
            <a:picLocks noChangeAspect="1"/>
          </p:cNvPicPr>
          <p:nvPr/>
        </p:nvPicPr>
        <p:blipFill>
          <a:blip r:embed="rId9">
            <a:lum/>
            <a:alphaModFix/>
          </a:blip>
          <a:srcRect/>
          <a:stretch>
            <a:fillRect/>
          </a:stretch>
        </p:blipFill>
        <p:spPr>
          <a:xfrm>
            <a:off x="366035" y="688969"/>
            <a:ext cx="2270003" cy="1276912"/>
          </a:xfrm>
          <a:prstGeom prst="rect">
            <a:avLst/>
          </a:prstGeom>
          <a:noFill/>
          <a:ln>
            <a:noFill/>
          </a:ln>
        </p:spPr>
      </p:pic>
      <p:sp>
        <p:nvSpPr>
          <p:cNvPr id="26" name="TextBox 41">
            <a:extLst>
              <a:ext uri="{FF2B5EF4-FFF2-40B4-BE49-F238E27FC236}">
                <a16:creationId xmlns:a16="http://schemas.microsoft.com/office/drawing/2014/main" id="{CBBD8FEB-6A8B-422D-9F2F-E1A7692813CF}"/>
              </a:ext>
            </a:extLst>
          </p:cNvPr>
          <p:cNvSpPr txBox="1"/>
          <p:nvPr/>
        </p:nvSpPr>
        <p:spPr>
          <a:xfrm rot="18200243">
            <a:off x="212919" y="1296071"/>
            <a:ext cx="1307804" cy="307777"/>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r>
              <a:rPr lang="en-US" sz="1400" b="1" dirty="0">
                <a:solidFill>
                  <a:schemeClr val="bg1"/>
                </a:solidFill>
                <a:latin typeface="Century" panose="02040604050505020304" pitchFamily="18" charset="0"/>
              </a:rPr>
              <a:t>Neutrons</a:t>
            </a:r>
          </a:p>
        </p:txBody>
      </p:sp>
      <p:cxnSp>
        <p:nvCxnSpPr>
          <p:cNvPr id="29" name="Straight Arrow Connector 28">
            <a:extLst>
              <a:ext uri="{FF2B5EF4-FFF2-40B4-BE49-F238E27FC236}">
                <a16:creationId xmlns:a16="http://schemas.microsoft.com/office/drawing/2014/main" id="{6DEAA4A1-4C2D-4E6A-A59A-5B308AC13C5C}"/>
              </a:ext>
            </a:extLst>
          </p:cNvPr>
          <p:cNvCxnSpPr>
            <a:cxnSpLocks/>
          </p:cNvCxnSpPr>
          <p:nvPr/>
        </p:nvCxnSpPr>
        <p:spPr>
          <a:xfrm flipV="1">
            <a:off x="1114613" y="1449960"/>
            <a:ext cx="252994" cy="509290"/>
          </a:xfrm>
          <a:prstGeom prst="straightConnector1">
            <a:avLst/>
          </a:prstGeom>
          <a:ln w="28575">
            <a:solidFill>
              <a:schemeClr val="bg1"/>
            </a:solidFill>
            <a:tailEnd type="triangle"/>
          </a:ln>
          <a:effectLst>
            <a:outerShdw blurRad="50800" dist="38100" dir="2700000" algn="tl" rotWithShape="0">
              <a:schemeClr val="tx1">
                <a:alpha val="40000"/>
              </a:schemeClr>
            </a:outerShdw>
          </a:effectLst>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7EDEFDB-95E6-408D-8C50-9C811D9A8F82}"/>
              </a:ext>
            </a:extLst>
          </p:cNvPr>
          <p:cNvPicPr>
            <a:picLocks noChangeAspect="1"/>
          </p:cNvPicPr>
          <p:nvPr/>
        </p:nvPicPr>
        <p:blipFill>
          <a:blip r:embed="rId10"/>
          <a:stretch>
            <a:fillRect/>
          </a:stretch>
        </p:blipFill>
        <p:spPr>
          <a:xfrm>
            <a:off x="5094997" y="497676"/>
            <a:ext cx="1469381" cy="2427268"/>
          </a:xfrm>
          <a:prstGeom prst="rect">
            <a:avLst/>
          </a:prstGeom>
        </p:spPr>
      </p:pic>
      <p:pic>
        <p:nvPicPr>
          <p:cNvPr id="5" name="Picture 4">
            <a:extLst>
              <a:ext uri="{FF2B5EF4-FFF2-40B4-BE49-F238E27FC236}">
                <a16:creationId xmlns:a16="http://schemas.microsoft.com/office/drawing/2014/main" id="{951E63C5-0FD6-4DBA-950D-C462052369E4}"/>
              </a:ext>
            </a:extLst>
          </p:cNvPr>
          <p:cNvPicPr>
            <a:picLocks noChangeAspect="1"/>
          </p:cNvPicPr>
          <p:nvPr/>
        </p:nvPicPr>
        <p:blipFill>
          <a:blip r:embed="rId11"/>
          <a:stretch>
            <a:fillRect/>
          </a:stretch>
        </p:blipFill>
        <p:spPr>
          <a:xfrm>
            <a:off x="6663754" y="572967"/>
            <a:ext cx="2139813" cy="1048594"/>
          </a:xfrm>
          <a:prstGeom prst="rect">
            <a:avLst/>
          </a:prstGeom>
        </p:spPr>
      </p:pic>
      <p:pic>
        <p:nvPicPr>
          <p:cNvPr id="12" name="Picture 11" descr="A picture containing wall, indoor&#10;&#10;Description automatically generated">
            <a:extLst>
              <a:ext uri="{FF2B5EF4-FFF2-40B4-BE49-F238E27FC236}">
                <a16:creationId xmlns:a16="http://schemas.microsoft.com/office/drawing/2014/main" id="{74005902-1831-4A1A-BFD3-BA171EDDB28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5400000">
            <a:off x="6988857" y="1913717"/>
            <a:ext cx="1489604" cy="1117203"/>
          </a:xfrm>
          <a:prstGeom prst="rect">
            <a:avLst/>
          </a:prstGeom>
        </p:spPr>
      </p:pic>
      <p:pic>
        <p:nvPicPr>
          <p:cNvPr id="14" name="Picture 13">
            <a:extLst>
              <a:ext uri="{FF2B5EF4-FFF2-40B4-BE49-F238E27FC236}">
                <a16:creationId xmlns:a16="http://schemas.microsoft.com/office/drawing/2014/main" id="{337E5850-0079-4FA7-A8CA-590A98B0B287}"/>
              </a:ext>
            </a:extLst>
          </p:cNvPr>
          <p:cNvPicPr>
            <a:picLocks noChangeAspect="1"/>
          </p:cNvPicPr>
          <p:nvPr/>
        </p:nvPicPr>
        <p:blipFill>
          <a:blip r:embed="rId13"/>
          <a:stretch>
            <a:fillRect/>
          </a:stretch>
        </p:blipFill>
        <p:spPr>
          <a:xfrm>
            <a:off x="5439129" y="3974976"/>
            <a:ext cx="3229745" cy="2164834"/>
          </a:xfrm>
          <a:prstGeom prst="rect">
            <a:avLst/>
          </a:prstGeom>
        </p:spPr>
      </p:pic>
    </p:spTree>
    <p:extLst>
      <p:ext uri="{BB962C8B-B14F-4D97-AF65-F5344CB8AC3E}">
        <p14:creationId xmlns:p14="http://schemas.microsoft.com/office/powerpoint/2010/main" val="1849434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7" grpId="0"/>
      <p:bldP spid="23"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13</a:t>
            </a:fld>
            <a:endParaRPr lang="en-GB" sz="1200">
              <a:solidFill>
                <a:srgbClr val="898989"/>
              </a:solidFill>
            </a:endParaRPr>
          </a:p>
        </p:txBody>
      </p:sp>
      <p:sp>
        <p:nvSpPr>
          <p:cNvPr id="18" name="Title 4"/>
          <p:cNvSpPr txBox="1">
            <a:spLocks/>
          </p:cNvSpPr>
          <p:nvPr/>
        </p:nvSpPr>
        <p:spPr bwMode="auto">
          <a:xfrm>
            <a:off x="-1587" y="1"/>
            <a:ext cx="9145588" cy="450824"/>
          </a:xfrm>
          <a:prstGeom prst="rect">
            <a:avLst/>
          </a:prstGeom>
          <a:solidFill>
            <a:schemeClr val="accent2"/>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Background and Tests at EAR1: 12·10</a:t>
            </a:r>
            <a:r>
              <a:rPr lang="en-US" sz="2400" b="1" baseline="30000" dirty="0">
                <a:solidFill>
                  <a:sysClr val="window" lastClr="FFFFFF"/>
                </a:solidFill>
                <a:latin typeface="Perpetua" pitchFamily="18" charset="0"/>
              </a:rPr>
              <a:t>17</a:t>
            </a:r>
            <a:r>
              <a:rPr lang="en-US" sz="2400" b="1" dirty="0">
                <a:solidFill>
                  <a:sysClr val="window" lastClr="FFFFFF"/>
                </a:solidFill>
                <a:latin typeface="Perpetua" pitchFamily="18" charset="0"/>
              </a:rPr>
              <a:t>protons (01/11 - 15/11)</a:t>
            </a:r>
          </a:p>
        </p:txBody>
      </p:sp>
      <p:pic>
        <p:nvPicPr>
          <p:cNvPr id="23" name="Picture 35">
            <a:extLst>
              <a:ext uri="{FF2B5EF4-FFF2-40B4-BE49-F238E27FC236}">
                <a16:creationId xmlns:a16="http://schemas.microsoft.com/office/drawing/2014/main" id="{2199184B-C5A6-48B1-88B4-21F27A16D32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03"/>
          <a:stretch/>
        </p:blipFill>
        <p:spPr bwMode="auto">
          <a:xfrm>
            <a:off x="89795" y="784449"/>
            <a:ext cx="1316811" cy="105466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 name="20 Rectángulo">
            <a:extLst>
              <a:ext uri="{FF2B5EF4-FFF2-40B4-BE49-F238E27FC236}">
                <a16:creationId xmlns:a16="http://schemas.microsoft.com/office/drawing/2014/main" id="{8E1390B8-947A-4DCA-93C1-C361695BF35F}"/>
              </a:ext>
            </a:extLst>
          </p:cNvPr>
          <p:cNvSpPr/>
          <p:nvPr/>
        </p:nvSpPr>
        <p:spPr>
          <a:xfrm>
            <a:off x="499320" y="484224"/>
            <a:ext cx="497637" cy="307777"/>
          </a:xfrm>
          <a:prstGeom prst="rect">
            <a:avLst/>
          </a:prstGeom>
          <a:noFill/>
        </p:spPr>
        <p:txBody>
          <a:bodyPr wrap="none">
            <a:spAutoFit/>
          </a:bodyPr>
          <a:lstStyle/>
          <a:p>
            <a:r>
              <a:rPr lang="en-US" sz="1400" b="1" dirty="0">
                <a:latin typeface="Perpetua" pitchFamily="18" charset="0"/>
              </a:rPr>
              <a:t>TAC</a:t>
            </a:r>
            <a:endParaRPr lang="en-US" sz="1400" b="1" dirty="0"/>
          </a:p>
        </p:txBody>
      </p:sp>
      <p:pic>
        <p:nvPicPr>
          <p:cNvPr id="3" name="Picture 2">
            <a:extLst>
              <a:ext uri="{FF2B5EF4-FFF2-40B4-BE49-F238E27FC236}">
                <a16:creationId xmlns:a16="http://schemas.microsoft.com/office/drawing/2014/main" id="{814FD1AA-8DCB-4E08-A781-30F45F2A1A43}"/>
              </a:ext>
            </a:extLst>
          </p:cNvPr>
          <p:cNvPicPr>
            <a:picLocks noChangeAspect="1"/>
          </p:cNvPicPr>
          <p:nvPr/>
        </p:nvPicPr>
        <p:blipFill>
          <a:blip r:embed="rId4"/>
          <a:stretch>
            <a:fillRect/>
          </a:stretch>
        </p:blipFill>
        <p:spPr>
          <a:xfrm>
            <a:off x="1529886" y="850299"/>
            <a:ext cx="1358999" cy="908243"/>
          </a:xfrm>
          <a:prstGeom prst="rect">
            <a:avLst/>
          </a:prstGeom>
        </p:spPr>
      </p:pic>
      <p:pic>
        <p:nvPicPr>
          <p:cNvPr id="5" name="Picture 4">
            <a:extLst>
              <a:ext uri="{FF2B5EF4-FFF2-40B4-BE49-F238E27FC236}">
                <a16:creationId xmlns:a16="http://schemas.microsoft.com/office/drawing/2014/main" id="{2EE0A618-8B7D-4DC3-B66B-24C4AE256436}"/>
              </a:ext>
            </a:extLst>
          </p:cNvPr>
          <p:cNvPicPr>
            <a:picLocks noChangeAspect="1"/>
          </p:cNvPicPr>
          <p:nvPr/>
        </p:nvPicPr>
        <p:blipFill>
          <a:blip r:embed="rId5"/>
          <a:stretch>
            <a:fillRect/>
          </a:stretch>
        </p:blipFill>
        <p:spPr>
          <a:xfrm>
            <a:off x="124962" y="1983290"/>
            <a:ext cx="959651" cy="1054665"/>
          </a:xfrm>
          <a:prstGeom prst="rect">
            <a:avLst/>
          </a:prstGeom>
        </p:spPr>
      </p:pic>
      <p:sp>
        <p:nvSpPr>
          <p:cNvPr id="26" name="20 Rectángulo">
            <a:extLst>
              <a:ext uri="{FF2B5EF4-FFF2-40B4-BE49-F238E27FC236}">
                <a16:creationId xmlns:a16="http://schemas.microsoft.com/office/drawing/2014/main" id="{99ED00CC-422A-46BF-A1B0-E554611135F0}"/>
              </a:ext>
            </a:extLst>
          </p:cNvPr>
          <p:cNvSpPr/>
          <p:nvPr/>
        </p:nvSpPr>
        <p:spPr>
          <a:xfrm>
            <a:off x="1816131" y="486415"/>
            <a:ext cx="559769" cy="307777"/>
          </a:xfrm>
          <a:prstGeom prst="rect">
            <a:avLst/>
          </a:prstGeom>
          <a:noFill/>
        </p:spPr>
        <p:txBody>
          <a:bodyPr wrap="none">
            <a:spAutoFit/>
          </a:bodyPr>
          <a:lstStyle/>
          <a:p>
            <a:r>
              <a:rPr lang="en-US" sz="1400" b="1" dirty="0" err="1">
                <a:latin typeface="Perpetua" pitchFamily="18" charset="0"/>
              </a:rPr>
              <a:t>iTED</a:t>
            </a:r>
            <a:endParaRPr lang="en-US" sz="1400" b="1" dirty="0"/>
          </a:p>
        </p:txBody>
      </p:sp>
      <p:sp>
        <p:nvSpPr>
          <p:cNvPr id="27" name="20 Rectángulo">
            <a:extLst>
              <a:ext uri="{FF2B5EF4-FFF2-40B4-BE49-F238E27FC236}">
                <a16:creationId xmlns:a16="http://schemas.microsoft.com/office/drawing/2014/main" id="{9BB230DF-B410-4055-ACE2-18E8059C2D8F}"/>
              </a:ext>
            </a:extLst>
          </p:cNvPr>
          <p:cNvSpPr/>
          <p:nvPr/>
        </p:nvSpPr>
        <p:spPr>
          <a:xfrm>
            <a:off x="875317" y="2831311"/>
            <a:ext cx="572593" cy="307777"/>
          </a:xfrm>
          <a:prstGeom prst="rect">
            <a:avLst/>
          </a:prstGeom>
          <a:noFill/>
        </p:spPr>
        <p:txBody>
          <a:bodyPr wrap="none">
            <a:spAutoFit/>
          </a:bodyPr>
          <a:lstStyle/>
          <a:p>
            <a:r>
              <a:rPr lang="en-US" sz="1400" b="1" dirty="0" err="1">
                <a:latin typeface="Perpetua" pitchFamily="18" charset="0"/>
              </a:rPr>
              <a:t>sTED</a:t>
            </a:r>
            <a:endParaRPr lang="en-US" sz="1400" b="1" dirty="0"/>
          </a:p>
        </p:txBody>
      </p:sp>
      <p:pic>
        <p:nvPicPr>
          <p:cNvPr id="29" name="Picture 28">
            <a:extLst>
              <a:ext uri="{FF2B5EF4-FFF2-40B4-BE49-F238E27FC236}">
                <a16:creationId xmlns:a16="http://schemas.microsoft.com/office/drawing/2014/main" id="{19393DFE-E79C-4388-85F9-77286E4BCFCD}"/>
              </a:ext>
            </a:extLst>
          </p:cNvPr>
          <p:cNvPicPr>
            <a:picLocks noChangeAspect="1"/>
          </p:cNvPicPr>
          <p:nvPr/>
        </p:nvPicPr>
        <p:blipFill>
          <a:blip r:embed="rId6"/>
          <a:stretch>
            <a:fillRect/>
          </a:stretch>
        </p:blipFill>
        <p:spPr>
          <a:xfrm>
            <a:off x="3045457" y="784449"/>
            <a:ext cx="614967" cy="1118122"/>
          </a:xfrm>
          <a:prstGeom prst="rect">
            <a:avLst/>
          </a:prstGeom>
        </p:spPr>
      </p:pic>
      <p:sp>
        <p:nvSpPr>
          <p:cNvPr id="30" name="20 Rectángulo">
            <a:extLst>
              <a:ext uri="{FF2B5EF4-FFF2-40B4-BE49-F238E27FC236}">
                <a16:creationId xmlns:a16="http://schemas.microsoft.com/office/drawing/2014/main" id="{D5D42697-5E04-492E-A52C-F918E1A9DF01}"/>
              </a:ext>
            </a:extLst>
          </p:cNvPr>
          <p:cNvSpPr/>
          <p:nvPr/>
        </p:nvSpPr>
        <p:spPr>
          <a:xfrm>
            <a:off x="3123731" y="476672"/>
            <a:ext cx="489236" cy="307777"/>
          </a:xfrm>
          <a:prstGeom prst="rect">
            <a:avLst/>
          </a:prstGeom>
          <a:noFill/>
        </p:spPr>
        <p:txBody>
          <a:bodyPr wrap="none">
            <a:spAutoFit/>
          </a:bodyPr>
          <a:lstStyle/>
          <a:p>
            <a:r>
              <a:rPr lang="en-US" sz="1400" b="1" dirty="0">
                <a:latin typeface="Perpetua" pitchFamily="18" charset="0"/>
              </a:rPr>
              <a:t>He3</a:t>
            </a:r>
            <a:endParaRPr lang="en-US" sz="1400" b="1" dirty="0"/>
          </a:p>
        </p:txBody>
      </p:sp>
      <p:sp>
        <p:nvSpPr>
          <p:cNvPr id="21" name="Title 4">
            <a:extLst>
              <a:ext uri="{FF2B5EF4-FFF2-40B4-BE49-F238E27FC236}">
                <a16:creationId xmlns:a16="http://schemas.microsoft.com/office/drawing/2014/main" id="{8324554E-94FD-4FE3-A862-E01AC608D904}"/>
              </a:ext>
            </a:extLst>
          </p:cNvPr>
          <p:cNvSpPr txBox="1">
            <a:spLocks/>
          </p:cNvSpPr>
          <p:nvPr/>
        </p:nvSpPr>
        <p:spPr bwMode="auto">
          <a:xfrm>
            <a:off x="0" y="3236621"/>
            <a:ext cx="9145588" cy="450825"/>
          </a:xfrm>
          <a:prstGeom prst="rect">
            <a:avLst/>
          </a:prstGeom>
          <a:solidFill>
            <a:schemeClr val="accent2"/>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lvl="0" algn="l" eaLnBrk="1" fontAlgn="auto" hangingPunct="1">
              <a:spcBef>
                <a:spcPts val="0"/>
              </a:spcBef>
              <a:spcAft>
                <a:spcPts val="0"/>
              </a:spcAft>
              <a:defRPr/>
            </a:pPr>
            <a:r>
              <a:rPr lang="en-US" sz="2400" b="1" dirty="0">
                <a:solidFill>
                  <a:sysClr val="window" lastClr="FFFFFF"/>
                </a:solidFill>
                <a:latin typeface="Perpetua" pitchFamily="18" charset="0"/>
                <a:ea typeface="+mn-ea"/>
                <a:cs typeface="Arial" charset="0"/>
              </a:rPr>
              <a:t>Background and Tests at EAR2: 7·10</a:t>
            </a:r>
            <a:r>
              <a:rPr lang="en-US" sz="2400" b="1" baseline="30000" dirty="0">
                <a:solidFill>
                  <a:sysClr val="window" lastClr="FFFFFF"/>
                </a:solidFill>
                <a:latin typeface="Perpetua" pitchFamily="18" charset="0"/>
                <a:ea typeface="+mn-ea"/>
                <a:cs typeface="Arial" charset="0"/>
              </a:rPr>
              <a:t>17</a:t>
            </a:r>
            <a:r>
              <a:rPr lang="en-US" sz="2400" b="1" dirty="0">
                <a:solidFill>
                  <a:sysClr val="window" lastClr="FFFFFF"/>
                </a:solidFill>
                <a:latin typeface="Perpetua" pitchFamily="18" charset="0"/>
                <a:ea typeface="+mn-ea"/>
                <a:cs typeface="Arial" charset="0"/>
              </a:rPr>
              <a:t>protons (16/10 - 31/10)</a:t>
            </a:r>
          </a:p>
        </p:txBody>
      </p:sp>
      <p:pic>
        <p:nvPicPr>
          <p:cNvPr id="22" name="Picture 21">
            <a:extLst>
              <a:ext uri="{FF2B5EF4-FFF2-40B4-BE49-F238E27FC236}">
                <a16:creationId xmlns:a16="http://schemas.microsoft.com/office/drawing/2014/main" id="{BEC9AE65-A6C4-417A-A6E0-1063F51A1170}"/>
              </a:ext>
            </a:extLst>
          </p:cNvPr>
          <p:cNvPicPr>
            <a:picLocks noChangeAspect="1"/>
          </p:cNvPicPr>
          <p:nvPr/>
        </p:nvPicPr>
        <p:blipFill>
          <a:blip r:embed="rId5"/>
          <a:stretch>
            <a:fillRect/>
          </a:stretch>
        </p:blipFill>
        <p:spPr>
          <a:xfrm>
            <a:off x="1746554" y="4924663"/>
            <a:ext cx="959651" cy="1054665"/>
          </a:xfrm>
          <a:prstGeom prst="rect">
            <a:avLst/>
          </a:prstGeom>
        </p:spPr>
      </p:pic>
      <p:sp>
        <p:nvSpPr>
          <p:cNvPr id="28" name="20 Rectángulo">
            <a:extLst>
              <a:ext uri="{FF2B5EF4-FFF2-40B4-BE49-F238E27FC236}">
                <a16:creationId xmlns:a16="http://schemas.microsoft.com/office/drawing/2014/main" id="{1F9D9F84-A45E-47E3-827F-E37864B987CF}"/>
              </a:ext>
            </a:extLst>
          </p:cNvPr>
          <p:cNvSpPr/>
          <p:nvPr/>
        </p:nvSpPr>
        <p:spPr>
          <a:xfrm>
            <a:off x="523844" y="4616886"/>
            <a:ext cx="559769" cy="307777"/>
          </a:xfrm>
          <a:prstGeom prst="rect">
            <a:avLst/>
          </a:prstGeom>
          <a:noFill/>
        </p:spPr>
        <p:txBody>
          <a:bodyPr wrap="none">
            <a:spAutoFit/>
          </a:bodyPr>
          <a:lstStyle/>
          <a:p>
            <a:r>
              <a:rPr lang="en-US" sz="1400" b="1" dirty="0" err="1">
                <a:latin typeface="Perpetua" pitchFamily="18" charset="0"/>
              </a:rPr>
              <a:t>iTED</a:t>
            </a:r>
            <a:endParaRPr lang="en-US" sz="1400" b="1" dirty="0"/>
          </a:p>
        </p:txBody>
      </p:sp>
      <p:sp>
        <p:nvSpPr>
          <p:cNvPr id="31" name="20 Rectángulo">
            <a:extLst>
              <a:ext uri="{FF2B5EF4-FFF2-40B4-BE49-F238E27FC236}">
                <a16:creationId xmlns:a16="http://schemas.microsoft.com/office/drawing/2014/main" id="{E4549795-C78B-4D9E-8255-D5F76C2EF940}"/>
              </a:ext>
            </a:extLst>
          </p:cNvPr>
          <p:cNvSpPr/>
          <p:nvPr/>
        </p:nvSpPr>
        <p:spPr>
          <a:xfrm>
            <a:off x="2036135" y="4568438"/>
            <a:ext cx="572593" cy="307777"/>
          </a:xfrm>
          <a:prstGeom prst="rect">
            <a:avLst/>
          </a:prstGeom>
          <a:noFill/>
        </p:spPr>
        <p:txBody>
          <a:bodyPr wrap="none">
            <a:spAutoFit/>
          </a:bodyPr>
          <a:lstStyle/>
          <a:p>
            <a:r>
              <a:rPr lang="en-US" sz="1400" b="1" dirty="0" err="1">
                <a:latin typeface="Perpetua" pitchFamily="18" charset="0"/>
              </a:rPr>
              <a:t>sTED</a:t>
            </a:r>
            <a:endParaRPr lang="en-US" sz="1400" b="1" dirty="0"/>
          </a:p>
        </p:txBody>
      </p:sp>
      <p:pic>
        <p:nvPicPr>
          <p:cNvPr id="32" name="Picture 31">
            <a:extLst>
              <a:ext uri="{FF2B5EF4-FFF2-40B4-BE49-F238E27FC236}">
                <a16:creationId xmlns:a16="http://schemas.microsoft.com/office/drawing/2014/main" id="{21C8DBB7-814C-4B90-84F4-AA2EC333B21E}"/>
              </a:ext>
            </a:extLst>
          </p:cNvPr>
          <p:cNvPicPr>
            <a:picLocks noChangeAspect="1"/>
          </p:cNvPicPr>
          <p:nvPr/>
        </p:nvPicPr>
        <p:blipFill>
          <a:blip r:embed="rId6"/>
          <a:stretch>
            <a:fillRect/>
          </a:stretch>
        </p:blipFill>
        <p:spPr>
          <a:xfrm>
            <a:off x="3215534" y="4880877"/>
            <a:ext cx="614967" cy="1118122"/>
          </a:xfrm>
          <a:prstGeom prst="rect">
            <a:avLst/>
          </a:prstGeom>
        </p:spPr>
      </p:pic>
      <p:sp>
        <p:nvSpPr>
          <p:cNvPr id="35" name="20 Rectángulo">
            <a:extLst>
              <a:ext uri="{FF2B5EF4-FFF2-40B4-BE49-F238E27FC236}">
                <a16:creationId xmlns:a16="http://schemas.microsoft.com/office/drawing/2014/main" id="{A5682DD5-CE99-480A-B202-A3DE5203F3A4}"/>
              </a:ext>
            </a:extLst>
          </p:cNvPr>
          <p:cNvSpPr/>
          <p:nvPr/>
        </p:nvSpPr>
        <p:spPr>
          <a:xfrm>
            <a:off x="3299435" y="4565534"/>
            <a:ext cx="489236" cy="307777"/>
          </a:xfrm>
          <a:prstGeom prst="rect">
            <a:avLst/>
          </a:prstGeom>
          <a:noFill/>
        </p:spPr>
        <p:txBody>
          <a:bodyPr wrap="none">
            <a:spAutoFit/>
          </a:bodyPr>
          <a:lstStyle/>
          <a:p>
            <a:r>
              <a:rPr lang="en-US" sz="1400" b="1" dirty="0">
                <a:latin typeface="Perpetua" pitchFamily="18" charset="0"/>
              </a:rPr>
              <a:t>He3</a:t>
            </a:r>
            <a:endParaRPr lang="en-US" sz="1400" b="1" dirty="0"/>
          </a:p>
        </p:txBody>
      </p:sp>
      <p:pic>
        <p:nvPicPr>
          <p:cNvPr id="36" name="Picture 35">
            <a:extLst>
              <a:ext uri="{FF2B5EF4-FFF2-40B4-BE49-F238E27FC236}">
                <a16:creationId xmlns:a16="http://schemas.microsoft.com/office/drawing/2014/main" id="{DDA9511B-AFAC-4367-97E6-2DCDB3497D9C}"/>
              </a:ext>
            </a:extLst>
          </p:cNvPr>
          <p:cNvPicPr>
            <a:picLocks noChangeAspect="1"/>
          </p:cNvPicPr>
          <p:nvPr/>
        </p:nvPicPr>
        <p:blipFill>
          <a:blip r:embed="rId4"/>
          <a:stretch>
            <a:fillRect/>
          </a:stretch>
        </p:blipFill>
        <p:spPr>
          <a:xfrm>
            <a:off x="170887" y="5088806"/>
            <a:ext cx="1358999" cy="908243"/>
          </a:xfrm>
          <a:prstGeom prst="rect">
            <a:avLst/>
          </a:prstGeom>
        </p:spPr>
      </p:pic>
      <p:pic>
        <p:nvPicPr>
          <p:cNvPr id="40" name="Picture 2">
            <a:extLst>
              <a:ext uri="{FF2B5EF4-FFF2-40B4-BE49-F238E27FC236}">
                <a16:creationId xmlns:a16="http://schemas.microsoft.com/office/drawing/2014/main" id="{F64F024C-C79A-4FF7-89C8-FD0A68CE86E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2">
            <a:extLst>
              <a:ext uri="{FF2B5EF4-FFF2-40B4-BE49-F238E27FC236}">
                <a16:creationId xmlns:a16="http://schemas.microsoft.com/office/drawing/2014/main" id="{B552D115-A60E-4CB1-9E22-7E3800E0381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5">
            <a:extLst>
              <a:ext uri="{FF2B5EF4-FFF2-40B4-BE49-F238E27FC236}">
                <a16:creationId xmlns:a16="http://schemas.microsoft.com/office/drawing/2014/main" id="{E697FCD5-CB0E-4957-B657-AB3B79A3481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2 Marcador de pie de página">
            <a:extLst>
              <a:ext uri="{FF2B5EF4-FFF2-40B4-BE49-F238E27FC236}">
                <a16:creationId xmlns:a16="http://schemas.microsoft.com/office/drawing/2014/main" id="{A925A24A-99EC-47EF-A8CF-A315F2337D4E}"/>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37" name="10 Rectángulo">
            <a:extLst>
              <a:ext uri="{FF2B5EF4-FFF2-40B4-BE49-F238E27FC236}">
                <a16:creationId xmlns:a16="http://schemas.microsoft.com/office/drawing/2014/main" id="{8E02CB64-F157-4B3B-91F9-749D52E98125}"/>
              </a:ext>
            </a:extLst>
          </p:cNvPr>
          <p:cNvSpPr/>
          <p:nvPr/>
        </p:nvSpPr>
        <p:spPr>
          <a:xfrm>
            <a:off x="5130245" y="1107745"/>
            <a:ext cx="3844589" cy="954107"/>
          </a:xfrm>
          <a:prstGeom prst="rect">
            <a:avLst/>
          </a:prstGeom>
        </p:spPr>
        <p:txBody>
          <a:bodyPr wrap="square">
            <a:spAutoFit/>
          </a:bodyPr>
          <a:lstStyle/>
          <a:p>
            <a:pPr>
              <a:spcAft>
                <a:spcPts val="0"/>
              </a:spcAft>
            </a:pPr>
            <a:r>
              <a:rPr lang="en-GB" sz="1400" dirty="0" err="1">
                <a:latin typeface="Perpetua" pitchFamily="18" charset="0"/>
              </a:rPr>
              <a:t>Adriá</a:t>
            </a:r>
            <a:r>
              <a:rPr lang="en-GB" sz="1400" dirty="0">
                <a:latin typeface="Perpetua" pitchFamily="18" charset="0"/>
              </a:rPr>
              <a:t> Casanovas, </a:t>
            </a:r>
            <a:r>
              <a:rPr lang="en-US" sz="1400" dirty="0">
                <a:latin typeface="Perpetua" pitchFamily="18" charset="0"/>
              </a:rPr>
              <a:t>César Domingo, Emilio Mendoza, Víctor </a:t>
            </a:r>
            <a:r>
              <a:rPr lang="en-US" sz="1400" dirty="0" err="1">
                <a:latin typeface="Perpetua" pitchFamily="18" charset="0"/>
              </a:rPr>
              <a:t>Alcayne</a:t>
            </a:r>
            <a:r>
              <a:rPr lang="en-US" sz="1400" dirty="0">
                <a:latin typeface="Perpetua" pitchFamily="18" charset="0"/>
              </a:rPr>
              <a:t>, </a:t>
            </a:r>
            <a:r>
              <a:rPr lang="en-US" sz="1400" dirty="0" err="1">
                <a:latin typeface="Perpetua" pitchFamily="18" charset="0"/>
              </a:rPr>
              <a:t>Adriá</a:t>
            </a:r>
            <a:r>
              <a:rPr lang="en-US" sz="1400" dirty="0">
                <a:latin typeface="Perpetua" pitchFamily="18" charset="0"/>
              </a:rPr>
              <a:t> Sánchez Caballero, Jorge </a:t>
            </a:r>
            <a:r>
              <a:rPr lang="en-US" sz="1400" dirty="0" err="1">
                <a:latin typeface="Perpetua" pitchFamily="18" charset="0"/>
              </a:rPr>
              <a:t>Lerendegui</a:t>
            </a:r>
            <a:r>
              <a:rPr lang="en-US" sz="1400" dirty="0">
                <a:latin typeface="Perpetua" pitchFamily="18" charset="0"/>
              </a:rPr>
              <a:t>, Ariel </a:t>
            </a:r>
            <a:r>
              <a:rPr lang="en-US" sz="1400" dirty="0" err="1">
                <a:latin typeface="Perpetua" pitchFamily="18" charset="0"/>
              </a:rPr>
              <a:t>Tarifeño</a:t>
            </a:r>
            <a:r>
              <a:rPr lang="en-US" sz="1400" dirty="0">
                <a:latin typeface="Perpetua" pitchFamily="18" charset="0"/>
              </a:rPr>
              <a:t>, Cristian </a:t>
            </a:r>
            <a:r>
              <a:rPr lang="en-US" sz="1400" dirty="0" err="1">
                <a:latin typeface="Perpetua" pitchFamily="18" charset="0"/>
              </a:rPr>
              <a:t>Massimi</a:t>
            </a:r>
            <a:r>
              <a:rPr lang="en-US" sz="1400" dirty="0">
                <a:latin typeface="Perpetua" pitchFamily="18" charset="0"/>
              </a:rPr>
              <a:t>, Nikolas </a:t>
            </a:r>
            <a:r>
              <a:rPr lang="en-US" sz="1400" dirty="0" err="1">
                <a:latin typeface="Perpetua" pitchFamily="18" charset="0"/>
              </a:rPr>
              <a:t>Patronis</a:t>
            </a:r>
            <a:r>
              <a:rPr lang="en-US" sz="1400" dirty="0">
                <a:latin typeface="Perpetua" pitchFamily="18" charset="0"/>
              </a:rPr>
              <a:t>, </a:t>
            </a:r>
            <a:r>
              <a:rPr lang="en-US" sz="1400" dirty="0" err="1">
                <a:latin typeface="Perpetua" pitchFamily="18" charset="0"/>
              </a:rPr>
              <a:t>Aagatino</a:t>
            </a:r>
            <a:r>
              <a:rPr lang="en-US" sz="1400" dirty="0">
                <a:latin typeface="Perpetua" pitchFamily="18" charset="0"/>
              </a:rPr>
              <a:t> </a:t>
            </a:r>
            <a:r>
              <a:rPr lang="en-US" sz="1400" dirty="0" err="1">
                <a:latin typeface="Perpetua" pitchFamily="18" charset="0"/>
              </a:rPr>
              <a:t>Musumarra</a:t>
            </a:r>
            <a:r>
              <a:rPr lang="en-US" sz="1400" dirty="0">
                <a:latin typeface="Perpetua" pitchFamily="18" charset="0"/>
              </a:rPr>
              <a:t>, P. </a:t>
            </a:r>
            <a:r>
              <a:rPr lang="en-US" sz="1400" dirty="0" err="1">
                <a:latin typeface="Perpetua" pitchFamily="18" charset="0"/>
              </a:rPr>
              <a:t>Mastinu</a:t>
            </a:r>
            <a:r>
              <a:rPr lang="en-US" sz="1400" dirty="0">
                <a:latin typeface="Perpetua" pitchFamily="18" charset="0"/>
              </a:rPr>
              <a:t>.</a:t>
            </a:r>
          </a:p>
        </p:txBody>
      </p:sp>
      <p:sp>
        <p:nvSpPr>
          <p:cNvPr id="43" name="10 Rectángulo">
            <a:extLst>
              <a:ext uri="{FF2B5EF4-FFF2-40B4-BE49-F238E27FC236}">
                <a16:creationId xmlns:a16="http://schemas.microsoft.com/office/drawing/2014/main" id="{8E02CB64-F157-4B3B-91F9-749D52E98125}"/>
              </a:ext>
            </a:extLst>
          </p:cNvPr>
          <p:cNvSpPr/>
          <p:nvPr/>
        </p:nvSpPr>
        <p:spPr>
          <a:xfrm>
            <a:off x="4928973" y="4513063"/>
            <a:ext cx="3844589" cy="1200329"/>
          </a:xfrm>
          <a:prstGeom prst="rect">
            <a:avLst/>
          </a:prstGeom>
        </p:spPr>
        <p:txBody>
          <a:bodyPr wrap="square">
            <a:spAutoFit/>
          </a:bodyPr>
          <a:lstStyle/>
          <a:p>
            <a:pPr>
              <a:spcAft>
                <a:spcPts val="0"/>
              </a:spcAft>
            </a:pPr>
            <a:r>
              <a:rPr lang="en-GB" sz="1400" dirty="0" err="1">
                <a:latin typeface="Perpetua" pitchFamily="18" charset="0"/>
              </a:rPr>
              <a:t>Adriá</a:t>
            </a:r>
            <a:r>
              <a:rPr lang="en-GB" sz="1400" dirty="0">
                <a:latin typeface="Perpetua" pitchFamily="18" charset="0"/>
              </a:rPr>
              <a:t> Casanovas, </a:t>
            </a:r>
            <a:r>
              <a:rPr lang="en-US" sz="1400" dirty="0">
                <a:latin typeface="Perpetua" pitchFamily="18" charset="0"/>
              </a:rPr>
              <a:t>César Domingo, Emilio Mendoza, Víctor </a:t>
            </a:r>
            <a:r>
              <a:rPr lang="en-US" sz="1400" dirty="0" err="1">
                <a:latin typeface="Perpetua" pitchFamily="18" charset="0"/>
              </a:rPr>
              <a:t>Alcayne</a:t>
            </a:r>
            <a:r>
              <a:rPr lang="en-US" sz="1400" dirty="0">
                <a:latin typeface="Perpetua" pitchFamily="18" charset="0"/>
              </a:rPr>
              <a:t>, </a:t>
            </a:r>
            <a:r>
              <a:rPr lang="en-US" sz="1400" dirty="0" err="1">
                <a:latin typeface="Perpetua" pitchFamily="18" charset="0"/>
              </a:rPr>
              <a:t>Adriá</a:t>
            </a:r>
            <a:r>
              <a:rPr lang="en-US" sz="1400" dirty="0">
                <a:latin typeface="Perpetua" pitchFamily="18" charset="0"/>
              </a:rPr>
              <a:t> Sánchez Caballero, Jorge </a:t>
            </a:r>
            <a:r>
              <a:rPr lang="en-US" sz="1400" dirty="0" err="1">
                <a:latin typeface="Perpetua" pitchFamily="18" charset="0"/>
              </a:rPr>
              <a:t>Lerendegui</a:t>
            </a:r>
            <a:r>
              <a:rPr lang="en-US" sz="1400" dirty="0">
                <a:latin typeface="Perpetua" pitchFamily="18" charset="0"/>
              </a:rPr>
              <a:t>, Ariel </a:t>
            </a:r>
            <a:r>
              <a:rPr lang="en-US" sz="1400" dirty="0" err="1">
                <a:latin typeface="Perpetua" pitchFamily="18" charset="0"/>
              </a:rPr>
              <a:t>Tarifeño</a:t>
            </a:r>
            <a:endParaRPr lang="en-US" sz="1400" dirty="0">
              <a:latin typeface="Perpetua" pitchFamily="18" charset="0"/>
            </a:endParaRPr>
          </a:p>
          <a:p>
            <a:pPr>
              <a:spcAft>
                <a:spcPts val="0"/>
              </a:spcAft>
            </a:pPr>
            <a:r>
              <a:rPr lang="en-US" sz="1400" dirty="0">
                <a:latin typeface="Perpetua" pitchFamily="18" charset="0"/>
              </a:rPr>
              <a:t>Cristian </a:t>
            </a:r>
            <a:r>
              <a:rPr lang="en-US" sz="1400" dirty="0" err="1">
                <a:latin typeface="Perpetua" pitchFamily="18" charset="0"/>
              </a:rPr>
              <a:t>Massimi</a:t>
            </a:r>
            <a:r>
              <a:rPr lang="en-US" sz="1400" dirty="0">
                <a:latin typeface="Perpetua" pitchFamily="18" charset="0"/>
              </a:rPr>
              <a:t>, Nikolas </a:t>
            </a:r>
            <a:r>
              <a:rPr lang="en-US" sz="1400" dirty="0" err="1">
                <a:latin typeface="Perpetua" pitchFamily="18" charset="0"/>
              </a:rPr>
              <a:t>Patronis</a:t>
            </a:r>
            <a:r>
              <a:rPr lang="en-US" sz="1400" dirty="0">
                <a:latin typeface="Perpetua" pitchFamily="18" charset="0"/>
              </a:rPr>
              <a:t>, P. </a:t>
            </a:r>
            <a:r>
              <a:rPr lang="en-US" sz="1400" dirty="0" err="1">
                <a:latin typeface="Perpetua" pitchFamily="18" charset="0"/>
              </a:rPr>
              <a:t>Mastinu</a:t>
            </a:r>
            <a:r>
              <a:rPr lang="en-US" sz="1400" dirty="0">
                <a:latin typeface="Perpetua" pitchFamily="18" charset="0"/>
              </a:rPr>
              <a:t>.</a:t>
            </a:r>
          </a:p>
          <a:p>
            <a:pPr>
              <a:spcAft>
                <a:spcPts val="600"/>
              </a:spcAft>
            </a:pPr>
            <a:endParaRPr lang="en-GB" sz="1600" dirty="0">
              <a:latin typeface="Perpetua" pitchFamily="18" charset="0"/>
            </a:endParaRPr>
          </a:p>
        </p:txBody>
      </p:sp>
      <p:sp>
        <p:nvSpPr>
          <p:cNvPr id="4" name="Slide Number Placeholder 3">
            <a:extLst>
              <a:ext uri="{FF2B5EF4-FFF2-40B4-BE49-F238E27FC236}">
                <a16:creationId xmlns:a16="http://schemas.microsoft.com/office/drawing/2014/main" id="{EC8096A0-A984-40A9-9C7B-1283EDC132DF}"/>
              </a:ext>
            </a:extLst>
          </p:cNvPr>
          <p:cNvSpPr>
            <a:spLocks noGrp="1"/>
          </p:cNvSpPr>
          <p:nvPr>
            <p:ph type="sldNum" sz="quarter" idx="12"/>
          </p:nvPr>
        </p:nvSpPr>
        <p:spPr/>
        <p:txBody>
          <a:bodyPr/>
          <a:lstStyle/>
          <a:p>
            <a:fld id="{229D0C38-B285-C947-AB4E-C7BCFF863DBD}" type="slidenum">
              <a:rPr lang="en-GB" smtClean="0"/>
              <a:pPr/>
              <a:t>13</a:t>
            </a:fld>
            <a:endParaRPr lang="en-GB"/>
          </a:p>
        </p:txBody>
      </p:sp>
      <p:sp>
        <p:nvSpPr>
          <p:cNvPr id="34" name="2 Marcador de pie de página">
            <a:extLst>
              <a:ext uri="{FF2B5EF4-FFF2-40B4-BE49-F238E27FC236}">
                <a16:creationId xmlns:a16="http://schemas.microsoft.com/office/drawing/2014/main" id="{644BB7CE-76C2-40BC-B0B7-9C4825D3C5AC}"/>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pic>
        <p:nvPicPr>
          <p:cNvPr id="6" name="Picture 5" descr="A picture containing indoor, wall, desk, office&#10;&#10;Description automatically generated">
            <a:extLst>
              <a:ext uri="{FF2B5EF4-FFF2-40B4-BE49-F238E27FC236}">
                <a16:creationId xmlns:a16="http://schemas.microsoft.com/office/drawing/2014/main" id="{E39F9D35-4898-4576-B475-97ED01570C2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951080" y="2034662"/>
            <a:ext cx="1510249" cy="1029605"/>
          </a:xfrm>
          <a:prstGeom prst="rect">
            <a:avLst/>
          </a:prstGeom>
        </p:spPr>
      </p:pic>
      <p:sp>
        <p:nvSpPr>
          <p:cNvPr id="39" name="TextBox 38">
            <a:extLst>
              <a:ext uri="{FF2B5EF4-FFF2-40B4-BE49-F238E27FC236}">
                <a16:creationId xmlns:a16="http://schemas.microsoft.com/office/drawing/2014/main" id="{B34F87E0-8C9D-4E25-A9F8-11B16798C095}"/>
              </a:ext>
            </a:extLst>
          </p:cNvPr>
          <p:cNvSpPr txBox="1"/>
          <p:nvPr/>
        </p:nvSpPr>
        <p:spPr>
          <a:xfrm>
            <a:off x="3461328" y="2449039"/>
            <a:ext cx="866467" cy="307777"/>
          </a:xfrm>
          <a:prstGeom prst="rect">
            <a:avLst/>
          </a:prstGeom>
          <a:noFill/>
        </p:spPr>
        <p:txBody>
          <a:bodyPr wrap="square">
            <a:spAutoFit/>
          </a:bodyPr>
          <a:lstStyle/>
          <a:p>
            <a:r>
              <a:rPr lang="en-US" sz="1400" b="1" dirty="0" err="1">
                <a:latin typeface="Perpetua" pitchFamily="18" charset="0"/>
              </a:rPr>
              <a:t>HPGe</a:t>
            </a:r>
            <a:endParaRPr lang="en-US" sz="1400" b="1" dirty="0"/>
          </a:p>
        </p:txBody>
      </p:sp>
    </p:spTree>
    <p:extLst>
      <p:ext uri="{BB962C8B-B14F-4D97-AF65-F5344CB8AC3E}">
        <p14:creationId xmlns:p14="http://schemas.microsoft.com/office/powerpoint/2010/main" val="335789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p:bldP spid="31"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a:extLst>
              <a:ext uri="{FF2B5EF4-FFF2-40B4-BE49-F238E27FC236}">
                <a16:creationId xmlns:a16="http://schemas.microsoft.com/office/drawing/2014/main" id="{33CF13CE-1BAD-4557-9F33-E78F65DE7ED8}"/>
              </a:ext>
            </a:extLst>
          </p:cNvPr>
          <p:cNvSpPr>
            <a:spLocks noGrp="1"/>
          </p:cNvSpPr>
          <p:nvPr>
            <p:ph type="sldNum" sz="quarter" idx="12"/>
          </p:nvPr>
        </p:nvSpPr>
        <p:spPr>
          <a:xfrm>
            <a:off x="6553200" y="6356354"/>
            <a:ext cx="2133600" cy="365125"/>
          </a:xfrm>
        </p:spPr>
        <p:txBody>
          <a:bodyPr/>
          <a:lstStyle/>
          <a:p>
            <a:pPr>
              <a:spcAft>
                <a:spcPts val="600"/>
              </a:spcAft>
            </a:pPr>
            <a:fld id="{229D0C38-B285-C947-AB4E-C7BCFF863DBD}" type="slidenum">
              <a:rPr lang="en-GB"/>
              <a:pPr>
                <a:spcAft>
                  <a:spcPts val="600"/>
                </a:spcAft>
              </a:pPr>
              <a:t>14</a:t>
            </a:fld>
            <a:endParaRPr lang="en-GB"/>
          </a:p>
        </p:txBody>
      </p:sp>
      <p:sp>
        <p:nvSpPr>
          <p:cNvPr id="7" name="Title 4">
            <a:extLst>
              <a:ext uri="{FF2B5EF4-FFF2-40B4-BE49-F238E27FC236}">
                <a16:creationId xmlns:a16="http://schemas.microsoft.com/office/drawing/2014/main" id="{36973C5C-10C9-43F9-9DF0-0F0DBDECC396}"/>
              </a:ext>
            </a:extLst>
          </p:cNvPr>
          <p:cNvSpPr txBox="1">
            <a:spLocks/>
          </p:cNvSpPr>
          <p:nvPr/>
        </p:nvSpPr>
        <p:spPr bwMode="auto">
          <a:xfrm>
            <a:off x="-10119" y="2301875"/>
            <a:ext cx="9145588" cy="1410072"/>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fontAlgn="auto" hangingPunct="1">
              <a:spcBef>
                <a:spcPts val="0"/>
              </a:spcBef>
              <a:spcAft>
                <a:spcPts val="0"/>
              </a:spcAft>
              <a:defRPr/>
            </a:pPr>
            <a:r>
              <a:rPr lang="en-US" sz="3600" b="1" dirty="0">
                <a:solidFill>
                  <a:sysClr val="window" lastClr="FFFFFF"/>
                </a:solidFill>
                <a:latin typeface="Perpetua" pitchFamily="18" charset="0"/>
              </a:rPr>
              <a:t>NEAR (new experimental area)</a:t>
            </a:r>
            <a:endParaRPr lang="en-US" sz="2000" b="1" dirty="0">
              <a:solidFill>
                <a:sysClr val="window" lastClr="FFFFFF"/>
              </a:solidFill>
              <a:latin typeface="Perpetua" pitchFamily="18" charset="0"/>
            </a:endParaRPr>
          </a:p>
        </p:txBody>
      </p:sp>
      <p:pic>
        <p:nvPicPr>
          <p:cNvPr id="11" name="Picture 2">
            <a:extLst>
              <a:ext uri="{FF2B5EF4-FFF2-40B4-BE49-F238E27FC236}">
                <a16:creationId xmlns:a16="http://schemas.microsoft.com/office/drawing/2014/main" id="{B401314E-3DB8-4A58-8CAA-8E5BEF99553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a:extLst>
              <a:ext uri="{FF2B5EF4-FFF2-40B4-BE49-F238E27FC236}">
                <a16:creationId xmlns:a16="http://schemas.microsoft.com/office/drawing/2014/main" id="{152CEFFD-8850-413B-A6E1-ECCB4407731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5">
            <a:extLst>
              <a:ext uri="{FF2B5EF4-FFF2-40B4-BE49-F238E27FC236}">
                <a16:creationId xmlns:a16="http://schemas.microsoft.com/office/drawing/2014/main" id="{30187435-D58C-44A8-B1ED-B4E3DB24F3C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2 Marcador de pie de página">
            <a:extLst>
              <a:ext uri="{FF2B5EF4-FFF2-40B4-BE49-F238E27FC236}">
                <a16:creationId xmlns:a16="http://schemas.microsoft.com/office/drawing/2014/main" id="{C435B7C0-366F-4A80-AAA6-0F4051D36CF8}"/>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10" name="2 Marcador de pie de página">
            <a:extLst>
              <a:ext uri="{FF2B5EF4-FFF2-40B4-BE49-F238E27FC236}">
                <a16:creationId xmlns:a16="http://schemas.microsoft.com/office/drawing/2014/main" id="{71CFFE7A-9B65-4EDE-ACB4-764A531D0075}"/>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Tree>
    <p:extLst>
      <p:ext uri="{BB962C8B-B14F-4D97-AF65-F5344CB8AC3E}">
        <p14:creationId xmlns:p14="http://schemas.microsoft.com/office/powerpoint/2010/main" val="3554756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FDCB8503-9B9F-4F76-BD0E-D859A02022A7}"/>
              </a:ext>
            </a:extLst>
          </p:cNvPr>
          <p:cNvPicPr>
            <a:picLocks noChangeAspect="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a:ext>
            </a:extLst>
          </a:blip>
          <a:stretch>
            <a:fillRect/>
          </a:stretch>
        </p:blipFill>
        <p:spPr bwMode="auto">
          <a:xfrm>
            <a:off x="168627" y="3308260"/>
            <a:ext cx="4691405" cy="2746427"/>
          </a:xfrm>
          <a:prstGeom prst="rect">
            <a:avLst/>
          </a:prstGeom>
        </p:spPr>
      </p:pic>
      <p:sp>
        <p:nvSpPr>
          <p:cNvPr id="9" name="Slide Number Placeholder 4"/>
          <p:cNvSpPr txBox="1">
            <a:spLocks noGrp="1"/>
          </p:cNvSpPr>
          <p:nvPr/>
        </p:nvSpPr>
        <p:spPr>
          <a:xfrm>
            <a:off x="6666132" y="6325305"/>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15</a:t>
            </a:fld>
            <a:endParaRPr lang="en-GB" sz="1200" dirty="0">
              <a:solidFill>
                <a:srgbClr val="898989"/>
              </a:solidFill>
            </a:endParaRPr>
          </a:p>
        </p:txBody>
      </p:sp>
      <p:sp>
        <p:nvSpPr>
          <p:cNvPr id="18" name="Title 4"/>
          <p:cNvSpPr txBox="1">
            <a:spLocks/>
          </p:cNvSpPr>
          <p:nvPr/>
        </p:nvSpPr>
        <p:spPr bwMode="auto">
          <a:xfrm>
            <a:off x="-1587" y="1"/>
            <a:ext cx="9145588" cy="417882"/>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NEAR: </a:t>
            </a:r>
            <a:r>
              <a:rPr lang="en-US" sz="2400" b="1" dirty="0" err="1">
                <a:solidFill>
                  <a:sysClr val="window" lastClr="FFFFFF"/>
                </a:solidFill>
                <a:latin typeface="Perpetua" pitchFamily="18" charset="0"/>
              </a:rPr>
              <a:t>multiactivation</a:t>
            </a:r>
            <a:r>
              <a:rPr lang="en-US" sz="2400" b="1" dirty="0">
                <a:solidFill>
                  <a:sysClr val="window" lastClr="FFFFFF"/>
                </a:solidFill>
                <a:latin typeface="Perpetua" pitchFamily="18" charset="0"/>
              </a:rPr>
              <a:t> characterizations of the neutron flux. </a:t>
            </a:r>
          </a:p>
        </p:txBody>
      </p:sp>
      <p:pic>
        <p:nvPicPr>
          <p:cNvPr id="19" name="Picture 2">
            <a:extLst>
              <a:ext uri="{FF2B5EF4-FFF2-40B4-BE49-F238E27FC236}">
                <a16:creationId xmlns:a16="http://schemas.microsoft.com/office/drawing/2014/main" id="{4030C19E-10EE-403E-A60F-5A74835955A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a:extLst>
              <a:ext uri="{FF2B5EF4-FFF2-40B4-BE49-F238E27FC236}">
                <a16:creationId xmlns:a16="http://schemas.microsoft.com/office/drawing/2014/main" id="{A85B2999-81A2-452C-972C-DDD388A9658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5">
            <a:extLst>
              <a:ext uri="{FF2B5EF4-FFF2-40B4-BE49-F238E27FC236}">
                <a16:creationId xmlns:a16="http://schemas.microsoft.com/office/drawing/2014/main" id="{4ADAC2BD-5AFA-44D4-859B-250A97379F7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2 Marcador de pie de página">
            <a:extLst>
              <a:ext uri="{FF2B5EF4-FFF2-40B4-BE49-F238E27FC236}">
                <a16:creationId xmlns:a16="http://schemas.microsoft.com/office/drawing/2014/main" id="{C1C8A7C4-BE02-4597-A653-86071E9D8B20}"/>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pic>
        <p:nvPicPr>
          <p:cNvPr id="4" name="Picture 3" descr="Diagram, engineering drawing&#10;&#10;Description automatically generated">
            <a:extLst>
              <a:ext uri="{FF2B5EF4-FFF2-40B4-BE49-F238E27FC236}">
                <a16:creationId xmlns:a16="http://schemas.microsoft.com/office/drawing/2014/main" id="{E0ABC5A4-0BD7-42A2-8579-8D40950708B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8002" y="478893"/>
            <a:ext cx="4652030" cy="2746427"/>
          </a:xfrm>
          <a:prstGeom prst="rect">
            <a:avLst/>
          </a:prstGeom>
        </p:spPr>
      </p:pic>
      <p:cxnSp>
        <p:nvCxnSpPr>
          <p:cNvPr id="8" name="Straight Arrow Connector 7">
            <a:extLst>
              <a:ext uri="{FF2B5EF4-FFF2-40B4-BE49-F238E27FC236}">
                <a16:creationId xmlns:a16="http://schemas.microsoft.com/office/drawing/2014/main" id="{9F17774E-FAF1-4CBC-A507-A5BB95B38D4C}"/>
              </a:ext>
            </a:extLst>
          </p:cNvPr>
          <p:cNvCxnSpPr>
            <a:cxnSpLocks/>
          </p:cNvCxnSpPr>
          <p:nvPr/>
        </p:nvCxnSpPr>
        <p:spPr>
          <a:xfrm flipV="1">
            <a:off x="2195736" y="2391232"/>
            <a:ext cx="1224136" cy="389696"/>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8DBA198-99B0-4344-B287-0D6984E3C72F}"/>
              </a:ext>
            </a:extLst>
          </p:cNvPr>
          <p:cNvCxnSpPr>
            <a:cxnSpLocks/>
          </p:cNvCxnSpPr>
          <p:nvPr/>
        </p:nvCxnSpPr>
        <p:spPr>
          <a:xfrm flipH="1">
            <a:off x="2267744" y="3109245"/>
            <a:ext cx="144016" cy="158402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7" name="10 Rectángulo">
            <a:extLst>
              <a:ext uri="{FF2B5EF4-FFF2-40B4-BE49-F238E27FC236}">
                <a16:creationId xmlns:a16="http://schemas.microsoft.com/office/drawing/2014/main" id="{32CD0EDA-83B0-4B58-BFFC-B34830AE06D9}"/>
              </a:ext>
            </a:extLst>
          </p:cNvPr>
          <p:cNvSpPr/>
          <p:nvPr/>
        </p:nvSpPr>
        <p:spPr>
          <a:xfrm>
            <a:off x="345107" y="2719549"/>
            <a:ext cx="3844589" cy="615553"/>
          </a:xfrm>
          <a:prstGeom prst="rect">
            <a:avLst/>
          </a:prstGeom>
        </p:spPr>
        <p:txBody>
          <a:bodyPr wrap="square">
            <a:spAutoFit/>
          </a:bodyPr>
          <a:lstStyle/>
          <a:p>
            <a:pPr>
              <a:spcAft>
                <a:spcPts val="0"/>
              </a:spcAft>
            </a:pPr>
            <a:r>
              <a:rPr lang="es-ES" b="1" dirty="0">
                <a:solidFill>
                  <a:schemeClr val="bg1"/>
                </a:solidFill>
                <a:latin typeface="Perpetua" pitchFamily="18" charset="0"/>
              </a:rPr>
              <a:t>Position </a:t>
            </a:r>
            <a:r>
              <a:rPr lang="es-ES" b="1" dirty="0" err="1">
                <a:solidFill>
                  <a:schemeClr val="bg1"/>
                </a:solidFill>
                <a:latin typeface="Perpetua" pitchFamily="18" charset="0"/>
              </a:rPr>
              <a:t>for</a:t>
            </a:r>
            <a:r>
              <a:rPr lang="es-ES" b="1" dirty="0">
                <a:solidFill>
                  <a:schemeClr val="bg1"/>
                </a:solidFill>
                <a:latin typeface="Perpetua" pitchFamily="18" charset="0"/>
              </a:rPr>
              <a:t> </a:t>
            </a:r>
            <a:r>
              <a:rPr lang="es-ES" b="1" dirty="0" err="1">
                <a:solidFill>
                  <a:schemeClr val="bg1"/>
                </a:solidFill>
                <a:latin typeface="Perpetua" pitchFamily="18" charset="0"/>
              </a:rPr>
              <a:t>multiactivation</a:t>
            </a:r>
            <a:r>
              <a:rPr lang="es-ES" b="1" dirty="0">
                <a:solidFill>
                  <a:schemeClr val="bg1"/>
                </a:solidFill>
                <a:latin typeface="Perpetua" pitchFamily="18" charset="0"/>
              </a:rPr>
              <a:t> </a:t>
            </a:r>
            <a:endParaRPr lang="en-US" b="1" dirty="0">
              <a:solidFill>
                <a:schemeClr val="bg1"/>
              </a:solidFill>
              <a:latin typeface="Perpetua" pitchFamily="18" charset="0"/>
            </a:endParaRPr>
          </a:p>
          <a:p>
            <a:pPr>
              <a:spcAft>
                <a:spcPts val="600"/>
              </a:spcAft>
            </a:pPr>
            <a:endParaRPr lang="en-GB" sz="1600" dirty="0">
              <a:latin typeface="Perpetua" pitchFamily="18" charset="0"/>
            </a:endParaRPr>
          </a:p>
        </p:txBody>
      </p:sp>
      <p:sp>
        <p:nvSpPr>
          <p:cNvPr id="28" name="10 Rectángulo">
            <a:extLst>
              <a:ext uri="{FF2B5EF4-FFF2-40B4-BE49-F238E27FC236}">
                <a16:creationId xmlns:a16="http://schemas.microsoft.com/office/drawing/2014/main" id="{5E549240-ACE1-4E91-B045-F00AFB314516}"/>
              </a:ext>
            </a:extLst>
          </p:cNvPr>
          <p:cNvSpPr/>
          <p:nvPr/>
        </p:nvSpPr>
        <p:spPr>
          <a:xfrm>
            <a:off x="5029386" y="656183"/>
            <a:ext cx="4017095" cy="830997"/>
          </a:xfrm>
          <a:prstGeom prst="rect">
            <a:avLst/>
          </a:prstGeom>
        </p:spPr>
        <p:txBody>
          <a:bodyPr wrap="square">
            <a:spAutoFit/>
          </a:bodyPr>
          <a:lstStyle/>
          <a:p>
            <a:pPr>
              <a:spcAft>
                <a:spcPts val="0"/>
              </a:spcAft>
            </a:pPr>
            <a:r>
              <a:rPr lang="es-ES" sz="1600" dirty="0" err="1">
                <a:latin typeface="Perpetua" pitchFamily="18" charset="0"/>
              </a:rPr>
              <a:t>Few</a:t>
            </a:r>
            <a:r>
              <a:rPr lang="es-ES" sz="1600" dirty="0">
                <a:latin typeface="Perpetua" pitchFamily="18" charset="0"/>
              </a:rPr>
              <a:t> slots are </a:t>
            </a:r>
            <a:r>
              <a:rPr lang="es-ES" sz="1600" dirty="0" err="1">
                <a:latin typeface="Perpetua" pitchFamily="18" charset="0"/>
              </a:rPr>
              <a:t>already</a:t>
            </a:r>
            <a:r>
              <a:rPr lang="es-ES" sz="1600" dirty="0">
                <a:latin typeface="Perpetua" pitchFamily="18" charset="0"/>
              </a:rPr>
              <a:t> </a:t>
            </a:r>
            <a:r>
              <a:rPr lang="es-ES" sz="1600" dirty="0" err="1">
                <a:latin typeface="Perpetua" pitchFamily="18" charset="0"/>
              </a:rPr>
              <a:t>planned</a:t>
            </a:r>
            <a:r>
              <a:rPr lang="es-ES" sz="1600" dirty="0">
                <a:latin typeface="Perpetua" pitchFamily="18" charset="0"/>
              </a:rPr>
              <a:t> </a:t>
            </a:r>
            <a:r>
              <a:rPr lang="es-ES" sz="1600" dirty="0" err="1">
                <a:latin typeface="Perpetua" pitchFamily="18" charset="0"/>
              </a:rPr>
              <a:t>for</a:t>
            </a:r>
            <a:r>
              <a:rPr lang="es-ES" sz="1600" dirty="0">
                <a:latin typeface="Perpetua" pitchFamily="18" charset="0"/>
              </a:rPr>
              <a:t> </a:t>
            </a:r>
            <a:r>
              <a:rPr lang="es-ES" sz="1600" dirty="0" err="1">
                <a:latin typeface="Perpetua" pitchFamily="18" charset="0"/>
              </a:rPr>
              <a:t>accessing</a:t>
            </a:r>
            <a:r>
              <a:rPr lang="es-ES" sz="1600" dirty="0">
                <a:latin typeface="Perpetua" pitchFamily="18" charset="0"/>
              </a:rPr>
              <a:t> NEAR </a:t>
            </a:r>
            <a:r>
              <a:rPr lang="es-ES" sz="1600" dirty="0" err="1">
                <a:latin typeface="Perpetua" pitchFamily="18" charset="0"/>
              </a:rPr>
              <a:t>for</a:t>
            </a:r>
            <a:r>
              <a:rPr lang="es-ES" sz="1600" dirty="0">
                <a:latin typeface="Perpetua" pitchFamily="18" charset="0"/>
              </a:rPr>
              <a:t> </a:t>
            </a:r>
            <a:r>
              <a:rPr lang="es-ES" sz="1600" dirty="0" err="1">
                <a:latin typeface="Perpetua" pitchFamily="18" charset="0"/>
              </a:rPr>
              <a:t>the</a:t>
            </a:r>
            <a:r>
              <a:rPr lang="es-ES" sz="1600" dirty="0">
                <a:latin typeface="Perpetua" pitchFamily="18" charset="0"/>
              </a:rPr>
              <a:t> </a:t>
            </a:r>
            <a:r>
              <a:rPr lang="es-ES" sz="1600" dirty="0" err="1">
                <a:latin typeface="Perpetua" pitchFamily="18" charset="0"/>
              </a:rPr>
              <a:t>characterization</a:t>
            </a:r>
            <a:r>
              <a:rPr lang="es-ES" sz="1600" dirty="0">
                <a:latin typeface="Perpetua" pitchFamily="18" charset="0"/>
              </a:rPr>
              <a:t> </a:t>
            </a:r>
            <a:r>
              <a:rPr lang="es-ES" sz="1600" dirty="0" err="1">
                <a:latin typeface="Perpetua" pitchFamily="18" charset="0"/>
              </a:rPr>
              <a:t>of</a:t>
            </a:r>
            <a:r>
              <a:rPr lang="es-ES" sz="1600" dirty="0">
                <a:latin typeface="Perpetua" pitchFamily="18" charset="0"/>
              </a:rPr>
              <a:t> </a:t>
            </a:r>
            <a:r>
              <a:rPr lang="es-ES" sz="1600" dirty="0" err="1">
                <a:latin typeface="Perpetua" pitchFamily="18" charset="0"/>
              </a:rPr>
              <a:t>the</a:t>
            </a:r>
            <a:r>
              <a:rPr lang="es-ES" sz="1600" dirty="0">
                <a:latin typeface="Perpetua" pitchFamily="18" charset="0"/>
              </a:rPr>
              <a:t> </a:t>
            </a:r>
            <a:r>
              <a:rPr lang="es-ES" sz="1600" dirty="0" err="1">
                <a:latin typeface="Perpetua" pitchFamily="18" charset="0"/>
              </a:rPr>
              <a:t>neutron</a:t>
            </a:r>
            <a:r>
              <a:rPr lang="es-ES" sz="1600" dirty="0">
                <a:latin typeface="Perpetua" pitchFamily="18" charset="0"/>
              </a:rPr>
              <a:t> flux and </a:t>
            </a:r>
            <a:r>
              <a:rPr lang="es-ES" sz="1600" dirty="0" err="1">
                <a:latin typeface="Perpetua" pitchFamily="18" charset="0"/>
              </a:rPr>
              <a:t>the</a:t>
            </a:r>
            <a:r>
              <a:rPr lang="es-ES" sz="1600" dirty="0">
                <a:latin typeface="Perpetua" pitchFamily="18" charset="0"/>
              </a:rPr>
              <a:t> RP </a:t>
            </a:r>
            <a:r>
              <a:rPr lang="es-ES" sz="1600" dirty="0" err="1">
                <a:latin typeface="Perpetua" pitchFamily="18" charset="0"/>
              </a:rPr>
              <a:t>conditions</a:t>
            </a:r>
            <a:r>
              <a:rPr lang="es-ES" sz="1600" dirty="0">
                <a:latin typeface="Perpetua" pitchFamily="18" charset="0"/>
              </a:rPr>
              <a:t>.</a:t>
            </a:r>
            <a:endParaRPr lang="en-GB" sz="1600" dirty="0">
              <a:latin typeface="Perpetua" pitchFamily="18" charset="0"/>
            </a:endParaRPr>
          </a:p>
        </p:txBody>
      </p:sp>
      <p:pic>
        <p:nvPicPr>
          <p:cNvPr id="21" name="Imagen 4" descr="Imagen que contiene lado, puesto, calle, sucio&#10;&#10;Descripción generada automáticamente">
            <a:extLst>
              <a:ext uri="{FF2B5EF4-FFF2-40B4-BE49-F238E27FC236}">
                <a16:creationId xmlns:a16="http://schemas.microsoft.com/office/drawing/2014/main" id="{A6F28475-8EBF-4D08-9170-55DD0375237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24830" y="3292350"/>
            <a:ext cx="2281403" cy="1281744"/>
          </a:xfrm>
          <a:prstGeom prst="rect">
            <a:avLst/>
          </a:prstGeom>
        </p:spPr>
      </p:pic>
      <p:pic>
        <p:nvPicPr>
          <p:cNvPr id="23" name="Picture 2" descr="G:\TRABAJO\nTOF\NearStation\Multiactivation\NEAR\Mcnp-files\HolderCuadrado\Idea_3_Capton_Rangos_2.png">
            <a:extLst>
              <a:ext uri="{FF2B5EF4-FFF2-40B4-BE49-F238E27FC236}">
                <a16:creationId xmlns:a16="http://schemas.microsoft.com/office/drawing/2014/main" id="{24782F48-6C93-4D36-9397-F0100266B724}"/>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824830" y="1703468"/>
            <a:ext cx="2281403" cy="128318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B919D61E-DBFB-4B32-B200-588D1C8AEFFB}"/>
              </a:ext>
            </a:extLst>
          </p:cNvPr>
          <p:cNvPicPr>
            <a:picLocks noChangeAspect="1"/>
          </p:cNvPicPr>
          <p:nvPr/>
        </p:nvPicPr>
        <p:blipFill>
          <a:blip r:embed="rId11"/>
          <a:stretch>
            <a:fillRect/>
          </a:stretch>
        </p:blipFill>
        <p:spPr>
          <a:xfrm>
            <a:off x="6156176" y="4771106"/>
            <a:ext cx="1584176" cy="1402804"/>
          </a:xfrm>
          <a:prstGeom prst="rect">
            <a:avLst/>
          </a:prstGeom>
        </p:spPr>
      </p:pic>
      <p:sp>
        <p:nvSpPr>
          <p:cNvPr id="29" name="2 Marcador de pie de página">
            <a:extLst>
              <a:ext uri="{FF2B5EF4-FFF2-40B4-BE49-F238E27FC236}">
                <a16:creationId xmlns:a16="http://schemas.microsoft.com/office/drawing/2014/main" id="{380B88B9-55C1-4B0C-8E77-3AAAC72894E3}"/>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cxnSp>
        <p:nvCxnSpPr>
          <p:cNvPr id="30" name="Straight Arrow Connector 23">
            <a:extLst>
              <a:ext uri="{FF2B5EF4-FFF2-40B4-BE49-F238E27FC236}">
                <a16:creationId xmlns:a16="http://schemas.microsoft.com/office/drawing/2014/main" id="{F8DBA198-99B0-4344-B287-0D6984E3C72F}"/>
              </a:ext>
            </a:extLst>
          </p:cNvPr>
          <p:cNvCxnSpPr>
            <a:cxnSpLocks/>
          </p:cNvCxnSpPr>
          <p:nvPr/>
        </p:nvCxnSpPr>
        <p:spPr>
          <a:xfrm>
            <a:off x="2807804" y="3109245"/>
            <a:ext cx="0" cy="166186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31" name="Picture 6"/>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68627" y="5229199"/>
            <a:ext cx="1005376" cy="82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a:extLst>
              <a:ext uri="{FF2B5EF4-FFF2-40B4-BE49-F238E27FC236}">
                <a16:creationId xmlns:a16="http://schemas.microsoft.com/office/drawing/2014/main" id="{5C1E2843-B31D-4D3F-A798-015C55B9ABCA}"/>
              </a:ext>
            </a:extLst>
          </p:cNvPr>
          <p:cNvSpPr txBox="1"/>
          <p:nvPr/>
        </p:nvSpPr>
        <p:spPr>
          <a:xfrm>
            <a:off x="4860032" y="6134413"/>
            <a:ext cx="1584176" cy="276999"/>
          </a:xfrm>
          <a:prstGeom prst="rect">
            <a:avLst/>
          </a:prstGeom>
          <a:noFill/>
        </p:spPr>
        <p:txBody>
          <a:bodyPr wrap="square">
            <a:spAutoFit/>
          </a:bodyPr>
          <a:lstStyle/>
          <a:p>
            <a:r>
              <a:rPr lang="en-GB" sz="1200" dirty="0">
                <a:latin typeface="Perpetua" pitchFamily="18" charset="0"/>
              </a:rPr>
              <a:t>Ana-Paula </a:t>
            </a:r>
            <a:r>
              <a:rPr lang="en-GB" sz="1200" dirty="0" err="1">
                <a:latin typeface="Perpetua" pitchFamily="18" charset="0"/>
              </a:rPr>
              <a:t>Bernardes</a:t>
            </a:r>
            <a:endParaRPr lang="en-GB" sz="1200" dirty="0"/>
          </a:p>
        </p:txBody>
      </p:sp>
    </p:spTree>
    <p:extLst>
      <p:ext uri="{BB962C8B-B14F-4D97-AF65-F5344CB8AC3E}">
        <p14:creationId xmlns:p14="http://schemas.microsoft.com/office/powerpoint/2010/main" val="999062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a:extLst>
              <a:ext uri="{FF2B5EF4-FFF2-40B4-BE49-F238E27FC236}">
                <a16:creationId xmlns:a16="http://schemas.microsoft.com/office/drawing/2014/main" id="{33CF13CE-1BAD-4557-9F33-E78F65DE7ED8}"/>
              </a:ext>
            </a:extLst>
          </p:cNvPr>
          <p:cNvSpPr>
            <a:spLocks noGrp="1"/>
          </p:cNvSpPr>
          <p:nvPr>
            <p:ph type="sldNum" sz="quarter" idx="12"/>
          </p:nvPr>
        </p:nvSpPr>
        <p:spPr>
          <a:xfrm>
            <a:off x="6553200" y="6356354"/>
            <a:ext cx="2133600" cy="365125"/>
          </a:xfrm>
        </p:spPr>
        <p:txBody>
          <a:bodyPr/>
          <a:lstStyle/>
          <a:p>
            <a:pPr>
              <a:spcAft>
                <a:spcPts val="600"/>
              </a:spcAft>
            </a:pPr>
            <a:fld id="{229D0C38-B285-C947-AB4E-C7BCFF863DBD}" type="slidenum">
              <a:rPr lang="en-GB"/>
              <a:pPr>
                <a:spcAft>
                  <a:spcPts val="600"/>
                </a:spcAft>
              </a:pPr>
              <a:t>16</a:t>
            </a:fld>
            <a:endParaRPr lang="en-GB"/>
          </a:p>
        </p:txBody>
      </p:sp>
      <p:sp>
        <p:nvSpPr>
          <p:cNvPr id="7" name="Title 4">
            <a:extLst>
              <a:ext uri="{FF2B5EF4-FFF2-40B4-BE49-F238E27FC236}">
                <a16:creationId xmlns:a16="http://schemas.microsoft.com/office/drawing/2014/main" id="{36973C5C-10C9-43F9-9DF0-0F0DBDECC396}"/>
              </a:ext>
            </a:extLst>
          </p:cNvPr>
          <p:cNvSpPr txBox="1">
            <a:spLocks/>
          </p:cNvSpPr>
          <p:nvPr/>
        </p:nvSpPr>
        <p:spPr bwMode="auto">
          <a:xfrm>
            <a:off x="-10119" y="2301875"/>
            <a:ext cx="9145588" cy="1410072"/>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fontAlgn="auto" hangingPunct="1">
              <a:spcBef>
                <a:spcPts val="0"/>
              </a:spcBef>
              <a:spcAft>
                <a:spcPts val="0"/>
              </a:spcAft>
              <a:defRPr/>
            </a:pPr>
            <a:r>
              <a:rPr lang="en-US" sz="3600" b="1" dirty="0">
                <a:solidFill>
                  <a:sysClr val="window" lastClr="FFFFFF"/>
                </a:solidFill>
                <a:latin typeface="Perpetua" pitchFamily="18" charset="0"/>
              </a:rPr>
              <a:t>COVID measures</a:t>
            </a:r>
            <a:endParaRPr lang="en-US" sz="2000" b="1" dirty="0">
              <a:solidFill>
                <a:sysClr val="window" lastClr="FFFFFF"/>
              </a:solidFill>
              <a:latin typeface="Perpetua" pitchFamily="18" charset="0"/>
            </a:endParaRPr>
          </a:p>
        </p:txBody>
      </p:sp>
      <p:pic>
        <p:nvPicPr>
          <p:cNvPr id="11" name="Picture 2">
            <a:extLst>
              <a:ext uri="{FF2B5EF4-FFF2-40B4-BE49-F238E27FC236}">
                <a16:creationId xmlns:a16="http://schemas.microsoft.com/office/drawing/2014/main" id="{B401314E-3DB8-4A58-8CAA-8E5BEF99553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a:extLst>
              <a:ext uri="{FF2B5EF4-FFF2-40B4-BE49-F238E27FC236}">
                <a16:creationId xmlns:a16="http://schemas.microsoft.com/office/drawing/2014/main" id="{152CEFFD-8850-413B-A6E1-ECCB4407731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5">
            <a:extLst>
              <a:ext uri="{FF2B5EF4-FFF2-40B4-BE49-F238E27FC236}">
                <a16:creationId xmlns:a16="http://schemas.microsoft.com/office/drawing/2014/main" id="{30187435-D58C-44A8-B1ED-B4E3DB24F3C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2 Marcador de pie de página">
            <a:extLst>
              <a:ext uri="{FF2B5EF4-FFF2-40B4-BE49-F238E27FC236}">
                <a16:creationId xmlns:a16="http://schemas.microsoft.com/office/drawing/2014/main" id="{C435B7C0-366F-4A80-AAA6-0F4051D36CF8}"/>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10" name="2 Marcador de pie de página">
            <a:extLst>
              <a:ext uri="{FF2B5EF4-FFF2-40B4-BE49-F238E27FC236}">
                <a16:creationId xmlns:a16="http://schemas.microsoft.com/office/drawing/2014/main" id="{0B647DD9-29BD-4B97-88E6-E53C36885256}"/>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Tree>
    <p:extLst>
      <p:ext uri="{BB962C8B-B14F-4D97-AF65-F5344CB8AC3E}">
        <p14:creationId xmlns:p14="http://schemas.microsoft.com/office/powerpoint/2010/main" val="36433536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666132" y="6325305"/>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17</a:t>
            </a:fld>
            <a:endParaRPr lang="en-GB" sz="1200" dirty="0">
              <a:solidFill>
                <a:srgbClr val="898989"/>
              </a:solidFill>
            </a:endParaRPr>
          </a:p>
        </p:txBody>
      </p:sp>
      <p:sp>
        <p:nvSpPr>
          <p:cNvPr id="18" name="Title 4"/>
          <p:cNvSpPr txBox="1">
            <a:spLocks/>
          </p:cNvSpPr>
          <p:nvPr/>
        </p:nvSpPr>
        <p:spPr bwMode="auto">
          <a:xfrm>
            <a:off x="-1587" y="1"/>
            <a:ext cx="9145588" cy="417882"/>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506 n_TOF Building. </a:t>
            </a:r>
          </a:p>
        </p:txBody>
      </p:sp>
      <p:pic>
        <p:nvPicPr>
          <p:cNvPr id="19" name="Picture 2">
            <a:extLst>
              <a:ext uri="{FF2B5EF4-FFF2-40B4-BE49-F238E27FC236}">
                <a16:creationId xmlns:a16="http://schemas.microsoft.com/office/drawing/2014/main" id="{4030C19E-10EE-403E-A60F-5A74835955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a:extLst>
              <a:ext uri="{FF2B5EF4-FFF2-40B4-BE49-F238E27FC236}">
                <a16:creationId xmlns:a16="http://schemas.microsoft.com/office/drawing/2014/main" id="{A85B2999-81A2-452C-972C-DDD388A9658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5">
            <a:extLst>
              <a:ext uri="{FF2B5EF4-FFF2-40B4-BE49-F238E27FC236}">
                <a16:creationId xmlns:a16="http://schemas.microsoft.com/office/drawing/2014/main" id="{4ADAC2BD-5AFA-44D4-859B-250A97379F7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2 Marcador de pie de página">
            <a:extLst>
              <a:ext uri="{FF2B5EF4-FFF2-40B4-BE49-F238E27FC236}">
                <a16:creationId xmlns:a16="http://schemas.microsoft.com/office/drawing/2014/main" id="{C1C8A7C4-BE02-4597-A653-86071E9D8B20}"/>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cxnSp>
        <p:nvCxnSpPr>
          <p:cNvPr id="8" name="Straight Arrow Connector 7">
            <a:extLst>
              <a:ext uri="{FF2B5EF4-FFF2-40B4-BE49-F238E27FC236}">
                <a16:creationId xmlns:a16="http://schemas.microsoft.com/office/drawing/2014/main" id="{9F17774E-FAF1-4CBC-A507-A5BB95B38D4C}"/>
              </a:ext>
            </a:extLst>
          </p:cNvPr>
          <p:cNvCxnSpPr>
            <a:cxnSpLocks/>
          </p:cNvCxnSpPr>
          <p:nvPr/>
        </p:nvCxnSpPr>
        <p:spPr>
          <a:xfrm flipV="1">
            <a:off x="2195736" y="2348880"/>
            <a:ext cx="1368152" cy="432048"/>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70DB62FF-68A8-49D7-9A55-6ADA5CDD3C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9512" y="571986"/>
            <a:ext cx="8220086" cy="5842183"/>
          </a:xfrm>
          <a:prstGeom prst="rect">
            <a:avLst/>
          </a:prstGeom>
        </p:spPr>
      </p:pic>
      <p:sp>
        <p:nvSpPr>
          <p:cNvPr id="17" name="2 Marcador de pie de página">
            <a:extLst>
              <a:ext uri="{FF2B5EF4-FFF2-40B4-BE49-F238E27FC236}">
                <a16:creationId xmlns:a16="http://schemas.microsoft.com/office/drawing/2014/main" id="{BAF054EF-FC63-4CB3-9D4F-6EB577BD8FD2}"/>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Tree>
    <p:extLst>
      <p:ext uri="{BB962C8B-B14F-4D97-AF65-F5344CB8AC3E}">
        <p14:creationId xmlns:p14="http://schemas.microsoft.com/office/powerpoint/2010/main" val="2258626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666132" y="6325305"/>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18</a:t>
            </a:fld>
            <a:endParaRPr lang="en-GB" sz="1200" dirty="0">
              <a:solidFill>
                <a:srgbClr val="898989"/>
              </a:solidFill>
            </a:endParaRPr>
          </a:p>
        </p:txBody>
      </p:sp>
      <p:sp>
        <p:nvSpPr>
          <p:cNvPr id="18" name="Title 4"/>
          <p:cNvSpPr txBox="1">
            <a:spLocks/>
          </p:cNvSpPr>
          <p:nvPr/>
        </p:nvSpPr>
        <p:spPr bwMode="auto">
          <a:xfrm>
            <a:off x="-1587" y="1"/>
            <a:ext cx="9145588" cy="417882"/>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506 n_TOF Building. </a:t>
            </a:r>
          </a:p>
        </p:txBody>
      </p:sp>
      <p:pic>
        <p:nvPicPr>
          <p:cNvPr id="19" name="Picture 2">
            <a:extLst>
              <a:ext uri="{FF2B5EF4-FFF2-40B4-BE49-F238E27FC236}">
                <a16:creationId xmlns:a16="http://schemas.microsoft.com/office/drawing/2014/main" id="{4030C19E-10EE-403E-A60F-5A74835955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a:extLst>
              <a:ext uri="{FF2B5EF4-FFF2-40B4-BE49-F238E27FC236}">
                <a16:creationId xmlns:a16="http://schemas.microsoft.com/office/drawing/2014/main" id="{A85B2999-81A2-452C-972C-DDD388A9658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5">
            <a:extLst>
              <a:ext uri="{FF2B5EF4-FFF2-40B4-BE49-F238E27FC236}">
                <a16:creationId xmlns:a16="http://schemas.microsoft.com/office/drawing/2014/main" id="{4ADAC2BD-5AFA-44D4-859B-250A97379F7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2 Marcador de pie de página">
            <a:extLst>
              <a:ext uri="{FF2B5EF4-FFF2-40B4-BE49-F238E27FC236}">
                <a16:creationId xmlns:a16="http://schemas.microsoft.com/office/drawing/2014/main" id="{C1C8A7C4-BE02-4597-A653-86071E9D8B20}"/>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cxnSp>
        <p:nvCxnSpPr>
          <p:cNvPr id="8" name="Straight Arrow Connector 7">
            <a:extLst>
              <a:ext uri="{FF2B5EF4-FFF2-40B4-BE49-F238E27FC236}">
                <a16:creationId xmlns:a16="http://schemas.microsoft.com/office/drawing/2014/main" id="{9F17774E-FAF1-4CBC-A507-A5BB95B38D4C}"/>
              </a:ext>
            </a:extLst>
          </p:cNvPr>
          <p:cNvCxnSpPr>
            <a:cxnSpLocks/>
          </p:cNvCxnSpPr>
          <p:nvPr/>
        </p:nvCxnSpPr>
        <p:spPr>
          <a:xfrm flipV="1">
            <a:off x="2195736" y="2348880"/>
            <a:ext cx="1368152" cy="432048"/>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descr="Diagram&#10;&#10;Description automatically generated">
            <a:extLst>
              <a:ext uri="{FF2B5EF4-FFF2-40B4-BE49-F238E27FC236}">
                <a16:creationId xmlns:a16="http://schemas.microsoft.com/office/drawing/2014/main" id="{57B41688-EA6B-4DB9-842D-9B0B63157F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9512" y="674620"/>
            <a:ext cx="4320480" cy="5740499"/>
          </a:xfrm>
          <a:prstGeom prst="rect">
            <a:avLst/>
          </a:prstGeom>
        </p:spPr>
      </p:pic>
      <p:sp>
        <p:nvSpPr>
          <p:cNvPr id="28" name="10 Rectángulo">
            <a:extLst>
              <a:ext uri="{FF2B5EF4-FFF2-40B4-BE49-F238E27FC236}">
                <a16:creationId xmlns:a16="http://schemas.microsoft.com/office/drawing/2014/main" id="{5E549240-ACE1-4E91-B045-F00AFB314516}"/>
              </a:ext>
            </a:extLst>
          </p:cNvPr>
          <p:cNvSpPr/>
          <p:nvPr/>
        </p:nvSpPr>
        <p:spPr>
          <a:xfrm>
            <a:off x="1205260" y="5697819"/>
            <a:ext cx="1317919" cy="553998"/>
          </a:xfrm>
          <a:prstGeom prst="rect">
            <a:avLst/>
          </a:prstGeom>
        </p:spPr>
        <p:txBody>
          <a:bodyPr wrap="square">
            <a:spAutoFit/>
          </a:bodyPr>
          <a:lstStyle/>
          <a:p>
            <a:pPr>
              <a:spcAft>
                <a:spcPts val="0"/>
              </a:spcAft>
            </a:pPr>
            <a:r>
              <a:rPr lang="es-ES" sz="1000" b="1" dirty="0">
                <a:latin typeface="Perpetua" pitchFamily="18" charset="0"/>
              </a:rPr>
              <a:t>Control </a:t>
            </a:r>
            <a:r>
              <a:rPr lang="es-ES" sz="1000" b="1" dirty="0" err="1">
                <a:latin typeface="Perpetua" pitchFamily="18" charset="0"/>
              </a:rPr>
              <a:t>Room</a:t>
            </a:r>
            <a:endParaRPr lang="es-ES" sz="1000" b="1" dirty="0">
              <a:latin typeface="Perpetua" pitchFamily="18" charset="0"/>
            </a:endParaRPr>
          </a:p>
          <a:p>
            <a:pPr>
              <a:spcAft>
                <a:spcPts val="0"/>
              </a:spcAft>
            </a:pPr>
            <a:r>
              <a:rPr lang="es-ES" sz="1000" b="1" dirty="0">
                <a:latin typeface="Perpetua" pitchFamily="18" charset="0"/>
              </a:rPr>
              <a:t>6 </a:t>
            </a:r>
            <a:r>
              <a:rPr lang="es-ES" sz="1000" b="1" dirty="0" err="1">
                <a:latin typeface="Perpetua" pitchFamily="18" charset="0"/>
              </a:rPr>
              <a:t>persons</a:t>
            </a:r>
            <a:r>
              <a:rPr lang="es-ES" sz="1000" b="1" dirty="0">
                <a:latin typeface="Perpetua" pitchFamily="18" charset="0"/>
              </a:rPr>
              <a:t> </a:t>
            </a:r>
          </a:p>
          <a:p>
            <a:pPr>
              <a:spcAft>
                <a:spcPts val="0"/>
              </a:spcAft>
            </a:pPr>
            <a:r>
              <a:rPr lang="es-ES" sz="1000" b="1" dirty="0">
                <a:latin typeface="Perpetua" pitchFamily="18" charset="0"/>
              </a:rPr>
              <a:t>FFP2</a:t>
            </a:r>
            <a:endParaRPr lang="en-GB" sz="1000" b="1" dirty="0">
              <a:latin typeface="Perpetua" pitchFamily="18" charset="0"/>
            </a:endParaRPr>
          </a:p>
        </p:txBody>
      </p:sp>
      <p:sp>
        <p:nvSpPr>
          <p:cNvPr id="15" name="10 Rectángulo">
            <a:extLst>
              <a:ext uri="{FF2B5EF4-FFF2-40B4-BE49-F238E27FC236}">
                <a16:creationId xmlns:a16="http://schemas.microsoft.com/office/drawing/2014/main" id="{1FD374BE-9616-4F53-A2B5-E8793EA6C0EA}"/>
              </a:ext>
            </a:extLst>
          </p:cNvPr>
          <p:cNvSpPr/>
          <p:nvPr/>
        </p:nvSpPr>
        <p:spPr>
          <a:xfrm>
            <a:off x="1051723" y="3243482"/>
            <a:ext cx="1317919" cy="553998"/>
          </a:xfrm>
          <a:prstGeom prst="rect">
            <a:avLst/>
          </a:prstGeom>
        </p:spPr>
        <p:txBody>
          <a:bodyPr wrap="square">
            <a:spAutoFit/>
          </a:bodyPr>
          <a:lstStyle/>
          <a:p>
            <a:pPr>
              <a:spcAft>
                <a:spcPts val="0"/>
              </a:spcAft>
            </a:pPr>
            <a:r>
              <a:rPr lang="es-ES" sz="1000" b="1" dirty="0">
                <a:latin typeface="Perpetua" pitchFamily="18" charset="0"/>
              </a:rPr>
              <a:t>Meeting </a:t>
            </a:r>
            <a:r>
              <a:rPr lang="es-ES" sz="1000" b="1" dirty="0" err="1">
                <a:latin typeface="Perpetua" pitchFamily="18" charset="0"/>
              </a:rPr>
              <a:t>Room</a:t>
            </a:r>
            <a:endParaRPr lang="es-ES" sz="1000" b="1" dirty="0">
              <a:latin typeface="Perpetua" pitchFamily="18" charset="0"/>
            </a:endParaRPr>
          </a:p>
          <a:p>
            <a:pPr>
              <a:spcAft>
                <a:spcPts val="0"/>
              </a:spcAft>
            </a:pPr>
            <a:r>
              <a:rPr lang="es-ES" sz="1000" b="1" dirty="0">
                <a:latin typeface="Perpetua" pitchFamily="18" charset="0"/>
              </a:rPr>
              <a:t>4 </a:t>
            </a:r>
            <a:r>
              <a:rPr lang="es-ES" sz="1000" b="1" dirty="0" err="1">
                <a:latin typeface="Perpetua" pitchFamily="18" charset="0"/>
              </a:rPr>
              <a:t>persons</a:t>
            </a:r>
            <a:r>
              <a:rPr lang="es-ES" sz="1000" b="1" dirty="0">
                <a:latin typeface="Perpetua" pitchFamily="18" charset="0"/>
              </a:rPr>
              <a:t> </a:t>
            </a:r>
          </a:p>
          <a:p>
            <a:pPr>
              <a:spcAft>
                <a:spcPts val="0"/>
              </a:spcAft>
            </a:pPr>
            <a:r>
              <a:rPr lang="es-ES" sz="1000" b="1" dirty="0" err="1">
                <a:latin typeface="Perpetua" pitchFamily="18" charset="0"/>
              </a:rPr>
              <a:t>masks</a:t>
            </a:r>
            <a:endParaRPr lang="en-GB" sz="1000" b="1" dirty="0">
              <a:latin typeface="Perpetua" pitchFamily="18" charset="0"/>
            </a:endParaRPr>
          </a:p>
        </p:txBody>
      </p:sp>
      <p:sp>
        <p:nvSpPr>
          <p:cNvPr id="3" name="Freeform: Shape 2">
            <a:extLst>
              <a:ext uri="{FF2B5EF4-FFF2-40B4-BE49-F238E27FC236}">
                <a16:creationId xmlns:a16="http://schemas.microsoft.com/office/drawing/2014/main" id="{D3F30A6D-98F6-4FE8-8DCB-FD5741388938}"/>
              </a:ext>
            </a:extLst>
          </p:cNvPr>
          <p:cNvSpPr/>
          <p:nvPr/>
        </p:nvSpPr>
        <p:spPr>
          <a:xfrm>
            <a:off x="1600119" y="4146550"/>
            <a:ext cx="533481" cy="781050"/>
          </a:xfrm>
          <a:custGeom>
            <a:avLst/>
            <a:gdLst>
              <a:gd name="connsiteX0" fmla="*/ 501731 w 533481"/>
              <a:gd name="connsiteY0" fmla="*/ 0 h 781050"/>
              <a:gd name="connsiteX1" fmla="*/ 81 w 533481"/>
              <a:gd name="connsiteY1" fmla="*/ 342900 h 781050"/>
              <a:gd name="connsiteX2" fmla="*/ 533481 w 533481"/>
              <a:gd name="connsiteY2" fmla="*/ 781050 h 781050"/>
              <a:gd name="connsiteX3" fmla="*/ 533481 w 533481"/>
              <a:gd name="connsiteY3" fmla="*/ 781050 h 781050"/>
            </a:gdLst>
            <a:ahLst/>
            <a:cxnLst>
              <a:cxn ang="0">
                <a:pos x="connsiteX0" y="connsiteY0"/>
              </a:cxn>
              <a:cxn ang="0">
                <a:pos x="connsiteX1" y="connsiteY1"/>
              </a:cxn>
              <a:cxn ang="0">
                <a:pos x="connsiteX2" y="connsiteY2"/>
              </a:cxn>
              <a:cxn ang="0">
                <a:pos x="connsiteX3" y="connsiteY3"/>
              </a:cxn>
            </a:cxnLst>
            <a:rect l="l" t="t" r="r" b="b"/>
            <a:pathLst>
              <a:path w="533481" h="781050">
                <a:moveTo>
                  <a:pt x="501731" y="0"/>
                </a:moveTo>
                <a:cubicBezTo>
                  <a:pt x="248260" y="106362"/>
                  <a:pt x="-5211" y="212725"/>
                  <a:pt x="81" y="342900"/>
                </a:cubicBezTo>
                <a:cubicBezTo>
                  <a:pt x="5373" y="473075"/>
                  <a:pt x="533481" y="781050"/>
                  <a:pt x="533481" y="781050"/>
                </a:cubicBezTo>
                <a:lnTo>
                  <a:pt x="533481" y="781050"/>
                </a:lnTo>
              </a:path>
            </a:pathLst>
          </a:custGeom>
          <a:noFill/>
          <a:ln>
            <a:prstDash val="sys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Freeform: Shape 16">
            <a:extLst>
              <a:ext uri="{FF2B5EF4-FFF2-40B4-BE49-F238E27FC236}">
                <a16:creationId xmlns:a16="http://schemas.microsoft.com/office/drawing/2014/main" id="{64E6A518-6053-4F37-9F9D-3349399C94E5}"/>
              </a:ext>
            </a:extLst>
          </p:cNvPr>
          <p:cNvSpPr/>
          <p:nvPr/>
        </p:nvSpPr>
        <p:spPr>
          <a:xfrm>
            <a:off x="1752519" y="4146550"/>
            <a:ext cx="381081" cy="1514698"/>
          </a:xfrm>
          <a:custGeom>
            <a:avLst/>
            <a:gdLst>
              <a:gd name="connsiteX0" fmla="*/ 501731 w 533481"/>
              <a:gd name="connsiteY0" fmla="*/ 0 h 781050"/>
              <a:gd name="connsiteX1" fmla="*/ 81 w 533481"/>
              <a:gd name="connsiteY1" fmla="*/ 342900 h 781050"/>
              <a:gd name="connsiteX2" fmla="*/ 533481 w 533481"/>
              <a:gd name="connsiteY2" fmla="*/ 781050 h 781050"/>
              <a:gd name="connsiteX3" fmla="*/ 533481 w 533481"/>
              <a:gd name="connsiteY3" fmla="*/ 781050 h 781050"/>
            </a:gdLst>
            <a:ahLst/>
            <a:cxnLst>
              <a:cxn ang="0">
                <a:pos x="connsiteX0" y="connsiteY0"/>
              </a:cxn>
              <a:cxn ang="0">
                <a:pos x="connsiteX1" y="connsiteY1"/>
              </a:cxn>
              <a:cxn ang="0">
                <a:pos x="connsiteX2" y="connsiteY2"/>
              </a:cxn>
              <a:cxn ang="0">
                <a:pos x="connsiteX3" y="connsiteY3"/>
              </a:cxn>
            </a:cxnLst>
            <a:rect l="l" t="t" r="r" b="b"/>
            <a:pathLst>
              <a:path w="533481" h="781050">
                <a:moveTo>
                  <a:pt x="501731" y="0"/>
                </a:moveTo>
                <a:cubicBezTo>
                  <a:pt x="248260" y="106362"/>
                  <a:pt x="-5211" y="212725"/>
                  <a:pt x="81" y="342900"/>
                </a:cubicBezTo>
                <a:cubicBezTo>
                  <a:pt x="5373" y="473075"/>
                  <a:pt x="533481" y="781050"/>
                  <a:pt x="533481" y="781050"/>
                </a:cubicBezTo>
                <a:lnTo>
                  <a:pt x="533481" y="781050"/>
                </a:lnTo>
              </a:path>
            </a:pathLst>
          </a:custGeom>
          <a:noFill/>
          <a:ln>
            <a:prstDash val="sys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10 Rectángulo">
            <a:extLst>
              <a:ext uri="{FF2B5EF4-FFF2-40B4-BE49-F238E27FC236}">
                <a16:creationId xmlns:a16="http://schemas.microsoft.com/office/drawing/2014/main" id="{F62232D7-C6C2-4819-885D-6CF1B113374C}"/>
              </a:ext>
            </a:extLst>
          </p:cNvPr>
          <p:cNvSpPr/>
          <p:nvPr/>
        </p:nvSpPr>
        <p:spPr>
          <a:xfrm>
            <a:off x="2499246" y="2170524"/>
            <a:ext cx="1080120" cy="400110"/>
          </a:xfrm>
          <a:prstGeom prst="rect">
            <a:avLst/>
          </a:prstGeom>
        </p:spPr>
        <p:txBody>
          <a:bodyPr wrap="square">
            <a:spAutoFit/>
          </a:bodyPr>
          <a:lstStyle/>
          <a:p>
            <a:pPr>
              <a:spcAft>
                <a:spcPts val="0"/>
              </a:spcAft>
            </a:pPr>
            <a:r>
              <a:rPr lang="es-ES" sz="1000" b="1" dirty="0">
                <a:latin typeface="Perpetua" pitchFamily="18" charset="0"/>
              </a:rPr>
              <a:t>Office 2 </a:t>
            </a:r>
            <a:r>
              <a:rPr lang="es-ES" sz="1000" b="1" dirty="0" err="1">
                <a:latin typeface="Perpetua" pitchFamily="18" charset="0"/>
              </a:rPr>
              <a:t>persons</a:t>
            </a:r>
            <a:r>
              <a:rPr lang="es-ES" sz="1000" b="1" dirty="0">
                <a:latin typeface="Perpetua" pitchFamily="18" charset="0"/>
              </a:rPr>
              <a:t> </a:t>
            </a:r>
          </a:p>
          <a:p>
            <a:pPr>
              <a:spcAft>
                <a:spcPts val="0"/>
              </a:spcAft>
            </a:pPr>
            <a:r>
              <a:rPr lang="es-ES" sz="1000" b="1" dirty="0">
                <a:latin typeface="Perpetua" pitchFamily="18" charset="0"/>
              </a:rPr>
              <a:t>2m </a:t>
            </a:r>
            <a:r>
              <a:rPr lang="es-ES" sz="1000" b="1" dirty="0" err="1">
                <a:latin typeface="Perpetua" pitchFamily="18" charset="0"/>
              </a:rPr>
              <a:t>with</a:t>
            </a:r>
            <a:r>
              <a:rPr lang="es-ES" sz="1000" b="1" dirty="0">
                <a:latin typeface="Perpetua" pitchFamily="18" charset="0"/>
              </a:rPr>
              <a:t> </a:t>
            </a:r>
            <a:r>
              <a:rPr lang="es-ES" sz="1000" b="1" dirty="0" err="1">
                <a:latin typeface="Perpetua" pitchFamily="18" charset="0"/>
              </a:rPr>
              <a:t>masks</a:t>
            </a:r>
            <a:endParaRPr lang="en-GB" sz="1000" b="1" dirty="0">
              <a:latin typeface="Perpetua" pitchFamily="18" charset="0"/>
            </a:endParaRPr>
          </a:p>
        </p:txBody>
      </p:sp>
      <p:sp>
        <p:nvSpPr>
          <p:cNvPr id="23" name="10 Rectángulo">
            <a:extLst>
              <a:ext uri="{FF2B5EF4-FFF2-40B4-BE49-F238E27FC236}">
                <a16:creationId xmlns:a16="http://schemas.microsoft.com/office/drawing/2014/main" id="{D516D37F-C6B0-4404-BB02-8461D93682E0}"/>
              </a:ext>
            </a:extLst>
          </p:cNvPr>
          <p:cNvSpPr/>
          <p:nvPr/>
        </p:nvSpPr>
        <p:spPr>
          <a:xfrm>
            <a:off x="971600" y="1939369"/>
            <a:ext cx="1080120" cy="400110"/>
          </a:xfrm>
          <a:prstGeom prst="rect">
            <a:avLst/>
          </a:prstGeom>
        </p:spPr>
        <p:txBody>
          <a:bodyPr wrap="square">
            <a:spAutoFit/>
          </a:bodyPr>
          <a:lstStyle/>
          <a:p>
            <a:pPr>
              <a:spcAft>
                <a:spcPts val="0"/>
              </a:spcAft>
            </a:pPr>
            <a:r>
              <a:rPr lang="es-ES" sz="1000" b="1" dirty="0">
                <a:latin typeface="Perpetua" pitchFamily="18" charset="0"/>
              </a:rPr>
              <a:t>Office 2 </a:t>
            </a:r>
            <a:r>
              <a:rPr lang="es-ES" sz="1000" b="1" dirty="0" err="1">
                <a:latin typeface="Perpetua" pitchFamily="18" charset="0"/>
              </a:rPr>
              <a:t>persons</a:t>
            </a:r>
            <a:r>
              <a:rPr lang="es-ES" sz="1000" b="1" dirty="0">
                <a:latin typeface="Perpetua" pitchFamily="18" charset="0"/>
              </a:rPr>
              <a:t> </a:t>
            </a:r>
          </a:p>
          <a:p>
            <a:pPr>
              <a:spcAft>
                <a:spcPts val="0"/>
              </a:spcAft>
            </a:pPr>
            <a:r>
              <a:rPr lang="es-ES" sz="1000" b="1" dirty="0">
                <a:latin typeface="Perpetua" pitchFamily="18" charset="0"/>
              </a:rPr>
              <a:t>2m </a:t>
            </a:r>
            <a:r>
              <a:rPr lang="es-ES" sz="1000" b="1" dirty="0" err="1">
                <a:latin typeface="Perpetua" pitchFamily="18" charset="0"/>
              </a:rPr>
              <a:t>with</a:t>
            </a:r>
            <a:r>
              <a:rPr lang="es-ES" sz="1000" b="1" dirty="0">
                <a:latin typeface="Perpetua" pitchFamily="18" charset="0"/>
              </a:rPr>
              <a:t> </a:t>
            </a:r>
            <a:r>
              <a:rPr lang="es-ES" sz="1000" b="1" dirty="0" err="1">
                <a:latin typeface="Perpetua" pitchFamily="18" charset="0"/>
              </a:rPr>
              <a:t>masks</a:t>
            </a:r>
            <a:endParaRPr lang="en-GB" sz="1000" b="1" dirty="0">
              <a:latin typeface="Perpetua" pitchFamily="18" charset="0"/>
            </a:endParaRPr>
          </a:p>
        </p:txBody>
      </p:sp>
      <p:sp>
        <p:nvSpPr>
          <p:cNvPr id="24" name="10 Rectángulo">
            <a:extLst>
              <a:ext uri="{FF2B5EF4-FFF2-40B4-BE49-F238E27FC236}">
                <a16:creationId xmlns:a16="http://schemas.microsoft.com/office/drawing/2014/main" id="{F079CC1D-FDED-4F5B-A290-D417799F3D73}"/>
              </a:ext>
            </a:extLst>
          </p:cNvPr>
          <p:cNvSpPr/>
          <p:nvPr/>
        </p:nvSpPr>
        <p:spPr>
          <a:xfrm>
            <a:off x="2627784" y="2959284"/>
            <a:ext cx="1080120" cy="400110"/>
          </a:xfrm>
          <a:prstGeom prst="rect">
            <a:avLst/>
          </a:prstGeom>
        </p:spPr>
        <p:txBody>
          <a:bodyPr wrap="square">
            <a:spAutoFit/>
          </a:bodyPr>
          <a:lstStyle/>
          <a:p>
            <a:pPr>
              <a:spcAft>
                <a:spcPts val="0"/>
              </a:spcAft>
            </a:pPr>
            <a:r>
              <a:rPr lang="es-ES" sz="1000" b="1" dirty="0">
                <a:latin typeface="Perpetua" pitchFamily="18" charset="0"/>
              </a:rPr>
              <a:t>Office 2 </a:t>
            </a:r>
            <a:r>
              <a:rPr lang="es-ES" sz="1000" b="1" dirty="0" err="1">
                <a:latin typeface="Perpetua" pitchFamily="18" charset="0"/>
              </a:rPr>
              <a:t>persons</a:t>
            </a:r>
            <a:r>
              <a:rPr lang="es-ES" sz="1000" b="1" dirty="0">
                <a:latin typeface="Perpetua" pitchFamily="18" charset="0"/>
              </a:rPr>
              <a:t> </a:t>
            </a:r>
          </a:p>
          <a:p>
            <a:pPr>
              <a:spcAft>
                <a:spcPts val="0"/>
              </a:spcAft>
            </a:pPr>
            <a:r>
              <a:rPr lang="es-ES" sz="1000" b="1" dirty="0">
                <a:latin typeface="Perpetua" pitchFamily="18" charset="0"/>
              </a:rPr>
              <a:t>2m </a:t>
            </a:r>
            <a:r>
              <a:rPr lang="es-ES" sz="1000" b="1" dirty="0" err="1">
                <a:latin typeface="Perpetua" pitchFamily="18" charset="0"/>
              </a:rPr>
              <a:t>with</a:t>
            </a:r>
            <a:r>
              <a:rPr lang="es-ES" sz="1000" b="1" dirty="0">
                <a:latin typeface="Perpetua" pitchFamily="18" charset="0"/>
              </a:rPr>
              <a:t> </a:t>
            </a:r>
            <a:r>
              <a:rPr lang="es-ES" sz="1000" b="1" dirty="0" err="1">
                <a:latin typeface="Perpetua" pitchFamily="18" charset="0"/>
              </a:rPr>
              <a:t>masks</a:t>
            </a:r>
            <a:endParaRPr lang="en-GB" sz="1000" b="1" dirty="0">
              <a:latin typeface="Perpetua" pitchFamily="18" charset="0"/>
            </a:endParaRPr>
          </a:p>
        </p:txBody>
      </p:sp>
      <p:sp>
        <p:nvSpPr>
          <p:cNvPr id="29" name="10 Rectángulo">
            <a:extLst>
              <a:ext uri="{FF2B5EF4-FFF2-40B4-BE49-F238E27FC236}">
                <a16:creationId xmlns:a16="http://schemas.microsoft.com/office/drawing/2014/main" id="{062964E4-B59F-4225-AF4E-D7C3FC5DB8D2}"/>
              </a:ext>
            </a:extLst>
          </p:cNvPr>
          <p:cNvSpPr/>
          <p:nvPr/>
        </p:nvSpPr>
        <p:spPr>
          <a:xfrm>
            <a:off x="2558503" y="4197913"/>
            <a:ext cx="1080120" cy="400110"/>
          </a:xfrm>
          <a:prstGeom prst="rect">
            <a:avLst/>
          </a:prstGeom>
        </p:spPr>
        <p:txBody>
          <a:bodyPr wrap="square">
            <a:spAutoFit/>
          </a:bodyPr>
          <a:lstStyle/>
          <a:p>
            <a:pPr>
              <a:spcAft>
                <a:spcPts val="0"/>
              </a:spcAft>
            </a:pPr>
            <a:r>
              <a:rPr lang="es-ES" sz="1000" b="1" dirty="0">
                <a:latin typeface="Perpetua" pitchFamily="18" charset="0"/>
              </a:rPr>
              <a:t>Office 2 </a:t>
            </a:r>
            <a:r>
              <a:rPr lang="es-ES" sz="1000" b="1" dirty="0" err="1">
                <a:latin typeface="Perpetua" pitchFamily="18" charset="0"/>
              </a:rPr>
              <a:t>persons</a:t>
            </a:r>
            <a:r>
              <a:rPr lang="es-ES" sz="1000" b="1" dirty="0">
                <a:latin typeface="Perpetua" pitchFamily="18" charset="0"/>
              </a:rPr>
              <a:t> </a:t>
            </a:r>
          </a:p>
          <a:p>
            <a:pPr>
              <a:spcAft>
                <a:spcPts val="0"/>
              </a:spcAft>
            </a:pPr>
            <a:r>
              <a:rPr lang="es-ES" sz="1000" b="1" dirty="0">
                <a:latin typeface="Perpetua" pitchFamily="18" charset="0"/>
              </a:rPr>
              <a:t>2m </a:t>
            </a:r>
            <a:r>
              <a:rPr lang="es-ES" sz="1000" b="1" dirty="0" err="1">
                <a:latin typeface="Perpetua" pitchFamily="18" charset="0"/>
              </a:rPr>
              <a:t>with</a:t>
            </a:r>
            <a:r>
              <a:rPr lang="es-ES" sz="1000" b="1" dirty="0">
                <a:latin typeface="Perpetua" pitchFamily="18" charset="0"/>
              </a:rPr>
              <a:t> </a:t>
            </a:r>
            <a:r>
              <a:rPr lang="es-ES" sz="1000" b="1" dirty="0" err="1">
                <a:latin typeface="Perpetua" pitchFamily="18" charset="0"/>
              </a:rPr>
              <a:t>masks</a:t>
            </a:r>
            <a:endParaRPr lang="en-GB" sz="1000" b="1" dirty="0">
              <a:latin typeface="Perpetua" pitchFamily="18" charset="0"/>
            </a:endParaRPr>
          </a:p>
        </p:txBody>
      </p:sp>
      <p:sp>
        <p:nvSpPr>
          <p:cNvPr id="31" name="10 Rectángulo">
            <a:extLst>
              <a:ext uri="{FF2B5EF4-FFF2-40B4-BE49-F238E27FC236}">
                <a16:creationId xmlns:a16="http://schemas.microsoft.com/office/drawing/2014/main" id="{F32AEF01-9072-4A61-9C5C-12781188C107}"/>
              </a:ext>
            </a:extLst>
          </p:cNvPr>
          <p:cNvSpPr/>
          <p:nvPr/>
        </p:nvSpPr>
        <p:spPr>
          <a:xfrm>
            <a:off x="2702519" y="1376034"/>
            <a:ext cx="792088" cy="400110"/>
          </a:xfrm>
          <a:prstGeom prst="rect">
            <a:avLst/>
          </a:prstGeom>
        </p:spPr>
        <p:txBody>
          <a:bodyPr wrap="square">
            <a:spAutoFit/>
          </a:bodyPr>
          <a:lstStyle/>
          <a:p>
            <a:pPr>
              <a:spcAft>
                <a:spcPts val="0"/>
              </a:spcAft>
            </a:pPr>
            <a:r>
              <a:rPr lang="es-ES" sz="1000" b="1" dirty="0" err="1">
                <a:latin typeface="Perpetua" pitchFamily="18" charset="0"/>
              </a:rPr>
              <a:t>Kitchen</a:t>
            </a:r>
            <a:r>
              <a:rPr lang="es-ES" sz="1000" b="1" dirty="0">
                <a:latin typeface="Perpetua" pitchFamily="18" charset="0"/>
              </a:rPr>
              <a:t> </a:t>
            </a:r>
          </a:p>
          <a:p>
            <a:pPr>
              <a:spcAft>
                <a:spcPts val="0"/>
              </a:spcAft>
            </a:pPr>
            <a:r>
              <a:rPr lang="es-ES" sz="1000" b="1" dirty="0">
                <a:latin typeface="Perpetua" pitchFamily="18" charset="0"/>
              </a:rPr>
              <a:t>1 </a:t>
            </a:r>
            <a:r>
              <a:rPr lang="es-ES" sz="1000" b="1" dirty="0" err="1">
                <a:latin typeface="Perpetua" pitchFamily="18" charset="0"/>
              </a:rPr>
              <a:t>person</a:t>
            </a:r>
            <a:endParaRPr lang="en-GB" sz="1000" b="1" dirty="0">
              <a:latin typeface="Perpetua" pitchFamily="18" charset="0"/>
            </a:endParaRPr>
          </a:p>
        </p:txBody>
      </p:sp>
      <p:sp>
        <p:nvSpPr>
          <p:cNvPr id="32" name="10 Rectángulo">
            <a:extLst>
              <a:ext uri="{FF2B5EF4-FFF2-40B4-BE49-F238E27FC236}">
                <a16:creationId xmlns:a16="http://schemas.microsoft.com/office/drawing/2014/main" id="{8E1609A0-AB34-4DEC-85C6-6004C4AF0C01}"/>
              </a:ext>
            </a:extLst>
          </p:cNvPr>
          <p:cNvSpPr/>
          <p:nvPr/>
        </p:nvSpPr>
        <p:spPr>
          <a:xfrm>
            <a:off x="2629891" y="5013176"/>
            <a:ext cx="1080120" cy="400110"/>
          </a:xfrm>
          <a:prstGeom prst="rect">
            <a:avLst/>
          </a:prstGeom>
        </p:spPr>
        <p:txBody>
          <a:bodyPr wrap="square">
            <a:spAutoFit/>
          </a:bodyPr>
          <a:lstStyle/>
          <a:p>
            <a:pPr>
              <a:spcAft>
                <a:spcPts val="0"/>
              </a:spcAft>
            </a:pPr>
            <a:r>
              <a:rPr lang="es-ES" sz="1000" b="1" dirty="0">
                <a:latin typeface="Perpetua" pitchFamily="18" charset="0"/>
              </a:rPr>
              <a:t>Office 2 </a:t>
            </a:r>
            <a:r>
              <a:rPr lang="es-ES" sz="1000" b="1" dirty="0" err="1">
                <a:latin typeface="Perpetua" pitchFamily="18" charset="0"/>
              </a:rPr>
              <a:t>persons</a:t>
            </a:r>
            <a:r>
              <a:rPr lang="es-ES" sz="1000" b="1" dirty="0">
                <a:latin typeface="Perpetua" pitchFamily="18" charset="0"/>
              </a:rPr>
              <a:t> </a:t>
            </a:r>
          </a:p>
          <a:p>
            <a:pPr>
              <a:spcAft>
                <a:spcPts val="0"/>
              </a:spcAft>
            </a:pPr>
            <a:r>
              <a:rPr lang="es-ES" sz="1000" b="1" dirty="0">
                <a:latin typeface="Perpetua" pitchFamily="18" charset="0"/>
              </a:rPr>
              <a:t>2m </a:t>
            </a:r>
            <a:r>
              <a:rPr lang="es-ES" sz="1000" b="1" dirty="0" err="1">
                <a:latin typeface="Perpetua" pitchFamily="18" charset="0"/>
              </a:rPr>
              <a:t>with</a:t>
            </a:r>
            <a:r>
              <a:rPr lang="es-ES" sz="1000" b="1" dirty="0">
                <a:latin typeface="Perpetua" pitchFamily="18" charset="0"/>
              </a:rPr>
              <a:t> </a:t>
            </a:r>
            <a:r>
              <a:rPr lang="es-ES" sz="1000" b="1" dirty="0" err="1">
                <a:latin typeface="Perpetua" pitchFamily="18" charset="0"/>
              </a:rPr>
              <a:t>masks</a:t>
            </a:r>
            <a:endParaRPr lang="en-GB" sz="1000" b="1" dirty="0">
              <a:latin typeface="Perpetua" pitchFamily="18" charset="0"/>
            </a:endParaRPr>
          </a:p>
        </p:txBody>
      </p:sp>
      <p:sp>
        <p:nvSpPr>
          <p:cNvPr id="33" name="10 Rectángulo">
            <a:extLst>
              <a:ext uri="{FF2B5EF4-FFF2-40B4-BE49-F238E27FC236}">
                <a16:creationId xmlns:a16="http://schemas.microsoft.com/office/drawing/2014/main" id="{180D1358-7ECD-4F70-95F8-535ED1820223}"/>
              </a:ext>
            </a:extLst>
          </p:cNvPr>
          <p:cNvSpPr/>
          <p:nvPr/>
        </p:nvSpPr>
        <p:spPr>
          <a:xfrm>
            <a:off x="4712823" y="1815764"/>
            <a:ext cx="4251665" cy="2062103"/>
          </a:xfrm>
          <a:prstGeom prst="rect">
            <a:avLst/>
          </a:prstGeom>
        </p:spPr>
        <p:txBody>
          <a:bodyPr wrap="square">
            <a:spAutoFit/>
          </a:bodyPr>
          <a:lstStyle/>
          <a:p>
            <a:pPr>
              <a:spcAft>
                <a:spcPts val="0"/>
              </a:spcAft>
            </a:pPr>
            <a:r>
              <a:rPr lang="es-ES" sz="1600" dirty="0">
                <a:latin typeface="Perpetua" pitchFamily="18" charset="0"/>
              </a:rPr>
              <a:t>COVID </a:t>
            </a:r>
            <a:r>
              <a:rPr lang="es-ES" sz="1600" dirty="0" err="1">
                <a:latin typeface="Perpetua" pitchFamily="18" charset="0"/>
              </a:rPr>
              <a:t>measures</a:t>
            </a:r>
            <a:r>
              <a:rPr lang="es-ES" sz="1600" dirty="0">
                <a:latin typeface="Perpetua" pitchFamily="18" charset="0"/>
              </a:rPr>
              <a:t> in control </a:t>
            </a:r>
            <a:r>
              <a:rPr lang="es-ES" sz="1600" dirty="0" err="1">
                <a:latin typeface="Perpetua" pitchFamily="18" charset="0"/>
              </a:rPr>
              <a:t>room</a:t>
            </a:r>
            <a:r>
              <a:rPr lang="es-ES" sz="1600" dirty="0">
                <a:latin typeface="Perpetua" pitchFamily="18" charset="0"/>
              </a:rPr>
              <a:t> are </a:t>
            </a:r>
            <a:r>
              <a:rPr lang="es-ES" sz="1600" dirty="0" err="1">
                <a:latin typeface="Perpetua" pitchFamily="18" charset="0"/>
              </a:rPr>
              <a:t>organized</a:t>
            </a:r>
            <a:r>
              <a:rPr lang="es-ES" sz="1600" dirty="0">
                <a:latin typeface="Perpetua" pitchFamily="18" charset="0"/>
              </a:rPr>
              <a:t>.</a:t>
            </a:r>
          </a:p>
          <a:p>
            <a:pPr>
              <a:spcAft>
                <a:spcPts val="0"/>
              </a:spcAft>
            </a:pPr>
            <a:endParaRPr lang="es-ES" sz="1600" dirty="0">
              <a:latin typeface="Perpetua" pitchFamily="18" charset="0"/>
            </a:endParaRPr>
          </a:p>
          <a:p>
            <a:pPr>
              <a:spcAft>
                <a:spcPts val="0"/>
              </a:spcAft>
            </a:pPr>
            <a:r>
              <a:rPr lang="es-ES" sz="1600" dirty="0">
                <a:latin typeface="Perpetua" pitchFamily="18" charset="0"/>
              </a:rPr>
              <a:t>At </a:t>
            </a:r>
            <a:r>
              <a:rPr lang="es-ES" sz="1600" dirty="0" err="1">
                <a:latin typeface="Perpetua" pitchFamily="18" charset="0"/>
              </a:rPr>
              <a:t>present</a:t>
            </a:r>
            <a:r>
              <a:rPr lang="es-ES" sz="1600" dirty="0">
                <a:latin typeface="Perpetua" pitchFamily="18" charset="0"/>
              </a:rPr>
              <a:t> in </a:t>
            </a:r>
            <a:r>
              <a:rPr lang="es-ES" sz="1600" dirty="0" err="1">
                <a:latin typeface="Perpetua" pitchFamily="18" charset="0"/>
              </a:rPr>
              <a:t>the</a:t>
            </a:r>
            <a:r>
              <a:rPr lang="es-ES" sz="1600" dirty="0">
                <a:latin typeface="Perpetua" pitchFamily="18" charset="0"/>
              </a:rPr>
              <a:t> </a:t>
            </a:r>
            <a:r>
              <a:rPr lang="es-ES" sz="1600" dirty="0" err="1">
                <a:latin typeface="Perpetua" pitchFamily="18" charset="0"/>
              </a:rPr>
              <a:t>offices</a:t>
            </a:r>
            <a:r>
              <a:rPr lang="es-ES" sz="1600" dirty="0">
                <a:latin typeface="Perpetua" pitchFamily="18" charset="0"/>
              </a:rPr>
              <a:t> </a:t>
            </a:r>
            <a:r>
              <a:rPr lang="es-ES" sz="1600" dirty="0" err="1">
                <a:latin typeface="Perpetua" pitchFamily="18" charset="0"/>
              </a:rPr>
              <a:t>we</a:t>
            </a:r>
            <a:r>
              <a:rPr lang="es-ES" sz="1600" dirty="0">
                <a:latin typeface="Perpetua" pitchFamily="18" charset="0"/>
              </a:rPr>
              <a:t> </a:t>
            </a:r>
            <a:r>
              <a:rPr lang="es-ES" sz="1600" dirty="0" err="1">
                <a:latin typeface="Perpetua" pitchFamily="18" charset="0"/>
              </a:rPr>
              <a:t>have</a:t>
            </a:r>
            <a:r>
              <a:rPr lang="es-ES" sz="1600" dirty="0">
                <a:latin typeface="Perpetua" pitchFamily="18" charset="0"/>
              </a:rPr>
              <a:t> </a:t>
            </a:r>
            <a:r>
              <a:rPr lang="es-ES" sz="1600" dirty="0" err="1">
                <a:latin typeface="Perpetua" pitchFamily="18" charset="0"/>
              </a:rPr>
              <a:t>only</a:t>
            </a:r>
            <a:r>
              <a:rPr lang="es-ES" sz="1600" dirty="0">
                <a:latin typeface="Perpetua" pitchFamily="18" charset="0"/>
              </a:rPr>
              <a:t> </a:t>
            </a:r>
            <a:r>
              <a:rPr lang="es-ES" sz="1600" dirty="0" err="1">
                <a:latin typeface="Perpetua" pitchFamily="18" charset="0"/>
              </a:rPr>
              <a:t>two</a:t>
            </a:r>
            <a:r>
              <a:rPr lang="es-ES" sz="1600" dirty="0">
                <a:latin typeface="Perpetua" pitchFamily="18" charset="0"/>
              </a:rPr>
              <a:t> free tables.</a:t>
            </a:r>
          </a:p>
          <a:p>
            <a:pPr>
              <a:spcAft>
                <a:spcPts val="0"/>
              </a:spcAft>
            </a:pPr>
            <a:endParaRPr lang="es-ES" sz="1600" dirty="0">
              <a:latin typeface="Perpetua" pitchFamily="18" charset="0"/>
            </a:endParaRPr>
          </a:p>
          <a:p>
            <a:pPr>
              <a:spcAft>
                <a:spcPts val="0"/>
              </a:spcAft>
            </a:pPr>
            <a:endParaRPr lang="es-ES" sz="1600" dirty="0">
              <a:latin typeface="Perpetua" pitchFamily="18" charset="0"/>
            </a:endParaRPr>
          </a:p>
          <a:p>
            <a:pPr>
              <a:spcAft>
                <a:spcPts val="0"/>
              </a:spcAft>
            </a:pPr>
            <a:r>
              <a:rPr lang="es-ES" sz="1600" dirty="0" err="1">
                <a:latin typeface="Perpetua" pitchFamily="18" charset="0"/>
              </a:rPr>
              <a:t>We</a:t>
            </a:r>
            <a:r>
              <a:rPr lang="es-ES" sz="1600" dirty="0">
                <a:latin typeface="Perpetua" pitchFamily="18" charset="0"/>
              </a:rPr>
              <a:t> are </a:t>
            </a:r>
            <a:r>
              <a:rPr lang="es-ES" sz="1600" dirty="0" err="1">
                <a:latin typeface="Perpetua" pitchFamily="18" charset="0"/>
              </a:rPr>
              <a:t>already</a:t>
            </a:r>
            <a:r>
              <a:rPr lang="es-ES" sz="1600" dirty="0">
                <a:latin typeface="Perpetua" pitchFamily="18" charset="0"/>
              </a:rPr>
              <a:t> quite full!!!</a:t>
            </a:r>
          </a:p>
          <a:p>
            <a:pPr>
              <a:spcAft>
                <a:spcPts val="0"/>
              </a:spcAft>
            </a:pPr>
            <a:endParaRPr lang="es-ES" sz="1600" dirty="0">
              <a:latin typeface="Perpetua" pitchFamily="18" charset="0"/>
            </a:endParaRPr>
          </a:p>
          <a:p>
            <a:pPr>
              <a:spcAft>
                <a:spcPts val="0"/>
              </a:spcAft>
            </a:pPr>
            <a:r>
              <a:rPr lang="es-ES" sz="1600" dirty="0">
                <a:latin typeface="Perpetua" pitchFamily="18" charset="0"/>
              </a:rPr>
              <a:t>COVID </a:t>
            </a:r>
            <a:r>
              <a:rPr lang="es-ES" sz="1600" dirty="0" err="1">
                <a:latin typeface="Perpetua" pitchFamily="18" charset="0"/>
              </a:rPr>
              <a:t>measures</a:t>
            </a:r>
            <a:r>
              <a:rPr lang="es-ES" sz="1600" dirty="0">
                <a:latin typeface="Perpetua" pitchFamily="18" charset="0"/>
              </a:rPr>
              <a:t> in experimental </a:t>
            </a:r>
            <a:r>
              <a:rPr lang="es-ES" sz="1600" dirty="0" err="1">
                <a:latin typeface="Perpetua" pitchFamily="18" charset="0"/>
              </a:rPr>
              <a:t>areas</a:t>
            </a:r>
            <a:r>
              <a:rPr lang="es-ES" sz="1600" dirty="0">
                <a:latin typeface="Perpetua" pitchFamily="18" charset="0"/>
              </a:rPr>
              <a:t> are </a:t>
            </a:r>
            <a:r>
              <a:rPr lang="es-ES" sz="1600" dirty="0" err="1">
                <a:latin typeface="Perpetua" pitchFamily="18" charset="0"/>
              </a:rPr>
              <a:t>ongoing</a:t>
            </a:r>
            <a:r>
              <a:rPr lang="es-ES" sz="1600" dirty="0">
                <a:latin typeface="Perpetua" pitchFamily="18" charset="0"/>
              </a:rPr>
              <a:t>. </a:t>
            </a:r>
            <a:endParaRPr lang="en-GB" sz="1600" dirty="0">
              <a:latin typeface="Perpetua" pitchFamily="18" charset="0"/>
            </a:endParaRPr>
          </a:p>
        </p:txBody>
      </p:sp>
      <p:sp>
        <p:nvSpPr>
          <p:cNvPr id="34" name="2 Marcador de pie de página">
            <a:extLst>
              <a:ext uri="{FF2B5EF4-FFF2-40B4-BE49-F238E27FC236}">
                <a16:creationId xmlns:a16="http://schemas.microsoft.com/office/drawing/2014/main" id="{0EBEBDD4-DE6F-412E-9D39-F8DCF007037A}"/>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Tree>
    <p:extLst>
      <p:ext uri="{BB962C8B-B14F-4D97-AF65-F5344CB8AC3E}">
        <p14:creationId xmlns:p14="http://schemas.microsoft.com/office/powerpoint/2010/main" val="595033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CF70AB-1AC3-41CC-94BC-73DE28EDF2FF}"/>
              </a:ext>
            </a:extLst>
          </p:cNvPr>
          <p:cNvSpPr>
            <a:spLocks noGrp="1"/>
          </p:cNvSpPr>
          <p:nvPr>
            <p:ph type="sldNum" sz="quarter" idx="12"/>
          </p:nvPr>
        </p:nvSpPr>
        <p:spPr/>
        <p:txBody>
          <a:bodyPr/>
          <a:lstStyle/>
          <a:p>
            <a:fld id="{229D0C38-B285-C947-AB4E-C7BCFF863DBD}" type="slidenum">
              <a:rPr lang="en-GB" smtClean="0"/>
              <a:pPr/>
              <a:t>19</a:t>
            </a:fld>
            <a:endParaRPr lang="en-GB"/>
          </a:p>
        </p:txBody>
      </p:sp>
      <p:sp>
        <p:nvSpPr>
          <p:cNvPr id="16" name="2 Marcador de pie de página">
            <a:extLst>
              <a:ext uri="{FF2B5EF4-FFF2-40B4-BE49-F238E27FC236}">
                <a16:creationId xmlns:a16="http://schemas.microsoft.com/office/drawing/2014/main" id="{D5BFEDD5-C4A8-4580-B310-068FCD78BF39}"/>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pic>
        <p:nvPicPr>
          <p:cNvPr id="17" name="Picture 2">
            <a:extLst>
              <a:ext uri="{FF2B5EF4-FFF2-40B4-BE49-F238E27FC236}">
                <a16:creationId xmlns:a16="http://schemas.microsoft.com/office/drawing/2014/main" id="{376BA251-5BEB-4084-8898-148B74AAB77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a:extLst>
              <a:ext uri="{FF2B5EF4-FFF2-40B4-BE49-F238E27FC236}">
                <a16:creationId xmlns:a16="http://schemas.microsoft.com/office/drawing/2014/main" id="{3455D9B4-E77A-473C-A104-98A6B370751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5">
            <a:extLst>
              <a:ext uri="{FF2B5EF4-FFF2-40B4-BE49-F238E27FC236}">
                <a16:creationId xmlns:a16="http://schemas.microsoft.com/office/drawing/2014/main" id="{FEAB90EC-9146-436E-856D-F77ADC4B6B9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itle 4">
            <a:extLst>
              <a:ext uri="{FF2B5EF4-FFF2-40B4-BE49-F238E27FC236}">
                <a16:creationId xmlns:a16="http://schemas.microsoft.com/office/drawing/2014/main" id="{D0AA65C2-823B-4A82-A944-CA977285E258}"/>
              </a:ext>
            </a:extLst>
          </p:cNvPr>
          <p:cNvSpPr txBox="1">
            <a:spLocks/>
          </p:cNvSpPr>
          <p:nvPr/>
        </p:nvSpPr>
        <p:spPr bwMode="auto">
          <a:xfrm>
            <a:off x="-1587" y="1"/>
            <a:ext cx="9145588" cy="498565"/>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Summary</a:t>
            </a:r>
          </a:p>
        </p:txBody>
      </p:sp>
      <p:sp>
        <p:nvSpPr>
          <p:cNvPr id="10" name="1 Rectángulo">
            <a:extLst>
              <a:ext uri="{FF2B5EF4-FFF2-40B4-BE49-F238E27FC236}">
                <a16:creationId xmlns:a16="http://schemas.microsoft.com/office/drawing/2014/main" id="{BF6986D3-F85A-43DC-B33C-8CEBFC1EF3B3}"/>
              </a:ext>
            </a:extLst>
          </p:cNvPr>
          <p:cNvSpPr/>
          <p:nvPr/>
        </p:nvSpPr>
        <p:spPr>
          <a:xfrm>
            <a:off x="-1587" y="1268760"/>
            <a:ext cx="9036496" cy="4708981"/>
          </a:xfrm>
          <a:prstGeom prst="rect">
            <a:avLst/>
          </a:prstGeom>
        </p:spPr>
        <p:txBody>
          <a:bodyPr wrap="square">
            <a:spAutoFit/>
          </a:bodyPr>
          <a:lstStyle/>
          <a:p>
            <a:pPr marL="285750" indent="-285750">
              <a:buFont typeface="Arial" panose="020B0604020202020204" pitchFamily="34" charset="0"/>
              <a:buChar char="•"/>
            </a:pPr>
            <a:r>
              <a:rPr lang="en-US" sz="2000" b="1" dirty="0">
                <a:latin typeface="Perpetua" panose="02020502060401020303" pitchFamily="18" charset="0"/>
              </a:rPr>
              <a:t>Target Commissioning </a:t>
            </a:r>
            <a:r>
              <a:rPr lang="en-US" sz="2000" dirty="0">
                <a:latin typeface="Perpetua" panose="02020502060401020303" pitchFamily="18" charset="0"/>
              </a:rPr>
              <a:t>will run from 19</a:t>
            </a:r>
            <a:r>
              <a:rPr lang="en-US" sz="2000" baseline="30000" dirty="0">
                <a:latin typeface="Perpetua" panose="02020502060401020303" pitchFamily="18" charset="0"/>
              </a:rPr>
              <a:t>th</a:t>
            </a:r>
            <a:r>
              <a:rPr lang="en-US" sz="2000" dirty="0">
                <a:latin typeface="Perpetua" panose="02020502060401020303" pitchFamily="18" charset="0"/>
              </a:rPr>
              <a:t> July to 23</a:t>
            </a:r>
            <a:r>
              <a:rPr lang="en-US" sz="2000" baseline="30000" dirty="0">
                <a:latin typeface="Perpetua" panose="02020502060401020303" pitchFamily="18" charset="0"/>
              </a:rPr>
              <a:t>rd</a:t>
            </a:r>
            <a:r>
              <a:rPr lang="en-US" sz="2000" dirty="0">
                <a:latin typeface="Perpetua" panose="02020502060401020303" pitchFamily="18" charset="0"/>
              </a:rPr>
              <a:t> of September. </a:t>
            </a:r>
          </a:p>
          <a:p>
            <a:pPr marL="269875"/>
            <a:r>
              <a:rPr lang="en-US" sz="2000" dirty="0">
                <a:latin typeface="Perpetua" panose="02020502060401020303" pitchFamily="18" charset="0"/>
              </a:rPr>
              <a:t>New elements across the lines, new elements for monitoring the target, proton beam optics, possible variations of the neutron flux at the Experimental Areas will be checked and carefully studied. Data for the neutron flux will be acquired in the last two weeks.</a:t>
            </a:r>
          </a:p>
          <a:p>
            <a:pPr marL="285750" indent="-285750">
              <a:buFont typeface="Arial" panose="020B0604020202020204" pitchFamily="34" charset="0"/>
              <a:buChar char="•"/>
            </a:pPr>
            <a:endParaRPr lang="en-US" sz="2000" dirty="0">
              <a:latin typeface="Perpetua" panose="02020502060401020303" pitchFamily="18" charset="0"/>
            </a:endParaRPr>
          </a:p>
          <a:p>
            <a:pPr marL="285750" indent="-285750">
              <a:buFont typeface="Arial" panose="020B0604020202020204" pitchFamily="34" charset="0"/>
              <a:buChar char="•"/>
            </a:pPr>
            <a:r>
              <a:rPr lang="en-US" sz="2000" b="1" dirty="0">
                <a:latin typeface="Perpetua" panose="02020502060401020303" pitchFamily="18" charset="0"/>
              </a:rPr>
              <a:t>Commissioning of the Neutron Beam at the EARs </a:t>
            </a:r>
            <a:r>
              <a:rPr lang="en-US" sz="2000" dirty="0">
                <a:latin typeface="Perpetua" panose="02020502060401020303" pitchFamily="18" charset="0"/>
              </a:rPr>
              <a:t>will run from 23</a:t>
            </a:r>
            <a:r>
              <a:rPr lang="en-US" sz="2000" baseline="30000" dirty="0">
                <a:latin typeface="Perpetua" panose="02020502060401020303" pitchFamily="18" charset="0"/>
              </a:rPr>
              <a:t>rd</a:t>
            </a:r>
            <a:r>
              <a:rPr lang="en-US" sz="2000" dirty="0">
                <a:latin typeface="Perpetua" panose="02020502060401020303" pitchFamily="18" charset="0"/>
              </a:rPr>
              <a:t> of September to the YETS (15</a:t>
            </a:r>
            <a:r>
              <a:rPr lang="en-US" sz="2000" baseline="30000" dirty="0">
                <a:latin typeface="Perpetua" panose="02020502060401020303" pitchFamily="18" charset="0"/>
              </a:rPr>
              <a:t>th</a:t>
            </a:r>
            <a:r>
              <a:rPr lang="en-US" sz="2000" dirty="0">
                <a:latin typeface="Perpetua" panose="02020502060401020303" pitchFamily="18" charset="0"/>
              </a:rPr>
              <a:t> of November). </a:t>
            </a:r>
          </a:p>
          <a:p>
            <a:pPr marL="269875"/>
            <a:r>
              <a:rPr lang="en-US" sz="2000" dirty="0">
                <a:latin typeface="Perpetua" panose="02020502060401020303" pitchFamily="18" charset="0"/>
              </a:rPr>
              <a:t>It should be possible to have two weeks for Physics Measurements at EAR2.</a:t>
            </a:r>
            <a:endParaRPr lang="en-US" sz="2000" b="1" dirty="0">
              <a:latin typeface="Perpetua" panose="02020502060401020303" pitchFamily="18" charset="0"/>
            </a:endParaRPr>
          </a:p>
          <a:p>
            <a:pPr lvl="1"/>
            <a:endParaRPr lang="en-US" sz="2000" dirty="0">
              <a:latin typeface="Perpetua" panose="02020502060401020303" pitchFamily="18" charset="0"/>
            </a:endParaRPr>
          </a:p>
          <a:p>
            <a:pPr marL="285750" lvl="1" indent="-285750">
              <a:buFont typeface="Arial" panose="020B0604020202020204" pitchFamily="34" charset="0"/>
              <a:buChar char="•"/>
            </a:pPr>
            <a:endParaRPr lang="en-US" sz="2000" b="1" dirty="0">
              <a:latin typeface="Perpetua" panose="02020502060401020303" pitchFamily="18" charset="0"/>
            </a:endParaRPr>
          </a:p>
          <a:p>
            <a:pPr marL="285750" lvl="1" indent="-285750">
              <a:buFont typeface="Arial" panose="020B0604020202020204" pitchFamily="34" charset="0"/>
              <a:buChar char="•"/>
            </a:pPr>
            <a:r>
              <a:rPr lang="en-US" sz="2000" b="1" dirty="0">
                <a:latin typeface="Perpetua" panose="02020502060401020303" pitchFamily="18" charset="0"/>
              </a:rPr>
              <a:t>Several actions and tests have been carried out for each detector setup. </a:t>
            </a:r>
            <a:r>
              <a:rPr lang="en-US" sz="2000" b="1" dirty="0">
                <a:solidFill>
                  <a:srgbClr val="FF0000"/>
                </a:solidFill>
                <a:latin typeface="Perpetua" panose="02020502060401020303" pitchFamily="18" charset="0"/>
              </a:rPr>
              <a:t>Everything on schedule. </a:t>
            </a:r>
            <a:endParaRPr lang="en-US" sz="2000" b="1" dirty="0">
              <a:latin typeface="Perpetua" panose="02020502060401020303" pitchFamily="18" charset="0"/>
            </a:endParaRPr>
          </a:p>
          <a:p>
            <a:pPr marL="0" lvl="1"/>
            <a:endParaRPr lang="en-US" sz="2000" b="1" dirty="0">
              <a:latin typeface="Perpetua" panose="02020502060401020303" pitchFamily="18" charset="0"/>
            </a:endParaRPr>
          </a:p>
          <a:p>
            <a:pPr marL="285750" lvl="1" indent="-285750">
              <a:buFont typeface="Arial" panose="020B0604020202020204" pitchFamily="34" charset="0"/>
              <a:buChar char="•"/>
            </a:pPr>
            <a:r>
              <a:rPr lang="en-US" sz="2000" dirty="0">
                <a:latin typeface="Perpetua" panose="02020502060401020303" pitchFamily="18" charset="0"/>
              </a:rPr>
              <a:t>We have already at CERN an expertise team for setting up the detectors and to analyze the data. DAQ upgrade and commissioning ongoing. </a:t>
            </a:r>
          </a:p>
        </p:txBody>
      </p:sp>
      <p:sp>
        <p:nvSpPr>
          <p:cNvPr id="11" name="2 Marcador de pie de página">
            <a:extLst>
              <a:ext uri="{FF2B5EF4-FFF2-40B4-BE49-F238E27FC236}">
                <a16:creationId xmlns:a16="http://schemas.microsoft.com/office/drawing/2014/main" id="{B56426E9-47E7-4E99-B335-FDF1A7E55D0D}"/>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Tree>
    <p:extLst>
      <p:ext uri="{BB962C8B-B14F-4D97-AF65-F5344CB8AC3E}">
        <p14:creationId xmlns:p14="http://schemas.microsoft.com/office/powerpoint/2010/main" val="59181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a:t>
            </a:fld>
            <a:endParaRPr lang="en-GB" sz="1200" dirty="0">
              <a:solidFill>
                <a:srgbClr val="898989"/>
              </a:solidFill>
            </a:endParaRPr>
          </a:p>
        </p:txBody>
      </p:sp>
      <p:sp>
        <p:nvSpPr>
          <p:cNvPr id="16" name="Title 4"/>
          <p:cNvSpPr txBox="1">
            <a:spLocks/>
          </p:cNvSpPr>
          <p:nvPr/>
        </p:nvSpPr>
        <p:spPr bwMode="auto">
          <a:xfrm>
            <a:off x="-1587" y="0"/>
            <a:ext cx="9145588" cy="762000"/>
          </a:xfrm>
          <a:prstGeom prst="rect">
            <a:avLst/>
          </a:prstGeom>
          <a:solidFill>
            <a:srgbClr val="0070C0"/>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INTC recommendation Nov 2020 </a:t>
            </a:r>
          </a:p>
        </p:txBody>
      </p:sp>
      <p:pic>
        <p:nvPicPr>
          <p:cNvPr id="5" name="Picture 2">
            <a:extLst>
              <a:ext uri="{FF2B5EF4-FFF2-40B4-BE49-F238E27FC236}">
                <a16:creationId xmlns:a16="http://schemas.microsoft.com/office/drawing/2014/main" id="{DE6C848A-AE5A-4F40-B337-DE731FAB15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extLst>
              <a:ext uri="{FF2B5EF4-FFF2-40B4-BE49-F238E27FC236}">
                <a16:creationId xmlns:a16="http://schemas.microsoft.com/office/drawing/2014/main" id="{79388FB3-108D-43E2-9AF4-57E86ED3658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a:extLst>
              <a:ext uri="{FF2B5EF4-FFF2-40B4-BE49-F238E27FC236}">
                <a16:creationId xmlns:a16="http://schemas.microsoft.com/office/drawing/2014/main" id="{B6038195-C955-429D-8BED-47918C2F646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0" y="2074960"/>
            <a:ext cx="9036496" cy="2862322"/>
          </a:xfrm>
          <a:prstGeom prst="rect">
            <a:avLst/>
          </a:prstGeom>
        </p:spPr>
        <p:txBody>
          <a:bodyPr wrap="square">
            <a:spAutoFit/>
          </a:bodyPr>
          <a:lstStyle/>
          <a:p>
            <a:r>
              <a:rPr lang="en-GB" dirty="0"/>
              <a:t>In the committee’s view, the commissioning part is unavoidable for reliable and safe operation of the facility. In addition, experience by the collaboration with the planning and interpretation of experiments has shown that the characterisation of flux, spatial profile, resolution function and background are essential for any physics campaign. Therefore, the requested protons should be allocated. Optimization of beam time in 2021 will be called upon by those with approved experiments. It is however, strongly recommended that these optimizations are not allowed to compromise </a:t>
            </a:r>
            <a:r>
              <a:rPr lang="en-GB" dirty="0">
                <a:solidFill>
                  <a:srgbClr val="FF0000"/>
                </a:solidFill>
              </a:rPr>
              <a:t>good commissioning and a high quality characterisation of the experimental conditions.</a:t>
            </a:r>
            <a:endParaRPr lang="en-US" dirty="0">
              <a:solidFill>
                <a:srgbClr val="FF0000"/>
              </a:solidFill>
            </a:endParaRPr>
          </a:p>
          <a:p>
            <a:r>
              <a:rPr lang="en-GB" dirty="0"/>
              <a:t> </a:t>
            </a:r>
            <a:endParaRPr lang="en-US" dirty="0"/>
          </a:p>
          <a:p>
            <a:r>
              <a:rPr lang="en-GB" i="1" dirty="0"/>
              <a:t>The INTC recommends 1.78e19 protons for approval by the Research Board.</a:t>
            </a:r>
            <a:endParaRPr lang="en-US" dirty="0"/>
          </a:p>
        </p:txBody>
      </p:sp>
      <p:sp>
        <p:nvSpPr>
          <p:cNvPr id="11" name="2 Marcador de pie de página">
            <a:extLst>
              <a:ext uri="{FF2B5EF4-FFF2-40B4-BE49-F238E27FC236}">
                <a16:creationId xmlns:a16="http://schemas.microsoft.com/office/drawing/2014/main" id="{BB439BCD-4B74-44BD-BFE2-DE8F281AEB22}"/>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12" name="2 Marcador de pie de página">
            <a:extLst>
              <a:ext uri="{FF2B5EF4-FFF2-40B4-BE49-F238E27FC236}">
                <a16:creationId xmlns:a16="http://schemas.microsoft.com/office/drawing/2014/main" id="{4893DA69-B40A-4788-A67F-8665304F5891}"/>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Tree>
    <p:extLst>
      <p:ext uri="{BB962C8B-B14F-4D97-AF65-F5344CB8AC3E}">
        <p14:creationId xmlns:p14="http://schemas.microsoft.com/office/powerpoint/2010/main" val="42309630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lvl1pPr eaLnBrk="0" hangingPunct="0">
              <a:defRPr>
                <a:solidFill>
                  <a:schemeClr val="tx1"/>
                </a:solidFill>
                <a:latin typeface="Calibri" charset="0"/>
                <a:ea typeface="ＭＳ Ｐゴシック" charset="0"/>
                <a:cs typeface="ＭＳ Ｐゴシック" charset="0"/>
              </a:defRPr>
            </a:lvl1pPr>
            <a:lvl2pPr marL="742932" indent="-285744" eaLnBrk="0" hangingPunct="0">
              <a:defRPr>
                <a:solidFill>
                  <a:schemeClr val="tx1"/>
                </a:solidFill>
                <a:latin typeface="Calibri" charset="0"/>
                <a:ea typeface="ＭＳ Ｐゴシック" charset="0"/>
              </a:defRPr>
            </a:lvl2pPr>
            <a:lvl3pPr marL="1142971" indent="-228594" eaLnBrk="0" hangingPunct="0">
              <a:defRPr>
                <a:solidFill>
                  <a:schemeClr val="tx1"/>
                </a:solidFill>
                <a:latin typeface="Calibri" charset="0"/>
                <a:ea typeface="ＭＳ Ｐゴシック" charset="0"/>
              </a:defRPr>
            </a:lvl3pPr>
            <a:lvl4pPr marL="1600160" indent="-228594" eaLnBrk="0" hangingPunct="0">
              <a:defRPr>
                <a:solidFill>
                  <a:schemeClr val="tx1"/>
                </a:solidFill>
                <a:latin typeface="Calibri" charset="0"/>
                <a:ea typeface="ＭＳ Ｐゴシック" charset="0"/>
              </a:defRPr>
            </a:lvl4pPr>
            <a:lvl5pPr marL="2057349" indent="-228594" eaLnBrk="0" hangingPunct="0">
              <a:defRPr>
                <a:solidFill>
                  <a:schemeClr val="tx1"/>
                </a:solidFill>
                <a:latin typeface="Calibri" charset="0"/>
                <a:ea typeface="ＭＳ Ｐゴシック" charset="0"/>
              </a:defRPr>
            </a:lvl5pPr>
            <a:lvl6pPr marL="2514537" indent="-228594" eaLnBrk="0" fontAlgn="base" hangingPunct="0">
              <a:spcBef>
                <a:spcPct val="0"/>
              </a:spcBef>
              <a:spcAft>
                <a:spcPct val="0"/>
              </a:spcAft>
              <a:defRPr>
                <a:solidFill>
                  <a:schemeClr val="tx1"/>
                </a:solidFill>
                <a:latin typeface="Calibri" charset="0"/>
                <a:ea typeface="ＭＳ Ｐゴシック" charset="0"/>
              </a:defRPr>
            </a:lvl6pPr>
            <a:lvl7pPr marL="2971726" indent="-228594" eaLnBrk="0" fontAlgn="base" hangingPunct="0">
              <a:spcBef>
                <a:spcPct val="0"/>
              </a:spcBef>
              <a:spcAft>
                <a:spcPct val="0"/>
              </a:spcAft>
              <a:defRPr>
                <a:solidFill>
                  <a:schemeClr val="tx1"/>
                </a:solidFill>
                <a:latin typeface="Calibri" charset="0"/>
                <a:ea typeface="ＭＳ Ｐゴシック" charset="0"/>
              </a:defRPr>
            </a:lvl7pPr>
            <a:lvl8pPr marL="3428914" indent="-228594" eaLnBrk="0" fontAlgn="base" hangingPunct="0">
              <a:spcBef>
                <a:spcPct val="0"/>
              </a:spcBef>
              <a:spcAft>
                <a:spcPct val="0"/>
              </a:spcAft>
              <a:defRPr>
                <a:solidFill>
                  <a:schemeClr val="tx1"/>
                </a:solidFill>
                <a:latin typeface="Calibri" charset="0"/>
                <a:ea typeface="ＭＳ Ｐゴシック" charset="0"/>
              </a:defRPr>
            </a:lvl8pPr>
            <a:lvl9pPr marL="3886103" indent="-228594"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6B7061C1-9976-C34A-9491-706A0E2A4006}" type="slidenum">
              <a:rPr lang="en-GB">
                <a:solidFill>
                  <a:srgbClr val="898989"/>
                </a:solidFill>
              </a:rPr>
              <a:pPr eaLnBrk="1" hangingPunct="1"/>
              <a:t>20</a:t>
            </a:fld>
            <a:endParaRPr lang="en-GB" dirty="0">
              <a:solidFill>
                <a:srgbClr val="898989"/>
              </a:solidFill>
            </a:endParaRPr>
          </a:p>
        </p:txBody>
      </p:sp>
      <p:sp>
        <p:nvSpPr>
          <p:cNvPr id="5"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20</a:t>
            </a:fld>
            <a:endParaRPr lang="en-GB" sz="1200" dirty="0">
              <a:solidFill>
                <a:srgbClr val="898989"/>
              </a:solidFill>
            </a:endParaRPr>
          </a:p>
        </p:txBody>
      </p:sp>
      <p:sp>
        <p:nvSpPr>
          <p:cNvPr id="2" name="Rectángulo 1"/>
          <p:cNvSpPr/>
          <p:nvPr/>
        </p:nvSpPr>
        <p:spPr>
          <a:xfrm>
            <a:off x="1435196" y="1333241"/>
            <a:ext cx="6264696" cy="1323439"/>
          </a:xfrm>
          <a:prstGeom prst="rect">
            <a:avLst/>
          </a:prstGeom>
        </p:spPr>
        <p:txBody>
          <a:bodyPr wrap="square">
            <a:spAutoFit/>
          </a:bodyPr>
          <a:lstStyle/>
          <a:p>
            <a:pPr algn="ctr"/>
            <a:r>
              <a:rPr lang="en-US" sz="4000" b="1" i="1" dirty="0">
                <a:solidFill>
                  <a:srgbClr val="3333FF"/>
                </a:solidFill>
                <a:latin typeface="Perpetua" pitchFamily="18" charset="0"/>
              </a:rPr>
              <a:t>Thank you on behalf </a:t>
            </a:r>
          </a:p>
          <a:p>
            <a:pPr algn="ctr"/>
            <a:r>
              <a:rPr lang="en-US" sz="4000" b="1" i="1" dirty="0">
                <a:solidFill>
                  <a:srgbClr val="3333FF"/>
                </a:solidFill>
                <a:latin typeface="Perpetua" pitchFamily="18" charset="0"/>
              </a:rPr>
              <a:t>n_TOF Collaboration</a:t>
            </a:r>
            <a:endParaRPr lang="en-GB" sz="4000" b="1" i="1" dirty="0">
              <a:solidFill>
                <a:srgbClr val="3333FF"/>
              </a:solidFill>
            </a:endParaRPr>
          </a:p>
        </p:txBody>
      </p:sp>
      <p:sp>
        <p:nvSpPr>
          <p:cNvPr id="4" name="AutoShape 4" descr="CERN - © CERN - for terms of use see http://cern.ch/copyrigh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4" name="Picture 13">
            <a:extLst>
              <a:ext uri="{FF2B5EF4-FFF2-40B4-BE49-F238E27FC236}">
                <a16:creationId xmlns:a16="http://schemas.microsoft.com/office/drawing/2014/main" id="{C2C79EA1-F214-44CB-A880-7B7D70E2785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97872" y="5922894"/>
            <a:ext cx="990765" cy="581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5">
            <a:extLst>
              <a:ext uri="{FF2B5EF4-FFF2-40B4-BE49-F238E27FC236}">
                <a16:creationId xmlns:a16="http://schemas.microsoft.com/office/drawing/2014/main" id="{AA37745A-26B0-4106-A263-8321F1C85EE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5831029"/>
            <a:ext cx="71741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a:extLst>
              <a:ext uri="{FF2B5EF4-FFF2-40B4-BE49-F238E27FC236}">
                <a16:creationId xmlns:a16="http://schemas.microsoft.com/office/drawing/2014/main" id="{CD74A111-350F-4E3E-A050-BA57B3D3133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25536" y="5833336"/>
            <a:ext cx="802431" cy="802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4">
            <a:extLst>
              <a:ext uri="{FF2B5EF4-FFF2-40B4-BE49-F238E27FC236}">
                <a16:creationId xmlns:a16="http://schemas.microsoft.com/office/drawing/2014/main" id="{275C8528-CC9F-4A98-BA4A-80334A04B881}"/>
              </a:ext>
            </a:extLst>
          </p:cNvPr>
          <p:cNvSpPr>
            <a:spLocks noGrp="1"/>
          </p:cNvSpPr>
          <p:nvPr>
            <p:ph type="title"/>
          </p:nvPr>
        </p:nvSpPr>
        <p:spPr>
          <a:xfrm>
            <a:off x="1080886" y="2852936"/>
            <a:ext cx="6624736" cy="1872208"/>
          </a:xfrm>
        </p:spPr>
        <p:txBody>
          <a:bodyPr/>
          <a:lstStyle/>
          <a:p>
            <a:pPr eaLnBrk="1" hangingPunct="1"/>
            <a:br>
              <a:rPr lang="es-ES_tradnl" sz="1800" b="1" dirty="0">
                <a:latin typeface="Perpetua"/>
                <a:cs typeface="Perpetua"/>
              </a:rPr>
            </a:br>
            <a:r>
              <a:rPr lang="es-ES_tradnl" sz="1800" b="1" dirty="0">
                <a:latin typeface="Perpetua"/>
                <a:cs typeface="Perpetua"/>
              </a:rPr>
              <a:t>Javier Praena</a:t>
            </a:r>
            <a:br>
              <a:rPr lang="es-ES_tradnl" sz="1800" b="1" dirty="0">
                <a:latin typeface="Perpetua"/>
                <a:cs typeface="Perpetua"/>
              </a:rPr>
            </a:br>
            <a:br>
              <a:rPr lang="es-ES_tradnl" sz="1800" b="1" dirty="0">
                <a:latin typeface="Perpetua"/>
                <a:cs typeface="Perpetua"/>
              </a:rPr>
            </a:br>
            <a:r>
              <a:rPr lang="es-ES_tradnl" sz="1600" dirty="0">
                <a:latin typeface="Perpetua"/>
                <a:cs typeface="Perpetua"/>
              </a:rPr>
              <a:t>Universidad de Granada (</a:t>
            </a:r>
            <a:r>
              <a:rPr lang="es-ES_tradnl" sz="1600" dirty="0" err="1">
                <a:latin typeface="Perpetua"/>
                <a:cs typeface="Perpetua"/>
              </a:rPr>
              <a:t>Spain</a:t>
            </a:r>
            <a:r>
              <a:rPr lang="es-ES_tradnl" sz="1600" dirty="0">
                <a:latin typeface="Perpetua"/>
                <a:cs typeface="Perpetua"/>
              </a:rPr>
              <a:t>)</a:t>
            </a:r>
            <a:br>
              <a:rPr lang="es-ES_tradnl" sz="1600" dirty="0">
                <a:latin typeface="Perpetua"/>
                <a:cs typeface="Perpetua"/>
              </a:rPr>
            </a:br>
            <a:r>
              <a:rPr lang="es-ES_tradnl" sz="1600" dirty="0">
                <a:latin typeface="Perpetua"/>
                <a:cs typeface="Perpetua"/>
              </a:rPr>
              <a:t>CERN </a:t>
            </a:r>
            <a:r>
              <a:rPr lang="es-ES_tradnl" sz="1600" dirty="0" err="1">
                <a:latin typeface="Perpetua"/>
                <a:cs typeface="Perpetua"/>
              </a:rPr>
              <a:t>Scientific</a:t>
            </a:r>
            <a:r>
              <a:rPr lang="es-ES_tradnl" sz="1600" dirty="0">
                <a:latin typeface="Perpetua"/>
                <a:cs typeface="Perpetua"/>
              </a:rPr>
              <a:t> </a:t>
            </a:r>
            <a:r>
              <a:rPr lang="es-ES_tradnl" sz="1600" dirty="0" err="1">
                <a:latin typeface="Perpetua"/>
                <a:cs typeface="Perpetua"/>
              </a:rPr>
              <a:t>Associate</a:t>
            </a:r>
            <a:r>
              <a:rPr lang="es-ES_tradnl" sz="1600" dirty="0">
                <a:latin typeface="Perpetua"/>
                <a:cs typeface="Perpetua"/>
              </a:rPr>
              <a:t> (EP/SME)</a:t>
            </a:r>
            <a:br>
              <a:rPr lang="es-ES_tradnl" sz="1600" dirty="0">
                <a:latin typeface="Perpetua"/>
                <a:cs typeface="Perpetua"/>
              </a:rPr>
            </a:br>
            <a:r>
              <a:rPr lang="es-ES_tradnl" sz="1600" dirty="0">
                <a:latin typeface="Perpetua"/>
                <a:cs typeface="Perpetua"/>
              </a:rPr>
              <a:t>n_TOF </a:t>
            </a:r>
            <a:r>
              <a:rPr lang="es-ES_tradnl" sz="1600" dirty="0" err="1">
                <a:latin typeface="Perpetua"/>
                <a:cs typeface="Perpetua"/>
              </a:rPr>
              <a:t>Physics</a:t>
            </a:r>
            <a:r>
              <a:rPr lang="es-ES_tradnl" sz="1600" dirty="0">
                <a:latin typeface="Perpetua"/>
                <a:cs typeface="Perpetua"/>
              </a:rPr>
              <a:t> </a:t>
            </a:r>
            <a:r>
              <a:rPr lang="es-ES_tradnl" sz="1600" dirty="0" err="1">
                <a:latin typeface="Perpetua"/>
                <a:cs typeface="Perpetua"/>
              </a:rPr>
              <a:t>Coordinator</a:t>
            </a:r>
            <a:r>
              <a:rPr lang="es-ES_tradnl" sz="1600" dirty="0">
                <a:latin typeface="Perpetua"/>
                <a:cs typeface="Perpetua"/>
              </a:rPr>
              <a:t> </a:t>
            </a:r>
            <a:endParaRPr lang="es-ES_tradnl" sz="1600" b="1" dirty="0">
              <a:latin typeface="Perpetua"/>
              <a:cs typeface="Perpetua"/>
            </a:endParaRPr>
          </a:p>
        </p:txBody>
      </p:sp>
    </p:spTree>
    <p:extLst>
      <p:ext uri="{BB962C8B-B14F-4D97-AF65-F5344CB8AC3E}">
        <p14:creationId xmlns:p14="http://schemas.microsoft.com/office/powerpoint/2010/main" val="303150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CF70AB-1AC3-41CC-94BC-73DE28EDF2FF}"/>
              </a:ext>
            </a:extLst>
          </p:cNvPr>
          <p:cNvSpPr>
            <a:spLocks noGrp="1"/>
          </p:cNvSpPr>
          <p:nvPr>
            <p:ph type="sldNum" sz="quarter" idx="12"/>
          </p:nvPr>
        </p:nvSpPr>
        <p:spPr/>
        <p:txBody>
          <a:bodyPr/>
          <a:lstStyle/>
          <a:p>
            <a:fld id="{229D0C38-B285-C947-AB4E-C7BCFF863DBD}" type="slidenum">
              <a:rPr lang="en-GB" smtClean="0"/>
              <a:pPr/>
              <a:t>21</a:t>
            </a:fld>
            <a:endParaRPr lang="en-GB"/>
          </a:p>
        </p:txBody>
      </p:sp>
      <p:sp>
        <p:nvSpPr>
          <p:cNvPr id="15" name="2 Marcador de pie de página">
            <a:extLst>
              <a:ext uri="{FF2B5EF4-FFF2-40B4-BE49-F238E27FC236}">
                <a16:creationId xmlns:a16="http://schemas.microsoft.com/office/drawing/2014/main" id="{FDCA71BC-3A6E-4E7A-A02F-578BE4A1CB1A}"/>
              </a:ext>
            </a:extLst>
          </p:cNvPr>
          <p:cNvSpPr txBox="1">
            <a:spLocks/>
          </p:cNvSpPr>
          <p:nvPr/>
        </p:nvSpPr>
        <p:spPr>
          <a:xfrm>
            <a:off x="5773071" y="6549892"/>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Collaboration Board Meeting,  16/03/2021</a:t>
            </a:r>
          </a:p>
        </p:txBody>
      </p:sp>
      <p:sp>
        <p:nvSpPr>
          <p:cNvPr id="16" name="2 Marcador de pie de página">
            <a:extLst>
              <a:ext uri="{FF2B5EF4-FFF2-40B4-BE49-F238E27FC236}">
                <a16:creationId xmlns:a16="http://schemas.microsoft.com/office/drawing/2014/main" id="{D5BFEDD5-C4A8-4580-B310-068FCD78BF39}"/>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pic>
        <p:nvPicPr>
          <p:cNvPr id="17" name="Picture 2">
            <a:extLst>
              <a:ext uri="{FF2B5EF4-FFF2-40B4-BE49-F238E27FC236}">
                <a16:creationId xmlns:a16="http://schemas.microsoft.com/office/drawing/2014/main" id="{376BA251-5BEB-4084-8898-148B74AAB77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a:extLst>
              <a:ext uri="{FF2B5EF4-FFF2-40B4-BE49-F238E27FC236}">
                <a16:creationId xmlns:a16="http://schemas.microsoft.com/office/drawing/2014/main" id="{3455D9B4-E77A-473C-A104-98A6B370751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5">
            <a:extLst>
              <a:ext uri="{FF2B5EF4-FFF2-40B4-BE49-F238E27FC236}">
                <a16:creationId xmlns:a16="http://schemas.microsoft.com/office/drawing/2014/main" id="{FEAB90EC-9146-436E-856D-F77ADC4B6B9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itle 4">
            <a:extLst>
              <a:ext uri="{FF2B5EF4-FFF2-40B4-BE49-F238E27FC236}">
                <a16:creationId xmlns:a16="http://schemas.microsoft.com/office/drawing/2014/main" id="{D0AA65C2-823B-4A82-A944-CA977285E258}"/>
              </a:ext>
            </a:extLst>
          </p:cNvPr>
          <p:cNvSpPr txBox="1">
            <a:spLocks/>
          </p:cNvSpPr>
          <p:nvPr/>
        </p:nvSpPr>
        <p:spPr bwMode="auto">
          <a:xfrm>
            <a:off x="-1587" y="1"/>
            <a:ext cx="9145588" cy="498565"/>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Time line Commissioning</a:t>
            </a:r>
          </a:p>
        </p:txBody>
      </p:sp>
      <p:pic>
        <p:nvPicPr>
          <p:cNvPr id="8" name="Picture 7">
            <a:extLst>
              <a:ext uri="{FF2B5EF4-FFF2-40B4-BE49-F238E27FC236}">
                <a16:creationId xmlns:a16="http://schemas.microsoft.com/office/drawing/2014/main" id="{C509A790-73AA-48D9-A755-93335D2306EA}"/>
              </a:ext>
            </a:extLst>
          </p:cNvPr>
          <p:cNvPicPr>
            <a:picLocks noChangeAspect="1"/>
          </p:cNvPicPr>
          <p:nvPr/>
        </p:nvPicPr>
        <p:blipFill>
          <a:blip r:embed="rId5"/>
          <a:stretch>
            <a:fillRect/>
          </a:stretch>
        </p:blipFill>
        <p:spPr>
          <a:xfrm>
            <a:off x="0" y="1349766"/>
            <a:ext cx="9144000" cy="4158467"/>
          </a:xfrm>
          <a:prstGeom prst="rect">
            <a:avLst/>
          </a:prstGeom>
        </p:spPr>
      </p:pic>
    </p:spTree>
    <p:extLst>
      <p:ext uri="{BB962C8B-B14F-4D97-AF65-F5344CB8AC3E}">
        <p14:creationId xmlns:p14="http://schemas.microsoft.com/office/powerpoint/2010/main" val="3412699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p:cNvSpPr txBox="1">
            <a:spLocks/>
          </p:cNvSpPr>
          <p:nvPr/>
        </p:nvSpPr>
        <p:spPr bwMode="auto">
          <a:xfrm>
            <a:off x="-1587" y="0"/>
            <a:ext cx="9145588" cy="762000"/>
          </a:xfrm>
          <a:prstGeom prst="rect">
            <a:avLst/>
          </a:prstGeom>
          <a:solidFill>
            <a:srgbClr val="0070C0"/>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3600" b="1" dirty="0">
                <a:solidFill>
                  <a:sysClr val="window" lastClr="FFFFFF"/>
                </a:solidFill>
                <a:latin typeface="Perpetua" pitchFamily="18" charset="0"/>
              </a:rPr>
              <a:t>Outlook of the proton request</a:t>
            </a:r>
          </a:p>
        </p:txBody>
      </p:sp>
      <p:sp>
        <p:nvSpPr>
          <p:cNvPr id="8"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22</a:t>
            </a:fld>
            <a:endParaRPr lang="en-GB" sz="1200">
              <a:solidFill>
                <a:srgbClr val="898989"/>
              </a:solidFill>
            </a:endParaRPr>
          </a:p>
        </p:txBody>
      </p:sp>
      <p:sp>
        <p:nvSpPr>
          <p:cNvPr id="3" name="2 Marcador de pie de página">
            <a:extLst>
              <a:ext uri="{FF2B5EF4-FFF2-40B4-BE49-F238E27FC236}">
                <a16:creationId xmlns:a16="http://schemas.microsoft.com/office/drawing/2014/main" id="{A696140D-D5B2-4855-9523-31441EFA0778}"/>
              </a:ext>
            </a:extLst>
          </p:cNvPr>
          <p:cNvSpPr txBox="1">
            <a:spLocks/>
          </p:cNvSpPr>
          <p:nvPr/>
        </p:nvSpPr>
        <p:spPr>
          <a:xfrm>
            <a:off x="225836" y="6525344"/>
            <a:ext cx="3194036"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200" b="1" dirty="0">
                <a:latin typeface="Perpetua" pitchFamily="18" charset="0"/>
              </a:rPr>
              <a:t>Javier Praena – University of Granada - CERN</a:t>
            </a:r>
          </a:p>
        </p:txBody>
      </p:sp>
      <p:sp>
        <p:nvSpPr>
          <p:cNvPr id="4" name="2 Marcador de pie de página">
            <a:extLst>
              <a:ext uri="{FF2B5EF4-FFF2-40B4-BE49-F238E27FC236}">
                <a16:creationId xmlns:a16="http://schemas.microsoft.com/office/drawing/2014/main" id="{C4695A8A-D405-4DBB-9ADE-BBB3C5B42A1B}"/>
              </a:ext>
            </a:extLst>
          </p:cNvPr>
          <p:cNvSpPr txBox="1">
            <a:spLocks/>
          </p:cNvSpPr>
          <p:nvPr/>
        </p:nvSpPr>
        <p:spPr>
          <a:xfrm>
            <a:off x="5714747" y="6525344"/>
            <a:ext cx="2627043" cy="242160"/>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200" b="1" dirty="0">
                <a:latin typeface="Perpetua" pitchFamily="18" charset="0"/>
              </a:rPr>
              <a:t>65</a:t>
            </a:r>
            <a:r>
              <a:rPr lang="en-GB" sz="1200" b="1" baseline="30000" dirty="0">
                <a:latin typeface="Perpetua" pitchFamily="18" charset="0"/>
              </a:rPr>
              <a:t>th</a:t>
            </a:r>
            <a:r>
              <a:rPr lang="en-GB" sz="1200" b="1" dirty="0">
                <a:latin typeface="Perpetua" pitchFamily="18" charset="0"/>
              </a:rPr>
              <a:t> INTC, Online,  3-4 November 2020</a:t>
            </a:r>
          </a:p>
        </p:txBody>
      </p:sp>
      <p:pic>
        <p:nvPicPr>
          <p:cNvPr id="5" name="Picture 2">
            <a:extLst>
              <a:ext uri="{FF2B5EF4-FFF2-40B4-BE49-F238E27FC236}">
                <a16:creationId xmlns:a16="http://schemas.microsoft.com/office/drawing/2014/main" id="{37D7FC3A-C57E-4CAA-ADB6-C3193936FBA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extLst>
              <a:ext uri="{FF2B5EF4-FFF2-40B4-BE49-F238E27FC236}">
                <a16:creationId xmlns:a16="http://schemas.microsoft.com/office/drawing/2014/main" id="{8C5B90C3-C3CD-4901-B6BD-D143EDB67DC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a:extLst>
              <a:ext uri="{FF2B5EF4-FFF2-40B4-BE49-F238E27FC236}">
                <a16:creationId xmlns:a16="http://schemas.microsoft.com/office/drawing/2014/main" id="{0DF221E4-74FF-4299-9024-AAB62592683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a:extLst>
              <a:ext uri="{FF2B5EF4-FFF2-40B4-BE49-F238E27FC236}">
                <a16:creationId xmlns:a16="http://schemas.microsoft.com/office/drawing/2014/main" id="{78412ABA-8FBF-4515-83B7-319E5ECA6A9B}"/>
              </a:ext>
            </a:extLst>
          </p:cNvPr>
          <p:cNvPicPr>
            <a:picLocks noChangeAspect="1"/>
          </p:cNvPicPr>
          <p:nvPr/>
        </p:nvPicPr>
        <p:blipFill>
          <a:blip r:embed="rId5"/>
          <a:stretch>
            <a:fillRect/>
          </a:stretch>
        </p:blipFill>
        <p:spPr>
          <a:xfrm>
            <a:off x="300449" y="1988840"/>
            <a:ext cx="8481200" cy="3240360"/>
          </a:xfrm>
          <a:prstGeom prst="rect">
            <a:avLst/>
          </a:prstGeom>
        </p:spPr>
      </p:pic>
    </p:spTree>
    <p:extLst>
      <p:ext uri="{BB962C8B-B14F-4D97-AF65-F5344CB8AC3E}">
        <p14:creationId xmlns:p14="http://schemas.microsoft.com/office/powerpoint/2010/main" val="1347809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1" y="152400"/>
            <a:ext cx="468312" cy="462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4" name="Picture 5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4688" y="152400"/>
            <a:ext cx="696912"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ttangolo arrotondato 14"/>
          <p:cNvSpPr/>
          <p:nvPr/>
        </p:nvSpPr>
        <p:spPr>
          <a:xfrm>
            <a:off x="36000" y="36000"/>
            <a:ext cx="9067800" cy="6781800"/>
          </a:xfrm>
          <a:prstGeom prst="roundRect">
            <a:avLst>
              <a:gd name="adj" fmla="val 8119"/>
            </a:avLst>
          </a:prstGeom>
          <a:noFill/>
          <a:ln w="254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dirty="0"/>
          </a:p>
        </p:txBody>
      </p:sp>
      <p:sp>
        <p:nvSpPr>
          <p:cNvPr id="10" name="TextBox 9"/>
          <p:cNvSpPr txBox="1"/>
          <p:nvPr/>
        </p:nvSpPr>
        <p:spPr>
          <a:xfrm>
            <a:off x="304800" y="990600"/>
            <a:ext cx="8534399" cy="5262979"/>
          </a:xfrm>
          <a:prstGeom prst="rect">
            <a:avLst/>
          </a:prstGeom>
          <a:noFill/>
        </p:spPr>
        <p:txBody>
          <a:bodyPr wrap="square" rtlCol="0">
            <a:spAutoFit/>
          </a:bodyPr>
          <a:lstStyle/>
          <a:p>
            <a:r>
              <a:rPr lang="en-GB" sz="1600" b="1" dirty="0">
                <a:solidFill>
                  <a:schemeClr val="tx2">
                    <a:lumMod val="60000"/>
                    <a:lumOff val="40000"/>
                  </a:schemeClr>
                </a:solidFill>
                <a:latin typeface="+mj-lt"/>
              </a:rPr>
              <a:t>       </a:t>
            </a:r>
          </a:p>
          <a:p>
            <a:pPr marL="285750" indent="-285750">
              <a:buFont typeface="Arial" panose="020B0604020202020204" pitchFamily="34" charset="0"/>
              <a:buChar char="•"/>
            </a:pPr>
            <a:r>
              <a:rPr lang="en-GB" sz="1600" dirty="0">
                <a:solidFill>
                  <a:schemeClr val="tx2">
                    <a:lumMod val="60000"/>
                    <a:lumOff val="40000"/>
                  </a:schemeClr>
                </a:solidFill>
                <a:latin typeface="+mj-lt"/>
              </a:rPr>
              <a:t>Two Quad </a:t>
            </a:r>
            <a:r>
              <a:rPr lang="en-GB" sz="1600" dirty="0" err="1">
                <a:solidFill>
                  <a:schemeClr val="tx2">
                    <a:lumMod val="60000"/>
                    <a:lumOff val="40000"/>
                  </a:schemeClr>
                </a:solidFill>
                <a:latin typeface="+mj-lt"/>
              </a:rPr>
              <a:t>Timepixes</a:t>
            </a:r>
            <a:r>
              <a:rPr lang="en-GB" sz="1600" dirty="0">
                <a:solidFill>
                  <a:schemeClr val="tx2">
                    <a:lumMod val="60000"/>
                    <a:lumOff val="40000"/>
                  </a:schemeClr>
                </a:solidFill>
                <a:latin typeface="+mj-lt"/>
              </a:rPr>
              <a:t> (4 sensors 15x15 mm</a:t>
            </a:r>
            <a:r>
              <a:rPr lang="en-GB" sz="1600" baseline="30000" dirty="0">
                <a:solidFill>
                  <a:schemeClr val="tx2">
                    <a:lumMod val="60000"/>
                    <a:lumOff val="40000"/>
                  </a:schemeClr>
                </a:solidFill>
                <a:latin typeface="+mj-lt"/>
              </a:rPr>
              <a:t>2 </a:t>
            </a:r>
            <a:r>
              <a:rPr lang="en-GB" sz="1600" dirty="0">
                <a:solidFill>
                  <a:schemeClr val="tx2">
                    <a:lumMod val="60000"/>
                    <a:lumOff val="40000"/>
                  </a:schemeClr>
                </a:solidFill>
                <a:latin typeface="+mj-lt"/>
              </a:rPr>
              <a:t>each) fully operational already at CERN (as used in 2018 for beam alignment)</a:t>
            </a:r>
          </a:p>
          <a:p>
            <a:pPr marL="285750" indent="-285750">
              <a:buFont typeface="Arial" panose="020B0604020202020204" pitchFamily="34" charset="0"/>
              <a:buChar char="•"/>
            </a:pPr>
            <a:r>
              <a:rPr lang="en-GB" sz="1600" dirty="0">
                <a:solidFill>
                  <a:schemeClr val="tx2">
                    <a:lumMod val="60000"/>
                    <a:lumOff val="40000"/>
                  </a:schemeClr>
                </a:solidFill>
                <a:latin typeface="+mj-lt"/>
              </a:rPr>
              <a:t>In order to perform alignment in EAR2 as well,  funds for two more requested by INFN-LNF</a:t>
            </a:r>
          </a:p>
          <a:p>
            <a:pPr marL="285750" indent="-285750">
              <a:buFont typeface="Arial" panose="020B0604020202020204" pitchFamily="34" charset="0"/>
              <a:buChar char="•"/>
            </a:pPr>
            <a:r>
              <a:rPr lang="en-GB" sz="1600" dirty="0">
                <a:solidFill>
                  <a:schemeClr val="tx2">
                    <a:lumMod val="60000"/>
                    <a:lumOff val="40000"/>
                  </a:schemeClr>
                </a:solidFill>
                <a:latin typeface="+mj-lt"/>
              </a:rPr>
              <a:t>Integration mechanic for EAR2 beam line needed</a:t>
            </a:r>
          </a:p>
          <a:p>
            <a:r>
              <a:rPr lang="en-GB" sz="1600" dirty="0">
                <a:solidFill>
                  <a:schemeClr val="tx2">
                    <a:lumMod val="60000"/>
                    <a:lumOff val="40000"/>
                  </a:schemeClr>
                </a:solidFill>
                <a:latin typeface="+mj-lt"/>
              </a:rPr>
              <a:t> </a:t>
            </a: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a:p>
            <a:endParaRPr lang="en-GB" sz="1600" dirty="0">
              <a:solidFill>
                <a:schemeClr val="tx2">
                  <a:lumMod val="60000"/>
                  <a:lumOff val="40000"/>
                </a:schemeClr>
              </a:solidFill>
              <a:latin typeface="+mj-lt"/>
            </a:endParaRPr>
          </a:p>
        </p:txBody>
      </p:sp>
      <p:sp>
        <p:nvSpPr>
          <p:cNvPr id="16" name="CasellaDiTesto 18"/>
          <p:cNvSpPr txBox="1">
            <a:spLocks noChangeArrowheads="1"/>
          </p:cNvSpPr>
          <p:nvPr/>
        </p:nvSpPr>
        <p:spPr bwMode="auto">
          <a:xfrm>
            <a:off x="3048000" y="6559843"/>
            <a:ext cx="5257800" cy="257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150000"/>
              </a:lnSpc>
              <a:defRPr/>
            </a:pPr>
            <a:r>
              <a:rPr lang="en-GB" altLang="en-US" sz="800" i="1" dirty="0">
                <a:solidFill>
                  <a:schemeClr val="tx2">
                    <a:lumMod val="60000"/>
                    <a:lumOff val="40000"/>
                  </a:schemeClr>
                </a:solidFill>
                <a:latin typeface="+mj-lt"/>
                <a:cs typeface="Arial" panose="020B0604020202020204" pitchFamily="34" charset="0"/>
              </a:rPr>
              <a:t>M. Barbagallo, </a:t>
            </a:r>
            <a:r>
              <a:rPr lang="en-GB" altLang="en-US" sz="800" i="1" dirty="0" err="1">
                <a:solidFill>
                  <a:schemeClr val="tx2">
                    <a:lumMod val="60000"/>
                    <a:lumOff val="40000"/>
                  </a:schemeClr>
                </a:solidFill>
                <a:latin typeface="+mj-lt"/>
                <a:cs typeface="Arial" panose="020B0604020202020204" pitchFamily="34" charset="0"/>
              </a:rPr>
              <a:t>n_TOF</a:t>
            </a:r>
            <a:r>
              <a:rPr lang="en-GB" altLang="en-US" sz="800" i="1" dirty="0">
                <a:solidFill>
                  <a:schemeClr val="tx2">
                    <a:lumMod val="60000"/>
                    <a:lumOff val="40000"/>
                  </a:schemeClr>
                </a:solidFill>
                <a:latin typeface="+mj-lt"/>
                <a:cs typeface="Arial" panose="020B0604020202020204" pitchFamily="34" charset="0"/>
              </a:rPr>
              <a:t> Collaboration (Zoom) Meeting, September2020 </a:t>
            </a:r>
          </a:p>
        </p:txBody>
      </p:sp>
      <p:sp>
        <p:nvSpPr>
          <p:cNvPr id="20" name="TextBox 19"/>
          <p:cNvSpPr txBox="1"/>
          <p:nvPr/>
        </p:nvSpPr>
        <p:spPr>
          <a:xfrm>
            <a:off x="1676400" y="208746"/>
            <a:ext cx="7000475" cy="477054"/>
          </a:xfrm>
          <a:prstGeom prst="rect">
            <a:avLst/>
          </a:prstGeom>
          <a:noFill/>
        </p:spPr>
        <p:txBody>
          <a:bodyPr wrap="square">
            <a:spAutoFit/>
          </a:bodyPr>
          <a:lstStyle/>
          <a:p>
            <a:pPr>
              <a:defRPr/>
            </a:pPr>
            <a:r>
              <a:rPr lang="en-GB" b="1" dirty="0">
                <a:solidFill>
                  <a:schemeClr val="tx2">
                    <a:lumMod val="60000"/>
                    <a:lumOff val="40000"/>
                  </a:schemeClr>
                </a:solidFill>
                <a:latin typeface="+mj-lt"/>
              </a:rPr>
              <a:t>Detectors status overview: </a:t>
            </a:r>
            <a:r>
              <a:rPr lang="en-GB" sz="2400" b="1" dirty="0" err="1">
                <a:solidFill>
                  <a:schemeClr val="tx2">
                    <a:lumMod val="60000"/>
                    <a:lumOff val="40000"/>
                  </a:schemeClr>
                </a:solidFill>
                <a:latin typeface="+mj-lt"/>
              </a:rPr>
              <a:t>Timepix</a:t>
            </a:r>
            <a:endParaRPr lang="en-GB" sz="2400" b="1" dirty="0">
              <a:solidFill>
                <a:schemeClr val="tx2">
                  <a:lumMod val="60000"/>
                  <a:lumOff val="40000"/>
                </a:schemeClr>
              </a:solidFill>
              <a:latin typeface="+mj-lt"/>
            </a:endParaRPr>
          </a:p>
        </p:txBody>
      </p:sp>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l="4420" t="13131" r="35699" b="14285"/>
          <a:stretch/>
        </p:blipFill>
        <p:spPr>
          <a:xfrm>
            <a:off x="228601" y="2876048"/>
            <a:ext cx="3926003" cy="2676820"/>
          </a:xfrm>
          <a:prstGeom prst="rect">
            <a:avLst/>
          </a:prstGeom>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3647396" y="3419182"/>
            <a:ext cx="2667001" cy="1500188"/>
          </a:xfrm>
          <a:prstGeom prst="rect">
            <a:avLst/>
          </a:prstGeom>
        </p:spPr>
      </p:pic>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30993" y="2808296"/>
            <a:ext cx="3377476" cy="2744572"/>
          </a:xfrm>
          <a:prstGeom prst="rect">
            <a:avLst/>
          </a:prstGeom>
        </p:spPr>
      </p:pic>
      <p:sp>
        <p:nvSpPr>
          <p:cNvPr id="2" name="Rectangle 1"/>
          <p:cNvSpPr/>
          <p:nvPr/>
        </p:nvSpPr>
        <p:spPr>
          <a:xfrm>
            <a:off x="5554794" y="2590800"/>
            <a:ext cx="388805" cy="312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3841997" y="2449450"/>
            <a:ext cx="388805" cy="312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30926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24</a:t>
            </a:fld>
            <a:endParaRPr lang="en-GB" sz="1200" dirty="0">
              <a:solidFill>
                <a:srgbClr val="898989"/>
              </a:solidFill>
            </a:endParaRPr>
          </a:p>
        </p:txBody>
      </p:sp>
      <p:sp>
        <p:nvSpPr>
          <p:cNvPr id="16" name="Title 4"/>
          <p:cNvSpPr txBox="1">
            <a:spLocks/>
          </p:cNvSpPr>
          <p:nvPr/>
        </p:nvSpPr>
        <p:spPr bwMode="auto">
          <a:xfrm>
            <a:off x="-1587" y="0"/>
            <a:ext cx="9145588" cy="505167"/>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dirty="0">
                <a:solidFill>
                  <a:sysClr val="window" lastClr="FFFFFF"/>
                </a:solidFill>
                <a:latin typeface="Perpetua" pitchFamily="18" charset="0"/>
              </a:rPr>
              <a:t>Target Commissioning: </a:t>
            </a:r>
            <a:r>
              <a:rPr kumimoji="0" lang="en-US" sz="2000" b="1" i="0" u="none" strike="noStrike" kern="1200" cap="none" spc="0" normalizeH="0" baseline="0" noProof="0" dirty="0">
                <a:ln>
                  <a:noFill/>
                </a:ln>
                <a:solidFill>
                  <a:sysClr val="window" lastClr="FFFFFF"/>
                </a:solidFill>
                <a:effectLst/>
                <a:uLnTx/>
                <a:uFillTx/>
                <a:latin typeface="Perpetua" pitchFamily="18" charset="0"/>
                <a:ea typeface="+mn-ea"/>
                <a:cs typeface="Arial" charset="0"/>
              </a:rPr>
              <a:t>19</a:t>
            </a:r>
            <a:r>
              <a:rPr kumimoji="0" lang="en-US" sz="2000" b="1" i="0" u="none" strike="noStrike" kern="1200" cap="none" spc="0" normalizeH="0" baseline="30000" noProof="0" dirty="0">
                <a:ln>
                  <a:noFill/>
                </a:ln>
                <a:solidFill>
                  <a:sysClr val="window" lastClr="FFFFFF"/>
                </a:solidFill>
                <a:effectLst/>
                <a:uLnTx/>
                <a:uFillTx/>
                <a:latin typeface="Perpetua" pitchFamily="18" charset="0"/>
                <a:ea typeface="+mn-ea"/>
                <a:cs typeface="Arial" charset="0"/>
              </a:rPr>
              <a:t>th</a:t>
            </a:r>
            <a:r>
              <a:rPr kumimoji="0" lang="en-US" sz="2000" b="1" i="0" u="none" strike="noStrike" kern="1200" cap="none" spc="0" normalizeH="0" baseline="0" noProof="0" dirty="0">
                <a:ln>
                  <a:noFill/>
                </a:ln>
                <a:solidFill>
                  <a:sysClr val="window" lastClr="FFFFFF"/>
                </a:solidFill>
                <a:effectLst/>
                <a:uLnTx/>
                <a:uFillTx/>
                <a:latin typeface="Perpetua" pitchFamily="18" charset="0"/>
                <a:ea typeface="+mn-ea"/>
                <a:cs typeface="Arial" charset="0"/>
              </a:rPr>
              <a:t> July – 23</a:t>
            </a:r>
            <a:r>
              <a:rPr kumimoji="0" lang="en-US" sz="2000" b="1" i="0" u="none" strike="noStrike" kern="1200" cap="none" spc="0" normalizeH="0" baseline="30000" noProof="0" dirty="0">
                <a:ln>
                  <a:noFill/>
                </a:ln>
                <a:solidFill>
                  <a:sysClr val="window" lastClr="FFFFFF"/>
                </a:solidFill>
                <a:effectLst/>
                <a:uLnTx/>
                <a:uFillTx/>
                <a:latin typeface="Perpetua" pitchFamily="18" charset="0"/>
                <a:ea typeface="+mn-ea"/>
                <a:cs typeface="Arial" charset="0"/>
              </a:rPr>
              <a:t>rd</a:t>
            </a:r>
            <a:r>
              <a:rPr kumimoji="0" lang="en-US" sz="2000" b="1" i="0" u="none" strike="noStrike" kern="1200" cap="none" spc="0" normalizeH="0" baseline="0" noProof="0" dirty="0">
                <a:ln>
                  <a:noFill/>
                </a:ln>
                <a:solidFill>
                  <a:sysClr val="window" lastClr="FFFFFF"/>
                </a:solidFill>
                <a:effectLst/>
                <a:uLnTx/>
                <a:uFillTx/>
                <a:latin typeface="Perpetua" pitchFamily="18" charset="0"/>
                <a:ea typeface="+mn-ea"/>
                <a:cs typeface="Arial" charset="0"/>
              </a:rPr>
              <a:t> September</a:t>
            </a:r>
          </a:p>
        </p:txBody>
      </p:sp>
      <p:pic>
        <p:nvPicPr>
          <p:cNvPr id="5" name="Picture 2">
            <a:extLst>
              <a:ext uri="{FF2B5EF4-FFF2-40B4-BE49-F238E27FC236}">
                <a16:creationId xmlns:a16="http://schemas.microsoft.com/office/drawing/2014/main" id="{DE6C848A-AE5A-4F40-B337-DE731FAB15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extLst>
              <a:ext uri="{FF2B5EF4-FFF2-40B4-BE49-F238E27FC236}">
                <a16:creationId xmlns:a16="http://schemas.microsoft.com/office/drawing/2014/main" id="{79388FB3-108D-43E2-9AF4-57E86ED3658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a:extLst>
              <a:ext uri="{FF2B5EF4-FFF2-40B4-BE49-F238E27FC236}">
                <a16:creationId xmlns:a16="http://schemas.microsoft.com/office/drawing/2014/main" id="{B6038195-C955-429D-8BED-47918C2F646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20 Rectángulo">
            <a:extLst>
              <a:ext uri="{FF2B5EF4-FFF2-40B4-BE49-F238E27FC236}">
                <a16:creationId xmlns:a16="http://schemas.microsoft.com/office/drawing/2014/main" id="{A5EB251D-3BE8-4A4A-9342-FDCD0E125E8E}"/>
              </a:ext>
            </a:extLst>
          </p:cNvPr>
          <p:cNvSpPr/>
          <p:nvPr/>
        </p:nvSpPr>
        <p:spPr>
          <a:xfrm>
            <a:off x="107504" y="1374810"/>
            <a:ext cx="8859862" cy="3385542"/>
          </a:xfrm>
          <a:prstGeom prst="rect">
            <a:avLst/>
          </a:prstGeom>
          <a:solidFill>
            <a:schemeClr val="bg1"/>
          </a:solidFill>
          <a:ln>
            <a:noFill/>
          </a:ln>
        </p:spPr>
        <p:txBody>
          <a:bodyPr wrap="square">
            <a:spAutoFit/>
          </a:bodyPr>
          <a:lstStyle/>
          <a:p>
            <a:pPr marL="285750" indent="-285750">
              <a:spcBef>
                <a:spcPts val="1200"/>
              </a:spcBef>
              <a:buFont typeface="Arial" panose="020B0604020202020204" pitchFamily="34" charset="0"/>
              <a:buChar char="•"/>
            </a:pPr>
            <a:r>
              <a:rPr lang="en-GB" b="1" dirty="0">
                <a:latin typeface="Perpetua" pitchFamily="18" charset="0"/>
              </a:rPr>
              <a:t>Neutron Flux: </a:t>
            </a:r>
            <a:r>
              <a:rPr lang="en-GB" dirty="0">
                <a:latin typeface="Perpetua" pitchFamily="18" charset="0"/>
              </a:rPr>
              <a:t>several detectors at EARs (neutrons/(cm</a:t>
            </a:r>
            <a:r>
              <a:rPr lang="en-GB" baseline="30000" dirty="0">
                <a:latin typeface="Perpetua" pitchFamily="18" charset="0"/>
              </a:rPr>
              <a:t>2</a:t>
            </a:r>
            <a:r>
              <a:rPr lang="en-GB" dirty="0">
                <a:latin typeface="Perpetua" pitchFamily="18" charset="0"/>
              </a:rPr>
              <a:t>proton))</a:t>
            </a:r>
          </a:p>
          <a:p>
            <a:pPr marL="285750" indent="-285750">
              <a:spcBef>
                <a:spcPts val="1200"/>
              </a:spcBef>
              <a:buFont typeface="Arial" panose="020B0604020202020204" pitchFamily="34" charset="0"/>
              <a:buChar char="•"/>
            </a:pPr>
            <a:r>
              <a:rPr lang="en-GB" b="1" dirty="0">
                <a:latin typeface="Perpetua" pitchFamily="18" charset="0"/>
              </a:rPr>
              <a:t>Neutron Beam Profile: </a:t>
            </a:r>
            <a:r>
              <a:rPr lang="en-GB" dirty="0">
                <a:latin typeface="Perpetua" pitchFamily="18" charset="0"/>
              </a:rPr>
              <a:t>PPACs (transversal distribution of the fluence as a function of the energy) .</a:t>
            </a:r>
          </a:p>
          <a:p>
            <a:pPr marL="285750" indent="-285750">
              <a:spcBef>
                <a:spcPts val="1200"/>
              </a:spcBef>
              <a:buFont typeface="Arial" panose="020B0604020202020204" pitchFamily="34" charset="0"/>
              <a:buChar char="•"/>
            </a:pPr>
            <a:r>
              <a:rPr lang="en-GB" b="1" dirty="0">
                <a:latin typeface="Perpetua" pitchFamily="18" charset="0"/>
              </a:rPr>
              <a:t>Background: </a:t>
            </a:r>
            <a:r>
              <a:rPr lang="en-GB" dirty="0">
                <a:latin typeface="Perpetua" pitchFamily="18" charset="0"/>
              </a:rPr>
              <a:t>possible several detectors at EARs compatible with the CM Planning. </a:t>
            </a:r>
          </a:p>
          <a:p>
            <a:pPr marL="287338" indent="-287338">
              <a:spcBef>
                <a:spcPts val="1200"/>
              </a:spcBef>
              <a:buFont typeface="Arial" panose="020B0604020202020204" pitchFamily="34" charset="0"/>
              <a:buChar char="•"/>
            </a:pPr>
            <a:r>
              <a:rPr lang="en-GB" b="1" dirty="0">
                <a:latin typeface="Perpetua" pitchFamily="18" charset="0"/>
              </a:rPr>
              <a:t>Temperature &amp; proton intensity: </a:t>
            </a:r>
            <a:r>
              <a:rPr lang="en-GB" dirty="0">
                <a:latin typeface="Perpetua" pitchFamily="18" charset="0"/>
              </a:rPr>
              <a:t>K-type thermocouples.</a:t>
            </a:r>
          </a:p>
          <a:p>
            <a:pPr marL="287338" indent="-287338">
              <a:spcBef>
                <a:spcPts val="1200"/>
              </a:spcBef>
              <a:buFont typeface="Arial" panose="020B0604020202020204" pitchFamily="34" charset="0"/>
              <a:buChar char="•"/>
            </a:pPr>
            <a:r>
              <a:rPr lang="en-GB" b="1" dirty="0">
                <a:latin typeface="Perpetua" pitchFamily="18" charset="0"/>
              </a:rPr>
              <a:t>Neutron fluence close to the target: </a:t>
            </a:r>
            <a:r>
              <a:rPr lang="en-GB" dirty="0">
                <a:latin typeface="Perpetua" pitchFamily="18" charset="0"/>
              </a:rPr>
              <a:t>SPND.</a:t>
            </a:r>
          </a:p>
          <a:p>
            <a:pPr marL="287338" indent="-287338">
              <a:spcBef>
                <a:spcPts val="1200"/>
              </a:spcBef>
              <a:buFont typeface="Arial" panose="020B0604020202020204" pitchFamily="34" charset="0"/>
              <a:buChar char="•"/>
            </a:pPr>
            <a:r>
              <a:rPr lang="en-GB" b="1" dirty="0">
                <a:latin typeface="Perpetua" pitchFamily="18" charset="0"/>
              </a:rPr>
              <a:t>Neutron Flux &amp; proton beam size and position: </a:t>
            </a:r>
            <a:r>
              <a:rPr lang="en-GB" dirty="0">
                <a:latin typeface="Perpetua" pitchFamily="18" charset="0"/>
              </a:rPr>
              <a:t>SEM.</a:t>
            </a:r>
          </a:p>
          <a:p>
            <a:pPr marL="287338" indent="-287338">
              <a:spcBef>
                <a:spcPts val="1200"/>
              </a:spcBef>
              <a:buFont typeface="Arial" panose="020B0604020202020204" pitchFamily="34" charset="0"/>
              <a:buChar char="•"/>
            </a:pPr>
            <a:r>
              <a:rPr lang="en-GB" b="1" dirty="0">
                <a:latin typeface="Perpetua" pitchFamily="18" charset="0"/>
              </a:rPr>
              <a:t>Radioprotection conditions in the area around the target.</a:t>
            </a:r>
          </a:p>
          <a:p>
            <a:pPr marL="287338" indent="-287338">
              <a:spcBef>
                <a:spcPts val="1200"/>
              </a:spcBef>
              <a:buFont typeface="Arial" panose="020B0604020202020204" pitchFamily="34" charset="0"/>
              <a:buChar char="•"/>
            </a:pPr>
            <a:r>
              <a:rPr lang="en-GB" b="1" dirty="0" err="1">
                <a:latin typeface="Perpetua" pitchFamily="18" charset="0"/>
              </a:rPr>
              <a:t>Multiactivation</a:t>
            </a:r>
            <a:r>
              <a:rPr lang="en-GB" b="1" dirty="0">
                <a:latin typeface="Perpetua" pitchFamily="18" charset="0"/>
              </a:rPr>
              <a:t>  technique for </a:t>
            </a:r>
            <a:r>
              <a:rPr lang="en-GB" b="1" dirty="0" err="1">
                <a:latin typeface="Perpetua" pitchFamily="18" charset="0"/>
              </a:rPr>
              <a:t>characterizating</a:t>
            </a:r>
            <a:r>
              <a:rPr lang="en-GB" b="1" dirty="0">
                <a:latin typeface="Perpetua" pitchFamily="18" charset="0"/>
              </a:rPr>
              <a:t> the NEAR spectrum.  </a:t>
            </a:r>
            <a:endParaRPr lang="en-GB" b="1" dirty="0"/>
          </a:p>
        </p:txBody>
      </p:sp>
      <p:sp>
        <p:nvSpPr>
          <p:cNvPr id="12" name="2 Marcador de pie de página">
            <a:extLst>
              <a:ext uri="{FF2B5EF4-FFF2-40B4-BE49-F238E27FC236}">
                <a16:creationId xmlns:a16="http://schemas.microsoft.com/office/drawing/2014/main" id="{3F4CFAB9-D476-4AB2-B80E-0C91388D66B5}"/>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17" name="2 Marcador de pie de página">
            <a:extLst>
              <a:ext uri="{FF2B5EF4-FFF2-40B4-BE49-F238E27FC236}">
                <a16:creationId xmlns:a16="http://schemas.microsoft.com/office/drawing/2014/main" id="{69DC9E44-4A92-41DC-913F-045C55AF914E}"/>
              </a:ext>
            </a:extLst>
          </p:cNvPr>
          <p:cNvSpPr txBox="1">
            <a:spLocks/>
          </p:cNvSpPr>
          <p:nvPr/>
        </p:nvSpPr>
        <p:spPr>
          <a:xfrm>
            <a:off x="5773071" y="6549892"/>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Collaboration Board Meeting,  16/03/2021</a:t>
            </a:r>
          </a:p>
        </p:txBody>
      </p:sp>
      <p:sp>
        <p:nvSpPr>
          <p:cNvPr id="3" name="Slide Number Placeholder 2">
            <a:extLst>
              <a:ext uri="{FF2B5EF4-FFF2-40B4-BE49-F238E27FC236}">
                <a16:creationId xmlns:a16="http://schemas.microsoft.com/office/drawing/2014/main" id="{05FF257B-753A-4EFA-9603-674FF13C97AD}"/>
              </a:ext>
            </a:extLst>
          </p:cNvPr>
          <p:cNvSpPr>
            <a:spLocks noGrp="1"/>
          </p:cNvSpPr>
          <p:nvPr>
            <p:ph type="sldNum" sz="quarter" idx="12"/>
          </p:nvPr>
        </p:nvSpPr>
        <p:spPr/>
        <p:txBody>
          <a:bodyPr/>
          <a:lstStyle/>
          <a:p>
            <a:fld id="{229D0C38-B285-C947-AB4E-C7BCFF863DBD}" type="slidenum">
              <a:rPr lang="en-GB" smtClean="0"/>
              <a:pPr/>
              <a:t>24</a:t>
            </a:fld>
            <a:endParaRPr lang="en-GB"/>
          </a:p>
        </p:txBody>
      </p:sp>
    </p:spTree>
    <p:extLst>
      <p:ext uri="{BB962C8B-B14F-4D97-AF65-F5344CB8AC3E}">
        <p14:creationId xmlns:p14="http://schemas.microsoft.com/office/powerpoint/2010/main" val="1820585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CF70AB-1AC3-41CC-94BC-73DE28EDF2FF}"/>
              </a:ext>
            </a:extLst>
          </p:cNvPr>
          <p:cNvSpPr>
            <a:spLocks noGrp="1"/>
          </p:cNvSpPr>
          <p:nvPr>
            <p:ph type="sldNum" sz="quarter" idx="12"/>
          </p:nvPr>
        </p:nvSpPr>
        <p:spPr/>
        <p:txBody>
          <a:bodyPr/>
          <a:lstStyle/>
          <a:p>
            <a:fld id="{229D0C38-B285-C947-AB4E-C7BCFF863DBD}" type="slidenum">
              <a:rPr lang="en-GB" smtClean="0"/>
              <a:pPr/>
              <a:t>25</a:t>
            </a:fld>
            <a:endParaRPr lang="en-GB"/>
          </a:p>
        </p:txBody>
      </p:sp>
      <p:sp>
        <p:nvSpPr>
          <p:cNvPr id="15" name="2 Marcador de pie de página">
            <a:extLst>
              <a:ext uri="{FF2B5EF4-FFF2-40B4-BE49-F238E27FC236}">
                <a16:creationId xmlns:a16="http://schemas.microsoft.com/office/drawing/2014/main" id="{FDCA71BC-3A6E-4E7A-A02F-578BE4A1CB1A}"/>
              </a:ext>
            </a:extLst>
          </p:cNvPr>
          <p:cNvSpPr txBox="1">
            <a:spLocks/>
          </p:cNvSpPr>
          <p:nvPr/>
        </p:nvSpPr>
        <p:spPr>
          <a:xfrm>
            <a:off x="5773071" y="6549892"/>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Collaboration Board Meeting,  16/03/2021</a:t>
            </a:r>
          </a:p>
        </p:txBody>
      </p:sp>
      <p:sp>
        <p:nvSpPr>
          <p:cNvPr id="16" name="2 Marcador de pie de página">
            <a:extLst>
              <a:ext uri="{FF2B5EF4-FFF2-40B4-BE49-F238E27FC236}">
                <a16:creationId xmlns:a16="http://schemas.microsoft.com/office/drawing/2014/main" id="{D5BFEDD5-C4A8-4580-B310-068FCD78BF39}"/>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pic>
        <p:nvPicPr>
          <p:cNvPr id="17" name="Picture 2">
            <a:extLst>
              <a:ext uri="{FF2B5EF4-FFF2-40B4-BE49-F238E27FC236}">
                <a16:creationId xmlns:a16="http://schemas.microsoft.com/office/drawing/2014/main" id="{376BA251-5BEB-4084-8898-148B74AAB77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a:extLst>
              <a:ext uri="{FF2B5EF4-FFF2-40B4-BE49-F238E27FC236}">
                <a16:creationId xmlns:a16="http://schemas.microsoft.com/office/drawing/2014/main" id="{3455D9B4-E77A-473C-A104-98A6B370751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5">
            <a:extLst>
              <a:ext uri="{FF2B5EF4-FFF2-40B4-BE49-F238E27FC236}">
                <a16:creationId xmlns:a16="http://schemas.microsoft.com/office/drawing/2014/main" id="{FEAB90EC-9146-436E-856D-F77ADC4B6B9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itle 4">
            <a:extLst>
              <a:ext uri="{FF2B5EF4-FFF2-40B4-BE49-F238E27FC236}">
                <a16:creationId xmlns:a16="http://schemas.microsoft.com/office/drawing/2014/main" id="{D0AA65C2-823B-4A82-A944-CA977285E258}"/>
              </a:ext>
            </a:extLst>
          </p:cNvPr>
          <p:cNvSpPr txBox="1">
            <a:spLocks/>
          </p:cNvSpPr>
          <p:nvPr/>
        </p:nvSpPr>
        <p:spPr bwMode="auto">
          <a:xfrm>
            <a:off x="-1587" y="1"/>
            <a:ext cx="9145588" cy="498565"/>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Working Groups and Meetings</a:t>
            </a:r>
          </a:p>
        </p:txBody>
      </p:sp>
      <p:sp>
        <p:nvSpPr>
          <p:cNvPr id="10" name="1 Rectángulo">
            <a:extLst>
              <a:ext uri="{FF2B5EF4-FFF2-40B4-BE49-F238E27FC236}">
                <a16:creationId xmlns:a16="http://schemas.microsoft.com/office/drawing/2014/main" id="{BF6986D3-F85A-43DC-B33C-8CEBFC1EF3B3}"/>
              </a:ext>
            </a:extLst>
          </p:cNvPr>
          <p:cNvSpPr/>
          <p:nvPr/>
        </p:nvSpPr>
        <p:spPr>
          <a:xfrm>
            <a:off x="52959" y="1143978"/>
            <a:ext cx="9036496" cy="3539430"/>
          </a:xfrm>
          <a:prstGeom prst="rect">
            <a:avLst/>
          </a:prstGeom>
        </p:spPr>
        <p:txBody>
          <a:bodyPr wrap="square">
            <a:spAutoFit/>
          </a:bodyPr>
          <a:lstStyle/>
          <a:p>
            <a:pPr marL="285750" indent="-285750">
              <a:spcAft>
                <a:spcPts val="1200"/>
              </a:spcAft>
              <a:buFont typeface="Arial" panose="020B0604020202020204" pitchFamily="34" charset="0"/>
              <a:buChar char="•"/>
            </a:pPr>
            <a:r>
              <a:rPr lang="en-US" sz="1600" dirty="0">
                <a:latin typeface="Perpetua" panose="02020502060401020303" pitchFamily="18" charset="0"/>
              </a:rPr>
              <a:t>Document of the Commissioning presented at the INTC (November 2020): </a:t>
            </a:r>
          </a:p>
          <a:p>
            <a:pPr marL="742950" lvl="1" indent="-285750">
              <a:spcAft>
                <a:spcPts val="1200"/>
              </a:spcAft>
              <a:buFont typeface="Arial" panose="020B0604020202020204" pitchFamily="34" charset="0"/>
              <a:buChar char="•"/>
            </a:pPr>
            <a:r>
              <a:rPr lang="en-US" sz="1600" dirty="0">
                <a:latin typeface="Perpetua" panose="02020502060401020303" pitchFamily="18" charset="0"/>
                <a:hlinkClick r:id="rId5">
                  <a:extLst>
                    <a:ext uri="{A12FA001-AC4F-418D-AE19-62706E023703}">
                      <ahyp:hlinkClr xmlns:ahyp="http://schemas.microsoft.com/office/drawing/2018/hyperlinkcolor" val="tx"/>
                    </a:ext>
                  </a:extLst>
                </a:hlinkClick>
              </a:rPr>
              <a:t>CERN-INTC-2020-072 ; INTC-P-587.</a:t>
            </a:r>
          </a:p>
          <a:p>
            <a:pPr marL="742950" lvl="1" indent="-285750">
              <a:spcAft>
                <a:spcPts val="1200"/>
              </a:spcAft>
              <a:buFont typeface="Arial" panose="020B0604020202020204" pitchFamily="34" charset="0"/>
              <a:buChar char="•"/>
            </a:pPr>
            <a:r>
              <a:rPr lang="en-US" sz="1600" dirty="0">
                <a:latin typeface="Perpetua" panose="02020502060401020303" pitchFamily="18" charset="0"/>
                <a:hlinkClick r:id="rId5">
                  <a:extLst>
                    <a:ext uri="{A12FA001-AC4F-418D-AE19-62706E023703}">
                      <ahyp:hlinkClr xmlns:ahyp="http://schemas.microsoft.com/office/drawing/2018/hyperlinkcolor" val="tx"/>
                    </a:ext>
                  </a:extLst>
                </a:hlinkClick>
              </a:rPr>
              <a:t> </a:t>
            </a:r>
            <a:r>
              <a:rPr lang="en-US" sz="1600" b="1" dirty="0">
                <a:solidFill>
                  <a:srgbClr val="0000FF"/>
                </a:solidFill>
                <a:latin typeface="Perpetua" panose="02020502060401020303" pitchFamily="18" charset="0"/>
                <a:hlinkClick r:id="rId5">
                  <a:extLst>
                    <a:ext uri="{A12FA001-AC4F-418D-AE19-62706E023703}">
                      <ahyp:hlinkClr xmlns:ahyp="http://schemas.microsoft.com/office/drawing/2018/hyperlinkcolor" val="tx"/>
                    </a:ext>
                  </a:extLst>
                </a:hlinkClick>
              </a:rPr>
              <a:t>https://cds.cern.ch/record/2737307</a:t>
            </a:r>
            <a:r>
              <a:rPr lang="en-US" sz="1600" b="1" dirty="0">
                <a:latin typeface="Perpetua" panose="02020502060401020303" pitchFamily="18" charset="0"/>
              </a:rPr>
              <a:t>. </a:t>
            </a:r>
          </a:p>
          <a:p>
            <a:pPr marL="285750" indent="-285750">
              <a:spcAft>
                <a:spcPts val="1200"/>
              </a:spcAft>
              <a:buFont typeface="Arial" panose="020B0604020202020204" pitchFamily="34" charset="0"/>
              <a:buChar char="•"/>
            </a:pPr>
            <a:r>
              <a:rPr lang="en-US" sz="1600" dirty="0">
                <a:latin typeface="Perpetua" panose="02020502060401020303" pitchFamily="18" charset="0"/>
              </a:rPr>
              <a:t>Facility Operation Meetings (weekly). R. </a:t>
            </a:r>
            <a:r>
              <a:rPr lang="en-US" sz="1600" dirty="0" err="1">
                <a:latin typeface="Perpetua" panose="02020502060401020303" pitchFamily="18" charset="0"/>
              </a:rPr>
              <a:t>Steerenberg</a:t>
            </a:r>
            <a:r>
              <a:rPr lang="en-US" sz="1600" dirty="0">
                <a:latin typeface="Perpetua" panose="02020502060401020303" pitchFamily="18" charset="0"/>
              </a:rPr>
              <a:t>, K. Hanke.</a:t>
            </a:r>
          </a:p>
          <a:p>
            <a:pPr marL="285750" indent="-285750">
              <a:spcAft>
                <a:spcPts val="1200"/>
              </a:spcAft>
              <a:buFont typeface="Arial" panose="020B0604020202020204" pitchFamily="34" charset="0"/>
              <a:buChar char="•"/>
            </a:pPr>
            <a:r>
              <a:rPr lang="en-US" sz="1600" dirty="0">
                <a:latin typeface="Perpetua" panose="02020502060401020303" pitchFamily="18" charset="0"/>
              </a:rPr>
              <a:t>n_TOF Facility Commissioning Working Group (2-3 weeks). M. </a:t>
            </a:r>
            <a:r>
              <a:rPr lang="en-US" sz="1600" dirty="0" err="1">
                <a:latin typeface="Perpetua" panose="02020502060401020303" pitchFamily="18" charset="0"/>
              </a:rPr>
              <a:t>Calviani</a:t>
            </a:r>
            <a:r>
              <a:rPr lang="en-US" sz="1600" dirty="0">
                <a:latin typeface="Perpetua" panose="02020502060401020303" pitchFamily="18" charset="0"/>
              </a:rPr>
              <a:t>, J. Praena.</a:t>
            </a:r>
          </a:p>
          <a:p>
            <a:pPr marL="285750" indent="-285750">
              <a:spcAft>
                <a:spcPts val="1200"/>
              </a:spcAft>
              <a:buFont typeface="Arial" panose="020B0604020202020204" pitchFamily="34" charset="0"/>
              <a:buChar char="•"/>
            </a:pPr>
            <a:r>
              <a:rPr lang="en-US" sz="1600" dirty="0">
                <a:latin typeface="Perpetua" panose="02020502060401020303" pitchFamily="18" charset="0"/>
              </a:rPr>
              <a:t>n_TOF NEAR Technical Meetings (2 weeks). A. </a:t>
            </a:r>
            <a:r>
              <a:rPr lang="en-US" sz="1600" dirty="0" err="1">
                <a:latin typeface="Perpetua" panose="02020502060401020303" pitchFamily="18" charset="0"/>
              </a:rPr>
              <a:t>Bernardes</a:t>
            </a:r>
            <a:endParaRPr lang="en-US" sz="1600" dirty="0">
              <a:latin typeface="Perpetua" panose="02020502060401020303" pitchFamily="18" charset="0"/>
            </a:endParaRPr>
          </a:p>
          <a:p>
            <a:pPr marL="285750" indent="-285750">
              <a:spcAft>
                <a:spcPts val="1200"/>
              </a:spcAft>
              <a:buFont typeface="Arial" panose="020B0604020202020204" pitchFamily="34" charset="0"/>
              <a:buChar char="•"/>
            </a:pPr>
            <a:r>
              <a:rPr lang="en-US" sz="1600" dirty="0">
                <a:latin typeface="Perpetua" panose="02020502060401020303" pitchFamily="18" charset="0"/>
              </a:rPr>
              <a:t>n_TOF Target Installation Coordination (weekly). R. </a:t>
            </a:r>
            <a:r>
              <a:rPr lang="en-US" sz="1600" dirty="0" err="1">
                <a:latin typeface="Perpetua" panose="02020502060401020303" pitchFamily="18" charset="0"/>
              </a:rPr>
              <a:t>Franqueira</a:t>
            </a:r>
            <a:r>
              <a:rPr lang="en-US" sz="1600" dirty="0">
                <a:latin typeface="Perpetua" panose="02020502060401020303" pitchFamily="18" charset="0"/>
              </a:rPr>
              <a:t> Ximenes. </a:t>
            </a:r>
          </a:p>
          <a:p>
            <a:pPr marL="285750" indent="-285750">
              <a:spcAft>
                <a:spcPts val="1200"/>
              </a:spcAft>
              <a:buFont typeface="Arial" panose="020B0604020202020204" pitchFamily="34" charset="0"/>
              <a:buChar char="•"/>
            </a:pPr>
            <a:r>
              <a:rPr lang="en-US" sz="1600" dirty="0">
                <a:latin typeface="Perpetua" panose="02020502060401020303" pitchFamily="18" charset="0"/>
              </a:rPr>
              <a:t>NEAR Working Group (monthly). N. Colonna, A. </a:t>
            </a:r>
            <a:r>
              <a:rPr lang="en-US" sz="1600" dirty="0" err="1">
                <a:latin typeface="Perpetua" panose="02020502060401020303" pitchFamily="18" charset="0"/>
              </a:rPr>
              <a:t>Mengoni</a:t>
            </a:r>
            <a:r>
              <a:rPr lang="en-US" sz="1600" dirty="0">
                <a:latin typeface="Perpetua" panose="02020502060401020303" pitchFamily="18" charset="0"/>
              </a:rPr>
              <a:t>.</a:t>
            </a:r>
          </a:p>
          <a:p>
            <a:pPr marL="285750" indent="-285750">
              <a:spcAft>
                <a:spcPts val="1200"/>
              </a:spcAft>
              <a:buFont typeface="Arial" panose="020B0604020202020204" pitchFamily="34" charset="0"/>
              <a:buChar char="•"/>
            </a:pPr>
            <a:r>
              <a:rPr lang="en-US" sz="1600" dirty="0">
                <a:latin typeface="Perpetua" panose="02020502060401020303" pitchFamily="18" charset="0"/>
              </a:rPr>
              <a:t>Local Team Meetings (two weeks). A. </a:t>
            </a:r>
            <a:r>
              <a:rPr lang="en-US" sz="1600" dirty="0" err="1">
                <a:latin typeface="Perpetua" panose="02020502060401020303" pitchFamily="18" charset="0"/>
              </a:rPr>
              <a:t>Mengoni</a:t>
            </a:r>
            <a:r>
              <a:rPr lang="en-US" sz="1600" dirty="0">
                <a:latin typeface="Perpetua" panose="02020502060401020303" pitchFamily="18" charset="0"/>
              </a:rPr>
              <a:t>, J. Praena.</a:t>
            </a:r>
          </a:p>
        </p:txBody>
      </p:sp>
    </p:spTree>
    <p:extLst>
      <p:ext uri="{BB962C8B-B14F-4D97-AF65-F5344CB8AC3E}">
        <p14:creationId xmlns:p14="http://schemas.microsoft.com/office/powerpoint/2010/main" val="25505988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CF70AB-1AC3-41CC-94BC-73DE28EDF2FF}"/>
              </a:ext>
            </a:extLst>
          </p:cNvPr>
          <p:cNvSpPr>
            <a:spLocks noGrp="1"/>
          </p:cNvSpPr>
          <p:nvPr>
            <p:ph type="sldNum" sz="quarter" idx="12"/>
          </p:nvPr>
        </p:nvSpPr>
        <p:spPr/>
        <p:txBody>
          <a:bodyPr/>
          <a:lstStyle/>
          <a:p>
            <a:fld id="{229D0C38-B285-C947-AB4E-C7BCFF863DBD}" type="slidenum">
              <a:rPr lang="en-GB" smtClean="0"/>
              <a:pPr/>
              <a:t>26</a:t>
            </a:fld>
            <a:endParaRPr lang="en-GB"/>
          </a:p>
        </p:txBody>
      </p:sp>
      <p:sp>
        <p:nvSpPr>
          <p:cNvPr id="15" name="2 Marcador de pie de página">
            <a:extLst>
              <a:ext uri="{FF2B5EF4-FFF2-40B4-BE49-F238E27FC236}">
                <a16:creationId xmlns:a16="http://schemas.microsoft.com/office/drawing/2014/main" id="{FDCA71BC-3A6E-4E7A-A02F-578BE4A1CB1A}"/>
              </a:ext>
            </a:extLst>
          </p:cNvPr>
          <p:cNvSpPr txBox="1">
            <a:spLocks/>
          </p:cNvSpPr>
          <p:nvPr/>
        </p:nvSpPr>
        <p:spPr>
          <a:xfrm>
            <a:off x="5773071" y="6549892"/>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Collaboration Board Meeting,  16/03/2021</a:t>
            </a:r>
          </a:p>
        </p:txBody>
      </p:sp>
      <p:sp>
        <p:nvSpPr>
          <p:cNvPr id="16" name="2 Marcador de pie de página">
            <a:extLst>
              <a:ext uri="{FF2B5EF4-FFF2-40B4-BE49-F238E27FC236}">
                <a16:creationId xmlns:a16="http://schemas.microsoft.com/office/drawing/2014/main" id="{D5BFEDD5-C4A8-4580-B310-068FCD78BF39}"/>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pic>
        <p:nvPicPr>
          <p:cNvPr id="17" name="Picture 2">
            <a:extLst>
              <a:ext uri="{FF2B5EF4-FFF2-40B4-BE49-F238E27FC236}">
                <a16:creationId xmlns:a16="http://schemas.microsoft.com/office/drawing/2014/main" id="{376BA251-5BEB-4084-8898-148B74AAB77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a:extLst>
              <a:ext uri="{FF2B5EF4-FFF2-40B4-BE49-F238E27FC236}">
                <a16:creationId xmlns:a16="http://schemas.microsoft.com/office/drawing/2014/main" id="{3455D9B4-E77A-473C-A104-98A6B370751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5">
            <a:extLst>
              <a:ext uri="{FF2B5EF4-FFF2-40B4-BE49-F238E27FC236}">
                <a16:creationId xmlns:a16="http://schemas.microsoft.com/office/drawing/2014/main" id="{FEAB90EC-9146-436E-856D-F77ADC4B6B9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itle 4">
            <a:extLst>
              <a:ext uri="{FF2B5EF4-FFF2-40B4-BE49-F238E27FC236}">
                <a16:creationId xmlns:a16="http://schemas.microsoft.com/office/drawing/2014/main" id="{D0AA65C2-823B-4A82-A944-CA977285E258}"/>
              </a:ext>
            </a:extLst>
          </p:cNvPr>
          <p:cNvSpPr txBox="1">
            <a:spLocks/>
          </p:cNvSpPr>
          <p:nvPr/>
        </p:nvSpPr>
        <p:spPr bwMode="auto">
          <a:xfrm>
            <a:off x="-1587" y="1"/>
            <a:ext cx="9145588" cy="498565"/>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Summary</a:t>
            </a:r>
          </a:p>
        </p:txBody>
      </p:sp>
      <p:sp>
        <p:nvSpPr>
          <p:cNvPr id="10" name="1 Rectángulo">
            <a:extLst>
              <a:ext uri="{FF2B5EF4-FFF2-40B4-BE49-F238E27FC236}">
                <a16:creationId xmlns:a16="http://schemas.microsoft.com/office/drawing/2014/main" id="{BF6986D3-F85A-43DC-B33C-8CEBFC1EF3B3}"/>
              </a:ext>
            </a:extLst>
          </p:cNvPr>
          <p:cNvSpPr/>
          <p:nvPr/>
        </p:nvSpPr>
        <p:spPr>
          <a:xfrm>
            <a:off x="0" y="1124744"/>
            <a:ext cx="9036496" cy="4278094"/>
          </a:xfrm>
          <a:prstGeom prst="rect">
            <a:avLst/>
          </a:prstGeom>
        </p:spPr>
        <p:txBody>
          <a:bodyPr wrap="square">
            <a:spAutoFit/>
          </a:bodyPr>
          <a:lstStyle/>
          <a:p>
            <a:pPr marL="285750" indent="-285750">
              <a:buFont typeface="Arial" panose="020B0604020202020204" pitchFamily="34" charset="0"/>
              <a:buChar char="•"/>
            </a:pPr>
            <a:r>
              <a:rPr lang="en-US" sz="1600" b="1" dirty="0">
                <a:latin typeface="Perpetua" panose="02020502060401020303" pitchFamily="18" charset="0"/>
              </a:rPr>
              <a:t>Target Commissioning </a:t>
            </a:r>
            <a:r>
              <a:rPr lang="en-US" sz="1600" dirty="0">
                <a:latin typeface="Perpetua" panose="02020502060401020303" pitchFamily="18" charset="0"/>
              </a:rPr>
              <a:t>requires of a cross-check with monitoring in EAR1 and EAR2 (Simon, MGAS, PPAC)</a:t>
            </a:r>
          </a:p>
          <a:p>
            <a:pPr lvl="1"/>
            <a:r>
              <a:rPr lang="en-US" sz="1600" dirty="0">
                <a:latin typeface="Perpetua" panose="02020502060401020303" pitchFamily="18" charset="0"/>
              </a:rPr>
              <a:t>During the Target Commissioning several postdoc with expertise and PhD students will be involved in the analysis for a “prompt” response. See talk of Alberto.</a:t>
            </a:r>
          </a:p>
          <a:p>
            <a:pPr lvl="1"/>
            <a:endParaRPr lang="en-US" sz="1600" dirty="0">
              <a:latin typeface="Perpetua" panose="02020502060401020303" pitchFamily="18" charset="0"/>
            </a:endParaRPr>
          </a:p>
          <a:p>
            <a:pPr marL="285750" indent="-285750">
              <a:buFont typeface="Arial" panose="020B0604020202020204" pitchFamily="34" charset="0"/>
              <a:buChar char="•"/>
            </a:pPr>
            <a:r>
              <a:rPr lang="en-US" sz="1600" b="1" dirty="0">
                <a:latin typeface="Perpetua" panose="02020502060401020303" pitchFamily="18" charset="0"/>
              </a:rPr>
              <a:t>Commissioning of the Neutron Beam at the EARs</a:t>
            </a:r>
          </a:p>
          <a:p>
            <a:pPr lvl="1"/>
            <a:r>
              <a:rPr lang="en-US" sz="1600" dirty="0">
                <a:latin typeface="Perpetua" panose="02020502060401020303" pitchFamily="18" charset="0"/>
              </a:rPr>
              <a:t>The 3 PhD at CERN will be involved in the CM. Several postdocs and more students will join the Local Team.</a:t>
            </a:r>
          </a:p>
          <a:p>
            <a:pPr lvl="1"/>
            <a:endParaRPr lang="en-US" sz="1600" dirty="0">
              <a:latin typeface="Perpetua" panose="02020502060401020303" pitchFamily="18" charset="0"/>
            </a:endParaRPr>
          </a:p>
          <a:p>
            <a:pPr marL="285750" lvl="1" indent="-285750">
              <a:buFont typeface="Arial" panose="020B0604020202020204" pitchFamily="34" charset="0"/>
              <a:buChar char="•"/>
            </a:pPr>
            <a:r>
              <a:rPr lang="en-US" sz="1600" b="1" dirty="0">
                <a:latin typeface="Perpetua" panose="02020502060401020303" pitchFamily="18" charset="0"/>
              </a:rPr>
              <a:t>Work on going</a:t>
            </a:r>
          </a:p>
          <a:p>
            <a:pPr marL="742950" lvl="2" indent="-285750">
              <a:buFont typeface="Wingdings" panose="05000000000000000000" pitchFamily="2" charset="2"/>
              <a:buChar char="§"/>
            </a:pPr>
            <a:r>
              <a:rPr lang="en-US" sz="1600" dirty="0">
                <a:latin typeface="Perpetua" panose="02020502060401020303" pitchFamily="18" charset="0"/>
              </a:rPr>
              <a:t>Simon1 and Simon2 on schedule. Test at Lab in April. Both ready at the middle of May.</a:t>
            </a:r>
          </a:p>
          <a:p>
            <a:pPr marL="742950" lvl="2" indent="-285750">
              <a:buFont typeface="Wingdings" panose="05000000000000000000" pitchFamily="2" charset="2"/>
              <a:buChar char="§"/>
            </a:pPr>
            <a:r>
              <a:rPr lang="en-US" sz="1600" dirty="0">
                <a:latin typeface="Perpetua" panose="02020502060401020303" pitchFamily="18" charset="0"/>
              </a:rPr>
              <a:t>MGAS1 and MGAS2 on schedule. Test at Lab finished. Test at EARs during April-May. Part DAQ Commissioning.</a:t>
            </a:r>
          </a:p>
          <a:p>
            <a:pPr marL="742950" lvl="2" indent="-285750">
              <a:buFont typeface="Wingdings" panose="05000000000000000000" pitchFamily="2" charset="2"/>
              <a:buChar char="§"/>
            </a:pPr>
            <a:r>
              <a:rPr lang="en-US" sz="1600" dirty="0">
                <a:latin typeface="Perpetua" panose="02020502060401020303" pitchFamily="18" charset="0"/>
              </a:rPr>
              <a:t>PPAC1 and PPAC2. On schedule. Test and mounting at CEA. Shipping to CERN at the end of May. Laurent </a:t>
            </a:r>
            <a:r>
              <a:rPr lang="en-US" sz="1600" dirty="0" err="1">
                <a:latin typeface="Perpetua" panose="02020502060401020303" pitchFamily="18" charset="0"/>
              </a:rPr>
              <a:t>Tassan</a:t>
            </a:r>
            <a:r>
              <a:rPr lang="en-US" sz="1600" dirty="0">
                <a:latin typeface="Perpetua" panose="02020502060401020303" pitchFamily="18" charset="0"/>
              </a:rPr>
              <a:t> Got and Diego </a:t>
            </a:r>
            <a:r>
              <a:rPr lang="en-US" sz="1600" dirty="0" err="1">
                <a:latin typeface="Perpetua" panose="02020502060401020303" pitchFamily="18" charset="0"/>
              </a:rPr>
              <a:t>Tarrío</a:t>
            </a:r>
            <a:r>
              <a:rPr lang="en-US" sz="1600" dirty="0">
                <a:latin typeface="Perpetua" panose="02020502060401020303" pitchFamily="18" charset="0"/>
              </a:rPr>
              <a:t> can provide more details if needed.</a:t>
            </a:r>
          </a:p>
          <a:p>
            <a:pPr marL="742950" lvl="2" indent="-285750">
              <a:buFont typeface="Wingdings" panose="05000000000000000000" pitchFamily="2" charset="2"/>
              <a:buChar char="§"/>
            </a:pPr>
            <a:r>
              <a:rPr lang="en-US" sz="1600" dirty="0">
                <a:latin typeface="Perpetua" panose="02020502060401020303" pitchFamily="18" charset="0"/>
              </a:rPr>
              <a:t>PTB. On schedule. Ralf Nolte can provide more details.</a:t>
            </a:r>
          </a:p>
          <a:p>
            <a:pPr marL="742950" lvl="2" indent="-285750">
              <a:buFont typeface="Wingdings" panose="05000000000000000000" pitchFamily="2" charset="2"/>
              <a:buChar char="§"/>
            </a:pPr>
            <a:r>
              <a:rPr lang="en-US" sz="1600" dirty="0">
                <a:latin typeface="Perpetua" panose="02020502060401020303" pitchFamily="18" charset="0"/>
              </a:rPr>
              <a:t>L6D6. Filling with no bubbles. Test at EAR1 with source end of March. Part DAQ Commissioning.</a:t>
            </a:r>
          </a:p>
          <a:p>
            <a:pPr marL="742950" lvl="2" indent="-285750">
              <a:buFont typeface="Wingdings" panose="05000000000000000000" pitchFamily="2" charset="2"/>
              <a:buChar char="§"/>
            </a:pPr>
            <a:r>
              <a:rPr lang="en-US" sz="1600" dirty="0" err="1">
                <a:latin typeface="Perpetua" panose="02020502060401020303" pitchFamily="18" charset="0"/>
              </a:rPr>
              <a:t>Bicron</a:t>
            </a:r>
            <a:r>
              <a:rPr lang="en-US" sz="1600" dirty="0">
                <a:latin typeface="Perpetua" panose="02020502060401020303" pitchFamily="18" charset="0"/>
              </a:rPr>
              <a:t>. A test in Spain was planned (April). Shipping to CERN schedule at beginning of May/end April.</a:t>
            </a:r>
          </a:p>
          <a:p>
            <a:pPr marL="742950" lvl="2" indent="-285750">
              <a:buFont typeface="Wingdings" panose="05000000000000000000" pitchFamily="2" charset="2"/>
              <a:buChar char="§"/>
            </a:pPr>
            <a:r>
              <a:rPr lang="en-US" sz="1600" dirty="0">
                <a:latin typeface="Perpetua" panose="02020502060401020303" pitchFamily="18" charset="0"/>
              </a:rPr>
              <a:t>Local Team from April: S. </a:t>
            </a:r>
            <a:r>
              <a:rPr lang="en-US" sz="1600" dirty="0" err="1">
                <a:latin typeface="Perpetua" panose="02020502060401020303" pitchFamily="18" charset="0"/>
              </a:rPr>
              <a:t>Amaducci</a:t>
            </a:r>
            <a:r>
              <a:rPr lang="en-US" sz="1600" dirty="0">
                <a:latin typeface="Perpetua" panose="02020502060401020303" pitchFamily="18" charset="0"/>
              </a:rPr>
              <a:t>, A. Casanovas, F. García Infantes, J. A. </a:t>
            </a:r>
            <a:r>
              <a:rPr lang="en-US" sz="1600" dirty="0" err="1">
                <a:latin typeface="Perpetua" panose="02020502060401020303" pitchFamily="18" charset="0"/>
              </a:rPr>
              <a:t>Pavón</a:t>
            </a:r>
            <a:r>
              <a:rPr lang="en-US" sz="1600" dirty="0">
                <a:latin typeface="Perpetua" panose="02020502060401020303" pitchFamily="18" charset="0"/>
              </a:rPr>
              <a:t>, E. </a:t>
            </a:r>
            <a:r>
              <a:rPr lang="en-US" sz="1600" dirty="0" err="1">
                <a:latin typeface="Perpetua" panose="02020502060401020303" pitchFamily="18" charset="0"/>
              </a:rPr>
              <a:t>Stamati</a:t>
            </a:r>
            <a:r>
              <a:rPr lang="en-US" sz="1600" dirty="0">
                <a:latin typeface="Perpetua" panose="02020502060401020303" pitchFamily="18" charset="0"/>
              </a:rPr>
              <a:t>, M. </a:t>
            </a:r>
            <a:r>
              <a:rPr lang="en-US" sz="1600" dirty="0" err="1">
                <a:latin typeface="Perpetua" panose="02020502060401020303" pitchFamily="18" charset="0"/>
              </a:rPr>
              <a:t>Barbagallo</a:t>
            </a:r>
            <a:r>
              <a:rPr lang="en-US" sz="1600" dirty="0">
                <a:latin typeface="Perpetua" panose="02020502060401020303" pitchFamily="18" charset="0"/>
              </a:rPr>
              <a:t>.</a:t>
            </a:r>
          </a:p>
        </p:txBody>
      </p:sp>
    </p:spTree>
    <p:extLst>
      <p:ext uri="{BB962C8B-B14F-4D97-AF65-F5344CB8AC3E}">
        <p14:creationId xmlns:p14="http://schemas.microsoft.com/office/powerpoint/2010/main" val="8562540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C616D96D-D478-4A44-BFCA-D96F47E7A718}"/>
              </a:ext>
            </a:extLst>
          </p:cNvPr>
          <p:cNvSpPr txBox="1">
            <a:spLocks/>
          </p:cNvSpPr>
          <p:nvPr/>
        </p:nvSpPr>
        <p:spPr bwMode="auto">
          <a:xfrm>
            <a:off x="-1587" y="0"/>
            <a:ext cx="9145588" cy="548680"/>
          </a:xfrm>
          <a:prstGeom prst="rect">
            <a:avLst/>
          </a:prstGeom>
          <a:solidFill>
            <a:schemeClr val="tx2">
              <a:lumMod val="60000"/>
              <a:lumOff val="40000"/>
            </a:schemeClr>
          </a:solidFill>
          <a:ln>
            <a:solidFill>
              <a:schemeClr val="tx1"/>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Commissioning Gantt-Chart in JIRA</a:t>
            </a:r>
          </a:p>
        </p:txBody>
      </p:sp>
      <p:pic>
        <p:nvPicPr>
          <p:cNvPr id="10" name="Picture 2">
            <a:extLst>
              <a:ext uri="{FF2B5EF4-FFF2-40B4-BE49-F238E27FC236}">
                <a16:creationId xmlns:a16="http://schemas.microsoft.com/office/drawing/2014/main" id="{1929E194-8992-488A-A1EA-2A744D73769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a:extLst>
              <a:ext uri="{FF2B5EF4-FFF2-40B4-BE49-F238E27FC236}">
                <a16:creationId xmlns:a16="http://schemas.microsoft.com/office/drawing/2014/main" id="{D71E27CD-BE00-401C-854E-9B5A85E7112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5">
            <a:extLst>
              <a:ext uri="{FF2B5EF4-FFF2-40B4-BE49-F238E27FC236}">
                <a16:creationId xmlns:a16="http://schemas.microsoft.com/office/drawing/2014/main" id="{C6D37504-CBBA-4057-9592-17280379294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670176DF-62FE-425A-A682-AEE95BC3EAD7}"/>
              </a:ext>
            </a:extLst>
          </p:cNvPr>
          <p:cNvPicPr>
            <a:picLocks noChangeAspect="1"/>
          </p:cNvPicPr>
          <p:nvPr/>
        </p:nvPicPr>
        <p:blipFill>
          <a:blip r:embed="rId5"/>
          <a:stretch>
            <a:fillRect/>
          </a:stretch>
        </p:blipFill>
        <p:spPr>
          <a:xfrm>
            <a:off x="637006" y="810965"/>
            <a:ext cx="7670743" cy="5553840"/>
          </a:xfrm>
          <a:prstGeom prst="rect">
            <a:avLst/>
          </a:prstGeom>
        </p:spPr>
      </p:pic>
      <p:sp>
        <p:nvSpPr>
          <p:cNvPr id="9" name="2 Marcador de pie de página">
            <a:extLst>
              <a:ext uri="{FF2B5EF4-FFF2-40B4-BE49-F238E27FC236}">
                <a16:creationId xmlns:a16="http://schemas.microsoft.com/office/drawing/2014/main" id="{691F43A0-D120-474B-8B6A-C2D2780BC2B7}"/>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2" name="Slide Number Placeholder 1">
            <a:extLst>
              <a:ext uri="{FF2B5EF4-FFF2-40B4-BE49-F238E27FC236}">
                <a16:creationId xmlns:a16="http://schemas.microsoft.com/office/drawing/2014/main" id="{090C9CF4-374A-44EF-81C7-36182EE3D712}"/>
              </a:ext>
            </a:extLst>
          </p:cNvPr>
          <p:cNvSpPr>
            <a:spLocks noGrp="1"/>
          </p:cNvSpPr>
          <p:nvPr>
            <p:ph type="sldNum" sz="quarter" idx="12"/>
          </p:nvPr>
        </p:nvSpPr>
        <p:spPr/>
        <p:txBody>
          <a:bodyPr/>
          <a:lstStyle/>
          <a:p>
            <a:fld id="{229D0C38-B285-C947-AB4E-C7BCFF863DBD}" type="slidenum">
              <a:rPr lang="en-GB" smtClean="0"/>
              <a:pPr/>
              <a:t>27</a:t>
            </a:fld>
            <a:endParaRPr lang="en-GB" dirty="0"/>
          </a:p>
        </p:txBody>
      </p:sp>
      <p:sp>
        <p:nvSpPr>
          <p:cNvPr id="14" name="2 Marcador de pie de página">
            <a:extLst>
              <a:ext uri="{FF2B5EF4-FFF2-40B4-BE49-F238E27FC236}">
                <a16:creationId xmlns:a16="http://schemas.microsoft.com/office/drawing/2014/main" id="{A2342ADB-1FBC-4D8D-A17E-7B5E40A2DDB1}"/>
              </a:ext>
            </a:extLst>
          </p:cNvPr>
          <p:cNvSpPr txBox="1">
            <a:spLocks/>
          </p:cNvSpPr>
          <p:nvPr/>
        </p:nvSpPr>
        <p:spPr>
          <a:xfrm>
            <a:off x="5773071" y="6549892"/>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Collaboration Board Meeting,  16/03/2021</a:t>
            </a:r>
          </a:p>
        </p:txBody>
      </p:sp>
    </p:spTree>
    <p:extLst>
      <p:ext uri="{BB962C8B-B14F-4D97-AF65-F5344CB8AC3E}">
        <p14:creationId xmlns:p14="http://schemas.microsoft.com/office/powerpoint/2010/main" val="5165311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C616D96D-D478-4A44-BFCA-D96F47E7A718}"/>
              </a:ext>
            </a:extLst>
          </p:cNvPr>
          <p:cNvSpPr txBox="1">
            <a:spLocks/>
          </p:cNvSpPr>
          <p:nvPr/>
        </p:nvSpPr>
        <p:spPr bwMode="auto">
          <a:xfrm>
            <a:off x="-1587" y="0"/>
            <a:ext cx="9145588" cy="548680"/>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Commissioning Gantt-Chart in JIRA</a:t>
            </a:r>
          </a:p>
        </p:txBody>
      </p:sp>
      <p:pic>
        <p:nvPicPr>
          <p:cNvPr id="10" name="Picture 2">
            <a:extLst>
              <a:ext uri="{FF2B5EF4-FFF2-40B4-BE49-F238E27FC236}">
                <a16:creationId xmlns:a16="http://schemas.microsoft.com/office/drawing/2014/main" id="{1929E194-8992-488A-A1EA-2A744D73769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a:extLst>
              <a:ext uri="{FF2B5EF4-FFF2-40B4-BE49-F238E27FC236}">
                <a16:creationId xmlns:a16="http://schemas.microsoft.com/office/drawing/2014/main" id="{D71E27CD-BE00-401C-854E-9B5A85E7112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5">
            <a:extLst>
              <a:ext uri="{FF2B5EF4-FFF2-40B4-BE49-F238E27FC236}">
                <a16:creationId xmlns:a16="http://schemas.microsoft.com/office/drawing/2014/main" id="{C6D37504-CBBA-4057-9592-17280379294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a:extLst>
              <a:ext uri="{FF2B5EF4-FFF2-40B4-BE49-F238E27FC236}">
                <a16:creationId xmlns:a16="http://schemas.microsoft.com/office/drawing/2014/main" id="{AE318CCB-DABF-4437-8972-EC6710FE6830}"/>
              </a:ext>
            </a:extLst>
          </p:cNvPr>
          <p:cNvPicPr>
            <a:picLocks noChangeAspect="1"/>
          </p:cNvPicPr>
          <p:nvPr/>
        </p:nvPicPr>
        <p:blipFill>
          <a:blip r:embed="rId5"/>
          <a:stretch>
            <a:fillRect/>
          </a:stretch>
        </p:blipFill>
        <p:spPr>
          <a:xfrm>
            <a:off x="-17557" y="1340768"/>
            <a:ext cx="9144000" cy="3787977"/>
          </a:xfrm>
          <a:prstGeom prst="rect">
            <a:avLst/>
          </a:prstGeom>
        </p:spPr>
      </p:pic>
      <p:sp>
        <p:nvSpPr>
          <p:cNvPr id="9" name="2 Marcador de pie de página">
            <a:extLst>
              <a:ext uri="{FF2B5EF4-FFF2-40B4-BE49-F238E27FC236}">
                <a16:creationId xmlns:a16="http://schemas.microsoft.com/office/drawing/2014/main" id="{7569C19A-B917-4A7D-A873-3558FD08177C}"/>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14" name="2 Marcador de pie de página">
            <a:extLst>
              <a:ext uri="{FF2B5EF4-FFF2-40B4-BE49-F238E27FC236}">
                <a16:creationId xmlns:a16="http://schemas.microsoft.com/office/drawing/2014/main" id="{B7F43305-37D3-49D3-934E-05A143F27F90}"/>
              </a:ext>
            </a:extLst>
          </p:cNvPr>
          <p:cNvSpPr txBox="1">
            <a:spLocks/>
          </p:cNvSpPr>
          <p:nvPr/>
        </p:nvSpPr>
        <p:spPr>
          <a:xfrm>
            <a:off x="5773071" y="6549892"/>
            <a:ext cx="2529726"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Collaboration Board Meeting,  16/03/2021</a:t>
            </a:r>
          </a:p>
        </p:txBody>
      </p:sp>
      <p:sp>
        <p:nvSpPr>
          <p:cNvPr id="4" name="Slide Number Placeholder 3">
            <a:extLst>
              <a:ext uri="{FF2B5EF4-FFF2-40B4-BE49-F238E27FC236}">
                <a16:creationId xmlns:a16="http://schemas.microsoft.com/office/drawing/2014/main" id="{33A99C87-52F1-4F70-AC2F-F8DE264178D7}"/>
              </a:ext>
            </a:extLst>
          </p:cNvPr>
          <p:cNvSpPr>
            <a:spLocks noGrp="1"/>
          </p:cNvSpPr>
          <p:nvPr>
            <p:ph type="sldNum" sz="quarter" idx="12"/>
          </p:nvPr>
        </p:nvSpPr>
        <p:spPr/>
        <p:txBody>
          <a:bodyPr/>
          <a:lstStyle/>
          <a:p>
            <a:fld id="{229D0C38-B285-C947-AB4E-C7BCFF863DBD}" type="slidenum">
              <a:rPr lang="en-GB" smtClean="0"/>
              <a:pPr/>
              <a:t>28</a:t>
            </a:fld>
            <a:endParaRPr lang="en-GB"/>
          </a:p>
        </p:txBody>
      </p:sp>
    </p:spTree>
    <p:extLst>
      <p:ext uri="{BB962C8B-B14F-4D97-AF65-F5344CB8AC3E}">
        <p14:creationId xmlns:p14="http://schemas.microsoft.com/office/powerpoint/2010/main" val="4264715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88" y="636374"/>
            <a:ext cx="9144000" cy="5372913"/>
          </a:xfrm>
          <a:prstGeom prst="rect">
            <a:avLst/>
          </a:prstGeom>
        </p:spPr>
      </p:pic>
      <p:cxnSp>
        <p:nvCxnSpPr>
          <p:cNvPr id="24" name="Straight Arrow Connector 23"/>
          <p:cNvCxnSpPr>
            <a:cxnSpLocks/>
          </p:cNvCxnSpPr>
          <p:nvPr/>
        </p:nvCxnSpPr>
        <p:spPr>
          <a:xfrm>
            <a:off x="1547027" y="2787621"/>
            <a:ext cx="1054243" cy="524029"/>
          </a:xfrm>
          <a:prstGeom prst="straightConnector1">
            <a:avLst/>
          </a:prstGeom>
          <a:ln w="28575">
            <a:solidFill>
              <a:srgbClr val="3366FF"/>
            </a:solidFill>
            <a:tailEnd type="triangle"/>
          </a:ln>
          <a:effectLst>
            <a:outerShdw blurRad="50800" dist="38100" dir="2700000" algn="tl" rotWithShape="0">
              <a:schemeClr val="tx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cxnSpLocks/>
          </p:cNvCxnSpPr>
          <p:nvPr/>
        </p:nvCxnSpPr>
        <p:spPr>
          <a:xfrm flipH="1" flipV="1">
            <a:off x="1505205" y="1680264"/>
            <a:ext cx="3240" cy="480966"/>
          </a:xfrm>
          <a:prstGeom prst="straightConnector1">
            <a:avLst/>
          </a:prstGeom>
          <a:ln w="28575">
            <a:solidFill>
              <a:srgbClr val="3366FF"/>
            </a:solidFill>
            <a:tailEnd type="triangle"/>
          </a:ln>
          <a:effectLst>
            <a:outerShdw blurRad="50800" dist="38100" dir="2700000" algn="tl" rotWithShape="0">
              <a:schemeClr val="tx1">
                <a:alpha val="40000"/>
              </a:schemeClr>
            </a:outerShdw>
          </a:effectLst>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0" y="980730"/>
            <a:ext cx="971600" cy="830997"/>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r>
              <a:rPr lang="en-US" sz="1600" b="1" dirty="0">
                <a:solidFill>
                  <a:schemeClr val="accent2">
                    <a:lumMod val="75000"/>
                  </a:schemeClr>
                </a:solidFill>
                <a:latin typeface="Century" panose="02040604050505020304" pitchFamily="18" charset="0"/>
              </a:rPr>
              <a:t>20 </a:t>
            </a:r>
            <a:r>
              <a:rPr lang="en-US" sz="1600" b="1" dirty="0" err="1">
                <a:solidFill>
                  <a:schemeClr val="accent2">
                    <a:lumMod val="75000"/>
                  </a:schemeClr>
                </a:solidFill>
                <a:latin typeface="Century" panose="02040604050505020304" pitchFamily="18" charset="0"/>
              </a:rPr>
              <a:t>GeV</a:t>
            </a:r>
            <a:r>
              <a:rPr lang="en-US" sz="1600" b="1" dirty="0">
                <a:solidFill>
                  <a:schemeClr val="accent2">
                    <a:lumMod val="75000"/>
                  </a:schemeClr>
                </a:solidFill>
                <a:latin typeface="Century" panose="02040604050505020304" pitchFamily="18" charset="0"/>
              </a:rPr>
              <a:t> </a:t>
            </a:r>
          </a:p>
          <a:p>
            <a:r>
              <a:rPr lang="en-US" sz="1600" b="1" dirty="0">
                <a:solidFill>
                  <a:schemeClr val="accent2">
                    <a:lumMod val="75000"/>
                  </a:schemeClr>
                </a:solidFill>
                <a:latin typeface="Century" panose="02040604050505020304" pitchFamily="18" charset="0"/>
              </a:rPr>
              <a:t>Protons</a:t>
            </a:r>
          </a:p>
          <a:p>
            <a:r>
              <a:rPr lang="en-US" sz="1600" b="1" dirty="0">
                <a:solidFill>
                  <a:schemeClr val="accent2">
                    <a:lumMod val="75000"/>
                  </a:schemeClr>
                </a:solidFill>
                <a:latin typeface="Century" panose="02040604050505020304" pitchFamily="18" charset="0"/>
              </a:rPr>
              <a:t>Pulsed</a:t>
            </a:r>
          </a:p>
        </p:txBody>
      </p:sp>
      <p:sp>
        <p:nvSpPr>
          <p:cNvPr id="42" name="TextBox 41"/>
          <p:cNvSpPr txBox="1"/>
          <p:nvPr/>
        </p:nvSpPr>
        <p:spPr>
          <a:xfrm rot="1543431">
            <a:off x="1365016" y="3009322"/>
            <a:ext cx="1161311" cy="338554"/>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r>
              <a:rPr lang="en-US" sz="1600" b="1" dirty="0">
                <a:solidFill>
                  <a:srgbClr val="3366FF"/>
                </a:solidFill>
                <a:latin typeface="Century" panose="02040604050505020304" pitchFamily="18" charset="0"/>
              </a:rPr>
              <a:t>Neutrons</a:t>
            </a:r>
          </a:p>
        </p:txBody>
      </p:sp>
      <p:cxnSp>
        <p:nvCxnSpPr>
          <p:cNvPr id="2" name="Straight Arrow Connector 62">
            <a:extLst>
              <a:ext uri="{FF2B5EF4-FFF2-40B4-BE49-F238E27FC236}">
                <a16:creationId xmlns:a16="http://schemas.microsoft.com/office/drawing/2014/main" id="{4BF3C713-390B-4E89-A6AB-6A8862A165F1}"/>
              </a:ext>
            </a:extLst>
          </p:cNvPr>
          <p:cNvCxnSpPr/>
          <p:nvPr/>
        </p:nvCxnSpPr>
        <p:spPr>
          <a:xfrm>
            <a:off x="1695162" y="1221204"/>
            <a:ext cx="1743841" cy="0"/>
          </a:xfrm>
          <a:prstGeom prst="straightConnector1">
            <a:avLst/>
          </a:prstGeom>
          <a:ln w="22225">
            <a:solidFill>
              <a:schemeClr val="accent6">
                <a:alpha val="99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TextBox 64">
            <a:extLst>
              <a:ext uri="{FF2B5EF4-FFF2-40B4-BE49-F238E27FC236}">
                <a16:creationId xmlns:a16="http://schemas.microsoft.com/office/drawing/2014/main" id="{7088D902-E7A4-4EA7-A880-358541F9B832}"/>
              </a:ext>
            </a:extLst>
          </p:cNvPr>
          <p:cNvSpPr txBox="1"/>
          <p:nvPr/>
        </p:nvSpPr>
        <p:spPr>
          <a:xfrm>
            <a:off x="1814330" y="881074"/>
            <a:ext cx="1427919" cy="338554"/>
          </a:xfrm>
          <a:prstGeom prst="rect">
            <a:avLst/>
          </a:prstGeom>
          <a:noFill/>
          <a:effectLst>
            <a:outerShdw blurRad="50800" dist="25400" dir="2700000" algn="tl" rotWithShape="0">
              <a:prstClr val="black">
                <a:alpha val="40000"/>
              </a:prstClr>
            </a:outerShdw>
          </a:effectLst>
        </p:spPr>
        <p:txBody>
          <a:bodyPr wrap="square" rtlCol="0" anchor="t">
            <a:spAutoFit/>
          </a:bodyPr>
          <a:lstStyle/>
          <a:p>
            <a:r>
              <a:rPr lang="en-US" sz="1600" b="1" dirty="0">
                <a:solidFill>
                  <a:schemeClr val="accent6">
                    <a:lumMod val="75000"/>
                  </a:schemeClr>
                </a:solidFill>
                <a:latin typeface="Century" panose="02040604050505020304" pitchFamily="18" charset="0"/>
              </a:rPr>
              <a:t>EAR2 </a:t>
            </a:r>
            <a:r>
              <a:rPr lang="en-US" sz="1600" dirty="0">
                <a:solidFill>
                  <a:schemeClr val="accent6">
                    <a:lumMod val="75000"/>
                  </a:schemeClr>
                </a:solidFill>
                <a:latin typeface="Century" panose="02040604050505020304" pitchFamily="18" charset="0"/>
              </a:rPr>
              <a:t>(2014)</a:t>
            </a:r>
            <a:endParaRPr lang="es-ES" dirty="0"/>
          </a:p>
        </p:txBody>
      </p:sp>
      <p:pic>
        <p:nvPicPr>
          <p:cNvPr id="7" name="Picture 68" descr="Imagen que contiene interior, pared, suelo&#10;&#10;Descripción generada con confianza muy alta">
            <a:extLst>
              <a:ext uri="{FF2B5EF4-FFF2-40B4-BE49-F238E27FC236}">
                <a16:creationId xmlns:a16="http://schemas.microsoft.com/office/drawing/2014/main" id="{2AFECFB7-CE23-40E0-B8D1-4597EFE88E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6537" y="976402"/>
            <a:ext cx="935463" cy="1406806"/>
          </a:xfrm>
          <a:prstGeom prst="rect">
            <a:avLst/>
          </a:prstGeom>
          <a:ln w="12700">
            <a:solidFill>
              <a:schemeClr val="tx1"/>
            </a:solidFill>
          </a:ln>
          <a:effectLst>
            <a:outerShdw blurRad="50800" dist="38100" dir="2700000" algn="tl" rotWithShape="0">
              <a:prstClr val="black">
                <a:alpha val="40000"/>
              </a:prstClr>
            </a:outerShdw>
          </a:effectLst>
        </p:spPr>
      </p:pic>
      <p:cxnSp>
        <p:nvCxnSpPr>
          <p:cNvPr id="8" name="Straight Arrow Connector 63">
            <a:extLst>
              <a:ext uri="{FF2B5EF4-FFF2-40B4-BE49-F238E27FC236}">
                <a16:creationId xmlns:a16="http://schemas.microsoft.com/office/drawing/2014/main" id="{FCFD9E40-7847-4945-AF91-5EE0B974A4B9}"/>
              </a:ext>
            </a:extLst>
          </p:cNvPr>
          <p:cNvCxnSpPr>
            <a:cxnSpLocks/>
          </p:cNvCxnSpPr>
          <p:nvPr/>
        </p:nvCxnSpPr>
        <p:spPr>
          <a:xfrm flipH="1">
            <a:off x="7356822" y="4503348"/>
            <a:ext cx="609000" cy="720080"/>
          </a:xfrm>
          <a:prstGeom prst="straightConnector1">
            <a:avLst/>
          </a:prstGeom>
          <a:ln w="22225">
            <a:solidFill>
              <a:schemeClr val="accent6">
                <a:alpha val="99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2" name="TextBox 65">
            <a:extLst>
              <a:ext uri="{FF2B5EF4-FFF2-40B4-BE49-F238E27FC236}">
                <a16:creationId xmlns:a16="http://schemas.microsoft.com/office/drawing/2014/main" id="{233A71D5-4D05-425F-ABDD-EFEEE876E298}"/>
              </a:ext>
            </a:extLst>
          </p:cNvPr>
          <p:cNvSpPr txBox="1"/>
          <p:nvPr/>
        </p:nvSpPr>
        <p:spPr>
          <a:xfrm>
            <a:off x="7356822" y="4694111"/>
            <a:ext cx="1772555" cy="338554"/>
          </a:xfrm>
          <a:prstGeom prst="rect">
            <a:avLst/>
          </a:prstGeom>
          <a:noFill/>
          <a:effectLst>
            <a:outerShdw blurRad="50800" dist="25400" dir="2700000" algn="tl" rotWithShape="0">
              <a:prstClr val="black">
                <a:alpha val="40000"/>
              </a:prstClr>
            </a:outerShdw>
          </a:effectLst>
        </p:spPr>
        <p:txBody>
          <a:bodyPr wrap="square" rtlCol="0" anchor="t">
            <a:spAutoFit/>
          </a:bodyPr>
          <a:lstStyle/>
          <a:p>
            <a:pPr algn="r"/>
            <a:r>
              <a:rPr lang="en-US" sz="1600" b="1" dirty="0">
                <a:solidFill>
                  <a:schemeClr val="accent6">
                    <a:lumMod val="75000"/>
                  </a:schemeClr>
                </a:solidFill>
                <a:latin typeface="Century" panose="02040604050505020304" pitchFamily="18" charset="0"/>
              </a:rPr>
              <a:t>EAR1 </a:t>
            </a:r>
            <a:r>
              <a:rPr lang="en-US" sz="1600" dirty="0">
                <a:solidFill>
                  <a:schemeClr val="accent6">
                    <a:lumMod val="75000"/>
                  </a:schemeClr>
                </a:solidFill>
                <a:latin typeface="Century" panose="02040604050505020304" pitchFamily="18" charset="0"/>
              </a:rPr>
              <a:t>(2001)</a:t>
            </a:r>
            <a:endParaRPr lang="en-GB" sz="1600" b="1" dirty="0">
              <a:solidFill>
                <a:schemeClr val="accent6">
                  <a:lumMod val="75000"/>
                </a:schemeClr>
              </a:solidFill>
              <a:latin typeface="Century" panose="02040604050505020304" pitchFamily="18" charset="0"/>
            </a:endParaRPr>
          </a:p>
        </p:txBody>
      </p:sp>
      <p:pic>
        <p:nvPicPr>
          <p:cNvPr id="15" name="Imagen 14" descr="Imagen que contiene interior&#10;&#10;Descripción generada con confianza muy alta">
            <a:extLst>
              <a:ext uri="{FF2B5EF4-FFF2-40B4-BE49-F238E27FC236}">
                <a16:creationId xmlns:a16="http://schemas.microsoft.com/office/drawing/2014/main" id="{643478D9-CD5D-4B23-BC3B-A95FC3808DD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15715" y="3176255"/>
            <a:ext cx="1770747" cy="1340067"/>
          </a:xfrm>
          <a:prstGeom prst="rect">
            <a:avLst/>
          </a:prstGeom>
          <a:solidFill>
            <a:schemeClr val="accent1">
              <a:alpha val="0"/>
            </a:schemeClr>
          </a:solidFill>
          <a:ln w="12700">
            <a:solidFill>
              <a:schemeClr val="tx1"/>
            </a:solidFill>
          </a:ln>
          <a:effectLst>
            <a:outerShdw blurRad="50800" dist="38100" dir="2700000" algn="tl" rotWithShape="0">
              <a:prstClr val="black">
                <a:alpha val="40000"/>
              </a:prstClr>
            </a:outerShdw>
          </a:effectLst>
        </p:spPr>
      </p:pic>
      <p:sp>
        <p:nvSpPr>
          <p:cNvPr id="45" name="TextBox 41"/>
          <p:cNvSpPr txBox="1"/>
          <p:nvPr/>
        </p:nvSpPr>
        <p:spPr>
          <a:xfrm>
            <a:off x="140927" y="3140968"/>
            <a:ext cx="1095903" cy="338554"/>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r>
              <a:rPr lang="en-US" sz="1600" b="1" dirty="0" err="1">
                <a:solidFill>
                  <a:schemeClr val="tx1">
                    <a:lumMod val="65000"/>
                    <a:lumOff val="35000"/>
                  </a:schemeClr>
                </a:solidFill>
                <a:latin typeface="Century" panose="02040604050505020304" pitchFamily="18" charset="0"/>
              </a:rPr>
              <a:t>Pb</a:t>
            </a:r>
            <a:r>
              <a:rPr lang="en-US" sz="1600" b="1" dirty="0">
                <a:solidFill>
                  <a:schemeClr val="tx1">
                    <a:lumMod val="65000"/>
                    <a:lumOff val="35000"/>
                  </a:schemeClr>
                </a:solidFill>
                <a:latin typeface="Century" panose="02040604050505020304" pitchFamily="18" charset="0"/>
              </a:rPr>
              <a:t> target</a:t>
            </a:r>
          </a:p>
        </p:txBody>
      </p:sp>
      <p:cxnSp>
        <p:nvCxnSpPr>
          <p:cNvPr id="33" name="Straight Arrow Connector 11"/>
          <p:cNvCxnSpPr/>
          <p:nvPr/>
        </p:nvCxnSpPr>
        <p:spPr>
          <a:xfrm flipH="1">
            <a:off x="7380312" y="1340770"/>
            <a:ext cx="72008" cy="835663"/>
          </a:xfrm>
          <a:prstGeom prst="straightConnector1">
            <a:avLst/>
          </a:prstGeom>
          <a:ln w="28575" cmpd="sng">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62">
            <a:extLst>
              <a:ext uri="{FF2B5EF4-FFF2-40B4-BE49-F238E27FC236}">
                <a16:creationId xmlns:a16="http://schemas.microsoft.com/office/drawing/2014/main" id="{4BF3C713-390B-4E89-A6AB-6A8862A165F1}"/>
              </a:ext>
            </a:extLst>
          </p:cNvPr>
          <p:cNvCxnSpPr>
            <a:cxnSpLocks/>
          </p:cNvCxnSpPr>
          <p:nvPr/>
        </p:nvCxnSpPr>
        <p:spPr>
          <a:xfrm>
            <a:off x="489978" y="1943927"/>
            <a:ext cx="734294" cy="462193"/>
          </a:xfrm>
          <a:prstGeom prst="straightConnector1">
            <a:avLst/>
          </a:prstGeom>
          <a:ln w="22225">
            <a:solidFill>
              <a:schemeClr val="accent2">
                <a:lumMod val="60000"/>
                <a:lumOff val="40000"/>
                <a:alpha val="99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3</a:t>
            </a:fld>
            <a:endParaRPr lang="en-GB" sz="1200">
              <a:solidFill>
                <a:srgbClr val="898989"/>
              </a:solidFill>
            </a:endParaRPr>
          </a:p>
        </p:txBody>
      </p:sp>
      <p:cxnSp>
        <p:nvCxnSpPr>
          <p:cNvPr id="35" name="Straight Arrow Connector 62">
            <a:extLst>
              <a:ext uri="{FF2B5EF4-FFF2-40B4-BE49-F238E27FC236}">
                <a16:creationId xmlns:a16="http://schemas.microsoft.com/office/drawing/2014/main" id="{1A6D943D-7A3C-4BD4-B8FD-5F41A751471E}"/>
              </a:ext>
            </a:extLst>
          </p:cNvPr>
          <p:cNvCxnSpPr>
            <a:cxnSpLocks/>
          </p:cNvCxnSpPr>
          <p:nvPr/>
        </p:nvCxnSpPr>
        <p:spPr>
          <a:xfrm flipV="1">
            <a:off x="847581" y="2678143"/>
            <a:ext cx="345635" cy="500456"/>
          </a:xfrm>
          <a:prstGeom prst="straightConnector1">
            <a:avLst/>
          </a:prstGeom>
          <a:ln w="22225">
            <a:solidFill>
              <a:schemeClr val="accent6">
                <a:alpha val="99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0" name="TextBox 41">
            <a:extLst>
              <a:ext uri="{FF2B5EF4-FFF2-40B4-BE49-F238E27FC236}">
                <a16:creationId xmlns:a16="http://schemas.microsoft.com/office/drawing/2014/main" id="{2150BC63-F627-416E-945B-C5C9B8CEB404}"/>
              </a:ext>
            </a:extLst>
          </p:cNvPr>
          <p:cNvSpPr txBox="1"/>
          <p:nvPr/>
        </p:nvSpPr>
        <p:spPr>
          <a:xfrm rot="16200000">
            <a:off x="1174640" y="1594301"/>
            <a:ext cx="1267663" cy="338554"/>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r>
              <a:rPr lang="en-US" sz="1600" b="1" dirty="0">
                <a:solidFill>
                  <a:srgbClr val="3366FF"/>
                </a:solidFill>
                <a:latin typeface="Century" panose="02040604050505020304" pitchFamily="18" charset="0"/>
              </a:rPr>
              <a:t>Neutrons</a:t>
            </a:r>
          </a:p>
        </p:txBody>
      </p:sp>
      <p:sp>
        <p:nvSpPr>
          <p:cNvPr id="38" name="Title 4">
            <a:extLst>
              <a:ext uri="{FF2B5EF4-FFF2-40B4-BE49-F238E27FC236}">
                <a16:creationId xmlns:a16="http://schemas.microsoft.com/office/drawing/2014/main" id="{B2039DE2-B42B-46E3-90CC-859D7E947544}"/>
              </a:ext>
            </a:extLst>
          </p:cNvPr>
          <p:cNvSpPr txBox="1">
            <a:spLocks/>
          </p:cNvSpPr>
          <p:nvPr/>
        </p:nvSpPr>
        <p:spPr bwMode="auto">
          <a:xfrm>
            <a:off x="-1587" y="0"/>
            <a:ext cx="9145588" cy="511262"/>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Commissioning. In red what is planned in 2021 (YETS on 15</a:t>
            </a:r>
            <a:r>
              <a:rPr lang="en-US" sz="2400" b="1" baseline="30000" dirty="0">
                <a:solidFill>
                  <a:sysClr val="window" lastClr="FFFFFF"/>
                </a:solidFill>
                <a:latin typeface="Perpetua" pitchFamily="18" charset="0"/>
              </a:rPr>
              <a:t>th</a:t>
            </a:r>
            <a:r>
              <a:rPr lang="en-US" sz="2400" b="1" dirty="0">
                <a:solidFill>
                  <a:sysClr val="window" lastClr="FFFFFF"/>
                </a:solidFill>
                <a:latin typeface="Perpetua" pitchFamily="18" charset="0"/>
              </a:rPr>
              <a:t> Nov)</a:t>
            </a:r>
          </a:p>
        </p:txBody>
      </p:sp>
      <p:sp>
        <p:nvSpPr>
          <p:cNvPr id="30" name="TextBox 29">
            <a:extLst>
              <a:ext uri="{FF2B5EF4-FFF2-40B4-BE49-F238E27FC236}">
                <a16:creationId xmlns:a16="http://schemas.microsoft.com/office/drawing/2014/main" id="{B8AA40DB-5575-4BA5-A461-145E585A20D2}"/>
              </a:ext>
            </a:extLst>
          </p:cNvPr>
          <p:cNvSpPr txBox="1"/>
          <p:nvPr/>
        </p:nvSpPr>
        <p:spPr>
          <a:xfrm>
            <a:off x="4730345" y="944162"/>
            <a:ext cx="4413655" cy="1077218"/>
          </a:xfrm>
          <a:prstGeom prst="rect">
            <a:avLst/>
          </a:prstGeom>
          <a:noFill/>
        </p:spPr>
        <p:txBody>
          <a:bodyPr wrap="square">
            <a:spAutoFit/>
          </a:bodyPr>
          <a:lstStyle/>
          <a:p>
            <a:pPr marL="268288" indent="-268288">
              <a:spcAft>
                <a:spcPts val="600"/>
              </a:spcAft>
              <a:buFont typeface="+mj-lt"/>
              <a:buAutoNum type="arabicPeriod"/>
            </a:pPr>
            <a:r>
              <a:rPr lang="en-US" sz="1800" dirty="0">
                <a:latin typeface="Perpetua" pitchFamily="18" charset="0"/>
              </a:rPr>
              <a:t>EAR2 small collimator + </a:t>
            </a:r>
            <a:r>
              <a:rPr lang="en-US" dirty="0">
                <a:latin typeface="Perpetua" pitchFamily="18" charset="0"/>
              </a:rPr>
              <a:t>Demineralized </a:t>
            </a:r>
            <a:r>
              <a:rPr lang="en-US" sz="1800" dirty="0">
                <a:latin typeface="Perpetua" pitchFamily="18" charset="0"/>
              </a:rPr>
              <a:t>Water.</a:t>
            </a:r>
          </a:p>
          <a:p>
            <a:pPr marL="268288" indent="-268288">
              <a:spcAft>
                <a:spcPts val="600"/>
              </a:spcAft>
              <a:buFont typeface="+mj-lt"/>
              <a:buAutoNum type="arabicPeriod"/>
            </a:pPr>
            <a:r>
              <a:rPr lang="en-US" sz="1800" dirty="0">
                <a:latin typeface="Perpetua" pitchFamily="18" charset="0"/>
              </a:rPr>
              <a:t>EAR2 big collimator + </a:t>
            </a:r>
            <a:r>
              <a:rPr lang="en-US" dirty="0">
                <a:latin typeface="Perpetua" pitchFamily="18" charset="0"/>
              </a:rPr>
              <a:t>Demineralized</a:t>
            </a:r>
            <a:r>
              <a:rPr lang="en-US" sz="1800" dirty="0">
                <a:latin typeface="Perpetua" pitchFamily="18" charset="0"/>
              </a:rPr>
              <a:t> Water</a:t>
            </a:r>
            <a:r>
              <a:rPr lang="en-US" dirty="0">
                <a:latin typeface="Perpetua" pitchFamily="18" charset="0"/>
              </a:rPr>
              <a:t>.</a:t>
            </a:r>
          </a:p>
          <a:p>
            <a:pPr marL="268288" indent="-268288">
              <a:spcAft>
                <a:spcPts val="600"/>
              </a:spcAft>
              <a:buFont typeface="+mj-lt"/>
              <a:buAutoNum type="arabicPeriod"/>
            </a:pPr>
            <a:r>
              <a:rPr lang="en-US" sz="1800" dirty="0">
                <a:latin typeface="Perpetua" pitchFamily="18" charset="0"/>
              </a:rPr>
              <a:t>EAR2 small collimator + Borated Water. </a:t>
            </a:r>
          </a:p>
        </p:txBody>
      </p:sp>
      <p:pic>
        <p:nvPicPr>
          <p:cNvPr id="5" name="Picture 4">
            <a:extLst>
              <a:ext uri="{FF2B5EF4-FFF2-40B4-BE49-F238E27FC236}">
                <a16:creationId xmlns:a16="http://schemas.microsoft.com/office/drawing/2014/main" id="{8A771BEC-15E4-4320-A49B-5379DD2376A2}"/>
              </a:ext>
            </a:extLst>
          </p:cNvPr>
          <p:cNvPicPr>
            <a:picLocks noChangeAspect="1"/>
          </p:cNvPicPr>
          <p:nvPr/>
        </p:nvPicPr>
        <p:blipFill>
          <a:blip r:embed="rId6"/>
          <a:stretch>
            <a:fillRect/>
          </a:stretch>
        </p:blipFill>
        <p:spPr>
          <a:xfrm>
            <a:off x="1349089" y="2466391"/>
            <a:ext cx="106594" cy="153741"/>
          </a:xfrm>
          <a:prstGeom prst="rect">
            <a:avLst/>
          </a:prstGeom>
        </p:spPr>
      </p:pic>
      <p:sp>
        <p:nvSpPr>
          <p:cNvPr id="40" name="TextBox 39">
            <a:extLst>
              <a:ext uri="{FF2B5EF4-FFF2-40B4-BE49-F238E27FC236}">
                <a16:creationId xmlns:a16="http://schemas.microsoft.com/office/drawing/2014/main" id="{75EBE476-20A1-4EDF-ABBB-F605D353064E}"/>
              </a:ext>
            </a:extLst>
          </p:cNvPr>
          <p:cNvSpPr txBox="1"/>
          <p:nvPr/>
        </p:nvSpPr>
        <p:spPr>
          <a:xfrm>
            <a:off x="5008441" y="5591853"/>
            <a:ext cx="4028054" cy="723275"/>
          </a:xfrm>
          <a:prstGeom prst="rect">
            <a:avLst/>
          </a:prstGeom>
          <a:noFill/>
        </p:spPr>
        <p:txBody>
          <a:bodyPr wrap="square">
            <a:spAutoFit/>
          </a:bodyPr>
          <a:lstStyle/>
          <a:p>
            <a:pPr>
              <a:spcAft>
                <a:spcPts val="600"/>
              </a:spcAft>
            </a:pPr>
            <a:r>
              <a:rPr lang="en-US" sz="1800" dirty="0">
                <a:latin typeface="Perpetua" pitchFamily="18" charset="0"/>
              </a:rPr>
              <a:t>4. EAR1 small collimator + Borated Water. </a:t>
            </a:r>
            <a:endParaRPr lang="en-US" dirty="0">
              <a:latin typeface="Perpetua" pitchFamily="18" charset="0"/>
            </a:endParaRPr>
          </a:p>
          <a:p>
            <a:pPr>
              <a:spcAft>
                <a:spcPts val="600"/>
              </a:spcAft>
            </a:pPr>
            <a:r>
              <a:rPr lang="en-US" sz="1800" dirty="0">
                <a:latin typeface="Perpetua" pitchFamily="18" charset="0"/>
              </a:rPr>
              <a:t>5. EAR1 big collimator + Borated Water. </a:t>
            </a:r>
          </a:p>
        </p:txBody>
      </p:sp>
      <p:pic>
        <p:nvPicPr>
          <p:cNvPr id="19" name="Picture 2">
            <a:extLst>
              <a:ext uri="{FF2B5EF4-FFF2-40B4-BE49-F238E27FC236}">
                <a16:creationId xmlns:a16="http://schemas.microsoft.com/office/drawing/2014/main" id="{948C69F7-F2B7-4080-BC4A-43265F5703A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a:extLst>
              <a:ext uri="{FF2B5EF4-FFF2-40B4-BE49-F238E27FC236}">
                <a16:creationId xmlns:a16="http://schemas.microsoft.com/office/drawing/2014/main" id="{337700C5-BE6D-4B10-9E30-B21C3135777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5">
            <a:extLst>
              <a:ext uri="{FF2B5EF4-FFF2-40B4-BE49-F238E27FC236}">
                <a16:creationId xmlns:a16="http://schemas.microsoft.com/office/drawing/2014/main" id="{DBAAB463-1F12-412F-A116-B20118D293A0}"/>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TextBox 29">
            <a:extLst>
              <a:ext uri="{FF2B5EF4-FFF2-40B4-BE49-F238E27FC236}">
                <a16:creationId xmlns:a16="http://schemas.microsoft.com/office/drawing/2014/main" id="{B8AA40DB-5575-4BA5-A461-145E585A20D2}"/>
              </a:ext>
            </a:extLst>
          </p:cNvPr>
          <p:cNvSpPr txBox="1"/>
          <p:nvPr/>
        </p:nvSpPr>
        <p:spPr>
          <a:xfrm>
            <a:off x="0" y="5111759"/>
            <a:ext cx="3142801" cy="738664"/>
          </a:xfrm>
          <a:prstGeom prst="rect">
            <a:avLst/>
          </a:prstGeom>
          <a:noFill/>
        </p:spPr>
        <p:txBody>
          <a:bodyPr wrap="square">
            <a:spAutoFit/>
          </a:bodyPr>
          <a:lstStyle/>
          <a:p>
            <a:pPr>
              <a:spcAft>
                <a:spcPts val="0"/>
              </a:spcAft>
            </a:pPr>
            <a:r>
              <a:rPr lang="es-ES" sz="1400" dirty="0" err="1">
                <a:latin typeface="Perpetua" pitchFamily="18" charset="0"/>
              </a:rPr>
              <a:t>Monitoring</a:t>
            </a:r>
            <a:r>
              <a:rPr lang="es-ES" sz="1400" dirty="0">
                <a:latin typeface="Perpetua" pitchFamily="18" charset="0"/>
              </a:rPr>
              <a:t> target &amp; </a:t>
            </a:r>
            <a:r>
              <a:rPr lang="es-ES" sz="1400" dirty="0" err="1">
                <a:latin typeface="Perpetua" pitchFamily="18" charset="0"/>
              </a:rPr>
              <a:t>neutron</a:t>
            </a:r>
            <a:r>
              <a:rPr lang="es-ES" sz="1400" dirty="0">
                <a:latin typeface="Perpetua" pitchFamily="18" charset="0"/>
              </a:rPr>
              <a:t> flux at </a:t>
            </a:r>
            <a:r>
              <a:rPr lang="es-ES" sz="1400" dirty="0" err="1">
                <a:latin typeface="Perpetua" pitchFamily="18" charset="0"/>
              </a:rPr>
              <a:t>EARs</a:t>
            </a:r>
            <a:endParaRPr lang="es-ES" sz="1400" dirty="0">
              <a:latin typeface="Perpetua" pitchFamily="18" charset="0"/>
            </a:endParaRPr>
          </a:p>
          <a:p>
            <a:pPr>
              <a:spcAft>
                <a:spcPts val="0"/>
              </a:spcAft>
            </a:pPr>
            <a:r>
              <a:rPr lang="es-ES" sz="1400" dirty="0">
                <a:latin typeface="Perpetua" pitchFamily="18" charset="0"/>
              </a:rPr>
              <a:t>RP </a:t>
            </a:r>
            <a:r>
              <a:rPr lang="es-ES" sz="1400" dirty="0" err="1">
                <a:latin typeface="Perpetua" pitchFamily="18" charset="0"/>
              </a:rPr>
              <a:t>for</a:t>
            </a:r>
            <a:r>
              <a:rPr lang="es-ES" sz="1400" dirty="0">
                <a:latin typeface="Perpetua" pitchFamily="18" charset="0"/>
              </a:rPr>
              <a:t> NEAR.</a:t>
            </a:r>
          </a:p>
          <a:p>
            <a:pPr>
              <a:spcAft>
                <a:spcPts val="0"/>
              </a:spcAft>
            </a:pPr>
            <a:r>
              <a:rPr lang="es-ES" sz="1400" dirty="0" err="1">
                <a:latin typeface="Perpetua" pitchFamily="18" charset="0"/>
              </a:rPr>
              <a:t>Characterization</a:t>
            </a:r>
            <a:r>
              <a:rPr lang="es-ES" sz="1400" dirty="0">
                <a:latin typeface="Perpetua" pitchFamily="18" charset="0"/>
              </a:rPr>
              <a:t> </a:t>
            </a:r>
            <a:r>
              <a:rPr lang="es-ES" sz="1400" dirty="0" err="1">
                <a:latin typeface="Perpetua" pitchFamily="18" charset="0"/>
              </a:rPr>
              <a:t>of</a:t>
            </a:r>
            <a:r>
              <a:rPr lang="es-ES" sz="1400" dirty="0">
                <a:latin typeface="Perpetua" pitchFamily="18" charset="0"/>
              </a:rPr>
              <a:t> NEAR </a:t>
            </a:r>
            <a:r>
              <a:rPr lang="es-ES" sz="1400" dirty="0" err="1">
                <a:latin typeface="Perpetua" pitchFamily="18" charset="0"/>
              </a:rPr>
              <a:t>neutron</a:t>
            </a:r>
            <a:r>
              <a:rPr lang="es-ES" sz="1400" dirty="0">
                <a:latin typeface="Perpetua" pitchFamily="18" charset="0"/>
              </a:rPr>
              <a:t> flux</a:t>
            </a:r>
          </a:p>
        </p:txBody>
      </p:sp>
      <p:sp>
        <p:nvSpPr>
          <p:cNvPr id="37" name="TextBox 36">
            <a:extLst>
              <a:ext uri="{FF2B5EF4-FFF2-40B4-BE49-F238E27FC236}">
                <a16:creationId xmlns:a16="http://schemas.microsoft.com/office/drawing/2014/main" id="{68FFF76A-0BB0-480F-A225-CD82DCF5D7DB}"/>
              </a:ext>
            </a:extLst>
          </p:cNvPr>
          <p:cNvSpPr txBox="1"/>
          <p:nvPr/>
        </p:nvSpPr>
        <p:spPr>
          <a:xfrm>
            <a:off x="3792524" y="2134131"/>
            <a:ext cx="937821" cy="307777"/>
          </a:xfrm>
          <a:prstGeom prst="rect">
            <a:avLst/>
          </a:prstGeom>
          <a:noFill/>
        </p:spPr>
        <p:txBody>
          <a:bodyPr wrap="square">
            <a:spAutoFit/>
          </a:bodyPr>
          <a:lstStyle/>
          <a:p>
            <a:r>
              <a:rPr lang="en-US" sz="1400" b="1" dirty="0">
                <a:solidFill>
                  <a:schemeClr val="bg1"/>
                </a:solidFill>
                <a:latin typeface="Garamond" panose="02020404030301010803" pitchFamily="18" charset="0"/>
              </a:rPr>
              <a:t>L</a:t>
            </a:r>
            <a:r>
              <a:rPr lang="en-US" sz="1400" b="1" baseline="-25000" dirty="0">
                <a:solidFill>
                  <a:schemeClr val="bg1"/>
                </a:solidFill>
                <a:latin typeface="Garamond" panose="02020404030301010803" pitchFamily="18" charset="0"/>
              </a:rPr>
              <a:t>2</a:t>
            </a:r>
            <a:r>
              <a:rPr lang="en-US" sz="1400" b="1" dirty="0">
                <a:solidFill>
                  <a:schemeClr val="bg1"/>
                </a:solidFill>
                <a:latin typeface="Century" panose="02040604050505020304" pitchFamily="18" charset="0"/>
              </a:rPr>
              <a:t>=20 m</a:t>
            </a:r>
            <a:endParaRPr lang="en-GB" sz="1400" b="1" dirty="0">
              <a:solidFill>
                <a:schemeClr val="bg1"/>
              </a:solidFill>
              <a:latin typeface="Century" panose="02040604050505020304" pitchFamily="18" charset="0"/>
            </a:endParaRPr>
          </a:p>
        </p:txBody>
      </p:sp>
      <p:sp>
        <p:nvSpPr>
          <p:cNvPr id="9" name="TextBox 8">
            <a:extLst>
              <a:ext uri="{FF2B5EF4-FFF2-40B4-BE49-F238E27FC236}">
                <a16:creationId xmlns:a16="http://schemas.microsoft.com/office/drawing/2014/main" id="{FC2DB707-C2B0-43C4-BE70-6A8108A7E9E2}"/>
              </a:ext>
            </a:extLst>
          </p:cNvPr>
          <p:cNvSpPr txBox="1"/>
          <p:nvPr/>
        </p:nvSpPr>
        <p:spPr>
          <a:xfrm>
            <a:off x="7087275" y="4277049"/>
            <a:ext cx="1254515" cy="307777"/>
          </a:xfrm>
          <a:prstGeom prst="rect">
            <a:avLst/>
          </a:prstGeom>
          <a:noFill/>
        </p:spPr>
        <p:txBody>
          <a:bodyPr wrap="square">
            <a:spAutoFit/>
          </a:bodyPr>
          <a:lstStyle/>
          <a:p>
            <a:r>
              <a:rPr lang="en-US" sz="1400" b="1" dirty="0">
                <a:solidFill>
                  <a:schemeClr val="bg1"/>
                </a:solidFill>
                <a:latin typeface="Garamond" panose="02020404030301010803" pitchFamily="18" charset="0"/>
              </a:rPr>
              <a:t>L</a:t>
            </a:r>
            <a:r>
              <a:rPr lang="en-US" sz="1400" b="1" baseline="-25000" dirty="0">
                <a:solidFill>
                  <a:schemeClr val="bg1"/>
                </a:solidFill>
                <a:latin typeface="Garamond" panose="02020404030301010803" pitchFamily="18" charset="0"/>
              </a:rPr>
              <a:t>1</a:t>
            </a:r>
            <a:r>
              <a:rPr lang="en-US" sz="1400" b="1" dirty="0">
                <a:solidFill>
                  <a:schemeClr val="bg1"/>
                </a:solidFill>
                <a:latin typeface="Century" panose="02040604050505020304" pitchFamily="18" charset="0"/>
              </a:rPr>
              <a:t>=185 m</a:t>
            </a:r>
            <a:endParaRPr lang="en-GB" sz="1400" b="1" dirty="0">
              <a:solidFill>
                <a:schemeClr val="bg1"/>
              </a:solidFill>
              <a:latin typeface="Century" panose="02040604050505020304" pitchFamily="18" charset="0"/>
            </a:endParaRPr>
          </a:p>
        </p:txBody>
      </p:sp>
      <p:sp>
        <p:nvSpPr>
          <p:cNvPr id="16" name="TextBox 15">
            <a:extLst>
              <a:ext uri="{FF2B5EF4-FFF2-40B4-BE49-F238E27FC236}">
                <a16:creationId xmlns:a16="http://schemas.microsoft.com/office/drawing/2014/main" id="{E15F4D7C-DE9A-46BA-930D-06A2DF6E4D75}"/>
              </a:ext>
            </a:extLst>
          </p:cNvPr>
          <p:cNvSpPr txBox="1"/>
          <p:nvPr/>
        </p:nvSpPr>
        <p:spPr>
          <a:xfrm>
            <a:off x="1977749" y="4105306"/>
            <a:ext cx="1347278" cy="600164"/>
          </a:xfrm>
          <a:prstGeom prst="rect">
            <a:avLst/>
          </a:prstGeom>
          <a:noFill/>
        </p:spPr>
        <p:txBody>
          <a:bodyPr wrap="square">
            <a:spAutoFit/>
          </a:bodyPr>
          <a:lstStyle/>
          <a:p>
            <a:pPr algn="ctr">
              <a:spcAft>
                <a:spcPts val="600"/>
              </a:spcAft>
            </a:pPr>
            <a:r>
              <a:rPr lang="es-ES" sz="1400" b="1" dirty="0">
                <a:latin typeface="Perpetua" pitchFamily="18" charset="0"/>
              </a:rPr>
              <a:t>25·10</a:t>
            </a:r>
            <a:r>
              <a:rPr lang="es-ES" sz="1400" b="1" baseline="30000" dirty="0">
                <a:latin typeface="Perpetua" pitchFamily="18" charset="0"/>
              </a:rPr>
              <a:t>17</a:t>
            </a:r>
            <a:r>
              <a:rPr lang="es-ES" sz="1400" b="1" dirty="0">
                <a:latin typeface="Perpetua" pitchFamily="18" charset="0"/>
              </a:rPr>
              <a:t> </a:t>
            </a:r>
            <a:r>
              <a:rPr lang="es-ES" sz="1400" b="1" dirty="0" err="1">
                <a:latin typeface="Perpetua" pitchFamily="18" charset="0"/>
              </a:rPr>
              <a:t>protons</a:t>
            </a:r>
            <a:endParaRPr lang="es-ES" sz="1400" b="1" dirty="0">
              <a:latin typeface="Perpetua" pitchFamily="18" charset="0"/>
            </a:endParaRPr>
          </a:p>
          <a:p>
            <a:pPr algn="ctr">
              <a:spcAft>
                <a:spcPts val="600"/>
              </a:spcAft>
            </a:pPr>
            <a:r>
              <a:rPr lang="es-ES" sz="1400" b="1" dirty="0">
                <a:latin typeface="Perpetua" pitchFamily="18" charset="0"/>
              </a:rPr>
              <a:t>19/07-23/09 </a:t>
            </a:r>
          </a:p>
        </p:txBody>
      </p:sp>
      <p:sp>
        <p:nvSpPr>
          <p:cNvPr id="22" name="TextBox 21">
            <a:extLst>
              <a:ext uri="{FF2B5EF4-FFF2-40B4-BE49-F238E27FC236}">
                <a16:creationId xmlns:a16="http://schemas.microsoft.com/office/drawing/2014/main" id="{8469425A-F09B-4BAA-993F-74D204F47FE5}"/>
              </a:ext>
            </a:extLst>
          </p:cNvPr>
          <p:cNvSpPr txBox="1"/>
          <p:nvPr/>
        </p:nvSpPr>
        <p:spPr>
          <a:xfrm>
            <a:off x="3334129" y="670488"/>
            <a:ext cx="1629245" cy="307777"/>
          </a:xfrm>
          <a:prstGeom prst="rect">
            <a:avLst/>
          </a:prstGeom>
          <a:noFill/>
        </p:spPr>
        <p:txBody>
          <a:bodyPr wrap="square">
            <a:spAutoFit/>
          </a:bodyPr>
          <a:lstStyle/>
          <a:p>
            <a:pPr algn="ctr">
              <a:spcAft>
                <a:spcPts val="600"/>
              </a:spcAft>
            </a:pPr>
            <a:r>
              <a:rPr lang="es-ES" sz="1400" b="1" dirty="0">
                <a:latin typeface="Perpetua" pitchFamily="18" charset="0"/>
              </a:rPr>
              <a:t>65·10</a:t>
            </a:r>
            <a:r>
              <a:rPr lang="es-ES" sz="1400" b="1" baseline="30000" dirty="0">
                <a:latin typeface="Perpetua" pitchFamily="18" charset="0"/>
              </a:rPr>
              <a:t>17</a:t>
            </a:r>
            <a:r>
              <a:rPr lang="es-ES" sz="1400" b="1" dirty="0">
                <a:latin typeface="Perpetua" pitchFamily="18" charset="0"/>
              </a:rPr>
              <a:t> </a:t>
            </a:r>
            <a:r>
              <a:rPr lang="es-ES" sz="1400" b="1" dirty="0" err="1">
                <a:latin typeface="Perpetua" pitchFamily="18" charset="0"/>
              </a:rPr>
              <a:t>protons</a:t>
            </a:r>
            <a:endParaRPr lang="es-ES" sz="1400" b="1" dirty="0">
              <a:latin typeface="Perpetua" pitchFamily="18" charset="0"/>
            </a:endParaRPr>
          </a:p>
        </p:txBody>
      </p:sp>
      <p:sp>
        <p:nvSpPr>
          <p:cNvPr id="23" name="TextBox 22">
            <a:extLst>
              <a:ext uri="{FF2B5EF4-FFF2-40B4-BE49-F238E27FC236}">
                <a16:creationId xmlns:a16="http://schemas.microsoft.com/office/drawing/2014/main" id="{982FFF75-41EF-4497-948F-C931B5FDE2FB}"/>
              </a:ext>
            </a:extLst>
          </p:cNvPr>
          <p:cNvSpPr txBox="1"/>
          <p:nvPr/>
        </p:nvSpPr>
        <p:spPr>
          <a:xfrm>
            <a:off x="7465370" y="2890706"/>
            <a:ext cx="1347278" cy="307777"/>
          </a:xfrm>
          <a:prstGeom prst="rect">
            <a:avLst/>
          </a:prstGeom>
          <a:noFill/>
        </p:spPr>
        <p:txBody>
          <a:bodyPr wrap="square">
            <a:spAutoFit/>
          </a:bodyPr>
          <a:lstStyle/>
          <a:p>
            <a:pPr algn="ctr">
              <a:spcAft>
                <a:spcPts val="600"/>
              </a:spcAft>
            </a:pPr>
            <a:r>
              <a:rPr lang="es-ES" sz="1400" b="1" dirty="0">
                <a:latin typeface="Perpetua" pitchFamily="18" charset="0"/>
              </a:rPr>
              <a:t>53·10</a:t>
            </a:r>
            <a:r>
              <a:rPr lang="es-ES" sz="1400" b="1" baseline="30000" dirty="0">
                <a:latin typeface="Perpetua" pitchFamily="18" charset="0"/>
              </a:rPr>
              <a:t>17</a:t>
            </a:r>
            <a:r>
              <a:rPr lang="es-ES" sz="1400" b="1" dirty="0">
                <a:latin typeface="Perpetua" pitchFamily="18" charset="0"/>
              </a:rPr>
              <a:t> </a:t>
            </a:r>
            <a:r>
              <a:rPr lang="es-ES" sz="1400" b="1" dirty="0" err="1">
                <a:latin typeface="Perpetua" pitchFamily="18" charset="0"/>
              </a:rPr>
              <a:t>protons</a:t>
            </a:r>
            <a:r>
              <a:rPr lang="es-ES" sz="1400" b="1" dirty="0">
                <a:latin typeface="Perpetua" pitchFamily="18" charset="0"/>
              </a:rPr>
              <a:t> </a:t>
            </a:r>
          </a:p>
        </p:txBody>
      </p:sp>
      <p:sp>
        <p:nvSpPr>
          <p:cNvPr id="39" name="38 Rectángulo"/>
          <p:cNvSpPr/>
          <p:nvPr/>
        </p:nvSpPr>
        <p:spPr>
          <a:xfrm>
            <a:off x="5035202" y="5612511"/>
            <a:ext cx="3851260" cy="35209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42 Rectángulo"/>
          <p:cNvSpPr/>
          <p:nvPr/>
        </p:nvSpPr>
        <p:spPr>
          <a:xfrm>
            <a:off x="4700990" y="909100"/>
            <a:ext cx="4414531" cy="35366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42 Rectángulo">
            <a:extLst>
              <a:ext uri="{FF2B5EF4-FFF2-40B4-BE49-F238E27FC236}">
                <a16:creationId xmlns:a16="http://schemas.microsoft.com/office/drawing/2014/main" id="{AAF2FF3E-838C-403C-AB7A-5683301C0F39}"/>
              </a:ext>
            </a:extLst>
          </p:cNvPr>
          <p:cNvSpPr/>
          <p:nvPr/>
        </p:nvSpPr>
        <p:spPr>
          <a:xfrm>
            <a:off x="0" y="3674540"/>
            <a:ext cx="1695162" cy="1194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46 Rectángulo"/>
          <p:cNvSpPr/>
          <p:nvPr/>
        </p:nvSpPr>
        <p:spPr>
          <a:xfrm>
            <a:off x="1977749" y="4105306"/>
            <a:ext cx="1375300" cy="6001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47 Rectángulo"/>
          <p:cNvSpPr/>
          <p:nvPr/>
        </p:nvSpPr>
        <p:spPr>
          <a:xfrm>
            <a:off x="5954999" y="2071016"/>
            <a:ext cx="1375300" cy="5752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7">
            <a:extLst>
              <a:ext uri="{FF2B5EF4-FFF2-40B4-BE49-F238E27FC236}">
                <a16:creationId xmlns:a16="http://schemas.microsoft.com/office/drawing/2014/main" id="{696DF2F7-D4F3-47C9-9743-1E08A594D159}"/>
              </a:ext>
            </a:extLst>
          </p:cNvPr>
          <p:cNvPicPr>
            <a:picLocks noChangeAspect="1"/>
          </p:cNvPicPr>
          <p:nvPr/>
        </p:nvPicPr>
        <p:blipFill>
          <a:blip r:embed="rId10"/>
          <a:stretch>
            <a:fillRect/>
          </a:stretch>
        </p:blipFill>
        <p:spPr>
          <a:xfrm>
            <a:off x="90238" y="3717032"/>
            <a:ext cx="1548955" cy="1098579"/>
          </a:xfrm>
          <a:prstGeom prst="rect">
            <a:avLst/>
          </a:prstGeom>
        </p:spPr>
      </p:pic>
      <p:sp>
        <p:nvSpPr>
          <p:cNvPr id="51" name="TextBox 22">
            <a:extLst>
              <a:ext uri="{FF2B5EF4-FFF2-40B4-BE49-F238E27FC236}">
                <a16:creationId xmlns:a16="http://schemas.microsoft.com/office/drawing/2014/main" id="{982FFF75-41EF-4497-948F-C931B5FDE2FB}"/>
              </a:ext>
            </a:extLst>
          </p:cNvPr>
          <p:cNvSpPr txBox="1"/>
          <p:nvPr/>
        </p:nvSpPr>
        <p:spPr>
          <a:xfrm>
            <a:off x="4361563" y="4929683"/>
            <a:ext cx="1347278" cy="600164"/>
          </a:xfrm>
          <a:prstGeom prst="rect">
            <a:avLst/>
          </a:prstGeom>
          <a:noFill/>
        </p:spPr>
        <p:txBody>
          <a:bodyPr wrap="square">
            <a:spAutoFit/>
          </a:bodyPr>
          <a:lstStyle/>
          <a:p>
            <a:pPr algn="ctr">
              <a:spcAft>
                <a:spcPts val="600"/>
              </a:spcAft>
            </a:pPr>
            <a:r>
              <a:rPr lang="es-ES" sz="1400" b="1" dirty="0">
                <a:latin typeface="Perpetua" pitchFamily="18" charset="0"/>
              </a:rPr>
              <a:t>38·10</a:t>
            </a:r>
            <a:r>
              <a:rPr lang="es-ES" sz="1400" b="1" baseline="30000" dirty="0">
                <a:latin typeface="Perpetua" pitchFamily="18" charset="0"/>
              </a:rPr>
              <a:t>17</a:t>
            </a:r>
            <a:r>
              <a:rPr lang="es-ES" sz="1400" b="1" dirty="0">
                <a:latin typeface="Perpetua" pitchFamily="18" charset="0"/>
              </a:rPr>
              <a:t> </a:t>
            </a:r>
            <a:r>
              <a:rPr lang="es-ES" sz="1400" b="1" dirty="0" err="1">
                <a:latin typeface="Perpetua" pitchFamily="18" charset="0"/>
              </a:rPr>
              <a:t>protons</a:t>
            </a:r>
            <a:endParaRPr lang="es-ES" sz="1400" b="1" dirty="0">
              <a:latin typeface="Perpetua" pitchFamily="18" charset="0"/>
            </a:endParaRPr>
          </a:p>
          <a:p>
            <a:pPr algn="ctr">
              <a:spcAft>
                <a:spcPts val="600"/>
              </a:spcAft>
            </a:pPr>
            <a:r>
              <a:rPr lang="es-ES" sz="1400" b="1" dirty="0">
                <a:latin typeface="Perpetua" pitchFamily="18" charset="0"/>
              </a:rPr>
              <a:t>24/09-15/11 </a:t>
            </a:r>
          </a:p>
        </p:txBody>
      </p:sp>
      <p:sp>
        <p:nvSpPr>
          <p:cNvPr id="52" name="51 Rectángulo"/>
          <p:cNvSpPr/>
          <p:nvPr/>
        </p:nvSpPr>
        <p:spPr>
          <a:xfrm>
            <a:off x="4360291" y="4937257"/>
            <a:ext cx="1375300" cy="5752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12 Rectángulo"/>
          <p:cNvSpPr/>
          <p:nvPr/>
        </p:nvSpPr>
        <p:spPr>
          <a:xfrm>
            <a:off x="5879561" y="2041668"/>
            <a:ext cx="1506524" cy="600164"/>
          </a:xfrm>
          <a:prstGeom prst="rect">
            <a:avLst/>
          </a:prstGeom>
        </p:spPr>
        <p:txBody>
          <a:bodyPr wrap="square">
            <a:spAutoFit/>
          </a:bodyPr>
          <a:lstStyle/>
          <a:p>
            <a:pPr algn="ctr">
              <a:spcAft>
                <a:spcPts val="600"/>
              </a:spcAft>
            </a:pPr>
            <a:r>
              <a:rPr lang="es-ES" sz="1400" b="1" dirty="0">
                <a:latin typeface="Perpetua" pitchFamily="18" charset="0"/>
              </a:rPr>
              <a:t>21·10</a:t>
            </a:r>
            <a:r>
              <a:rPr lang="es-ES" sz="1400" b="1" baseline="30000" dirty="0">
                <a:latin typeface="Perpetua" pitchFamily="18" charset="0"/>
              </a:rPr>
              <a:t>17</a:t>
            </a:r>
            <a:r>
              <a:rPr lang="es-ES" sz="1400" b="1" dirty="0">
                <a:latin typeface="Perpetua" pitchFamily="18" charset="0"/>
              </a:rPr>
              <a:t> </a:t>
            </a:r>
            <a:r>
              <a:rPr lang="es-ES" sz="1400" b="1" dirty="0" err="1">
                <a:latin typeface="Perpetua" pitchFamily="18" charset="0"/>
              </a:rPr>
              <a:t>protons</a:t>
            </a:r>
            <a:endParaRPr lang="es-ES" sz="1400" b="1" dirty="0">
              <a:latin typeface="Perpetua" pitchFamily="18" charset="0"/>
            </a:endParaRPr>
          </a:p>
          <a:p>
            <a:pPr algn="ctr">
              <a:spcAft>
                <a:spcPts val="600"/>
              </a:spcAft>
            </a:pPr>
            <a:r>
              <a:rPr lang="es-ES" sz="1400" b="1" dirty="0">
                <a:latin typeface="Perpetua" pitchFamily="18" charset="0"/>
              </a:rPr>
              <a:t>24/09-31/10 </a:t>
            </a:r>
          </a:p>
        </p:txBody>
      </p:sp>
      <p:sp>
        <p:nvSpPr>
          <p:cNvPr id="44" name="2 Marcador de pie de página">
            <a:extLst>
              <a:ext uri="{FF2B5EF4-FFF2-40B4-BE49-F238E27FC236}">
                <a16:creationId xmlns:a16="http://schemas.microsoft.com/office/drawing/2014/main" id="{690383FF-A542-496D-8349-9B495A1D3D6E}"/>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53" name="2 Marcador de pie de página">
            <a:extLst>
              <a:ext uri="{FF2B5EF4-FFF2-40B4-BE49-F238E27FC236}">
                <a16:creationId xmlns:a16="http://schemas.microsoft.com/office/drawing/2014/main" id="{469B48D2-37CB-401C-AEA8-E042C3B0F768}"/>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Tree>
    <p:extLst>
      <p:ext uri="{BB962C8B-B14F-4D97-AF65-F5344CB8AC3E}">
        <p14:creationId xmlns:p14="http://schemas.microsoft.com/office/powerpoint/2010/main" val="3548287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1000"/>
                                        <p:tgtEl>
                                          <p:spTgt spid="46"/>
                                        </p:tgtEl>
                                      </p:cBhvr>
                                    </p:animEffect>
                                    <p:anim calcmode="lin" valueType="num">
                                      <p:cBhvr>
                                        <p:cTn id="18" dur="1000" fill="hold"/>
                                        <p:tgtEl>
                                          <p:spTgt spid="46"/>
                                        </p:tgtEl>
                                        <p:attrNameLst>
                                          <p:attrName>ppt_x</p:attrName>
                                        </p:attrNameLst>
                                      </p:cBhvr>
                                      <p:tavLst>
                                        <p:tav tm="0">
                                          <p:val>
                                            <p:strVal val="#ppt_x"/>
                                          </p:val>
                                        </p:tav>
                                        <p:tav tm="100000">
                                          <p:val>
                                            <p:strVal val="#ppt_x"/>
                                          </p:val>
                                        </p:tav>
                                      </p:tavLst>
                                    </p:anim>
                                    <p:anim calcmode="lin" valueType="num">
                                      <p:cBhvr>
                                        <p:cTn id="19" dur="1000" fill="hold"/>
                                        <p:tgtEl>
                                          <p:spTgt spid="4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1000"/>
                                        <p:tgtEl>
                                          <p:spTgt spid="47"/>
                                        </p:tgtEl>
                                      </p:cBhvr>
                                    </p:animEffect>
                                    <p:anim calcmode="lin" valueType="num">
                                      <p:cBhvr>
                                        <p:cTn id="23" dur="1000" fill="hold"/>
                                        <p:tgtEl>
                                          <p:spTgt spid="47"/>
                                        </p:tgtEl>
                                        <p:attrNameLst>
                                          <p:attrName>ppt_x</p:attrName>
                                        </p:attrNameLst>
                                      </p:cBhvr>
                                      <p:tavLst>
                                        <p:tav tm="0">
                                          <p:val>
                                            <p:strVal val="#ppt_x"/>
                                          </p:val>
                                        </p:tav>
                                        <p:tav tm="100000">
                                          <p:val>
                                            <p:strVal val="#ppt_x"/>
                                          </p:val>
                                        </p:tav>
                                      </p:tavLst>
                                    </p:anim>
                                    <p:anim calcmode="lin" valueType="num">
                                      <p:cBhvr>
                                        <p:cTn id="24" dur="1000" fill="hold"/>
                                        <p:tgtEl>
                                          <p:spTgt spid="4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1000"/>
                                        <p:tgtEl>
                                          <p:spTgt spid="48"/>
                                        </p:tgtEl>
                                      </p:cBhvr>
                                    </p:animEffect>
                                    <p:anim calcmode="lin" valueType="num">
                                      <p:cBhvr>
                                        <p:cTn id="28" dur="1000" fill="hold"/>
                                        <p:tgtEl>
                                          <p:spTgt spid="48"/>
                                        </p:tgtEl>
                                        <p:attrNameLst>
                                          <p:attrName>ppt_x</p:attrName>
                                        </p:attrNameLst>
                                      </p:cBhvr>
                                      <p:tavLst>
                                        <p:tav tm="0">
                                          <p:val>
                                            <p:strVal val="#ppt_x"/>
                                          </p:val>
                                        </p:tav>
                                        <p:tav tm="100000">
                                          <p:val>
                                            <p:strVal val="#ppt_x"/>
                                          </p:val>
                                        </p:tav>
                                      </p:tavLst>
                                    </p:anim>
                                    <p:anim calcmode="lin" valueType="num">
                                      <p:cBhvr>
                                        <p:cTn id="29" dur="1000" fill="hold"/>
                                        <p:tgtEl>
                                          <p:spTgt spid="48"/>
                                        </p:tgtEl>
                                        <p:attrNameLst>
                                          <p:attrName>ppt_y</p:attrName>
                                        </p:attrNameLst>
                                      </p:cBhvr>
                                      <p:tavLst>
                                        <p:tav tm="0">
                                          <p:val>
                                            <p:strVal val="#ppt_y+.1"/>
                                          </p:val>
                                        </p:tav>
                                        <p:tav tm="100000">
                                          <p:val>
                                            <p:strVal val="#ppt_y"/>
                                          </p:val>
                                        </p:tav>
                                      </p:tavLst>
                                    </p:anim>
                                  </p:childTnLst>
                                </p:cTn>
                              </p:par>
                              <p:par>
                                <p:cTn id="30" presetID="1" presetClass="entr" presetSubtype="0" fill="hold" grpId="0" nodeType="withEffect">
                                  <p:stCondLst>
                                    <p:cond delay="0"/>
                                  </p:stCondLst>
                                  <p:childTnLst>
                                    <p:set>
                                      <p:cBhvr>
                                        <p:cTn id="31" dur="1" fill="hold">
                                          <p:stCondLst>
                                            <p:cond delay="0"/>
                                          </p:stCondLst>
                                        </p:cTn>
                                        <p:tgtEl>
                                          <p:spTgt spid="51"/>
                                        </p:tgtEl>
                                        <p:attrNameLst>
                                          <p:attrName>style.visibility</p:attrName>
                                        </p:attrNameLst>
                                      </p:cBhvr>
                                      <p:to>
                                        <p:strVal val="visible"/>
                                      </p:to>
                                    </p:set>
                                  </p:childTnLst>
                                </p:cTn>
                              </p:par>
                              <p:par>
                                <p:cTn id="32" presetID="42" presetClass="entr" presetSubtype="0" fill="hold" grpId="0" nodeType="withEffect">
                                  <p:stCondLst>
                                    <p:cond delay="0"/>
                                  </p:stCondLst>
                                  <p:childTnLst>
                                    <p:set>
                                      <p:cBhvr>
                                        <p:cTn id="33" dur="1" fill="hold">
                                          <p:stCondLst>
                                            <p:cond delay="0"/>
                                          </p:stCondLst>
                                        </p:cTn>
                                        <p:tgtEl>
                                          <p:spTgt spid="52"/>
                                        </p:tgtEl>
                                        <p:attrNameLst>
                                          <p:attrName>style.visibility</p:attrName>
                                        </p:attrNameLst>
                                      </p:cBhvr>
                                      <p:to>
                                        <p:strVal val="visible"/>
                                      </p:to>
                                    </p:set>
                                    <p:animEffect transition="in" filter="fade">
                                      <p:cBhvr>
                                        <p:cTn id="34" dur="1000"/>
                                        <p:tgtEl>
                                          <p:spTgt spid="52"/>
                                        </p:tgtEl>
                                      </p:cBhvr>
                                    </p:animEffect>
                                    <p:anim calcmode="lin" valueType="num">
                                      <p:cBhvr>
                                        <p:cTn id="35" dur="1000" fill="hold"/>
                                        <p:tgtEl>
                                          <p:spTgt spid="52"/>
                                        </p:tgtEl>
                                        <p:attrNameLst>
                                          <p:attrName>ppt_x</p:attrName>
                                        </p:attrNameLst>
                                      </p:cBhvr>
                                      <p:tavLst>
                                        <p:tav tm="0">
                                          <p:val>
                                            <p:strVal val="#ppt_x"/>
                                          </p:val>
                                        </p:tav>
                                        <p:tav tm="100000">
                                          <p:val>
                                            <p:strVal val="#ppt_x"/>
                                          </p:val>
                                        </p:tav>
                                      </p:tavLst>
                                    </p:anim>
                                    <p:anim calcmode="lin" valueType="num">
                                      <p:cBhvr>
                                        <p:cTn id="36" dur="1000" fill="hold"/>
                                        <p:tgtEl>
                                          <p:spTgt spid="52"/>
                                        </p:tgtEl>
                                        <p:attrNameLst>
                                          <p:attrName>ppt_y</p:attrName>
                                        </p:attrNameLst>
                                      </p:cBhvr>
                                      <p:tavLst>
                                        <p:tav tm="0">
                                          <p:val>
                                            <p:strVal val="#ppt_y+.1"/>
                                          </p:val>
                                        </p:tav>
                                        <p:tav tm="100000">
                                          <p:val>
                                            <p:strVal val="#ppt_y"/>
                                          </p:val>
                                        </p:tav>
                                      </p:tavLst>
                                    </p:anim>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3" grpId="0" animBg="1"/>
      <p:bldP spid="46" grpId="0" animBg="1"/>
      <p:bldP spid="47" grpId="0" animBg="1"/>
      <p:bldP spid="48" grpId="0" animBg="1"/>
      <p:bldP spid="51" grpId="0"/>
      <p:bldP spid="52"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F9F68B8-582F-4207-9476-A387E442DA1A}"/>
              </a:ext>
            </a:extLst>
          </p:cNvPr>
          <p:cNvSpPr txBox="1"/>
          <p:nvPr/>
        </p:nvSpPr>
        <p:spPr>
          <a:xfrm>
            <a:off x="1349597" y="5690025"/>
            <a:ext cx="1920719" cy="369332"/>
          </a:xfrm>
          <a:prstGeom prst="rect">
            <a:avLst/>
          </a:prstGeom>
          <a:noFill/>
          <a:ln>
            <a:solidFill>
              <a:schemeClr val="tx1"/>
            </a:solidFill>
          </a:ln>
        </p:spPr>
        <p:txBody>
          <a:bodyPr wrap="none" rtlCol="0">
            <a:spAutoFit/>
          </a:bodyPr>
          <a:lstStyle/>
          <a:p>
            <a:pPr algn="ctr"/>
            <a:r>
              <a:rPr lang="en-GB" sz="900" b="1" dirty="0"/>
              <a:t>Al-6082-T6 supporting structure</a:t>
            </a:r>
          </a:p>
          <a:p>
            <a:pPr algn="ctr"/>
            <a:r>
              <a:rPr lang="en-GB" sz="900" b="1" dirty="0"/>
              <a:t>(anti-creep and N</a:t>
            </a:r>
            <a:r>
              <a:rPr lang="en-GB" sz="900" b="1" baseline="-25000" dirty="0"/>
              <a:t>2</a:t>
            </a:r>
            <a:r>
              <a:rPr lang="en-GB" sz="900" b="1" dirty="0"/>
              <a:t> cooling channels)</a:t>
            </a:r>
          </a:p>
        </p:txBody>
      </p:sp>
      <p:sp>
        <p:nvSpPr>
          <p:cNvPr id="16" name="Arrow: Up 15">
            <a:extLst>
              <a:ext uri="{FF2B5EF4-FFF2-40B4-BE49-F238E27FC236}">
                <a16:creationId xmlns:a16="http://schemas.microsoft.com/office/drawing/2014/main" id="{5394FE8A-A0DD-4133-B7AA-129E28A3B9D3}"/>
              </a:ext>
            </a:extLst>
          </p:cNvPr>
          <p:cNvSpPr/>
          <p:nvPr/>
        </p:nvSpPr>
        <p:spPr>
          <a:xfrm>
            <a:off x="2219878" y="5298578"/>
            <a:ext cx="153284" cy="17708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Slide Number Placeholder 18">
            <a:extLst>
              <a:ext uri="{FF2B5EF4-FFF2-40B4-BE49-F238E27FC236}">
                <a16:creationId xmlns:a16="http://schemas.microsoft.com/office/drawing/2014/main" id="{63D9D789-0D45-459C-8322-C9B49323E8D4}"/>
              </a:ext>
            </a:extLst>
          </p:cNvPr>
          <p:cNvSpPr>
            <a:spLocks noGrp="1"/>
          </p:cNvSpPr>
          <p:nvPr>
            <p:ph type="sldNum" sz="quarter" idx="12"/>
          </p:nvPr>
        </p:nvSpPr>
        <p:spPr/>
        <p:txBody>
          <a:bodyPr/>
          <a:lstStyle/>
          <a:p>
            <a:fld id="{8D6C380F-326D-3C40-9EE7-7FBAB0953422}" type="slidenum">
              <a:rPr lang="en-US" smtClean="0"/>
              <a:pPr/>
              <a:t>4</a:t>
            </a:fld>
            <a:endParaRPr lang="en-US"/>
          </a:p>
        </p:txBody>
      </p:sp>
      <p:pic>
        <p:nvPicPr>
          <p:cNvPr id="20" name="Picture 19">
            <a:extLst>
              <a:ext uri="{FF2B5EF4-FFF2-40B4-BE49-F238E27FC236}">
                <a16:creationId xmlns:a16="http://schemas.microsoft.com/office/drawing/2014/main" id="{4BAA33D6-C8F7-4EE0-939F-101540FC3D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464257"/>
            <a:ext cx="2454412" cy="3003800"/>
          </a:xfrm>
          <a:prstGeom prst="rect">
            <a:avLst/>
          </a:prstGeom>
          <a:ln w="38100">
            <a:solidFill>
              <a:schemeClr val="tx1"/>
            </a:solidFill>
          </a:ln>
        </p:spPr>
      </p:pic>
      <p:pic>
        <p:nvPicPr>
          <p:cNvPr id="21" name="Picture 20">
            <a:extLst>
              <a:ext uri="{FF2B5EF4-FFF2-40B4-BE49-F238E27FC236}">
                <a16:creationId xmlns:a16="http://schemas.microsoft.com/office/drawing/2014/main" id="{DCE0D8E4-89D1-44DC-8A86-B3D0F7463A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2911" y="2924869"/>
            <a:ext cx="2878328" cy="2158746"/>
          </a:xfrm>
          <a:prstGeom prst="rect">
            <a:avLst/>
          </a:prstGeom>
          <a:ln w="38100">
            <a:solidFill>
              <a:schemeClr val="tx1"/>
            </a:solidFill>
          </a:ln>
        </p:spPr>
      </p:pic>
      <p:sp>
        <p:nvSpPr>
          <p:cNvPr id="22" name="TextBox 21">
            <a:extLst>
              <a:ext uri="{FF2B5EF4-FFF2-40B4-BE49-F238E27FC236}">
                <a16:creationId xmlns:a16="http://schemas.microsoft.com/office/drawing/2014/main" id="{EF9F68B8-582F-4207-9476-A387E442DA1A}"/>
              </a:ext>
            </a:extLst>
          </p:cNvPr>
          <p:cNvSpPr txBox="1"/>
          <p:nvPr/>
        </p:nvSpPr>
        <p:spPr>
          <a:xfrm>
            <a:off x="4209215" y="5691377"/>
            <a:ext cx="4522492" cy="507831"/>
          </a:xfrm>
          <a:prstGeom prst="rect">
            <a:avLst/>
          </a:prstGeom>
          <a:noFill/>
          <a:ln>
            <a:solidFill>
              <a:schemeClr val="tx1"/>
            </a:solidFill>
          </a:ln>
        </p:spPr>
        <p:txBody>
          <a:bodyPr wrap="square" rtlCol="0">
            <a:spAutoFit/>
          </a:bodyPr>
          <a:lstStyle/>
          <a:p>
            <a:pPr algn="just"/>
            <a:r>
              <a:rPr lang="en-GB" sz="1050" b="1" dirty="0"/>
              <a:t>N</a:t>
            </a:r>
            <a:r>
              <a:rPr lang="en-GB" sz="1050" b="1" baseline="-25000" dirty="0"/>
              <a:t>2</a:t>
            </a:r>
            <a:r>
              <a:rPr lang="en-GB" sz="1050" b="1" dirty="0"/>
              <a:t>-cooled </a:t>
            </a:r>
            <a:r>
              <a:rPr lang="en-GB" sz="1050" b="1" dirty="0" err="1"/>
              <a:t>Pb</a:t>
            </a:r>
            <a:r>
              <a:rPr lang="en-GB" sz="1050" b="1" dirty="0"/>
              <a:t> neutron spallation target for the CERN’s n_TOF facility</a:t>
            </a:r>
            <a:endParaRPr lang="en-GB" sz="1050" b="1" u="sng" dirty="0"/>
          </a:p>
          <a:p>
            <a:pPr algn="just"/>
            <a:r>
              <a:rPr lang="en-GB" sz="825" i="1" u="sng" dirty="0"/>
              <a:t>R. Esposito</a:t>
            </a:r>
            <a:r>
              <a:rPr lang="en-GB" sz="825" i="1" dirty="0"/>
              <a:t>, M. Calviani</a:t>
            </a:r>
          </a:p>
          <a:p>
            <a:pPr algn="just"/>
            <a:r>
              <a:rPr lang="en-GB" sz="825" i="1" dirty="0"/>
              <a:t>ICANS XXIII – International Collaboration on Advanced Neutron Sources – October 2019</a:t>
            </a:r>
          </a:p>
        </p:txBody>
      </p:sp>
      <p:sp>
        <p:nvSpPr>
          <p:cNvPr id="23" name="Title 4">
            <a:extLst>
              <a:ext uri="{FF2B5EF4-FFF2-40B4-BE49-F238E27FC236}">
                <a16:creationId xmlns:a16="http://schemas.microsoft.com/office/drawing/2014/main" id="{FFB21169-130E-4D57-9022-F00C4EF3FF8D}"/>
              </a:ext>
            </a:extLst>
          </p:cNvPr>
          <p:cNvSpPr txBox="1">
            <a:spLocks/>
          </p:cNvSpPr>
          <p:nvPr/>
        </p:nvSpPr>
        <p:spPr bwMode="auto">
          <a:xfrm>
            <a:off x="-3987" y="0"/>
            <a:ext cx="9145588" cy="2113573"/>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fontAlgn="auto" hangingPunct="1">
              <a:spcBef>
                <a:spcPts val="0"/>
              </a:spcBef>
              <a:spcAft>
                <a:spcPts val="0"/>
              </a:spcAft>
              <a:defRPr/>
            </a:pPr>
            <a:r>
              <a:rPr lang="en-US" sz="3600" b="1" dirty="0">
                <a:solidFill>
                  <a:sysClr val="window" lastClr="FFFFFF"/>
                </a:solidFill>
                <a:latin typeface="Perpetua" pitchFamily="18" charset="0"/>
              </a:rPr>
              <a:t>Target Commissioning</a:t>
            </a:r>
          </a:p>
          <a:p>
            <a:pPr eaLnBrk="1" fontAlgn="auto" hangingPunct="1">
              <a:spcBef>
                <a:spcPts val="0"/>
              </a:spcBef>
              <a:spcAft>
                <a:spcPts val="0"/>
              </a:spcAft>
              <a:defRPr/>
            </a:pPr>
            <a:r>
              <a:rPr lang="en-US" sz="2000" b="1" dirty="0">
                <a:solidFill>
                  <a:sysClr val="window" lastClr="FFFFFF"/>
                </a:solidFill>
                <a:latin typeface="Perpetua" pitchFamily="18" charset="0"/>
              </a:rPr>
              <a:t>19</a:t>
            </a:r>
            <a:r>
              <a:rPr lang="en-US" sz="2000" b="1" baseline="30000" dirty="0">
                <a:solidFill>
                  <a:sysClr val="window" lastClr="FFFFFF"/>
                </a:solidFill>
                <a:latin typeface="Perpetua" pitchFamily="18" charset="0"/>
              </a:rPr>
              <a:t>th</a:t>
            </a:r>
            <a:r>
              <a:rPr lang="en-US" sz="2000" b="1" dirty="0">
                <a:solidFill>
                  <a:sysClr val="window" lastClr="FFFFFF"/>
                </a:solidFill>
                <a:latin typeface="Perpetua" pitchFamily="18" charset="0"/>
              </a:rPr>
              <a:t> July – 23</a:t>
            </a:r>
            <a:r>
              <a:rPr lang="en-US" sz="2000" b="1" baseline="30000" dirty="0">
                <a:solidFill>
                  <a:sysClr val="window" lastClr="FFFFFF"/>
                </a:solidFill>
                <a:latin typeface="Perpetua" pitchFamily="18" charset="0"/>
              </a:rPr>
              <a:t>rd</a:t>
            </a:r>
            <a:r>
              <a:rPr lang="en-US" sz="2000" b="1" dirty="0">
                <a:solidFill>
                  <a:sysClr val="window" lastClr="FFFFFF"/>
                </a:solidFill>
                <a:latin typeface="Perpetua" pitchFamily="18" charset="0"/>
              </a:rPr>
              <a:t> September 2021</a:t>
            </a:r>
          </a:p>
        </p:txBody>
      </p:sp>
      <p:pic>
        <p:nvPicPr>
          <p:cNvPr id="24" name="Picture 2">
            <a:extLst>
              <a:ext uri="{FF2B5EF4-FFF2-40B4-BE49-F238E27FC236}">
                <a16:creationId xmlns:a16="http://schemas.microsoft.com/office/drawing/2014/main" id="{948C69F7-F2B7-4080-BC4A-43265F5703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a:extLst>
              <a:ext uri="{FF2B5EF4-FFF2-40B4-BE49-F238E27FC236}">
                <a16:creationId xmlns:a16="http://schemas.microsoft.com/office/drawing/2014/main" id="{337700C5-BE6D-4B10-9E30-B21C3135777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5">
            <a:extLst>
              <a:ext uri="{FF2B5EF4-FFF2-40B4-BE49-F238E27FC236}">
                <a16:creationId xmlns:a16="http://schemas.microsoft.com/office/drawing/2014/main" id="{DBAAB463-1F12-412F-A116-B20118D293A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2 Marcador de pie de página">
            <a:extLst>
              <a:ext uri="{FF2B5EF4-FFF2-40B4-BE49-F238E27FC236}">
                <a16:creationId xmlns:a16="http://schemas.microsoft.com/office/drawing/2014/main" id="{ED983968-CE3A-4938-A4EB-D2EBF726DDDC}"/>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29" name="2 Marcador de pie de página">
            <a:extLst>
              <a:ext uri="{FF2B5EF4-FFF2-40B4-BE49-F238E27FC236}">
                <a16:creationId xmlns:a16="http://schemas.microsoft.com/office/drawing/2014/main" id="{779D3DEE-AD23-45BC-8F69-9B3DA33C4D22}"/>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Tree>
    <p:extLst>
      <p:ext uri="{BB962C8B-B14F-4D97-AF65-F5344CB8AC3E}">
        <p14:creationId xmlns:p14="http://schemas.microsoft.com/office/powerpoint/2010/main" val="1615984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5</a:t>
            </a:fld>
            <a:endParaRPr lang="en-GB" sz="1200" dirty="0">
              <a:solidFill>
                <a:srgbClr val="898989"/>
              </a:solidFill>
            </a:endParaRPr>
          </a:p>
        </p:txBody>
      </p:sp>
      <p:sp>
        <p:nvSpPr>
          <p:cNvPr id="10" name="TextBox 29">
            <a:extLst>
              <a:ext uri="{FF2B5EF4-FFF2-40B4-BE49-F238E27FC236}">
                <a16:creationId xmlns:a16="http://schemas.microsoft.com/office/drawing/2014/main" id="{B8AA40DB-5575-4BA5-A461-145E585A20D2}"/>
              </a:ext>
            </a:extLst>
          </p:cNvPr>
          <p:cNvSpPr txBox="1"/>
          <p:nvPr/>
        </p:nvSpPr>
        <p:spPr>
          <a:xfrm>
            <a:off x="251520" y="667903"/>
            <a:ext cx="5832648" cy="1031051"/>
          </a:xfrm>
          <a:prstGeom prst="rect">
            <a:avLst/>
          </a:prstGeom>
          <a:noFill/>
        </p:spPr>
        <p:txBody>
          <a:bodyPr wrap="square">
            <a:spAutoFit/>
          </a:bodyPr>
          <a:lstStyle/>
          <a:p>
            <a:pPr>
              <a:spcAft>
                <a:spcPts val="600"/>
              </a:spcAft>
            </a:pPr>
            <a:r>
              <a:rPr lang="en-US" sz="1400" b="1" dirty="0">
                <a:latin typeface="Perpetua" pitchFamily="18" charset="0"/>
              </a:rPr>
              <a:t>Secondary Electron Monitor (SEM)</a:t>
            </a:r>
            <a:r>
              <a:rPr lang="en-US" sz="1400" dirty="0">
                <a:latin typeface="Perpetua" pitchFamily="18" charset="0"/>
              </a:rPr>
              <a:t> will act as monitoring for the positioning and size of the proton beam. SEM was installed on the Week 5 2021 in the proton transfer line to the target (FTN).</a:t>
            </a:r>
          </a:p>
          <a:p>
            <a:pPr>
              <a:spcAft>
                <a:spcPts val="600"/>
              </a:spcAft>
            </a:pPr>
            <a:r>
              <a:rPr lang="en-US" sz="1400" dirty="0">
                <a:latin typeface="Perpetua" pitchFamily="18" charset="0"/>
              </a:rPr>
              <a:t>Correlated to neutron detectors at EARs.</a:t>
            </a:r>
          </a:p>
        </p:txBody>
      </p:sp>
      <p:pic>
        <p:nvPicPr>
          <p:cNvPr id="6" name="Picture 2">
            <a:extLst>
              <a:ext uri="{FF2B5EF4-FFF2-40B4-BE49-F238E27FC236}">
                <a16:creationId xmlns:a16="http://schemas.microsoft.com/office/drawing/2014/main" id="{048681F3-1598-47AE-A479-173A299890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a:extLst>
              <a:ext uri="{FF2B5EF4-FFF2-40B4-BE49-F238E27FC236}">
                <a16:creationId xmlns:a16="http://schemas.microsoft.com/office/drawing/2014/main" id="{2FFC3C56-D3CF-4637-A808-994274D732F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a:extLst>
              <a:ext uri="{FF2B5EF4-FFF2-40B4-BE49-F238E27FC236}">
                <a16:creationId xmlns:a16="http://schemas.microsoft.com/office/drawing/2014/main" id="{A3F07AA6-97AD-481F-A5BC-59D8DE207DF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a:extLst>
              <a:ext uri="{FF2B5EF4-FFF2-40B4-BE49-F238E27FC236}">
                <a16:creationId xmlns:a16="http://schemas.microsoft.com/office/drawing/2014/main" id="{1AE84D7E-C403-4823-B50F-DA5ADAFCE3FB}"/>
              </a:ext>
            </a:extLst>
          </p:cNvPr>
          <p:cNvPicPr preferRelativeResize="0">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463753" y="793397"/>
            <a:ext cx="1310680" cy="880670"/>
          </a:xfrm>
          <a:prstGeom prst="rect">
            <a:avLst/>
          </a:prstGeom>
        </p:spPr>
      </p:pic>
      <p:pic>
        <p:nvPicPr>
          <p:cNvPr id="12" name="Content Placeholder 7">
            <a:extLst>
              <a:ext uri="{FF2B5EF4-FFF2-40B4-BE49-F238E27FC236}">
                <a16:creationId xmlns:a16="http://schemas.microsoft.com/office/drawing/2014/main" id="{8E5B282E-9EC9-4C37-A5CE-02185C611F8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028384" y="539752"/>
            <a:ext cx="1043608" cy="1512238"/>
          </a:xfrm>
          <a:prstGeom prst="rect">
            <a:avLst/>
          </a:prstGeom>
        </p:spPr>
      </p:pic>
      <p:sp>
        <p:nvSpPr>
          <p:cNvPr id="13" name="2 Marcador de pie de página">
            <a:extLst>
              <a:ext uri="{FF2B5EF4-FFF2-40B4-BE49-F238E27FC236}">
                <a16:creationId xmlns:a16="http://schemas.microsoft.com/office/drawing/2014/main" id="{54568E4D-C57D-480A-AD8D-8B3F4C008773}"/>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14" name="Title 4">
            <a:extLst>
              <a:ext uri="{FF2B5EF4-FFF2-40B4-BE49-F238E27FC236}">
                <a16:creationId xmlns:a16="http://schemas.microsoft.com/office/drawing/2014/main" id="{C0251675-794C-42E0-B494-A085B8D0AE89}"/>
              </a:ext>
            </a:extLst>
          </p:cNvPr>
          <p:cNvSpPr txBox="1">
            <a:spLocks/>
          </p:cNvSpPr>
          <p:nvPr/>
        </p:nvSpPr>
        <p:spPr bwMode="auto">
          <a:xfrm>
            <a:off x="-1587" y="1"/>
            <a:ext cx="9145588" cy="452446"/>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Proton beam size and position &amp; neutron flux</a:t>
            </a:r>
          </a:p>
        </p:txBody>
      </p:sp>
      <p:sp>
        <p:nvSpPr>
          <p:cNvPr id="15" name="Title 4">
            <a:extLst>
              <a:ext uri="{FF2B5EF4-FFF2-40B4-BE49-F238E27FC236}">
                <a16:creationId xmlns:a16="http://schemas.microsoft.com/office/drawing/2014/main" id="{1D21FCEE-B222-4441-B2C8-2454C9348262}"/>
              </a:ext>
            </a:extLst>
          </p:cNvPr>
          <p:cNvSpPr txBox="1">
            <a:spLocks/>
          </p:cNvSpPr>
          <p:nvPr/>
        </p:nvSpPr>
        <p:spPr bwMode="auto">
          <a:xfrm>
            <a:off x="-2396" y="2208679"/>
            <a:ext cx="9145588" cy="419029"/>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Temperature &amp; proton intensity</a:t>
            </a:r>
          </a:p>
        </p:txBody>
      </p:sp>
      <p:sp>
        <p:nvSpPr>
          <p:cNvPr id="18" name="TextBox 29">
            <a:extLst>
              <a:ext uri="{FF2B5EF4-FFF2-40B4-BE49-F238E27FC236}">
                <a16:creationId xmlns:a16="http://schemas.microsoft.com/office/drawing/2014/main" id="{D2641DCC-9673-4703-9449-268123D6D1F4}"/>
              </a:ext>
            </a:extLst>
          </p:cNvPr>
          <p:cNvSpPr txBox="1"/>
          <p:nvPr/>
        </p:nvSpPr>
        <p:spPr>
          <a:xfrm>
            <a:off x="2752111" y="3063957"/>
            <a:ext cx="6041919" cy="523220"/>
          </a:xfrm>
          <a:prstGeom prst="rect">
            <a:avLst/>
          </a:prstGeom>
          <a:noFill/>
        </p:spPr>
        <p:txBody>
          <a:bodyPr wrap="square">
            <a:spAutoFit/>
          </a:bodyPr>
          <a:lstStyle/>
          <a:p>
            <a:pPr>
              <a:spcAft>
                <a:spcPts val="600"/>
              </a:spcAft>
            </a:pPr>
            <a:r>
              <a:rPr lang="en-US" sz="1400" b="1" dirty="0">
                <a:latin typeface="Perpetua" pitchFamily="18" charset="0"/>
              </a:rPr>
              <a:t>K-thermocouples </a:t>
            </a:r>
            <a:r>
              <a:rPr lang="en-US" sz="1400" dirty="0">
                <a:latin typeface="Perpetua" pitchFamily="18" charset="0"/>
              </a:rPr>
              <a:t>located between the </a:t>
            </a:r>
            <a:r>
              <a:rPr lang="en-US" sz="1400" dirty="0" err="1">
                <a:latin typeface="Perpetua" pitchFamily="18" charset="0"/>
              </a:rPr>
              <a:t>Pb</a:t>
            </a:r>
            <a:r>
              <a:rPr lang="en-US" sz="1400" dirty="0">
                <a:latin typeface="Perpetua" pitchFamily="18" charset="0"/>
              </a:rPr>
              <a:t> slices for monitoring the temperature versus proton intensity. </a:t>
            </a:r>
          </a:p>
        </p:txBody>
      </p:sp>
      <p:pic>
        <p:nvPicPr>
          <p:cNvPr id="19" name="Picture 7">
            <a:extLst>
              <a:ext uri="{FF2B5EF4-FFF2-40B4-BE49-F238E27FC236}">
                <a16:creationId xmlns:a16="http://schemas.microsoft.com/office/drawing/2014/main" id="{44881D86-EA19-4F5F-B266-C8954457EA47}"/>
              </a:ext>
            </a:extLst>
          </p:cNvPr>
          <p:cNvPicPr>
            <a:picLocks noChangeAspect="1"/>
          </p:cNvPicPr>
          <p:nvPr/>
        </p:nvPicPr>
        <p:blipFill>
          <a:blip r:embed="rId8"/>
          <a:stretch>
            <a:fillRect/>
          </a:stretch>
        </p:blipFill>
        <p:spPr>
          <a:xfrm>
            <a:off x="491883" y="2836606"/>
            <a:ext cx="1624457" cy="1152128"/>
          </a:xfrm>
          <a:prstGeom prst="rect">
            <a:avLst/>
          </a:prstGeom>
        </p:spPr>
      </p:pic>
      <p:sp>
        <p:nvSpPr>
          <p:cNvPr id="20" name="Title 4">
            <a:extLst>
              <a:ext uri="{FF2B5EF4-FFF2-40B4-BE49-F238E27FC236}">
                <a16:creationId xmlns:a16="http://schemas.microsoft.com/office/drawing/2014/main" id="{127225E1-4F04-4087-9268-9FDC161100D5}"/>
              </a:ext>
            </a:extLst>
          </p:cNvPr>
          <p:cNvSpPr txBox="1">
            <a:spLocks/>
          </p:cNvSpPr>
          <p:nvPr/>
        </p:nvSpPr>
        <p:spPr bwMode="auto">
          <a:xfrm>
            <a:off x="0" y="4227251"/>
            <a:ext cx="9145588" cy="372869"/>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Neutron fluence with SPND</a:t>
            </a:r>
          </a:p>
        </p:txBody>
      </p:sp>
      <p:sp>
        <p:nvSpPr>
          <p:cNvPr id="22" name="TextBox 29">
            <a:extLst>
              <a:ext uri="{FF2B5EF4-FFF2-40B4-BE49-F238E27FC236}">
                <a16:creationId xmlns:a16="http://schemas.microsoft.com/office/drawing/2014/main" id="{488FD4E3-610B-4D3B-B476-C24BF2F4EC78}"/>
              </a:ext>
            </a:extLst>
          </p:cNvPr>
          <p:cNvSpPr txBox="1"/>
          <p:nvPr/>
        </p:nvSpPr>
        <p:spPr>
          <a:xfrm>
            <a:off x="179512" y="4799280"/>
            <a:ext cx="5034413" cy="1400383"/>
          </a:xfrm>
          <a:prstGeom prst="rect">
            <a:avLst/>
          </a:prstGeom>
          <a:noFill/>
        </p:spPr>
        <p:txBody>
          <a:bodyPr wrap="square">
            <a:spAutoFit/>
          </a:bodyPr>
          <a:lstStyle/>
          <a:p>
            <a:pPr>
              <a:spcAft>
                <a:spcPts val="600"/>
              </a:spcAft>
            </a:pPr>
            <a:r>
              <a:rPr lang="es-ES" sz="1400" b="1" dirty="0" err="1">
                <a:latin typeface="Perpetua" pitchFamily="18" charset="0"/>
              </a:rPr>
              <a:t>Self</a:t>
            </a:r>
            <a:r>
              <a:rPr lang="es-ES" sz="1400" b="1" dirty="0">
                <a:latin typeface="Perpetua" pitchFamily="18" charset="0"/>
              </a:rPr>
              <a:t> </a:t>
            </a:r>
            <a:r>
              <a:rPr lang="es-ES" sz="1400" b="1" dirty="0" err="1">
                <a:latin typeface="Perpetua" pitchFamily="18" charset="0"/>
              </a:rPr>
              <a:t>Powered</a:t>
            </a:r>
            <a:r>
              <a:rPr lang="es-ES" sz="1400" b="1" dirty="0">
                <a:latin typeface="Perpetua" pitchFamily="18" charset="0"/>
              </a:rPr>
              <a:t>  </a:t>
            </a:r>
            <a:r>
              <a:rPr lang="es-ES" sz="1400" b="1" dirty="0" err="1">
                <a:latin typeface="Perpetua" pitchFamily="18" charset="0"/>
              </a:rPr>
              <a:t>Neutron</a:t>
            </a:r>
            <a:r>
              <a:rPr lang="es-ES" sz="1400" b="1" dirty="0">
                <a:latin typeface="Perpetua" pitchFamily="18" charset="0"/>
              </a:rPr>
              <a:t> </a:t>
            </a:r>
            <a:r>
              <a:rPr lang="es-ES" sz="1400" b="1" dirty="0" err="1">
                <a:latin typeface="Perpetua" pitchFamily="18" charset="0"/>
              </a:rPr>
              <a:t>Detectors</a:t>
            </a:r>
            <a:r>
              <a:rPr lang="es-ES" sz="1400" b="1" dirty="0">
                <a:latin typeface="Perpetua" pitchFamily="18" charset="0"/>
              </a:rPr>
              <a:t> </a:t>
            </a:r>
            <a:r>
              <a:rPr lang="es-ES" sz="1400" dirty="0">
                <a:latin typeface="Perpetua" pitchFamily="18" charset="0"/>
              </a:rPr>
              <a:t>(SPND) </a:t>
            </a:r>
            <a:r>
              <a:rPr lang="es-ES" sz="1400" dirty="0" err="1">
                <a:latin typeface="Perpetua" pitchFamily="18" charset="0"/>
              </a:rPr>
              <a:t>will</a:t>
            </a:r>
            <a:r>
              <a:rPr lang="es-ES" sz="1400" dirty="0">
                <a:latin typeface="Perpetua" pitchFamily="18" charset="0"/>
              </a:rPr>
              <a:t> be </a:t>
            </a:r>
            <a:r>
              <a:rPr lang="es-ES" sz="1400" dirty="0" err="1">
                <a:latin typeface="Perpetua" pitchFamily="18" charset="0"/>
              </a:rPr>
              <a:t>used</a:t>
            </a:r>
            <a:r>
              <a:rPr lang="es-ES" sz="1400" dirty="0">
                <a:latin typeface="Perpetua" pitchFamily="18" charset="0"/>
              </a:rPr>
              <a:t> </a:t>
            </a:r>
            <a:r>
              <a:rPr lang="es-ES" sz="1400" dirty="0" err="1">
                <a:latin typeface="Perpetua" pitchFamily="18" charset="0"/>
              </a:rPr>
              <a:t>for</a:t>
            </a:r>
            <a:r>
              <a:rPr lang="es-ES" sz="1400" dirty="0">
                <a:latin typeface="Perpetua" pitchFamily="18" charset="0"/>
              </a:rPr>
              <a:t> </a:t>
            </a:r>
            <a:r>
              <a:rPr lang="es-ES" sz="1400" dirty="0" err="1">
                <a:latin typeface="Perpetua" pitchFamily="18" charset="0"/>
              </a:rPr>
              <a:t>determining</a:t>
            </a:r>
            <a:r>
              <a:rPr lang="es-ES" sz="1400" dirty="0">
                <a:latin typeface="Perpetua" pitchFamily="18" charset="0"/>
              </a:rPr>
              <a:t> </a:t>
            </a:r>
            <a:r>
              <a:rPr lang="es-ES" sz="1400" dirty="0" err="1">
                <a:latin typeface="Perpetua" pitchFamily="18" charset="0"/>
              </a:rPr>
              <a:t>the</a:t>
            </a:r>
            <a:r>
              <a:rPr lang="es-ES" sz="1400" dirty="0">
                <a:latin typeface="Perpetua" pitchFamily="18" charset="0"/>
              </a:rPr>
              <a:t> </a:t>
            </a:r>
            <a:r>
              <a:rPr lang="es-ES" sz="1400" dirty="0" err="1">
                <a:latin typeface="Perpetua" pitchFamily="18" charset="0"/>
              </a:rPr>
              <a:t>neutron</a:t>
            </a:r>
            <a:r>
              <a:rPr lang="es-ES" sz="1400" dirty="0">
                <a:latin typeface="Perpetua" pitchFamily="18" charset="0"/>
              </a:rPr>
              <a:t> </a:t>
            </a:r>
            <a:r>
              <a:rPr lang="es-ES" sz="1400" dirty="0" err="1">
                <a:latin typeface="Perpetua" pitchFamily="18" charset="0"/>
              </a:rPr>
              <a:t>fluence</a:t>
            </a:r>
            <a:r>
              <a:rPr lang="es-ES" sz="1400" dirty="0">
                <a:latin typeface="Perpetua" pitchFamily="18" charset="0"/>
              </a:rPr>
              <a:t> in a </a:t>
            </a:r>
            <a:r>
              <a:rPr lang="es-ES" sz="1400" dirty="0" err="1">
                <a:latin typeface="Perpetua" pitchFamily="18" charset="0"/>
              </a:rPr>
              <a:t>possition</a:t>
            </a:r>
            <a:r>
              <a:rPr lang="es-ES" sz="1400" dirty="0">
                <a:latin typeface="Perpetua" pitchFamily="18" charset="0"/>
              </a:rPr>
              <a:t> </a:t>
            </a:r>
            <a:r>
              <a:rPr lang="es-ES" sz="1400" dirty="0" err="1">
                <a:latin typeface="Perpetua" pitchFamily="18" charset="0"/>
              </a:rPr>
              <a:t>close</a:t>
            </a:r>
            <a:r>
              <a:rPr lang="es-ES" sz="1400" dirty="0">
                <a:latin typeface="Perpetua" pitchFamily="18" charset="0"/>
              </a:rPr>
              <a:t> </a:t>
            </a:r>
            <a:r>
              <a:rPr lang="es-ES" sz="1400" dirty="0" err="1">
                <a:latin typeface="Perpetua" pitchFamily="18" charset="0"/>
              </a:rPr>
              <a:t>to</a:t>
            </a:r>
            <a:r>
              <a:rPr lang="es-ES" sz="1400" dirty="0">
                <a:latin typeface="Perpetua" pitchFamily="18" charset="0"/>
              </a:rPr>
              <a:t> </a:t>
            </a:r>
            <a:r>
              <a:rPr lang="es-ES" sz="1400" dirty="0" err="1">
                <a:latin typeface="Perpetua" pitchFamily="18" charset="0"/>
              </a:rPr>
              <a:t>the</a:t>
            </a:r>
            <a:r>
              <a:rPr lang="es-ES" sz="1400" dirty="0">
                <a:latin typeface="Perpetua" pitchFamily="18" charset="0"/>
              </a:rPr>
              <a:t> target. </a:t>
            </a:r>
          </a:p>
          <a:p>
            <a:pPr>
              <a:spcAft>
                <a:spcPts val="600"/>
              </a:spcAft>
            </a:pPr>
            <a:r>
              <a:rPr lang="es-ES" sz="1400" dirty="0">
                <a:latin typeface="Perpetua" pitchFamily="18" charset="0"/>
              </a:rPr>
              <a:t>Cross-</a:t>
            </a:r>
            <a:r>
              <a:rPr lang="es-ES" sz="1400" dirty="0" err="1">
                <a:latin typeface="Perpetua" pitchFamily="18" charset="0"/>
              </a:rPr>
              <a:t>check</a:t>
            </a:r>
            <a:r>
              <a:rPr lang="es-ES" sz="1400" dirty="0">
                <a:latin typeface="Perpetua" pitchFamily="18" charset="0"/>
              </a:rPr>
              <a:t> </a:t>
            </a:r>
            <a:r>
              <a:rPr lang="es-ES" sz="1400" dirty="0" err="1">
                <a:latin typeface="Perpetua" pitchFamily="18" charset="0"/>
              </a:rPr>
              <a:t>with</a:t>
            </a:r>
            <a:r>
              <a:rPr lang="es-ES" sz="1400" dirty="0">
                <a:latin typeface="Perpetua" pitchFamily="18" charset="0"/>
              </a:rPr>
              <a:t> FLUKA and </a:t>
            </a:r>
            <a:r>
              <a:rPr lang="es-ES" sz="1400" dirty="0" err="1">
                <a:latin typeface="Perpetua" pitchFamily="18" charset="0"/>
              </a:rPr>
              <a:t>EARs</a:t>
            </a:r>
            <a:r>
              <a:rPr lang="es-ES" sz="1400" dirty="0">
                <a:latin typeface="Perpetua" pitchFamily="18" charset="0"/>
              </a:rPr>
              <a:t> data.</a:t>
            </a:r>
          </a:p>
          <a:p>
            <a:pPr>
              <a:spcAft>
                <a:spcPts val="600"/>
              </a:spcAft>
            </a:pPr>
            <a:r>
              <a:rPr lang="es-ES" sz="1400" dirty="0">
                <a:latin typeface="Perpetua" pitchFamily="18" charset="0"/>
              </a:rPr>
              <a:t>IFMIF-DONES (</a:t>
            </a:r>
            <a:r>
              <a:rPr lang="es-ES" sz="1400" dirty="0" err="1">
                <a:latin typeface="Perpetua" pitchFamily="18" charset="0"/>
              </a:rPr>
              <a:t>collaboration</a:t>
            </a:r>
            <a:r>
              <a:rPr lang="es-ES" sz="1400" dirty="0">
                <a:latin typeface="Perpetua" pitchFamily="18" charset="0"/>
              </a:rPr>
              <a:t> </a:t>
            </a:r>
            <a:r>
              <a:rPr lang="es-ES" sz="1400" dirty="0" err="1">
                <a:latin typeface="Perpetua" pitchFamily="18" charset="0"/>
              </a:rPr>
              <a:t>with</a:t>
            </a:r>
            <a:r>
              <a:rPr lang="es-ES" sz="1400" dirty="0">
                <a:latin typeface="Perpetua" pitchFamily="18" charset="0"/>
              </a:rPr>
              <a:t> </a:t>
            </a:r>
            <a:r>
              <a:rPr lang="es-ES" sz="1400" dirty="0" err="1">
                <a:latin typeface="Perpetua" pitchFamily="18" charset="0"/>
              </a:rPr>
              <a:t>fusion</a:t>
            </a:r>
            <a:r>
              <a:rPr lang="es-ES" sz="1400" dirty="0">
                <a:latin typeface="Perpetua" pitchFamily="18" charset="0"/>
              </a:rPr>
              <a:t> material </a:t>
            </a:r>
            <a:r>
              <a:rPr lang="es-ES" sz="1400" dirty="0" err="1">
                <a:latin typeface="Perpetua" pitchFamily="18" charset="0"/>
              </a:rPr>
              <a:t>irriadition</a:t>
            </a:r>
            <a:r>
              <a:rPr lang="es-ES" sz="1400" dirty="0">
                <a:latin typeface="Perpetua" pitchFamily="18" charset="0"/>
              </a:rPr>
              <a:t> </a:t>
            </a:r>
            <a:r>
              <a:rPr lang="es-ES" sz="1400" dirty="0" err="1">
                <a:latin typeface="Perpetua" pitchFamily="18" charset="0"/>
              </a:rPr>
              <a:t>facility</a:t>
            </a:r>
            <a:r>
              <a:rPr lang="es-ES" sz="1400" dirty="0">
                <a:latin typeface="Perpetua" pitchFamily="18" charset="0"/>
              </a:rPr>
              <a:t>).</a:t>
            </a:r>
          </a:p>
          <a:p>
            <a:pPr>
              <a:spcAft>
                <a:spcPts val="600"/>
              </a:spcAft>
            </a:pPr>
            <a:r>
              <a:rPr lang="es-ES" sz="1400" dirty="0">
                <a:latin typeface="Perpetua" pitchFamily="18" charset="0"/>
              </a:rPr>
              <a:t>SPND are </a:t>
            </a:r>
            <a:r>
              <a:rPr lang="es-ES" sz="1400" dirty="0" err="1">
                <a:latin typeface="Perpetua" pitchFamily="18" charset="0"/>
              </a:rPr>
              <a:t>already</a:t>
            </a:r>
            <a:r>
              <a:rPr lang="es-ES" sz="1400" dirty="0">
                <a:latin typeface="Perpetua" pitchFamily="18" charset="0"/>
              </a:rPr>
              <a:t> at CERN (2nd </a:t>
            </a:r>
            <a:r>
              <a:rPr lang="es-ES" sz="1400" dirty="0" err="1">
                <a:latin typeface="Perpetua" pitchFamily="18" charset="0"/>
              </a:rPr>
              <a:t>Installation</a:t>
            </a:r>
            <a:r>
              <a:rPr lang="es-ES" sz="1400" dirty="0">
                <a:latin typeface="Perpetua" pitchFamily="18" charset="0"/>
              </a:rPr>
              <a:t> </a:t>
            </a:r>
            <a:r>
              <a:rPr lang="es-ES" sz="1400" dirty="0" err="1">
                <a:latin typeface="Perpetua" pitchFamily="18" charset="0"/>
              </a:rPr>
              <a:t>coordination</a:t>
            </a:r>
            <a:r>
              <a:rPr lang="es-ES" sz="1400" dirty="0">
                <a:latin typeface="Perpetua" pitchFamily="18" charset="0"/>
              </a:rPr>
              <a:t> meeting).</a:t>
            </a:r>
            <a:endParaRPr lang="en-US" sz="1400" dirty="0">
              <a:latin typeface="Perpetua" pitchFamily="18" charset="0"/>
            </a:endParaRPr>
          </a:p>
        </p:txBody>
      </p:sp>
      <p:sp>
        <p:nvSpPr>
          <p:cNvPr id="23" name="2 Marcador de pie de página">
            <a:extLst>
              <a:ext uri="{FF2B5EF4-FFF2-40B4-BE49-F238E27FC236}">
                <a16:creationId xmlns:a16="http://schemas.microsoft.com/office/drawing/2014/main" id="{9F0D24B9-FFE0-4FE3-82BA-B0C2711CD283}"/>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
        <p:nvSpPr>
          <p:cNvPr id="4" name="Slide Number Placeholder 3">
            <a:extLst>
              <a:ext uri="{FF2B5EF4-FFF2-40B4-BE49-F238E27FC236}">
                <a16:creationId xmlns:a16="http://schemas.microsoft.com/office/drawing/2014/main" id="{6841168B-6FD7-4E90-A981-DF781D297C30}"/>
              </a:ext>
            </a:extLst>
          </p:cNvPr>
          <p:cNvSpPr>
            <a:spLocks noGrp="1"/>
          </p:cNvSpPr>
          <p:nvPr>
            <p:ph type="sldNum" sz="quarter" idx="12"/>
          </p:nvPr>
        </p:nvSpPr>
        <p:spPr/>
        <p:txBody>
          <a:bodyPr/>
          <a:lstStyle/>
          <a:p>
            <a:fld id="{229D0C38-B285-C947-AB4E-C7BCFF863DBD}" type="slidenum">
              <a:rPr lang="en-GB" smtClean="0"/>
              <a:pPr/>
              <a:t>5</a:t>
            </a:fld>
            <a:endParaRPr lang="en-GB" dirty="0"/>
          </a:p>
        </p:txBody>
      </p:sp>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11029" y="4685426"/>
            <a:ext cx="1314477" cy="1743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10684" y="4687025"/>
            <a:ext cx="1306382" cy="1708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0843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04007" y="645474"/>
            <a:ext cx="8534399" cy="1384995"/>
          </a:xfrm>
          <a:prstGeom prst="rect">
            <a:avLst/>
          </a:prstGeom>
          <a:noFill/>
        </p:spPr>
        <p:txBody>
          <a:bodyPr wrap="square" rtlCol="0">
            <a:spAutoFit/>
          </a:bodyPr>
          <a:lstStyle/>
          <a:p>
            <a:r>
              <a:rPr lang="en-GB" sz="1400" b="1" dirty="0">
                <a:solidFill>
                  <a:schemeClr val="tx2">
                    <a:lumMod val="60000"/>
                    <a:lumOff val="40000"/>
                  </a:schemeClr>
                </a:solidFill>
                <a:latin typeface="+mj-lt"/>
              </a:rPr>
              <a:t>       </a:t>
            </a:r>
          </a:p>
          <a:p>
            <a:pPr marL="285750" indent="-285750">
              <a:buFont typeface="Arial" panose="020B0604020202020204" pitchFamily="34" charset="0"/>
              <a:buChar char="•"/>
            </a:pPr>
            <a:r>
              <a:rPr lang="en-GB" sz="1400" dirty="0">
                <a:latin typeface="Perpetua" panose="02020502060401020303" pitchFamily="18" charset="0"/>
              </a:rPr>
              <a:t>Two </a:t>
            </a:r>
            <a:r>
              <a:rPr lang="en-GB" sz="1400" dirty="0" err="1">
                <a:latin typeface="Perpetua" panose="02020502060401020303" pitchFamily="18" charset="0"/>
              </a:rPr>
              <a:t>Timepixes</a:t>
            </a:r>
            <a:r>
              <a:rPr lang="en-GB" sz="1400" dirty="0">
                <a:latin typeface="Perpetua" panose="02020502060401020303" pitchFamily="18" charset="0"/>
              </a:rPr>
              <a:t> (4 sensors 15x15 mm</a:t>
            </a:r>
            <a:r>
              <a:rPr lang="en-GB" sz="1400" baseline="30000" dirty="0">
                <a:latin typeface="Perpetua" panose="02020502060401020303" pitchFamily="18" charset="0"/>
              </a:rPr>
              <a:t>2</a:t>
            </a:r>
            <a:r>
              <a:rPr lang="en-GB" sz="1400" dirty="0">
                <a:latin typeface="Perpetua" panose="02020502060401020303" pitchFamily="18" charset="0"/>
              </a:rPr>
              <a:t>, as used in 2018 for beam alignment)</a:t>
            </a:r>
          </a:p>
          <a:p>
            <a:pPr marL="285750" indent="-285750">
              <a:buFont typeface="Arial" panose="020B0604020202020204" pitchFamily="34" charset="0"/>
              <a:buChar char="•"/>
            </a:pPr>
            <a:endParaRPr lang="en-GB" sz="1400" dirty="0">
              <a:latin typeface="Perpetua" panose="02020502060401020303" pitchFamily="18" charset="0"/>
            </a:endParaRPr>
          </a:p>
          <a:p>
            <a:pPr marL="285750" indent="-285750">
              <a:buFont typeface="Arial" panose="020B0604020202020204" pitchFamily="34" charset="0"/>
              <a:buChar char="•"/>
            </a:pPr>
            <a:r>
              <a:rPr lang="en-GB" sz="1400" dirty="0">
                <a:latin typeface="Perpetua" panose="02020502060401020303" pitchFamily="18" charset="0"/>
              </a:rPr>
              <a:t>EAR1 and EAR2. For EAR2 the support are on construction.</a:t>
            </a:r>
          </a:p>
          <a:p>
            <a:pPr marL="285750" indent="-285750">
              <a:buFont typeface="Arial" panose="020B0604020202020204" pitchFamily="34" charset="0"/>
              <a:buChar char="•"/>
            </a:pPr>
            <a:endParaRPr lang="en-GB" sz="1400" dirty="0">
              <a:latin typeface="Perpetua" panose="02020502060401020303" pitchFamily="18" charset="0"/>
            </a:endParaRPr>
          </a:p>
          <a:p>
            <a:pPr marL="285750" indent="-285750">
              <a:buFont typeface="Arial" panose="020B0604020202020204" pitchFamily="34" charset="0"/>
              <a:buChar char="•"/>
            </a:pPr>
            <a:r>
              <a:rPr lang="en-GB" sz="1400" dirty="0">
                <a:latin typeface="Perpetua" panose="02020502060401020303" pitchFamily="18" charset="0"/>
              </a:rPr>
              <a:t>More detectors will be already installed downstream </a:t>
            </a:r>
            <a:r>
              <a:rPr lang="en-GB" sz="1400" dirty="0" err="1">
                <a:latin typeface="Perpetua" panose="02020502060401020303" pitchFamily="18" charset="0"/>
              </a:rPr>
              <a:t>Timepix</a:t>
            </a:r>
            <a:r>
              <a:rPr lang="en-GB" sz="1400" dirty="0">
                <a:latin typeface="Perpetua" panose="02020502060401020303" pitchFamily="18" charset="0"/>
              </a:rPr>
              <a:t>.</a:t>
            </a: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4420" t="13131" r="35699" b="14285"/>
          <a:stretch/>
        </p:blipFill>
        <p:spPr>
          <a:xfrm>
            <a:off x="216510" y="2825957"/>
            <a:ext cx="3926003" cy="2676820"/>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3647396" y="3419182"/>
            <a:ext cx="2667001" cy="1500188"/>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30993" y="2808296"/>
            <a:ext cx="3377476" cy="2744572"/>
          </a:xfrm>
          <a:prstGeom prst="rect">
            <a:avLst/>
          </a:prstGeom>
        </p:spPr>
      </p:pic>
      <p:sp>
        <p:nvSpPr>
          <p:cNvPr id="2" name="Rectangle 1"/>
          <p:cNvSpPr/>
          <p:nvPr/>
        </p:nvSpPr>
        <p:spPr>
          <a:xfrm>
            <a:off x="5554794" y="2590800"/>
            <a:ext cx="388805" cy="312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3841997" y="2449450"/>
            <a:ext cx="388805" cy="312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itle 4">
            <a:extLst>
              <a:ext uri="{FF2B5EF4-FFF2-40B4-BE49-F238E27FC236}">
                <a16:creationId xmlns:a16="http://schemas.microsoft.com/office/drawing/2014/main" id="{0BC15930-9A21-4978-B9AF-EED3A8E47C91}"/>
              </a:ext>
            </a:extLst>
          </p:cNvPr>
          <p:cNvSpPr txBox="1">
            <a:spLocks/>
          </p:cNvSpPr>
          <p:nvPr/>
        </p:nvSpPr>
        <p:spPr bwMode="auto">
          <a:xfrm>
            <a:off x="-1587" y="1"/>
            <a:ext cx="9145588" cy="498565"/>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19</a:t>
            </a:r>
            <a:r>
              <a:rPr lang="en-US" sz="2400" b="1" baseline="30000" dirty="0">
                <a:solidFill>
                  <a:sysClr val="window" lastClr="FFFFFF"/>
                </a:solidFill>
                <a:latin typeface="Perpetua" pitchFamily="18" charset="0"/>
              </a:rPr>
              <a:t>th</a:t>
            </a:r>
            <a:r>
              <a:rPr lang="en-US" sz="2400" b="1" dirty="0">
                <a:solidFill>
                  <a:sysClr val="window" lastClr="FFFFFF"/>
                </a:solidFill>
                <a:latin typeface="Perpetua" pitchFamily="18" charset="0"/>
              </a:rPr>
              <a:t> July - 22</a:t>
            </a:r>
            <a:r>
              <a:rPr lang="en-US" sz="2400" b="1" baseline="30000" dirty="0">
                <a:solidFill>
                  <a:sysClr val="window" lastClr="FFFFFF"/>
                </a:solidFill>
                <a:latin typeface="Perpetua" pitchFamily="18" charset="0"/>
              </a:rPr>
              <a:t>nd</a:t>
            </a:r>
            <a:r>
              <a:rPr lang="en-US" sz="2400" b="1" dirty="0">
                <a:solidFill>
                  <a:sysClr val="window" lastClr="FFFFFF"/>
                </a:solidFill>
                <a:latin typeface="Perpetua" pitchFamily="18" charset="0"/>
              </a:rPr>
              <a:t> July: </a:t>
            </a:r>
            <a:r>
              <a:rPr lang="en-US" sz="2400" b="1" dirty="0" err="1">
                <a:solidFill>
                  <a:sysClr val="window" lastClr="FFFFFF"/>
                </a:solidFill>
                <a:latin typeface="Perpetua" pitchFamily="18" charset="0"/>
              </a:rPr>
              <a:t>timepix</a:t>
            </a:r>
            <a:r>
              <a:rPr lang="en-US" sz="2400" b="1" dirty="0">
                <a:solidFill>
                  <a:sysClr val="window" lastClr="FFFFFF"/>
                </a:solidFill>
                <a:latin typeface="Perpetua" pitchFamily="18" charset="0"/>
              </a:rPr>
              <a:t> for alignment</a:t>
            </a:r>
          </a:p>
        </p:txBody>
      </p:sp>
      <p:sp>
        <p:nvSpPr>
          <p:cNvPr id="21" name="TextBox 20">
            <a:extLst>
              <a:ext uri="{FF2B5EF4-FFF2-40B4-BE49-F238E27FC236}">
                <a16:creationId xmlns:a16="http://schemas.microsoft.com/office/drawing/2014/main" id="{637FFCA0-8AAC-41A5-AD5C-4F910E540BBA}"/>
              </a:ext>
            </a:extLst>
          </p:cNvPr>
          <p:cNvSpPr txBox="1"/>
          <p:nvPr/>
        </p:nvSpPr>
        <p:spPr>
          <a:xfrm>
            <a:off x="2906810" y="5245091"/>
            <a:ext cx="1254515" cy="307777"/>
          </a:xfrm>
          <a:prstGeom prst="rect">
            <a:avLst/>
          </a:prstGeom>
          <a:noFill/>
        </p:spPr>
        <p:txBody>
          <a:bodyPr wrap="square">
            <a:spAutoFit/>
          </a:bodyPr>
          <a:lstStyle/>
          <a:p>
            <a:r>
              <a:rPr lang="en-US" sz="1400" b="1" dirty="0">
                <a:solidFill>
                  <a:schemeClr val="bg1"/>
                </a:solidFill>
                <a:latin typeface="Garamond" panose="02020404030301010803" pitchFamily="18" charset="0"/>
              </a:rPr>
              <a:t>2018</a:t>
            </a:r>
            <a:endParaRPr lang="en-GB" sz="1400" b="1" dirty="0">
              <a:solidFill>
                <a:schemeClr val="bg1"/>
              </a:solidFill>
              <a:latin typeface="Century" panose="02040604050505020304" pitchFamily="18" charset="0"/>
            </a:endParaRPr>
          </a:p>
        </p:txBody>
      </p:sp>
      <p:cxnSp>
        <p:nvCxnSpPr>
          <p:cNvPr id="22" name="Straight Arrow Connector 21">
            <a:extLst>
              <a:ext uri="{FF2B5EF4-FFF2-40B4-BE49-F238E27FC236}">
                <a16:creationId xmlns:a16="http://schemas.microsoft.com/office/drawing/2014/main" id="{D639434D-B94A-40A2-927F-D8B895AAF770}"/>
              </a:ext>
            </a:extLst>
          </p:cNvPr>
          <p:cNvCxnSpPr>
            <a:cxnSpLocks/>
          </p:cNvCxnSpPr>
          <p:nvPr/>
        </p:nvCxnSpPr>
        <p:spPr>
          <a:xfrm rot="569163" flipV="1">
            <a:off x="702450" y="3825006"/>
            <a:ext cx="655349" cy="1"/>
          </a:xfrm>
          <a:prstGeom prst="straightConnector1">
            <a:avLst/>
          </a:prstGeom>
          <a:ln w="44450">
            <a:solidFill>
              <a:srgbClr val="3366FF"/>
            </a:solidFill>
            <a:tailEnd type="triangle"/>
          </a:ln>
          <a:effectLst>
            <a:outerShdw blurRad="50800" dist="38100" dir="2700000" algn="tl" rotWithShape="0">
              <a:schemeClr val="tx1">
                <a:alpha val="40000"/>
              </a:schemeClr>
            </a:outerShdw>
          </a:effectLst>
        </p:spPr>
        <p:style>
          <a:lnRef idx="1">
            <a:schemeClr val="accent1"/>
          </a:lnRef>
          <a:fillRef idx="0">
            <a:schemeClr val="accent1"/>
          </a:fillRef>
          <a:effectRef idx="0">
            <a:schemeClr val="accent1"/>
          </a:effectRef>
          <a:fontRef idx="minor">
            <a:schemeClr val="tx1"/>
          </a:fontRef>
        </p:style>
      </p:cxnSp>
      <p:sp>
        <p:nvSpPr>
          <p:cNvPr id="23" name="TextBox 41">
            <a:extLst>
              <a:ext uri="{FF2B5EF4-FFF2-40B4-BE49-F238E27FC236}">
                <a16:creationId xmlns:a16="http://schemas.microsoft.com/office/drawing/2014/main" id="{5E25E76A-10DF-4FBB-95EF-4E25AAA9A129}"/>
              </a:ext>
            </a:extLst>
          </p:cNvPr>
          <p:cNvSpPr txBox="1"/>
          <p:nvPr/>
        </p:nvSpPr>
        <p:spPr>
          <a:xfrm rot="569163">
            <a:off x="532099" y="3284012"/>
            <a:ext cx="1267663" cy="338554"/>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r>
              <a:rPr lang="en-US" sz="1600" b="1" dirty="0">
                <a:solidFill>
                  <a:srgbClr val="3366FF"/>
                </a:solidFill>
                <a:latin typeface="Century" panose="02040604050505020304" pitchFamily="18" charset="0"/>
              </a:rPr>
              <a:t>Neutrons</a:t>
            </a:r>
          </a:p>
        </p:txBody>
      </p:sp>
      <p:sp>
        <p:nvSpPr>
          <p:cNvPr id="13" name="2 Marcador de pie de página">
            <a:extLst>
              <a:ext uri="{FF2B5EF4-FFF2-40B4-BE49-F238E27FC236}">
                <a16:creationId xmlns:a16="http://schemas.microsoft.com/office/drawing/2014/main" id="{8A370631-F77E-489F-A7F7-3A97FDFA2EF2}"/>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14" name="2 Marcador de pie de página">
            <a:extLst>
              <a:ext uri="{FF2B5EF4-FFF2-40B4-BE49-F238E27FC236}">
                <a16:creationId xmlns:a16="http://schemas.microsoft.com/office/drawing/2014/main" id="{5BAEF72B-999D-421F-A5E4-6A7379B912B4}"/>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pic>
        <p:nvPicPr>
          <p:cNvPr id="16" name="Picture 2">
            <a:extLst>
              <a:ext uri="{FF2B5EF4-FFF2-40B4-BE49-F238E27FC236}">
                <a16:creationId xmlns:a16="http://schemas.microsoft.com/office/drawing/2014/main" id="{4FA3617A-AFC8-4E91-8BBF-9B61402D86D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a:extLst>
              <a:ext uri="{FF2B5EF4-FFF2-40B4-BE49-F238E27FC236}">
                <a16:creationId xmlns:a16="http://schemas.microsoft.com/office/drawing/2014/main" id="{B8F5883A-4414-4D74-8960-35295B70851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5">
            <a:extLst>
              <a:ext uri="{FF2B5EF4-FFF2-40B4-BE49-F238E27FC236}">
                <a16:creationId xmlns:a16="http://schemas.microsoft.com/office/drawing/2014/main" id="{3C2ED2B5-A07C-44E8-837A-DB5A4030EFC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10 Rectángulo">
            <a:extLst>
              <a:ext uri="{FF2B5EF4-FFF2-40B4-BE49-F238E27FC236}">
                <a16:creationId xmlns:a16="http://schemas.microsoft.com/office/drawing/2014/main" id="{6D2172F7-329E-4F82-A1B7-FB1FD8B38B44}"/>
              </a:ext>
            </a:extLst>
          </p:cNvPr>
          <p:cNvSpPr/>
          <p:nvPr/>
        </p:nvSpPr>
        <p:spPr>
          <a:xfrm>
            <a:off x="539552" y="5895556"/>
            <a:ext cx="1685009" cy="246221"/>
          </a:xfrm>
          <a:prstGeom prst="rect">
            <a:avLst/>
          </a:prstGeom>
        </p:spPr>
        <p:txBody>
          <a:bodyPr wrap="square">
            <a:spAutoFit/>
          </a:bodyPr>
          <a:lstStyle/>
          <a:p>
            <a:pPr>
              <a:spcAft>
                <a:spcPts val="0"/>
              </a:spcAft>
            </a:pPr>
            <a:r>
              <a:rPr lang="en-GB" sz="1000" dirty="0">
                <a:latin typeface="Perpetua" pitchFamily="18" charset="0"/>
              </a:rPr>
              <a:t>Fabrizio </a:t>
            </a:r>
            <a:r>
              <a:rPr lang="en-GB" sz="1000" dirty="0" err="1">
                <a:latin typeface="Perpetua" pitchFamily="18" charset="0"/>
              </a:rPr>
              <a:t>Murtas</a:t>
            </a:r>
            <a:r>
              <a:rPr lang="en-GB" sz="1000" dirty="0">
                <a:latin typeface="Perpetua" pitchFamily="18" charset="0"/>
              </a:rPr>
              <a:t>, Michael </a:t>
            </a:r>
            <a:r>
              <a:rPr lang="en-GB" sz="1000" dirty="0" err="1">
                <a:latin typeface="Perpetua" pitchFamily="18" charset="0"/>
              </a:rPr>
              <a:t>Bacak</a:t>
            </a:r>
            <a:endParaRPr lang="en-GB" sz="1000" dirty="0">
              <a:latin typeface="Perpetua" pitchFamily="18" charset="0"/>
            </a:endParaRPr>
          </a:p>
        </p:txBody>
      </p:sp>
    </p:spTree>
    <p:extLst>
      <p:ext uri="{BB962C8B-B14F-4D97-AF65-F5344CB8AC3E}">
        <p14:creationId xmlns:p14="http://schemas.microsoft.com/office/powerpoint/2010/main" val="2803138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205" y="3811827"/>
            <a:ext cx="2581857" cy="1345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a:extLst>
              <a:ext uri="{FF2B5EF4-FFF2-40B4-BE49-F238E27FC236}">
                <a16:creationId xmlns:a16="http://schemas.microsoft.com/office/drawing/2014/main" id="{7E2F1ED8-EBE2-4288-8646-B05B9F6D79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7" y="692696"/>
            <a:ext cx="3904314" cy="1850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itle 4"/>
          <p:cNvSpPr txBox="1">
            <a:spLocks/>
          </p:cNvSpPr>
          <p:nvPr/>
        </p:nvSpPr>
        <p:spPr bwMode="auto">
          <a:xfrm>
            <a:off x="-1587" y="1"/>
            <a:ext cx="9145588" cy="498565"/>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EAR1 during Target Commissioning: 25·10</a:t>
            </a:r>
            <a:r>
              <a:rPr lang="en-US" sz="2400" b="1" baseline="30000" dirty="0">
                <a:solidFill>
                  <a:sysClr val="window" lastClr="FFFFFF"/>
                </a:solidFill>
                <a:latin typeface="Perpetua" pitchFamily="18" charset="0"/>
              </a:rPr>
              <a:t>17</a:t>
            </a:r>
            <a:r>
              <a:rPr lang="en-US" sz="2400" b="1" dirty="0">
                <a:solidFill>
                  <a:sysClr val="window" lastClr="FFFFFF"/>
                </a:solidFill>
                <a:latin typeface="Perpetua" pitchFamily="18" charset="0"/>
              </a:rPr>
              <a:t> protons  </a:t>
            </a:r>
          </a:p>
        </p:txBody>
      </p:sp>
      <p:sp>
        <p:nvSpPr>
          <p:cNvPr id="4" name="Rectangle 3">
            <a:extLst>
              <a:ext uri="{FF2B5EF4-FFF2-40B4-BE49-F238E27FC236}">
                <a16:creationId xmlns:a16="http://schemas.microsoft.com/office/drawing/2014/main" id="{EBCC9985-AA52-4FF7-8E3F-86B9851DED3A}"/>
              </a:ext>
            </a:extLst>
          </p:cNvPr>
          <p:cNvSpPr/>
          <p:nvPr/>
        </p:nvSpPr>
        <p:spPr>
          <a:xfrm rot="16200000">
            <a:off x="2617511" y="-174552"/>
            <a:ext cx="244330" cy="22562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20 Rectángulo">
            <a:extLst>
              <a:ext uri="{FF2B5EF4-FFF2-40B4-BE49-F238E27FC236}">
                <a16:creationId xmlns:a16="http://schemas.microsoft.com/office/drawing/2014/main" id="{9FA0AA87-05F1-4C84-A28F-B53CEC972054}"/>
              </a:ext>
            </a:extLst>
          </p:cNvPr>
          <p:cNvSpPr/>
          <p:nvPr/>
        </p:nvSpPr>
        <p:spPr>
          <a:xfrm>
            <a:off x="902783" y="810988"/>
            <a:ext cx="761747" cy="307777"/>
          </a:xfrm>
          <a:prstGeom prst="rect">
            <a:avLst/>
          </a:prstGeom>
          <a:solidFill>
            <a:schemeClr val="bg1"/>
          </a:solidFill>
        </p:spPr>
        <p:txBody>
          <a:bodyPr wrap="none">
            <a:spAutoFit/>
          </a:bodyPr>
          <a:lstStyle/>
          <a:p>
            <a:r>
              <a:rPr lang="en-US" sz="1400" b="1" dirty="0">
                <a:latin typeface="Perpetua" pitchFamily="18" charset="0"/>
              </a:rPr>
              <a:t>SiMon1</a:t>
            </a:r>
            <a:endParaRPr lang="en-US" sz="1400" b="1" dirty="0"/>
          </a:p>
        </p:txBody>
      </p:sp>
      <p:sp>
        <p:nvSpPr>
          <p:cNvPr id="7" name="20 Rectángulo">
            <a:extLst>
              <a:ext uri="{FF2B5EF4-FFF2-40B4-BE49-F238E27FC236}">
                <a16:creationId xmlns:a16="http://schemas.microsoft.com/office/drawing/2014/main" id="{9B106854-70B3-4F2E-8C1D-677D52EE2716}"/>
              </a:ext>
            </a:extLst>
          </p:cNvPr>
          <p:cNvSpPr/>
          <p:nvPr/>
        </p:nvSpPr>
        <p:spPr>
          <a:xfrm>
            <a:off x="2128738" y="792414"/>
            <a:ext cx="750526" cy="307777"/>
          </a:xfrm>
          <a:prstGeom prst="rect">
            <a:avLst/>
          </a:prstGeom>
          <a:solidFill>
            <a:schemeClr val="bg1"/>
          </a:solidFill>
        </p:spPr>
        <p:txBody>
          <a:bodyPr wrap="none">
            <a:spAutoFit/>
          </a:bodyPr>
          <a:lstStyle/>
          <a:p>
            <a:r>
              <a:rPr lang="en-US" sz="1400" b="1" dirty="0">
                <a:latin typeface="Perpetua" pitchFamily="18" charset="0"/>
              </a:rPr>
              <a:t>MGAS1</a:t>
            </a:r>
            <a:endParaRPr lang="en-US" sz="1400" b="1" dirty="0"/>
          </a:p>
        </p:txBody>
      </p:sp>
      <p:sp>
        <p:nvSpPr>
          <p:cNvPr id="10" name="20 Rectángulo">
            <a:extLst>
              <a:ext uri="{FF2B5EF4-FFF2-40B4-BE49-F238E27FC236}">
                <a16:creationId xmlns:a16="http://schemas.microsoft.com/office/drawing/2014/main" id="{7076955F-DE6D-49B7-8DFA-B202253458FF}"/>
              </a:ext>
            </a:extLst>
          </p:cNvPr>
          <p:cNvSpPr/>
          <p:nvPr/>
        </p:nvSpPr>
        <p:spPr>
          <a:xfrm>
            <a:off x="2859984" y="654155"/>
            <a:ext cx="672172" cy="307777"/>
          </a:xfrm>
          <a:prstGeom prst="rect">
            <a:avLst/>
          </a:prstGeom>
          <a:solidFill>
            <a:schemeClr val="bg1"/>
          </a:solidFill>
        </p:spPr>
        <p:txBody>
          <a:bodyPr wrap="none">
            <a:spAutoFit/>
          </a:bodyPr>
          <a:lstStyle/>
          <a:p>
            <a:r>
              <a:rPr lang="en-US" sz="1400" b="1" dirty="0">
                <a:latin typeface="Perpetua" pitchFamily="18" charset="0"/>
              </a:rPr>
              <a:t>PPAC1</a:t>
            </a:r>
            <a:endParaRPr lang="en-US" sz="1400" b="1" dirty="0"/>
          </a:p>
        </p:txBody>
      </p:sp>
      <p:cxnSp>
        <p:nvCxnSpPr>
          <p:cNvPr id="30" name="Straight Arrow Connector 29">
            <a:extLst>
              <a:ext uri="{FF2B5EF4-FFF2-40B4-BE49-F238E27FC236}">
                <a16:creationId xmlns:a16="http://schemas.microsoft.com/office/drawing/2014/main" id="{D426AE8E-1AC4-4108-A9FF-A364F8CA450A}"/>
              </a:ext>
            </a:extLst>
          </p:cNvPr>
          <p:cNvCxnSpPr>
            <a:cxnSpLocks/>
          </p:cNvCxnSpPr>
          <p:nvPr/>
        </p:nvCxnSpPr>
        <p:spPr>
          <a:xfrm flipV="1">
            <a:off x="139205" y="1485266"/>
            <a:ext cx="655349" cy="1"/>
          </a:xfrm>
          <a:prstGeom prst="straightConnector1">
            <a:avLst/>
          </a:prstGeom>
          <a:ln w="44450">
            <a:solidFill>
              <a:schemeClr val="bg1"/>
            </a:solidFill>
            <a:tailEnd type="triangle"/>
          </a:ln>
          <a:effectLst>
            <a:outerShdw blurRad="50800" dist="38100" dir="2700000" algn="tl" rotWithShape="0">
              <a:schemeClr val="tx1">
                <a:alpha val="40000"/>
              </a:schemeClr>
            </a:outerShdw>
          </a:effectLst>
        </p:spPr>
        <p:style>
          <a:lnRef idx="1">
            <a:schemeClr val="accent1"/>
          </a:lnRef>
          <a:fillRef idx="0">
            <a:schemeClr val="accent1"/>
          </a:fillRef>
          <a:effectRef idx="0">
            <a:schemeClr val="accent1"/>
          </a:effectRef>
          <a:fontRef idx="minor">
            <a:schemeClr val="tx1"/>
          </a:fontRef>
        </p:style>
      </p:cxnSp>
      <p:sp>
        <p:nvSpPr>
          <p:cNvPr id="31" name="TextBox 41">
            <a:extLst>
              <a:ext uri="{FF2B5EF4-FFF2-40B4-BE49-F238E27FC236}">
                <a16:creationId xmlns:a16="http://schemas.microsoft.com/office/drawing/2014/main" id="{A0CC8018-B352-4B99-9401-40E2CB714DF3}"/>
              </a:ext>
            </a:extLst>
          </p:cNvPr>
          <p:cNvSpPr txBox="1"/>
          <p:nvPr/>
        </p:nvSpPr>
        <p:spPr>
          <a:xfrm>
            <a:off x="139205" y="1523920"/>
            <a:ext cx="1267663" cy="307777"/>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r>
              <a:rPr lang="en-US" sz="1400" b="1" dirty="0">
                <a:solidFill>
                  <a:schemeClr val="bg1"/>
                </a:solidFill>
                <a:latin typeface="Century" panose="02040604050505020304" pitchFamily="18" charset="0"/>
              </a:rPr>
              <a:t>Neutrons</a:t>
            </a:r>
          </a:p>
        </p:txBody>
      </p:sp>
      <p:sp>
        <p:nvSpPr>
          <p:cNvPr id="28" name="20 Rectángulo">
            <a:extLst>
              <a:ext uri="{FF2B5EF4-FFF2-40B4-BE49-F238E27FC236}">
                <a16:creationId xmlns:a16="http://schemas.microsoft.com/office/drawing/2014/main" id="{9FFCFF7B-856E-4812-809B-58C4FB5D483A}"/>
              </a:ext>
            </a:extLst>
          </p:cNvPr>
          <p:cNvSpPr/>
          <p:nvPr/>
        </p:nvSpPr>
        <p:spPr>
          <a:xfrm>
            <a:off x="1043115" y="1948610"/>
            <a:ext cx="445921" cy="246221"/>
          </a:xfrm>
          <a:prstGeom prst="rect">
            <a:avLst/>
          </a:prstGeom>
          <a:solidFill>
            <a:schemeClr val="bg1"/>
          </a:solidFill>
        </p:spPr>
        <p:txBody>
          <a:bodyPr wrap="square">
            <a:spAutoFit/>
          </a:bodyPr>
          <a:lstStyle/>
          <a:p>
            <a:r>
              <a:rPr lang="en-US" sz="1000" b="1" baseline="30000" dirty="0">
                <a:latin typeface="Perpetua" pitchFamily="18" charset="0"/>
              </a:rPr>
              <a:t>6</a:t>
            </a:r>
            <a:r>
              <a:rPr lang="en-US" sz="1000" b="1" dirty="0">
                <a:latin typeface="Perpetua" pitchFamily="18" charset="0"/>
              </a:rPr>
              <a:t>Li</a:t>
            </a:r>
          </a:p>
        </p:txBody>
      </p:sp>
      <p:sp>
        <p:nvSpPr>
          <p:cNvPr id="36" name="20 Rectángulo">
            <a:extLst>
              <a:ext uri="{FF2B5EF4-FFF2-40B4-BE49-F238E27FC236}">
                <a16:creationId xmlns:a16="http://schemas.microsoft.com/office/drawing/2014/main" id="{01DE8FFD-E634-436C-9842-088F0A0E2E49}"/>
              </a:ext>
            </a:extLst>
          </p:cNvPr>
          <p:cNvSpPr/>
          <p:nvPr/>
        </p:nvSpPr>
        <p:spPr>
          <a:xfrm>
            <a:off x="2057096" y="1954243"/>
            <a:ext cx="611065" cy="246221"/>
          </a:xfrm>
          <a:prstGeom prst="rect">
            <a:avLst/>
          </a:prstGeom>
          <a:solidFill>
            <a:schemeClr val="bg1"/>
          </a:solidFill>
        </p:spPr>
        <p:txBody>
          <a:bodyPr wrap="none">
            <a:spAutoFit/>
          </a:bodyPr>
          <a:lstStyle/>
          <a:p>
            <a:r>
              <a:rPr lang="en-US" sz="1000" b="1" baseline="30000" dirty="0">
                <a:latin typeface="Perpetua" pitchFamily="18" charset="0"/>
              </a:rPr>
              <a:t>10</a:t>
            </a:r>
            <a:r>
              <a:rPr lang="en-US" sz="1000" b="1" dirty="0">
                <a:latin typeface="Perpetua" pitchFamily="18" charset="0"/>
              </a:rPr>
              <a:t>B, </a:t>
            </a:r>
            <a:r>
              <a:rPr lang="en-US" sz="1000" b="1" baseline="30000" dirty="0">
                <a:latin typeface="Perpetua" pitchFamily="18" charset="0"/>
              </a:rPr>
              <a:t>235</a:t>
            </a:r>
            <a:r>
              <a:rPr lang="en-US" sz="1000" b="1" dirty="0">
                <a:latin typeface="Perpetua" pitchFamily="18" charset="0"/>
              </a:rPr>
              <a:t>U</a:t>
            </a:r>
          </a:p>
        </p:txBody>
      </p:sp>
      <p:sp>
        <p:nvSpPr>
          <p:cNvPr id="42" name="20 Rectángulo">
            <a:extLst>
              <a:ext uri="{FF2B5EF4-FFF2-40B4-BE49-F238E27FC236}">
                <a16:creationId xmlns:a16="http://schemas.microsoft.com/office/drawing/2014/main" id="{3E470CFD-9EEE-4604-83D9-D36B2D83EDD0}"/>
              </a:ext>
            </a:extLst>
          </p:cNvPr>
          <p:cNvSpPr/>
          <p:nvPr/>
        </p:nvSpPr>
        <p:spPr>
          <a:xfrm>
            <a:off x="2885494" y="2155571"/>
            <a:ext cx="530915" cy="246221"/>
          </a:xfrm>
          <a:prstGeom prst="rect">
            <a:avLst/>
          </a:prstGeom>
          <a:solidFill>
            <a:schemeClr val="bg1"/>
          </a:solidFill>
        </p:spPr>
        <p:txBody>
          <a:bodyPr wrap="none">
            <a:spAutoFit/>
          </a:bodyPr>
          <a:lstStyle/>
          <a:p>
            <a:r>
              <a:rPr lang="en-US" sz="1000" b="1" baseline="30000" dirty="0">
                <a:latin typeface="Perpetua" pitchFamily="18" charset="0"/>
              </a:rPr>
              <a:t>235,235</a:t>
            </a:r>
            <a:r>
              <a:rPr lang="en-US" sz="1000" b="1" dirty="0">
                <a:latin typeface="Perpetua" pitchFamily="18" charset="0"/>
              </a:rPr>
              <a:t>U</a:t>
            </a:r>
          </a:p>
        </p:txBody>
      </p:sp>
      <p:pic>
        <p:nvPicPr>
          <p:cNvPr id="19" name="Picture 2">
            <a:extLst>
              <a:ext uri="{FF2B5EF4-FFF2-40B4-BE49-F238E27FC236}">
                <a16:creationId xmlns:a16="http://schemas.microsoft.com/office/drawing/2014/main" id="{4030C19E-10EE-403E-A60F-5A74835955A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a:extLst>
              <a:ext uri="{FF2B5EF4-FFF2-40B4-BE49-F238E27FC236}">
                <a16:creationId xmlns:a16="http://schemas.microsoft.com/office/drawing/2014/main" id="{A85B2999-81A2-452C-972C-DDD388A9658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5">
            <a:extLst>
              <a:ext uri="{FF2B5EF4-FFF2-40B4-BE49-F238E27FC236}">
                <a16:creationId xmlns:a16="http://schemas.microsoft.com/office/drawing/2014/main" id="{4ADAC2BD-5AFA-44D4-859B-250A97379F7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a:extLst>
              <a:ext uri="{FF2B5EF4-FFF2-40B4-BE49-F238E27FC236}">
                <a16:creationId xmlns:a16="http://schemas.microsoft.com/office/drawing/2014/main" id="{176B36D6-82B5-4B4F-95CA-495EDD5561B0}"/>
              </a:ext>
            </a:extLst>
          </p:cNvPr>
          <p:cNvSpPr>
            <a:spLocks noGrp="1"/>
          </p:cNvSpPr>
          <p:nvPr>
            <p:ph type="sldNum" sz="quarter" idx="12"/>
          </p:nvPr>
        </p:nvSpPr>
        <p:spPr/>
        <p:txBody>
          <a:bodyPr/>
          <a:lstStyle/>
          <a:p>
            <a:fld id="{229D0C38-B285-C947-AB4E-C7BCFF863DBD}" type="slidenum">
              <a:rPr lang="en-GB" smtClean="0"/>
              <a:pPr/>
              <a:t>7</a:t>
            </a:fld>
            <a:endParaRPr lang="en-GB" dirty="0"/>
          </a:p>
        </p:txBody>
      </p:sp>
      <p:sp>
        <p:nvSpPr>
          <p:cNvPr id="44" name="2 Marcador de pie de página">
            <a:extLst>
              <a:ext uri="{FF2B5EF4-FFF2-40B4-BE49-F238E27FC236}">
                <a16:creationId xmlns:a16="http://schemas.microsoft.com/office/drawing/2014/main" id="{548C2963-D0F1-4DAD-BA2F-519F0423FA8B}"/>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pic>
        <p:nvPicPr>
          <p:cNvPr id="21" name="Picture 20" descr="A picture containing chart&#10;&#10;Description automatically generated">
            <a:extLst>
              <a:ext uri="{FF2B5EF4-FFF2-40B4-BE49-F238E27FC236}">
                <a16:creationId xmlns:a16="http://schemas.microsoft.com/office/drawing/2014/main" id="{0D3F9617-480B-4B60-908C-E7E5CD21205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2558538" y="1229667"/>
            <a:ext cx="1183528" cy="539139"/>
          </a:xfrm>
          <a:prstGeom prst="rect">
            <a:avLst/>
          </a:prstGeom>
        </p:spPr>
      </p:pic>
      <p:sp>
        <p:nvSpPr>
          <p:cNvPr id="38" name="TextBox 37">
            <a:extLst>
              <a:ext uri="{FF2B5EF4-FFF2-40B4-BE49-F238E27FC236}">
                <a16:creationId xmlns:a16="http://schemas.microsoft.com/office/drawing/2014/main" id="{A0502BEB-11FD-4993-A234-F372F121948A}"/>
              </a:ext>
            </a:extLst>
          </p:cNvPr>
          <p:cNvSpPr txBox="1"/>
          <p:nvPr/>
        </p:nvSpPr>
        <p:spPr>
          <a:xfrm>
            <a:off x="4124797" y="798129"/>
            <a:ext cx="1933872" cy="1754326"/>
          </a:xfrm>
          <a:prstGeom prst="rect">
            <a:avLst/>
          </a:prstGeom>
          <a:noFill/>
        </p:spPr>
        <p:txBody>
          <a:bodyPr wrap="square">
            <a:spAutoFit/>
          </a:bodyPr>
          <a:lstStyle/>
          <a:p>
            <a:pPr>
              <a:spcAft>
                <a:spcPts val="0"/>
              </a:spcAft>
            </a:pPr>
            <a:r>
              <a:rPr lang="es-ES" sz="1800" dirty="0" err="1">
                <a:latin typeface="Perpetua" pitchFamily="18" charset="0"/>
              </a:rPr>
              <a:t>All</a:t>
            </a:r>
            <a:r>
              <a:rPr lang="es-ES" sz="1800" dirty="0">
                <a:latin typeface="Perpetua" pitchFamily="18" charset="0"/>
              </a:rPr>
              <a:t> </a:t>
            </a:r>
            <a:r>
              <a:rPr lang="es-ES" sz="1800" dirty="0" err="1">
                <a:latin typeface="Perpetua" pitchFamily="18" charset="0"/>
              </a:rPr>
              <a:t>the</a:t>
            </a:r>
            <a:r>
              <a:rPr lang="es-ES" sz="1800" dirty="0">
                <a:latin typeface="Perpetua" pitchFamily="18" charset="0"/>
              </a:rPr>
              <a:t> </a:t>
            </a:r>
            <a:r>
              <a:rPr lang="es-ES" sz="1800" dirty="0" err="1">
                <a:latin typeface="Perpetua" pitchFamily="18" charset="0"/>
              </a:rPr>
              <a:t>chambers</a:t>
            </a:r>
            <a:r>
              <a:rPr lang="es-ES" sz="1800" dirty="0">
                <a:latin typeface="Perpetua" pitchFamily="18" charset="0"/>
              </a:rPr>
              <a:t> and </a:t>
            </a:r>
            <a:r>
              <a:rPr lang="es-ES" sz="1800" dirty="0" err="1">
                <a:latin typeface="Perpetua" pitchFamily="18" charset="0"/>
              </a:rPr>
              <a:t>samples</a:t>
            </a:r>
            <a:r>
              <a:rPr lang="es-ES" sz="1800" dirty="0">
                <a:latin typeface="Perpetua" pitchFamily="18" charset="0"/>
              </a:rPr>
              <a:t> are </a:t>
            </a:r>
            <a:r>
              <a:rPr lang="es-ES" sz="1800" dirty="0" err="1">
                <a:latin typeface="Perpetua" pitchFamily="18" charset="0"/>
              </a:rPr>
              <a:t>already</a:t>
            </a:r>
            <a:r>
              <a:rPr lang="es-ES" sz="1800" dirty="0">
                <a:latin typeface="Perpetua" pitchFamily="18" charset="0"/>
              </a:rPr>
              <a:t> at CERN </a:t>
            </a:r>
            <a:r>
              <a:rPr lang="es-ES" sz="1800" dirty="0" err="1">
                <a:latin typeface="Perpetua" pitchFamily="18" charset="0"/>
              </a:rPr>
              <a:t>except</a:t>
            </a:r>
            <a:r>
              <a:rPr lang="es-ES" sz="1800" dirty="0">
                <a:latin typeface="Perpetua" pitchFamily="18" charset="0"/>
              </a:rPr>
              <a:t> PPAC1 (at CERN </a:t>
            </a:r>
            <a:r>
              <a:rPr lang="es-ES" sz="1800" dirty="0" err="1">
                <a:latin typeface="Perpetua" pitchFamily="18" charset="0"/>
              </a:rPr>
              <a:t>on</a:t>
            </a:r>
            <a:r>
              <a:rPr lang="es-ES" sz="1800" dirty="0">
                <a:latin typeface="Perpetua" pitchFamily="18" charset="0"/>
              </a:rPr>
              <a:t> 7th </a:t>
            </a:r>
            <a:r>
              <a:rPr lang="es-ES" sz="1800" dirty="0" err="1">
                <a:latin typeface="Perpetua" pitchFamily="18" charset="0"/>
              </a:rPr>
              <a:t>July</a:t>
            </a:r>
            <a:r>
              <a:rPr lang="es-ES" sz="1800" dirty="0">
                <a:latin typeface="Perpetua" pitchFamily="18" charset="0"/>
              </a:rPr>
              <a:t>).</a:t>
            </a:r>
          </a:p>
          <a:p>
            <a:pPr>
              <a:spcAft>
                <a:spcPts val="0"/>
              </a:spcAft>
            </a:pPr>
            <a:endParaRPr lang="es-ES" sz="1800" dirty="0">
              <a:latin typeface="Perpetua" pitchFamily="18" charset="0"/>
            </a:endParaRPr>
          </a:p>
        </p:txBody>
      </p:sp>
      <p:sp>
        <p:nvSpPr>
          <p:cNvPr id="32" name="2 Marcador de pie de página">
            <a:extLst>
              <a:ext uri="{FF2B5EF4-FFF2-40B4-BE49-F238E27FC236}">
                <a16:creationId xmlns:a16="http://schemas.microsoft.com/office/drawing/2014/main" id="{C4DE0B26-A676-46B0-A8D9-287525B4C30E}"/>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pic>
        <p:nvPicPr>
          <p:cNvPr id="1026" name="Picture 2" descr="G:\TRABAJO\nTOF\PhysicsCoordinator\Meetings\INTC\2021-06-23\IMG_9577.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5400000">
            <a:off x="6461959" y="919757"/>
            <a:ext cx="2304255" cy="1728192"/>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7">
            <a:extLst>
              <a:ext uri="{FF2B5EF4-FFF2-40B4-BE49-F238E27FC236}">
                <a16:creationId xmlns:a16="http://schemas.microsoft.com/office/drawing/2014/main" id="{A0502BEB-11FD-4993-A234-F372F121948A}"/>
              </a:ext>
            </a:extLst>
          </p:cNvPr>
          <p:cNvSpPr txBox="1"/>
          <p:nvPr/>
        </p:nvSpPr>
        <p:spPr>
          <a:xfrm>
            <a:off x="107504" y="2751315"/>
            <a:ext cx="6306724" cy="369332"/>
          </a:xfrm>
          <a:prstGeom prst="rect">
            <a:avLst/>
          </a:prstGeom>
          <a:noFill/>
          <a:ln>
            <a:solidFill>
              <a:schemeClr val="tx1"/>
            </a:solidFill>
          </a:ln>
        </p:spPr>
        <p:txBody>
          <a:bodyPr wrap="square">
            <a:spAutoFit/>
          </a:bodyPr>
          <a:lstStyle/>
          <a:p>
            <a:pPr>
              <a:spcAft>
                <a:spcPts val="0"/>
              </a:spcAft>
            </a:pPr>
            <a:r>
              <a:rPr lang="es-ES" dirty="0">
                <a:latin typeface="Perpetua" pitchFamily="18" charset="0"/>
              </a:rPr>
              <a:t>Works and </a:t>
            </a:r>
            <a:r>
              <a:rPr lang="es-ES" dirty="0" err="1">
                <a:latin typeface="Perpetua" pitchFamily="18" charset="0"/>
              </a:rPr>
              <a:t>several</a:t>
            </a:r>
            <a:r>
              <a:rPr lang="es-ES" dirty="0">
                <a:latin typeface="Perpetua" pitchFamily="18" charset="0"/>
              </a:rPr>
              <a:t> </a:t>
            </a:r>
            <a:r>
              <a:rPr lang="es-ES" sz="1800" dirty="0" err="1">
                <a:latin typeface="Perpetua" pitchFamily="18" charset="0"/>
              </a:rPr>
              <a:t>tests</a:t>
            </a:r>
            <a:r>
              <a:rPr lang="es-ES" sz="1800" dirty="0">
                <a:latin typeface="Perpetua" pitchFamily="18" charset="0"/>
              </a:rPr>
              <a:t> </a:t>
            </a:r>
            <a:r>
              <a:rPr lang="es-ES" sz="1800" dirty="0" err="1">
                <a:latin typeface="Perpetua" pitchFamily="18" charset="0"/>
              </a:rPr>
              <a:t>have</a:t>
            </a:r>
            <a:r>
              <a:rPr lang="es-ES" sz="1800" dirty="0">
                <a:latin typeface="Perpetua" pitchFamily="18" charset="0"/>
              </a:rPr>
              <a:t> </a:t>
            </a:r>
            <a:r>
              <a:rPr lang="es-ES" sz="1800" dirty="0" err="1">
                <a:latin typeface="Perpetua" pitchFamily="18" charset="0"/>
              </a:rPr>
              <a:t>been</a:t>
            </a:r>
            <a:r>
              <a:rPr lang="es-ES" sz="1800" dirty="0">
                <a:latin typeface="Perpetua" pitchFamily="18" charset="0"/>
              </a:rPr>
              <a:t> done at CERN and </a:t>
            </a:r>
            <a:r>
              <a:rPr lang="es-ES" sz="1800" dirty="0" err="1">
                <a:latin typeface="Perpetua" pitchFamily="18" charset="0"/>
              </a:rPr>
              <a:t>other</a:t>
            </a:r>
            <a:r>
              <a:rPr lang="es-ES" sz="1800" dirty="0">
                <a:latin typeface="Perpetua" pitchFamily="18" charset="0"/>
              </a:rPr>
              <a:t> </a:t>
            </a:r>
            <a:r>
              <a:rPr lang="es-ES" sz="1800" dirty="0" err="1">
                <a:latin typeface="Perpetua" pitchFamily="18" charset="0"/>
              </a:rPr>
              <a:t>laboratories</a:t>
            </a:r>
            <a:endParaRPr lang="es-ES" sz="1800" dirty="0">
              <a:latin typeface="Perpetua" pitchFamily="18" charset="0"/>
            </a:endParaRPr>
          </a:p>
        </p:txBody>
      </p:sp>
      <p:pic>
        <p:nvPicPr>
          <p:cNvPr id="2053"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08682" y="3274260"/>
            <a:ext cx="2401862" cy="3263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12837" y="3434519"/>
            <a:ext cx="3171825" cy="270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286324" y="5770287"/>
            <a:ext cx="810607" cy="369332"/>
          </a:xfrm>
          <a:prstGeom prst="rect">
            <a:avLst/>
          </a:prstGeom>
        </p:spPr>
        <p:txBody>
          <a:bodyPr wrap="none">
            <a:spAutoFit/>
          </a:bodyPr>
          <a:lstStyle/>
          <a:p>
            <a:r>
              <a:rPr lang="en-US" b="1" dirty="0">
                <a:solidFill>
                  <a:schemeClr val="bg1"/>
                </a:solidFill>
                <a:latin typeface="Perpetua" pitchFamily="18" charset="0"/>
              </a:rPr>
              <a:t>PPAC1</a:t>
            </a:r>
            <a:endParaRPr lang="en-US" b="1" dirty="0">
              <a:solidFill>
                <a:schemeClr val="bg1"/>
              </a:solidFill>
            </a:endParaRPr>
          </a:p>
        </p:txBody>
      </p:sp>
      <p:sp>
        <p:nvSpPr>
          <p:cNvPr id="43" name="42 Rectángulo"/>
          <p:cNvSpPr/>
          <p:nvPr/>
        </p:nvSpPr>
        <p:spPr>
          <a:xfrm>
            <a:off x="1637993" y="3871535"/>
            <a:ext cx="912429" cy="369332"/>
          </a:xfrm>
          <a:prstGeom prst="rect">
            <a:avLst/>
          </a:prstGeom>
        </p:spPr>
        <p:txBody>
          <a:bodyPr wrap="none">
            <a:spAutoFit/>
          </a:bodyPr>
          <a:lstStyle/>
          <a:p>
            <a:r>
              <a:rPr lang="en-US" b="1" dirty="0">
                <a:solidFill>
                  <a:schemeClr val="bg1"/>
                </a:solidFill>
                <a:latin typeface="Perpetua" pitchFamily="18" charset="0"/>
              </a:rPr>
              <a:t>MGAS1</a:t>
            </a:r>
            <a:endParaRPr lang="en-US" b="1" dirty="0">
              <a:solidFill>
                <a:schemeClr val="bg1"/>
              </a:solidFill>
            </a:endParaRPr>
          </a:p>
        </p:txBody>
      </p:sp>
      <p:sp>
        <p:nvSpPr>
          <p:cNvPr id="49" name="48 Rectángulo"/>
          <p:cNvSpPr/>
          <p:nvPr/>
        </p:nvSpPr>
        <p:spPr>
          <a:xfrm>
            <a:off x="6596325" y="3811827"/>
            <a:ext cx="902811" cy="369332"/>
          </a:xfrm>
          <a:prstGeom prst="rect">
            <a:avLst/>
          </a:prstGeom>
        </p:spPr>
        <p:txBody>
          <a:bodyPr wrap="none">
            <a:spAutoFit/>
          </a:bodyPr>
          <a:lstStyle/>
          <a:p>
            <a:r>
              <a:rPr lang="en-US" b="1" dirty="0">
                <a:latin typeface="Perpetua" pitchFamily="18" charset="0"/>
              </a:rPr>
              <a:t>Simon1</a:t>
            </a:r>
            <a:endParaRPr lang="en-US" b="1" dirty="0"/>
          </a:p>
        </p:txBody>
      </p:sp>
      <p:cxnSp>
        <p:nvCxnSpPr>
          <p:cNvPr id="29" name="Straight Arrow Connector 28">
            <a:extLst>
              <a:ext uri="{FF2B5EF4-FFF2-40B4-BE49-F238E27FC236}">
                <a16:creationId xmlns:a16="http://schemas.microsoft.com/office/drawing/2014/main" id="{9BFF8786-7429-4FA9-B450-4C5F80C40F2B}"/>
              </a:ext>
            </a:extLst>
          </p:cNvPr>
          <p:cNvCxnSpPr>
            <a:cxnSpLocks/>
          </p:cNvCxnSpPr>
          <p:nvPr/>
        </p:nvCxnSpPr>
        <p:spPr>
          <a:xfrm flipV="1">
            <a:off x="6749990" y="1413257"/>
            <a:ext cx="624567" cy="144018"/>
          </a:xfrm>
          <a:prstGeom prst="straightConnector1">
            <a:avLst/>
          </a:prstGeom>
          <a:ln w="19050">
            <a:solidFill>
              <a:schemeClr val="bg1"/>
            </a:solidFill>
            <a:tailEnd type="triangle"/>
          </a:ln>
          <a:effectLst>
            <a:outerShdw blurRad="50800" dist="38100" dir="2700000" algn="tl" rotWithShape="0">
              <a:schemeClr val="tx1">
                <a:alpha val="40000"/>
              </a:scheme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2161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5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5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5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a:extLst>
              <a:ext uri="{FF2B5EF4-FFF2-40B4-BE49-F238E27FC236}">
                <a16:creationId xmlns:a16="http://schemas.microsoft.com/office/drawing/2014/main" id="{4030C19E-10EE-403E-A60F-5A74835955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a:extLst>
              <a:ext uri="{FF2B5EF4-FFF2-40B4-BE49-F238E27FC236}">
                <a16:creationId xmlns:a16="http://schemas.microsoft.com/office/drawing/2014/main" id="{A85B2999-81A2-452C-972C-DDD388A9658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5">
            <a:extLst>
              <a:ext uri="{FF2B5EF4-FFF2-40B4-BE49-F238E27FC236}">
                <a16:creationId xmlns:a16="http://schemas.microsoft.com/office/drawing/2014/main" id="{4ADAC2BD-5AFA-44D4-859B-250A97379F7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5" descr="Chart, box and whisker chart&#10;&#10;Description automatically generated">
            <a:extLst>
              <a:ext uri="{FF2B5EF4-FFF2-40B4-BE49-F238E27FC236}">
                <a16:creationId xmlns:a16="http://schemas.microsoft.com/office/drawing/2014/main" id="{AF7F71F6-96F8-45E8-A95C-357A6CF9F8D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0520" y="764704"/>
            <a:ext cx="1485877" cy="2166903"/>
          </a:xfrm>
          <a:prstGeom prst="rect">
            <a:avLst/>
          </a:prstGeom>
        </p:spPr>
      </p:pic>
      <p:sp>
        <p:nvSpPr>
          <p:cNvPr id="37" name="36 Rectángulo">
            <a:extLst>
              <a:ext uri="{FF2B5EF4-FFF2-40B4-BE49-F238E27FC236}">
                <a16:creationId xmlns:a16="http://schemas.microsoft.com/office/drawing/2014/main" id="{750B6EE1-86E1-4A41-AF9A-FA136B87FF20}"/>
              </a:ext>
            </a:extLst>
          </p:cNvPr>
          <p:cNvSpPr/>
          <p:nvPr/>
        </p:nvSpPr>
        <p:spPr>
          <a:xfrm>
            <a:off x="2086917" y="2204786"/>
            <a:ext cx="761747" cy="307777"/>
          </a:xfrm>
          <a:prstGeom prst="rect">
            <a:avLst/>
          </a:prstGeom>
          <a:solidFill>
            <a:schemeClr val="bg1"/>
          </a:solidFill>
        </p:spPr>
        <p:txBody>
          <a:bodyPr wrap="none">
            <a:spAutoFit/>
          </a:bodyPr>
          <a:lstStyle/>
          <a:p>
            <a:r>
              <a:rPr lang="en-US" sz="1400" b="1" dirty="0">
                <a:latin typeface="Perpetua" pitchFamily="18" charset="0"/>
              </a:rPr>
              <a:t>SiMon2</a:t>
            </a:r>
            <a:endParaRPr lang="en-US" sz="1400" b="1" dirty="0"/>
          </a:p>
        </p:txBody>
      </p:sp>
      <p:sp>
        <p:nvSpPr>
          <p:cNvPr id="46" name="20 Rectángulo">
            <a:extLst>
              <a:ext uri="{FF2B5EF4-FFF2-40B4-BE49-F238E27FC236}">
                <a16:creationId xmlns:a16="http://schemas.microsoft.com/office/drawing/2014/main" id="{5BE52900-BD5D-4051-8CD7-0AF9E7C89D0F}"/>
              </a:ext>
            </a:extLst>
          </p:cNvPr>
          <p:cNvSpPr/>
          <p:nvPr/>
        </p:nvSpPr>
        <p:spPr>
          <a:xfrm>
            <a:off x="2071944" y="1410569"/>
            <a:ext cx="750526" cy="307777"/>
          </a:xfrm>
          <a:prstGeom prst="rect">
            <a:avLst/>
          </a:prstGeom>
          <a:solidFill>
            <a:schemeClr val="bg1"/>
          </a:solidFill>
        </p:spPr>
        <p:txBody>
          <a:bodyPr wrap="none">
            <a:spAutoFit/>
          </a:bodyPr>
          <a:lstStyle/>
          <a:p>
            <a:r>
              <a:rPr lang="en-US" sz="1400" b="1" dirty="0">
                <a:latin typeface="Perpetua" pitchFamily="18" charset="0"/>
              </a:rPr>
              <a:t>MGAS2</a:t>
            </a:r>
            <a:endParaRPr lang="en-US" sz="1400" b="1" dirty="0"/>
          </a:p>
        </p:txBody>
      </p:sp>
      <p:sp>
        <p:nvSpPr>
          <p:cNvPr id="47" name="20 Rectángulo">
            <a:extLst>
              <a:ext uri="{FF2B5EF4-FFF2-40B4-BE49-F238E27FC236}">
                <a16:creationId xmlns:a16="http://schemas.microsoft.com/office/drawing/2014/main" id="{A6854688-D480-4FFD-906A-B640F3C0E3D5}"/>
              </a:ext>
            </a:extLst>
          </p:cNvPr>
          <p:cNvSpPr/>
          <p:nvPr/>
        </p:nvSpPr>
        <p:spPr>
          <a:xfrm>
            <a:off x="2132601" y="919501"/>
            <a:ext cx="672172" cy="307777"/>
          </a:xfrm>
          <a:prstGeom prst="rect">
            <a:avLst/>
          </a:prstGeom>
          <a:solidFill>
            <a:schemeClr val="bg1"/>
          </a:solidFill>
        </p:spPr>
        <p:txBody>
          <a:bodyPr wrap="none">
            <a:spAutoFit/>
          </a:bodyPr>
          <a:lstStyle/>
          <a:p>
            <a:r>
              <a:rPr lang="en-US" sz="1400" b="1" dirty="0">
                <a:latin typeface="Perpetua" pitchFamily="18" charset="0"/>
              </a:rPr>
              <a:t>PPAC2</a:t>
            </a:r>
            <a:endParaRPr lang="en-US" sz="1400" b="1" dirty="0"/>
          </a:p>
        </p:txBody>
      </p:sp>
      <p:sp>
        <p:nvSpPr>
          <p:cNvPr id="48" name="20 Rectángulo">
            <a:extLst>
              <a:ext uri="{FF2B5EF4-FFF2-40B4-BE49-F238E27FC236}">
                <a16:creationId xmlns:a16="http://schemas.microsoft.com/office/drawing/2014/main" id="{6A73C8C0-10C4-408E-8426-E70C23671F50}"/>
              </a:ext>
            </a:extLst>
          </p:cNvPr>
          <p:cNvSpPr/>
          <p:nvPr/>
        </p:nvSpPr>
        <p:spPr>
          <a:xfrm>
            <a:off x="2290128" y="2587294"/>
            <a:ext cx="325730" cy="246221"/>
          </a:xfrm>
          <a:prstGeom prst="rect">
            <a:avLst/>
          </a:prstGeom>
          <a:solidFill>
            <a:schemeClr val="bg1"/>
          </a:solidFill>
        </p:spPr>
        <p:txBody>
          <a:bodyPr wrap="none">
            <a:spAutoFit/>
          </a:bodyPr>
          <a:lstStyle/>
          <a:p>
            <a:r>
              <a:rPr lang="en-US" sz="1000" b="1" baseline="30000" dirty="0">
                <a:latin typeface="Perpetua" pitchFamily="18" charset="0"/>
              </a:rPr>
              <a:t>6</a:t>
            </a:r>
            <a:r>
              <a:rPr lang="en-US" sz="1000" b="1" dirty="0">
                <a:latin typeface="Perpetua" pitchFamily="18" charset="0"/>
              </a:rPr>
              <a:t>Li</a:t>
            </a:r>
          </a:p>
        </p:txBody>
      </p:sp>
      <p:sp>
        <p:nvSpPr>
          <p:cNvPr id="51" name="20 Rectángulo">
            <a:extLst>
              <a:ext uri="{FF2B5EF4-FFF2-40B4-BE49-F238E27FC236}">
                <a16:creationId xmlns:a16="http://schemas.microsoft.com/office/drawing/2014/main" id="{68DA3CF1-C1CE-44C5-932D-ACE1C3F1B048}"/>
              </a:ext>
            </a:extLst>
          </p:cNvPr>
          <p:cNvSpPr/>
          <p:nvPr/>
        </p:nvSpPr>
        <p:spPr>
          <a:xfrm>
            <a:off x="2193708" y="1805690"/>
            <a:ext cx="611065" cy="246221"/>
          </a:xfrm>
          <a:prstGeom prst="rect">
            <a:avLst/>
          </a:prstGeom>
          <a:solidFill>
            <a:schemeClr val="bg1"/>
          </a:solidFill>
        </p:spPr>
        <p:txBody>
          <a:bodyPr wrap="none">
            <a:spAutoFit/>
          </a:bodyPr>
          <a:lstStyle/>
          <a:p>
            <a:r>
              <a:rPr lang="en-US" sz="1000" b="1" baseline="30000" dirty="0">
                <a:latin typeface="Perpetua" pitchFamily="18" charset="0"/>
              </a:rPr>
              <a:t>10</a:t>
            </a:r>
            <a:r>
              <a:rPr lang="en-US" sz="1000" b="1" dirty="0">
                <a:latin typeface="Perpetua" pitchFamily="18" charset="0"/>
              </a:rPr>
              <a:t>B, </a:t>
            </a:r>
            <a:r>
              <a:rPr lang="en-US" sz="1000" b="1" baseline="30000" dirty="0">
                <a:latin typeface="Perpetua" pitchFamily="18" charset="0"/>
              </a:rPr>
              <a:t>235</a:t>
            </a:r>
            <a:r>
              <a:rPr lang="en-US" sz="1000" b="1" dirty="0">
                <a:latin typeface="Perpetua" pitchFamily="18" charset="0"/>
              </a:rPr>
              <a:t>U</a:t>
            </a:r>
          </a:p>
        </p:txBody>
      </p:sp>
      <p:sp>
        <p:nvSpPr>
          <p:cNvPr id="52" name="20 Rectángulo">
            <a:extLst>
              <a:ext uri="{FF2B5EF4-FFF2-40B4-BE49-F238E27FC236}">
                <a16:creationId xmlns:a16="http://schemas.microsoft.com/office/drawing/2014/main" id="{85092DC0-5DBD-4FDE-BF80-9408D520B4D3}"/>
              </a:ext>
            </a:extLst>
          </p:cNvPr>
          <p:cNvSpPr/>
          <p:nvPr/>
        </p:nvSpPr>
        <p:spPr>
          <a:xfrm>
            <a:off x="2180888" y="1142932"/>
            <a:ext cx="530915" cy="246221"/>
          </a:xfrm>
          <a:prstGeom prst="rect">
            <a:avLst/>
          </a:prstGeom>
          <a:solidFill>
            <a:schemeClr val="bg1"/>
          </a:solidFill>
        </p:spPr>
        <p:txBody>
          <a:bodyPr wrap="none">
            <a:spAutoFit/>
          </a:bodyPr>
          <a:lstStyle/>
          <a:p>
            <a:r>
              <a:rPr lang="en-US" sz="1000" b="1" baseline="30000" dirty="0">
                <a:latin typeface="Perpetua" pitchFamily="18" charset="0"/>
              </a:rPr>
              <a:t>235,238</a:t>
            </a:r>
            <a:r>
              <a:rPr lang="en-US" sz="1000" b="1" dirty="0">
                <a:latin typeface="Perpetua" pitchFamily="18" charset="0"/>
              </a:rPr>
              <a:t>U</a:t>
            </a:r>
          </a:p>
        </p:txBody>
      </p:sp>
      <p:cxnSp>
        <p:nvCxnSpPr>
          <p:cNvPr id="53" name="Straight Arrow Connector 26">
            <a:extLst>
              <a:ext uri="{FF2B5EF4-FFF2-40B4-BE49-F238E27FC236}">
                <a16:creationId xmlns:a16="http://schemas.microsoft.com/office/drawing/2014/main" id="{C50AE53E-C73B-4BE9-9616-6DA93D63536D}"/>
              </a:ext>
            </a:extLst>
          </p:cNvPr>
          <p:cNvCxnSpPr>
            <a:cxnSpLocks/>
          </p:cNvCxnSpPr>
          <p:nvPr/>
        </p:nvCxnSpPr>
        <p:spPr>
          <a:xfrm rot="16200000" flipV="1">
            <a:off x="890418" y="2558682"/>
            <a:ext cx="655349" cy="1"/>
          </a:xfrm>
          <a:prstGeom prst="straightConnector1">
            <a:avLst/>
          </a:prstGeom>
          <a:ln w="44450">
            <a:solidFill>
              <a:srgbClr val="3366FF"/>
            </a:solidFill>
            <a:tailEnd type="triangle"/>
          </a:ln>
          <a:effectLst>
            <a:outerShdw blurRad="50800" dist="38100" dir="2700000" algn="tl" rotWithShape="0">
              <a:schemeClr val="tx1">
                <a:alpha val="40000"/>
              </a:schemeClr>
            </a:outerShdw>
          </a:effectLst>
        </p:spPr>
        <p:style>
          <a:lnRef idx="1">
            <a:schemeClr val="accent1"/>
          </a:lnRef>
          <a:fillRef idx="0">
            <a:schemeClr val="accent1"/>
          </a:fillRef>
          <a:effectRef idx="0">
            <a:schemeClr val="accent1"/>
          </a:effectRef>
          <a:fontRef idx="minor">
            <a:schemeClr val="tx1"/>
          </a:fontRef>
        </p:style>
      </p:cxnSp>
      <p:sp>
        <p:nvSpPr>
          <p:cNvPr id="54" name="TextBox 41">
            <a:extLst>
              <a:ext uri="{FF2B5EF4-FFF2-40B4-BE49-F238E27FC236}">
                <a16:creationId xmlns:a16="http://schemas.microsoft.com/office/drawing/2014/main" id="{6D60DBD3-9EFB-4E99-9151-0EB9A19AFBDD}"/>
              </a:ext>
            </a:extLst>
          </p:cNvPr>
          <p:cNvSpPr txBox="1"/>
          <p:nvPr/>
        </p:nvSpPr>
        <p:spPr>
          <a:xfrm rot="16200000">
            <a:off x="1243601" y="2141598"/>
            <a:ext cx="1307804" cy="338554"/>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r>
              <a:rPr lang="en-US" sz="1600" b="1" dirty="0">
                <a:solidFill>
                  <a:srgbClr val="3366FF"/>
                </a:solidFill>
                <a:latin typeface="Century" panose="02040604050505020304" pitchFamily="18" charset="0"/>
              </a:rPr>
              <a:t>Neutrons</a:t>
            </a:r>
          </a:p>
        </p:txBody>
      </p:sp>
      <p:sp>
        <p:nvSpPr>
          <p:cNvPr id="3" name="Slide Number Placeholder 2">
            <a:extLst>
              <a:ext uri="{FF2B5EF4-FFF2-40B4-BE49-F238E27FC236}">
                <a16:creationId xmlns:a16="http://schemas.microsoft.com/office/drawing/2014/main" id="{176B36D6-82B5-4B4F-95CA-495EDD5561B0}"/>
              </a:ext>
            </a:extLst>
          </p:cNvPr>
          <p:cNvSpPr>
            <a:spLocks noGrp="1"/>
          </p:cNvSpPr>
          <p:nvPr>
            <p:ph type="sldNum" sz="quarter" idx="12"/>
          </p:nvPr>
        </p:nvSpPr>
        <p:spPr/>
        <p:txBody>
          <a:bodyPr/>
          <a:lstStyle/>
          <a:p>
            <a:fld id="{229D0C38-B285-C947-AB4E-C7BCFF863DBD}" type="slidenum">
              <a:rPr lang="en-GB" smtClean="0"/>
              <a:pPr/>
              <a:t>8</a:t>
            </a:fld>
            <a:endParaRPr lang="en-GB" dirty="0"/>
          </a:p>
        </p:txBody>
      </p:sp>
      <p:sp>
        <p:nvSpPr>
          <p:cNvPr id="44" name="2 Marcador de pie de página">
            <a:extLst>
              <a:ext uri="{FF2B5EF4-FFF2-40B4-BE49-F238E27FC236}">
                <a16:creationId xmlns:a16="http://schemas.microsoft.com/office/drawing/2014/main" id="{548C2963-D0F1-4DAD-BA2F-519F0423FA8B}"/>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45" name="Title 4">
            <a:extLst>
              <a:ext uri="{FF2B5EF4-FFF2-40B4-BE49-F238E27FC236}">
                <a16:creationId xmlns:a16="http://schemas.microsoft.com/office/drawing/2014/main" id="{34738242-A930-4BCD-82FF-819A42D4911B}"/>
              </a:ext>
            </a:extLst>
          </p:cNvPr>
          <p:cNvSpPr txBox="1">
            <a:spLocks/>
          </p:cNvSpPr>
          <p:nvPr/>
        </p:nvSpPr>
        <p:spPr bwMode="auto">
          <a:xfrm>
            <a:off x="-3988" y="-18738"/>
            <a:ext cx="9145588" cy="483831"/>
          </a:xfrm>
          <a:prstGeom prst="rect">
            <a:avLst/>
          </a:prstGeom>
          <a:solidFill>
            <a:schemeClr val="tx2">
              <a:lumMod val="60000"/>
              <a:lumOff val="40000"/>
            </a:schemeClr>
          </a:solidFill>
          <a:ln>
            <a:solidFill>
              <a:sysClr val="windowText" lastClr="000000"/>
            </a:solidFill>
            <a:miter lim="800000"/>
            <a:headEnd/>
            <a:tailEnd/>
          </a:ln>
          <a:effectLst/>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lgn="l" eaLnBrk="1" fontAlgn="auto" hangingPunct="1">
              <a:spcBef>
                <a:spcPts val="0"/>
              </a:spcBef>
              <a:spcAft>
                <a:spcPts val="0"/>
              </a:spcAft>
              <a:defRPr/>
            </a:pPr>
            <a:r>
              <a:rPr lang="en-US" sz="2400" b="1" dirty="0">
                <a:solidFill>
                  <a:sysClr val="window" lastClr="FFFFFF"/>
                </a:solidFill>
                <a:latin typeface="Perpetua" pitchFamily="18" charset="0"/>
              </a:rPr>
              <a:t>EAR2 during Target Commissioning: 25·10</a:t>
            </a:r>
            <a:r>
              <a:rPr lang="en-US" sz="2400" b="1" baseline="30000" dirty="0">
                <a:solidFill>
                  <a:sysClr val="window" lastClr="FFFFFF"/>
                </a:solidFill>
                <a:latin typeface="Perpetua" pitchFamily="18" charset="0"/>
              </a:rPr>
              <a:t>17</a:t>
            </a:r>
            <a:r>
              <a:rPr lang="en-US" sz="2400" b="1" dirty="0">
                <a:solidFill>
                  <a:sysClr val="window" lastClr="FFFFFF"/>
                </a:solidFill>
                <a:latin typeface="Perpetua" pitchFamily="18" charset="0"/>
              </a:rPr>
              <a:t> protons  </a:t>
            </a:r>
          </a:p>
        </p:txBody>
      </p:sp>
      <p:sp>
        <p:nvSpPr>
          <p:cNvPr id="64" name="10 Rectángulo">
            <a:extLst>
              <a:ext uri="{FF2B5EF4-FFF2-40B4-BE49-F238E27FC236}">
                <a16:creationId xmlns:a16="http://schemas.microsoft.com/office/drawing/2014/main" id="{DF64D914-161A-46B2-A1CB-C1364B82360C}"/>
              </a:ext>
            </a:extLst>
          </p:cNvPr>
          <p:cNvSpPr/>
          <p:nvPr/>
        </p:nvSpPr>
        <p:spPr>
          <a:xfrm>
            <a:off x="3295634" y="1227278"/>
            <a:ext cx="2293802" cy="1200329"/>
          </a:xfrm>
          <a:prstGeom prst="rect">
            <a:avLst/>
          </a:prstGeom>
          <a:ln>
            <a:noFill/>
          </a:ln>
        </p:spPr>
        <p:txBody>
          <a:bodyPr wrap="square">
            <a:spAutoFit/>
          </a:bodyPr>
          <a:lstStyle/>
          <a:p>
            <a:pPr>
              <a:spcAft>
                <a:spcPts val="0"/>
              </a:spcAft>
            </a:pPr>
            <a:r>
              <a:rPr lang="es-ES" dirty="0" err="1">
                <a:latin typeface="Perpetua" pitchFamily="18" charset="0"/>
              </a:rPr>
              <a:t>All</a:t>
            </a:r>
            <a:r>
              <a:rPr lang="es-ES" dirty="0">
                <a:latin typeface="Perpetua" pitchFamily="18" charset="0"/>
              </a:rPr>
              <a:t> </a:t>
            </a:r>
            <a:r>
              <a:rPr lang="es-ES" dirty="0" err="1">
                <a:latin typeface="Perpetua" pitchFamily="18" charset="0"/>
              </a:rPr>
              <a:t>the</a:t>
            </a:r>
            <a:r>
              <a:rPr lang="es-ES" dirty="0">
                <a:latin typeface="Perpetua" pitchFamily="18" charset="0"/>
              </a:rPr>
              <a:t> </a:t>
            </a:r>
            <a:r>
              <a:rPr lang="es-ES" dirty="0" err="1">
                <a:latin typeface="Perpetua" pitchFamily="18" charset="0"/>
              </a:rPr>
              <a:t>chambers</a:t>
            </a:r>
            <a:r>
              <a:rPr lang="es-ES" dirty="0">
                <a:latin typeface="Perpetua" pitchFamily="18" charset="0"/>
              </a:rPr>
              <a:t> and </a:t>
            </a:r>
            <a:r>
              <a:rPr lang="es-ES" dirty="0" err="1">
                <a:latin typeface="Perpetua" pitchFamily="18" charset="0"/>
              </a:rPr>
              <a:t>samples</a:t>
            </a:r>
            <a:r>
              <a:rPr lang="es-ES" dirty="0">
                <a:latin typeface="Perpetua" pitchFamily="18" charset="0"/>
              </a:rPr>
              <a:t> are </a:t>
            </a:r>
            <a:r>
              <a:rPr lang="es-ES" dirty="0" err="1">
                <a:latin typeface="Perpetua" pitchFamily="18" charset="0"/>
              </a:rPr>
              <a:t>already</a:t>
            </a:r>
            <a:r>
              <a:rPr lang="es-ES" dirty="0">
                <a:latin typeface="Perpetua" pitchFamily="18" charset="0"/>
              </a:rPr>
              <a:t> at CERN.</a:t>
            </a:r>
          </a:p>
          <a:p>
            <a:pPr>
              <a:spcAft>
                <a:spcPts val="0"/>
              </a:spcAft>
            </a:pPr>
            <a:endParaRPr lang="es-ES" dirty="0">
              <a:latin typeface="Perpetua" pitchFamily="18" charset="0"/>
            </a:endParaRPr>
          </a:p>
        </p:txBody>
      </p:sp>
      <p:sp>
        <p:nvSpPr>
          <p:cNvPr id="32" name="2 Marcador de pie de página">
            <a:extLst>
              <a:ext uri="{FF2B5EF4-FFF2-40B4-BE49-F238E27FC236}">
                <a16:creationId xmlns:a16="http://schemas.microsoft.com/office/drawing/2014/main" id="{C4DE0B26-A676-46B0-A8D9-287525B4C30E}"/>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a:solidFill>
                  <a:schemeClr val="bg1">
                    <a:lumMod val="65000"/>
                  </a:schemeClr>
                </a:solidFill>
                <a:latin typeface="Perpetua" pitchFamily="18" charset="0"/>
              </a:rPr>
              <a:t>Isolde Neutron Time-of-Flight Committee,  23/06/2021</a:t>
            </a:r>
            <a:endParaRPr lang="en-GB" sz="1000" b="1" dirty="0">
              <a:solidFill>
                <a:schemeClr val="bg1">
                  <a:lumMod val="65000"/>
                </a:schemeClr>
              </a:solidFill>
              <a:latin typeface="Perpetua" pitchFamily="18" charset="0"/>
            </a:endParaRPr>
          </a:p>
        </p:txBody>
      </p:sp>
      <p:pic>
        <p:nvPicPr>
          <p:cNvPr id="1027" name="Picture 3" descr="G:\TRABAJO\nTOF\PhysicsCoordinator\Meetings\INTC\2021-06-23\IMG_9387.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6287073" y="1025348"/>
            <a:ext cx="2409205" cy="1806904"/>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0945" y="3541415"/>
            <a:ext cx="2506549" cy="2806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39 Rectángulo"/>
          <p:cNvSpPr/>
          <p:nvPr/>
        </p:nvSpPr>
        <p:spPr>
          <a:xfrm>
            <a:off x="2352039" y="3511435"/>
            <a:ext cx="810607" cy="369332"/>
          </a:xfrm>
          <a:prstGeom prst="rect">
            <a:avLst/>
          </a:prstGeom>
        </p:spPr>
        <p:txBody>
          <a:bodyPr wrap="none">
            <a:spAutoFit/>
          </a:bodyPr>
          <a:lstStyle/>
          <a:p>
            <a:r>
              <a:rPr lang="en-US" b="1" dirty="0">
                <a:solidFill>
                  <a:schemeClr val="bg1"/>
                </a:solidFill>
                <a:latin typeface="Perpetua" pitchFamily="18" charset="0"/>
              </a:rPr>
              <a:t>PPAC2</a:t>
            </a:r>
            <a:endParaRPr lang="en-US" b="1" dirty="0">
              <a:solidFill>
                <a:schemeClr val="bg1"/>
              </a:solidFill>
            </a:endParaRPr>
          </a:p>
        </p:txBody>
      </p:sp>
      <p:pic>
        <p:nvPicPr>
          <p:cNvPr id="43"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82274" y="3690942"/>
            <a:ext cx="2685901" cy="1827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48 Rectángulo"/>
          <p:cNvSpPr/>
          <p:nvPr/>
        </p:nvSpPr>
        <p:spPr>
          <a:xfrm>
            <a:off x="4940725" y="3779748"/>
            <a:ext cx="912429" cy="369332"/>
          </a:xfrm>
          <a:prstGeom prst="rect">
            <a:avLst/>
          </a:prstGeom>
        </p:spPr>
        <p:txBody>
          <a:bodyPr wrap="none">
            <a:spAutoFit/>
          </a:bodyPr>
          <a:lstStyle/>
          <a:p>
            <a:r>
              <a:rPr lang="en-US" b="1" dirty="0">
                <a:solidFill>
                  <a:schemeClr val="bg1"/>
                </a:solidFill>
                <a:latin typeface="Perpetua" pitchFamily="18" charset="0"/>
              </a:rPr>
              <a:t>MGAS2</a:t>
            </a:r>
            <a:endParaRPr lang="en-US" b="1" dirty="0">
              <a:solidFill>
                <a:schemeClr val="bg1"/>
              </a:solidFill>
            </a:endParaRPr>
          </a:p>
        </p:txBody>
      </p:sp>
      <p:pic>
        <p:nvPicPr>
          <p:cNvPr id="3074"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42766" y="4127712"/>
            <a:ext cx="3097818" cy="13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Box 37">
            <a:extLst>
              <a:ext uri="{FF2B5EF4-FFF2-40B4-BE49-F238E27FC236}">
                <a16:creationId xmlns:a16="http://schemas.microsoft.com/office/drawing/2014/main" id="{1E2EAFE5-9E24-4714-A755-EA687E515D5E}"/>
              </a:ext>
            </a:extLst>
          </p:cNvPr>
          <p:cNvSpPr txBox="1"/>
          <p:nvPr/>
        </p:nvSpPr>
        <p:spPr>
          <a:xfrm>
            <a:off x="68204" y="3024702"/>
            <a:ext cx="6306724" cy="369332"/>
          </a:xfrm>
          <a:prstGeom prst="rect">
            <a:avLst/>
          </a:prstGeom>
          <a:noFill/>
          <a:ln>
            <a:solidFill>
              <a:schemeClr val="tx1"/>
            </a:solidFill>
          </a:ln>
        </p:spPr>
        <p:txBody>
          <a:bodyPr wrap="square">
            <a:spAutoFit/>
          </a:bodyPr>
          <a:lstStyle/>
          <a:p>
            <a:pPr>
              <a:spcAft>
                <a:spcPts val="0"/>
              </a:spcAft>
            </a:pPr>
            <a:r>
              <a:rPr lang="es-ES" dirty="0">
                <a:latin typeface="Perpetua" pitchFamily="18" charset="0"/>
              </a:rPr>
              <a:t>Works and </a:t>
            </a:r>
            <a:r>
              <a:rPr lang="es-ES" dirty="0" err="1">
                <a:latin typeface="Perpetua" pitchFamily="18" charset="0"/>
              </a:rPr>
              <a:t>several</a:t>
            </a:r>
            <a:r>
              <a:rPr lang="es-ES" dirty="0">
                <a:latin typeface="Perpetua" pitchFamily="18" charset="0"/>
              </a:rPr>
              <a:t> </a:t>
            </a:r>
            <a:r>
              <a:rPr lang="es-ES" sz="1800" dirty="0" err="1">
                <a:latin typeface="Perpetua" pitchFamily="18" charset="0"/>
              </a:rPr>
              <a:t>tests</a:t>
            </a:r>
            <a:r>
              <a:rPr lang="es-ES" sz="1800" dirty="0">
                <a:latin typeface="Perpetua" pitchFamily="18" charset="0"/>
              </a:rPr>
              <a:t> </a:t>
            </a:r>
            <a:r>
              <a:rPr lang="es-ES" sz="1800" dirty="0" err="1">
                <a:latin typeface="Perpetua" pitchFamily="18" charset="0"/>
              </a:rPr>
              <a:t>have</a:t>
            </a:r>
            <a:r>
              <a:rPr lang="es-ES" sz="1800" dirty="0">
                <a:latin typeface="Perpetua" pitchFamily="18" charset="0"/>
              </a:rPr>
              <a:t> </a:t>
            </a:r>
            <a:r>
              <a:rPr lang="es-ES" sz="1800" dirty="0" err="1">
                <a:latin typeface="Perpetua" pitchFamily="18" charset="0"/>
              </a:rPr>
              <a:t>been</a:t>
            </a:r>
            <a:r>
              <a:rPr lang="es-ES" sz="1800" dirty="0">
                <a:latin typeface="Perpetua" pitchFamily="18" charset="0"/>
              </a:rPr>
              <a:t> done at CERN and </a:t>
            </a:r>
            <a:r>
              <a:rPr lang="es-ES" sz="1800" dirty="0" err="1">
                <a:latin typeface="Perpetua" pitchFamily="18" charset="0"/>
              </a:rPr>
              <a:t>other</a:t>
            </a:r>
            <a:r>
              <a:rPr lang="es-ES" sz="1800" dirty="0">
                <a:latin typeface="Perpetua" pitchFamily="18" charset="0"/>
              </a:rPr>
              <a:t> </a:t>
            </a:r>
            <a:r>
              <a:rPr lang="es-ES" sz="1800" dirty="0" err="1">
                <a:latin typeface="Perpetua" pitchFamily="18" charset="0"/>
              </a:rPr>
              <a:t>laboratories</a:t>
            </a:r>
            <a:endParaRPr lang="es-ES" sz="1800" dirty="0">
              <a:latin typeface="Perpetua" pitchFamily="18" charset="0"/>
            </a:endParaRPr>
          </a:p>
        </p:txBody>
      </p:sp>
      <p:sp>
        <p:nvSpPr>
          <p:cNvPr id="28" name="TextBox 27">
            <a:extLst>
              <a:ext uri="{FF2B5EF4-FFF2-40B4-BE49-F238E27FC236}">
                <a16:creationId xmlns:a16="http://schemas.microsoft.com/office/drawing/2014/main" id="{0C7B907F-F369-419A-9524-86367C0CF41D}"/>
              </a:ext>
            </a:extLst>
          </p:cNvPr>
          <p:cNvSpPr txBox="1"/>
          <p:nvPr/>
        </p:nvSpPr>
        <p:spPr>
          <a:xfrm>
            <a:off x="6051515" y="5768344"/>
            <a:ext cx="2880320" cy="246221"/>
          </a:xfrm>
          <a:prstGeom prst="rect">
            <a:avLst/>
          </a:prstGeom>
          <a:noFill/>
        </p:spPr>
        <p:txBody>
          <a:bodyPr wrap="square">
            <a:spAutoFit/>
          </a:bodyPr>
          <a:lstStyle/>
          <a:p>
            <a:r>
              <a:rPr lang="en-GB" sz="1000" dirty="0">
                <a:latin typeface="Perpetua" pitchFamily="18" charset="0"/>
              </a:rPr>
              <a:t>Alice Manna, Diego </a:t>
            </a:r>
            <a:r>
              <a:rPr lang="en-GB" sz="1000" dirty="0" err="1">
                <a:latin typeface="Perpetua" pitchFamily="18" charset="0"/>
              </a:rPr>
              <a:t>Tarrío</a:t>
            </a:r>
            <a:r>
              <a:rPr lang="en-GB" sz="1000" dirty="0">
                <a:latin typeface="Perpetua" pitchFamily="18" charset="0"/>
              </a:rPr>
              <a:t>, Laurent </a:t>
            </a:r>
            <a:r>
              <a:rPr lang="en-GB" sz="1000" dirty="0" err="1">
                <a:latin typeface="Perpetua" pitchFamily="18" charset="0"/>
              </a:rPr>
              <a:t>Tassan</a:t>
            </a:r>
            <a:r>
              <a:rPr lang="en-GB" sz="1000" dirty="0">
                <a:latin typeface="Perpetua" pitchFamily="18" charset="0"/>
              </a:rPr>
              <a:t>-Got</a:t>
            </a:r>
            <a:endParaRPr lang="en-GB" sz="1000" dirty="0"/>
          </a:p>
        </p:txBody>
      </p:sp>
    </p:spTree>
    <p:extLst>
      <p:ext uri="{BB962C8B-B14F-4D97-AF65-F5344CB8AC3E}">
        <p14:creationId xmlns:p14="http://schemas.microsoft.com/office/powerpoint/2010/main" val="159236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txBox="1">
            <a:spLocks noGrp="1"/>
          </p:cNvSpPr>
          <p:nvPr/>
        </p:nvSpPr>
        <p:spPr>
          <a:xfrm>
            <a:off x="6553200" y="6356353"/>
            <a:ext cx="2133600" cy="365125"/>
          </a:xfrm>
          <a:prstGeom prst="rect">
            <a:avLst/>
          </a:prstGeom>
          <a:noFill/>
        </p:spPr>
        <p:txBody>
          <a:bodyPr anchor="ct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r" eaLnBrk="1" hangingPunct="1"/>
            <a:fld id="{3233EA9D-7CFE-CE4B-8EBA-46F1F1310114}" type="slidenum">
              <a:rPr lang="en-GB" sz="1200">
                <a:solidFill>
                  <a:srgbClr val="898989"/>
                </a:solidFill>
              </a:rPr>
              <a:pPr algn="r" eaLnBrk="1" hangingPunct="1"/>
              <a:t>9</a:t>
            </a:fld>
            <a:endParaRPr lang="en-GB" sz="1200" dirty="0">
              <a:solidFill>
                <a:srgbClr val="898989"/>
              </a:solidFill>
            </a:endParaRPr>
          </a:p>
        </p:txBody>
      </p:sp>
      <p:pic>
        <p:nvPicPr>
          <p:cNvPr id="6" name="Picture 2">
            <a:extLst>
              <a:ext uri="{FF2B5EF4-FFF2-40B4-BE49-F238E27FC236}">
                <a16:creationId xmlns:a16="http://schemas.microsoft.com/office/drawing/2014/main" id="{048681F3-1598-47AE-A479-173A299890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8623" y="6364804"/>
            <a:ext cx="458308" cy="45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a:extLst>
              <a:ext uri="{FF2B5EF4-FFF2-40B4-BE49-F238E27FC236}">
                <a16:creationId xmlns:a16="http://schemas.microsoft.com/office/drawing/2014/main" id="{2FFC3C56-D3CF-4637-A808-994274D732F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23" y="6446788"/>
            <a:ext cx="501102" cy="29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a:extLst>
              <a:ext uri="{FF2B5EF4-FFF2-40B4-BE49-F238E27FC236}">
                <a16:creationId xmlns:a16="http://schemas.microsoft.com/office/drawing/2014/main" id="{A3F07AA6-97AD-481F-A5BC-59D8DE207DF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7263" y="6415119"/>
            <a:ext cx="384737" cy="37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Table 12">
            <a:extLst>
              <a:ext uri="{FF2B5EF4-FFF2-40B4-BE49-F238E27FC236}">
                <a16:creationId xmlns:a16="http://schemas.microsoft.com/office/drawing/2014/main" id="{177C9F83-D601-4F28-BB50-73894023FEBE}"/>
              </a:ext>
            </a:extLst>
          </p:cNvPr>
          <p:cNvGraphicFramePr>
            <a:graphicFrameLocks noGrp="1"/>
          </p:cNvGraphicFramePr>
          <p:nvPr>
            <p:extLst>
              <p:ext uri="{D42A27DB-BD31-4B8C-83A1-F6EECF244321}">
                <p14:modId xmlns:p14="http://schemas.microsoft.com/office/powerpoint/2010/main" val="208214538"/>
              </p:ext>
            </p:extLst>
          </p:nvPr>
        </p:nvGraphicFramePr>
        <p:xfrm>
          <a:off x="0" y="337300"/>
          <a:ext cx="9144001" cy="6075576"/>
        </p:xfrm>
        <a:graphic>
          <a:graphicData uri="http://schemas.openxmlformats.org/drawingml/2006/table">
            <a:tbl>
              <a:tblPr firstRow="1" bandRow="1">
                <a:tableStyleId>{5C22544A-7EE6-4342-B048-85BDC9FD1C3A}</a:tableStyleId>
              </a:tblPr>
              <a:tblGrid>
                <a:gridCol w="1354478">
                  <a:extLst>
                    <a:ext uri="{9D8B030D-6E8A-4147-A177-3AD203B41FA5}">
                      <a16:colId xmlns:a16="http://schemas.microsoft.com/office/drawing/2014/main" val="2236106774"/>
                    </a:ext>
                  </a:extLst>
                </a:gridCol>
                <a:gridCol w="3361538">
                  <a:extLst>
                    <a:ext uri="{9D8B030D-6E8A-4147-A177-3AD203B41FA5}">
                      <a16:colId xmlns:a16="http://schemas.microsoft.com/office/drawing/2014/main" val="4259980305"/>
                    </a:ext>
                  </a:extLst>
                </a:gridCol>
                <a:gridCol w="1440160">
                  <a:extLst>
                    <a:ext uri="{9D8B030D-6E8A-4147-A177-3AD203B41FA5}">
                      <a16:colId xmlns:a16="http://schemas.microsoft.com/office/drawing/2014/main" val="1555979958"/>
                    </a:ext>
                  </a:extLst>
                </a:gridCol>
                <a:gridCol w="983531">
                  <a:extLst>
                    <a:ext uri="{9D8B030D-6E8A-4147-A177-3AD203B41FA5}">
                      <a16:colId xmlns:a16="http://schemas.microsoft.com/office/drawing/2014/main" val="726922142"/>
                    </a:ext>
                  </a:extLst>
                </a:gridCol>
                <a:gridCol w="1002147">
                  <a:extLst>
                    <a:ext uri="{9D8B030D-6E8A-4147-A177-3AD203B41FA5}">
                      <a16:colId xmlns:a16="http://schemas.microsoft.com/office/drawing/2014/main" val="201305133"/>
                    </a:ext>
                  </a:extLst>
                </a:gridCol>
                <a:gridCol w="1002147">
                  <a:extLst>
                    <a:ext uri="{9D8B030D-6E8A-4147-A177-3AD203B41FA5}">
                      <a16:colId xmlns:a16="http://schemas.microsoft.com/office/drawing/2014/main" val="1999419205"/>
                    </a:ext>
                  </a:extLst>
                </a:gridCol>
              </a:tblGrid>
              <a:tr h="531672">
                <a:tc>
                  <a:txBody>
                    <a:bodyPr/>
                    <a:lstStyle/>
                    <a:p>
                      <a:pPr algn="ctr"/>
                      <a:r>
                        <a:rPr lang="es-ES" sz="1400" dirty="0">
                          <a:latin typeface="Perpetua" panose="02020502060401020303" pitchFamily="18" charset="0"/>
                        </a:rPr>
                        <a:t>Dates  (</a:t>
                      </a:r>
                      <a:r>
                        <a:rPr lang="es-ES" sz="1400" dirty="0" err="1">
                          <a:latin typeface="Perpetua" panose="02020502060401020303" pitchFamily="18" charset="0"/>
                        </a:rPr>
                        <a:t>Protons</a:t>
                      </a:r>
                      <a:r>
                        <a:rPr lang="es-ES" sz="1400" dirty="0">
                          <a:latin typeface="Perpetua" panose="02020502060401020303" pitchFamily="18" charset="0"/>
                        </a:rPr>
                        <a:t>)</a:t>
                      </a:r>
                      <a:endParaRPr lang="en-GB" sz="1400" dirty="0">
                        <a:latin typeface="Perpetua" panose="02020502060401020303" pitchFamily="18" charset="0"/>
                      </a:endParaRPr>
                    </a:p>
                  </a:txBody>
                  <a:tcPr/>
                </a:tc>
                <a:tc>
                  <a:txBody>
                    <a:bodyPr/>
                    <a:lstStyle/>
                    <a:p>
                      <a:pPr algn="ctr"/>
                      <a:r>
                        <a:rPr lang="es-ES" sz="1400" dirty="0" err="1">
                          <a:latin typeface="Perpetua" panose="02020502060401020303" pitchFamily="18" charset="0"/>
                        </a:rPr>
                        <a:t>Task</a:t>
                      </a:r>
                      <a:endParaRPr lang="en-GB" sz="1400" dirty="0">
                        <a:latin typeface="Perpetua" panose="02020502060401020303" pitchFamily="18" charset="0"/>
                      </a:endParaRPr>
                    </a:p>
                  </a:txBody>
                  <a:tcPr/>
                </a:tc>
                <a:tc>
                  <a:txBody>
                    <a:bodyPr/>
                    <a:lstStyle/>
                    <a:p>
                      <a:pPr algn="ctr"/>
                      <a:r>
                        <a:rPr lang="es-ES" sz="1400" dirty="0" err="1">
                          <a:latin typeface="Perpetua" panose="02020502060401020303" pitchFamily="18" charset="0"/>
                        </a:rPr>
                        <a:t>Thermocouples</a:t>
                      </a: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SPND</a:t>
                      </a: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SEM</a:t>
                      </a: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EAR1 </a:t>
                      </a:r>
                    </a:p>
                    <a:p>
                      <a:pPr algn="ctr"/>
                      <a:r>
                        <a:rPr lang="es-ES" sz="1400" dirty="0">
                          <a:latin typeface="Perpetua" panose="02020502060401020303" pitchFamily="18" charset="0"/>
                        </a:rPr>
                        <a:t>EAR2</a:t>
                      </a:r>
                      <a:endParaRPr lang="en-GB" sz="1400" dirty="0">
                        <a:latin typeface="Perpetua" panose="02020502060401020303" pitchFamily="18" charset="0"/>
                      </a:endParaRPr>
                    </a:p>
                  </a:txBody>
                  <a:tcPr/>
                </a:tc>
                <a:extLst>
                  <a:ext uri="{0D108BD9-81ED-4DB2-BD59-A6C34878D82A}">
                    <a16:rowId xmlns:a16="http://schemas.microsoft.com/office/drawing/2014/main" val="1378208517"/>
                  </a:ext>
                </a:extLst>
              </a:tr>
              <a:tr h="502904">
                <a:tc>
                  <a:txBody>
                    <a:bodyPr/>
                    <a:lstStyle/>
                    <a:p>
                      <a:pPr algn="ctr"/>
                      <a:r>
                        <a:rPr lang="es-ES" sz="1400" dirty="0">
                          <a:latin typeface="Perpetua" pitchFamily="18" charset="0"/>
                        </a:rPr>
                        <a:t>19/07</a:t>
                      </a:r>
                    </a:p>
                    <a:p>
                      <a:pPr algn="ctr"/>
                      <a:r>
                        <a:rPr lang="en-GB" sz="1400" dirty="0">
                          <a:latin typeface="Perpetua" panose="02020502060401020303" pitchFamily="18" charset="0"/>
                        </a:rPr>
                        <a:t>(3·10</a:t>
                      </a:r>
                      <a:r>
                        <a:rPr lang="en-GB" sz="1400" baseline="30000" dirty="0">
                          <a:latin typeface="Perpetua" panose="02020502060401020303" pitchFamily="18" charset="0"/>
                        </a:rPr>
                        <a:t>16</a:t>
                      </a:r>
                      <a:r>
                        <a:rPr lang="en-GB" sz="1400" baseline="0" dirty="0">
                          <a:latin typeface="Perpetua" panose="02020502060401020303" pitchFamily="18" charset="0"/>
                        </a:rPr>
                        <a:t>)</a:t>
                      </a:r>
                      <a:endParaRPr lang="en-GB" sz="1400" dirty="0">
                        <a:latin typeface="Perpetua" panose="02020502060401020303" pitchFamily="18" charset="0"/>
                      </a:endParaRPr>
                    </a:p>
                  </a:txBody>
                  <a:tcPr/>
                </a:tc>
                <a:tc>
                  <a:txBody>
                    <a:bodyPr/>
                    <a:lstStyle/>
                    <a:p>
                      <a:r>
                        <a:rPr lang="es-ES" sz="1400" dirty="0" err="1">
                          <a:latin typeface="Perpetua" pitchFamily="18" charset="0"/>
                        </a:rPr>
                        <a:t>First</a:t>
                      </a:r>
                      <a:r>
                        <a:rPr lang="es-ES" sz="1400" dirty="0">
                          <a:latin typeface="Perpetua" pitchFamily="18" charset="0"/>
                        </a:rPr>
                        <a:t> Proton Beam </a:t>
                      </a:r>
                      <a:r>
                        <a:rPr lang="es-ES" sz="1400" dirty="0" err="1">
                          <a:latin typeface="Perpetua" pitchFamily="18" charset="0"/>
                        </a:rPr>
                        <a:t>on</a:t>
                      </a:r>
                      <a:r>
                        <a:rPr lang="es-ES" sz="1400" dirty="0">
                          <a:latin typeface="Perpetua" pitchFamily="18" charset="0"/>
                        </a:rPr>
                        <a:t> target</a:t>
                      </a:r>
                      <a:r>
                        <a:rPr lang="en-US" sz="1400" dirty="0">
                          <a:latin typeface="Perpetua" pitchFamily="18" charset="0"/>
                        </a:rPr>
                        <a:t> (max 1E12 </a:t>
                      </a:r>
                      <a:r>
                        <a:rPr lang="en-US" sz="1400" dirty="0" err="1">
                          <a:latin typeface="Perpetua" pitchFamily="18" charset="0"/>
                        </a:rPr>
                        <a:t>ppp</a:t>
                      </a:r>
                      <a:r>
                        <a:rPr lang="en-US" sz="1400" dirty="0">
                          <a:latin typeface="Perpetua" pitchFamily="18" charset="0"/>
                        </a:rPr>
                        <a:t>)</a:t>
                      </a: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s-ES" sz="1400" dirty="0">
                          <a:latin typeface="Perpetua" panose="02020502060401020303" pitchFamily="18" charset="0"/>
                        </a:rPr>
                        <a:t>Yes</a:t>
                      </a:r>
                      <a:endParaRPr lang="en-GB" sz="1400" dirty="0">
                        <a:latin typeface="Perpetua" panose="02020502060401020303" pitchFamily="18" charset="0"/>
                      </a:endParaRPr>
                    </a:p>
                    <a:p>
                      <a:pPr algn="ctr"/>
                      <a:endParaRPr lang="en-GB" sz="1400" dirty="0">
                        <a:latin typeface="Perpetua" panose="02020502060401020303" pitchFamily="18" charset="0"/>
                      </a:endParaRPr>
                    </a:p>
                  </a:txBody>
                  <a:tcPr/>
                </a:tc>
                <a:tc>
                  <a:txBody>
                    <a:bodyPr/>
                    <a:lstStyle/>
                    <a:p>
                      <a:r>
                        <a:rPr lang="es-ES" sz="1400" dirty="0" err="1">
                          <a:latin typeface="Perpetua" panose="02020502060401020303" pitchFamily="18" charset="0"/>
                        </a:rPr>
                        <a:t>Timepix</a:t>
                      </a:r>
                      <a:endParaRPr lang="en-GB" sz="1400" dirty="0">
                        <a:latin typeface="Perpetua" panose="02020502060401020303" pitchFamily="18" charset="0"/>
                      </a:endParaRPr>
                    </a:p>
                  </a:txBody>
                  <a:tcPr/>
                </a:tc>
                <a:extLst>
                  <a:ext uri="{0D108BD9-81ED-4DB2-BD59-A6C34878D82A}">
                    <a16:rowId xmlns:a16="http://schemas.microsoft.com/office/drawing/2014/main" val="744077813"/>
                  </a:ext>
                </a:extLst>
              </a:tr>
              <a:tr h="516898">
                <a:tc>
                  <a:txBody>
                    <a:bodyPr/>
                    <a:lstStyle/>
                    <a:p>
                      <a:pPr algn="ctr"/>
                      <a:r>
                        <a:rPr lang="es-ES" sz="1400" dirty="0">
                          <a:solidFill>
                            <a:schemeClr val="tx1"/>
                          </a:solidFill>
                          <a:latin typeface="Perpetua" pitchFamily="18" charset="0"/>
                        </a:rPr>
                        <a:t>20/07- 04/08</a:t>
                      </a:r>
                    </a:p>
                    <a:p>
                      <a:pPr algn="ctr"/>
                      <a:r>
                        <a:rPr lang="es-ES" sz="1400" dirty="0">
                          <a:solidFill>
                            <a:schemeClr val="tx1"/>
                          </a:solidFill>
                          <a:latin typeface="Perpetua" pitchFamily="18" charset="0"/>
                        </a:rPr>
                        <a:t>(10</a:t>
                      </a:r>
                      <a:r>
                        <a:rPr lang="es-ES" sz="1400" baseline="30000" dirty="0">
                          <a:solidFill>
                            <a:schemeClr val="tx1"/>
                          </a:solidFill>
                          <a:latin typeface="Perpetua" pitchFamily="18" charset="0"/>
                        </a:rPr>
                        <a:t>17</a:t>
                      </a:r>
                      <a:r>
                        <a:rPr lang="es-ES" sz="1400" baseline="0" dirty="0">
                          <a:solidFill>
                            <a:schemeClr val="tx1"/>
                          </a:solidFill>
                          <a:latin typeface="Perpetua" pitchFamily="18" charset="0"/>
                        </a:rPr>
                        <a:t>+2·</a:t>
                      </a:r>
                      <a:r>
                        <a:rPr lang="es-ES" sz="1400" dirty="0">
                          <a:solidFill>
                            <a:schemeClr val="tx1"/>
                          </a:solidFill>
                          <a:latin typeface="Perpetua" pitchFamily="18" charset="0"/>
                        </a:rPr>
                        <a:t>10</a:t>
                      </a:r>
                      <a:r>
                        <a:rPr lang="es-ES" sz="1400" baseline="30000" dirty="0">
                          <a:solidFill>
                            <a:schemeClr val="tx1"/>
                          </a:solidFill>
                          <a:latin typeface="Perpetua" pitchFamily="18" charset="0"/>
                        </a:rPr>
                        <a:t>17</a:t>
                      </a:r>
                      <a:r>
                        <a:rPr lang="es-ES" sz="1400" baseline="0" dirty="0">
                          <a:solidFill>
                            <a:schemeClr val="tx1"/>
                          </a:solidFill>
                          <a:latin typeface="Perpetua" pitchFamily="18" charset="0"/>
                        </a:rPr>
                        <a:t>)</a:t>
                      </a:r>
                      <a:endParaRPr lang="en-GB" sz="1400" dirty="0">
                        <a:solidFill>
                          <a:schemeClr val="tx1"/>
                        </a:solidFill>
                        <a:latin typeface="Perpetua" panose="02020502060401020303" pitchFamily="18" charset="0"/>
                      </a:endParaRPr>
                    </a:p>
                  </a:txBody>
                  <a:tcPr/>
                </a:tc>
                <a:tc>
                  <a:txBody>
                    <a:bodyPr/>
                    <a:lstStyle/>
                    <a:p>
                      <a:r>
                        <a:rPr lang="es-ES" sz="1400" dirty="0">
                          <a:latin typeface="Perpetua" pitchFamily="18" charset="0"/>
                        </a:rPr>
                        <a:t>FTN </a:t>
                      </a:r>
                      <a:r>
                        <a:rPr lang="es-ES" sz="1400" dirty="0" err="1">
                          <a:latin typeface="Perpetua" pitchFamily="18" charset="0"/>
                        </a:rPr>
                        <a:t>optics</a:t>
                      </a:r>
                      <a:r>
                        <a:rPr lang="es-ES" sz="1400" dirty="0">
                          <a:latin typeface="Perpetua" pitchFamily="18" charset="0"/>
                        </a:rPr>
                        <a:t> </a:t>
                      </a:r>
                      <a:r>
                        <a:rPr lang="es-ES" sz="1400" dirty="0" err="1">
                          <a:latin typeface="Perpetua" pitchFamily="18" charset="0"/>
                        </a:rPr>
                        <a:t>cross-check</a:t>
                      </a:r>
                      <a:r>
                        <a:rPr lang="es-ES" sz="1400" dirty="0">
                          <a:latin typeface="Perpetua" pitchFamily="18" charset="0"/>
                        </a:rPr>
                        <a:t> </a:t>
                      </a:r>
                      <a:r>
                        <a:rPr lang="en-US" sz="1400" dirty="0">
                          <a:latin typeface="Perpetua" pitchFamily="18" charset="0"/>
                        </a:rPr>
                        <a:t>(max 1E12 </a:t>
                      </a:r>
                      <a:r>
                        <a:rPr lang="en-US" sz="1400" dirty="0" err="1">
                          <a:latin typeface="Perpetua" pitchFamily="18" charset="0"/>
                        </a:rPr>
                        <a:t>ppp</a:t>
                      </a:r>
                      <a:r>
                        <a:rPr lang="en-US" sz="1400" dirty="0">
                          <a:latin typeface="Perpetua" pitchFamily="18" charset="0"/>
                        </a:rPr>
                        <a:t>)</a:t>
                      </a:r>
                      <a:endParaRPr lang="en-GB" sz="1400" dirty="0">
                        <a:latin typeface="Perpetua" panose="02020502060401020303" pitchFamily="18" charset="0"/>
                      </a:endParaRPr>
                    </a:p>
                  </a:txBody>
                  <a:tcPr/>
                </a:tc>
                <a:tc>
                  <a:txBody>
                    <a:bodyPr/>
                    <a:lstStyle/>
                    <a:p>
                      <a:pPr algn="ctr"/>
                      <a:endParaRPr lang="en-GB" sz="1400" dirty="0">
                        <a:latin typeface="Perpetua" panose="02020502060401020303" pitchFamily="18" charset="0"/>
                      </a:endParaRPr>
                    </a:p>
                  </a:txBody>
                  <a:tcPr/>
                </a:tc>
                <a:tc>
                  <a:txBody>
                    <a:bodyPr/>
                    <a:lstStyle/>
                    <a:p>
                      <a:pPr algn="ct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r>
                        <a:rPr lang="es-ES" sz="1400" dirty="0" err="1">
                          <a:latin typeface="Perpetua" panose="02020502060401020303" pitchFamily="18" charset="0"/>
                        </a:rPr>
                        <a:t>Timepix</a:t>
                      </a:r>
                      <a:endParaRPr lang="en-GB" sz="1400" dirty="0">
                        <a:latin typeface="Perpetua" panose="02020502060401020303" pitchFamily="18" charset="0"/>
                      </a:endParaRPr>
                    </a:p>
                  </a:txBody>
                  <a:tcPr/>
                </a:tc>
                <a:extLst>
                  <a:ext uri="{0D108BD9-81ED-4DB2-BD59-A6C34878D82A}">
                    <a16:rowId xmlns:a16="http://schemas.microsoft.com/office/drawing/2014/main" val="1166398254"/>
                  </a:ext>
                </a:extLst>
              </a:tr>
              <a:tr h="709983">
                <a:tc>
                  <a:txBody>
                    <a:bodyPr/>
                    <a:lstStyle/>
                    <a:p>
                      <a:pPr algn="ctr"/>
                      <a:endParaRPr lang="es-ES" sz="1400" dirty="0">
                        <a:latin typeface="Perpetua" pitchFamily="18" charset="0"/>
                      </a:endParaRPr>
                    </a:p>
                    <a:p>
                      <a:pPr algn="ctr"/>
                      <a:r>
                        <a:rPr lang="es-ES" sz="1400" dirty="0">
                          <a:latin typeface="Perpetua" pitchFamily="18" charset="0"/>
                        </a:rPr>
                        <a:t>28/07 - 04/08</a:t>
                      </a:r>
                      <a:endParaRPr lang="en-GB" sz="1400" dirty="0">
                        <a:latin typeface="Perpetua" panose="02020502060401020303" pitchFamily="18" charset="0"/>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400" dirty="0">
                          <a:latin typeface="Perpetua" pitchFamily="18" charset="0"/>
                        </a:rPr>
                        <a:t>Low intensity (max 2E12 </a:t>
                      </a:r>
                      <a:r>
                        <a:rPr lang="en-US" sz="1400" dirty="0" err="1">
                          <a:latin typeface="Perpetua" pitchFamily="18" charset="0"/>
                        </a:rPr>
                        <a:t>ppp</a:t>
                      </a:r>
                      <a:r>
                        <a:rPr lang="en-US" sz="1400" dirty="0">
                          <a:latin typeface="Perpetua" pitchFamily="18" charset="0"/>
                        </a:rPr>
                        <a:t>), stable operation</a:t>
                      </a: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r>
                        <a:rPr lang="en-US" sz="1400" dirty="0">
                          <a:latin typeface="Perpetua" pitchFamily="18" charset="0"/>
                        </a:rPr>
                        <a:t>PPACs PTB</a:t>
                      </a:r>
                    </a:p>
                    <a:p>
                      <a:r>
                        <a:rPr lang="en-US" sz="1400" dirty="0" err="1">
                          <a:latin typeface="Perpetua" pitchFamily="18" charset="0"/>
                        </a:rPr>
                        <a:t>SiMoNs</a:t>
                      </a:r>
                      <a:endParaRPr lang="en-US" sz="1400" dirty="0">
                        <a:latin typeface="Perpetua" pitchFamily="18" charset="0"/>
                      </a:endParaRPr>
                    </a:p>
                    <a:p>
                      <a:r>
                        <a:rPr lang="en-US" sz="1400" dirty="0">
                          <a:latin typeface="Perpetua" pitchFamily="18" charset="0"/>
                        </a:rPr>
                        <a:t>MGASs</a:t>
                      </a:r>
                      <a:endParaRPr lang="en-GB" sz="1400" dirty="0">
                        <a:latin typeface="Perpetua" panose="02020502060401020303" pitchFamily="18" charset="0"/>
                      </a:endParaRPr>
                    </a:p>
                  </a:txBody>
                  <a:tcPr/>
                </a:tc>
                <a:extLst>
                  <a:ext uri="{0D108BD9-81ED-4DB2-BD59-A6C34878D82A}">
                    <a16:rowId xmlns:a16="http://schemas.microsoft.com/office/drawing/2014/main" val="3195198087"/>
                  </a:ext>
                </a:extLst>
              </a:tr>
              <a:tr h="506633">
                <a:tc>
                  <a:txBody>
                    <a:bodyPr/>
                    <a:lstStyle/>
                    <a:p>
                      <a:pPr algn="ctr"/>
                      <a:r>
                        <a:rPr lang="en-US" sz="1400" dirty="0">
                          <a:latin typeface="Perpetua" pitchFamily="18" charset="0"/>
                        </a:rPr>
                        <a:t>12/08 - 17/08</a:t>
                      </a:r>
                    </a:p>
                    <a:p>
                      <a:pPr marL="0" marR="0" lvl="0" indent="0" algn="ctr" defTabSz="914377" rtl="0" eaLnBrk="1" fontAlgn="auto" latinLnBrk="0" hangingPunct="1">
                        <a:lnSpc>
                          <a:spcPct val="100000"/>
                        </a:lnSpc>
                        <a:spcBef>
                          <a:spcPts val="0"/>
                        </a:spcBef>
                        <a:spcAft>
                          <a:spcPts val="0"/>
                        </a:spcAft>
                        <a:buClrTx/>
                        <a:buSzTx/>
                        <a:buFontTx/>
                        <a:buNone/>
                        <a:tabLst/>
                        <a:defRPr/>
                      </a:pPr>
                      <a:r>
                        <a:rPr lang="es-ES" sz="1400" dirty="0">
                          <a:solidFill>
                            <a:schemeClr val="tx1"/>
                          </a:solidFill>
                          <a:latin typeface="Perpetua" pitchFamily="18" charset="0"/>
                        </a:rPr>
                        <a:t>(10</a:t>
                      </a:r>
                      <a:r>
                        <a:rPr lang="es-ES" sz="1400" baseline="30000" dirty="0">
                          <a:solidFill>
                            <a:schemeClr val="tx1"/>
                          </a:solidFill>
                          <a:latin typeface="Perpetua" pitchFamily="18" charset="0"/>
                        </a:rPr>
                        <a:t>17</a:t>
                      </a:r>
                      <a:r>
                        <a:rPr lang="es-ES" sz="1400" baseline="0" dirty="0">
                          <a:solidFill>
                            <a:schemeClr val="tx1"/>
                          </a:solidFill>
                          <a:latin typeface="Perpetua" pitchFamily="18" charset="0"/>
                        </a:rPr>
                        <a:t>)</a:t>
                      </a:r>
                      <a:endParaRPr lang="en-GB" sz="1400" dirty="0">
                        <a:solidFill>
                          <a:schemeClr val="tx1"/>
                        </a:solidFill>
                        <a:latin typeface="Perpetua" panose="02020502060401020303" pitchFamily="18" charset="0"/>
                      </a:endParaRPr>
                    </a:p>
                  </a:txBody>
                  <a:tcPr/>
                </a:tc>
                <a:tc>
                  <a:txBody>
                    <a:bodyPr/>
                    <a:lstStyle/>
                    <a:p>
                      <a:r>
                        <a:rPr lang="es-ES" sz="1400" dirty="0">
                          <a:latin typeface="Perpetua" pitchFamily="18" charset="0"/>
                        </a:rPr>
                        <a:t>FTN </a:t>
                      </a:r>
                      <a:r>
                        <a:rPr lang="es-ES" sz="1400" dirty="0" err="1">
                          <a:latin typeface="Perpetua" pitchFamily="18" charset="0"/>
                        </a:rPr>
                        <a:t>optics</a:t>
                      </a:r>
                      <a:r>
                        <a:rPr lang="es-ES" sz="1400" dirty="0">
                          <a:latin typeface="Perpetua" pitchFamily="18" charset="0"/>
                        </a:rPr>
                        <a:t> </a:t>
                      </a:r>
                      <a:r>
                        <a:rPr lang="es-ES" sz="1400" dirty="0" err="1">
                          <a:latin typeface="Perpetua" pitchFamily="18" charset="0"/>
                        </a:rPr>
                        <a:t>cross-check</a:t>
                      </a:r>
                      <a:r>
                        <a:rPr lang="es-ES" sz="1400" dirty="0">
                          <a:latin typeface="Perpetua" pitchFamily="18" charset="0"/>
                        </a:rPr>
                        <a:t> </a:t>
                      </a:r>
                      <a:r>
                        <a:rPr lang="en-US" sz="1400" dirty="0">
                          <a:solidFill>
                            <a:schemeClr val="tx1"/>
                          </a:solidFill>
                          <a:latin typeface="Perpetua" pitchFamily="18" charset="0"/>
                        </a:rPr>
                        <a:t>(max 1E12 </a:t>
                      </a:r>
                      <a:r>
                        <a:rPr lang="en-US" sz="1400" dirty="0" err="1">
                          <a:solidFill>
                            <a:schemeClr val="tx1"/>
                          </a:solidFill>
                          <a:latin typeface="Perpetua" pitchFamily="18" charset="0"/>
                        </a:rPr>
                        <a:t>ppp</a:t>
                      </a:r>
                      <a:r>
                        <a:rPr lang="en-US" sz="1400" dirty="0">
                          <a:solidFill>
                            <a:schemeClr val="tx1"/>
                          </a:solidFill>
                          <a:latin typeface="Perpetua" pitchFamily="18" charset="0"/>
                        </a:rPr>
                        <a:t>)</a:t>
                      </a:r>
                      <a:r>
                        <a:rPr lang="es-ES" sz="1400" dirty="0">
                          <a:solidFill>
                            <a:schemeClr val="tx1"/>
                          </a:solidFill>
                          <a:latin typeface="Perpetua" pitchFamily="18" charset="0"/>
                        </a:rPr>
                        <a:t>.</a:t>
                      </a:r>
                      <a:endParaRPr lang="en-GB" sz="1400" dirty="0">
                        <a:solidFill>
                          <a:schemeClr val="tx1"/>
                        </a:solidFill>
                        <a:latin typeface="Perpetua" panose="02020502060401020303" pitchFamily="18" charset="0"/>
                      </a:endParaRPr>
                    </a:p>
                  </a:txBody>
                  <a:tcPr/>
                </a:tc>
                <a:tc>
                  <a:txBody>
                    <a:bodyPr/>
                    <a:lstStyle/>
                    <a:p>
                      <a:pPr algn="ctr"/>
                      <a:endParaRPr lang="en-GB" sz="1400" dirty="0">
                        <a:latin typeface="Perpetua" panose="02020502060401020303" pitchFamily="18" charset="0"/>
                      </a:endParaRPr>
                    </a:p>
                  </a:txBody>
                  <a:tcPr/>
                </a:tc>
                <a:tc>
                  <a:txBody>
                    <a:bodyPr/>
                    <a:lstStyle/>
                    <a:p>
                      <a:pPr algn="ct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endParaRPr lang="en-GB" sz="1400" dirty="0">
                        <a:latin typeface="Perpetua" panose="02020502060401020303" pitchFamily="18" charset="0"/>
                      </a:endParaRPr>
                    </a:p>
                  </a:txBody>
                  <a:tcPr/>
                </a:tc>
                <a:extLst>
                  <a:ext uri="{0D108BD9-81ED-4DB2-BD59-A6C34878D82A}">
                    <a16:rowId xmlns:a16="http://schemas.microsoft.com/office/drawing/2014/main" val="3595932801"/>
                  </a:ext>
                </a:extLst>
              </a:tr>
              <a:tr h="709983">
                <a:tc>
                  <a:txBody>
                    <a:bodyPr/>
                    <a:lstStyle/>
                    <a:p>
                      <a:pPr algn="ctr"/>
                      <a:r>
                        <a:rPr lang="en-US" sz="1400" dirty="0">
                          <a:solidFill>
                            <a:schemeClr val="tx1"/>
                          </a:solidFill>
                          <a:latin typeface="Perpetua" pitchFamily="18" charset="0"/>
                        </a:rPr>
                        <a:t>12/08 - 27/08</a:t>
                      </a:r>
                    </a:p>
                    <a:p>
                      <a:pPr marL="0" marR="0" lvl="0" indent="0" algn="ctr" defTabSz="914377" rtl="0" eaLnBrk="1" fontAlgn="auto" latinLnBrk="0" hangingPunct="1">
                        <a:lnSpc>
                          <a:spcPct val="100000"/>
                        </a:lnSpc>
                        <a:spcBef>
                          <a:spcPts val="0"/>
                        </a:spcBef>
                        <a:spcAft>
                          <a:spcPts val="0"/>
                        </a:spcAft>
                        <a:buClrTx/>
                        <a:buSzTx/>
                        <a:buFontTx/>
                        <a:buNone/>
                        <a:tabLst/>
                        <a:defRPr/>
                      </a:pPr>
                      <a:r>
                        <a:rPr lang="es-ES" sz="1400" dirty="0">
                          <a:solidFill>
                            <a:schemeClr val="tx1"/>
                          </a:solidFill>
                          <a:latin typeface="Perpetua" pitchFamily="18" charset="0"/>
                        </a:rPr>
                        <a:t>(8·10</a:t>
                      </a:r>
                      <a:r>
                        <a:rPr lang="es-ES" sz="1400" baseline="30000" dirty="0">
                          <a:solidFill>
                            <a:schemeClr val="tx1"/>
                          </a:solidFill>
                          <a:latin typeface="Perpetua" pitchFamily="18" charset="0"/>
                        </a:rPr>
                        <a:t>17</a:t>
                      </a:r>
                      <a:r>
                        <a:rPr lang="es-ES" sz="1400" baseline="0" dirty="0">
                          <a:solidFill>
                            <a:schemeClr val="tx1"/>
                          </a:solidFill>
                          <a:latin typeface="Perpetua" pitchFamily="18" charset="0"/>
                        </a:rPr>
                        <a:t>)</a:t>
                      </a:r>
                      <a:endParaRPr lang="en-GB" sz="1400" dirty="0">
                        <a:solidFill>
                          <a:schemeClr val="tx1"/>
                        </a:solidFill>
                        <a:latin typeface="Perpetua" panose="02020502060401020303" pitchFamily="18" charset="0"/>
                      </a:endParaRPr>
                    </a:p>
                  </a:txBody>
                  <a:tcPr/>
                </a:tc>
                <a:tc>
                  <a:txBody>
                    <a:bodyPr/>
                    <a:lstStyle/>
                    <a:p>
                      <a:r>
                        <a:rPr lang="en-US" sz="1400" dirty="0">
                          <a:latin typeface="Perpetua" pitchFamily="18" charset="0"/>
                        </a:rPr>
                        <a:t>Medium intensity (3.5E12 </a:t>
                      </a:r>
                      <a:r>
                        <a:rPr lang="en-US" sz="1400" dirty="0" err="1">
                          <a:latin typeface="Perpetua" pitchFamily="18" charset="0"/>
                        </a:rPr>
                        <a:t>ppp</a:t>
                      </a:r>
                      <a:r>
                        <a:rPr lang="en-US" sz="1400" dirty="0">
                          <a:latin typeface="Perpetua" pitchFamily="18" charset="0"/>
                        </a:rPr>
                        <a:t>)</a:t>
                      </a: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s-ES" sz="1400" dirty="0">
                          <a:latin typeface="Perpetua" panose="02020502060401020303" pitchFamily="18" charset="0"/>
                        </a:rPr>
                        <a:t>Yes</a:t>
                      </a:r>
                      <a:endParaRPr lang="en-GB" sz="1400" dirty="0">
                        <a:latin typeface="Perpetua" panose="02020502060401020303" pitchFamily="18" charset="0"/>
                      </a:endParaRPr>
                    </a:p>
                    <a:p>
                      <a:pPr algn="ctr"/>
                      <a:endParaRPr lang="en-GB" sz="1400" dirty="0">
                        <a:latin typeface="Perpetua" panose="02020502060401020303" pitchFamily="18" charset="0"/>
                      </a:endParaRPr>
                    </a:p>
                  </a:txBody>
                  <a:tcPr/>
                </a:tc>
                <a:tc>
                  <a:txBody>
                    <a:bodyPr/>
                    <a:lstStyle/>
                    <a:p>
                      <a:r>
                        <a:rPr lang="en-US" sz="1400" dirty="0">
                          <a:latin typeface="Perpetua" pitchFamily="18" charset="0"/>
                        </a:rPr>
                        <a:t>PPACs PTB</a:t>
                      </a:r>
                    </a:p>
                    <a:p>
                      <a:r>
                        <a:rPr lang="en-US" sz="1400" dirty="0" err="1">
                          <a:latin typeface="Perpetua" pitchFamily="18" charset="0"/>
                        </a:rPr>
                        <a:t>SiMoNs</a:t>
                      </a:r>
                      <a:endParaRPr lang="en-US" sz="1400" dirty="0">
                        <a:latin typeface="Perpetua" pitchFamily="18" charset="0"/>
                      </a:endParaRPr>
                    </a:p>
                    <a:p>
                      <a:r>
                        <a:rPr lang="en-US" sz="1400" dirty="0">
                          <a:latin typeface="Perpetua" pitchFamily="18" charset="0"/>
                        </a:rPr>
                        <a:t>MGASs</a:t>
                      </a:r>
                      <a:endParaRPr lang="en-GB" sz="1400" dirty="0">
                        <a:latin typeface="Perpetua" panose="02020502060401020303" pitchFamily="18" charset="0"/>
                      </a:endParaRPr>
                    </a:p>
                  </a:txBody>
                  <a:tcPr/>
                </a:tc>
                <a:extLst>
                  <a:ext uri="{0D108BD9-81ED-4DB2-BD59-A6C34878D82A}">
                    <a16:rowId xmlns:a16="http://schemas.microsoft.com/office/drawing/2014/main" val="280466458"/>
                  </a:ext>
                </a:extLst>
              </a:tr>
              <a:tr h="709983">
                <a:tc>
                  <a:txBody>
                    <a:bodyPr/>
                    <a:lstStyle/>
                    <a:p>
                      <a:pPr algn="ctr"/>
                      <a:r>
                        <a:rPr lang="es-ES" sz="1400" dirty="0">
                          <a:solidFill>
                            <a:schemeClr val="tx1"/>
                          </a:solidFill>
                          <a:latin typeface="Perpetua" pitchFamily="18" charset="0"/>
                        </a:rPr>
                        <a:t>23/08 - 30/08</a:t>
                      </a:r>
                    </a:p>
                    <a:p>
                      <a:pPr marL="0" marR="0" lvl="0" indent="0" algn="ctr" defTabSz="914377" rtl="0" eaLnBrk="1" fontAlgn="auto" latinLnBrk="0" hangingPunct="1">
                        <a:lnSpc>
                          <a:spcPct val="100000"/>
                        </a:lnSpc>
                        <a:spcBef>
                          <a:spcPts val="0"/>
                        </a:spcBef>
                        <a:spcAft>
                          <a:spcPts val="0"/>
                        </a:spcAft>
                        <a:buClrTx/>
                        <a:buSzTx/>
                        <a:buFontTx/>
                        <a:buNone/>
                        <a:tabLst/>
                        <a:defRPr/>
                      </a:pPr>
                      <a:r>
                        <a:rPr lang="es-ES" sz="1400" dirty="0">
                          <a:solidFill>
                            <a:schemeClr val="tx1"/>
                          </a:solidFill>
                          <a:latin typeface="Perpetua" pitchFamily="18" charset="0"/>
                        </a:rPr>
                        <a:t>(10</a:t>
                      </a:r>
                      <a:r>
                        <a:rPr lang="es-ES" sz="1400" baseline="30000" dirty="0">
                          <a:solidFill>
                            <a:schemeClr val="tx1"/>
                          </a:solidFill>
                          <a:latin typeface="Perpetua" pitchFamily="18" charset="0"/>
                        </a:rPr>
                        <a:t>17</a:t>
                      </a:r>
                      <a:r>
                        <a:rPr lang="es-ES" sz="1400" baseline="0" dirty="0">
                          <a:solidFill>
                            <a:schemeClr val="tx1"/>
                          </a:solidFill>
                          <a:latin typeface="Perpetua" pitchFamily="18" charset="0"/>
                        </a:rPr>
                        <a:t>)</a:t>
                      </a:r>
                      <a:endParaRPr lang="en-GB" sz="1400" dirty="0">
                        <a:solidFill>
                          <a:schemeClr val="tx1"/>
                        </a:solidFill>
                        <a:latin typeface="Perpetua" panose="02020502060401020303" pitchFamily="18" charset="0"/>
                      </a:endParaRPr>
                    </a:p>
                  </a:txBody>
                  <a:tcPr/>
                </a:tc>
                <a:tc>
                  <a:txBody>
                    <a:bodyPr/>
                    <a:lstStyle/>
                    <a:p>
                      <a:r>
                        <a:rPr lang="en-US" sz="1400" dirty="0">
                          <a:latin typeface="Perpetua" pitchFamily="18" charset="0"/>
                        </a:rPr>
                        <a:t>Moving beam on target</a:t>
                      </a:r>
                      <a:endParaRPr lang="en-GB" sz="1400" dirty="0">
                        <a:latin typeface="Perpetua" panose="02020502060401020303" pitchFamily="18" charset="0"/>
                      </a:endParaRPr>
                    </a:p>
                  </a:txBody>
                  <a:tcPr/>
                </a:tc>
                <a:tc>
                  <a:txBody>
                    <a:bodyPr/>
                    <a:lstStyle/>
                    <a:p>
                      <a:pPr algn="ctr"/>
                      <a:endParaRPr lang="en-GB" sz="1400" dirty="0">
                        <a:latin typeface="Perpetua" panose="02020502060401020303" pitchFamily="18" charset="0"/>
                      </a:endParaRPr>
                    </a:p>
                  </a:txBody>
                  <a:tcPr/>
                </a:tc>
                <a:tc>
                  <a:txBody>
                    <a:bodyPr/>
                    <a:lstStyle/>
                    <a:p>
                      <a:pPr algn="ct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r>
                        <a:rPr lang="en-US" sz="1400" dirty="0">
                          <a:latin typeface="Perpetua" pitchFamily="18" charset="0"/>
                        </a:rPr>
                        <a:t>PPACs PTB</a:t>
                      </a:r>
                    </a:p>
                    <a:p>
                      <a:r>
                        <a:rPr lang="en-US" sz="1400" dirty="0" err="1">
                          <a:latin typeface="Perpetua" pitchFamily="18" charset="0"/>
                        </a:rPr>
                        <a:t>SiMoNs</a:t>
                      </a:r>
                      <a:endParaRPr lang="en-US" sz="1400" dirty="0">
                        <a:latin typeface="Perpetua" pitchFamily="18" charset="0"/>
                      </a:endParaRPr>
                    </a:p>
                    <a:p>
                      <a:r>
                        <a:rPr lang="en-US" sz="1400" dirty="0">
                          <a:latin typeface="Perpetua" pitchFamily="18" charset="0"/>
                        </a:rPr>
                        <a:t>MGASs</a:t>
                      </a:r>
                      <a:endParaRPr lang="en-GB" sz="1400" dirty="0">
                        <a:latin typeface="Perpetua" panose="02020502060401020303" pitchFamily="18" charset="0"/>
                      </a:endParaRPr>
                    </a:p>
                  </a:txBody>
                  <a:tcPr/>
                </a:tc>
                <a:extLst>
                  <a:ext uri="{0D108BD9-81ED-4DB2-BD59-A6C34878D82A}">
                    <a16:rowId xmlns:a16="http://schemas.microsoft.com/office/drawing/2014/main" val="652692864"/>
                  </a:ext>
                </a:extLst>
              </a:tr>
              <a:tr h="531672">
                <a:tc>
                  <a:txBody>
                    <a:bodyPr/>
                    <a:lstStyle/>
                    <a:p>
                      <a:pPr algn="ctr"/>
                      <a:r>
                        <a:rPr lang="es-ES" sz="1400" dirty="0">
                          <a:solidFill>
                            <a:schemeClr val="tx1"/>
                          </a:solidFill>
                          <a:latin typeface="Perpetua" pitchFamily="18" charset="0"/>
                        </a:rPr>
                        <a:t>07/09 - 10/09</a:t>
                      </a:r>
                    </a:p>
                    <a:p>
                      <a:pPr marL="0" marR="0" lvl="0" indent="0" algn="ctr" defTabSz="914377" rtl="0" eaLnBrk="1" fontAlgn="auto" latinLnBrk="0" hangingPunct="1">
                        <a:lnSpc>
                          <a:spcPct val="100000"/>
                        </a:lnSpc>
                        <a:spcBef>
                          <a:spcPts val="0"/>
                        </a:spcBef>
                        <a:spcAft>
                          <a:spcPts val="0"/>
                        </a:spcAft>
                        <a:buClrTx/>
                        <a:buSzTx/>
                        <a:buFontTx/>
                        <a:buNone/>
                        <a:tabLst/>
                        <a:defRPr/>
                      </a:pPr>
                      <a:r>
                        <a:rPr lang="es-ES" sz="1400" dirty="0">
                          <a:solidFill>
                            <a:schemeClr val="tx1"/>
                          </a:solidFill>
                          <a:latin typeface="Perpetua" pitchFamily="18" charset="0"/>
                        </a:rPr>
                        <a:t>(10</a:t>
                      </a:r>
                      <a:r>
                        <a:rPr lang="es-ES" sz="1400" baseline="30000" dirty="0">
                          <a:solidFill>
                            <a:schemeClr val="tx1"/>
                          </a:solidFill>
                          <a:latin typeface="Perpetua" pitchFamily="18" charset="0"/>
                        </a:rPr>
                        <a:t>17</a:t>
                      </a:r>
                      <a:r>
                        <a:rPr lang="es-ES" sz="1400" baseline="0" dirty="0">
                          <a:solidFill>
                            <a:schemeClr val="tx1"/>
                          </a:solidFill>
                          <a:latin typeface="Perpetua" pitchFamily="18" charset="0"/>
                        </a:rPr>
                        <a:t>)</a:t>
                      </a:r>
                      <a:endParaRPr lang="en-GB" sz="1400" dirty="0">
                        <a:solidFill>
                          <a:schemeClr val="tx1"/>
                        </a:solidFill>
                        <a:latin typeface="Perpetua" panose="02020502060401020303" pitchFamily="18" charset="0"/>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400" dirty="0">
                          <a:latin typeface="Perpetua" pitchFamily="18" charset="0"/>
                        </a:rPr>
                        <a:t>FTN </a:t>
                      </a:r>
                      <a:r>
                        <a:rPr lang="es-ES" sz="1400" dirty="0" err="1">
                          <a:latin typeface="Perpetua" pitchFamily="18" charset="0"/>
                        </a:rPr>
                        <a:t>optics</a:t>
                      </a:r>
                      <a:r>
                        <a:rPr lang="es-ES" sz="1400" dirty="0">
                          <a:latin typeface="Perpetua" pitchFamily="18" charset="0"/>
                        </a:rPr>
                        <a:t> </a:t>
                      </a:r>
                      <a:r>
                        <a:rPr lang="es-ES" sz="1400" dirty="0" err="1">
                          <a:latin typeface="Perpetua" pitchFamily="18" charset="0"/>
                        </a:rPr>
                        <a:t>cross-check</a:t>
                      </a:r>
                      <a:endParaRPr lang="es-ES" sz="1400" dirty="0">
                        <a:latin typeface="Perpetua" pitchFamily="18" charset="0"/>
                      </a:endParaRPr>
                    </a:p>
                  </a:txBody>
                  <a:tcPr/>
                </a:tc>
                <a:tc>
                  <a:txBody>
                    <a:bodyPr/>
                    <a:lstStyle/>
                    <a:p>
                      <a:pPr algn="ctr"/>
                      <a:endParaRPr lang="en-GB" sz="1400" dirty="0">
                        <a:latin typeface="Perpetua" panose="02020502060401020303" pitchFamily="18" charset="0"/>
                      </a:endParaRPr>
                    </a:p>
                  </a:txBody>
                  <a:tcPr/>
                </a:tc>
                <a:tc>
                  <a:txBody>
                    <a:bodyPr/>
                    <a:lstStyle/>
                    <a:p>
                      <a:pPr algn="ctr"/>
                      <a:endParaRPr lang="en-GB" sz="140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endParaRPr lang="en-GB" sz="1400" dirty="0">
                        <a:latin typeface="Perpetua" panose="02020502060401020303" pitchFamily="18" charset="0"/>
                      </a:endParaRPr>
                    </a:p>
                  </a:txBody>
                  <a:tcPr/>
                </a:tc>
                <a:extLst>
                  <a:ext uri="{0D108BD9-81ED-4DB2-BD59-A6C34878D82A}">
                    <a16:rowId xmlns:a16="http://schemas.microsoft.com/office/drawing/2014/main" val="482966074"/>
                  </a:ext>
                </a:extLst>
              </a:tr>
              <a:tr h="709983">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Perpetua" pitchFamily="18" charset="0"/>
                        </a:rPr>
                        <a:t>07/09 - 23/09</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schemeClr val="tx1"/>
                          </a:solidFill>
                          <a:effectLst/>
                          <a:uLnTx/>
                          <a:uFillTx/>
                          <a:latin typeface="Perpetua" pitchFamily="18" charset="0"/>
                          <a:ea typeface="+mn-ea"/>
                          <a:cs typeface="+mn-cs"/>
                        </a:rPr>
                        <a:t>(12·10</a:t>
                      </a:r>
                      <a:r>
                        <a:rPr kumimoji="0" lang="es-ES" sz="1400" b="0" i="0" u="none" strike="noStrike" kern="1200" cap="none" spc="0" normalizeH="0" baseline="30000" noProof="0" dirty="0">
                          <a:ln>
                            <a:noFill/>
                          </a:ln>
                          <a:solidFill>
                            <a:schemeClr val="tx1"/>
                          </a:solidFill>
                          <a:effectLst/>
                          <a:uLnTx/>
                          <a:uFillTx/>
                          <a:latin typeface="Perpetua" pitchFamily="18" charset="0"/>
                          <a:ea typeface="+mn-ea"/>
                          <a:cs typeface="+mn-cs"/>
                        </a:rPr>
                        <a:t>17</a:t>
                      </a:r>
                      <a:r>
                        <a:rPr kumimoji="0" lang="es-ES" sz="1400" b="0" i="0" u="none" strike="noStrike" kern="1200" cap="none" spc="0" normalizeH="0" baseline="0" noProof="0" dirty="0">
                          <a:ln>
                            <a:noFill/>
                          </a:ln>
                          <a:solidFill>
                            <a:schemeClr val="tx1"/>
                          </a:solidFill>
                          <a:effectLst/>
                          <a:uLnTx/>
                          <a:uFillTx/>
                          <a:latin typeface="Perpetua" pitchFamily="18" charset="0"/>
                          <a:ea typeface="+mn-ea"/>
                          <a:cs typeface="+mn-cs"/>
                        </a:rPr>
                        <a:t>)</a:t>
                      </a:r>
                      <a:endParaRPr kumimoji="0" lang="en-GB" sz="1400" b="0" i="0" u="none" strike="noStrike" kern="1200" cap="none" spc="0" normalizeH="0" baseline="0" noProof="0" dirty="0">
                        <a:ln>
                          <a:noFill/>
                        </a:ln>
                        <a:solidFill>
                          <a:schemeClr val="tx1"/>
                        </a:solidFill>
                        <a:effectLst/>
                        <a:uLnTx/>
                        <a:uFillTx/>
                        <a:latin typeface="Perpetua" panose="02020502060401020303" pitchFamily="18" charset="0"/>
                        <a:ea typeface="+mn-ea"/>
                        <a:cs typeface="+mn-cs"/>
                      </a:endParaRPr>
                    </a:p>
                    <a:p>
                      <a:pPr marL="0" marR="0" lvl="0" indent="0" algn="ctr" defTabSz="914377" rtl="0" eaLnBrk="1" fontAlgn="auto" latinLnBrk="0" hangingPunct="1">
                        <a:lnSpc>
                          <a:spcPct val="100000"/>
                        </a:lnSpc>
                        <a:spcBef>
                          <a:spcPts val="0"/>
                        </a:spcBef>
                        <a:spcAft>
                          <a:spcPts val="0"/>
                        </a:spcAft>
                        <a:buClrTx/>
                        <a:buSzTx/>
                        <a:buFontTx/>
                        <a:buNone/>
                        <a:tabLst/>
                        <a:defRPr/>
                      </a:pPr>
                      <a:endParaRPr lang="en-GB" sz="1400" dirty="0">
                        <a:solidFill>
                          <a:schemeClr val="tx1"/>
                        </a:solidFill>
                        <a:latin typeface="Perpetua" panose="02020502060401020303" pitchFamily="18" charset="0"/>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400" dirty="0">
                          <a:latin typeface="Perpetua" pitchFamily="18" charset="0"/>
                        </a:rPr>
                        <a:t>High </a:t>
                      </a:r>
                      <a:r>
                        <a:rPr lang="en-US" sz="1400" dirty="0">
                          <a:solidFill>
                            <a:schemeClr val="tx1"/>
                          </a:solidFill>
                          <a:latin typeface="Perpetua" pitchFamily="18" charset="0"/>
                        </a:rPr>
                        <a:t>intensity (8.5E12 </a:t>
                      </a:r>
                      <a:r>
                        <a:rPr lang="en-US" sz="1400" dirty="0" err="1">
                          <a:solidFill>
                            <a:schemeClr val="tx1"/>
                          </a:solidFill>
                          <a:latin typeface="Perpetua" pitchFamily="18" charset="0"/>
                        </a:rPr>
                        <a:t>ppp</a:t>
                      </a:r>
                      <a:r>
                        <a:rPr lang="en-US" sz="1400" dirty="0">
                          <a:solidFill>
                            <a:schemeClr val="tx1"/>
                          </a:solidFill>
                          <a:latin typeface="Perpetua" pitchFamily="18" charset="0"/>
                        </a:rPr>
                        <a:t>) </a:t>
                      </a: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pPr algn="ctr"/>
                      <a:r>
                        <a:rPr lang="es-ES" sz="1400" dirty="0">
                          <a:latin typeface="Perpetua" panose="02020502060401020303" pitchFamily="18" charset="0"/>
                        </a:rPr>
                        <a:t>Yes</a:t>
                      </a:r>
                      <a:endParaRPr lang="en-GB" sz="1400" dirty="0">
                        <a:latin typeface="Perpetua" panose="02020502060401020303" pitchFamily="18" charset="0"/>
                      </a:endParaRPr>
                    </a:p>
                  </a:txBody>
                  <a:tcPr/>
                </a:tc>
                <a:tc>
                  <a:txBody>
                    <a:bodyPr/>
                    <a:lstStyle/>
                    <a:p>
                      <a:r>
                        <a:rPr lang="en-US" sz="1400" dirty="0">
                          <a:latin typeface="Perpetua" pitchFamily="18" charset="0"/>
                        </a:rPr>
                        <a:t>PPACs PTB</a:t>
                      </a:r>
                    </a:p>
                    <a:p>
                      <a:r>
                        <a:rPr lang="en-US" sz="1400" dirty="0" err="1">
                          <a:latin typeface="Perpetua" pitchFamily="18" charset="0"/>
                        </a:rPr>
                        <a:t>SiMoNs</a:t>
                      </a:r>
                      <a:endParaRPr lang="en-US" sz="1400" dirty="0">
                        <a:latin typeface="Perpetua" pitchFamily="18" charset="0"/>
                      </a:endParaRPr>
                    </a:p>
                    <a:p>
                      <a:r>
                        <a:rPr lang="en-US" sz="1400" dirty="0">
                          <a:latin typeface="Perpetua" pitchFamily="18" charset="0"/>
                        </a:rPr>
                        <a:t>MGASs</a:t>
                      </a:r>
                      <a:endParaRPr lang="en-GB" sz="1400" dirty="0">
                        <a:latin typeface="Perpetua" panose="02020502060401020303" pitchFamily="18" charset="0"/>
                      </a:endParaRPr>
                    </a:p>
                  </a:txBody>
                  <a:tcPr/>
                </a:tc>
                <a:extLst>
                  <a:ext uri="{0D108BD9-81ED-4DB2-BD59-A6C34878D82A}">
                    <a16:rowId xmlns:a16="http://schemas.microsoft.com/office/drawing/2014/main" val="4052675683"/>
                  </a:ext>
                </a:extLst>
              </a:tr>
              <a:tr h="531672">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schemeClr val="tx1"/>
                          </a:solidFill>
                          <a:effectLst/>
                          <a:uLnTx/>
                          <a:uFillTx/>
                          <a:latin typeface="Perpetua" pitchFamily="18" charset="0"/>
                          <a:ea typeface="+mn-ea"/>
                          <a:cs typeface="+mn-cs"/>
                        </a:rPr>
                        <a:t>23/09/2021</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schemeClr val="tx1"/>
                          </a:solidFill>
                          <a:effectLst/>
                          <a:uLnTx/>
                          <a:uFillTx/>
                          <a:latin typeface="Perpetua" pitchFamily="18" charset="0"/>
                          <a:ea typeface="+mn-ea"/>
                          <a:cs typeface="+mn-cs"/>
                        </a:rPr>
                        <a:t>25·10</a:t>
                      </a:r>
                      <a:r>
                        <a:rPr kumimoji="0" lang="es-ES" sz="1400" b="1" i="0" u="none" strike="noStrike" kern="1200" cap="none" spc="0" normalizeH="0" baseline="30000" noProof="0" dirty="0">
                          <a:ln>
                            <a:noFill/>
                          </a:ln>
                          <a:solidFill>
                            <a:schemeClr val="tx1"/>
                          </a:solidFill>
                          <a:effectLst/>
                          <a:uLnTx/>
                          <a:uFillTx/>
                          <a:latin typeface="Perpetua" pitchFamily="18" charset="0"/>
                          <a:ea typeface="+mn-ea"/>
                          <a:cs typeface="+mn-cs"/>
                        </a:rPr>
                        <a:t>17</a:t>
                      </a:r>
                      <a:endParaRPr kumimoji="0" lang="en-GB" sz="1400" b="1" i="0" u="none" strike="noStrike" kern="1200" cap="none" spc="0" normalizeH="0" baseline="0" noProof="0" dirty="0">
                        <a:ln>
                          <a:noFill/>
                        </a:ln>
                        <a:solidFill>
                          <a:schemeClr val="tx1"/>
                        </a:solidFill>
                        <a:effectLst/>
                        <a:uLnTx/>
                        <a:uFillTx/>
                        <a:latin typeface="Perpetua" panose="02020502060401020303" pitchFamily="18" charset="0"/>
                        <a:ea typeface="+mn-ea"/>
                        <a:cs typeface="+mn-cs"/>
                      </a:endParaRPr>
                    </a:p>
                  </a:txBody>
                  <a:tcPr/>
                </a:tc>
                <a:tc gridSpan="5">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lang="es-ES" sz="1400" dirty="0">
                        <a:latin typeface="Perpetua" pitchFamily="18" charset="0"/>
                      </a:endParaRPr>
                    </a:p>
                  </a:txBody>
                  <a:tcPr/>
                </a:tc>
                <a:tc hMerge="1">
                  <a:txBody>
                    <a:bodyPr/>
                    <a:lstStyle/>
                    <a:p>
                      <a:pPr algn="ctr"/>
                      <a:endParaRPr lang="en-GB" sz="1400" dirty="0">
                        <a:latin typeface="Perpetua" panose="02020502060401020303" pitchFamily="18" charset="0"/>
                      </a:endParaRPr>
                    </a:p>
                  </a:txBody>
                  <a:tcPr/>
                </a:tc>
                <a:tc hMerge="1">
                  <a:txBody>
                    <a:bodyPr/>
                    <a:lstStyle/>
                    <a:p>
                      <a:pPr algn="ctr"/>
                      <a:endParaRPr lang="en-GB" sz="1400" dirty="0">
                        <a:latin typeface="Perpetua" panose="02020502060401020303" pitchFamily="18" charset="0"/>
                      </a:endParaRPr>
                    </a:p>
                  </a:txBody>
                  <a:tcPr/>
                </a:tc>
                <a:tc hMerge="1">
                  <a:txBody>
                    <a:bodyPr/>
                    <a:lstStyle/>
                    <a:p>
                      <a:pPr algn="ctr"/>
                      <a:endParaRPr lang="en-GB" sz="1400" dirty="0">
                        <a:latin typeface="Perpetua" panose="02020502060401020303" pitchFamily="18" charset="0"/>
                      </a:endParaRPr>
                    </a:p>
                  </a:txBody>
                  <a:tcPr/>
                </a:tc>
                <a:tc hMerge="1">
                  <a:txBody>
                    <a:bodyPr/>
                    <a:lstStyle/>
                    <a:p>
                      <a:endParaRPr lang="en-GB" sz="1400" dirty="0">
                        <a:latin typeface="Perpetua" panose="02020502060401020303" pitchFamily="18" charset="0"/>
                      </a:endParaRPr>
                    </a:p>
                  </a:txBody>
                  <a:tcPr/>
                </a:tc>
                <a:extLst>
                  <a:ext uri="{0D108BD9-81ED-4DB2-BD59-A6C34878D82A}">
                    <a16:rowId xmlns:a16="http://schemas.microsoft.com/office/drawing/2014/main" val="3174518826"/>
                  </a:ext>
                </a:extLst>
              </a:tr>
            </a:tbl>
          </a:graphicData>
        </a:graphic>
      </p:graphicFrame>
      <p:sp>
        <p:nvSpPr>
          <p:cNvPr id="11" name="Title 4">
            <a:extLst>
              <a:ext uri="{FF2B5EF4-FFF2-40B4-BE49-F238E27FC236}">
                <a16:creationId xmlns:a16="http://schemas.microsoft.com/office/drawing/2014/main" id="{69127B4E-AC61-4E06-BBBB-F09F55F28792}"/>
              </a:ext>
            </a:extLst>
          </p:cNvPr>
          <p:cNvSpPr txBox="1">
            <a:spLocks/>
          </p:cNvSpPr>
          <p:nvPr/>
        </p:nvSpPr>
        <p:spPr bwMode="auto">
          <a:xfrm>
            <a:off x="-1587" y="-1"/>
            <a:ext cx="9145587" cy="335057"/>
          </a:xfrm>
          <a:prstGeom prst="rect">
            <a:avLst/>
          </a:prstGeom>
          <a:solidFill>
            <a:schemeClr val="bg1">
              <a:lumMod val="65000"/>
            </a:schemeClr>
          </a:solidFill>
          <a:ln>
            <a:solidFill>
              <a:sysClr val="windowText" lastClr="000000"/>
            </a:solidFill>
            <a:miter lim="800000"/>
            <a:headEnd/>
            <a:tailEnd/>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fontAlgn="auto" hangingPunct="1">
              <a:spcBef>
                <a:spcPts val="0"/>
              </a:spcBef>
              <a:spcAft>
                <a:spcPts val="0"/>
              </a:spcAft>
              <a:defRPr/>
            </a:pPr>
            <a:r>
              <a:rPr lang="en-US" sz="2400" b="1" dirty="0">
                <a:solidFill>
                  <a:sysClr val="window" lastClr="FFFFFF"/>
                </a:solidFill>
                <a:latin typeface="Perpetua" pitchFamily="18" charset="0"/>
              </a:rPr>
              <a:t>Summary of Planning for Target Commissioning 2021</a:t>
            </a:r>
          </a:p>
        </p:txBody>
      </p:sp>
      <p:sp>
        <p:nvSpPr>
          <p:cNvPr id="10" name="2 Marcador de pie de página">
            <a:extLst>
              <a:ext uri="{FF2B5EF4-FFF2-40B4-BE49-F238E27FC236}">
                <a16:creationId xmlns:a16="http://schemas.microsoft.com/office/drawing/2014/main" id="{0C79C6B3-CE85-41E7-BECF-57D432EB2BDE}"/>
              </a:ext>
            </a:extLst>
          </p:cNvPr>
          <p:cNvSpPr txBox="1">
            <a:spLocks/>
          </p:cNvSpPr>
          <p:nvPr/>
        </p:nvSpPr>
        <p:spPr>
          <a:xfrm>
            <a:off x="475124" y="6549892"/>
            <a:ext cx="2778192" cy="265363"/>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Javier Praena – U. Granada – CERN (EP/SME)</a:t>
            </a:r>
          </a:p>
        </p:txBody>
      </p:sp>
      <p:sp>
        <p:nvSpPr>
          <p:cNvPr id="13" name="2 Marcador de pie de página">
            <a:extLst>
              <a:ext uri="{FF2B5EF4-FFF2-40B4-BE49-F238E27FC236}">
                <a16:creationId xmlns:a16="http://schemas.microsoft.com/office/drawing/2014/main" id="{98E944DF-4F6F-4595-BEE1-3CF5D8D1BB80}"/>
              </a:ext>
            </a:extLst>
          </p:cNvPr>
          <p:cNvSpPr txBox="1">
            <a:spLocks/>
          </p:cNvSpPr>
          <p:nvPr/>
        </p:nvSpPr>
        <p:spPr>
          <a:xfrm>
            <a:off x="5436206" y="6549892"/>
            <a:ext cx="3232669" cy="210237"/>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r>
              <a:rPr lang="en-GB" sz="1000" b="1" dirty="0">
                <a:solidFill>
                  <a:schemeClr val="bg1">
                    <a:lumMod val="65000"/>
                  </a:schemeClr>
                </a:solidFill>
                <a:latin typeface="Perpetua" pitchFamily="18" charset="0"/>
              </a:rPr>
              <a:t>Isolde Neutron Time-of-Flight Committee,  23/06/2021</a:t>
            </a:r>
          </a:p>
        </p:txBody>
      </p:sp>
    </p:spTree>
    <p:extLst>
      <p:ext uri="{BB962C8B-B14F-4D97-AF65-F5344CB8AC3E}">
        <p14:creationId xmlns:p14="http://schemas.microsoft.com/office/powerpoint/2010/main" val="19615213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35802</TotalTime>
  <Words>2469</Words>
  <Application>Microsoft Office PowerPoint</Application>
  <PresentationFormat>On-screen Show (4:3)</PresentationFormat>
  <Paragraphs>398</Paragraphs>
  <Slides>28</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Century</vt:lpstr>
      <vt:lpstr>Garamond</vt:lpstr>
      <vt:lpstr>Perpetua</vt:lpstr>
      <vt:lpstr>Wingdings</vt:lpstr>
      <vt:lpstr>Office Theme</vt:lpstr>
      <vt:lpstr>n_TOF Physics Report  67th INTC Meeting     Javier Praena  Universidad de Granada (Spain) CERN Scientific Associate (EP/SME) n_TOF Physics Coordinator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Javier Praena  Universidad de Granada (Spain) CERN Scientific Associate (EP/SME) n_TOF Physics Coordinator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Kinga Gal</dc:creator>
  <cp:lastModifiedBy>Antonio Javier Praena Rodriguez</cp:lastModifiedBy>
  <cp:revision>2670</cp:revision>
  <cp:lastPrinted>2015-07-13T10:31:25Z</cp:lastPrinted>
  <dcterms:created xsi:type="dcterms:W3CDTF">2014-10-27T16:40:37Z</dcterms:created>
  <dcterms:modified xsi:type="dcterms:W3CDTF">2021-06-23T08:06:25Z</dcterms:modified>
</cp:coreProperties>
</file>