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1" r:id="rId3"/>
    <p:sldId id="263" r:id="rId4"/>
    <p:sldId id="264" r:id="rId5"/>
    <p:sldId id="281" r:id="rId6"/>
    <p:sldId id="259" r:id="rId7"/>
    <p:sldId id="272" r:id="rId8"/>
    <p:sldId id="262" r:id="rId9"/>
    <p:sldId id="265" r:id="rId10"/>
    <p:sldId id="270" r:id="rId11"/>
    <p:sldId id="273" r:id="rId12"/>
    <p:sldId id="267" r:id="rId13"/>
    <p:sldId id="268" r:id="rId14"/>
    <p:sldId id="277" r:id="rId15"/>
    <p:sldId id="278" r:id="rId16"/>
    <p:sldId id="279" r:id="rId17"/>
    <p:sldId id="280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D34957-FC72-4C3C-86C6-9B202DD9D061}" type="datetimeFigureOut">
              <a:rPr lang="en-CH" smtClean="0"/>
              <a:t>06/23/2021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C36C05-A8B7-46C4-8D49-9B3D192CD6D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8586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66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18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57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8659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598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81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92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126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54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722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37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AA8AF-7685-47BB-A151-9493F78A845C}" type="datetimeFigureOut">
              <a:rPr lang="en-GB" smtClean="0"/>
              <a:t>23/06/2021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577F7-1EF3-49DE-942D-D36A280F5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1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28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B71CAB-E2EA-4B2B-A1E9-E88CC44CB8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68" r="13933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9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3FAAFC-59AF-422B-9482-8701ACAB03A0}"/>
              </a:ext>
            </a:extLst>
          </p:cNvPr>
          <p:cNvSpPr txBox="1"/>
          <p:nvPr/>
        </p:nvSpPr>
        <p:spPr>
          <a:xfrm>
            <a:off x="753161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INTC 67 June 2021 ISOLDE Physics update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Schedule/INTC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Access to cern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Around the hall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40834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E9CD96-EA67-415E-8476-9143F7416C6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51" b="94454" l="13131" r="69733">
                        <a14:foregroundMark x1="13353" y1="81321" x2="16395" y2="77243"/>
                        <a14:foregroundMark x1="16395" y1="77243" x2="13131" y2="81077"/>
                        <a14:foregroundMark x1="13131" y1="81077" x2="13131" y2="81077"/>
                        <a14:foregroundMark x1="25890" y1="86786" x2="26834" y2="88465"/>
                        <a14:foregroundMark x1="43062" y1="93716" x2="44288" y2="90620"/>
                        <a14:foregroundMark x1="42551" y1="95004" x2="42782" y2="94421"/>
                        <a14:foregroundMark x1="44288" y1="90620" x2="46068" y2="85155"/>
                        <a14:foregroundMark x1="46068" y1="85155" x2="50964" y2="72512"/>
                        <a14:foregroundMark x1="41588" y1="92982" x2="41914" y2="92904"/>
                        <a14:foregroundMark x1="38650" y1="16232" x2="40727" y2="11256"/>
                        <a14:foregroundMark x1="40727" y1="11256" x2="45994" y2="10440"/>
                        <a14:foregroundMark x1="45994" y1="10440" x2="69362" y2="22186"/>
                        <a14:foregroundMark x1="69362" y1="22186" x2="69733" y2="27569"/>
                        <a14:foregroundMark x1="69733" y1="27569" x2="47107" y2="84992"/>
                        <a14:foregroundMark x1="57789" y1="25612" x2="66840" y2="29119"/>
                        <a14:foregroundMark x1="66840" y1="29119" x2="68917" y2="24388"/>
                        <a14:foregroundMark x1="68917" y1="24388" x2="60757" y2="18760"/>
                        <a14:foregroundMark x1="60757" y1="18760" x2="57493" y2="25530"/>
                        <a14:foregroundMark x1="38353" y1="16476" x2="39837" y2="11175"/>
                        <a14:foregroundMark x1="39837" y1="11175" x2="44585" y2="9299"/>
                        <a14:foregroundMark x1="44585" y1="9299" x2="53264" y2="14600"/>
                        <a14:foregroundMark x1="53264" y1="14600" x2="52300" y2="19821"/>
                        <a14:foregroundMark x1="52300" y1="19821" x2="47329" y2="21370"/>
                        <a14:foregroundMark x1="47329" y1="21370" x2="38353" y2="16558"/>
                        <a14:foregroundMark x1="38576" y1="15905" x2="40579" y2="10767"/>
                        <a14:foregroundMark x1="40579" y1="10767" x2="45401" y2="10685"/>
                        <a14:foregroundMark x1="45401" y1="10685" x2="49777" y2="12969"/>
                        <a14:foregroundMark x1="49777" y1="12969" x2="52522" y2="17537"/>
                        <a14:foregroundMark x1="52522" y1="17537" x2="49258" y2="21289"/>
                        <a14:foregroundMark x1="49258" y1="21289" x2="38353" y2="16232"/>
                        <a14:foregroundMark x1="40653" y1="10440" x2="45475" y2="9951"/>
                        <a14:foregroundMark x1="45475" y1="9951" x2="41024" y2="10440"/>
                        <a14:backgroundMark x1="24629" y1="90294" x2="29674" y2="88418"/>
                        <a14:backgroundMark x1="29674" y1="88418" x2="39763" y2="92822"/>
                        <a14:backgroundMark x1="39763" y1="92822" x2="35608" y2="95595"/>
                        <a14:backgroundMark x1="35608" y1="95595" x2="24852" y2="90131"/>
                        <a14:backgroundMark x1="27596" y1="91680" x2="27596" y2="91680"/>
                        <a14:backgroundMark x1="27003" y1="91843" x2="31973" y2="89315"/>
                        <a14:backgroundMark x1="31973" y1="89315" x2="37315" y2="91762"/>
                        <a14:backgroundMark x1="37315" y1="91762" x2="33309" y2="95024"/>
                        <a14:backgroundMark x1="33309" y1="95024" x2="28487" y2="93230"/>
                        <a14:backgroundMark x1="28487" y1="93230" x2="27151" y2="92170"/>
                        <a14:backgroundMark x1="26855" y1="91680" x2="27300" y2="91354"/>
                        <a14:backgroundMark x1="31454" y1="94617" x2="31677" y2="94617"/>
                        <a14:backgroundMark x1="28709" y1="92251" x2="28561" y2="91843"/>
                        <a14:backgroundMark x1="30638" y1="94780" x2="30564" y2="94454"/>
                        <a14:backgroundMark x1="31009" y1="94698" x2="31009" y2="94617"/>
                        <a14:backgroundMark x1="31602" y1="94535" x2="31528" y2="94617"/>
                        <a14:backgroundMark x1="24481" y1="90457" x2="29006" y2="88173"/>
                        <a14:backgroundMark x1="29006" y1="88173" x2="42433" y2="94861"/>
                        <a14:backgroundMark x1="42433" y1="94861" x2="38056" y2="97308"/>
                        <a14:backgroundMark x1="38056" y1="97308" x2="24332" y2="90457"/>
                        <a14:backgroundMark x1="30935" y1="94861" x2="30935" y2="94861"/>
                        <a14:backgroundMark x1="30935" y1="94861" x2="39021" y2="94454"/>
                        <a14:backgroundMark x1="39021" y1="94454" x2="40727" y2="95024"/>
                        <a14:backgroundMark x1="36795" y1="96656" x2="36128" y2="96411"/>
                        <a14:backgroundMark x1="33531" y1="95351" x2="33680" y2="94780"/>
                        <a14:backgroundMark x1="33160" y1="94127" x2="32493" y2="93556"/>
                      </a14:backgroundRemoval>
                    </a14:imgEffect>
                  </a14:imgLayer>
                </a14:imgProps>
              </a:ext>
            </a:extLst>
          </a:blip>
          <a:srcRect l="10616" t="6607" r="27475" b="3967"/>
          <a:stretch/>
        </p:blipFill>
        <p:spPr>
          <a:xfrm rot="4030192">
            <a:off x="2945577" y="-774373"/>
            <a:ext cx="6226175" cy="8179488"/>
          </a:xfrm>
          <a:prstGeom prst="rect">
            <a:avLst/>
          </a:prstGeom>
        </p:spPr>
      </p:pic>
      <p:sp>
        <p:nvSpPr>
          <p:cNvPr id="5" name="Frame 4">
            <a:extLst>
              <a:ext uri="{FF2B5EF4-FFF2-40B4-BE49-F238E27FC236}">
                <a16:creationId xmlns:a16="http://schemas.microsoft.com/office/drawing/2014/main" id="{2903D545-19E6-4959-A5DB-169E2CB08E45}"/>
              </a:ext>
            </a:extLst>
          </p:cNvPr>
          <p:cNvSpPr/>
          <p:nvPr/>
        </p:nvSpPr>
        <p:spPr>
          <a:xfrm>
            <a:off x="2379406" y="1700981"/>
            <a:ext cx="7374194" cy="3451122"/>
          </a:xfrm>
          <a:prstGeom prst="frame">
            <a:avLst>
              <a:gd name="adj1" fmla="val 3578"/>
            </a:avLst>
          </a:prstGeom>
          <a:solidFill>
            <a:schemeClr val="accent2">
              <a:lumMod val="5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2878B493-8414-47E5-83D8-F5A061AB159A}"/>
              </a:ext>
            </a:extLst>
          </p:cNvPr>
          <p:cNvSpPr/>
          <p:nvPr/>
        </p:nvSpPr>
        <p:spPr>
          <a:xfrm>
            <a:off x="3923124" y="362191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1-002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Control room (291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170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6 people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BA6AE30-28B6-4936-93E8-98980AB9FCE4}"/>
              </a:ext>
            </a:extLst>
          </p:cNvPr>
          <p:cNvSpPr/>
          <p:nvPr/>
        </p:nvSpPr>
        <p:spPr>
          <a:xfrm>
            <a:off x="9855429" y="354305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1-015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RILIS DAQ (76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196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9D1D1EE-A15F-46F8-9767-95258C403A8E}"/>
              </a:ext>
            </a:extLst>
          </p:cNvPr>
          <p:cNvSpPr/>
          <p:nvPr/>
        </p:nvSpPr>
        <p:spPr>
          <a:xfrm>
            <a:off x="7910735" y="5315941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1-013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xx (42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 people</a:t>
            </a:r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45877276-E53E-4E9A-9A70-7B74F821742A}"/>
              </a:ext>
            </a:extLst>
          </p:cNvPr>
          <p:cNvSpPr/>
          <p:nvPr/>
        </p:nvSpPr>
        <p:spPr>
          <a:xfrm>
            <a:off x="4103711" y="5333503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1-009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ISOLTRAP DAQ (44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176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 people</a:t>
            </a:r>
          </a:p>
        </p:txBody>
      </p:sp>
      <p:sp>
        <p:nvSpPr>
          <p:cNvPr id="10" name="Rounded Rectangle 10">
            <a:extLst>
              <a:ext uri="{FF2B5EF4-FFF2-40B4-BE49-F238E27FC236}">
                <a16:creationId xmlns:a16="http://schemas.microsoft.com/office/drawing/2014/main" id="{92263E45-6040-4BA8-959B-8B2FFD4A7F93}"/>
              </a:ext>
            </a:extLst>
          </p:cNvPr>
          <p:cNvSpPr/>
          <p:nvPr/>
        </p:nvSpPr>
        <p:spPr>
          <a:xfrm>
            <a:off x="6009588" y="533701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1-011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xx (44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D5FB0CF6-E938-443C-AE1B-A32F59EBC502}"/>
              </a:ext>
            </a:extLst>
          </p:cNvPr>
          <p:cNvSpPr/>
          <p:nvPr/>
        </p:nvSpPr>
        <p:spPr>
          <a:xfrm>
            <a:off x="332143" y="3543050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1-001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Visitors room (130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310 m</a:t>
            </a:r>
            <a:r>
              <a:rPr lang="en-GB" sz="1600" baseline="30000" dirty="0"/>
              <a:t>3</a:t>
            </a:r>
            <a:r>
              <a:rPr lang="en-GB" sz="1600" dirty="0"/>
              <a:t>/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6 people</a:t>
            </a:r>
          </a:p>
        </p:txBody>
      </p:sp>
      <p:sp>
        <p:nvSpPr>
          <p:cNvPr id="12" name="Rounded Rectangle 12">
            <a:extLst>
              <a:ext uri="{FF2B5EF4-FFF2-40B4-BE49-F238E27FC236}">
                <a16:creationId xmlns:a16="http://schemas.microsoft.com/office/drawing/2014/main" id="{4CBBE34C-B61D-44FB-8C21-5DBA715496ED}"/>
              </a:ext>
            </a:extLst>
          </p:cNvPr>
          <p:cNvSpPr/>
          <p:nvPr/>
        </p:nvSpPr>
        <p:spPr>
          <a:xfrm>
            <a:off x="7324847" y="304799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1-016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Kitchen (77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id="{C943F1A5-6E86-40E6-ABAD-EF2DAEE627D1}"/>
              </a:ext>
            </a:extLst>
          </p:cNvPr>
          <p:cNvSpPr/>
          <p:nvPr/>
        </p:nvSpPr>
        <p:spPr>
          <a:xfrm>
            <a:off x="2197834" y="5333503"/>
            <a:ext cx="1821612" cy="12409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1-005 </a:t>
            </a:r>
            <a:r>
              <a:rPr lang="en-GB" sz="1600" dirty="0">
                <a:sym typeface="Wingdings" pitchFamily="2" charset="2"/>
              </a:rPr>
              <a:t> </a:t>
            </a:r>
            <a:r>
              <a:rPr lang="en-GB" sz="1600" dirty="0"/>
              <a:t> ISOLDE DAQ (87 m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232 m</a:t>
            </a:r>
            <a:r>
              <a:rPr lang="en-GB" sz="1600" baseline="30000" dirty="0"/>
              <a:t>3</a:t>
            </a:r>
            <a:r>
              <a:rPr lang="en-GB" sz="1600" dirty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4 people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3152AD-96CB-4BBB-BCAC-4886385D5872}"/>
              </a:ext>
            </a:extLst>
          </p:cNvPr>
          <p:cNvSpPr txBox="1"/>
          <p:nvPr/>
        </p:nvSpPr>
        <p:spPr>
          <a:xfrm>
            <a:off x="285835" y="283526"/>
            <a:ext cx="2847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Restrictions on number of people remain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3040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Rectangle 3">
            <a:extLst>
              <a:ext uri="{FF2B5EF4-FFF2-40B4-BE49-F238E27FC236}">
                <a16:creationId xmlns:a16="http://schemas.microsoft.com/office/drawing/2014/main" id="{D7F51D3A-DF7C-485C-ABCB-63BF0A0BD70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D6D935-77D2-4378-A061-57171DF7A4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975740-CED0-4B88-B540-705385F766A5}"/>
              </a:ext>
            </a:extLst>
          </p:cNvPr>
          <p:cNvSpPr txBox="1"/>
          <p:nvPr/>
        </p:nvSpPr>
        <p:spPr>
          <a:xfrm>
            <a:off x="1129618" y="55364"/>
            <a:ext cx="1055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Use old control room, DAQ and visitors space more optimally to allow for more distancing/zoom conferencing  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B38DB5-ED0E-41A1-97DA-7473B6341DEB}"/>
              </a:ext>
            </a:extLst>
          </p:cNvPr>
          <p:cNvSpPr txBox="1"/>
          <p:nvPr/>
        </p:nvSpPr>
        <p:spPr>
          <a:xfrm>
            <a:off x="449754" y="6385706"/>
            <a:ext cx="1141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With OP, additional control terminals…OP working on means to allow monitoring e.g. for advanced users at home/office</a:t>
            </a:r>
            <a:endParaRPr lang="en-CH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733D308-A754-4782-B258-B09A26371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12" y="2566944"/>
            <a:ext cx="6949024" cy="347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45E05007-AF75-45F2-B2FE-DA3B5AAF2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46" y="499568"/>
            <a:ext cx="5105855" cy="25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3648EE5-906B-4AA1-919A-1BEC0EEAD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87" y="1987046"/>
            <a:ext cx="5638798" cy="2819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EC9647-979E-491A-87D3-E5C0ED5A09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1" r="8936"/>
          <a:stretch/>
        </p:blipFill>
        <p:spPr>
          <a:xfrm>
            <a:off x="1212273" y="49948"/>
            <a:ext cx="10148455" cy="6758103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7856A49-F865-4A2F-BEB5-5A4A2358B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535"/>
            <a:ext cx="12192000" cy="609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981DC5-A7BF-43E7-A01F-A96896F827C6}"/>
              </a:ext>
            </a:extLst>
          </p:cNvPr>
          <p:cNvSpPr txBox="1"/>
          <p:nvPr/>
        </p:nvSpPr>
        <p:spPr>
          <a:xfrm>
            <a:off x="3690453" y="62308"/>
            <a:ext cx="40787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Removal of NICOLE: finally some progress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8867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2B82E2D-5822-450E-85CC-AE5EDD01EC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5A37D6A-6DD5-42DA-A32B-97E1070CE0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9" b="3488"/>
          <a:stretch/>
        </p:blipFill>
        <p:spPr bwMode="auto">
          <a:xfrm>
            <a:off x="2" y="10"/>
            <a:ext cx="406359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F6A0956D-EA5F-46A8-B7EE-54DA1C1A14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89" b="2128"/>
          <a:stretch/>
        </p:blipFill>
        <p:spPr bwMode="auto">
          <a:xfrm>
            <a:off x="4064204" y="10"/>
            <a:ext cx="406359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4F1E3F9F-19E0-41DC-A456-3EF6FF7606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1" b="9826"/>
          <a:stretch/>
        </p:blipFill>
        <p:spPr bwMode="auto">
          <a:xfrm>
            <a:off x="8128407" y="10"/>
            <a:ext cx="406359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DE6D18-8FF4-4130-A441-1D6F7DCDECF2}"/>
              </a:ext>
            </a:extLst>
          </p:cNvPr>
          <p:cNvSpPr txBox="1"/>
          <p:nvPr/>
        </p:nvSpPr>
        <p:spPr>
          <a:xfrm>
            <a:off x="7266709" y="6435436"/>
            <a:ext cx="48276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Many thanks for Simon Mataguez for a lot of help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329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9360E49A-DB7A-4E1E-A462-DCC810694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219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0AF58AD-8262-4DA5-8652-6C279437FA01}"/>
              </a:ext>
            </a:extLst>
          </p:cNvPr>
          <p:cNvSpPr txBox="1"/>
          <p:nvPr/>
        </p:nvSpPr>
        <p:spPr>
          <a:xfrm>
            <a:off x="9094804" y="4368870"/>
            <a:ext cx="21610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dirty="0">
                <a:solidFill>
                  <a:schemeClr val="bg1"/>
                </a:solidFill>
              </a:rPr>
              <a:t>ISS closed up and ready for stable beam from July 7</a:t>
            </a:r>
            <a:endParaRPr lang="en-CH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03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F76F4B72-A1EC-4BF2-87CE-0D61ED74A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1219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24156B-381A-4C35-8FA2-4FCA313E0734}"/>
              </a:ext>
            </a:extLst>
          </p:cNvPr>
          <p:cNvSpPr txBox="1"/>
          <p:nvPr/>
        </p:nvSpPr>
        <p:spPr>
          <a:xfrm>
            <a:off x="8254538" y="5237018"/>
            <a:ext cx="3816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</a:rPr>
              <a:t>Vito beamline almost ready</a:t>
            </a:r>
          </a:p>
          <a:p>
            <a:pPr algn="r"/>
            <a:r>
              <a:rPr lang="en-GB" dirty="0">
                <a:solidFill>
                  <a:schemeClr val="bg1"/>
                </a:solidFill>
              </a:rPr>
              <a:t>Since March new SC magnet is in place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0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F944E337-3E5D-4A1F-A5A1-2057F25B8A7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4DA50D69-7CF7-4844-B844-A2B821C77F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-7854"/>
            <a:ext cx="12192000" cy="6865854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77C315-5F10-409D-AB12-93BE749024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" r="2" b="5230"/>
          <a:stretch/>
        </p:blipFill>
        <p:spPr bwMode="auto">
          <a:xfrm>
            <a:off x="20" y="10"/>
            <a:ext cx="3754739" cy="6857990"/>
          </a:xfrm>
          <a:custGeom>
            <a:avLst/>
            <a:gdLst/>
            <a:ahLst/>
            <a:cxnLst/>
            <a:rect l="l" t="t" r="r" b="b"/>
            <a:pathLst>
              <a:path w="3754759" h="6858000">
                <a:moveTo>
                  <a:pt x="0" y="0"/>
                </a:moveTo>
                <a:lnTo>
                  <a:pt x="3405358" y="0"/>
                </a:lnTo>
                <a:lnTo>
                  <a:pt x="3406298" y="5103"/>
                </a:lnTo>
                <a:cubicBezTo>
                  <a:pt x="3408705" y="9272"/>
                  <a:pt x="3410993" y="13534"/>
                  <a:pt x="3408744" y="22806"/>
                </a:cubicBezTo>
                <a:cubicBezTo>
                  <a:pt x="3398212" y="18869"/>
                  <a:pt x="3412504" y="58782"/>
                  <a:pt x="3403554" y="60481"/>
                </a:cubicBezTo>
                <a:cubicBezTo>
                  <a:pt x="3417198" y="75379"/>
                  <a:pt x="3401704" y="83956"/>
                  <a:pt x="3406685" y="104437"/>
                </a:cubicBezTo>
                <a:cubicBezTo>
                  <a:pt x="3412035" y="113935"/>
                  <a:pt x="3413215" y="120918"/>
                  <a:pt x="3408439" y="130745"/>
                </a:cubicBezTo>
                <a:cubicBezTo>
                  <a:pt x="3434362" y="174436"/>
                  <a:pt x="3410826" y="157826"/>
                  <a:pt x="3422002" y="199353"/>
                </a:cubicBezTo>
                <a:cubicBezTo>
                  <a:pt x="3433366" y="235046"/>
                  <a:pt x="3441595" y="275734"/>
                  <a:pt x="3466217" y="309590"/>
                </a:cubicBezTo>
                <a:cubicBezTo>
                  <a:pt x="3473022" y="315692"/>
                  <a:pt x="3476249" y="331335"/>
                  <a:pt x="3473425" y="344525"/>
                </a:cubicBezTo>
                <a:cubicBezTo>
                  <a:pt x="3472938" y="346792"/>
                  <a:pt x="3472286" y="348904"/>
                  <a:pt x="3471491" y="350788"/>
                </a:cubicBezTo>
                <a:cubicBezTo>
                  <a:pt x="3476473" y="380853"/>
                  <a:pt x="3497528" y="490678"/>
                  <a:pt x="3503314" y="524915"/>
                </a:cubicBezTo>
                <a:cubicBezTo>
                  <a:pt x="3495110" y="528110"/>
                  <a:pt x="3511009" y="544789"/>
                  <a:pt x="3506208" y="556205"/>
                </a:cubicBezTo>
                <a:cubicBezTo>
                  <a:pt x="3501906" y="564424"/>
                  <a:pt x="3505727" y="571402"/>
                  <a:pt x="3506503" y="579730"/>
                </a:cubicBezTo>
                <a:cubicBezTo>
                  <a:pt x="3503352" y="590904"/>
                  <a:pt x="3511763" y="626437"/>
                  <a:pt x="3516997" y="635552"/>
                </a:cubicBezTo>
                <a:cubicBezTo>
                  <a:pt x="3534688" y="657082"/>
                  <a:pt x="3524838" y="708447"/>
                  <a:pt x="3538464" y="726388"/>
                </a:cubicBezTo>
                <a:cubicBezTo>
                  <a:pt x="3540659" y="733032"/>
                  <a:pt x="3541735" y="739585"/>
                  <a:pt x="3542115" y="746049"/>
                </a:cubicBezTo>
                <a:lnTo>
                  <a:pt x="3541598" y="764218"/>
                </a:lnTo>
                <a:lnTo>
                  <a:pt x="3538294" y="769538"/>
                </a:lnTo>
                <a:lnTo>
                  <a:pt x="3539714" y="780556"/>
                </a:lnTo>
                <a:lnTo>
                  <a:pt x="3539328" y="783752"/>
                </a:lnTo>
                <a:cubicBezTo>
                  <a:pt x="3538575" y="789859"/>
                  <a:pt x="3537953" y="795880"/>
                  <a:pt x="3537882" y="801812"/>
                </a:cubicBezTo>
                <a:cubicBezTo>
                  <a:pt x="3555332" y="793164"/>
                  <a:pt x="3540143" y="850853"/>
                  <a:pt x="3553763" y="833773"/>
                </a:cubicBezTo>
                <a:cubicBezTo>
                  <a:pt x="3556400" y="864868"/>
                  <a:pt x="3568671" y="840452"/>
                  <a:pt x="3557696" y="878520"/>
                </a:cubicBezTo>
                <a:cubicBezTo>
                  <a:pt x="3574636" y="926170"/>
                  <a:pt x="3572932" y="1002669"/>
                  <a:pt x="3596902" y="1039468"/>
                </a:cubicBezTo>
                <a:cubicBezTo>
                  <a:pt x="3588227" y="1035176"/>
                  <a:pt x="3582669" y="1055878"/>
                  <a:pt x="3587550" y="1069793"/>
                </a:cubicBezTo>
                <a:cubicBezTo>
                  <a:pt x="3553603" y="1054905"/>
                  <a:pt x="3620138" y="1124159"/>
                  <a:pt x="3598129" y="1137690"/>
                </a:cubicBezTo>
                <a:cubicBezTo>
                  <a:pt x="3619154" y="1137277"/>
                  <a:pt x="3657845" y="1198819"/>
                  <a:pt x="3642072" y="1229443"/>
                </a:cubicBezTo>
                <a:cubicBezTo>
                  <a:pt x="3648492" y="1274612"/>
                  <a:pt x="3667414" y="1305895"/>
                  <a:pt x="3662799" y="1353804"/>
                </a:cubicBezTo>
                <a:cubicBezTo>
                  <a:pt x="3665680" y="1355144"/>
                  <a:pt x="3668149" y="1357448"/>
                  <a:pt x="3670319" y="1360420"/>
                </a:cubicBezTo>
                <a:lnTo>
                  <a:pt x="3675717" y="1370453"/>
                </a:lnTo>
                <a:lnTo>
                  <a:pt x="3675458" y="1372456"/>
                </a:lnTo>
                <a:cubicBezTo>
                  <a:pt x="3675775" y="1380261"/>
                  <a:pt x="3677154" y="1384198"/>
                  <a:pt x="3678998" y="1386422"/>
                </a:cubicBezTo>
                <a:lnTo>
                  <a:pt x="3681613" y="1387932"/>
                </a:lnTo>
                <a:lnTo>
                  <a:pt x="3684619" y="1397028"/>
                </a:lnTo>
                <a:lnTo>
                  <a:pt x="3692094" y="1413643"/>
                </a:lnTo>
                <a:lnTo>
                  <a:pt x="3692036" y="1417975"/>
                </a:lnTo>
                <a:lnTo>
                  <a:pt x="3701043" y="1444940"/>
                </a:lnTo>
                <a:lnTo>
                  <a:pt x="3700474" y="1445893"/>
                </a:lnTo>
                <a:cubicBezTo>
                  <a:pt x="3699407" y="1448641"/>
                  <a:pt x="3699006" y="1451835"/>
                  <a:pt x="3699990" y="1456030"/>
                </a:cubicBezTo>
                <a:cubicBezTo>
                  <a:pt x="3688343" y="1458099"/>
                  <a:pt x="3696713" y="1461887"/>
                  <a:pt x="3700642" y="1474079"/>
                </a:cubicBezTo>
                <a:cubicBezTo>
                  <a:pt x="3683431" y="1480016"/>
                  <a:pt x="3700716" y="1509516"/>
                  <a:pt x="3693587" y="1522890"/>
                </a:cubicBezTo>
                <a:cubicBezTo>
                  <a:pt x="3696861" y="1531716"/>
                  <a:pt x="3700010" y="1541157"/>
                  <a:pt x="3702900" y="1551068"/>
                </a:cubicBezTo>
                <a:lnTo>
                  <a:pt x="3708038" y="1631578"/>
                </a:lnTo>
                <a:lnTo>
                  <a:pt x="3698097" y="1716642"/>
                </a:lnTo>
                <a:cubicBezTo>
                  <a:pt x="3699314" y="1747867"/>
                  <a:pt x="3695412" y="1775147"/>
                  <a:pt x="3700384" y="1801382"/>
                </a:cubicBezTo>
                <a:cubicBezTo>
                  <a:pt x="3696845" y="1812311"/>
                  <a:pt x="3695699" y="1822504"/>
                  <a:pt x="3702257" y="1832013"/>
                </a:cubicBezTo>
                <a:cubicBezTo>
                  <a:pt x="3701651" y="1861238"/>
                  <a:pt x="3693313" y="1868713"/>
                  <a:pt x="3700986" y="1886838"/>
                </a:cubicBezTo>
                <a:cubicBezTo>
                  <a:pt x="3687741" y="1903887"/>
                  <a:pt x="3693148" y="1904594"/>
                  <a:pt x="3697545" y="1912087"/>
                </a:cubicBezTo>
                <a:lnTo>
                  <a:pt x="3697885" y="1913171"/>
                </a:lnTo>
                <a:lnTo>
                  <a:pt x="3695987" y="1915505"/>
                </a:lnTo>
                <a:lnTo>
                  <a:pt x="3695284" y="1920179"/>
                </a:lnTo>
                <a:lnTo>
                  <a:pt x="3696499" y="1932787"/>
                </a:lnTo>
                <a:lnTo>
                  <a:pt x="3697473" y="1937503"/>
                </a:lnTo>
                <a:cubicBezTo>
                  <a:pt x="3697953" y="1940760"/>
                  <a:pt x="3698023" y="1942937"/>
                  <a:pt x="3697799" y="1944457"/>
                </a:cubicBezTo>
                <a:lnTo>
                  <a:pt x="3697642" y="1944638"/>
                </a:lnTo>
                <a:lnTo>
                  <a:pt x="3698268" y="1951136"/>
                </a:lnTo>
                <a:cubicBezTo>
                  <a:pt x="3699704" y="1962083"/>
                  <a:pt x="3701457" y="1972719"/>
                  <a:pt x="3703418" y="1982828"/>
                </a:cubicBezTo>
                <a:cubicBezTo>
                  <a:pt x="3694620" y="1991887"/>
                  <a:pt x="3707345" y="2028973"/>
                  <a:pt x="3689767" y="2025705"/>
                </a:cubicBezTo>
                <a:cubicBezTo>
                  <a:pt x="3691896" y="2039367"/>
                  <a:pt x="3699517" y="2047321"/>
                  <a:pt x="3687894" y="2043252"/>
                </a:cubicBezTo>
                <a:cubicBezTo>
                  <a:pt x="3688268" y="2047766"/>
                  <a:pt x="3687435" y="2050599"/>
                  <a:pt x="3686015" y="2052668"/>
                </a:cubicBezTo>
                <a:lnTo>
                  <a:pt x="3685329" y="2053280"/>
                </a:lnTo>
                <a:lnTo>
                  <a:pt x="3690348" y="2083660"/>
                </a:lnTo>
                <a:lnTo>
                  <a:pt x="3689688" y="2087758"/>
                </a:lnTo>
                <a:lnTo>
                  <a:pt x="3694656" y="2107476"/>
                </a:lnTo>
                <a:lnTo>
                  <a:pt x="3696317" y="2117709"/>
                </a:lnTo>
                <a:lnTo>
                  <a:pt x="3698652" y="2120508"/>
                </a:lnTo>
                <a:cubicBezTo>
                  <a:pt x="3700138" y="2123582"/>
                  <a:pt x="3700933" y="2128051"/>
                  <a:pt x="3700157" y="2135655"/>
                </a:cubicBezTo>
                <a:lnTo>
                  <a:pt x="3699626" y="2137431"/>
                </a:lnTo>
                <a:lnTo>
                  <a:pt x="3703486" y="2149795"/>
                </a:lnTo>
                <a:cubicBezTo>
                  <a:pt x="3705184" y="2153754"/>
                  <a:pt x="3707268" y="2157232"/>
                  <a:pt x="3709885" y="2160002"/>
                </a:cubicBezTo>
                <a:cubicBezTo>
                  <a:pt x="3698737" y="2203287"/>
                  <a:pt x="3712805" y="2242927"/>
                  <a:pt x="3712777" y="2289319"/>
                </a:cubicBezTo>
                <a:cubicBezTo>
                  <a:pt x="3693169" y="2310331"/>
                  <a:pt x="3722276" y="2389074"/>
                  <a:pt x="3742794" y="2399589"/>
                </a:cubicBezTo>
                <a:cubicBezTo>
                  <a:pt x="3725319" y="2400703"/>
                  <a:pt x="3751962" y="2457534"/>
                  <a:pt x="3753311" y="2472464"/>
                </a:cubicBezTo>
                <a:cubicBezTo>
                  <a:pt x="3753760" y="2477441"/>
                  <a:pt x="3751399" y="2477762"/>
                  <a:pt x="3743656" y="2469811"/>
                </a:cubicBezTo>
                <a:cubicBezTo>
                  <a:pt x="3746474" y="2485608"/>
                  <a:pt x="3738186" y="2502460"/>
                  <a:pt x="3730339" y="2493869"/>
                </a:cubicBezTo>
                <a:cubicBezTo>
                  <a:pt x="3748556" y="2541387"/>
                  <a:pt x="3736267" y="2613433"/>
                  <a:pt x="3746134" y="2667651"/>
                </a:cubicBezTo>
                <a:cubicBezTo>
                  <a:pt x="3730160" y="2698252"/>
                  <a:pt x="3745496" y="2681337"/>
                  <a:pt x="3743743" y="2712354"/>
                </a:cubicBezTo>
                <a:cubicBezTo>
                  <a:pt x="3759373" y="2703131"/>
                  <a:pt x="3736572" y="2750256"/>
                  <a:pt x="3754759" y="2751060"/>
                </a:cubicBezTo>
                <a:cubicBezTo>
                  <a:pt x="3753864" y="2756679"/>
                  <a:pt x="3752424" y="2762098"/>
                  <a:pt x="3750841" y="2767527"/>
                </a:cubicBezTo>
                <a:lnTo>
                  <a:pt x="3750021" y="2770377"/>
                </a:lnTo>
                <a:lnTo>
                  <a:pt x="3749874" y="2781617"/>
                </a:lnTo>
                <a:lnTo>
                  <a:pt x="3745916" y="2784975"/>
                </a:lnTo>
                <a:lnTo>
                  <a:pt x="3742888" y="2802030"/>
                </a:lnTo>
                <a:cubicBezTo>
                  <a:pt x="3742360" y="2808388"/>
                  <a:pt x="3742498" y="2815196"/>
                  <a:pt x="3743710" y="2822667"/>
                </a:cubicBezTo>
                <a:cubicBezTo>
                  <a:pt x="3751787" y="2840797"/>
                  <a:pt x="3744398" y="2870002"/>
                  <a:pt x="3746201" y="2896003"/>
                </a:cubicBezTo>
                <a:lnTo>
                  <a:pt x="3749006" y="2907846"/>
                </a:lnTo>
                <a:lnTo>
                  <a:pt x="3747206" y="2947037"/>
                </a:lnTo>
                <a:cubicBezTo>
                  <a:pt x="3747030" y="2958176"/>
                  <a:pt x="3747214" y="2969719"/>
                  <a:pt x="3748070" y="2981841"/>
                </a:cubicBezTo>
                <a:lnTo>
                  <a:pt x="3750937" y="3004278"/>
                </a:lnTo>
                <a:lnTo>
                  <a:pt x="3749761" y="3010254"/>
                </a:lnTo>
                <a:cubicBezTo>
                  <a:pt x="3750425" y="3020530"/>
                  <a:pt x="3756245" y="3033889"/>
                  <a:pt x="3749923" y="3032983"/>
                </a:cubicBezTo>
                <a:lnTo>
                  <a:pt x="3752658" y="3044429"/>
                </a:lnTo>
                <a:lnTo>
                  <a:pt x="3748217" y="3056076"/>
                </a:lnTo>
                <a:cubicBezTo>
                  <a:pt x="3747117" y="3057381"/>
                  <a:pt x="3745928" y="3058381"/>
                  <a:pt x="3744691" y="3059042"/>
                </a:cubicBezTo>
                <a:lnTo>
                  <a:pt x="3747123" y="3075102"/>
                </a:lnTo>
                <a:lnTo>
                  <a:pt x="3744190" y="3088509"/>
                </a:lnTo>
                <a:lnTo>
                  <a:pt x="3747093" y="3099930"/>
                </a:lnTo>
                <a:lnTo>
                  <a:pt x="3746799" y="3104743"/>
                </a:lnTo>
                <a:lnTo>
                  <a:pt x="3745610" y="3116729"/>
                </a:lnTo>
                <a:cubicBezTo>
                  <a:pt x="3744666" y="3122891"/>
                  <a:pt x="3743503" y="3129792"/>
                  <a:pt x="3742676" y="3137453"/>
                </a:cubicBezTo>
                <a:lnTo>
                  <a:pt x="3742441" y="3143884"/>
                </a:lnTo>
                <a:lnTo>
                  <a:pt x="3737104" y="3158122"/>
                </a:lnTo>
                <a:cubicBezTo>
                  <a:pt x="3733050" y="3168490"/>
                  <a:pt x="3730374" y="3176626"/>
                  <a:pt x="3733275" y="3185367"/>
                </a:cubicBezTo>
                <a:cubicBezTo>
                  <a:pt x="3728135" y="3200760"/>
                  <a:pt x="3712176" y="3212117"/>
                  <a:pt x="3717639" y="3233769"/>
                </a:cubicBezTo>
                <a:cubicBezTo>
                  <a:pt x="3709851" y="3227497"/>
                  <a:pt x="3717920" y="3258095"/>
                  <a:pt x="3710433" y="3262123"/>
                </a:cubicBezTo>
                <a:cubicBezTo>
                  <a:pt x="3704342" y="3264110"/>
                  <a:pt x="3705370" y="3273856"/>
                  <a:pt x="3703458" y="3281408"/>
                </a:cubicBezTo>
                <a:cubicBezTo>
                  <a:pt x="3697412" y="3287020"/>
                  <a:pt x="3693483" y="3324746"/>
                  <a:pt x="3695027" y="3337739"/>
                </a:cubicBezTo>
                <a:cubicBezTo>
                  <a:pt x="3703095" y="3374177"/>
                  <a:pt x="3679154" y="3404974"/>
                  <a:pt x="3684951" y="3434139"/>
                </a:cubicBezTo>
                <a:cubicBezTo>
                  <a:pt x="3684732" y="3441861"/>
                  <a:pt x="3683615" y="3448308"/>
                  <a:pt x="3681946" y="3453928"/>
                </a:cubicBezTo>
                <a:lnTo>
                  <a:pt x="3675939" y="3468021"/>
                </a:lnTo>
                <a:cubicBezTo>
                  <a:pt x="3674480" y="3468264"/>
                  <a:pt x="3673022" y="3468506"/>
                  <a:pt x="3671563" y="3468748"/>
                </a:cubicBezTo>
                <a:lnTo>
                  <a:pt x="3669360" y="3479164"/>
                </a:lnTo>
                <a:lnTo>
                  <a:pt x="3668060" y="3481325"/>
                </a:lnTo>
                <a:cubicBezTo>
                  <a:pt x="3665560" y="3485437"/>
                  <a:pt x="3663197" y="3489622"/>
                  <a:pt x="3661315" y="3494328"/>
                </a:cubicBezTo>
                <a:cubicBezTo>
                  <a:pt x="3678446" y="3506175"/>
                  <a:pt x="3648136" y="3536311"/>
                  <a:pt x="3664679" y="3537226"/>
                </a:cubicBezTo>
                <a:cubicBezTo>
                  <a:pt x="3657322" y="3565147"/>
                  <a:pt x="3674997" y="3558694"/>
                  <a:pt x="3654205" y="3577551"/>
                </a:cubicBezTo>
                <a:cubicBezTo>
                  <a:pt x="3653633" y="3634248"/>
                  <a:pt x="3628736" y="3694092"/>
                  <a:pt x="3637325" y="3749618"/>
                </a:cubicBezTo>
                <a:cubicBezTo>
                  <a:pt x="3631446" y="3736800"/>
                  <a:pt x="3620480" y="3747498"/>
                  <a:pt x="3620258" y="3763981"/>
                </a:cubicBezTo>
                <a:cubicBezTo>
                  <a:pt x="3596667" y="3715365"/>
                  <a:pt x="3630603" y="3842969"/>
                  <a:pt x="3608193" y="3830141"/>
                </a:cubicBezTo>
                <a:cubicBezTo>
                  <a:pt x="3625759" y="3852486"/>
                  <a:pt x="3638965" y="3943841"/>
                  <a:pt x="3616479" y="3951521"/>
                </a:cubicBezTo>
                <a:cubicBezTo>
                  <a:pt x="3607940" y="3994867"/>
                  <a:pt x="3614033" y="4040502"/>
                  <a:pt x="3595498" y="4074157"/>
                </a:cubicBezTo>
                <a:cubicBezTo>
                  <a:pt x="3597477" y="4078342"/>
                  <a:pt x="3598819" y="4082864"/>
                  <a:pt x="3599706" y="4087599"/>
                </a:cubicBezTo>
                <a:lnTo>
                  <a:pt x="3601103" y="4101515"/>
                </a:lnTo>
                <a:lnTo>
                  <a:pt x="3600274" y="4102849"/>
                </a:lnTo>
                <a:cubicBezTo>
                  <a:pt x="3598143" y="4109482"/>
                  <a:pt x="3598077" y="4114144"/>
                  <a:pt x="3598925" y="4117926"/>
                </a:cubicBezTo>
                <a:lnTo>
                  <a:pt x="3600630" y="4121966"/>
                </a:lnTo>
                <a:lnTo>
                  <a:pt x="3600331" y="4132543"/>
                </a:lnTo>
                <a:lnTo>
                  <a:pt x="3601432" y="4154003"/>
                </a:lnTo>
                <a:lnTo>
                  <a:pt x="3600054" y="4157433"/>
                </a:lnTo>
                <a:lnTo>
                  <a:pt x="3599248" y="4188888"/>
                </a:lnTo>
                <a:cubicBezTo>
                  <a:pt x="3598993" y="4188940"/>
                  <a:pt x="3598738" y="4188992"/>
                  <a:pt x="3598484" y="4189044"/>
                </a:cubicBezTo>
                <a:cubicBezTo>
                  <a:pt x="3596754" y="4190111"/>
                  <a:pt x="3595443" y="4192250"/>
                  <a:pt x="3594971" y="4196698"/>
                </a:cubicBezTo>
                <a:cubicBezTo>
                  <a:pt x="3584674" y="4185805"/>
                  <a:pt x="3590455" y="4197885"/>
                  <a:pt x="3589971" y="4211958"/>
                </a:cubicBezTo>
                <a:cubicBezTo>
                  <a:pt x="3573870" y="4198179"/>
                  <a:pt x="3579156" y="4240607"/>
                  <a:pt x="3569135" y="4243705"/>
                </a:cubicBezTo>
                <a:cubicBezTo>
                  <a:pt x="3569142" y="4254351"/>
                  <a:pt x="3568856" y="4265362"/>
                  <a:pt x="3568210" y="4276468"/>
                </a:cubicBezTo>
                <a:lnTo>
                  <a:pt x="3567613" y="4282925"/>
                </a:lnTo>
                <a:cubicBezTo>
                  <a:pt x="3567553" y="4282949"/>
                  <a:pt x="3567492" y="4282974"/>
                  <a:pt x="3567432" y="4282999"/>
                </a:cubicBezTo>
                <a:cubicBezTo>
                  <a:pt x="3566940" y="4284280"/>
                  <a:pt x="3566607" y="4286359"/>
                  <a:pt x="3566464" y="4289697"/>
                </a:cubicBezTo>
                <a:lnTo>
                  <a:pt x="3566526" y="4294698"/>
                </a:lnTo>
                <a:lnTo>
                  <a:pt x="3565367" y="4307225"/>
                </a:lnTo>
                <a:lnTo>
                  <a:pt x="3563841" y="4311164"/>
                </a:lnTo>
                <a:lnTo>
                  <a:pt x="3561610" y="4312189"/>
                </a:lnTo>
                <a:lnTo>
                  <a:pt x="3561734" y="4313408"/>
                </a:lnTo>
                <a:cubicBezTo>
                  <a:pt x="3564537" y="4323096"/>
                  <a:pt x="3569544" y="4327053"/>
                  <a:pt x="3553832" y="4334910"/>
                </a:cubicBezTo>
                <a:cubicBezTo>
                  <a:pt x="3557797" y="4356533"/>
                  <a:pt x="3548502" y="4358433"/>
                  <a:pt x="3542564" y="4385380"/>
                </a:cubicBezTo>
                <a:cubicBezTo>
                  <a:pt x="3547050" y="4398267"/>
                  <a:pt x="3544091" y="4407098"/>
                  <a:pt x="3538724" y="4415150"/>
                </a:cubicBezTo>
                <a:cubicBezTo>
                  <a:pt x="3538633" y="4442707"/>
                  <a:pt x="3529920" y="4465824"/>
                  <a:pt x="3525348" y="4495753"/>
                </a:cubicBezTo>
                <a:cubicBezTo>
                  <a:pt x="3529387" y="4530212"/>
                  <a:pt x="3514579" y="4543935"/>
                  <a:pt x="3509749" y="4575934"/>
                </a:cubicBezTo>
                <a:cubicBezTo>
                  <a:pt x="3519579" y="4606914"/>
                  <a:pt x="3496418" y="4596497"/>
                  <a:pt x="3489779" y="4611927"/>
                </a:cubicBezTo>
                <a:lnTo>
                  <a:pt x="3488856" y="4616508"/>
                </a:lnTo>
                <a:lnTo>
                  <a:pt x="3489486" y="4629163"/>
                </a:lnTo>
                <a:lnTo>
                  <a:pt x="3490242" y="4633947"/>
                </a:lnTo>
                <a:cubicBezTo>
                  <a:pt x="3490570" y="4637233"/>
                  <a:pt x="3490539" y="4639406"/>
                  <a:pt x="3490244" y="4640894"/>
                </a:cubicBezTo>
                <a:lnTo>
                  <a:pt x="3490078" y="4641059"/>
                </a:lnTo>
                <a:lnTo>
                  <a:pt x="3490403" y="4647582"/>
                </a:lnTo>
                <a:cubicBezTo>
                  <a:pt x="3491330" y="4658608"/>
                  <a:pt x="3492590" y="4669354"/>
                  <a:pt x="3494082" y="4679601"/>
                </a:cubicBezTo>
                <a:cubicBezTo>
                  <a:pt x="3484854" y="4687754"/>
                  <a:pt x="3495864" y="4725869"/>
                  <a:pt x="3478421" y="4720918"/>
                </a:cubicBezTo>
                <a:cubicBezTo>
                  <a:pt x="3479918" y="4734712"/>
                  <a:pt x="3487176" y="4743359"/>
                  <a:pt x="3475730" y="4738188"/>
                </a:cubicBezTo>
                <a:cubicBezTo>
                  <a:pt x="3475894" y="4742712"/>
                  <a:pt x="3474928" y="4745450"/>
                  <a:pt x="3473409" y="4747368"/>
                </a:cubicBezTo>
                <a:lnTo>
                  <a:pt x="3472696" y="4747913"/>
                </a:lnTo>
                <a:lnTo>
                  <a:pt x="3476304" y="4778609"/>
                </a:lnTo>
                <a:lnTo>
                  <a:pt x="3475454" y="4782623"/>
                </a:lnTo>
                <a:lnTo>
                  <a:pt x="3479507" y="4802712"/>
                </a:lnTo>
                <a:lnTo>
                  <a:pt x="3480695" y="4813049"/>
                </a:lnTo>
                <a:lnTo>
                  <a:pt x="3482902" y="4816057"/>
                </a:lnTo>
                <a:cubicBezTo>
                  <a:pt x="3484247" y="4819259"/>
                  <a:pt x="3484834" y="4823783"/>
                  <a:pt x="3483703" y="4831270"/>
                </a:cubicBezTo>
                <a:lnTo>
                  <a:pt x="3483090" y="4832984"/>
                </a:lnTo>
                <a:lnTo>
                  <a:pt x="3486378" y="4845654"/>
                </a:lnTo>
                <a:cubicBezTo>
                  <a:pt x="3487893" y="4849755"/>
                  <a:pt x="3489817" y="4853416"/>
                  <a:pt x="3492309" y="4856425"/>
                </a:cubicBezTo>
                <a:cubicBezTo>
                  <a:pt x="3479133" y="4898390"/>
                  <a:pt x="3491371" y="4939174"/>
                  <a:pt x="3489182" y="4985308"/>
                </a:cubicBezTo>
                <a:cubicBezTo>
                  <a:pt x="3492413" y="5037202"/>
                  <a:pt x="3496839" y="5073159"/>
                  <a:pt x="3498182" y="5107346"/>
                </a:cubicBezTo>
                <a:cubicBezTo>
                  <a:pt x="3500266" y="5123329"/>
                  <a:pt x="3506680" y="5240376"/>
                  <a:pt x="3499225" y="5231073"/>
                </a:cubicBezTo>
                <a:cubicBezTo>
                  <a:pt x="3515247" y="5280090"/>
                  <a:pt x="3497607" y="5309911"/>
                  <a:pt x="3504960" y="5364785"/>
                </a:cubicBezTo>
                <a:cubicBezTo>
                  <a:pt x="3487546" y="5393671"/>
                  <a:pt x="3503686" y="5378336"/>
                  <a:pt x="3500486" y="5409009"/>
                </a:cubicBezTo>
                <a:cubicBezTo>
                  <a:pt x="3516561" y="5401350"/>
                  <a:pt x="3491544" y="5446009"/>
                  <a:pt x="3509710" y="5448570"/>
                </a:cubicBezTo>
                <a:cubicBezTo>
                  <a:pt x="3508555" y="5454072"/>
                  <a:pt x="3506859" y="5459319"/>
                  <a:pt x="3505022" y="5464568"/>
                </a:cubicBezTo>
                <a:lnTo>
                  <a:pt x="3504070" y="5467320"/>
                </a:lnTo>
                <a:lnTo>
                  <a:pt x="3503399" y="5478483"/>
                </a:lnTo>
                <a:lnTo>
                  <a:pt x="3499281" y="5481443"/>
                </a:lnTo>
                <a:lnTo>
                  <a:pt x="3499047" y="5616712"/>
                </a:lnTo>
                <a:cubicBezTo>
                  <a:pt x="3502347" y="5628424"/>
                  <a:pt x="3503819" y="5666768"/>
                  <a:pt x="3498775" y="5675291"/>
                </a:cubicBezTo>
                <a:cubicBezTo>
                  <a:pt x="3497984" y="5683547"/>
                  <a:pt x="3500335" y="5692400"/>
                  <a:pt x="3494739" y="5697458"/>
                </a:cubicBezTo>
                <a:cubicBezTo>
                  <a:pt x="3492180" y="5715432"/>
                  <a:pt x="3486290" y="5756597"/>
                  <a:pt x="3483423" y="5783137"/>
                </a:cubicBezTo>
                <a:cubicBezTo>
                  <a:pt x="3491452" y="5796973"/>
                  <a:pt x="3477643" y="5819988"/>
                  <a:pt x="3477532" y="5856699"/>
                </a:cubicBezTo>
                <a:cubicBezTo>
                  <a:pt x="3486776" y="5871818"/>
                  <a:pt x="3477340" y="5881447"/>
                  <a:pt x="3490032" y="5910638"/>
                </a:cubicBezTo>
                <a:cubicBezTo>
                  <a:pt x="3488930" y="5911913"/>
                  <a:pt x="3487924" y="5913488"/>
                  <a:pt x="3487046" y="5915313"/>
                </a:cubicBezTo>
                <a:cubicBezTo>
                  <a:pt x="3481941" y="5925917"/>
                  <a:pt x="3482137" y="5942505"/>
                  <a:pt x="3487484" y="5952365"/>
                </a:cubicBezTo>
                <a:cubicBezTo>
                  <a:pt x="3504666" y="5999029"/>
                  <a:pt x="3505019" y="6042078"/>
                  <a:pt x="3509266" y="6082373"/>
                </a:cubicBezTo>
                <a:cubicBezTo>
                  <a:pt x="3512265" y="6128005"/>
                  <a:pt x="3492950" y="6098121"/>
                  <a:pt x="3509564" y="6154771"/>
                </a:cubicBezTo>
                <a:cubicBezTo>
                  <a:pt x="3503223" y="6161045"/>
                  <a:pt x="3503062" y="6168289"/>
                  <a:pt x="3506404" y="6180433"/>
                </a:cubicBezTo>
                <a:cubicBezTo>
                  <a:pt x="3507378" y="6202614"/>
                  <a:pt x="3491084" y="6201180"/>
                  <a:pt x="3501312" y="6223427"/>
                </a:cubicBezTo>
                <a:cubicBezTo>
                  <a:pt x="3492497" y="6219559"/>
                  <a:pt x="3498753" y="6265580"/>
                  <a:pt x="3489469" y="6255476"/>
                </a:cubicBezTo>
                <a:cubicBezTo>
                  <a:pt x="3481791" y="6270065"/>
                  <a:pt x="3495037" y="6276996"/>
                  <a:pt x="3488398" y="6291462"/>
                </a:cubicBezTo>
                <a:cubicBezTo>
                  <a:pt x="3487099" y="6307679"/>
                  <a:pt x="3497555" y="6282019"/>
                  <a:pt x="3498547" y="6299935"/>
                </a:cubicBezTo>
                <a:cubicBezTo>
                  <a:pt x="3498173" y="6321676"/>
                  <a:pt x="3514193" y="6321381"/>
                  <a:pt x="3494028" y="6338390"/>
                </a:cubicBezTo>
                <a:lnTo>
                  <a:pt x="3486030" y="6396716"/>
                </a:lnTo>
                <a:cubicBezTo>
                  <a:pt x="3491309" y="6409668"/>
                  <a:pt x="3488928" y="6420134"/>
                  <a:pt x="3484103" y="6430386"/>
                </a:cubicBezTo>
                <a:cubicBezTo>
                  <a:pt x="3485763" y="6460632"/>
                  <a:pt x="3478568" y="6488285"/>
                  <a:pt x="3475922" y="6522318"/>
                </a:cubicBezTo>
                <a:cubicBezTo>
                  <a:pt x="3482128" y="6559051"/>
                  <a:pt x="3468277" y="6578006"/>
                  <a:pt x="3465506" y="6614374"/>
                </a:cubicBezTo>
                <a:cubicBezTo>
                  <a:pt x="3478925" y="6650248"/>
                  <a:pt x="3446064" y="6638174"/>
                  <a:pt x="3446789" y="6668768"/>
                </a:cubicBezTo>
                <a:cubicBezTo>
                  <a:pt x="3458869" y="6718505"/>
                  <a:pt x="3435878" y="6667592"/>
                  <a:pt x="3439582" y="6744454"/>
                </a:cubicBezTo>
                <a:cubicBezTo>
                  <a:pt x="3441631" y="6748797"/>
                  <a:pt x="3439393" y="6758101"/>
                  <a:pt x="3436538" y="6757102"/>
                </a:cubicBezTo>
                <a:cubicBezTo>
                  <a:pt x="3437461" y="6773941"/>
                  <a:pt x="3420846" y="6822488"/>
                  <a:pt x="3424061" y="6846522"/>
                </a:cubicBezTo>
                <a:lnTo>
                  <a:pt x="34230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B89189A-EFB7-4870-88A9-00A444515FBF}"/>
              </a:ext>
            </a:extLst>
          </p:cNvPr>
          <p:cNvSpPr txBox="1"/>
          <p:nvPr/>
        </p:nvSpPr>
        <p:spPr>
          <a:xfrm>
            <a:off x="4572001" y="2201958"/>
            <a:ext cx="6781800" cy="3900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 lot of work has taken place at ISOLTRAP, including the new HV cage which now been approved by safety.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First successful run with the MR-TOF last week for LISA tests. </a:t>
            </a:r>
          </a:p>
        </p:txBody>
      </p:sp>
    </p:spTree>
    <p:extLst>
      <p:ext uri="{BB962C8B-B14F-4D97-AF65-F5344CB8AC3E}">
        <p14:creationId xmlns:p14="http://schemas.microsoft.com/office/powerpoint/2010/main" val="301003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DF3D00E7-DEF5-413F-B4C4-B83246D8E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36" y="0"/>
            <a:ext cx="3429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FFD1BEA3-D8B8-4009-A111-0CC9A80D8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0"/>
            <a:ext cx="3429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7F81DF-3DFC-4215-851F-242579577408}"/>
              </a:ext>
            </a:extLst>
          </p:cNvPr>
          <p:cNvSpPr txBox="1"/>
          <p:nvPr/>
        </p:nvSpPr>
        <p:spPr>
          <a:xfrm>
            <a:off x="8295409" y="3525983"/>
            <a:ext cx="30618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MIRACLS: </a:t>
            </a:r>
          </a:p>
          <a:p>
            <a:endParaRPr lang="en-GB" dirty="0"/>
          </a:p>
          <a:p>
            <a:r>
              <a:rPr lang="en-GB" dirty="0"/>
              <a:t>Work ongoing at LA2 for the reduced setup. </a:t>
            </a:r>
          </a:p>
          <a:p>
            <a:r>
              <a:rPr lang="en-GB" dirty="0"/>
              <a:t>HV cage in 508 will be moved to the old NICOLE area</a:t>
            </a:r>
          </a:p>
          <a:p>
            <a:r>
              <a:rPr lang="en-GB" dirty="0"/>
              <a:t>Assembly of Paul trap starting soon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472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4A65D1E-3692-4CD6-9057-7DC8692F9E7A}"/>
              </a:ext>
            </a:extLst>
          </p:cNvPr>
          <p:cNvSpPr txBox="1"/>
          <p:nvPr/>
        </p:nvSpPr>
        <p:spPr>
          <a:xfrm>
            <a:off x="443511" y="301150"/>
            <a:ext cx="1597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spc="-150" dirty="0"/>
              <a:t>Training </a:t>
            </a:r>
            <a:endParaRPr lang="en-CH" sz="3600" spc="-1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9659C6-6C86-4A92-A919-9B1B356CF093}"/>
              </a:ext>
            </a:extLst>
          </p:cNvPr>
          <p:cNvSpPr txBox="1"/>
          <p:nvPr/>
        </p:nvSpPr>
        <p:spPr>
          <a:xfrm>
            <a:off x="547254" y="1378527"/>
            <a:ext cx="452351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addition to the (ever-growing) number of online courses…</a:t>
            </a:r>
          </a:p>
          <a:p>
            <a:endParaRPr lang="en-GB" dirty="0"/>
          </a:p>
          <a:p>
            <a:r>
              <a:rPr lang="en-GB" dirty="0"/>
              <a:t>Hands-on RP and Electrical training</a:t>
            </a:r>
          </a:p>
          <a:p>
            <a:endParaRPr lang="en-GB" dirty="0"/>
          </a:p>
          <a:p>
            <a:r>
              <a:rPr lang="en-GB" dirty="0"/>
              <a:t>New from next week: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dedicated weekly sessions of RP hands-on course. Local trainer (!) so scheduling should be easier for this course.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EP-wide electrical course for all users/staff who need to work in an experimental area.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Both will take place on Tuesday but time has increased: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EP course 0830 till 1230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RP course 1400 till 1630</a:t>
            </a:r>
          </a:p>
          <a:p>
            <a:endParaRPr lang="en-GB" dirty="0"/>
          </a:p>
          <a:p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370E48-F3A8-46F3-B6C0-2925C9AB3A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95" r="17138" b="5958"/>
          <a:stretch/>
        </p:blipFill>
        <p:spPr>
          <a:xfrm>
            <a:off x="5575385" y="146382"/>
            <a:ext cx="6554270" cy="39416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306E89-7C49-414F-8488-DC461D74AB95}"/>
              </a:ext>
            </a:extLst>
          </p:cNvPr>
          <p:cNvSpPr txBox="1"/>
          <p:nvPr/>
        </p:nvSpPr>
        <p:spPr>
          <a:xfrm>
            <a:off x="6213704" y="4437743"/>
            <a:ext cx="5114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LMS: </a:t>
            </a:r>
          </a:p>
          <a:p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ISOLDE - Experimental Hall - Radiation Protection - Handling (Covid-19)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Electrical Safety - Working in EP experiments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35041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0328188-D616-4FD4-91BD-E27AE8779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642" y="0"/>
            <a:ext cx="5298737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9E67E4-8231-4CDF-A707-C7ED288778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3263" y="0"/>
            <a:ext cx="5298737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F8A7F8-3815-4330-B172-8B3FA8832A85}"/>
              </a:ext>
            </a:extLst>
          </p:cNvPr>
          <p:cNvSpPr txBox="1"/>
          <p:nvPr/>
        </p:nvSpPr>
        <p:spPr>
          <a:xfrm>
            <a:off x="48947" y="0"/>
            <a:ext cx="60969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EDMS No: 2539300 v.1.0.0</a:t>
            </a:r>
          </a:p>
        </p:txBody>
      </p:sp>
    </p:spTree>
    <p:extLst>
      <p:ext uri="{BB962C8B-B14F-4D97-AF65-F5344CB8AC3E}">
        <p14:creationId xmlns:p14="http://schemas.microsoft.com/office/powerpoint/2010/main" val="966245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533ABB-5F72-4CF9-8482-C64B7DF2C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Beam requests and schedule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F443A6-1564-44D7-8311-1AECE10AEA25}"/>
              </a:ext>
            </a:extLst>
          </p:cNvPr>
          <p:cNvSpPr txBox="1"/>
          <p:nvPr/>
        </p:nvSpPr>
        <p:spPr>
          <a:xfrm>
            <a:off x="484295" y="3705187"/>
            <a:ext cx="5193745" cy="242733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~676 shifts requested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Low energy Physics 21 June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HIE ISOLDE: stable July 7; physics in W30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Lack of ventilation in Class A labs, UC units were “predicted in 2020”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Combine with some used targets from 2018 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Travel still very difficult for many countries (see access section later)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Inevitable bias to local groups (or those able to run remotely) 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604B123-32F2-45A3-B4F2-F8737878C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472424"/>
              </p:ext>
            </p:extLst>
          </p:nvPr>
        </p:nvGraphicFramePr>
        <p:xfrm>
          <a:off x="6569766" y="446809"/>
          <a:ext cx="4737089" cy="6085590"/>
        </p:xfrm>
        <a:graphic>
          <a:graphicData uri="http://schemas.openxmlformats.org/drawingml/2006/table">
            <a:tbl>
              <a:tblPr/>
              <a:tblGrid>
                <a:gridCol w="1398778">
                  <a:extLst>
                    <a:ext uri="{9D8B030D-6E8A-4147-A177-3AD203B41FA5}">
                      <a16:colId xmlns:a16="http://schemas.microsoft.com/office/drawing/2014/main" val="860482663"/>
                    </a:ext>
                  </a:extLst>
                </a:gridCol>
                <a:gridCol w="1537829">
                  <a:extLst>
                    <a:ext uri="{9D8B030D-6E8A-4147-A177-3AD203B41FA5}">
                      <a16:colId xmlns:a16="http://schemas.microsoft.com/office/drawing/2014/main" val="264649100"/>
                    </a:ext>
                  </a:extLst>
                </a:gridCol>
                <a:gridCol w="1800482">
                  <a:extLst>
                    <a:ext uri="{9D8B030D-6E8A-4147-A177-3AD203B41FA5}">
                      <a16:colId xmlns:a16="http://schemas.microsoft.com/office/drawing/2014/main" val="1729702334"/>
                    </a:ext>
                  </a:extLst>
                </a:gridCol>
              </a:tblGrid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Row Labels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Experiment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Requested shifts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9082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Actar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97159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  <a:endParaRPr lang="en-GB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74707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Corset/XT03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79735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81615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67621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55640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fast timing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25,001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9798954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 Vandle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69019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IDS/TISD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7190305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ISOLTRAP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489773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252218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LA1 Bordeaux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16412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moments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0934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MIRACLS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112758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SSP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2125547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19753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Thorium clock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336393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TISD/ISOLTRAP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8057486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11252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VITO 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6022619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Wisard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8577922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Edinbugh setup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988931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Gandalph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515727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269520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GLM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163454"/>
                  </a:ext>
                </a:extLst>
              </a:tr>
              <a:tr h="178888"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  <a:endParaRPr lang="en-GB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  <a:endParaRPr lang="en-CH" sz="2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675,501</a:t>
                      </a:r>
                      <a:endParaRPr lang="en-CH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130" marR="4130" marT="4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C2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0303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182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3CB284D-3841-42C0-B95E-6E18319C0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808" b="8788"/>
          <a:stretch/>
        </p:blipFill>
        <p:spPr>
          <a:xfrm>
            <a:off x="306522" y="107372"/>
            <a:ext cx="11682887" cy="66432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2C8978-8A3B-4DCB-878C-78527A183E30}"/>
              </a:ext>
            </a:extLst>
          </p:cNvPr>
          <p:cNvSpPr txBox="1"/>
          <p:nvPr/>
        </p:nvSpPr>
        <p:spPr>
          <a:xfrm>
            <a:off x="202591" y="191641"/>
            <a:ext cx="306045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Published schedule till W35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145.5 scheduled shifts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59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52D10CE-D5E3-490D-8AC2-B7D298AFF149}"/>
              </a:ext>
            </a:extLst>
          </p:cNvPr>
          <p:cNvSpPr txBox="1"/>
          <p:nvPr/>
        </p:nvSpPr>
        <p:spPr>
          <a:xfrm>
            <a:off x="410094" y="5328583"/>
            <a:ext cx="6319166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just"/>
            <a:r>
              <a:rPr lang="en-GB" dirty="0"/>
              <a:t>Difficult year for e.g. solid state and groups without local support </a:t>
            </a:r>
          </a:p>
          <a:p>
            <a:pPr algn="just"/>
            <a:r>
              <a:rPr lang="en-GB" dirty="0"/>
              <a:t>Some groups prefer to be ready in Spring </a:t>
            </a:r>
          </a:p>
          <a:p>
            <a:pPr algn="just"/>
            <a:r>
              <a:rPr lang="en-GB" dirty="0"/>
              <a:t>Winter physics for LE should be possible. </a:t>
            </a:r>
          </a:p>
          <a:p>
            <a:pPr algn="just"/>
            <a:r>
              <a:rPr lang="en-GB" dirty="0"/>
              <a:t>Beginning of a Marathon with physics from March 2022</a:t>
            </a:r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B886A0-85CB-45AC-8D22-2B2D1649F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610"/>
          <a:stretch/>
        </p:blipFill>
        <p:spPr>
          <a:xfrm>
            <a:off x="1017419" y="-122830"/>
            <a:ext cx="4578163" cy="53350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205760-65D2-4C45-B329-7A7481443FA4}"/>
              </a:ext>
            </a:extLst>
          </p:cNvPr>
          <p:cNvSpPr txBox="1"/>
          <p:nvPr/>
        </p:nvSpPr>
        <p:spPr>
          <a:xfrm>
            <a:off x="6810232" y="1815153"/>
            <a:ext cx="4210334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Schedule for W25: first week of physics</a:t>
            </a:r>
          </a:p>
          <a:p>
            <a:endParaRPr lang="en-GB" dirty="0"/>
          </a:p>
          <a:p>
            <a:r>
              <a:rPr lang="en-GB" dirty="0"/>
              <a:t>GPS: collections for solid state</a:t>
            </a:r>
          </a:p>
          <a:p>
            <a:endParaRPr lang="en-GB" dirty="0"/>
          </a:p>
          <a:p>
            <a:r>
              <a:rPr lang="en-GB" dirty="0"/>
              <a:t>HRS: Laser spectroscopy of Ag isotopes from the CRIS experiment.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7FB053-4D40-450A-95C6-AC52E1EA4703}"/>
              </a:ext>
            </a:extLst>
          </p:cNvPr>
          <p:cNvSpPr txBox="1"/>
          <p:nvPr/>
        </p:nvSpPr>
        <p:spPr>
          <a:xfrm>
            <a:off x="6810232" y="4223982"/>
            <a:ext cx="400950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Schedule till November almost ready….to be published in the coming weeks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9492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5D7EA4-5564-465A-9307-EA8F126816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38" t="19039" r="21250" b="5000"/>
          <a:stretch/>
        </p:blipFill>
        <p:spPr>
          <a:xfrm>
            <a:off x="258457" y="710526"/>
            <a:ext cx="6286500" cy="60417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BB7B78-430F-4FEF-8425-2A44D1A4FC8D}"/>
              </a:ext>
            </a:extLst>
          </p:cNvPr>
          <p:cNvSpPr txBox="1"/>
          <p:nvPr/>
        </p:nvSpPr>
        <p:spPr>
          <a:xfrm>
            <a:off x="3538460" y="178264"/>
            <a:ext cx="601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Frist physics of run3 has begun! GPS yesterday and HRS today!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4E4DF8-D1DB-4F51-8552-E0E3D22FDA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121" t="5605" r="16665"/>
          <a:stretch/>
        </p:blipFill>
        <p:spPr>
          <a:xfrm>
            <a:off x="8371581" y="2838080"/>
            <a:ext cx="3561962" cy="3772388"/>
          </a:xfrm>
          <a:prstGeom prst="rect">
            <a:avLst/>
          </a:prstGeom>
        </p:spPr>
      </p:pic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C113AE0E-3709-4C96-9340-B0E88643C9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3935"/>
          <a:stretch/>
        </p:blipFill>
        <p:spPr>
          <a:xfrm>
            <a:off x="6544956" y="1474491"/>
            <a:ext cx="3006497" cy="2727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1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A4094555-950E-6F45-A7BC-7AA579A37D5C}"/>
              </a:ext>
            </a:extLst>
          </p:cNvPr>
          <p:cNvSpPr>
            <a:spLocks noGrp="1"/>
          </p:cNvSpPr>
          <p:nvPr/>
        </p:nvSpPr>
        <p:spPr>
          <a:xfrm>
            <a:off x="462139" y="296188"/>
            <a:ext cx="11376024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LHC beam test will be delayed by 3 weeks to </a:t>
            </a:r>
            <a:r>
              <a: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weeks 42 and 43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6DD006E-9C68-BE46-B38D-6DDCDCA31AAE}"/>
              </a:ext>
            </a:extLst>
          </p:cNvPr>
          <p:cNvSpPr txBox="1">
            <a:spLocks/>
          </p:cNvSpPr>
          <p:nvPr/>
        </p:nvSpPr>
        <p:spPr>
          <a:xfrm>
            <a:off x="316361" y="2913693"/>
            <a:ext cx="11376024" cy="12460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Closure of the LHC tunnel and Cavern for commissioning will also be delayed by 3 weeks to </a:t>
            </a:r>
            <a:r>
              <a:rPr lang="en-GB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21 February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YETS 2021-2022 will be extended by 3 weeks </a:t>
            </a:r>
            <a:r>
              <a:rPr lang="en-GB" dirty="0"/>
              <a:t>for all machines and facilities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 update of the YETS and injectors schedules </a:t>
            </a:r>
            <a:r>
              <a:rPr lang="en-GB" dirty="0" smtClean="0"/>
              <a:t>has been presented </a:t>
            </a:r>
            <a:r>
              <a:rPr lang="en-GB" dirty="0"/>
              <a:t>at the IEFC </a:t>
            </a:r>
            <a:r>
              <a:rPr lang="en-GB" dirty="0" smtClean="0"/>
              <a:t>last Friday.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4F5167-89B7-6D4E-99F3-6FD689249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161" y="666970"/>
            <a:ext cx="7522545" cy="21151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A56C73D-7918-4F59-8C3F-14F71023627D}"/>
              </a:ext>
            </a:extLst>
          </p:cNvPr>
          <p:cNvSpPr txBox="1"/>
          <p:nvPr/>
        </p:nvSpPr>
        <p:spPr>
          <a:xfrm>
            <a:off x="2005218" y="4333873"/>
            <a:ext cx="7635488" cy="175432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2022</a:t>
            </a:r>
          </a:p>
          <a:p>
            <a:endParaRPr lang="en-GB" dirty="0"/>
          </a:p>
          <a:p>
            <a:r>
              <a:rPr lang="en-GB" dirty="0"/>
              <a:t>Beam requests for 2022 (probably only low energy) to go out end of September</a:t>
            </a:r>
          </a:p>
          <a:p>
            <a:r>
              <a:rPr lang="en-GB" dirty="0"/>
              <a:t>Expect protons mid March</a:t>
            </a:r>
          </a:p>
          <a:p>
            <a:r>
              <a:rPr lang="en-GB" dirty="0"/>
              <a:t>HIE ISOLDE in the Summer: not possible to run </a:t>
            </a:r>
            <a:r>
              <a:rPr lang="en-GB" dirty="0" err="1"/>
              <a:t>cryo</a:t>
            </a:r>
            <a:r>
              <a:rPr lang="en-GB" dirty="0"/>
              <a:t> plant over winter stop. </a:t>
            </a:r>
            <a:endParaRPr lang="en-GB" i="1" dirty="0"/>
          </a:p>
          <a:p>
            <a:r>
              <a:rPr lang="en-GB" dirty="0"/>
              <a:t>HIE ISOLDE demand expected to be very high in 2022!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82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5402E6-62FF-49CB-BF3C-52AAAF0C3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780225"/>
              </p:ext>
            </p:extLst>
          </p:nvPr>
        </p:nvGraphicFramePr>
        <p:xfrm>
          <a:off x="323921" y="131787"/>
          <a:ext cx="5051643" cy="6594426"/>
        </p:xfrm>
        <a:graphic>
          <a:graphicData uri="http://schemas.openxmlformats.org/drawingml/2006/table">
            <a:tbl>
              <a:tblPr firstRow="1" bandRow="1">
                <a:noFill/>
                <a:tableStyleId>{5C22544A-7EE6-4342-B048-85BDC9FD1C3A}</a:tableStyleId>
              </a:tblPr>
              <a:tblGrid>
                <a:gridCol w="1595754">
                  <a:extLst>
                    <a:ext uri="{9D8B030D-6E8A-4147-A177-3AD203B41FA5}">
                      <a16:colId xmlns:a16="http://schemas.microsoft.com/office/drawing/2014/main" val="439897946"/>
                    </a:ext>
                  </a:extLst>
                </a:gridCol>
                <a:gridCol w="1226021">
                  <a:extLst>
                    <a:ext uri="{9D8B030D-6E8A-4147-A177-3AD203B41FA5}">
                      <a16:colId xmlns:a16="http://schemas.microsoft.com/office/drawing/2014/main" val="3661083733"/>
                    </a:ext>
                  </a:extLst>
                </a:gridCol>
                <a:gridCol w="2229868">
                  <a:extLst>
                    <a:ext uri="{9D8B030D-6E8A-4147-A177-3AD203B41FA5}">
                      <a16:colId xmlns:a16="http://schemas.microsoft.com/office/drawing/2014/main" val="2283972140"/>
                    </a:ext>
                  </a:extLst>
                </a:gridCol>
              </a:tblGrid>
              <a:tr h="206336">
                <a:tc>
                  <a:txBody>
                    <a:bodyPr/>
                    <a:lstStyle/>
                    <a:p>
                      <a:pPr algn="ctr" fontAlgn="ctr"/>
                      <a:endParaRPr lang="en-CH" sz="10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Count of Exp. no.</a:t>
                      </a:r>
                      <a:endParaRPr lang="en-GB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Sum of Shifts remaining for Run3</a:t>
                      </a:r>
                      <a:endParaRPr lang="en-GB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472720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CRIS</a:t>
                      </a:r>
                      <a:endParaRPr lang="en-GB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99,5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29356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IDS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107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5141602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IDS/ISOLTRAP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201409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TISD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20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0474689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TISD/IDS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938884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HIE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26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452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9340294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Gandalph/CRIS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2946698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Windmill/IDS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22,5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3179136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Travelling Setup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24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461060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COLLAPS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35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852058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ISOLTRAP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42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1105299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Collections: 163Ho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2637351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biophysics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9,5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8989530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SSP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116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4010310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Gandalph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28127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Travelling Setup; ECSLI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11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832565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IDS/VANDLE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922849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in-source / IDS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883530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VITO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29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370685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TAS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39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846771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MIRACLS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17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9168302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Collections: 108Ag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30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531358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PAC nuclear moments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12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168609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WISARD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24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0685294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Medical physics</a:t>
                      </a:r>
                      <a:endParaRPr lang="en-GB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</a:t>
                      </a:r>
                      <a:endParaRPr lang="en-CH" sz="1050" b="0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16</a:t>
                      </a:r>
                      <a:endParaRPr lang="en-CH" sz="1050" b="0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5071515"/>
                  </a:ext>
                </a:extLst>
              </a:tr>
              <a:tr h="2063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Grand Total</a:t>
                      </a:r>
                      <a:endParaRPr lang="en-GB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82</a:t>
                      </a:r>
                      <a:endParaRPr lang="en-CH" sz="1050" b="1" i="0" u="none" strike="noStrike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050" u="none" strike="noStrike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1168,5</a:t>
                      </a:r>
                      <a:endParaRPr lang="en-CH" sz="105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4219" marR="2183" marT="42109" marB="42109" anchor="ctr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E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16363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2E4010-BEB5-404C-A4EB-892135B41B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658976"/>
              </p:ext>
            </p:extLst>
          </p:nvPr>
        </p:nvGraphicFramePr>
        <p:xfrm>
          <a:off x="6581982" y="2317431"/>
          <a:ext cx="4598555" cy="2223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88678">
                  <a:extLst>
                    <a:ext uri="{9D8B030D-6E8A-4147-A177-3AD203B41FA5}">
                      <a16:colId xmlns:a16="http://schemas.microsoft.com/office/drawing/2014/main" val="3929028247"/>
                    </a:ext>
                  </a:extLst>
                </a:gridCol>
                <a:gridCol w="1283646">
                  <a:extLst>
                    <a:ext uri="{9D8B030D-6E8A-4147-A177-3AD203B41FA5}">
                      <a16:colId xmlns:a16="http://schemas.microsoft.com/office/drawing/2014/main" val="1927921484"/>
                    </a:ext>
                  </a:extLst>
                </a:gridCol>
                <a:gridCol w="2426231">
                  <a:extLst>
                    <a:ext uri="{9D8B030D-6E8A-4147-A177-3AD203B41FA5}">
                      <a16:colId xmlns:a16="http://schemas.microsoft.com/office/drawing/2014/main" val="276249650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ctr"/>
                      <a:endParaRPr lang="en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Count of Exp. no.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 dirty="0">
                          <a:effectLst/>
                        </a:rPr>
                        <a:t>Sum of Shifts remaining for Run3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3842818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INTC 63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34</a:t>
                      </a:r>
                      <a:endParaRPr lang="en-CH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485</a:t>
                      </a:r>
                      <a:endParaRPr lang="en-CH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121511204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INTC 64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18</a:t>
                      </a:r>
                      <a:endParaRPr lang="en-CH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>
                          <a:effectLst/>
                        </a:rPr>
                        <a:t>285,5</a:t>
                      </a:r>
                      <a:endParaRPr lang="en-CH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0522620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INTC 65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>
                          <a:effectLst/>
                        </a:rPr>
                        <a:t>14</a:t>
                      </a:r>
                      <a:endParaRPr lang="en-CH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245</a:t>
                      </a:r>
                      <a:endParaRPr lang="en-CH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7088483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INTC 66</a:t>
                      </a:r>
                      <a:endParaRPr lang="en-GB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>
                          <a:effectLst/>
                        </a:rPr>
                        <a:t>16</a:t>
                      </a:r>
                      <a:endParaRPr lang="en-CH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153</a:t>
                      </a:r>
                      <a:endParaRPr lang="en-CH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420711833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u="none" strike="noStrike">
                          <a:effectLst/>
                        </a:rPr>
                        <a:t>Grand Total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>
                          <a:effectLst/>
                        </a:rPr>
                        <a:t>82</a:t>
                      </a:r>
                      <a:endParaRPr lang="en-CH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CH" sz="1800" u="none" strike="noStrike" dirty="0">
                          <a:effectLst/>
                        </a:rPr>
                        <a:t>1168,5</a:t>
                      </a:r>
                      <a:endParaRPr lang="en-CH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7958193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95C8BFB-B5EC-485A-8199-71E4CBD116F2}"/>
              </a:ext>
            </a:extLst>
          </p:cNvPr>
          <p:cNvSpPr txBox="1"/>
          <p:nvPr/>
        </p:nvSpPr>
        <p:spPr>
          <a:xfrm>
            <a:off x="7412876" y="1532707"/>
            <a:ext cx="293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Shift backlog before this INTC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4812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808F07-3171-476F-A41C-2038B858A5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492536"/>
              </p:ext>
            </p:extLst>
          </p:nvPr>
        </p:nvGraphicFramePr>
        <p:xfrm>
          <a:off x="1693937" y="1012633"/>
          <a:ext cx="8728356" cy="5571072"/>
        </p:xfrm>
        <a:graphic>
          <a:graphicData uri="http://schemas.openxmlformats.org/drawingml/2006/table">
            <a:tbl>
              <a:tblPr/>
              <a:tblGrid>
                <a:gridCol w="4671492">
                  <a:extLst>
                    <a:ext uri="{9D8B030D-6E8A-4147-A177-3AD203B41FA5}">
                      <a16:colId xmlns:a16="http://schemas.microsoft.com/office/drawing/2014/main" val="831268006"/>
                    </a:ext>
                  </a:extLst>
                </a:gridCol>
                <a:gridCol w="2406012">
                  <a:extLst>
                    <a:ext uri="{9D8B030D-6E8A-4147-A177-3AD203B41FA5}">
                      <a16:colId xmlns:a16="http://schemas.microsoft.com/office/drawing/2014/main" val="3454313364"/>
                    </a:ext>
                  </a:extLst>
                </a:gridCol>
                <a:gridCol w="1650852">
                  <a:extLst>
                    <a:ext uri="{9D8B030D-6E8A-4147-A177-3AD203B41FA5}">
                      <a16:colId xmlns:a16="http://schemas.microsoft.com/office/drawing/2014/main" val="3206238093"/>
                    </a:ext>
                  </a:extLst>
                </a:gridCol>
              </a:tblGrid>
              <a:tr h="62791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Summary of documents discussed at INTC 67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Shifts requested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 of Facility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762920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Letter of intent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1325574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155582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 ISOLDE 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362037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TISD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2035032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(blank)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3393890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Letter of clarification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980577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 ISOLDE 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3468095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Proposal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156779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COLLAPS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7814894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719051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 ISOLDE 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6763470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Nuclear masses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722284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Quadrupole moments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538630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671584"/>
                  </a:ext>
                </a:extLst>
              </a:tr>
              <a:tr h="32954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  <a:endParaRPr lang="en-GB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340</a:t>
                      </a:r>
                      <a:endParaRPr lang="en-CH" sz="14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CH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34" marR="3634" marT="363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71820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23A0B5D-5DA1-49BF-801B-C9D58204DBC9}"/>
              </a:ext>
            </a:extLst>
          </p:cNvPr>
          <p:cNvSpPr txBox="1"/>
          <p:nvPr/>
        </p:nvSpPr>
        <p:spPr>
          <a:xfrm>
            <a:off x="3600018" y="251149"/>
            <a:ext cx="5123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Documents submitted for INTC 67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17391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A91342-0A5F-4115-9203-D368DB960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58" y="320183"/>
            <a:ext cx="3942753" cy="55752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E4D224-CCDC-4B35-A420-2586F06CBCE7}"/>
              </a:ext>
            </a:extLst>
          </p:cNvPr>
          <p:cNvSpPr txBox="1"/>
          <p:nvPr/>
        </p:nvSpPr>
        <p:spPr>
          <a:xfrm>
            <a:off x="7445365" y="135517"/>
            <a:ext cx="301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currently in level orange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DF96BA-028F-466E-9373-82B73E79C6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577" b="-9895"/>
          <a:stretch/>
        </p:blipFill>
        <p:spPr>
          <a:xfrm>
            <a:off x="4686215" y="504849"/>
            <a:ext cx="7568001" cy="72040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622245-2689-4400-A892-29AF51926C49}"/>
              </a:ext>
            </a:extLst>
          </p:cNvPr>
          <p:cNvSpPr txBox="1"/>
          <p:nvPr/>
        </p:nvSpPr>
        <p:spPr>
          <a:xfrm>
            <a:off x="328527" y="6263915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Hse.cern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3647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1954</TotalTime>
  <Words>959</Words>
  <Application>Microsoft Office PowerPoint</Application>
  <PresentationFormat>Widescreen</PresentationFormat>
  <Paragraphs>321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Beam requests and schedule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Johnston</dc:creator>
  <cp:lastModifiedBy>Karl Johnston</cp:lastModifiedBy>
  <cp:revision>57</cp:revision>
  <dcterms:created xsi:type="dcterms:W3CDTF">2021-06-14T15:25:50Z</dcterms:created>
  <dcterms:modified xsi:type="dcterms:W3CDTF">2021-06-23T07:16:02Z</dcterms:modified>
</cp:coreProperties>
</file>